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327" r:id="rId3"/>
    <p:sldId id="330" r:id="rId4"/>
    <p:sldId id="331" r:id="rId5"/>
    <p:sldId id="333" r:id="rId6"/>
    <p:sldId id="334" r:id="rId7"/>
    <p:sldId id="335" r:id="rId8"/>
    <p:sldId id="336" r:id="rId9"/>
    <p:sldId id="341" r:id="rId10"/>
    <p:sldId id="344" r:id="rId11"/>
    <p:sldId id="346" r:id="rId12"/>
    <p:sldId id="347" r:id="rId13"/>
    <p:sldId id="349" r:id="rId14"/>
    <p:sldId id="350" r:id="rId15"/>
    <p:sldId id="351" r:id="rId16"/>
    <p:sldId id="352" r:id="rId17"/>
    <p:sldId id="353" r:id="rId18"/>
    <p:sldId id="383" r:id="rId19"/>
    <p:sldId id="358" r:id="rId20"/>
    <p:sldId id="362" r:id="rId21"/>
    <p:sldId id="363" r:id="rId22"/>
    <p:sldId id="364" r:id="rId23"/>
    <p:sldId id="365" r:id="rId24"/>
    <p:sldId id="366" r:id="rId25"/>
    <p:sldId id="367" r:id="rId26"/>
    <p:sldId id="368" r:id="rId27"/>
    <p:sldId id="384" r:id="rId28"/>
    <p:sldId id="369" r:id="rId29"/>
    <p:sldId id="373" r:id="rId30"/>
    <p:sldId id="375" r:id="rId31"/>
    <p:sldId id="377" r:id="rId32"/>
    <p:sldId id="378" r:id="rId33"/>
    <p:sldId id="379" r:id="rId34"/>
    <p:sldId id="298" r:id="rId35"/>
    <p:sldId id="299" r:id="rId36"/>
    <p:sldId id="300" r:id="rId37"/>
    <p:sldId id="308" r:id="rId38"/>
    <p:sldId id="309" r:id="rId39"/>
    <p:sldId id="310" r:id="rId40"/>
    <p:sldId id="311" r:id="rId41"/>
    <p:sldId id="312" r:id="rId42"/>
    <p:sldId id="314" r:id="rId43"/>
    <p:sldId id="315" r:id="rId44"/>
    <p:sldId id="317" r:id="rId45"/>
    <p:sldId id="318" r:id="rId46"/>
    <p:sldId id="319" r:id="rId47"/>
    <p:sldId id="321" r:id="rId48"/>
    <p:sldId id="322" r:id="rId49"/>
    <p:sldId id="32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AA784A-E28E-4113-BD2A-0CDBCF758110}" type="datetimeFigureOut">
              <a:rPr lang="zh-CN" altLang="en-US" smtClean="0"/>
              <a:pPr/>
              <a:t>2019/5/20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EC3E71-4135-43A6-89F6-AC23D465F4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0F5FB6-495E-4133-AABD-69BE33DC2368}" type="slidenum">
              <a:rPr lang="en-US" altLang="zh-CN"/>
              <a:pPr/>
              <a:t>1</a:t>
            </a:fld>
            <a:endParaRPr lang="en-US" altLang="zh-CN"/>
          </a:p>
        </p:txBody>
      </p:sp>
      <p:sp>
        <p:nvSpPr>
          <p:cNvPr id="1474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74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333375"/>
            <a:ext cx="8424862" cy="59769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advTm="3000">
    <p:fade/>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333375"/>
            <a:ext cx="8424862" cy="8302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95288" y="1557338"/>
            <a:ext cx="4135437"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557338"/>
            <a:ext cx="4137025" cy="4752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slow" advTm="3000">
    <p:fade/>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6.png"/><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audio" Target="../media/audio1.wav"/><Relationship Id="rId7"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audio" Target="../media/audio1.wav"/><Relationship Id="rId7"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p:txBody>
          <a:bodyPr>
            <a:noAutofit/>
          </a:bodyPr>
          <a:lstStyle/>
          <a:p>
            <a:pPr marL="1219200" indent="-1219200"/>
            <a:r>
              <a:rPr lang="zh-CN" altLang="en-US" sz="5400" b="1"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风险分析</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zh-CN" altLang="en-US" sz="5400" b="1" dirty="0" smtClean="0">
                <a:latin typeface="华文新魏" pitchFamily="2" charset="-122"/>
                <a:ea typeface="华文新魏" pitchFamily="2" charset="-122"/>
              </a:rPr>
              <a:t>与蒙特卡洛模拟模型</a:t>
            </a:r>
            <a:endParaRPr lang="zh-CN" altLang="en-US" sz="5400" b="1" dirty="0">
              <a:latin typeface="华文新魏" pitchFamily="2" charset="-122"/>
              <a:ea typeface="华文新魏" pitchFamily="2" charset="-122"/>
            </a:endParaRPr>
          </a:p>
        </p:txBody>
      </p:sp>
      <p:sp>
        <p:nvSpPr>
          <p:cNvPr id="4" name="副标题 3"/>
          <p:cNvSpPr>
            <a:spLocks noGrp="1"/>
          </p:cNvSpPr>
          <p:nvPr>
            <p:ph type="subTitle" idx="1"/>
          </p:nvPr>
        </p:nvSpPr>
        <p:spPr/>
        <p:txBody>
          <a:bodyPr/>
          <a:lstStyle/>
          <a:p>
            <a:endParaRPr lang="zh-CN" altLang="en-US"/>
          </a:p>
        </p:txBody>
      </p:sp>
    </p:spTree>
  </p:cSld>
  <p:clrMapOvr>
    <a:masterClrMapping/>
  </p:clrMapOvr>
  <p:transition advTm="3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solidFill>
                  <a:srgbClr val="FF0000"/>
                </a:solidFill>
                <a:latin typeface="楷体_GB2312" pitchFamily="49" charset="-122"/>
                <a:ea typeface="楷体_GB2312" pitchFamily="49" charset="-122"/>
              </a:rPr>
              <a:t>2.</a:t>
            </a:r>
            <a:r>
              <a:rPr kumimoji="1" lang="zh-CN" altLang="en-US" dirty="0" smtClean="0">
                <a:solidFill>
                  <a:srgbClr val="FF0000"/>
                </a:solidFill>
                <a:latin typeface="楷体_GB2312" pitchFamily="49" charset="-122"/>
                <a:ea typeface="楷体_GB2312" pitchFamily="49" charset="-122"/>
              </a:rPr>
              <a:t>非线性盈亏平衡分析</a:t>
            </a:r>
            <a:endParaRPr lang="zh-CN" altLang="en-US" dirty="0"/>
          </a:p>
        </p:txBody>
      </p:sp>
      <p:sp>
        <p:nvSpPr>
          <p:cNvPr id="23554" name="Rectangle 2"/>
          <p:cNvSpPr>
            <a:spLocks noGrp="1" noChangeArrowheads="1"/>
          </p:cNvSpPr>
          <p:nvPr>
            <p:ph idx="1"/>
          </p:nvPr>
        </p:nvSpPr>
        <p:spPr>
          <a:xfrm>
            <a:off x="457200" y="1268760"/>
            <a:ext cx="8229600" cy="4857403"/>
          </a:xfrm>
        </p:spPr>
        <p:txBody>
          <a:bodyPr>
            <a:normAutofit fontScale="77500" lnSpcReduction="20000"/>
          </a:bodyPr>
          <a:lstStyle/>
          <a:p>
            <a:pPr algn="just">
              <a:lnSpc>
                <a:spcPct val="120000"/>
              </a:lnSpc>
              <a:spcBef>
                <a:spcPct val="50000"/>
              </a:spcBef>
            </a:pPr>
            <a:r>
              <a:rPr kumimoji="1" lang="zh-CN" altLang="en-US" sz="2800" dirty="0">
                <a:solidFill>
                  <a:srgbClr val="FF0000"/>
                </a:solidFill>
                <a:latin typeface="楷体_GB2312" pitchFamily="49" charset="-122"/>
                <a:ea typeface="楷体_GB2312" pitchFamily="49" charset="-122"/>
              </a:rPr>
              <a:t> </a:t>
            </a:r>
            <a:r>
              <a:rPr kumimoji="1" lang="zh-CN" altLang="en-US" dirty="0" smtClean="0">
                <a:latin typeface="Times New Roman" pitchFamily="18" charset="0"/>
                <a:ea typeface="宋体" charset="-122"/>
              </a:rPr>
              <a:t>当</a:t>
            </a:r>
            <a:r>
              <a:rPr kumimoji="1" lang="zh-CN" altLang="en-US" dirty="0">
                <a:latin typeface="Times New Roman" pitchFamily="18" charset="0"/>
                <a:ea typeface="宋体" charset="-122"/>
              </a:rPr>
              <a:t>产品的年总成本与产量不成线性关系，销售收入与产量也不呈线性关系时，要用非线性盈亏平衡分析方法进行分析</a:t>
            </a:r>
            <a:r>
              <a:rPr kumimoji="1" lang="zh-CN" altLang="en-US" dirty="0" smtClean="0">
                <a:latin typeface="Times New Roman" pitchFamily="18" charset="0"/>
                <a:ea typeface="宋体" charset="-122"/>
              </a:rPr>
              <a:t>。</a:t>
            </a:r>
            <a:endParaRPr kumimoji="1" lang="en-US" altLang="zh-CN" dirty="0" smtClean="0">
              <a:latin typeface="Times New Roman" pitchFamily="18" charset="0"/>
              <a:ea typeface="宋体" charset="-122"/>
            </a:endParaRPr>
          </a:p>
          <a:p>
            <a:pPr lvl="1"/>
            <a:r>
              <a:rPr lang="zh-CN" altLang="en-US" dirty="0" smtClean="0">
                <a:ea typeface="宋体" charset="-122"/>
              </a:rPr>
              <a:t>年总成本与产量、销售收入与产量之间的线性关系仅仅在产量较低时近似成立。</a:t>
            </a:r>
          </a:p>
          <a:p>
            <a:pPr lvl="1"/>
            <a:r>
              <a:rPr lang="zh-CN" altLang="en-US" dirty="0" smtClean="0">
                <a:ea typeface="宋体" charset="-122"/>
              </a:rPr>
              <a:t>销售收入只是在一定销售量的范围内，随产量的增加而增加。当销售量超过一定范围，将明显影响市场供求状况。随产量增加，产品价格有所下降，销售收入随产量的增加而增加的幅度越来越小，两者间呈下凹非线性的曲线关系。</a:t>
            </a:r>
          </a:p>
          <a:p>
            <a:pPr lvl="1"/>
            <a:r>
              <a:rPr lang="zh-CN" altLang="en-US" dirty="0" smtClean="0">
                <a:ea typeface="宋体" charset="-122"/>
              </a:rPr>
              <a:t>单位产品的变动成本也是在一定产量范围内才近似市场数。超过这个产量范围，由于生产条件的逐渐恶化，如设备磨损，原材料、动力、燃料价格上涨等，单位产品的变动成本会有所提高，造成生产成本的增加速度超过产量增加的速度，生产成本和产量之间呈上凹的非线性曲线关系。</a:t>
            </a:r>
            <a:endParaRPr kumimoji="1" lang="zh-CN" altLang="en-US" dirty="0">
              <a:latin typeface="Times New Roman" pitchFamily="18" charset="0"/>
              <a:ea typeface="宋体"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p:nvPr>
        </p:nvSpPr>
        <p:spPr>
          <a:xfrm>
            <a:off x="304800" y="404664"/>
            <a:ext cx="8443664" cy="6148536"/>
          </a:xfrm>
        </p:spPr>
        <p:txBody>
          <a:bodyPr>
            <a:normAutofit/>
          </a:bodyPr>
          <a:lstStyle/>
          <a:p>
            <a:pPr>
              <a:buFontTx/>
              <a:buNone/>
            </a:pPr>
            <a:r>
              <a:rPr kumimoji="1" lang="zh-CN" altLang="en-US" dirty="0">
                <a:latin typeface="宋体" charset="-122"/>
                <a:ea typeface="宋体" charset="-122"/>
              </a:rPr>
              <a:t>假定非线性收入函数成本函数均可以用一元</a:t>
            </a:r>
            <a:r>
              <a:rPr kumimoji="1" lang="zh-CN" altLang="en-US" dirty="0" smtClean="0">
                <a:latin typeface="宋体" charset="-122"/>
                <a:ea typeface="宋体" charset="-122"/>
              </a:rPr>
              <a:t>二次函数表示</a:t>
            </a:r>
            <a:r>
              <a:rPr kumimoji="1" lang="zh-CN" altLang="en-US" dirty="0">
                <a:latin typeface="宋体" charset="-122"/>
                <a:ea typeface="宋体" charset="-122"/>
              </a:rPr>
              <a:t>如下</a:t>
            </a:r>
          </a:p>
          <a:p>
            <a:pPr algn="just">
              <a:spcBef>
                <a:spcPct val="50000"/>
              </a:spcBef>
              <a:buFontTx/>
              <a:buNone/>
            </a:pPr>
            <a:r>
              <a:rPr kumimoji="1" lang="zh-CN" altLang="en-US" dirty="0">
                <a:latin typeface="Times New Roman" pitchFamily="18" charset="0"/>
                <a:ea typeface="宋体" charset="-122"/>
              </a:rPr>
              <a:t>销售函数：</a:t>
            </a:r>
            <a:r>
              <a:rPr kumimoji="1" lang="en-US" altLang="zh-CN" dirty="0">
                <a:latin typeface="Times New Roman" pitchFamily="18" charset="0"/>
                <a:ea typeface="宋体" charset="-122"/>
              </a:rPr>
              <a:t>S（Q）=aQ+bQ</a:t>
            </a:r>
            <a:r>
              <a:rPr kumimoji="1" lang="en-US" altLang="zh-CN" baseline="30000" dirty="0">
                <a:latin typeface="Times New Roman" pitchFamily="18" charset="0"/>
                <a:ea typeface="宋体" charset="-122"/>
              </a:rPr>
              <a:t>2</a:t>
            </a:r>
            <a:r>
              <a:rPr kumimoji="1" lang="en-US" altLang="zh-CN" dirty="0">
                <a:latin typeface="Times New Roman" pitchFamily="18" charset="0"/>
                <a:ea typeface="宋体" charset="-122"/>
              </a:rPr>
              <a:t>                                 </a:t>
            </a:r>
          </a:p>
          <a:p>
            <a:pPr algn="just">
              <a:spcBef>
                <a:spcPct val="50000"/>
              </a:spcBef>
              <a:buFontTx/>
              <a:buNone/>
            </a:pPr>
            <a:r>
              <a:rPr kumimoji="1" lang="zh-CN" altLang="en-US" dirty="0">
                <a:latin typeface="Times New Roman" pitchFamily="18" charset="0"/>
                <a:ea typeface="宋体" charset="-122"/>
              </a:rPr>
              <a:t>销售成本函数：</a:t>
            </a:r>
            <a:r>
              <a:rPr kumimoji="1" lang="en-US" altLang="zh-CN" dirty="0">
                <a:latin typeface="Times New Roman" pitchFamily="18" charset="0"/>
                <a:ea typeface="宋体" charset="-122"/>
              </a:rPr>
              <a:t>C（Q）=c+dQ+eQ</a:t>
            </a:r>
            <a:r>
              <a:rPr kumimoji="1" lang="en-US" altLang="zh-CN" baseline="30000" dirty="0">
                <a:latin typeface="Times New Roman" pitchFamily="18" charset="0"/>
                <a:ea typeface="宋体" charset="-122"/>
              </a:rPr>
              <a:t>2</a:t>
            </a:r>
            <a:r>
              <a:rPr kumimoji="1" lang="en-US" altLang="zh-CN" dirty="0">
                <a:latin typeface="Times New Roman" pitchFamily="18" charset="0"/>
                <a:ea typeface="宋体" charset="-122"/>
              </a:rPr>
              <a:t>                           </a:t>
            </a:r>
          </a:p>
          <a:p>
            <a:pPr algn="just">
              <a:spcBef>
                <a:spcPct val="50000"/>
              </a:spcBef>
              <a:buFontTx/>
              <a:buNone/>
            </a:pPr>
            <a:r>
              <a:rPr kumimoji="1" lang="zh-CN" altLang="en-US" dirty="0">
                <a:latin typeface="Times New Roman" pitchFamily="18" charset="0"/>
                <a:ea typeface="宋体" charset="-122"/>
              </a:rPr>
              <a:t>式中：</a:t>
            </a:r>
            <a:r>
              <a:rPr kumimoji="1" lang="en-US" altLang="zh-CN" dirty="0" err="1">
                <a:latin typeface="Times New Roman" pitchFamily="18" charset="0"/>
                <a:ea typeface="宋体" charset="-122"/>
              </a:rPr>
              <a:t>a、b、c、d、e</a:t>
            </a:r>
            <a:r>
              <a:rPr kumimoji="1" lang="zh-CN" altLang="en-US" dirty="0">
                <a:latin typeface="Times New Roman" pitchFamily="18" charset="0"/>
                <a:ea typeface="宋体" charset="-122"/>
              </a:rPr>
              <a:t>为常数；</a:t>
            </a:r>
            <a:r>
              <a:rPr kumimoji="1" lang="en-US" altLang="zh-CN" dirty="0">
                <a:latin typeface="Times New Roman" pitchFamily="18" charset="0"/>
                <a:ea typeface="宋体" charset="-122"/>
              </a:rPr>
              <a:t>Q</a:t>
            </a:r>
            <a:r>
              <a:rPr kumimoji="1" lang="zh-CN" altLang="en-US" dirty="0">
                <a:latin typeface="Times New Roman" pitchFamily="18" charset="0"/>
                <a:ea typeface="宋体" charset="-122"/>
              </a:rPr>
              <a:t>为产量。</a:t>
            </a:r>
          </a:p>
          <a:p>
            <a:pPr algn="just">
              <a:spcBef>
                <a:spcPct val="50000"/>
              </a:spcBef>
              <a:buFontTx/>
              <a:buNone/>
            </a:pPr>
            <a:r>
              <a:rPr kumimoji="1" lang="zh-CN" altLang="en-US" dirty="0">
                <a:latin typeface="Times New Roman" pitchFamily="18" charset="0"/>
                <a:ea typeface="宋体" charset="-122"/>
              </a:rPr>
              <a:t>根据盈亏平衡原理，在平衡点有</a:t>
            </a:r>
            <a:r>
              <a:rPr kumimoji="1" lang="en-US" altLang="zh-CN" dirty="0">
                <a:latin typeface="Times New Roman" pitchFamily="18" charset="0"/>
                <a:ea typeface="宋体" charset="-122"/>
              </a:rPr>
              <a:t>S（Q）=C（Q），</a:t>
            </a:r>
            <a:r>
              <a:rPr kumimoji="1" lang="zh-CN" altLang="en-US" dirty="0">
                <a:latin typeface="Times New Roman" pitchFamily="18" charset="0"/>
                <a:ea typeface="宋体" charset="-122"/>
              </a:rPr>
              <a:t>即</a:t>
            </a:r>
            <a:r>
              <a:rPr kumimoji="1" lang="zh-CN" altLang="en-US" dirty="0" smtClean="0">
                <a:latin typeface="Times New Roman" pitchFamily="18" charset="0"/>
                <a:ea typeface="宋体" charset="-122"/>
              </a:rPr>
              <a:t>： </a:t>
            </a:r>
            <a:r>
              <a:rPr kumimoji="1" lang="en-US" altLang="zh-CN" dirty="0">
                <a:latin typeface="Times New Roman" pitchFamily="18" charset="0"/>
                <a:ea typeface="宋体" charset="-122"/>
              </a:rPr>
              <a:t>aQ+bQ</a:t>
            </a:r>
            <a:r>
              <a:rPr kumimoji="1" lang="en-US" altLang="zh-CN" baseline="30000" dirty="0">
                <a:latin typeface="Times New Roman" pitchFamily="18" charset="0"/>
                <a:ea typeface="宋体" charset="-122"/>
              </a:rPr>
              <a:t>2</a:t>
            </a:r>
            <a:r>
              <a:rPr kumimoji="1" lang="en-US" altLang="zh-CN" dirty="0">
                <a:latin typeface="Times New Roman" pitchFamily="18" charset="0"/>
                <a:ea typeface="宋体" charset="-122"/>
              </a:rPr>
              <a:t> =c+dQ+eQ</a:t>
            </a:r>
            <a:r>
              <a:rPr kumimoji="1" lang="en-US" altLang="zh-CN" baseline="30000" dirty="0">
                <a:latin typeface="Times New Roman" pitchFamily="18" charset="0"/>
                <a:ea typeface="宋体" charset="-122"/>
              </a:rPr>
              <a:t>2</a:t>
            </a:r>
            <a:r>
              <a:rPr kumimoji="1" lang="en-US" altLang="zh-CN" dirty="0">
                <a:latin typeface="Times New Roman" pitchFamily="18" charset="0"/>
                <a:ea typeface="宋体" charset="-122"/>
              </a:rPr>
              <a:t> </a:t>
            </a:r>
          </a:p>
          <a:p>
            <a:pPr algn="just">
              <a:spcBef>
                <a:spcPct val="50000"/>
              </a:spcBef>
              <a:buFontTx/>
              <a:buNone/>
            </a:pPr>
            <a:r>
              <a:rPr kumimoji="1" lang="zh-CN" altLang="en-US" dirty="0">
                <a:latin typeface="宋体" charset="-122"/>
                <a:ea typeface="宋体" charset="-122"/>
              </a:rPr>
              <a:t>解此二次方程，可得盈亏平衡点的产量</a:t>
            </a:r>
            <a:r>
              <a:rPr kumimoji="1" lang="zh-CN" altLang="en-US" dirty="0">
                <a:latin typeface="Times New Roman" pitchFamily="18" charset="0"/>
                <a:ea typeface="宋体" charset="-122"/>
              </a:rPr>
              <a:t> </a:t>
            </a:r>
          </a:p>
          <a:p>
            <a:pPr>
              <a:buFontTx/>
              <a:buNone/>
            </a:pPr>
            <a:endParaRPr kumimoji="1" lang="zh-CN" altLang="en-US" dirty="0">
              <a:latin typeface="宋体" charset="-122"/>
              <a:ea typeface="宋体" charset="-122"/>
            </a:endParaRPr>
          </a:p>
        </p:txBody>
      </p:sp>
      <p:graphicFrame>
        <p:nvGraphicFramePr>
          <p:cNvPr id="69632" name="Object 1024"/>
          <p:cNvGraphicFramePr>
            <a:graphicFrameLocks noChangeAspect="1"/>
          </p:cNvGraphicFramePr>
          <p:nvPr/>
        </p:nvGraphicFramePr>
        <p:xfrm>
          <a:off x="1619672" y="5589240"/>
          <a:ext cx="4572000" cy="938213"/>
        </p:xfrm>
        <a:graphic>
          <a:graphicData uri="http://schemas.openxmlformats.org/presentationml/2006/ole">
            <p:oleObj spid="_x0000_s64514" name="Microsoft 公式 3.0" r:id="rId4" imgW="2451100" imgH="4953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p:nvPr>
        </p:nvSpPr>
        <p:spPr>
          <a:xfrm>
            <a:off x="467544" y="188640"/>
            <a:ext cx="8219256" cy="6264696"/>
          </a:xfrm>
        </p:spPr>
        <p:txBody>
          <a:bodyPr>
            <a:normAutofit lnSpcReduction="10000"/>
          </a:bodyPr>
          <a:lstStyle/>
          <a:p>
            <a:pPr>
              <a:buFontTx/>
              <a:buNone/>
            </a:pPr>
            <a:r>
              <a:rPr kumimoji="1" lang="zh-CN" altLang="en-US" b="0" dirty="0" smtClean="0">
                <a:latin typeface="Times New Roman" pitchFamily="18" charset="0"/>
                <a:ea typeface="宋体" charset="-122"/>
              </a:rPr>
              <a:t>       在</a:t>
            </a:r>
            <a:r>
              <a:rPr kumimoji="1" lang="zh-CN" altLang="en-US" b="0" dirty="0">
                <a:latin typeface="Times New Roman" pitchFamily="18" charset="0"/>
                <a:ea typeface="宋体" charset="-122"/>
              </a:rPr>
              <a:t>最大利润点上，边际利润为零。因此，通过</a:t>
            </a:r>
            <a:r>
              <a:rPr kumimoji="1" lang="zh-CN" altLang="en-US" b="0" dirty="0" smtClean="0">
                <a:latin typeface="Times New Roman" pitchFamily="18" charset="0"/>
                <a:ea typeface="宋体" charset="-122"/>
              </a:rPr>
              <a:t>对</a:t>
            </a:r>
            <a:r>
              <a:rPr kumimoji="1" lang="zh-CN" altLang="en-US" dirty="0" smtClean="0">
                <a:latin typeface="Times New Roman" pitchFamily="18" charset="0"/>
                <a:ea typeface="宋体" charset="-122"/>
              </a:rPr>
              <a:t>上式</a:t>
            </a:r>
            <a:r>
              <a:rPr kumimoji="1" lang="zh-CN" altLang="en-US" b="0" dirty="0" smtClean="0">
                <a:latin typeface="Times New Roman" pitchFamily="18" charset="0"/>
                <a:ea typeface="宋体" charset="-122"/>
              </a:rPr>
              <a:t>进行</a:t>
            </a:r>
            <a:r>
              <a:rPr kumimoji="1" lang="zh-CN" altLang="en-US" b="0" dirty="0">
                <a:latin typeface="Times New Roman" pitchFamily="18" charset="0"/>
                <a:ea typeface="宋体" charset="-122"/>
              </a:rPr>
              <a:t>求导，可以求得最大利润点产量</a:t>
            </a:r>
            <a:r>
              <a:rPr kumimoji="1" lang="en-US" altLang="zh-CN" b="0" dirty="0" err="1">
                <a:latin typeface="Times New Roman" pitchFamily="18" charset="0"/>
                <a:ea typeface="宋体" charset="-122"/>
              </a:rPr>
              <a:t>Q</a:t>
            </a:r>
            <a:r>
              <a:rPr kumimoji="1" lang="en-US" altLang="zh-CN" b="0" baseline="-30000" dirty="0" err="1">
                <a:latin typeface="Times New Roman" pitchFamily="18" charset="0"/>
                <a:ea typeface="宋体" charset="-122"/>
              </a:rPr>
              <a:t>max</a:t>
            </a:r>
            <a:r>
              <a:rPr kumimoji="1" lang="en-US" altLang="zh-CN" b="0" baseline="-30000" dirty="0" err="1">
                <a:latin typeface="宋体" charset="-122"/>
                <a:ea typeface="宋体" charset="-122"/>
              </a:rPr>
              <a:t>π</a:t>
            </a:r>
            <a:r>
              <a:rPr kumimoji="1" lang="en-US" altLang="zh-CN" b="0" dirty="0">
                <a:latin typeface="Times New Roman" pitchFamily="18" charset="0"/>
                <a:ea typeface="宋体" charset="-122"/>
              </a:rPr>
              <a:t>。</a:t>
            </a:r>
          </a:p>
          <a:p>
            <a:pPr>
              <a:buFontTx/>
              <a:buNone/>
            </a:pPr>
            <a:endParaRPr kumimoji="1" lang="zh-CN" altLang="en-US" b="0" dirty="0">
              <a:latin typeface="Times New Roman" pitchFamily="18" charset="0"/>
              <a:ea typeface="宋体" charset="-122"/>
            </a:endParaRPr>
          </a:p>
          <a:p>
            <a:pPr algn="just">
              <a:spcBef>
                <a:spcPct val="50000"/>
              </a:spcBef>
              <a:buFontTx/>
              <a:buNone/>
            </a:pPr>
            <a:r>
              <a:rPr kumimoji="1" lang="zh-CN" altLang="en-US" b="0" dirty="0" smtClean="0">
                <a:latin typeface="Times New Roman" pitchFamily="18" charset="0"/>
                <a:ea typeface="宋体" charset="-122"/>
              </a:rPr>
              <a:t>令          </a:t>
            </a:r>
            <a:r>
              <a:rPr kumimoji="1" lang="zh-CN" altLang="en-US" b="0" dirty="0">
                <a:latin typeface="Times New Roman" pitchFamily="18" charset="0"/>
                <a:ea typeface="宋体" charset="-122"/>
              </a:rPr>
              <a:t>=0，</a:t>
            </a:r>
            <a:r>
              <a:rPr kumimoji="1" lang="zh-CN" altLang="en-US" b="0" dirty="0" smtClean="0">
                <a:latin typeface="Times New Roman" pitchFamily="18" charset="0"/>
                <a:ea typeface="宋体" charset="-122"/>
              </a:rPr>
              <a:t>有</a:t>
            </a:r>
            <a:endParaRPr kumimoji="1" lang="en-US" altLang="zh-CN" dirty="0" smtClean="0">
              <a:latin typeface="宋体" charset="-122"/>
              <a:ea typeface="宋体" charset="-122"/>
            </a:endParaRPr>
          </a:p>
          <a:p>
            <a:pPr algn="just">
              <a:spcBef>
                <a:spcPct val="50000"/>
              </a:spcBef>
              <a:buFontTx/>
              <a:buNone/>
            </a:pPr>
            <a:r>
              <a:rPr kumimoji="1" lang="en-US" altLang="zh-CN" dirty="0" smtClean="0">
                <a:latin typeface="宋体" charset="-122"/>
                <a:ea typeface="宋体" charset="-122"/>
              </a:rPr>
              <a:t>     </a:t>
            </a:r>
            <a:r>
              <a:rPr kumimoji="1" lang="zh-CN" altLang="en-US" dirty="0" smtClean="0">
                <a:latin typeface="宋体" charset="-122"/>
                <a:ea typeface="宋体" charset="-122"/>
              </a:rPr>
              <a:t>销售收入曲线与销售成本曲线有两个交点，因此解得两个盈亏平衡点</a:t>
            </a:r>
            <a:r>
              <a:rPr kumimoji="1" lang="en-US" altLang="zh-CN" dirty="0" smtClean="0">
                <a:latin typeface="Times New Roman" pitchFamily="18" charset="0"/>
                <a:ea typeface="宋体" charset="-122"/>
              </a:rPr>
              <a:t>Q</a:t>
            </a:r>
            <a:r>
              <a:rPr kumimoji="1" lang="en-US" altLang="zh-CN" baseline="-30000" dirty="0" smtClean="0">
                <a:latin typeface="Times New Roman" pitchFamily="18" charset="0"/>
                <a:ea typeface="宋体" charset="-122"/>
              </a:rPr>
              <a:t>1</a:t>
            </a:r>
            <a:r>
              <a:rPr kumimoji="1" lang="en-US" altLang="zh-CN" baseline="30000" dirty="0" smtClean="0">
                <a:latin typeface="Times New Roman" pitchFamily="18" charset="0"/>
                <a:ea typeface="宋体" charset="-122"/>
              </a:rPr>
              <a:t>*</a:t>
            </a:r>
            <a:r>
              <a:rPr kumimoji="1" lang="zh-CN" altLang="en-US" dirty="0" smtClean="0">
                <a:latin typeface="宋体" charset="-122"/>
                <a:ea typeface="宋体" charset="-122"/>
              </a:rPr>
              <a:t>和</a:t>
            </a:r>
            <a:r>
              <a:rPr kumimoji="1" lang="en-US" altLang="zh-CN" dirty="0" smtClean="0">
                <a:latin typeface="Times New Roman" pitchFamily="18" charset="0"/>
                <a:ea typeface="宋体" charset="-122"/>
              </a:rPr>
              <a:t>Q</a:t>
            </a:r>
            <a:r>
              <a:rPr kumimoji="1" lang="en-US" altLang="zh-CN" baseline="-30000" dirty="0" smtClean="0">
                <a:latin typeface="Times New Roman" pitchFamily="18" charset="0"/>
                <a:ea typeface="宋体" charset="-122"/>
              </a:rPr>
              <a:t>2</a:t>
            </a:r>
            <a:r>
              <a:rPr kumimoji="1" lang="en-US" altLang="zh-CN" baseline="30000" dirty="0" smtClean="0">
                <a:latin typeface="Times New Roman" pitchFamily="18" charset="0"/>
                <a:ea typeface="宋体" charset="-122"/>
              </a:rPr>
              <a:t>*</a:t>
            </a:r>
            <a:r>
              <a:rPr kumimoji="1" lang="en-US" altLang="zh-CN" dirty="0" smtClean="0">
                <a:latin typeface="宋体" charset="-122"/>
                <a:ea typeface="宋体" charset="-122"/>
              </a:rPr>
              <a:t>。</a:t>
            </a:r>
            <a:r>
              <a:rPr kumimoji="1" lang="zh-CN" altLang="en-US" dirty="0" smtClean="0">
                <a:latin typeface="宋体" charset="-122"/>
                <a:ea typeface="宋体" charset="-122"/>
              </a:rPr>
              <a:t>只有在</a:t>
            </a:r>
            <a:r>
              <a:rPr kumimoji="1" lang="en-US" altLang="zh-CN" dirty="0" smtClean="0">
                <a:latin typeface="Times New Roman" pitchFamily="18" charset="0"/>
                <a:ea typeface="宋体" charset="-122"/>
              </a:rPr>
              <a:t>Q</a:t>
            </a:r>
            <a:r>
              <a:rPr kumimoji="1" lang="en-US" altLang="zh-CN" baseline="-30000" dirty="0" smtClean="0">
                <a:latin typeface="Times New Roman" pitchFamily="18" charset="0"/>
                <a:ea typeface="宋体" charset="-122"/>
              </a:rPr>
              <a:t>1</a:t>
            </a:r>
            <a:r>
              <a:rPr kumimoji="1" lang="en-US" altLang="zh-CN" baseline="30000" dirty="0" smtClean="0">
                <a:latin typeface="Times New Roman" pitchFamily="18" charset="0"/>
                <a:ea typeface="宋体" charset="-122"/>
              </a:rPr>
              <a:t>*</a:t>
            </a:r>
            <a:r>
              <a:rPr kumimoji="1" lang="zh-CN" altLang="en-US" dirty="0" smtClean="0">
                <a:latin typeface="宋体" charset="-122"/>
                <a:ea typeface="宋体" charset="-122"/>
              </a:rPr>
              <a:t>和</a:t>
            </a:r>
            <a:r>
              <a:rPr kumimoji="1" lang="en-US" altLang="zh-CN" dirty="0" smtClean="0">
                <a:latin typeface="Times New Roman" pitchFamily="18" charset="0"/>
                <a:ea typeface="宋体" charset="-122"/>
              </a:rPr>
              <a:t>Q</a:t>
            </a:r>
            <a:r>
              <a:rPr kumimoji="1" lang="en-US" altLang="zh-CN" baseline="-30000" dirty="0" smtClean="0">
                <a:latin typeface="Times New Roman" pitchFamily="18" charset="0"/>
                <a:ea typeface="宋体" charset="-122"/>
              </a:rPr>
              <a:t>2</a:t>
            </a:r>
            <a:r>
              <a:rPr kumimoji="1" lang="en-US" altLang="zh-CN" baseline="30000" dirty="0" smtClean="0">
                <a:latin typeface="Times New Roman" pitchFamily="18" charset="0"/>
                <a:ea typeface="宋体" charset="-122"/>
              </a:rPr>
              <a:t>*</a:t>
            </a:r>
            <a:r>
              <a:rPr kumimoji="1" lang="en-US" altLang="zh-CN" dirty="0" smtClean="0">
                <a:latin typeface="Times New Roman" pitchFamily="18" charset="0"/>
                <a:ea typeface="宋体" charset="-122"/>
              </a:rPr>
              <a:t> </a:t>
            </a:r>
            <a:r>
              <a:rPr kumimoji="1" lang="zh-CN" altLang="en-US" dirty="0" smtClean="0">
                <a:latin typeface="宋体" charset="-122"/>
                <a:ea typeface="宋体" charset="-122"/>
              </a:rPr>
              <a:t>限定的产量之间，项目才能盈利。</a:t>
            </a:r>
            <a:endParaRPr kumimoji="1" lang="en-US" altLang="zh-CN" dirty="0" smtClean="0">
              <a:latin typeface="宋体" charset="-122"/>
              <a:ea typeface="宋体" charset="-122"/>
            </a:endParaRPr>
          </a:p>
          <a:p>
            <a:pPr algn="just">
              <a:spcBef>
                <a:spcPct val="50000"/>
              </a:spcBef>
              <a:buFontTx/>
              <a:buNone/>
            </a:pPr>
            <a:r>
              <a:rPr kumimoji="1" lang="zh-CN" altLang="en-US" dirty="0" smtClean="0">
                <a:latin typeface="宋体" charset="-122"/>
                <a:ea typeface="宋体" charset="-122"/>
              </a:rPr>
              <a:t>当产品销售量在</a:t>
            </a:r>
            <a:r>
              <a:rPr kumimoji="1" lang="en-US" altLang="zh-CN" dirty="0" smtClean="0">
                <a:latin typeface="Times New Roman" pitchFamily="18" charset="0"/>
                <a:ea typeface="宋体" charset="-122"/>
              </a:rPr>
              <a:t>Q</a:t>
            </a:r>
            <a:r>
              <a:rPr kumimoji="1" lang="en-US" altLang="zh-CN" baseline="-30000" dirty="0" smtClean="0">
                <a:latin typeface="Times New Roman" pitchFamily="18" charset="0"/>
                <a:ea typeface="宋体" charset="-122"/>
              </a:rPr>
              <a:t>1</a:t>
            </a:r>
            <a:r>
              <a:rPr kumimoji="1" lang="en-US" altLang="zh-CN" baseline="30000" dirty="0" smtClean="0">
                <a:latin typeface="Times New Roman" pitchFamily="18" charset="0"/>
                <a:ea typeface="宋体" charset="-122"/>
              </a:rPr>
              <a:t>*</a:t>
            </a:r>
            <a:r>
              <a:rPr kumimoji="1" lang="zh-CN" altLang="en-US" dirty="0" smtClean="0">
                <a:latin typeface="宋体" charset="-122"/>
                <a:ea typeface="宋体" charset="-122"/>
              </a:rPr>
              <a:t>和</a:t>
            </a:r>
            <a:r>
              <a:rPr kumimoji="1" lang="en-US" altLang="zh-CN" dirty="0" smtClean="0">
                <a:latin typeface="Times New Roman" pitchFamily="18" charset="0"/>
                <a:ea typeface="宋体" charset="-122"/>
              </a:rPr>
              <a:t>Q</a:t>
            </a:r>
            <a:r>
              <a:rPr kumimoji="1" lang="en-US" altLang="zh-CN" baseline="-30000" dirty="0" smtClean="0">
                <a:latin typeface="Times New Roman" pitchFamily="18" charset="0"/>
                <a:ea typeface="宋体" charset="-122"/>
              </a:rPr>
              <a:t>2</a:t>
            </a:r>
            <a:r>
              <a:rPr kumimoji="1" lang="en-US" altLang="zh-CN" baseline="30000" dirty="0" smtClean="0">
                <a:latin typeface="Times New Roman" pitchFamily="18" charset="0"/>
                <a:ea typeface="宋体" charset="-122"/>
              </a:rPr>
              <a:t>*</a:t>
            </a:r>
            <a:r>
              <a:rPr kumimoji="1" lang="zh-CN" altLang="en-US" dirty="0" smtClean="0">
                <a:latin typeface="宋体" charset="-122"/>
                <a:ea typeface="宋体" charset="-122"/>
              </a:rPr>
              <a:t>之间时，项目有盈利（设为</a:t>
            </a:r>
            <a:r>
              <a:rPr kumimoji="1" lang="en-US" altLang="zh-CN" dirty="0" smtClean="0">
                <a:latin typeface="宋体" charset="-122"/>
                <a:ea typeface="宋体" charset="-122"/>
              </a:rPr>
              <a:t>π）</a:t>
            </a:r>
            <a:r>
              <a:rPr kumimoji="1" lang="zh-CN" altLang="en-US" dirty="0" smtClean="0">
                <a:latin typeface="宋体" charset="-122"/>
                <a:ea typeface="宋体" charset="-122"/>
              </a:rPr>
              <a:t>为：</a:t>
            </a:r>
            <a:endParaRPr kumimoji="1" lang="zh-CN" altLang="en-US" b="0" dirty="0">
              <a:latin typeface="Times New Roman" pitchFamily="18" charset="0"/>
              <a:ea typeface="宋体" charset="-122"/>
            </a:endParaRPr>
          </a:p>
          <a:p>
            <a:pPr>
              <a:buFontTx/>
              <a:buNone/>
            </a:pPr>
            <a:endParaRPr kumimoji="1" lang="zh-CN" altLang="en-US" b="0" dirty="0">
              <a:latin typeface="Times New Roman" pitchFamily="18" charset="0"/>
              <a:ea typeface="宋体" charset="-122"/>
            </a:endParaRPr>
          </a:p>
        </p:txBody>
      </p:sp>
      <p:graphicFrame>
        <p:nvGraphicFramePr>
          <p:cNvPr id="70656" name="Object 1024"/>
          <p:cNvGraphicFramePr>
            <a:graphicFrameLocks noChangeAspect="1"/>
          </p:cNvGraphicFramePr>
          <p:nvPr/>
        </p:nvGraphicFramePr>
        <p:xfrm>
          <a:off x="3419872" y="1268760"/>
          <a:ext cx="3657600" cy="1038225"/>
        </p:xfrm>
        <a:graphic>
          <a:graphicData uri="http://schemas.openxmlformats.org/presentationml/2006/ole">
            <p:oleObj spid="_x0000_s65538" name="Microsoft 公式 3.0" r:id="rId4" imgW="1536700" imgH="431800" progId="">
              <p:embed/>
            </p:oleObj>
          </a:graphicData>
        </a:graphic>
      </p:graphicFrame>
      <p:graphicFrame>
        <p:nvGraphicFramePr>
          <p:cNvPr id="70657" name="Object 1025"/>
          <p:cNvGraphicFramePr>
            <a:graphicFrameLocks noChangeAspect="1"/>
          </p:cNvGraphicFramePr>
          <p:nvPr/>
        </p:nvGraphicFramePr>
        <p:xfrm>
          <a:off x="1187624" y="1916832"/>
          <a:ext cx="593725" cy="990600"/>
        </p:xfrm>
        <a:graphic>
          <a:graphicData uri="http://schemas.openxmlformats.org/presentationml/2006/ole">
            <p:oleObj spid="_x0000_s65539" name="Microsoft 公式 3.0" r:id="rId5" imgW="266469" imgH="431425" progId="">
              <p:embed/>
            </p:oleObj>
          </a:graphicData>
        </a:graphic>
      </p:graphicFrame>
      <p:graphicFrame>
        <p:nvGraphicFramePr>
          <p:cNvPr id="70658" name="Object 1026"/>
          <p:cNvGraphicFramePr>
            <a:graphicFrameLocks noChangeAspect="1"/>
          </p:cNvGraphicFramePr>
          <p:nvPr/>
        </p:nvGraphicFramePr>
        <p:xfrm>
          <a:off x="3923928" y="2276872"/>
          <a:ext cx="2395736" cy="998223"/>
        </p:xfrm>
        <a:graphic>
          <a:graphicData uri="http://schemas.openxmlformats.org/presentationml/2006/ole">
            <p:oleObj spid="_x0000_s65540" name="Microsoft 公式 3.0" r:id="rId6" imgW="1054100" imgH="431800" progId="">
              <p:embed/>
            </p:oleObj>
          </a:graphicData>
        </a:graphic>
      </p:graphicFrame>
      <p:graphicFrame>
        <p:nvGraphicFramePr>
          <p:cNvPr id="65541" name="Object 5"/>
          <p:cNvGraphicFramePr>
            <a:graphicFrameLocks noChangeAspect="1"/>
          </p:cNvGraphicFramePr>
          <p:nvPr/>
        </p:nvGraphicFramePr>
        <p:xfrm>
          <a:off x="971600" y="5949280"/>
          <a:ext cx="7024688" cy="606425"/>
        </p:xfrm>
        <a:graphic>
          <a:graphicData uri="http://schemas.openxmlformats.org/presentationml/2006/ole">
            <p:oleObj spid="_x0000_s65541" name="Microsoft 公式 3.0" r:id="rId7" imgW="2654300" imgH="2286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p:nvPr>
        </p:nvSpPr>
        <p:spPr>
          <a:xfrm>
            <a:off x="304800" y="1143000"/>
            <a:ext cx="7848600" cy="5181600"/>
          </a:xfrm>
        </p:spPr>
        <p:txBody>
          <a:bodyPr>
            <a:normAutofit fontScale="85000" lnSpcReduction="10000"/>
          </a:bodyPr>
          <a:lstStyle/>
          <a:p>
            <a:pPr algn="just">
              <a:spcBef>
                <a:spcPct val="50000"/>
              </a:spcBef>
              <a:buFontTx/>
              <a:buNone/>
            </a:pPr>
            <a:r>
              <a:rPr kumimoji="1" lang="zh-CN" altLang="en-US" dirty="0" smtClean="0">
                <a:latin typeface="Times New Roman" pitchFamily="18" charset="0"/>
                <a:ea typeface="宋体" charset="-122"/>
              </a:rPr>
              <a:t>在</a:t>
            </a:r>
            <a:r>
              <a:rPr kumimoji="1" lang="zh-CN" altLang="en-US" dirty="0">
                <a:latin typeface="Times New Roman" pitchFamily="18" charset="0"/>
                <a:ea typeface="宋体" charset="-122"/>
              </a:rPr>
              <a:t>最大利润点左侧，利润率是上升的</a:t>
            </a:r>
            <a:r>
              <a:rPr kumimoji="1" lang="zh-CN" altLang="en-US" dirty="0" smtClean="0">
                <a:latin typeface="Times New Roman" pitchFamily="18" charset="0"/>
                <a:ea typeface="宋体" charset="-122"/>
              </a:rPr>
              <a:t>；</a:t>
            </a:r>
            <a:endParaRPr kumimoji="1" lang="en-US" altLang="zh-CN" dirty="0" smtClean="0">
              <a:latin typeface="Times New Roman" pitchFamily="18" charset="0"/>
              <a:ea typeface="宋体" charset="-122"/>
            </a:endParaRPr>
          </a:p>
          <a:p>
            <a:pPr algn="just">
              <a:spcBef>
                <a:spcPct val="50000"/>
              </a:spcBef>
              <a:buFontTx/>
              <a:buNone/>
            </a:pPr>
            <a:r>
              <a:rPr kumimoji="1" lang="zh-CN" altLang="en-US" dirty="0" smtClean="0">
                <a:latin typeface="Times New Roman" pitchFamily="18" charset="0"/>
                <a:ea typeface="宋体" charset="-122"/>
              </a:rPr>
              <a:t>在最大</a:t>
            </a:r>
            <a:r>
              <a:rPr kumimoji="1" lang="zh-CN" altLang="en-US" dirty="0">
                <a:latin typeface="Times New Roman" pitchFamily="18" charset="0"/>
                <a:ea typeface="宋体" charset="-122"/>
              </a:rPr>
              <a:t>利润点右侧，利润率是下降的。</a:t>
            </a:r>
          </a:p>
          <a:p>
            <a:pPr algn="just">
              <a:spcBef>
                <a:spcPct val="50000"/>
              </a:spcBef>
              <a:buFontTx/>
              <a:buNone/>
            </a:pPr>
            <a:endParaRPr kumimoji="1" lang="zh-CN" altLang="en-US" dirty="0">
              <a:latin typeface="Times New Roman" pitchFamily="18" charset="0"/>
              <a:ea typeface="宋体" charset="-122"/>
            </a:endParaRPr>
          </a:p>
          <a:p>
            <a:pPr algn="just">
              <a:spcBef>
                <a:spcPct val="50000"/>
              </a:spcBef>
              <a:buFontTx/>
              <a:buNone/>
            </a:pPr>
            <a:endParaRPr kumimoji="1" lang="zh-CN" altLang="en-US" dirty="0">
              <a:latin typeface="Times New Roman" pitchFamily="18" charset="0"/>
              <a:ea typeface="宋体" charset="-122"/>
            </a:endParaRPr>
          </a:p>
          <a:p>
            <a:pPr algn="just">
              <a:spcBef>
                <a:spcPct val="50000"/>
              </a:spcBef>
              <a:buFontTx/>
              <a:buNone/>
            </a:pPr>
            <a:endParaRPr kumimoji="1" lang="zh-CN" altLang="en-US" dirty="0">
              <a:latin typeface="Times New Roman" pitchFamily="18" charset="0"/>
              <a:ea typeface="宋体" charset="-122"/>
            </a:endParaRPr>
          </a:p>
          <a:p>
            <a:pPr algn="just">
              <a:spcBef>
                <a:spcPct val="50000"/>
              </a:spcBef>
              <a:buFontTx/>
              <a:buNone/>
            </a:pPr>
            <a:endParaRPr kumimoji="1" lang="zh-CN" altLang="en-US" dirty="0">
              <a:latin typeface="Times New Roman" pitchFamily="18" charset="0"/>
              <a:ea typeface="宋体" charset="-122"/>
            </a:endParaRPr>
          </a:p>
          <a:p>
            <a:pPr algn="just">
              <a:spcBef>
                <a:spcPct val="50000"/>
              </a:spcBef>
              <a:buFontTx/>
              <a:buNone/>
            </a:pPr>
            <a:endParaRPr kumimoji="1" lang="zh-CN" altLang="en-US" dirty="0">
              <a:latin typeface="Times New Roman" pitchFamily="18" charset="0"/>
              <a:ea typeface="宋体" charset="-122"/>
            </a:endParaRPr>
          </a:p>
          <a:p>
            <a:pPr algn="just">
              <a:spcBef>
                <a:spcPct val="50000"/>
              </a:spcBef>
              <a:buFontTx/>
              <a:buNone/>
            </a:pPr>
            <a:endParaRPr kumimoji="1" lang="zh-CN" altLang="en-US" dirty="0">
              <a:latin typeface="Times New Roman" pitchFamily="18" charset="0"/>
              <a:ea typeface="宋体" charset="-122"/>
            </a:endParaRPr>
          </a:p>
          <a:p>
            <a:pPr algn="just">
              <a:spcBef>
                <a:spcPct val="50000"/>
              </a:spcBef>
              <a:buFontTx/>
              <a:buNone/>
            </a:pPr>
            <a:r>
              <a:rPr kumimoji="1" lang="zh-CN" altLang="en-US" dirty="0">
                <a:latin typeface="宋体" charset="-122"/>
                <a:ea typeface="宋体" charset="-122"/>
              </a:rPr>
              <a:t>      </a:t>
            </a:r>
            <a:r>
              <a:rPr kumimoji="1" lang="zh-CN" altLang="en-US" dirty="0" smtClean="0">
                <a:latin typeface="Times New Roman" pitchFamily="18" charset="0"/>
                <a:ea typeface="宋体" charset="-122"/>
              </a:rPr>
              <a:t> </a:t>
            </a:r>
            <a:r>
              <a:rPr kumimoji="1" lang="zh-CN" altLang="en-US" dirty="0">
                <a:latin typeface="宋体" charset="-122"/>
                <a:ea typeface="宋体" charset="-122"/>
              </a:rPr>
              <a:t>非线性盈亏平衡分析示意图</a:t>
            </a:r>
            <a:endParaRPr kumimoji="1" lang="zh-CN" altLang="en-US" dirty="0">
              <a:latin typeface="Times New Roman" pitchFamily="18" charset="0"/>
              <a:ea typeface="宋体" charset="-122"/>
            </a:endParaRPr>
          </a:p>
          <a:p>
            <a:endParaRPr lang="zh-CN" altLang="en-US" dirty="0">
              <a:ea typeface="宋体" charset="-122"/>
            </a:endParaRPr>
          </a:p>
        </p:txBody>
      </p:sp>
      <p:grpSp>
        <p:nvGrpSpPr>
          <p:cNvPr id="2" name="Group 3"/>
          <p:cNvGrpSpPr>
            <a:grpSpLocks/>
          </p:cNvGrpSpPr>
          <p:nvPr/>
        </p:nvGrpSpPr>
        <p:grpSpPr bwMode="auto">
          <a:xfrm>
            <a:off x="1143000" y="2590800"/>
            <a:ext cx="6438900" cy="2479675"/>
            <a:chOff x="2160" y="6276"/>
            <a:chExt cx="7740" cy="3807"/>
          </a:xfrm>
        </p:grpSpPr>
        <p:sp>
          <p:nvSpPr>
            <p:cNvPr id="28676" name="Line 4"/>
            <p:cNvSpPr>
              <a:spLocks noChangeShapeType="1"/>
            </p:cNvSpPr>
            <p:nvPr/>
          </p:nvSpPr>
          <p:spPr bwMode="auto">
            <a:xfrm>
              <a:off x="2520" y="9552"/>
              <a:ext cx="5580" cy="0"/>
            </a:xfrm>
            <a:prstGeom prst="line">
              <a:avLst/>
            </a:prstGeom>
            <a:noFill/>
            <a:ln w="9525">
              <a:solidFill>
                <a:srgbClr val="000000"/>
              </a:solidFill>
              <a:round/>
              <a:headEnd/>
              <a:tailEnd type="triangle" w="med" len="med"/>
            </a:ln>
          </p:spPr>
          <p:txBody>
            <a:bodyPr/>
            <a:lstStyle/>
            <a:p>
              <a:endParaRPr lang="zh-CN" altLang="en-US"/>
            </a:p>
          </p:txBody>
        </p:sp>
        <p:sp>
          <p:nvSpPr>
            <p:cNvPr id="28677" name="Line 5"/>
            <p:cNvSpPr>
              <a:spLocks noChangeShapeType="1"/>
            </p:cNvSpPr>
            <p:nvPr/>
          </p:nvSpPr>
          <p:spPr bwMode="auto">
            <a:xfrm flipV="1">
              <a:off x="2520" y="6276"/>
              <a:ext cx="0" cy="3276"/>
            </a:xfrm>
            <a:prstGeom prst="line">
              <a:avLst/>
            </a:prstGeom>
            <a:noFill/>
            <a:ln w="9525">
              <a:solidFill>
                <a:srgbClr val="000000"/>
              </a:solidFill>
              <a:round/>
              <a:headEnd/>
              <a:tailEnd type="triangle" w="med" len="med"/>
            </a:ln>
          </p:spPr>
          <p:txBody>
            <a:bodyPr/>
            <a:lstStyle/>
            <a:p>
              <a:endParaRPr lang="zh-CN" altLang="en-US"/>
            </a:p>
          </p:txBody>
        </p:sp>
        <p:sp>
          <p:nvSpPr>
            <p:cNvPr id="28678" name="Line 6"/>
            <p:cNvSpPr>
              <a:spLocks noChangeShapeType="1"/>
            </p:cNvSpPr>
            <p:nvPr/>
          </p:nvSpPr>
          <p:spPr bwMode="auto">
            <a:xfrm>
              <a:off x="2520" y="8928"/>
              <a:ext cx="4500" cy="0"/>
            </a:xfrm>
            <a:prstGeom prst="line">
              <a:avLst/>
            </a:prstGeom>
            <a:noFill/>
            <a:ln w="9525">
              <a:solidFill>
                <a:srgbClr val="000000"/>
              </a:solidFill>
              <a:round/>
              <a:headEnd/>
              <a:tailEnd/>
            </a:ln>
          </p:spPr>
          <p:txBody>
            <a:bodyPr/>
            <a:lstStyle/>
            <a:p>
              <a:endParaRPr lang="zh-CN" altLang="en-US"/>
            </a:p>
          </p:txBody>
        </p:sp>
        <p:sp>
          <p:nvSpPr>
            <p:cNvPr id="28679" name="Freeform 7"/>
            <p:cNvSpPr>
              <a:spLocks/>
            </p:cNvSpPr>
            <p:nvPr/>
          </p:nvSpPr>
          <p:spPr bwMode="auto">
            <a:xfrm>
              <a:off x="2520" y="7623"/>
              <a:ext cx="3960" cy="1929"/>
            </a:xfrm>
            <a:custGeom>
              <a:avLst/>
              <a:gdLst/>
              <a:ahLst/>
              <a:cxnLst>
                <a:cxn ang="0">
                  <a:pos x="0" y="1929"/>
                </a:cxn>
                <a:cxn ang="0">
                  <a:pos x="375" y="1467"/>
                </a:cxn>
                <a:cxn ang="0">
                  <a:pos x="990" y="1032"/>
                </a:cxn>
                <a:cxn ang="0">
                  <a:pos x="1950" y="447"/>
                </a:cxn>
                <a:cxn ang="0">
                  <a:pos x="3240" y="57"/>
                </a:cxn>
                <a:cxn ang="0">
                  <a:pos x="3960" y="102"/>
                </a:cxn>
              </a:cxnLst>
              <a:rect l="0" t="0" r="r" b="b"/>
              <a:pathLst>
                <a:path w="3960" h="1929">
                  <a:moveTo>
                    <a:pt x="0" y="1929"/>
                  </a:moveTo>
                  <a:cubicBezTo>
                    <a:pt x="62" y="1852"/>
                    <a:pt x="210" y="1617"/>
                    <a:pt x="375" y="1467"/>
                  </a:cubicBezTo>
                  <a:cubicBezTo>
                    <a:pt x="540" y="1317"/>
                    <a:pt x="728" y="1202"/>
                    <a:pt x="990" y="1032"/>
                  </a:cubicBezTo>
                  <a:cubicBezTo>
                    <a:pt x="1252" y="862"/>
                    <a:pt x="1575" y="609"/>
                    <a:pt x="1950" y="447"/>
                  </a:cubicBezTo>
                  <a:cubicBezTo>
                    <a:pt x="2325" y="285"/>
                    <a:pt x="2905" y="114"/>
                    <a:pt x="3240" y="57"/>
                  </a:cubicBezTo>
                  <a:cubicBezTo>
                    <a:pt x="3575" y="0"/>
                    <a:pt x="3810" y="93"/>
                    <a:pt x="3960" y="102"/>
                  </a:cubicBezTo>
                </a:path>
              </a:pathLst>
            </a:custGeom>
            <a:noFill/>
            <a:ln w="9525">
              <a:solidFill>
                <a:srgbClr val="000000"/>
              </a:solidFill>
              <a:round/>
              <a:headEnd/>
              <a:tailEnd/>
            </a:ln>
          </p:spPr>
          <p:txBody>
            <a:bodyPr/>
            <a:lstStyle/>
            <a:p>
              <a:endParaRPr lang="zh-CN" altLang="en-US"/>
            </a:p>
          </p:txBody>
        </p:sp>
        <p:sp>
          <p:nvSpPr>
            <p:cNvPr id="28680" name="Freeform 8"/>
            <p:cNvSpPr>
              <a:spLocks/>
            </p:cNvSpPr>
            <p:nvPr/>
          </p:nvSpPr>
          <p:spPr bwMode="auto">
            <a:xfrm>
              <a:off x="2520" y="7245"/>
              <a:ext cx="3915" cy="1683"/>
            </a:xfrm>
            <a:custGeom>
              <a:avLst/>
              <a:gdLst/>
              <a:ahLst/>
              <a:cxnLst>
                <a:cxn ang="0">
                  <a:pos x="0" y="1683"/>
                </a:cxn>
                <a:cxn ang="0">
                  <a:pos x="540" y="1560"/>
                </a:cxn>
                <a:cxn ang="0">
                  <a:pos x="2010" y="1155"/>
                </a:cxn>
                <a:cxn ang="0">
                  <a:pos x="3150" y="705"/>
                </a:cxn>
                <a:cxn ang="0">
                  <a:pos x="3915" y="0"/>
                </a:cxn>
              </a:cxnLst>
              <a:rect l="0" t="0" r="r" b="b"/>
              <a:pathLst>
                <a:path w="3915" h="1683">
                  <a:moveTo>
                    <a:pt x="0" y="1683"/>
                  </a:moveTo>
                  <a:cubicBezTo>
                    <a:pt x="90" y="1663"/>
                    <a:pt x="205" y="1648"/>
                    <a:pt x="540" y="1560"/>
                  </a:cubicBezTo>
                  <a:cubicBezTo>
                    <a:pt x="875" y="1472"/>
                    <a:pt x="1575" y="1297"/>
                    <a:pt x="2010" y="1155"/>
                  </a:cubicBezTo>
                  <a:cubicBezTo>
                    <a:pt x="2445" y="1013"/>
                    <a:pt x="2832" y="898"/>
                    <a:pt x="3150" y="705"/>
                  </a:cubicBezTo>
                  <a:cubicBezTo>
                    <a:pt x="3468" y="512"/>
                    <a:pt x="3756" y="147"/>
                    <a:pt x="3915" y="0"/>
                  </a:cubicBezTo>
                </a:path>
              </a:pathLst>
            </a:custGeom>
            <a:noFill/>
            <a:ln w="9525">
              <a:solidFill>
                <a:srgbClr val="000000"/>
              </a:solidFill>
              <a:round/>
              <a:headEnd/>
              <a:tailEnd/>
            </a:ln>
          </p:spPr>
          <p:txBody>
            <a:bodyPr/>
            <a:lstStyle/>
            <a:p>
              <a:endParaRPr lang="zh-CN" altLang="en-US"/>
            </a:p>
          </p:txBody>
        </p:sp>
        <p:sp>
          <p:nvSpPr>
            <p:cNvPr id="28681" name="Line 9"/>
            <p:cNvSpPr>
              <a:spLocks noChangeShapeType="1"/>
            </p:cNvSpPr>
            <p:nvPr/>
          </p:nvSpPr>
          <p:spPr bwMode="auto">
            <a:xfrm>
              <a:off x="3420" y="8712"/>
              <a:ext cx="0" cy="840"/>
            </a:xfrm>
            <a:prstGeom prst="line">
              <a:avLst/>
            </a:prstGeom>
            <a:noFill/>
            <a:ln w="9525">
              <a:solidFill>
                <a:srgbClr val="000000"/>
              </a:solidFill>
              <a:prstDash val="sysDot"/>
              <a:round/>
              <a:headEnd/>
              <a:tailEnd/>
            </a:ln>
          </p:spPr>
          <p:txBody>
            <a:bodyPr/>
            <a:lstStyle/>
            <a:p>
              <a:endParaRPr lang="zh-CN" altLang="en-US"/>
            </a:p>
          </p:txBody>
        </p:sp>
        <p:sp>
          <p:nvSpPr>
            <p:cNvPr id="28682" name="Line 10"/>
            <p:cNvSpPr>
              <a:spLocks noChangeShapeType="1"/>
            </p:cNvSpPr>
            <p:nvPr/>
          </p:nvSpPr>
          <p:spPr bwMode="auto">
            <a:xfrm>
              <a:off x="6045" y="7680"/>
              <a:ext cx="0" cy="1872"/>
            </a:xfrm>
            <a:prstGeom prst="line">
              <a:avLst/>
            </a:prstGeom>
            <a:noFill/>
            <a:ln w="9525">
              <a:solidFill>
                <a:srgbClr val="000000"/>
              </a:solidFill>
              <a:prstDash val="sysDot"/>
              <a:round/>
              <a:headEnd/>
              <a:tailEnd/>
            </a:ln>
          </p:spPr>
          <p:txBody>
            <a:bodyPr/>
            <a:lstStyle/>
            <a:p>
              <a:endParaRPr lang="zh-CN" altLang="en-US"/>
            </a:p>
          </p:txBody>
        </p:sp>
        <p:sp>
          <p:nvSpPr>
            <p:cNvPr id="28683" name="Line 11"/>
            <p:cNvSpPr>
              <a:spLocks noChangeShapeType="1"/>
            </p:cNvSpPr>
            <p:nvPr/>
          </p:nvSpPr>
          <p:spPr bwMode="auto">
            <a:xfrm>
              <a:off x="4680" y="7992"/>
              <a:ext cx="0" cy="1560"/>
            </a:xfrm>
            <a:prstGeom prst="line">
              <a:avLst/>
            </a:prstGeom>
            <a:noFill/>
            <a:ln w="9525">
              <a:solidFill>
                <a:srgbClr val="000000"/>
              </a:solidFill>
              <a:prstDash val="sysDot"/>
              <a:round/>
              <a:headEnd/>
              <a:tailEnd/>
            </a:ln>
          </p:spPr>
          <p:txBody>
            <a:bodyPr/>
            <a:lstStyle/>
            <a:p>
              <a:endParaRPr lang="zh-CN" altLang="en-US"/>
            </a:p>
          </p:txBody>
        </p:sp>
        <p:sp>
          <p:nvSpPr>
            <p:cNvPr id="28684" name="Text Box 12"/>
            <p:cNvSpPr txBox="1">
              <a:spLocks noChangeArrowheads="1"/>
            </p:cNvSpPr>
            <p:nvPr/>
          </p:nvSpPr>
          <p:spPr bwMode="auto">
            <a:xfrm>
              <a:off x="7035" y="8712"/>
              <a:ext cx="1440" cy="468"/>
            </a:xfrm>
            <a:prstGeom prst="rect">
              <a:avLst/>
            </a:prstGeom>
            <a:noFill/>
            <a:ln w="9525">
              <a:noFill/>
              <a:miter lim="800000"/>
              <a:headEnd/>
              <a:tailEnd/>
            </a:ln>
          </p:spPr>
          <p:txBody>
            <a:bodyPr/>
            <a:lstStyle/>
            <a:p>
              <a:pPr algn="just" eaLnBrk="0" hangingPunct="0"/>
              <a:r>
                <a:rPr lang="zh-CN" altLang="en-US" sz="2000">
                  <a:latin typeface="Times New Roman" pitchFamily="18" charset="0"/>
                </a:rPr>
                <a:t>固定成本</a:t>
              </a:r>
              <a:r>
                <a:rPr lang="en-US" altLang="zh-CN" sz="2000">
                  <a:latin typeface="Times New Roman" pitchFamily="18" charset="0"/>
                </a:rPr>
                <a:t>F</a:t>
              </a:r>
            </a:p>
          </p:txBody>
        </p:sp>
        <p:sp>
          <p:nvSpPr>
            <p:cNvPr id="28685" name="Text Box 13"/>
            <p:cNvSpPr txBox="1">
              <a:spLocks noChangeArrowheads="1"/>
            </p:cNvSpPr>
            <p:nvPr/>
          </p:nvSpPr>
          <p:spPr bwMode="auto">
            <a:xfrm>
              <a:off x="8010" y="9366"/>
              <a:ext cx="1890" cy="468"/>
            </a:xfrm>
            <a:prstGeom prst="rect">
              <a:avLst/>
            </a:prstGeom>
            <a:noFill/>
            <a:ln w="9525">
              <a:noFill/>
              <a:miter lim="800000"/>
              <a:headEnd/>
              <a:tailEnd/>
            </a:ln>
          </p:spPr>
          <p:txBody>
            <a:bodyPr/>
            <a:lstStyle/>
            <a:p>
              <a:pPr algn="just" eaLnBrk="0" hangingPunct="0"/>
              <a:r>
                <a:rPr lang="zh-CN" altLang="en-US" sz="2000">
                  <a:latin typeface="Times New Roman" pitchFamily="18" charset="0"/>
                </a:rPr>
                <a:t>销售量（产量）</a:t>
              </a:r>
            </a:p>
          </p:txBody>
        </p:sp>
        <p:sp>
          <p:nvSpPr>
            <p:cNvPr id="28686" name="Text Box 14"/>
            <p:cNvSpPr txBox="1">
              <a:spLocks noChangeArrowheads="1"/>
            </p:cNvSpPr>
            <p:nvPr/>
          </p:nvSpPr>
          <p:spPr bwMode="auto">
            <a:xfrm>
              <a:off x="2445" y="6357"/>
              <a:ext cx="1440" cy="468"/>
            </a:xfrm>
            <a:prstGeom prst="rect">
              <a:avLst/>
            </a:prstGeom>
            <a:noFill/>
            <a:ln w="9525">
              <a:noFill/>
              <a:miter lim="800000"/>
              <a:headEnd/>
              <a:tailEnd/>
            </a:ln>
          </p:spPr>
          <p:txBody>
            <a:bodyPr/>
            <a:lstStyle/>
            <a:p>
              <a:pPr algn="just" eaLnBrk="0" hangingPunct="0"/>
              <a:r>
                <a:rPr lang="zh-CN" altLang="en-US" sz="2000">
                  <a:latin typeface="Times New Roman" pitchFamily="18" charset="0"/>
                </a:rPr>
                <a:t>收入和成本</a:t>
              </a:r>
            </a:p>
          </p:txBody>
        </p:sp>
        <p:sp>
          <p:nvSpPr>
            <p:cNvPr id="28687" name="Text Box 15"/>
            <p:cNvSpPr txBox="1">
              <a:spLocks noChangeArrowheads="1"/>
            </p:cNvSpPr>
            <p:nvPr/>
          </p:nvSpPr>
          <p:spPr bwMode="auto">
            <a:xfrm>
              <a:off x="4665" y="7896"/>
              <a:ext cx="1005" cy="468"/>
            </a:xfrm>
            <a:prstGeom prst="rect">
              <a:avLst/>
            </a:prstGeom>
            <a:noFill/>
            <a:ln w="9525">
              <a:noFill/>
              <a:miter lim="800000"/>
              <a:headEnd/>
              <a:tailEnd/>
            </a:ln>
          </p:spPr>
          <p:txBody>
            <a:bodyPr/>
            <a:lstStyle/>
            <a:p>
              <a:pPr algn="just" eaLnBrk="0" hangingPunct="0"/>
              <a:r>
                <a:rPr lang="en-US" altLang="zh-CN" sz="2000">
                  <a:latin typeface="Times New Roman" pitchFamily="18" charset="0"/>
                </a:rPr>
                <a:t>maxπ</a:t>
              </a:r>
            </a:p>
          </p:txBody>
        </p:sp>
        <p:sp>
          <p:nvSpPr>
            <p:cNvPr id="28688" name="Text Box 16"/>
            <p:cNvSpPr txBox="1">
              <a:spLocks noChangeArrowheads="1"/>
            </p:cNvSpPr>
            <p:nvPr/>
          </p:nvSpPr>
          <p:spPr bwMode="auto">
            <a:xfrm>
              <a:off x="4455" y="7791"/>
              <a:ext cx="720" cy="780"/>
            </a:xfrm>
            <a:prstGeom prst="rect">
              <a:avLst/>
            </a:prstGeom>
            <a:noFill/>
            <a:ln w="9525">
              <a:noFill/>
              <a:miter lim="800000"/>
              <a:headEnd/>
              <a:tailEnd/>
            </a:ln>
          </p:spPr>
          <p:txBody>
            <a:bodyPr/>
            <a:lstStyle/>
            <a:p>
              <a:pPr algn="just" eaLnBrk="0" hangingPunct="0"/>
              <a:r>
                <a:rPr lang="zh-CN" altLang="en-US" sz="2000">
                  <a:latin typeface="Times New Roman" pitchFamily="18" charset="0"/>
                </a:rPr>
                <a:t>｝</a:t>
              </a:r>
            </a:p>
          </p:txBody>
        </p:sp>
        <p:sp>
          <p:nvSpPr>
            <p:cNvPr id="28689" name="Text Box 17"/>
            <p:cNvSpPr txBox="1">
              <a:spLocks noChangeArrowheads="1"/>
            </p:cNvSpPr>
            <p:nvPr/>
          </p:nvSpPr>
          <p:spPr bwMode="auto">
            <a:xfrm>
              <a:off x="6375" y="7575"/>
              <a:ext cx="1260" cy="468"/>
            </a:xfrm>
            <a:prstGeom prst="rect">
              <a:avLst/>
            </a:prstGeom>
            <a:noFill/>
            <a:ln w="9525">
              <a:noFill/>
              <a:miter lim="800000"/>
              <a:headEnd/>
              <a:tailEnd/>
            </a:ln>
          </p:spPr>
          <p:txBody>
            <a:bodyPr/>
            <a:lstStyle/>
            <a:p>
              <a:pPr algn="just" eaLnBrk="0" hangingPunct="0"/>
              <a:r>
                <a:rPr lang="en-US" altLang="zh-CN" sz="2000">
                  <a:latin typeface="Times New Roman" pitchFamily="18" charset="0"/>
                </a:rPr>
                <a:t>S（Q）</a:t>
              </a:r>
            </a:p>
          </p:txBody>
        </p:sp>
        <p:sp>
          <p:nvSpPr>
            <p:cNvPr id="28690" name="Text Box 18"/>
            <p:cNvSpPr txBox="1">
              <a:spLocks noChangeArrowheads="1"/>
            </p:cNvSpPr>
            <p:nvPr/>
          </p:nvSpPr>
          <p:spPr bwMode="auto">
            <a:xfrm>
              <a:off x="6345" y="7056"/>
              <a:ext cx="1260" cy="468"/>
            </a:xfrm>
            <a:prstGeom prst="rect">
              <a:avLst/>
            </a:prstGeom>
            <a:noFill/>
            <a:ln w="9525">
              <a:noFill/>
              <a:miter lim="800000"/>
              <a:headEnd/>
              <a:tailEnd/>
            </a:ln>
          </p:spPr>
          <p:txBody>
            <a:bodyPr/>
            <a:lstStyle/>
            <a:p>
              <a:pPr algn="just" eaLnBrk="0" hangingPunct="0"/>
              <a:r>
                <a:rPr lang="en-US" altLang="zh-CN" sz="2000">
                  <a:latin typeface="Times New Roman" pitchFamily="18" charset="0"/>
                </a:rPr>
                <a:t>C（Q）</a:t>
              </a:r>
            </a:p>
          </p:txBody>
        </p:sp>
        <p:sp>
          <p:nvSpPr>
            <p:cNvPr id="28691" name="Text Box 19"/>
            <p:cNvSpPr txBox="1">
              <a:spLocks noChangeArrowheads="1"/>
            </p:cNvSpPr>
            <p:nvPr/>
          </p:nvSpPr>
          <p:spPr bwMode="auto">
            <a:xfrm>
              <a:off x="2160" y="9396"/>
              <a:ext cx="540" cy="468"/>
            </a:xfrm>
            <a:prstGeom prst="rect">
              <a:avLst/>
            </a:prstGeom>
            <a:noFill/>
            <a:ln w="9525">
              <a:noFill/>
              <a:miter lim="800000"/>
              <a:headEnd/>
              <a:tailEnd/>
            </a:ln>
          </p:spPr>
          <p:txBody>
            <a:bodyPr/>
            <a:lstStyle/>
            <a:p>
              <a:pPr algn="just" eaLnBrk="0" hangingPunct="0"/>
              <a:r>
                <a:rPr lang="en-US" altLang="zh-CN" sz="2000">
                  <a:latin typeface="Times New Roman" pitchFamily="18" charset="0"/>
                </a:rPr>
                <a:t>O</a:t>
              </a:r>
            </a:p>
          </p:txBody>
        </p:sp>
        <p:sp>
          <p:nvSpPr>
            <p:cNvPr id="28692" name="Text Box 20"/>
            <p:cNvSpPr txBox="1">
              <a:spLocks noChangeArrowheads="1"/>
            </p:cNvSpPr>
            <p:nvPr/>
          </p:nvSpPr>
          <p:spPr bwMode="auto">
            <a:xfrm>
              <a:off x="3060" y="9396"/>
              <a:ext cx="763" cy="687"/>
            </a:xfrm>
            <a:prstGeom prst="rect">
              <a:avLst/>
            </a:prstGeom>
            <a:noFill/>
            <a:ln w="9525">
              <a:noFill/>
              <a:miter lim="800000"/>
              <a:headEnd/>
              <a:tailEnd/>
            </a:ln>
          </p:spPr>
          <p:txBody>
            <a:bodyPr/>
            <a:lstStyle/>
            <a:p>
              <a:pPr algn="just" eaLnBrk="0" hangingPunct="0"/>
              <a:endParaRPr lang="zh-CN" altLang="en-US" sz="2000" baseline="-25000">
                <a:latin typeface="Times New Roman" pitchFamily="18" charset="0"/>
              </a:endParaRPr>
            </a:p>
          </p:txBody>
        </p:sp>
        <p:sp>
          <p:nvSpPr>
            <p:cNvPr id="28693" name="Text Box 21"/>
            <p:cNvSpPr txBox="1">
              <a:spLocks noChangeArrowheads="1"/>
            </p:cNvSpPr>
            <p:nvPr/>
          </p:nvSpPr>
          <p:spPr bwMode="auto">
            <a:xfrm>
              <a:off x="5760" y="9354"/>
              <a:ext cx="763" cy="687"/>
            </a:xfrm>
            <a:prstGeom prst="rect">
              <a:avLst/>
            </a:prstGeom>
            <a:noFill/>
            <a:ln w="9525">
              <a:noFill/>
              <a:miter lim="800000"/>
              <a:headEnd/>
              <a:tailEnd/>
            </a:ln>
          </p:spPr>
          <p:txBody>
            <a:bodyPr/>
            <a:lstStyle/>
            <a:p>
              <a:pPr algn="just" eaLnBrk="0" hangingPunct="0"/>
              <a:endParaRPr lang="zh-CN" altLang="en-US" sz="2000" baseline="-25000">
                <a:latin typeface="Times New Roman" pitchFamily="18" charset="0"/>
              </a:endParaRPr>
            </a:p>
          </p:txBody>
        </p:sp>
        <p:sp>
          <p:nvSpPr>
            <p:cNvPr id="28694" name="Text Box 22"/>
            <p:cNvSpPr txBox="1">
              <a:spLocks noChangeArrowheads="1"/>
            </p:cNvSpPr>
            <p:nvPr/>
          </p:nvSpPr>
          <p:spPr bwMode="auto">
            <a:xfrm>
              <a:off x="4320" y="9396"/>
              <a:ext cx="1178" cy="687"/>
            </a:xfrm>
            <a:prstGeom prst="rect">
              <a:avLst/>
            </a:prstGeom>
            <a:noFill/>
            <a:ln w="9525">
              <a:noFill/>
              <a:miter lim="800000"/>
              <a:headEnd/>
              <a:tailEnd/>
            </a:ln>
          </p:spPr>
          <p:txBody>
            <a:bodyPr/>
            <a:lstStyle/>
            <a:p>
              <a:pPr algn="just" eaLnBrk="0" hangingPunct="0"/>
              <a:endParaRPr lang="zh-CN" altLang="en-US" sz="2000" baseline="-25000">
                <a:latin typeface="Times New Roman" pitchFamily="18" charset="0"/>
              </a:endParaRPr>
            </a:p>
          </p:txBody>
        </p:sp>
        <p:sp>
          <p:nvSpPr>
            <p:cNvPr id="28695" name="Line 23"/>
            <p:cNvSpPr>
              <a:spLocks noChangeShapeType="1"/>
            </p:cNvSpPr>
            <p:nvPr/>
          </p:nvSpPr>
          <p:spPr bwMode="auto">
            <a:xfrm>
              <a:off x="2520" y="8721"/>
              <a:ext cx="900" cy="0"/>
            </a:xfrm>
            <a:prstGeom prst="line">
              <a:avLst/>
            </a:prstGeom>
            <a:noFill/>
            <a:ln w="9525">
              <a:solidFill>
                <a:srgbClr val="000000"/>
              </a:solidFill>
              <a:prstDash val="sysDot"/>
              <a:round/>
              <a:headEnd/>
              <a:tailEnd/>
            </a:ln>
          </p:spPr>
          <p:txBody>
            <a:bodyPr/>
            <a:lstStyle/>
            <a:p>
              <a:endParaRPr lang="zh-CN" altLang="en-US"/>
            </a:p>
          </p:txBody>
        </p:sp>
        <p:sp>
          <p:nvSpPr>
            <p:cNvPr id="28696" name="Line 24"/>
            <p:cNvSpPr>
              <a:spLocks noChangeShapeType="1"/>
            </p:cNvSpPr>
            <p:nvPr/>
          </p:nvSpPr>
          <p:spPr bwMode="auto">
            <a:xfrm flipH="1">
              <a:off x="2535" y="7962"/>
              <a:ext cx="2160" cy="0"/>
            </a:xfrm>
            <a:prstGeom prst="line">
              <a:avLst/>
            </a:prstGeom>
            <a:noFill/>
            <a:ln w="9525">
              <a:solidFill>
                <a:srgbClr val="000000"/>
              </a:solidFill>
              <a:prstDash val="sysDot"/>
              <a:round/>
              <a:headEnd/>
              <a:tailEnd/>
            </a:ln>
          </p:spPr>
          <p:txBody>
            <a:bodyPr/>
            <a:lstStyle/>
            <a:p>
              <a:endParaRPr lang="zh-CN" altLang="en-US"/>
            </a:p>
          </p:txBody>
        </p:sp>
        <p:sp>
          <p:nvSpPr>
            <p:cNvPr id="28697" name="Line 25"/>
            <p:cNvSpPr>
              <a:spLocks noChangeShapeType="1"/>
            </p:cNvSpPr>
            <p:nvPr/>
          </p:nvSpPr>
          <p:spPr bwMode="auto">
            <a:xfrm flipH="1">
              <a:off x="2520" y="7650"/>
              <a:ext cx="3487" cy="0"/>
            </a:xfrm>
            <a:prstGeom prst="line">
              <a:avLst/>
            </a:prstGeom>
            <a:noFill/>
            <a:ln w="9525">
              <a:solidFill>
                <a:srgbClr val="000000"/>
              </a:solidFill>
              <a:prstDash val="sysDot"/>
              <a:round/>
              <a:headEnd/>
              <a:tailEnd/>
            </a:ln>
          </p:spPr>
          <p:txBody>
            <a:bodyPr/>
            <a:lstStyle/>
            <a:p>
              <a:endParaRPr lang="zh-CN" altLang="en-US"/>
            </a:p>
          </p:txBody>
        </p:sp>
      </p:gr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p:nvPr>
        </p:nvSpPr>
        <p:spPr>
          <a:xfrm>
            <a:off x="179512" y="404664"/>
            <a:ext cx="8532440" cy="5334000"/>
          </a:xfrm>
        </p:spPr>
        <p:txBody>
          <a:bodyPr/>
          <a:lstStyle/>
          <a:p>
            <a:pPr algn="just">
              <a:spcBef>
                <a:spcPct val="50000"/>
              </a:spcBef>
              <a:buFontTx/>
              <a:buNone/>
            </a:pPr>
            <a:r>
              <a:rPr kumimoji="1" lang="zh-CN" altLang="en-US" b="0" dirty="0">
                <a:latin typeface="Times New Roman" pitchFamily="18" charset="0"/>
                <a:ea typeface="宋体" charset="-122"/>
              </a:rPr>
              <a:t>    </a:t>
            </a:r>
            <a:r>
              <a:rPr kumimoji="1" lang="zh-CN" altLang="en-US" dirty="0" smtClean="0">
                <a:latin typeface="Times New Roman" pitchFamily="18" charset="0"/>
                <a:ea typeface="宋体" charset="-122"/>
              </a:rPr>
              <a:t>[例题</a:t>
            </a:r>
            <a:r>
              <a:rPr kumimoji="1" lang="en-US" altLang="zh-CN" dirty="0" smtClean="0">
                <a:latin typeface="Times New Roman" pitchFamily="18" charset="0"/>
                <a:ea typeface="宋体" charset="-122"/>
              </a:rPr>
              <a:t>8</a:t>
            </a:r>
            <a:r>
              <a:rPr kumimoji="1" lang="zh-CN" altLang="en-US" dirty="0" smtClean="0">
                <a:latin typeface="Times New Roman" pitchFamily="18" charset="0"/>
                <a:ea typeface="宋体" charset="-122"/>
              </a:rPr>
              <a:t>] </a:t>
            </a:r>
            <a:r>
              <a:rPr kumimoji="1" lang="zh-CN" altLang="en-US" dirty="0">
                <a:latin typeface="Times New Roman" pitchFamily="18" charset="0"/>
                <a:ea typeface="宋体" charset="-122"/>
              </a:rPr>
              <a:t>有一工业产品项目，根据历史资料预测其单位产品价格为，单位产品变动成本为1000元，固定成本为10万元，设可变成本与产量成线性关系，拟定生产规模为年产130件，试对该项目进行盈亏平衡分析。</a:t>
            </a:r>
          </a:p>
          <a:p>
            <a:pPr>
              <a:spcBef>
                <a:spcPct val="50000"/>
              </a:spcBef>
              <a:buFontTx/>
              <a:buNone/>
            </a:pPr>
            <a:r>
              <a:rPr kumimoji="1" lang="zh-CN" altLang="en-US" dirty="0">
                <a:latin typeface="宋体" charset="-122"/>
                <a:ea typeface="宋体" charset="-122"/>
              </a:rPr>
              <a:t>   解：（</a:t>
            </a:r>
            <a:r>
              <a:rPr kumimoji="1" lang="zh-CN" altLang="en-US" dirty="0">
                <a:latin typeface="Times New Roman" pitchFamily="18" charset="0"/>
                <a:ea typeface="宋体" charset="-122"/>
              </a:rPr>
              <a:t>1</a:t>
            </a:r>
            <a:r>
              <a:rPr kumimoji="1" lang="zh-CN" altLang="en-US" dirty="0">
                <a:latin typeface="宋体" charset="-122"/>
                <a:ea typeface="宋体" charset="-122"/>
              </a:rPr>
              <a:t>）列出销售收入和销售成本的函数方程式：</a:t>
            </a:r>
          </a:p>
        </p:txBody>
      </p:sp>
      <p:graphicFrame>
        <p:nvGraphicFramePr>
          <p:cNvPr id="72704" name="Object 1024"/>
          <p:cNvGraphicFramePr>
            <a:graphicFrameLocks noChangeAspect="1"/>
          </p:cNvGraphicFramePr>
          <p:nvPr/>
        </p:nvGraphicFramePr>
        <p:xfrm>
          <a:off x="2339752" y="3717032"/>
          <a:ext cx="5715000" cy="795338"/>
        </p:xfrm>
        <a:graphic>
          <a:graphicData uri="http://schemas.openxmlformats.org/presentationml/2006/ole">
            <p:oleObj spid="_x0000_s67586" name="Microsoft 公式 3.0" r:id="rId4" imgW="2514600" imgH="342900" progId="">
              <p:embed/>
            </p:oleObj>
          </a:graphicData>
        </a:graphic>
      </p:graphicFrame>
      <p:graphicFrame>
        <p:nvGraphicFramePr>
          <p:cNvPr id="72705" name="Object 1025"/>
          <p:cNvGraphicFramePr>
            <a:graphicFrameLocks noChangeAspect="1"/>
          </p:cNvGraphicFramePr>
          <p:nvPr/>
        </p:nvGraphicFramePr>
        <p:xfrm>
          <a:off x="2267744" y="4653136"/>
          <a:ext cx="5200650" cy="504825"/>
        </p:xfrm>
        <a:graphic>
          <a:graphicData uri="http://schemas.openxmlformats.org/presentationml/2006/ole">
            <p:oleObj spid="_x0000_s67587" name="Microsoft 公式 3.0" r:id="rId5" imgW="2146300" imgH="2032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p:nvPr>
        </p:nvSpPr>
        <p:spPr>
          <a:xfrm>
            <a:off x="304800" y="1219200"/>
            <a:ext cx="7010400" cy="5334000"/>
          </a:xfrm>
        </p:spPr>
        <p:txBody>
          <a:bodyPr/>
          <a:lstStyle/>
          <a:p>
            <a:pPr algn="just">
              <a:spcBef>
                <a:spcPct val="50000"/>
              </a:spcBef>
              <a:buFontTx/>
              <a:buNone/>
            </a:pPr>
            <a:r>
              <a:rPr kumimoji="1" lang="zh-CN" altLang="en-US" b="0" dirty="0">
                <a:latin typeface="Times New Roman" pitchFamily="18" charset="0"/>
                <a:ea typeface="宋体" charset="-122"/>
              </a:rPr>
              <a:t>（2）根据盈亏平衡原理，列平衡方程式，求解</a:t>
            </a:r>
            <a:r>
              <a:rPr kumimoji="1" lang="zh-CN" altLang="en-US" b="0" dirty="0" smtClean="0">
                <a:latin typeface="Times New Roman" pitchFamily="18" charset="0"/>
                <a:ea typeface="宋体" charset="-122"/>
              </a:rPr>
              <a:t>平衡点。</a:t>
            </a:r>
            <a:endParaRPr kumimoji="1" lang="zh-CN" altLang="en-US" b="0" dirty="0">
              <a:latin typeface="Times New Roman" pitchFamily="18" charset="0"/>
              <a:ea typeface="宋体" charset="-122"/>
            </a:endParaRPr>
          </a:p>
          <a:p>
            <a:pPr algn="just">
              <a:spcBef>
                <a:spcPct val="50000"/>
              </a:spcBef>
              <a:buFontTx/>
              <a:buNone/>
            </a:pPr>
            <a:r>
              <a:rPr kumimoji="1" lang="zh-CN" altLang="en-US" b="0" dirty="0">
                <a:latin typeface="Times New Roman" pitchFamily="18" charset="0"/>
                <a:ea typeface="宋体" charset="-122"/>
              </a:rPr>
              <a:t>       由</a:t>
            </a:r>
            <a:r>
              <a:rPr kumimoji="1" lang="en-US" altLang="zh-CN" b="0" dirty="0">
                <a:latin typeface="Times New Roman" pitchFamily="18" charset="0"/>
                <a:ea typeface="宋体" charset="-122"/>
              </a:rPr>
              <a:t>R（Q）=C（Q）</a:t>
            </a:r>
            <a:endParaRPr kumimoji="1" lang="zh-CN" altLang="en-US" b="0" dirty="0">
              <a:latin typeface="Times New Roman" pitchFamily="18" charset="0"/>
              <a:ea typeface="宋体" charset="-122"/>
            </a:endParaRPr>
          </a:p>
        </p:txBody>
      </p:sp>
      <p:graphicFrame>
        <p:nvGraphicFramePr>
          <p:cNvPr id="73728" name="Object 1024"/>
          <p:cNvGraphicFramePr>
            <a:graphicFrameLocks noChangeAspect="1"/>
          </p:cNvGraphicFramePr>
          <p:nvPr/>
        </p:nvGraphicFramePr>
        <p:xfrm>
          <a:off x="2057400" y="2743200"/>
          <a:ext cx="4572000" cy="908050"/>
        </p:xfrm>
        <a:graphic>
          <a:graphicData uri="http://schemas.openxmlformats.org/presentationml/2006/ole">
            <p:oleObj spid="_x0000_s68610" name="Microsoft 公式 3.0" r:id="rId4" imgW="1765300" imgH="342900" progId="">
              <p:embed/>
            </p:oleObj>
          </a:graphicData>
        </a:graphic>
      </p:graphicFrame>
      <p:graphicFrame>
        <p:nvGraphicFramePr>
          <p:cNvPr id="73729" name="Object 1025"/>
          <p:cNvGraphicFramePr>
            <a:graphicFrameLocks noChangeAspect="1"/>
          </p:cNvGraphicFramePr>
          <p:nvPr/>
        </p:nvGraphicFramePr>
        <p:xfrm>
          <a:off x="2209800" y="3810000"/>
          <a:ext cx="4572000" cy="955675"/>
        </p:xfrm>
        <a:graphic>
          <a:graphicData uri="http://schemas.openxmlformats.org/presentationml/2006/ole">
            <p:oleObj spid="_x0000_s68611" name="Microsoft 公式 3.0" r:id="rId5" imgW="2145369" imgH="444307" progId="">
              <p:embed/>
            </p:oleObj>
          </a:graphicData>
        </a:graphic>
      </p:graphicFrame>
      <p:graphicFrame>
        <p:nvGraphicFramePr>
          <p:cNvPr id="73730" name="Object 1026"/>
          <p:cNvGraphicFramePr>
            <a:graphicFrameLocks noChangeAspect="1"/>
          </p:cNvGraphicFramePr>
          <p:nvPr/>
        </p:nvGraphicFramePr>
        <p:xfrm>
          <a:off x="2286000" y="4953000"/>
          <a:ext cx="4495800" cy="909638"/>
        </p:xfrm>
        <a:graphic>
          <a:graphicData uri="http://schemas.openxmlformats.org/presentationml/2006/ole">
            <p:oleObj spid="_x0000_s68612" name="Microsoft 公式 3.0" r:id="rId6" imgW="2222500" imgH="4445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p:nvPr>
        </p:nvSpPr>
        <p:spPr>
          <a:xfrm>
            <a:off x="304800" y="1447800"/>
            <a:ext cx="7543800" cy="5105400"/>
          </a:xfrm>
        </p:spPr>
        <p:txBody>
          <a:bodyPr/>
          <a:lstStyle/>
          <a:p>
            <a:pPr algn="just">
              <a:spcBef>
                <a:spcPct val="50000"/>
              </a:spcBef>
              <a:buFontTx/>
              <a:buNone/>
            </a:pPr>
            <a:r>
              <a:rPr kumimoji="1" lang="zh-CN" altLang="en-US" dirty="0">
                <a:latin typeface="Times New Roman" pitchFamily="18" charset="0"/>
                <a:ea typeface="宋体" charset="-122"/>
              </a:rPr>
              <a:t>（3）求解利润最大点的产量</a:t>
            </a:r>
            <a:r>
              <a:rPr kumimoji="1" lang="en-US" altLang="zh-CN" dirty="0" err="1">
                <a:latin typeface="Times New Roman" pitchFamily="18" charset="0"/>
                <a:ea typeface="宋体" charset="-122"/>
              </a:rPr>
              <a:t>Q</a:t>
            </a:r>
            <a:r>
              <a:rPr kumimoji="1" lang="en-US" altLang="zh-CN" baseline="-30000" dirty="0" err="1">
                <a:latin typeface="Times New Roman" pitchFamily="18" charset="0"/>
                <a:ea typeface="宋体" charset="-122"/>
              </a:rPr>
              <a:t>maxB</a:t>
            </a:r>
            <a:endParaRPr kumimoji="1" lang="en-US" altLang="zh-CN" dirty="0">
              <a:latin typeface="Times New Roman" pitchFamily="18" charset="0"/>
              <a:ea typeface="宋体" charset="-122"/>
            </a:endParaRPr>
          </a:p>
          <a:p>
            <a:pPr algn="just">
              <a:spcBef>
                <a:spcPct val="50000"/>
              </a:spcBef>
              <a:buFontTx/>
              <a:buNone/>
            </a:pPr>
            <a:r>
              <a:rPr kumimoji="1" lang="zh-CN" altLang="en-US" dirty="0">
                <a:latin typeface="Times New Roman" pitchFamily="18" charset="0"/>
                <a:ea typeface="宋体" charset="-122"/>
              </a:rPr>
              <a:t>由</a:t>
            </a:r>
          </a:p>
          <a:p>
            <a:endParaRPr lang="zh-CN" altLang="en-US" dirty="0">
              <a:ea typeface="宋体" charset="-122"/>
            </a:endParaRPr>
          </a:p>
        </p:txBody>
      </p:sp>
      <p:graphicFrame>
        <p:nvGraphicFramePr>
          <p:cNvPr id="74752" name="Object 1024"/>
          <p:cNvGraphicFramePr>
            <a:graphicFrameLocks noChangeAspect="1"/>
          </p:cNvGraphicFramePr>
          <p:nvPr/>
        </p:nvGraphicFramePr>
        <p:xfrm>
          <a:off x="1371600" y="1905000"/>
          <a:ext cx="5348288" cy="1093788"/>
        </p:xfrm>
        <a:graphic>
          <a:graphicData uri="http://schemas.openxmlformats.org/presentationml/2006/ole">
            <p:oleObj spid="_x0000_s69634" name="Microsoft 公式 3.0" r:id="rId4" imgW="2832100" imgH="571500" progId="">
              <p:embed/>
            </p:oleObj>
          </a:graphicData>
        </a:graphic>
      </p:graphicFrame>
      <p:grpSp>
        <p:nvGrpSpPr>
          <p:cNvPr id="2" name="Group 4"/>
          <p:cNvGrpSpPr>
            <a:grpSpLocks/>
          </p:cNvGrpSpPr>
          <p:nvPr/>
        </p:nvGrpSpPr>
        <p:grpSpPr bwMode="auto">
          <a:xfrm>
            <a:off x="381000" y="2971800"/>
            <a:ext cx="9144000" cy="3657600"/>
            <a:chOff x="3420" y="5298"/>
            <a:chExt cx="6480" cy="4836"/>
          </a:xfrm>
        </p:grpSpPr>
        <p:sp>
          <p:nvSpPr>
            <p:cNvPr id="31749" name="Text Box 5"/>
            <p:cNvSpPr txBox="1">
              <a:spLocks noChangeArrowheads="1"/>
            </p:cNvSpPr>
            <p:nvPr/>
          </p:nvSpPr>
          <p:spPr bwMode="auto">
            <a:xfrm>
              <a:off x="8460" y="9084"/>
              <a:ext cx="144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销售量</a:t>
              </a:r>
            </a:p>
            <a:p>
              <a:pPr algn="just" eaLnBrk="0" hangingPunct="0"/>
              <a:r>
                <a:rPr lang="zh-CN" altLang="en-US" sz="2000">
                  <a:latin typeface="Times New Roman" pitchFamily="18" charset="0"/>
                </a:rPr>
                <a:t>（件）</a:t>
              </a:r>
            </a:p>
          </p:txBody>
        </p:sp>
        <p:sp>
          <p:nvSpPr>
            <p:cNvPr id="31750" name="Line 6"/>
            <p:cNvSpPr>
              <a:spLocks noChangeShapeType="1"/>
            </p:cNvSpPr>
            <p:nvPr/>
          </p:nvSpPr>
          <p:spPr bwMode="auto">
            <a:xfrm flipV="1">
              <a:off x="4140" y="5298"/>
              <a:ext cx="0" cy="3744"/>
            </a:xfrm>
            <a:prstGeom prst="line">
              <a:avLst/>
            </a:prstGeom>
            <a:noFill/>
            <a:ln w="9525">
              <a:solidFill>
                <a:srgbClr val="000000"/>
              </a:solidFill>
              <a:round/>
              <a:headEnd/>
              <a:tailEnd type="triangle" w="med" len="med"/>
            </a:ln>
          </p:spPr>
          <p:txBody>
            <a:bodyPr/>
            <a:lstStyle/>
            <a:p>
              <a:endParaRPr lang="zh-CN" altLang="en-US"/>
            </a:p>
          </p:txBody>
        </p:sp>
        <p:sp>
          <p:nvSpPr>
            <p:cNvPr id="31751" name="Line 7"/>
            <p:cNvSpPr>
              <a:spLocks noChangeShapeType="1"/>
            </p:cNvSpPr>
            <p:nvPr/>
          </p:nvSpPr>
          <p:spPr bwMode="auto">
            <a:xfrm>
              <a:off x="4140" y="9042"/>
              <a:ext cx="4500" cy="0"/>
            </a:xfrm>
            <a:prstGeom prst="line">
              <a:avLst/>
            </a:prstGeom>
            <a:noFill/>
            <a:ln w="9525">
              <a:solidFill>
                <a:srgbClr val="000000"/>
              </a:solidFill>
              <a:round/>
              <a:headEnd/>
              <a:tailEnd type="triangle" w="med" len="med"/>
            </a:ln>
          </p:spPr>
          <p:txBody>
            <a:bodyPr/>
            <a:lstStyle/>
            <a:p>
              <a:endParaRPr lang="zh-CN" altLang="en-US"/>
            </a:p>
          </p:txBody>
        </p:sp>
        <p:sp>
          <p:nvSpPr>
            <p:cNvPr id="31752" name="Freeform 8"/>
            <p:cNvSpPr>
              <a:spLocks/>
            </p:cNvSpPr>
            <p:nvPr/>
          </p:nvSpPr>
          <p:spPr bwMode="auto">
            <a:xfrm>
              <a:off x="4140" y="5700"/>
              <a:ext cx="4095" cy="3186"/>
            </a:xfrm>
            <a:custGeom>
              <a:avLst/>
              <a:gdLst/>
              <a:ahLst/>
              <a:cxnLst>
                <a:cxn ang="0">
                  <a:pos x="0" y="3186"/>
                </a:cxn>
                <a:cxn ang="0">
                  <a:pos x="701" y="2011"/>
                </a:cxn>
                <a:cxn ang="0">
                  <a:pos x="1933" y="845"/>
                </a:cxn>
                <a:cxn ang="0">
                  <a:pos x="3070" y="244"/>
                </a:cxn>
                <a:cxn ang="0">
                  <a:pos x="4095" y="0"/>
                </a:cxn>
              </a:cxnLst>
              <a:rect l="0" t="0" r="r" b="b"/>
              <a:pathLst>
                <a:path w="4095" h="3186">
                  <a:moveTo>
                    <a:pt x="0" y="3186"/>
                  </a:moveTo>
                  <a:cubicBezTo>
                    <a:pt x="117" y="2990"/>
                    <a:pt x="380" y="2401"/>
                    <a:pt x="701" y="2011"/>
                  </a:cubicBezTo>
                  <a:cubicBezTo>
                    <a:pt x="1023" y="1621"/>
                    <a:pt x="1538" y="1139"/>
                    <a:pt x="1933" y="845"/>
                  </a:cubicBezTo>
                  <a:cubicBezTo>
                    <a:pt x="2327" y="550"/>
                    <a:pt x="2710" y="385"/>
                    <a:pt x="3070" y="244"/>
                  </a:cubicBezTo>
                  <a:cubicBezTo>
                    <a:pt x="3430" y="103"/>
                    <a:pt x="3882" y="51"/>
                    <a:pt x="4095" y="0"/>
                  </a:cubicBezTo>
                </a:path>
              </a:pathLst>
            </a:custGeom>
            <a:noFill/>
            <a:ln w="9525">
              <a:solidFill>
                <a:srgbClr val="000000"/>
              </a:solidFill>
              <a:round/>
              <a:headEnd/>
              <a:tailEnd/>
            </a:ln>
          </p:spPr>
          <p:txBody>
            <a:bodyPr/>
            <a:lstStyle/>
            <a:p>
              <a:endParaRPr lang="zh-CN" altLang="en-US"/>
            </a:p>
          </p:txBody>
        </p:sp>
        <p:sp>
          <p:nvSpPr>
            <p:cNvPr id="31753" name="Oval 9"/>
            <p:cNvSpPr>
              <a:spLocks noChangeArrowheads="1"/>
            </p:cNvSpPr>
            <p:nvPr/>
          </p:nvSpPr>
          <p:spPr bwMode="auto">
            <a:xfrm>
              <a:off x="4100" y="9020"/>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54" name="Oval 10"/>
            <p:cNvSpPr>
              <a:spLocks noChangeArrowheads="1"/>
            </p:cNvSpPr>
            <p:nvPr/>
          </p:nvSpPr>
          <p:spPr bwMode="auto">
            <a:xfrm>
              <a:off x="4122" y="8574"/>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55" name="Oval 11"/>
            <p:cNvSpPr>
              <a:spLocks noChangeArrowheads="1"/>
            </p:cNvSpPr>
            <p:nvPr/>
          </p:nvSpPr>
          <p:spPr bwMode="auto">
            <a:xfrm>
              <a:off x="4122" y="810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56" name="Oval 12"/>
            <p:cNvSpPr>
              <a:spLocks noChangeArrowheads="1"/>
            </p:cNvSpPr>
            <p:nvPr/>
          </p:nvSpPr>
          <p:spPr bwMode="auto">
            <a:xfrm>
              <a:off x="4122" y="7638"/>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57" name="Oval 13"/>
            <p:cNvSpPr>
              <a:spLocks noChangeArrowheads="1"/>
            </p:cNvSpPr>
            <p:nvPr/>
          </p:nvSpPr>
          <p:spPr bwMode="auto">
            <a:xfrm>
              <a:off x="4122" y="7170"/>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58" name="Oval 14"/>
            <p:cNvSpPr>
              <a:spLocks noChangeArrowheads="1"/>
            </p:cNvSpPr>
            <p:nvPr/>
          </p:nvSpPr>
          <p:spPr bwMode="auto">
            <a:xfrm>
              <a:off x="4122" y="6702"/>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59" name="Oval 15"/>
            <p:cNvSpPr>
              <a:spLocks noChangeArrowheads="1"/>
            </p:cNvSpPr>
            <p:nvPr/>
          </p:nvSpPr>
          <p:spPr bwMode="auto">
            <a:xfrm>
              <a:off x="4122" y="6234"/>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0" name="Oval 16"/>
            <p:cNvSpPr>
              <a:spLocks noChangeArrowheads="1"/>
            </p:cNvSpPr>
            <p:nvPr/>
          </p:nvSpPr>
          <p:spPr bwMode="auto">
            <a:xfrm>
              <a:off x="4122" y="576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1" name="Oval 17"/>
            <p:cNvSpPr>
              <a:spLocks noChangeArrowheads="1"/>
            </p:cNvSpPr>
            <p:nvPr/>
          </p:nvSpPr>
          <p:spPr bwMode="auto">
            <a:xfrm>
              <a:off x="4680" y="900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2" name="Oval 18"/>
            <p:cNvSpPr>
              <a:spLocks noChangeArrowheads="1"/>
            </p:cNvSpPr>
            <p:nvPr/>
          </p:nvSpPr>
          <p:spPr bwMode="auto">
            <a:xfrm>
              <a:off x="5360" y="900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3" name="Oval 19"/>
            <p:cNvSpPr>
              <a:spLocks noChangeArrowheads="1"/>
            </p:cNvSpPr>
            <p:nvPr/>
          </p:nvSpPr>
          <p:spPr bwMode="auto">
            <a:xfrm>
              <a:off x="6080" y="900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4" name="Oval 20"/>
            <p:cNvSpPr>
              <a:spLocks noChangeArrowheads="1"/>
            </p:cNvSpPr>
            <p:nvPr/>
          </p:nvSpPr>
          <p:spPr bwMode="auto">
            <a:xfrm>
              <a:off x="6800" y="900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5" name="Oval 21"/>
            <p:cNvSpPr>
              <a:spLocks noChangeArrowheads="1"/>
            </p:cNvSpPr>
            <p:nvPr/>
          </p:nvSpPr>
          <p:spPr bwMode="auto">
            <a:xfrm>
              <a:off x="7520" y="9006"/>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66" name="Line 22"/>
            <p:cNvSpPr>
              <a:spLocks noChangeShapeType="1"/>
            </p:cNvSpPr>
            <p:nvPr/>
          </p:nvSpPr>
          <p:spPr bwMode="auto">
            <a:xfrm>
              <a:off x="4140" y="7950"/>
              <a:ext cx="4140" cy="0"/>
            </a:xfrm>
            <a:prstGeom prst="line">
              <a:avLst/>
            </a:prstGeom>
            <a:noFill/>
            <a:ln w="9525">
              <a:solidFill>
                <a:srgbClr val="000000"/>
              </a:solidFill>
              <a:round/>
              <a:headEnd/>
              <a:tailEnd/>
            </a:ln>
          </p:spPr>
          <p:txBody>
            <a:bodyPr/>
            <a:lstStyle/>
            <a:p>
              <a:endParaRPr lang="zh-CN" altLang="en-US"/>
            </a:p>
          </p:txBody>
        </p:sp>
        <p:sp>
          <p:nvSpPr>
            <p:cNvPr id="31767" name="Line 23"/>
            <p:cNvSpPr>
              <a:spLocks noChangeShapeType="1"/>
            </p:cNvSpPr>
            <p:nvPr/>
          </p:nvSpPr>
          <p:spPr bwMode="auto">
            <a:xfrm flipV="1">
              <a:off x="4140" y="5558"/>
              <a:ext cx="4140" cy="2392"/>
            </a:xfrm>
            <a:prstGeom prst="line">
              <a:avLst/>
            </a:prstGeom>
            <a:noFill/>
            <a:ln w="9525">
              <a:solidFill>
                <a:srgbClr val="000000"/>
              </a:solidFill>
              <a:round/>
              <a:headEnd/>
              <a:tailEnd/>
            </a:ln>
          </p:spPr>
          <p:txBody>
            <a:bodyPr/>
            <a:lstStyle/>
            <a:p>
              <a:endParaRPr lang="zh-CN" altLang="en-US"/>
            </a:p>
          </p:txBody>
        </p:sp>
        <p:sp>
          <p:nvSpPr>
            <p:cNvPr id="31768" name="Line 24"/>
            <p:cNvSpPr>
              <a:spLocks noChangeShapeType="1"/>
            </p:cNvSpPr>
            <p:nvPr/>
          </p:nvSpPr>
          <p:spPr bwMode="auto">
            <a:xfrm>
              <a:off x="5112" y="7381"/>
              <a:ext cx="0" cy="1661"/>
            </a:xfrm>
            <a:prstGeom prst="line">
              <a:avLst/>
            </a:prstGeom>
            <a:noFill/>
            <a:ln w="9525" cap="rnd">
              <a:solidFill>
                <a:srgbClr val="000000"/>
              </a:solidFill>
              <a:prstDash val="sysDot"/>
              <a:round/>
              <a:headEnd/>
              <a:tailEnd/>
            </a:ln>
          </p:spPr>
          <p:txBody>
            <a:bodyPr/>
            <a:lstStyle/>
            <a:p>
              <a:endParaRPr lang="zh-CN" altLang="en-US"/>
            </a:p>
          </p:txBody>
        </p:sp>
        <p:sp>
          <p:nvSpPr>
            <p:cNvPr id="31769" name="Line 25"/>
            <p:cNvSpPr>
              <a:spLocks noChangeShapeType="1"/>
            </p:cNvSpPr>
            <p:nvPr/>
          </p:nvSpPr>
          <p:spPr bwMode="auto">
            <a:xfrm>
              <a:off x="7920" y="5766"/>
              <a:ext cx="0" cy="3221"/>
            </a:xfrm>
            <a:prstGeom prst="line">
              <a:avLst/>
            </a:prstGeom>
            <a:noFill/>
            <a:ln w="9525" cap="rnd">
              <a:solidFill>
                <a:srgbClr val="000000"/>
              </a:solidFill>
              <a:prstDash val="sysDot"/>
              <a:round/>
              <a:headEnd/>
              <a:tailEnd/>
            </a:ln>
          </p:spPr>
          <p:txBody>
            <a:bodyPr/>
            <a:lstStyle/>
            <a:p>
              <a:endParaRPr lang="zh-CN" altLang="en-US"/>
            </a:p>
          </p:txBody>
        </p:sp>
        <p:sp>
          <p:nvSpPr>
            <p:cNvPr id="31770" name="Text Box 26"/>
            <p:cNvSpPr txBox="1">
              <a:spLocks noChangeArrowheads="1"/>
            </p:cNvSpPr>
            <p:nvPr/>
          </p:nvSpPr>
          <p:spPr bwMode="auto">
            <a:xfrm>
              <a:off x="8100" y="5766"/>
              <a:ext cx="1620" cy="312"/>
            </a:xfrm>
            <a:prstGeom prst="rect">
              <a:avLst/>
            </a:prstGeom>
            <a:noFill/>
            <a:ln w="9525">
              <a:noFill/>
              <a:miter lim="800000"/>
              <a:headEnd/>
              <a:tailEnd/>
            </a:ln>
          </p:spPr>
          <p:txBody>
            <a:bodyPr lIns="0" tIns="0" rIns="0" bIns="0"/>
            <a:lstStyle/>
            <a:p>
              <a:pPr algn="just" eaLnBrk="0" hangingPunct="0"/>
              <a:r>
                <a:rPr lang="en-US" altLang="zh-CN" sz="2000">
                  <a:latin typeface="Times New Roman" pitchFamily="18" charset="0"/>
                </a:rPr>
                <a:t>C(Q)=</a:t>
              </a:r>
            </a:p>
            <a:p>
              <a:pPr algn="just" eaLnBrk="0" hangingPunct="0"/>
              <a:r>
                <a:rPr lang="en-US" altLang="zh-CN" sz="2000">
                  <a:latin typeface="Times New Roman" pitchFamily="18" charset="0"/>
                </a:rPr>
                <a:t>100000+1000Q</a:t>
              </a:r>
            </a:p>
          </p:txBody>
        </p:sp>
        <p:sp>
          <p:nvSpPr>
            <p:cNvPr id="31771" name="Text Box 27"/>
            <p:cNvSpPr txBox="1">
              <a:spLocks noChangeArrowheads="1"/>
            </p:cNvSpPr>
            <p:nvPr/>
          </p:nvSpPr>
          <p:spPr bwMode="auto">
            <a:xfrm>
              <a:off x="3600" y="8418"/>
              <a:ext cx="54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400000</a:t>
              </a:r>
            </a:p>
          </p:txBody>
        </p:sp>
        <p:sp>
          <p:nvSpPr>
            <p:cNvPr id="31772" name="Text Box 28"/>
            <p:cNvSpPr txBox="1">
              <a:spLocks noChangeArrowheads="1"/>
            </p:cNvSpPr>
            <p:nvPr/>
          </p:nvSpPr>
          <p:spPr bwMode="auto">
            <a:xfrm>
              <a:off x="3600" y="7950"/>
              <a:ext cx="54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800000</a:t>
              </a:r>
            </a:p>
          </p:txBody>
        </p:sp>
        <p:sp>
          <p:nvSpPr>
            <p:cNvPr id="31773" name="Text Box 29"/>
            <p:cNvSpPr txBox="1">
              <a:spLocks noChangeArrowheads="1"/>
            </p:cNvSpPr>
            <p:nvPr/>
          </p:nvSpPr>
          <p:spPr bwMode="auto">
            <a:xfrm>
              <a:off x="3420" y="7482"/>
              <a:ext cx="72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1200000</a:t>
              </a:r>
            </a:p>
          </p:txBody>
        </p:sp>
        <p:sp>
          <p:nvSpPr>
            <p:cNvPr id="31774" name="Text Box 30"/>
            <p:cNvSpPr txBox="1">
              <a:spLocks noChangeArrowheads="1"/>
            </p:cNvSpPr>
            <p:nvPr/>
          </p:nvSpPr>
          <p:spPr bwMode="auto">
            <a:xfrm>
              <a:off x="3420" y="7014"/>
              <a:ext cx="72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1600000</a:t>
              </a:r>
            </a:p>
          </p:txBody>
        </p:sp>
        <p:sp>
          <p:nvSpPr>
            <p:cNvPr id="31775" name="Text Box 31"/>
            <p:cNvSpPr txBox="1">
              <a:spLocks noChangeArrowheads="1"/>
            </p:cNvSpPr>
            <p:nvPr/>
          </p:nvSpPr>
          <p:spPr bwMode="auto">
            <a:xfrm>
              <a:off x="3420" y="6546"/>
              <a:ext cx="72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2000000</a:t>
              </a:r>
            </a:p>
          </p:txBody>
        </p:sp>
        <p:sp>
          <p:nvSpPr>
            <p:cNvPr id="31776" name="Text Box 32"/>
            <p:cNvSpPr txBox="1">
              <a:spLocks noChangeArrowheads="1"/>
            </p:cNvSpPr>
            <p:nvPr/>
          </p:nvSpPr>
          <p:spPr bwMode="auto">
            <a:xfrm>
              <a:off x="3420" y="6078"/>
              <a:ext cx="72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2400000</a:t>
              </a:r>
            </a:p>
          </p:txBody>
        </p:sp>
        <p:sp>
          <p:nvSpPr>
            <p:cNvPr id="31777" name="Text Box 33"/>
            <p:cNvSpPr txBox="1">
              <a:spLocks noChangeArrowheads="1"/>
            </p:cNvSpPr>
            <p:nvPr/>
          </p:nvSpPr>
          <p:spPr bwMode="auto">
            <a:xfrm>
              <a:off x="3420" y="5610"/>
              <a:ext cx="72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2800000</a:t>
              </a:r>
            </a:p>
          </p:txBody>
        </p:sp>
        <p:sp>
          <p:nvSpPr>
            <p:cNvPr id="31778" name="Text Box 34"/>
            <p:cNvSpPr txBox="1">
              <a:spLocks noChangeArrowheads="1"/>
            </p:cNvSpPr>
            <p:nvPr/>
          </p:nvSpPr>
          <p:spPr bwMode="auto">
            <a:xfrm>
              <a:off x="4680" y="9042"/>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40</a:t>
              </a:r>
            </a:p>
          </p:txBody>
        </p:sp>
        <p:sp>
          <p:nvSpPr>
            <p:cNvPr id="31779" name="Text Box 35"/>
            <p:cNvSpPr txBox="1">
              <a:spLocks noChangeArrowheads="1"/>
            </p:cNvSpPr>
            <p:nvPr/>
          </p:nvSpPr>
          <p:spPr bwMode="auto">
            <a:xfrm>
              <a:off x="5040" y="9039"/>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53</a:t>
              </a:r>
            </a:p>
          </p:txBody>
        </p:sp>
        <p:sp>
          <p:nvSpPr>
            <p:cNvPr id="31780" name="Text Box 36"/>
            <p:cNvSpPr txBox="1">
              <a:spLocks noChangeArrowheads="1"/>
            </p:cNvSpPr>
            <p:nvPr/>
          </p:nvSpPr>
          <p:spPr bwMode="auto">
            <a:xfrm>
              <a:off x="5940" y="9042"/>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80</a:t>
              </a:r>
            </a:p>
          </p:txBody>
        </p:sp>
        <p:sp>
          <p:nvSpPr>
            <p:cNvPr id="31781" name="Text Box 37"/>
            <p:cNvSpPr txBox="1">
              <a:spLocks noChangeArrowheads="1"/>
            </p:cNvSpPr>
            <p:nvPr/>
          </p:nvSpPr>
          <p:spPr bwMode="auto">
            <a:xfrm>
              <a:off x="6660" y="9042"/>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120</a:t>
              </a:r>
            </a:p>
          </p:txBody>
        </p:sp>
        <p:sp>
          <p:nvSpPr>
            <p:cNvPr id="31782" name="Text Box 38"/>
            <p:cNvSpPr txBox="1">
              <a:spLocks noChangeArrowheads="1"/>
            </p:cNvSpPr>
            <p:nvPr/>
          </p:nvSpPr>
          <p:spPr bwMode="auto">
            <a:xfrm>
              <a:off x="7380" y="9042"/>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160</a:t>
              </a:r>
            </a:p>
          </p:txBody>
        </p:sp>
        <p:sp>
          <p:nvSpPr>
            <p:cNvPr id="31783" name="Oval 39"/>
            <p:cNvSpPr>
              <a:spLocks noChangeArrowheads="1"/>
            </p:cNvSpPr>
            <p:nvPr/>
          </p:nvSpPr>
          <p:spPr bwMode="auto">
            <a:xfrm>
              <a:off x="8280" y="9042"/>
              <a:ext cx="40" cy="40"/>
            </a:xfrm>
            <a:prstGeom prst="ellipse">
              <a:avLst/>
            </a:prstGeom>
            <a:solidFill>
              <a:srgbClr val="000000"/>
            </a:solidFill>
            <a:ln w="9525">
              <a:solidFill>
                <a:srgbClr val="000000"/>
              </a:solidFill>
              <a:round/>
              <a:headEnd/>
              <a:tailEnd/>
            </a:ln>
          </p:spPr>
          <p:txBody>
            <a:bodyPr/>
            <a:lstStyle/>
            <a:p>
              <a:endParaRPr lang="zh-CN" altLang="en-US"/>
            </a:p>
          </p:txBody>
        </p:sp>
        <p:sp>
          <p:nvSpPr>
            <p:cNvPr id="31784" name="Text Box 40"/>
            <p:cNvSpPr txBox="1">
              <a:spLocks noChangeArrowheads="1"/>
            </p:cNvSpPr>
            <p:nvPr/>
          </p:nvSpPr>
          <p:spPr bwMode="auto">
            <a:xfrm>
              <a:off x="8100" y="9042"/>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200</a:t>
              </a:r>
            </a:p>
          </p:txBody>
        </p:sp>
        <p:sp>
          <p:nvSpPr>
            <p:cNvPr id="31785" name="Text Box 41"/>
            <p:cNvSpPr txBox="1">
              <a:spLocks noChangeArrowheads="1"/>
            </p:cNvSpPr>
            <p:nvPr/>
          </p:nvSpPr>
          <p:spPr bwMode="auto">
            <a:xfrm>
              <a:off x="7740" y="9042"/>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188</a:t>
              </a:r>
            </a:p>
          </p:txBody>
        </p:sp>
        <p:sp>
          <p:nvSpPr>
            <p:cNvPr id="31786" name="Text Box 42"/>
            <p:cNvSpPr txBox="1">
              <a:spLocks noChangeArrowheads="1"/>
            </p:cNvSpPr>
            <p:nvPr/>
          </p:nvSpPr>
          <p:spPr bwMode="auto">
            <a:xfrm>
              <a:off x="8280" y="7794"/>
              <a:ext cx="108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固定成本</a:t>
              </a:r>
            </a:p>
          </p:txBody>
        </p:sp>
        <p:sp>
          <p:nvSpPr>
            <p:cNvPr id="31787" name="Line 43"/>
            <p:cNvSpPr>
              <a:spLocks noChangeShapeType="1"/>
            </p:cNvSpPr>
            <p:nvPr/>
          </p:nvSpPr>
          <p:spPr bwMode="auto">
            <a:xfrm>
              <a:off x="5760" y="6234"/>
              <a:ext cx="0" cy="468"/>
            </a:xfrm>
            <a:prstGeom prst="line">
              <a:avLst/>
            </a:prstGeom>
            <a:noFill/>
            <a:ln w="9525">
              <a:solidFill>
                <a:srgbClr val="000000"/>
              </a:solidFill>
              <a:round/>
              <a:headEnd/>
              <a:tailEnd type="triangle" w="med" len="med"/>
            </a:ln>
          </p:spPr>
          <p:txBody>
            <a:bodyPr/>
            <a:lstStyle/>
            <a:p>
              <a:endParaRPr lang="zh-CN" altLang="en-US"/>
            </a:p>
          </p:txBody>
        </p:sp>
        <p:sp>
          <p:nvSpPr>
            <p:cNvPr id="31788" name="Text Box 44"/>
            <p:cNvSpPr txBox="1">
              <a:spLocks noChangeArrowheads="1"/>
            </p:cNvSpPr>
            <p:nvPr/>
          </p:nvSpPr>
          <p:spPr bwMode="auto">
            <a:xfrm>
              <a:off x="4140" y="5454"/>
              <a:ext cx="162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 收入和成本（元）</a:t>
              </a:r>
            </a:p>
          </p:txBody>
        </p:sp>
        <p:sp>
          <p:nvSpPr>
            <p:cNvPr id="31789" name="Text Box 45"/>
            <p:cNvSpPr txBox="1">
              <a:spLocks noChangeArrowheads="1"/>
            </p:cNvSpPr>
            <p:nvPr/>
          </p:nvSpPr>
          <p:spPr bwMode="auto">
            <a:xfrm>
              <a:off x="5040" y="5922"/>
              <a:ext cx="1263" cy="400"/>
            </a:xfrm>
            <a:prstGeom prst="rect">
              <a:avLst/>
            </a:prstGeom>
            <a:noFill/>
            <a:ln w="9525">
              <a:noFill/>
              <a:miter lim="800000"/>
              <a:headEnd/>
              <a:tailEnd/>
            </a:ln>
          </p:spPr>
          <p:txBody>
            <a:bodyPr lIns="0" tIns="0" rIns="0" bIns="0"/>
            <a:lstStyle/>
            <a:p>
              <a:pPr algn="just" eaLnBrk="0" hangingPunct="0"/>
              <a:endParaRPr lang="zh-CN" altLang="en-US" sz="2000">
                <a:latin typeface="Times New Roman" pitchFamily="18" charset="0"/>
              </a:endParaRPr>
            </a:p>
          </p:txBody>
        </p:sp>
        <p:sp>
          <p:nvSpPr>
            <p:cNvPr id="31790" name="Text Box 46"/>
            <p:cNvSpPr txBox="1">
              <a:spLocks noChangeArrowheads="1"/>
            </p:cNvSpPr>
            <p:nvPr/>
          </p:nvSpPr>
          <p:spPr bwMode="auto">
            <a:xfrm>
              <a:off x="4680" y="9666"/>
              <a:ext cx="2700" cy="468"/>
            </a:xfrm>
            <a:prstGeom prst="rect">
              <a:avLst/>
            </a:prstGeom>
            <a:noFill/>
            <a:ln w="9525">
              <a:noFill/>
              <a:miter lim="800000"/>
              <a:headEnd/>
              <a:tailEnd/>
            </a:ln>
          </p:spPr>
          <p:txBody>
            <a:bodyPr lIns="0" tIns="0" rIns="0" bIns="0"/>
            <a:lstStyle/>
            <a:p>
              <a:pPr algn="just" eaLnBrk="0" hangingPunct="0"/>
              <a:endParaRPr lang="zh-CN" altLang="en-US" sz="2000" b="1" dirty="0">
                <a:latin typeface="Times New Roman" pitchFamily="18" charset="0"/>
              </a:endParaRPr>
            </a:p>
          </p:txBody>
        </p:sp>
        <p:sp>
          <p:nvSpPr>
            <p:cNvPr id="31791" name="Line 47"/>
            <p:cNvSpPr>
              <a:spLocks noChangeShapeType="1"/>
            </p:cNvSpPr>
            <p:nvPr/>
          </p:nvSpPr>
          <p:spPr bwMode="auto">
            <a:xfrm>
              <a:off x="6525" y="6273"/>
              <a:ext cx="0" cy="2808"/>
            </a:xfrm>
            <a:prstGeom prst="line">
              <a:avLst/>
            </a:prstGeom>
            <a:noFill/>
            <a:ln w="9525">
              <a:solidFill>
                <a:srgbClr val="000000"/>
              </a:solidFill>
              <a:prstDash val="sysDot"/>
              <a:round/>
              <a:headEnd/>
              <a:tailEnd/>
            </a:ln>
          </p:spPr>
          <p:txBody>
            <a:bodyPr/>
            <a:lstStyle/>
            <a:p>
              <a:endParaRPr lang="zh-CN" altLang="en-US"/>
            </a:p>
          </p:txBody>
        </p:sp>
        <p:sp>
          <p:nvSpPr>
            <p:cNvPr id="31792" name="Text Box 48"/>
            <p:cNvSpPr txBox="1">
              <a:spLocks noChangeArrowheads="1"/>
            </p:cNvSpPr>
            <p:nvPr/>
          </p:nvSpPr>
          <p:spPr bwMode="auto">
            <a:xfrm>
              <a:off x="6345" y="9048"/>
              <a:ext cx="360" cy="312"/>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110</a:t>
              </a:r>
            </a:p>
          </p:txBody>
        </p:sp>
        <p:sp>
          <p:nvSpPr>
            <p:cNvPr id="31793" name="Text Box 49"/>
            <p:cNvSpPr txBox="1">
              <a:spLocks noChangeArrowheads="1"/>
            </p:cNvSpPr>
            <p:nvPr/>
          </p:nvSpPr>
          <p:spPr bwMode="auto">
            <a:xfrm>
              <a:off x="6540" y="6270"/>
              <a:ext cx="360" cy="468"/>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a:t>
              </a:r>
            </a:p>
          </p:txBody>
        </p:sp>
        <p:sp>
          <p:nvSpPr>
            <p:cNvPr id="31794" name="Text Box 50"/>
            <p:cNvSpPr txBox="1">
              <a:spLocks noChangeArrowheads="1"/>
            </p:cNvSpPr>
            <p:nvPr/>
          </p:nvSpPr>
          <p:spPr bwMode="auto">
            <a:xfrm>
              <a:off x="6645" y="6210"/>
              <a:ext cx="720" cy="468"/>
            </a:xfrm>
            <a:prstGeom prst="rect">
              <a:avLst/>
            </a:prstGeom>
            <a:noFill/>
            <a:ln w="9525">
              <a:noFill/>
              <a:miter lim="800000"/>
              <a:headEnd/>
              <a:tailEnd/>
            </a:ln>
          </p:spPr>
          <p:txBody>
            <a:bodyPr lIns="0" tIns="0" rIns="0" bIns="0"/>
            <a:lstStyle/>
            <a:p>
              <a:pPr algn="just" eaLnBrk="0" hangingPunct="0"/>
              <a:r>
                <a:rPr lang="en-US" altLang="zh-CN" sz="2000">
                  <a:latin typeface="Times New Roman" pitchFamily="18" charset="0"/>
                </a:rPr>
                <a:t>maxπ</a:t>
              </a:r>
            </a:p>
          </p:txBody>
        </p:sp>
      </p:grpSp>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p:nvPr>
        </p:nvSpPr>
        <p:spPr>
          <a:xfrm>
            <a:off x="228600" y="990600"/>
            <a:ext cx="7848600" cy="5410200"/>
          </a:xfrm>
        </p:spPr>
        <p:txBody>
          <a:bodyPr>
            <a:normAutofit lnSpcReduction="10000"/>
          </a:bodyPr>
          <a:lstStyle/>
          <a:p>
            <a:pPr algn="just">
              <a:spcBef>
                <a:spcPct val="50000"/>
              </a:spcBef>
              <a:buFontTx/>
              <a:buNone/>
            </a:pPr>
            <a:r>
              <a:rPr kumimoji="1" lang="zh-CN" altLang="en-US" b="0">
                <a:latin typeface="Times New Roman" pitchFamily="18" charset="0"/>
                <a:ea typeface="宋体" charset="-122"/>
              </a:rPr>
              <a:t>     </a:t>
            </a:r>
          </a:p>
          <a:p>
            <a:pPr algn="just">
              <a:spcBef>
                <a:spcPct val="50000"/>
              </a:spcBef>
              <a:buFontTx/>
              <a:buNone/>
            </a:pPr>
            <a:r>
              <a:rPr kumimoji="1" lang="zh-CN" altLang="en-US" b="0">
                <a:latin typeface="Times New Roman" pitchFamily="18" charset="0"/>
                <a:ea typeface="宋体" charset="-122"/>
              </a:rPr>
              <a:t>                 </a:t>
            </a:r>
            <a:r>
              <a:rPr kumimoji="1" lang="zh-CN" altLang="en-US">
                <a:latin typeface="Times New Roman" pitchFamily="18" charset="0"/>
                <a:ea typeface="宋体" charset="-122"/>
              </a:rPr>
              <a:t>解得</a:t>
            </a:r>
            <a:r>
              <a:rPr kumimoji="1" lang="en-US" altLang="zh-CN">
                <a:latin typeface="Times New Roman" pitchFamily="18" charset="0"/>
                <a:ea typeface="宋体" charset="-122"/>
              </a:rPr>
              <a:t>Q=110（</a:t>
            </a:r>
            <a:r>
              <a:rPr kumimoji="1" lang="zh-CN" altLang="en-US">
                <a:latin typeface="Times New Roman" pitchFamily="18" charset="0"/>
                <a:ea typeface="宋体" charset="-122"/>
              </a:rPr>
              <a:t>件）</a:t>
            </a:r>
          </a:p>
          <a:p>
            <a:pPr>
              <a:spcBef>
                <a:spcPct val="50000"/>
              </a:spcBef>
              <a:buFontTx/>
              <a:buNone/>
            </a:pPr>
            <a:r>
              <a:rPr kumimoji="1" lang="zh-CN" altLang="en-US">
                <a:latin typeface="宋体" charset="-122"/>
                <a:ea typeface="宋体" charset="-122"/>
              </a:rPr>
              <a:t>         在该点上的利润为：</a:t>
            </a:r>
          </a:p>
          <a:p>
            <a:pPr>
              <a:spcBef>
                <a:spcPct val="50000"/>
              </a:spcBef>
              <a:buFontTx/>
              <a:buNone/>
            </a:pPr>
            <a:endParaRPr kumimoji="1" lang="zh-CN" altLang="en-US">
              <a:latin typeface="宋体" charset="-122"/>
              <a:ea typeface="宋体" charset="-122"/>
            </a:endParaRPr>
          </a:p>
          <a:p>
            <a:pPr>
              <a:spcBef>
                <a:spcPct val="50000"/>
              </a:spcBef>
              <a:buFontTx/>
              <a:buNone/>
            </a:pPr>
            <a:endParaRPr kumimoji="1" lang="zh-CN" altLang="en-US">
              <a:latin typeface="宋体" charset="-122"/>
              <a:ea typeface="宋体" charset="-122"/>
            </a:endParaRPr>
          </a:p>
          <a:p>
            <a:pPr>
              <a:spcBef>
                <a:spcPct val="50000"/>
              </a:spcBef>
              <a:buFontTx/>
              <a:buNone/>
            </a:pPr>
            <a:r>
              <a:rPr kumimoji="1" lang="zh-CN" altLang="en-US">
                <a:latin typeface="Times New Roman" pitchFamily="18" charset="0"/>
                <a:ea typeface="宋体" charset="-122"/>
              </a:rPr>
              <a:t>     由以上计算所得结果可知，该项目存在两个盈亏平衡点，项目盈利前景比较好，风险承受能力也比较强，但合理经济规模最好选择在年产100件到120件之间</a:t>
            </a:r>
          </a:p>
        </p:txBody>
      </p:sp>
      <p:graphicFrame>
        <p:nvGraphicFramePr>
          <p:cNvPr id="75776" name="Object 1024"/>
          <p:cNvGraphicFramePr>
            <a:graphicFrameLocks noChangeAspect="1"/>
          </p:cNvGraphicFramePr>
          <p:nvPr/>
        </p:nvGraphicFramePr>
        <p:xfrm>
          <a:off x="899592" y="3356992"/>
          <a:ext cx="7558088" cy="620713"/>
        </p:xfrm>
        <a:graphic>
          <a:graphicData uri="http://schemas.openxmlformats.org/presentationml/2006/ole">
            <p:oleObj spid="_x0000_s70658" name="Microsoft 公式 3.0" r:id="rId4" imgW="3378200" imgH="254000" progId="">
              <p:embed/>
            </p:oleObj>
          </a:graphicData>
        </a:graphic>
      </p:graphicFrame>
      <p:pic>
        <p:nvPicPr>
          <p:cNvPr id="32773" name="Picture 5" descr="1haha"/>
          <p:cNvPicPr>
            <a:picLocks noChangeAspect="1" noChangeArrowheads="1"/>
          </p:cNvPicPr>
          <p:nvPr/>
        </p:nvPicPr>
        <p:blipFill>
          <a:blip r:embed="rId5" cstate="print"/>
          <a:srcRect/>
          <a:stretch>
            <a:fillRect/>
          </a:stretch>
        </p:blipFill>
        <p:spPr bwMode="auto">
          <a:xfrm>
            <a:off x="685800" y="0"/>
            <a:ext cx="1450975" cy="2089150"/>
          </a:xfrm>
          <a:prstGeom prst="rect">
            <a:avLst/>
          </a:prstGeom>
          <a:noFill/>
        </p:spPr>
      </p:pic>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r>
              <a:rPr lang="zh-CN" altLang="en-US" dirty="0" smtClean="0"/>
              <a:t>例题</a:t>
            </a:r>
            <a:r>
              <a:rPr lang="en-US" altLang="zh-CN" dirty="0" smtClean="0"/>
              <a:t>7</a:t>
            </a:r>
            <a:endParaRPr lang="zh-CN" altLang="en-US" dirty="0"/>
          </a:p>
        </p:txBody>
      </p:sp>
      <p:sp>
        <p:nvSpPr>
          <p:cNvPr id="4" name="内容占位符 3"/>
          <p:cNvSpPr>
            <a:spLocks noGrp="1"/>
          </p:cNvSpPr>
          <p:nvPr>
            <p:ph sz="half" idx="2"/>
          </p:nvPr>
        </p:nvSpPr>
        <p:spPr/>
        <p:txBody>
          <a:bodyPr/>
          <a:lstStyle/>
          <a:p>
            <a:endParaRPr lang="zh-CN" altLang="en-US"/>
          </a:p>
        </p:txBody>
      </p:sp>
      <p:sp>
        <p:nvSpPr>
          <p:cNvPr id="5" name="文本占位符 4"/>
          <p:cNvSpPr>
            <a:spLocks noGrp="1"/>
          </p:cNvSpPr>
          <p:nvPr>
            <p:ph type="body" sz="quarter" idx="3"/>
          </p:nvPr>
        </p:nvSpPr>
        <p:spPr/>
        <p:txBody>
          <a:bodyPr/>
          <a:lstStyle/>
          <a:p>
            <a:r>
              <a:rPr lang="zh-CN" altLang="en-US" dirty="0" smtClean="0"/>
              <a:t>例题</a:t>
            </a:r>
            <a:r>
              <a:rPr lang="en-US" altLang="zh-CN" dirty="0" smtClean="0"/>
              <a:t>8</a:t>
            </a:r>
            <a:endParaRPr lang="zh-CN" altLang="en-US" dirty="0"/>
          </a:p>
        </p:txBody>
      </p:sp>
      <p:sp>
        <p:nvSpPr>
          <p:cNvPr id="6" name="内容占位符 5"/>
          <p:cNvSpPr>
            <a:spLocks noGrp="1"/>
          </p:cNvSpPr>
          <p:nvPr>
            <p:ph sz="quarter" idx="4"/>
          </p:nvPr>
        </p:nvSpPr>
        <p:spPr/>
        <p:txBody>
          <a:bodyPr/>
          <a:lstStyle/>
          <a:p>
            <a:endParaRPr lang="zh-CN" altLang="en-US" dirty="0"/>
          </a:p>
        </p:txBody>
      </p:sp>
      <p:pic>
        <p:nvPicPr>
          <p:cNvPr id="77826" name="Picture 2"/>
          <p:cNvPicPr>
            <a:picLocks noChangeAspect="1" noChangeArrowheads="1"/>
          </p:cNvPicPr>
          <p:nvPr/>
        </p:nvPicPr>
        <p:blipFill>
          <a:blip r:embed="rId2" cstate="print"/>
          <a:srcRect/>
          <a:stretch>
            <a:fillRect/>
          </a:stretch>
        </p:blipFill>
        <p:spPr bwMode="auto">
          <a:xfrm>
            <a:off x="4932040" y="2348880"/>
            <a:ext cx="3603184" cy="4077072"/>
          </a:xfrm>
          <a:prstGeom prst="rect">
            <a:avLst/>
          </a:prstGeom>
          <a:noFill/>
          <a:ln w="9525">
            <a:noFill/>
            <a:miter lim="800000"/>
            <a:headEnd/>
            <a:tailEnd/>
          </a:ln>
        </p:spPr>
      </p:pic>
      <p:pic>
        <p:nvPicPr>
          <p:cNvPr id="77827" name="Picture 3"/>
          <p:cNvPicPr>
            <a:picLocks noChangeAspect="1" noChangeArrowheads="1"/>
          </p:cNvPicPr>
          <p:nvPr/>
        </p:nvPicPr>
        <p:blipFill>
          <a:blip r:embed="rId3" cstate="print"/>
          <a:srcRect/>
          <a:stretch>
            <a:fillRect/>
          </a:stretch>
        </p:blipFill>
        <p:spPr bwMode="auto">
          <a:xfrm>
            <a:off x="683568" y="2564904"/>
            <a:ext cx="3276600" cy="298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634082"/>
          </a:xfrm>
        </p:spPr>
        <p:txBody>
          <a:bodyPr>
            <a:normAutofit fontScale="90000"/>
          </a:bodyPr>
          <a:lstStyle/>
          <a:p>
            <a:r>
              <a:rPr kumimoji="1" lang="zh-CN" altLang="en-US" dirty="0" smtClean="0">
                <a:latin typeface="Times New Roman" pitchFamily="18" charset="0"/>
                <a:ea typeface="黑体" pitchFamily="2" charset="-122"/>
              </a:rPr>
              <a:t>敏感性分析</a:t>
            </a:r>
            <a:endParaRPr lang="zh-CN" altLang="en-US" dirty="0"/>
          </a:p>
        </p:txBody>
      </p:sp>
      <p:sp>
        <p:nvSpPr>
          <p:cNvPr id="37890" name="Rectangle 2"/>
          <p:cNvSpPr>
            <a:spLocks noGrp="1" noChangeArrowheads="1"/>
          </p:cNvSpPr>
          <p:nvPr>
            <p:ph idx="1"/>
          </p:nvPr>
        </p:nvSpPr>
        <p:spPr>
          <a:xfrm>
            <a:off x="457200" y="1268760"/>
            <a:ext cx="8229600" cy="4857403"/>
          </a:xfrm>
        </p:spPr>
        <p:txBody>
          <a:bodyPr>
            <a:normAutofit fontScale="70000" lnSpcReduction="20000"/>
          </a:bodyPr>
          <a:lstStyle/>
          <a:p>
            <a:pPr algn="just">
              <a:lnSpc>
                <a:spcPct val="110000"/>
              </a:lnSpc>
              <a:spcBef>
                <a:spcPct val="50000"/>
              </a:spcBef>
            </a:pPr>
            <a:r>
              <a:rPr kumimoji="1" lang="zh-CN" altLang="en-US" dirty="0" smtClean="0">
                <a:latin typeface="Times New Roman" pitchFamily="18" charset="0"/>
                <a:ea typeface="宋体" charset="-122"/>
              </a:rPr>
              <a:t>敏感性分析</a:t>
            </a:r>
            <a:endParaRPr kumimoji="1" lang="en-US" altLang="zh-CN" dirty="0" smtClean="0">
              <a:latin typeface="Times New Roman" pitchFamily="18" charset="0"/>
              <a:ea typeface="宋体" charset="-122"/>
            </a:endParaRPr>
          </a:p>
          <a:p>
            <a:pPr lvl="1" algn="just">
              <a:lnSpc>
                <a:spcPct val="110000"/>
              </a:lnSpc>
              <a:spcBef>
                <a:spcPct val="50000"/>
              </a:spcBef>
            </a:pPr>
            <a:r>
              <a:rPr kumimoji="1" lang="zh-CN" altLang="en-US" dirty="0" smtClean="0">
                <a:latin typeface="Times New Roman" pitchFamily="18" charset="0"/>
                <a:ea typeface="宋体" charset="-122"/>
              </a:rPr>
              <a:t>是</a:t>
            </a:r>
            <a:r>
              <a:rPr kumimoji="1" lang="zh-CN" altLang="en-US" dirty="0">
                <a:latin typeface="Times New Roman" pitchFamily="18" charset="0"/>
                <a:ea typeface="宋体" charset="-122"/>
              </a:rPr>
              <a:t>研究影响项目建设的主要影响因素发生变化时，所导致的项目经济指标的变化幅度，从而判断外部条件发生变化时，投资项目的承受能力。</a:t>
            </a:r>
          </a:p>
          <a:p>
            <a:pPr algn="just">
              <a:lnSpc>
                <a:spcPct val="120000"/>
              </a:lnSpc>
              <a:spcBef>
                <a:spcPct val="50000"/>
              </a:spcBef>
            </a:pPr>
            <a:r>
              <a:rPr kumimoji="1" lang="zh-CN" altLang="en-US" dirty="0" smtClean="0">
                <a:latin typeface="楷体_GB2312" pitchFamily="49" charset="-122"/>
                <a:ea typeface="楷体_GB2312" pitchFamily="49" charset="-122"/>
              </a:rPr>
              <a:t>敏感性分析</a:t>
            </a:r>
            <a:r>
              <a:rPr kumimoji="1" lang="zh-CN" altLang="en-US" dirty="0">
                <a:latin typeface="楷体_GB2312" pitchFamily="49" charset="-122"/>
                <a:ea typeface="楷体_GB2312" pitchFamily="49" charset="-122"/>
              </a:rPr>
              <a:t>的步骤</a:t>
            </a:r>
          </a:p>
          <a:p>
            <a:pPr algn="just">
              <a:spcBef>
                <a:spcPct val="50000"/>
              </a:spcBef>
              <a:buFontTx/>
              <a:buNone/>
            </a:pPr>
            <a:r>
              <a:rPr kumimoji="1" lang="zh-CN" altLang="en-US" dirty="0">
                <a:solidFill>
                  <a:srgbClr val="FF0000"/>
                </a:solidFill>
                <a:latin typeface="Times New Roman" pitchFamily="18" charset="0"/>
                <a:ea typeface="宋体" charset="-122"/>
              </a:rPr>
              <a:t>（1）选择敏感性分析</a:t>
            </a:r>
            <a:r>
              <a:rPr kumimoji="1" lang="zh-CN" altLang="en-US" dirty="0" smtClean="0">
                <a:solidFill>
                  <a:srgbClr val="FF0000"/>
                </a:solidFill>
                <a:latin typeface="Times New Roman" pitchFamily="18" charset="0"/>
                <a:ea typeface="宋体" charset="-122"/>
              </a:rPr>
              <a:t>指标</a:t>
            </a:r>
            <a:endParaRPr kumimoji="1" lang="en-US" altLang="zh-CN" dirty="0" smtClean="0">
              <a:solidFill>
                <a:srgbClr val="FF0000"/>
              </a:solidFill>
              <a:latin typeface="Times New Roman" pitchFamily="18" charset="0"/>
              <a:ea typeface="宋体" charset="-122"/>
            </a:endParaRPr>
          </a:p>
          <a:p>
            <a:pPr algn="just">
              <a:spcBef>
                <a:spcPct val="50000"/>
              </a:spcBef>
              <a:buFontTx/>
              <a:buNone/>
            </a:pPr>
            <a:r>
              <a:rPr kumimoji="1" lang="zh-CN" altLang="en-US" dirty="0" smtClean="0">
                <a:solidFill>
                  <a:srgbClr val="FF0000"/>
                </a:solidFill>
                <a:latin typeface="Times New Roman" pitchFamily="18" charset="0"/>
                <a:ea typeface="宋体" charset="-122"/>
              </a:rPr>
              <a:t>（2）选取不确定性因素</a:t>
            </a:r>
            <a:endParaRPr kumimoji="1" lang="en-US" altLang="zh-CN" dirty="0" smtClean="0">
              <a:solidFill>
                <a:srgbClr val="FF0000"/>
              </a:solidFill>
              <a:latin typeface="Times New Roman" pitchFamily="18" charset="0"/>
              <a:ea typeface="宋体" charset="-122"/>
            </a:endParaRPr>
          </a:p>
          <a:p>
            <a:pPr algn="just">
              <a:spcBef>
                <a:spcPct val="50000"/>
              </a:spcBef>
              <a:buFontTx/>
              <a:buNone/>
            </a:pPr>
            <a:r>
              <a:rPr kumimoji="1" lang="zh-CN" altLang="en-US" dirty="0" smtClean="0">
                <a:solidFill>
                  <a:srgbClr val="FF0000"/>
                </a:solidFill>
                <a:latin typeface="Times New Roman" pitchFamily="18" charset="0"/>
                <a:ea typeface="宋体" charset="-122"/>
              </a:rPr>
              <a:t>（3）进行敏感性分析</a:t>
            </a:r>
            <a:endParaRPr kumimoji="1" lang="en-US" altLang="zh-CN" dirty="0" smtClean="0">
              <a:latin typeface="Times New Roman" pitchFamily="18" charset="0"/>
              <a:ea typeface="宋体" charset="-122"/>
            </a:endParaRPr>
          </a:p>
          <a:p>
            <a:pPr>
              <a:spcBef>
                <a:spcPct val="50000"/>
              </a:spcBef>
              <a:buFontTx/>
              <a:buNone/>
            </a:pPr>
            <a:r>
              <a:rPr kumimoji="1" lang="zh-CN" altLang="en-US" dirty="0" smtClean="0">
                <a:solidFill>
                  <a:srgbClr val="FF0000"/>
                </a:solidFill>
                <a:latin typeface="Times New Roman" pitchFamily="18" charset="0"/>
                <a:ea typeface="宋体" charset="-122"/>
              </a:rPr>
              <a:t>（4）作图分析</a:t>
            </a:r>
            <a:endParaRPr kumimoji="1" lang="zh-CN" altLang="en-US" dirty="0" smtClean="0">
              <a:latin typeface="Times New Roman" pitchFamily="18" charset="0"/>
              <a:ea typeface="宋体" charset="-122"/>
            </a:endParaRPr>
          </a:p>
          <a:p>
            <a:pPr>
              <a:buFontTx/>
              <a:buNone/>
            </a:pPr>
            <a:r>
              <a:rPr lang="zh-CN" altLang="en-US" dirty="0" smtClean="0">
                <a:solidFill>
                  <a:srgbClr val="FF0000"/>
                </a:solidFill>
                <a:ea typeface="宋体" charset="-122"/>
              </a:rPr>
              <a:t>（5）通过比较，确定项目的敏感因素</a:t>
            </a:r>
          </a:p>
          <a:p>
            <a:pPr>
              <a:buFontTx/>
              <a:buNone/>
            </a:pPr>
            <a:r>
              <a:rPr lang="en-US" altLang="zh-CN" dirty="0" smtClean="0">
                <a:ea typeface="宋体" charset="-122"/>
              </a:rPr>
              <a:t>    </a:t>
            </a:r>
            <a:endParaRPr kumimoji="1" lang="zh-CN" altLang="en-US" dirty="0">
              <a:solidFill>
                <a:srgbClr val="FF0000"/>
              </a:solidFill>
              <a:latin typeface="Times New Roman" pitchFamily="18" charset="0"/>
              <a:ea typeface="宋体" charset="-122"/>
            </a:endParaRPr>
          </a:p>
          <a:p>
            <a:pPr algn="just">
              <a:spcBef>
                <a:spcPct val="50000"/>
              </a:spcBef>
              <a:buFontTx/>
              <a:buNone/>
            </a:pPr>
            <a:r>
              <a:rPr kumimoji="1" lang="zh-CN" altLang="en-US" b="0" dirty="0">
                <a:latin typeface="Times New Roman" pitchFamily="18" charset="0"/>
                <a:ea typeface="宋体" charset="-122"/>
              </a:rPr>
              <a:t>     </a:t>
            </a:r>
            <a:endParaRPr kumimoji="1" lang="zh-CN" altLang="en-US" dirty="0">
              <a:solidFill>
                <a:srgbClr val="FF0000"/>
              </a:solidFill>
              <a:latin typeface="Times New Roman" pitchFamily="18" charset="0"/>
              <a:ea typeface="宋体" charset="-122"/>
            </a:endParaRPr>
          </a:p>
          <a:p>
            <a:endParaRPr lang="zh-CN" altLang="en-US" dirty="0">
              <a:ea typeface="宋体" charset="-122"/>
            </a:endParaRPr>
          </a:p>
        </p:txBody>
      </p:sp>
      <p:pic>
        <p:nvPicPr>
          <p:cNvPr id="37891" name="Picture 3" descr="cosmos_p"/>
          <p:cNvPicPr>
            <a:picLocks noChangeAspect="1" noChangeArrowheads="1"/>
          </p:cNvPicPr>
          <p:nvPr/>
        </p:nvPicPr>
        <p:blipFill>
          <a:blip r:embed="rId2" cstate="print"/>
          <a:srcRect/>
          <a:stretch>
            <a:fillRect/>
          </a:stretch>
        </p:blipFill>
        <p:spPr bwMode="auto">
          <a:xfrm rot="595824">
            <a:off x="7162800" y="4800600"/>
            <a:ext cx="1655763" cy="1728788"/>
          </a:xfrm>
          <a:prstGeom prst="rect">
            <a:avLst/>
          </a:prstGeom>
          <a:solidFill>
            <a:schemeClr val="bg1">
              <a:alpha val="0"/>
            </a:schemeClr>
          </a:solid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p:nvPr>
        </p:nvSpPr>
        <p:spPr/>
        <p:txBody>
          <a:bodyPr>
            <a:normAutofit lnSpcReduction="10000"/>
          </a:bodyPr>
          <a:lstStyle/>
          <a:p>
            <a:pPr algn="ctr">
              <a:spcBef>
                <a:spcPct val="50000"/>
              </a:spcBef>
              <a:buFontTx/>
              <a:buNone/>
            </a:pPr>
            <a:r>
              <a:rPr lang="zh-CN" altLang="en-US" sz="4800" dirty="0" smtClean="0">
                <a:solidFill>
                  <a:srgbClr val="FF0000"/>
                </a:solidFill>
                <a:latin typeface="楷体_GB2312" pitchFamily="49" charset="-122"/>
                <a:ea typeface="楷体_GB2312" pitchFamily="49" charset="-122"/>
              </a:rPr>
              <a:t>第一部分 投资</a:t>
            </a:r>
            <a:r>
              <a:rPr lang="zh-CN" altLang="en-US" sz="4800" dirty="0">
                <a:solidFill>
                  <a:srgbClr val="FF0000"/>
                </a:solidFill>
                <a:latin typeface="楷体_GB2312" pitchFamily="49" charset="-122"/>
                <a:ea typeface="楷体_GB2312" pitchFamily="49" charset="-122"/>
              </a:rPr>
              <a:t>项目风险评估</a:t>
            </a:r>
          </a:p>
          <a:p>
            <a:pPr>
              <a:spcBef>
                <a:spcPct val="50000"/>
              </a:spcBef>
              <a:buFontTx/>
              <a:buNone/>
            </a:pPr>
            <a:r>
              <a:rPr lang="zh-CN" altLang="en-US" dirty="0">
                <a:ea typeface="宋体" charset="-122"/>
              </a:rPr>
              <a:t>           </a:t>
            </a:r>
            <a:r>
              <a:rPr lang="zh-CN" altLang="en-US" sz="3600" dirty="0" smtClean="0">
                <a:latin typeface="宋体" charset="-122"/>
                <a:ea typeface="宋体" charset="-122"/>
              </a:rPr>
              <a:t>投资</a:t>
            </a:r>
            <a:r>
              <a:rPr lang="zh-CN" altLang="en-US" sz="3600" dirty="0">
                <a:latin typeface="宋体" charset="-122"/>
                <a:ea typeface="宋体" charset="-122"/>
              </a:rPr>
              <a:t>项目评估中，始终存在着各种不确定性的影响因素，给项目建设和经营带来风险</a:t>
            </a:r>
            <a:r>
              <a:rPr lang="zh-CN" altLang="en-US" sz="3600" dirty="0" smtClean="0">
                <a:latin typeface="宋体" charset="-122"/>
                <a:ea typeface="宋体" charset="-122"/>
              </a:rPr>
              <a:t>。</a:t>
            </a:r>
            <a:endParaRPr lang="en-US" altLang="zh-CN" sz="3600" dirty="0" smtClean="0">
              <a:latin typeface="宋体" charset="-122"/>
              <a:ea typeface="宋体" charset="-122"/>
            </a:endParaRPr>
          </a:p>
          <a:p>
            <a:pPr>
              <a:spcBef>
                <a:spcPct val="50000"/>
              </a:spcBef>
              <a:buFontTx/>
              <a:buNone/>
            </a:pPr>
            <a:r>
              <a:rPr lang="zh-CN" altLang="en-US" sz="3600" dirty="0" smtClean="0">
                <a:latin typeface="宋体" charset="-122"/>
                <a:ea typeface="宋体" charset="-122"/>
              </a:rPr>
              <a:t>     风险评估</a:t>
            </a:r>
            <a:endParaRPr lang="en-US" altLang="zh-CN" sz="3600" dirty="0" smtClean="0">
              <a:latin typeface="宋体" charset="-122"/>
              <a:ea typeface="宋体" charset="-122"/>
            </a:endParaRPr>
          </a:p>
          <a:p>
            <a:pPr>
              <a:spcBef>
                <a:spcPct val="50000"/>
              </a:spcBef>
              <a:buFontTx/>
              <a:buNone/>
            </a:pPr>
            <a:r>
              <a:rPr lang="en-US" altLang="zh-CN" sz="3600" dirty="0" smtClean="0">
                <a:latin typeface="宋体" charset="-122"/>
                <a:ea typeface="宋体" charset="-122"/>
              </a:rPr>
              <a:t>        </a:t>
            </a:r>
            <a:r>
              <a:rPr lang="zh-CN" altLang="en-US" sz="3600" dirty="0" smtClean="0">
                <a:latin typeface="宋体" charset="-122"/>
                <a:ea typeface="宋体" charset="-122"/>
              </a:rPr>
              <a:t>盈亏</a:t>
            </a:r>
            <a:r>
              <a:rPr lang="zh-CN" altLang="en-US" sz="3600" dirty="0">
                <a:latin typeface="宋体" charset="-122"/>
                <a:ea typeface="宋体" charset="-122"/>
              </a:rPr>
              <a:t>平衡分析</a:t>
            </a:r>
            <a:r>
              <a:rPr lang="zh-CN" altLang="en-US" sz="3600" dirty="0" smtClean="0">
                <a:latin typeface="宋体" charset="-122"/>
                <a:ea typeface="宋体" charset="-122"/>
              </a:rPr>
              <a:t>、</a:t>
            </a:r>
            <a:endParaRPr lang="en-US" altLang="zh-CN" sz="3600" dirty="0" smtClean="0">
              <a:latin typeface="宋体" charset="-122"/>
              <a:ea typeface="宋体" charset="-122"/>
            </a:endParaRPr>
          </a:p>
          <a:p>
            <a:pPr>
              <a:spcBef>
                <a:spcPct val="50000"/>
              </a:spcBef>
              <a:buFontTx/>
              <a:buNone/>
            </a:pPr>
            <a:r>
              <a:rPr lang="zh-CN" altLang="en-US" sz="3600" dirty="0" smtClean="0">
                <a:latin typeface="宋体" charset="-122"/>
                <a:ea typeface="宋体" charset="-122"/>
              </a:rPr>
              <a:t>        敏感性分析</a:t>
            </a:r>
            <a:endParaRPr lang="en-US" altLang="zh-CN" sz="3600" dirty="0" smtClean="0">
              <a:latin typeface="宋体" charset="-122"/>
              <a:ea typeface="宋体" charset="-122"/>
            </a:endParaRPr>
          </a:p>
          <a:p>
            <a:pPr>
              <a:spcBef>
                <a:spcPct val="50000"/>
              </a:spcBef>
              <a:buFontTx/>
              <a:buNone/>
            </a:pPr>
            <a:r>
              <a:rPr lang="en-US" altLang="zh-CN" sz="3600" dirty="0" smtClean="0">
                <a:latin typeface="宋体" charset="-122"/>
                <a:ea typeface="宋体" charset="-122"/>
              </a:rPr>
              <a:t>        </a:t>
            </a:r>
            <a:r>
              <a:rPr lang="zh-CN" altLang="en-US" sz="3600" dirty="0" smtClean="0">
                <a:latin typeface="宋体" charset="-122"/>
                <a:ea typeface="宋体" charset="-122"/>
              </a:rPr>
              <a:t>概率分析</a:t>
            </a:r>
            <a:endParaRPr lang="zh-CN" altLang="en-US" sz="3600" dirty="0">
              <a:latin typeface="宋体" charset="-122"/>
              <a:ea typeface="宋体" charset="-122"/>
            </a:endParaRP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562074"/>
          </a:xfrm>
        </p:spPr>
        <p:txBody>
          <a:bodyPr>
            <a:normAutofit fontScale="90000"/>
          </a:bodyPr>
          <a:lstStyle/>
          <a:p>
            <a:r>
              <a:rPr kumimoji="1" lang="zh-CN" altLang="en-US" dirty="0" smtClean="0">
                <a:solidFill>
                  <a:srgbClr val="FF0000"/>
                </a:solidFill>
                <a:latin typeface="楷体_GB2312" pitchFamily="49" charset="-122"/>
                <a:ea typeface="楷体_GB2312" pitchFamily="49" charset="-122"/>
              </a:rPr>
              <a:t>单因素敏感性分析</a:t>
            </a:r>
            <a:endParaRPr lang="zh-CN" altLang="en-US" dirty="0"/>
          </a:p>
        </p:txBody>
      </p:sp>
      <p:sp>
        <p:nvSpPr>
          <p:cNvPr id="41986" name="Rectangle 2"/>
          <p:cNvSpPr>
            <a:spLocks noGrp="1" noChangeArrowheads="1"/>
          </p:cNvSpPr>
          <p:nvPr>
            <p:ph idx="1"/>
          </p:nvPr>
        </p:nvSpPr>
        <p:spPr>
          <a:xfrm>
            <a:off x="457200" y="1052736"/>
            <a:ext cx="8229600" cy="5073427"/>
          </a:xfrm>
        </p:spPr>
        <p:txBody>
          <a:bodyPr>
            <a:normAutofit fontScale="92500" lnSpcReduction="10000"/>
          </a:bodyPr>
          <a:lstStyle/>
          <a:p>
            <a:pPr>
              <a:spcBef>
                <a:spcPct val="50000"/>
              </a:spcBef>
            </a:pPr>
            <a:r>
              <a:rPr kumimoji="1" lang="zh-CN" altLang="en-US" dirty="0" smtClean="0">
                <a:latin typeface="Times New Roman" pitchFamily="18" charset="0"/>
                <a:ea typeface="宋体" charset="-122"/>
              </a:rPr>
              <a:t>单</a:t>
            </a:r>
            <a:r>
              <a:rPr kumimoji="1" lang="zh-CN" altLang="en-US" dirty="0">
                <a:latin typeface="Times New Roman" pitchFamily="18" charset="0"/>
                <a:ea typeface="宋体" charset="-122"/>
              </a:rPr>
              <a:t>因素</a:t>
            </a:r>
            <a:r>
              <a:rPr kumimoji="1" lang="zh-CN" altLang="en-US" dirty="0" smtClean="0">
                <a:latin typeface="Times New Roman" pitchFamily="18" charset="0"/>
                <a:ea typeface="宋体" charset="-122"/>
              </a:rPr>
              <a:t>敏感性分析</a:t>
            </a:r>
            <a:endParaRPr kumimoji="1" lang="en-US" altLang="zh-CN" dirty="0" smtClean="0">
              <a:latin typeface="Times New Roman" pitchFamily="18" charset="0"/>
              <a:ea typeface="宋体" charset="-122"/>
            </a:endParaRPr>
          </a:p>
          <a:p>
            <a:pPr lvl="1">
              <a:spcBef>
                <a:spcPct val="50000"/>
              </a:spcBef>
            </a:pPr>
            <a:r>
              <a:rPr kumimoji="1" lang="zh-CN" altLang="en-US" dirty="0" smtClean="0">
                <a:latin typeface="Times New Roman" pitchFamily="18" charset="0"/>
                <a:ea typeface="宋体" charset="-122"/>
              </a:rPr>
              <a:t>是</a:t>
            </a:r>
            <a:r>
              <a:rPr kumimoji="1" lang="zh-CN" altLang="en-US" dirty="0">
                <a:latin typeface="Times New Roman" pitchFamily="18" charset="0"/>
                <a:ea typeface="宋体" charset="-122"/>
              </a:rPr>
              <a:t>分析单个因素的变动对项目经济效益指标的影响程度。</a:t>
            </a:r>
          </a:p>
          <a:p>
            <a:pPr>
              <a:spcBef>
                <a:spcPct val="50000"/>
              </a:spcBef>
              <a:buFontTx/>
              <a:buNone/>
            </a:pPr>
            <a:r>
              <a:rPr kumimoji="1" lang="zh-CN" altLang="en-US" dirty="0">
                <a:latin typeface="Times New Roman" pitchFamily="18" charset="0"/>
                <a:ea typeface="宋体" charset="-122"/>
              </a:rPr>
              <a:t>   </a:t>
            </a:r>
            <a:r>
              <a:rPr kumimoji="1" lang="zh-CN" altLang="en-US" dirty="0" smtClean="0">
                <a:latin typeface="Times New Roman" pitchFamily="18" charset="0"/>
                <a:ea typeface="宋体" charset="-122"/>
              </a:rPr>
              <a:t>[例题</a:t>
            </a:r>
            <a:r>
              <a:rPr kumimoji="1" lang="en-US" altLang="zh-CN" dirty="0" smtClean="0">
                <a:latin typeface="Times New Roman" pitchFamily="18" charset="0"/>
                <a:ea typeface="宋体" charset="-122"/>
              </a:rPr>
              <a:t>9</a:t>
            </a:r>
            <a:r>
              <a:rPr kumimoji="1" lang="zh-CN" altLang="en-US" dirty="0" smtClean="0">
                <a:latin typeface="Times New Roman" pitchFamily="18" charset="0"/>
                <a:ea typeface="宋体" charset="-122"/>
              </a:rPr>
              <a:t>]</a:t>
            </a:r>
            <a:r>
              <a:rPr kumimoji="1" lang="zh-CN" altLang="en-US" dirty="0">
                <a:latin typeface="Times New Roman" pitchFamily="18" charset="0"/>
                <a:ea typeface="宋体" charset="-122"/>
              </a:rPr>
              <a:t>：有一生产家用取暖器的投资项目，进行确定性分析的数据是根据对未来的可能出现的情况预测估算的，由于对未来影响经济环境的某些因素把握不大，项目的投资额、经营成本、和产品价格均有可能在±20%的幅度内变动，项目寿命周期内有关财务数据见</a:t>
            </a:r>
            <a:r>
              <a:rPr kumimoji="1" lang="zh-CN" altLang="en-US" dirty="0" smtClean="0">
                <a:latin typeface="Times New Roman" pitchFamily="18" charset="0"/>
                <a:ea typeface="宋体" charset="-122"/>
              </a:rPr>
              <a:t>表，</a:t>
            </a:r>
            <a:r>
              <a:rPr kumimoji="1" lang="zh-CN" altLang="en-US" dirty="0">
                <a:latin typeface="Times New Roman" pitchFamily="18" charset="0"/>
                <a:ea typeface="宋体" charset="-122"/>
              </a:rPr>
              <a:t>设折现率为10%，试就上述三个不确定因素进行敏感性分析。</a:t>
            </a:r>
            <a:endParaRPr kumimoji="1" lang="en-US" altLang="zh-CN" dirty="0">
              <a:latin typeface="Times New Roman" pitchFamily="18" charset="0"/>
              <a:ea typeface="宋体"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p:nvPr>
        </p:nvSpPr>
        <p:spPr>
          <a:xfrm>
            <a:off x="381000" y="990600"/>
            <a:ext cx="7848600" cy="5562600"/>
          </a:xfrm>
        </p:spPr>
        <p:txBody>
          <a:bodyPr/>
          <a:lstStyle/>
          <a:p>
            <a:pPr algn="ctr">
              <a:spcBef>
                <a:spcPct val="50000"/>
              </a:spcBef>
              <a:buFontTx/>
              <a:buNone/>
            </a:pPr>
            <a:r>
              <a:rPr kumimoji="1" lang="zh-CN" altLang="en-US" dirty="0" smtClean="0">
                <a:latin typeface="Times New Roman" pitchFamily="18" charset="0"/>
                <a:ea typeface="宋体" charset="-122"/>
              </a:rPr>
              <a:t>              </a:t>
            </a:r>
            <a:r>
              <a:rPr kumimoji="1" lang="zh-CN" altLang="en-US" dirty="0">
                <a:latin typeface="Times New Roman" pitchFamily="18" charset="0"/>
                <a:ea typeface="宋体" charset="-122"/>
              </a:rPr>
              <a:t>投资项目基本情况表</a:t>
            </a:r>
          </a:p>
          <a:p>
            <a:endParaRPr lang="zh-CN" altLang="en-US" dirty="0">
              <a:ea typeface="宋体" charset="-122"/>
            </a:endParaRPr>
          </a:p>
        </p:txBody>
      </p:sp>
      <p:grpSp>
        <p:nvGrpSpPr>
          <p:cNvPr id="2" name="Group 4"/>
          <p:cNvGrpSpPr>
            <a:grpSpLocks/>
          </p:cNvGrpSpPr>
          <p:nvPr/>
        </p:nvGrpSpPr>
        <p:grpSpPr bwMode="auto">
          <a:xfrm>
            <a:off x="1295400" y="1676400"/>
            <a:ext cx="6929438" cy="4670425"/>
            <a:chOff x="-3" y="-3"/>
            <a:chExt cx="3355" cy="2942"/>
          </a:xfrm>
        </p:grpSpPr>
        <p:grpSp>
          <p:nvGrpSpPr>
            <p:cNvPr id="3" name="Group 5"/>
            <p:cNvGrpSpPr>
              <a:grpSpLocks/>
            </p:cNvGrpSpPr>
            <p:nvPr/>
          </p:nvGrpSpPr>
          <p:grpSpPr bwMode="auto">
            <a:xfrm>
              <a:off x="0" y="0"/>
              <a:ext cx="3349" cy="2936"/>
              <a:chOff x="0" y="0"/>
              <a:chExt cx="3349" cy="2936"/>
            </a:xfrm>
          </p:grpSpPr>
          <p:grpSp>
            <p:nvGrpSpPr>
              <p:cNvPr id="4" name="Group 6"/>
              <p:cNvGrpSpPr>
                <a:grpSpLocks/>
              </p:cNvGrpSpPr>
              <p:nvPr/>
            </p:nvGrpSpPr>
            <p:grpSpPr bwMode="auto">
              <a:xfrm>
                <a:off x="0" y="0"/>
                <a:ext cx="1072" cy="403"/>
                <a:chOff x="0" y="0"/>
                <a:chExt cx="1072" cy="403"/>
              </a:xfrm>
            </p:grpSpPr>
            <p:sp>
              <p:nvSpPr>
                <p:cNvPr id="43015" name="Rectangle 7"/>
                <p:cNvSpPr>
                  <a:spLocks noChangeArrowheads="1"/>
                </p:cNvSpPr>
                <p:nvPr/>
              </p:nvSpPr>
              <p:spPr bwMode="auto">
                <a:xfrm>
                  <a:off x="43" y="0"/>
                  <a:ext cx="986" cy="403"/>
                </a:xfrm>
                <a:prstGeom prst="rect">
                  <a:avLst/>
                </a:prstGeom>
                <a:noFill/>
                <a:ln w="9525">
                  <a:noFill/>
                  <a:miter lim="800000"/>
                  <a:headEnd/>
                  <a:tailEnd/>
                </a:ln>
                <a:effectLst/>
              </p:spPr>
              <p:txBody>
                <a:bodyPr/>
                <a:lstStyle/>
                <a:p>
                  <a:r>
                    <a:rPr kumimoji="1" lang="zh-CN" altLang="en-US" sz="2400">
                      <a:latin typeface="Times New Roman" pitchFamily="18" charset="0"/>
                    </a:rPr>
                    <a:t>年份</a:t>
                  </a:r>
                </a:p>
                <a:p>
                  <a:pPr eaLnBrk="0" hangingPunct="0"/>
                  <a:endParaRPr kumimoji="1" lang="zh-CN" altLang="en-US" sz="2400">
                    <a:latin typeface="Times New Roman" pitchFamily="18" charset="0"/>
                  </a:endParaRPr>
                </a:p>
              </p:txBody>
            </p:sp>
            <p:sp>
              <p:nvSpPr>
                <p:cNvPr id="43016" name="Rectangle 8"/>
                <p:cNvSpPr>
                  <a:spLocks noChangeArrowheads="1"/>
                </p:cNvSpPr>
                <p:nvPr/>
              </p:nvSpPr>
              <p:spPr bwMode="auto">
                <a:xfrm>
                  <a:off x="0" y="0"/>
                  <a:ext cx="10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5" name="Group 9"/>
              <p:cNvGrpSpPr>
                <a:grpSpLocks/>
              </p:cNvGrpSpPr>
              <p:nvPr/>
            </p:nvGrpSpPr>
            <p:grpSpPr bwMode="auto">
              <a:xfrm>
                <a:off x="1072" y="0"/>
                <a:ext cx="481" cy="403"/>
                <a:chOff x="1072" y="0"/>
                <a:chExt cx="481" cy="403"/>
              </a:xfrm>
            </p:grpSpPr>
            <p:sp>
              <p:nvSpPr>
                <p:cNvPr id="43018" name="Rectangle 10"/>
                <p:cNvSpPr>
                  <a:spLocks noChangeArrowheads="1"/>
                </p:cNvSpPr>
                <p:nvPr/>
              </p:nvSpPr>
              <p:spPr bwMode="auto">
                <a:xfrm>
                  <a:off x="1115" y="0"/>
                  <a:ext cx="395"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0</a:t>
                  </a:r>
                </a:p>
                <a:p>
                  <a:pPr algn="ctr" eaLnBrk="0" hangingPunct="0"/>
                  <a:endParaRPr kumimoji="1" lang="zh-CN" altLang="en-US" sz="2400">
                    <a:latin typeface="Times New Roman" pitchFamily="18" charset="0"/>
                  </a:endParaRPr>
                </a:p>
              </p:txBody>
            </p:sp>
            <p:sp>
              <p:nvSpPr>
                <p:cNvPr id="43019" name="Rectangle 11"/>
                <p:cNvSpPr>
                  <a:spLocks noChangeArrowheads="1"/>
                </p:cNvSpPr>
                <p:nvPr/>
              </p:nvSpPr>
              <p:spPr bwMode="auto">
                <a:xfrm>
                  <a:off x="1072" y="0"/>
                  <a:ext cx="481"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6" name="Group 12"/>
              <p:cNvGrpSpPr>
                <a:grpSpLocks/>
              </p:cNvGrpSpPr>
              <p:nvPr/>
            </p:nvGrpSpPr>
            <p:grpSpPr bwMode="auto">
              <a:xfrm>
                <a:off x="1553" y="0"/>
                <a:ext cx="472" cy="403"/>
                <a:chOff x="1553" y="0"/>
                <a:chExt cx="472" cy="403"/>
              </a:xfrm>
            </p:grpSpPr>
            <p:sp>
              <p:nvSpPr>
                <p:cNvPr id="43021" name="Rectangle 13"/>
                <p:cNvSpPr>
                  <a:spLocks noChangeArrowheads="1"/>
                </p:cNvSpPr>
                <p:nvPr/>
              </p:nvSpPr>
              <p:spPr bwMode="auto">
                <a:xfrm>
                  <a:off x="1596" y="0"/>
                  <a:ext cx="38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1</a:t>
                  </a:r>
                </a:p>
                <a:p>
                  <a:pPr algn="ctr" eaLnBrk="0" hangingPunct="0"/>
                  <a:endParaRPr kumimoji="1" lang="zh-CN" altLang="en-US" sz="2400">
                    <a:latin typeface="Times New Roman" pitchFamily="18" charset="0"/>
                  </a:endParaRPr>
                </a:p>
              </p:txBody>
            </p:sp>
            <p:sp>
              <p:nvSpPr>
                <p:cNvPr id="43022" name="Rectangle 14"/>
                <p:cNvSpPr>
                  <a:spLocks noChangeArrowheads="1"/>
                </p:cNvSpPr>
                <p:nvPr/>
              </p:nvSpPr>
              <p:spPr bwMode="auto">
                <a:xfrm>
                  <a:off x="1553" y="0"/>
                  <a:ext cx="4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7" name="Group 15"/>
              <p:cNvGrpSpPr>
                <a:grpSpLocks/>
              </p:cNvGrpSpPr>
              <p:nvPr/>
            </p:nvGrpSpPr>
            <p:grpSpPr bwMode="auto">
              <a:xfrm>
                <a:off x="2025" y="0"/>
                <a:ext cx="662" cy="403"/>
                <a:chOff x="2025" y="0"/>
                <a:chExt cx="662" cy="403"/>
              </a:xfrm>
            </p:grpSpPr>
            <p:sp>
              <p:nvSpPr>
                <p:cNvPr id="43024" name="Rectangle 16"/>
                <p:cNvSpPr>
                  <a:spLocks noChangeArrowheads="1"/>
                </p:cNvSpPr>
                <p:nvPr/>
              </p:nvSpPr>
              <p:spPr bwMode="auto">
                <a:xfrm>
                  <a:off x="2068" y="0"/>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2—10</a:t>
                  </a:r>
                </a:p>
                <a:p>
                  <a:pPr algn="ctr" eaLnBrk="0" hangingPunct="0"/>
                  <a:endParaRPr kumimoji="1" lang="zh-CN" altLang="en-US" sz="2400">
                    <a:latin typeface="Times New Roman" pitchFamily="18" charset="0"/>
                  </a:endParaRPr>
                </a:p>
              </p:txBody>
            </p:sp>
            <p:sp>
              <p:nvSpPr>
                <p:cNvPr id="43025" name="Rectangle 17"/>
                <p:cNvSpPr>
                  <a:spLocks noChangeArrowheads="1"/>
                </p:cNvSpPr>
                <p:nvPr/>
              </p:nvSpPr>
              <p:spPr bwMode="auto">
                <a:xfrm>
                  <a:off x="2025" y="0"/>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8" name="Group 18"/>
              <p:cNvGrpSpPr>
                <a:grpSpLocks/>
              </p:cNvGrpSpPr>
              <p:nvPr/>
            </p:nvGrpSpPr>
            <p:grpSpPr bwMode="auto">
              <a:xfrm>
                <a:off x="2687" y="0"/>
                <a:ext cx="662" cy="403"/>
                <a:chOff x="2687" y="0"/>
                <a:chExt cx="662" cy="403"/>
              </a:xfrm>
            </p:grpSpPr>
            <p:sp>
              <p:nvSpPr>
                <p:cNvPr id="43027" name="Rectangle 19"/>
                <p:cNvSpPr>
                  <a:spLocks noChangeArrowheads="1"/>
                </p:cNvSpPr>
                <p:nvPr/>
              </p:nvSpPr>
              <p:spPr bwMode="auto">
                <a:xfrm>
                  <a:off x="2730" y="0"/>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11</a:t>
                  </a:r>
                </a:p>
                <a:p>
                  <a:pPr algn="ctr" eaLnBrk="0" hangingPunct="0"/>
                  <a:endParaRPr kumimoji="1" lang="zh-CN" altLang="en-US" sz="2400">
                    <a:latin typeface="Times New Roman" pitchFamily="18" charset="0"/>
                  </a:endParaRPr>
                </a:p>
              </p:txBody>
            </p:sp>
            <p:sp>
              <p:nvSpPr>
                <p:cNvPr id="43028" name="Rectangle 20"/>
                <p:cNvSpPr>
                  <a:spLocks noChangeArrowheads="1"/>
                </p:cNvSpPr>
                <p:nvPr/>
              </p:nvSpPr>
              <p:spPr bwMode="auto">
                <a:xfrm>
                  <a:off x="2687" y="0"/>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9" name="Group 21"/>
              <p:cNvGrpSpPr>
                <a:grpSpLocks/>
              </p:cNvGrpSpPr>
              <p:nvPr/>
            </p:nvGrpSpPr>
            <p:grpSpPr bwMode="auto">
              <a:xfrm>
                <a:off x="0" y="403"/>
                <a:ext cx="1072" cy="403"/>
                <a:chOff x="0" y="403"/>
                <a:chExt cx="1072" cy="403"/>
              </a:xfrm>
            </p:grpSpPr>
            <p:sp>
              <p:nvSpPr>
                <p:cNvPr id="43030" name="Rectangle 22"/>
                <p:cNvSpPr>
                  <a:spLocks noChangeArrowheads="1"/>
                </p:cNvSpPr>
                <p:nvPr/>
              </p:nvSpPr>
              <p:spPr bwMode="auto">
                <a:xfrm>
                  <a:off x="43" y="403"/>
                  <a:ext cx="986" cy="403"/>
                </a:xfrm>
                <a:prstGeom prst="rect">
                  <a:avLst/>
                </a:prstGeom>
                <a:noFill/>
                <a:ln w="9525">
                  <a:noFill/>
                  <a:miter lim="800000"/>
                  <a:headEnd/>
                  <a:tailEnd/>
                </a:ln>
                <a:effectLst/>
              </p:spPr>
              <p:txBody>
                <a:bodyPr/>
                <a:lstStyle/>
                <a:p>
                  <a:r>
                    <a:rPr kumimoji="1" lang="zh-CN" altLang="en-US" sz="2400">
                      <a:latin typeface="Times New Roman" pitchFamily="18" charset="0"/>
                    </a:rPr>
                    <a:t>投资（</a:t>
                  </a:r>
                  <a:r>
                    <a:rPr kumimoji="1" lang="en-US" altLang="zh-CN" sz="2400">
                      <a:latin typeface="Times New Roman" pitchFamily="18" charset="0"/>
                    </a:rPr>
                    <a:t>I）</a:t>
                  </a:r>
                </a:p>
                <a:p>
                  <a:pPr eaLnBrk="0" hangingPunct="0"/>
                  <a:endParaRPr kumimoji="1" lang="zh-CN" altLang="en-US" sz="2400">
                    <a:latin typeface="Times New Roman" pitchFamily="18" charset="0"/>
                  </a:endParaRPr>
                </a:p>
              </p:txBody>
            </p:sp>
            <p:sp>
              <p:nvSpPr>
                <p:cNvPr id="43031" name="Rectangle 23"/>
                <p:cNvSpPr>
                  <a:spLocks noChangeArrowheads="1"/>
                </p:cNvSpPr>
                <p:nvPr/>
              </p:nvSpPr>
              <p:spPr bwMode="auto">
                <a:xfrm>
                  <a:off x="0" y="403"/>
                  <a:ext cx="10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0" name="Group 24"/>
              <p:cNvGrpSpPr>
                <a:grpSpLocks/>
              </p:cNvGrpSpPr>
              <p:nvPr/>
            </p:nvGrpSpPr>
            <p:grpSpPr bwMode="auto">
              <a:xfrm>
                <a:off x="1072" y="403"/>
                <a:ext cx="481" cy="403"/>
                <a:chOff x="1072" y="403"/>
                <a:chExt cx="481" cy="403"/>
              </a:xfrm>
            </p:grpSpPr>
            <p:sp>
              <p:nvSpPr>
                <p:cNvPr id="43033" name="Rectangle 25"/>
                <p:cNvSpPr>
                  <a:spLocks noChangeArrowheads="1"/>
                </p:cNvSpPr>
                <p:nvPr/>
              </p:nvSpPr>
              <p:spPr bwMode="auto">
                <a:xfrm>
                  <a:off x="1115" y="403"/>
                  <a:ext cx="395" cy="403"/>
                </a:xfrm>
                <a:prstGeom prst="rect">
                  <a:avLst/>
                </a:prstGeom>
                <a:noFill/>
                <a:ln w="9525">
                  <a:noFill/>
                  <a:miter lim="800000"/>
                  <a:headEnd/>
                  <a:tailEnd/>
                </a:ln>
                <a:effectLst/>
              </p:spPr>
              <p:txBody>
                <a:bodyPr/>
                <a:lstStyle/>
                <a:p>
                  <a:pPr algn="ctr"/>
                  <a:r>
                    <a:rPr kumimoji="1" lang="zh-CN" altLang="en-US" sz="1800">
                      <a:latin typeface="Times New Roman" pitchFamily="18" charset="0"/>
                    </a:rPr>
                    <a:t>15,000</a:t>
                  </a:r>
                </a:p>
                <a:p>
                  <a:pPr algn="ctr" eaLnBrk="0" hangingPunct="0"/>
                  <a:endParaRPr kumimoji="1" lang="zh-CN" altLang="en-US" sz="2000">
                    <a:latin typeface="Times New Roman" pitchFamily="18" charset="0"/>
                  </a:endParaRPr>
                </a:p>
              </p:txBody>
            </p:sp>
            <p:sp>
              <p:nvSpPr>
                <p:cNvPr id="43034" name="Rectangle 26"/>
                <p:cNvSpPr>
                  <a:spLocks noChangeArrowheads="1"/>
                </p:cNvSpPr>
                <p:nvPr/>
              </p:nvSpPr>
              <p:spPr bwMode="auto">
                <a:xfrm>
                  <a:off x="1072" y="403"/>
                  <a:ext cx="481"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1" name="Group 27"/>
              <p:cNvGrpSpPr>
                <a:grpSpLocks/>
              </p:cNvGrpSpPr>
              <p:nvPr/>
            </p:nvGrpSpPr>
            <p:grpSpPr bwMode="auto">
              <a:xfrm>
                <a:off x="1553" y="403"/>
                <a:ext cx="472" cy="403"/>
                <a:chOff x="1553" y="403"/>
                <a:chExt cx="472" cy="403"/>
              </a:xfrm>
            </p:grpSpPr>
            <p:sp>
              <p:nvSpPr>
                <p:cNvPr id="43036" name="Rectangle 28"/>
                <p:cNvSpPr>
                  <a:spLocks noChangeArrowheads="1"/>
                </p:cNvSpPr>
                <p:nvPr/>
              </p:nvSpPr>
              <p:spPr bwMode="auto">
                <a:xfrm>
                  <a:off x="1596" y="403"/>
                  <a:ext cx="38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37" name="Rectangle 29"/>
                <p:cNvSpPr>
                  <a:spLocks noChangeArrowheads="1"/>
                </p:cNvSpPr>
                <p:nvPr/>
              </p:nvSpPr>
              <p:spPr bwMode="auto">
                <a:xfrm>
                  <a:off x="1553" y="403"/>
                  <a:ext cx="4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2" name="Group 30"/>
              <p:cNvGrpSpPr>
                <a:grpSpLocks/>
              </p:cNvGrpSpPr>
              <p:nvPr/>
            </p:nvGrpSpPr>
            <p:grpSpPr bwMode="auto">
              <a:xfrm>
                <a:off x="2025" y="403"/>
                <a:ext cx="662" cy="403"/>
                <a:chOff x="2025" y="403"/>
                <a:chExt cx="662" cy="403"/>
              </a:xfrm>
            </p:grpSpPr>
            <p:sp>
              <p:nvSpPr>
                <p:cNvPr id="43039" name="Rectangle 31"/>
                <p:cNvSpPr>
                  <a:spLocks noChangeArrowheads="1"/>
                </p:cNvSpPr>
                <p:nvPr/>
              </p:nvSpPr>
              <p:spPr bwMode="auto">
                <a:xfrm>
                  <a:off x="2068" y="403"/>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40" name="Rectangle 32"/>
                <p:cNvSpPr>
                  <a:spLocks noChangeArrowheads="1"/>
                </p:cNvSpPr>
                <p:nvPr/>
              </p:nvSpPr>
              <p:spPr bwMode="auto">
                <a:xfrm>
                  <a:off x="2025" y="403"/>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3" name="Group 33"/>
              <p:cNvGrpSpPr>
                <a:grpSpLocks/>
              </p:cNvGrpSpPr>
              <p:nvPr/>
            </p:nvGrpSpPr>
            <p:grpSpPr bwMode="auto">
              <a:xfrm>
                <a:off x="2687" y="403"/>
                <a:ext cx="662" cy="403"/>
                <a:chOff x="2687" y="403"/>
                <a:chExt cx="662" cy="403"/>
              </a:xfrm>
            </p:grpSpPr>
            <p:sp>
              <p:nvSpPr>
                <p:cNvPr id="43042" name="Rectangle 34"/>
                <p:cNvSpPr>
                  <a:spLocks noChangeArrowheads="1"/>
                </p:cNvSpPr>
                <p:nvPr/>
              </p:nvSpPr>
              <p:spPr bwMode="auto">
                <a:xfrm>
                  <a:off x="2730" y="403"/>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43" name="Rectangle 35"/>
                <p:cNvSpPr>
                  <a:spLocks noChangeArrowheads="1"/>
                </p:cNvSpPr>
                <p:nvPr/>
              </p:nvSpPr>
              <p:spPr bwMode="auto">
                <a:xfrm>
                  <a:off x="2687" y="403"/>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4" name="Group 36"/>
              <p:cNvGrpSpPr>
                <a:grpSpLocks/>
              </p:cNvGrpSpPr>
              <p:nvPr/>
            </p:nvGrpSpPr>
            <p:grpSpPr bwMode="auto">
              <a:xfrm>
                <a:off x="0" y="806"/>
                <a:ext cx="1072" cy="403"/>
                <a:chOff x="0" y="806"/>
                <a:chExt cx="1072" cy="403"/>
              </a:xfrm>
            </p:grpSpPr>
            <p:sp>
              <p:nvSpPr>
                <p:cNvPr id="43045" name="Rectangle 37"/>
                <p:cNvSpPr>
                  <a:spLocks noChangeArrowheads="1"/>
                </p:cNvSpPr>
                <p:nvPr/>
              </p:nvSpPr>
              <p:spPr bwMode="auto">
                <a:xfrm>
                  <a:off x="43" y="806"/>
                  <a:ext cx="986" cy="403"/>
                </a:xfrm>
                <a:prstGeom prst="rect">
                  <a:avLst/>
                </a:prstGeom>
                <a:noFill/>
                <a:ln w="9525">
                  <a:noFill/>
                  <a:miter lim="800000"/>
                  <a:headEnd/>
                  <a:tailEnd/>
                </a:ln>
                <a:effectLst/>
              </p:spPr>
              <p:txBody>
                <a:bodyPr/>
                <a:lstStyle/>
                <a:p>
                  <a:r>
                    <a:rPr kumimoji="1" lang="zh-CN" altLang="en-US" sz="2400">
                      <a:latin typeface="Times New Roman" pitchFamily="18" charset="0"/>
                    </a:rPr>
                    <a:t>销售收入（</a:t>
                  </a:r>
                  <a:r>
                    <a:rPr kumimoji="1" lang="en-US" altLang="zh-CN" sz="2400">
                      <a:latin typeface="Times New Roman" pitchFamily="18" charset="0"/>
                    </a:rPr>
                    <a:t>S）</a:t>
                  </a:r>
                </a:p>
                <a:p>
                  <a:pPr eaLnBrk="0" hangingPunct="0"/>
                  <a:endParaRPr kumimoji="1" lang="zh-CN" altLang="en-US" sz="2400">
                    <a:latin typeface="Times New Roman" pitchFamily="18" charset="0"/>
                  </a:endParaRPr>
                </a:p>
              </p:txBody>
            </p:sp>
            <p:sp>
              <p:nvSpPr>
                <p:cNvPr id="43046" name="Rectangle 38"/>
                <p:cNvSpPr>
                  <a:spLocks noChangeArrowheads="1"/>
                </p:cNvSpPr>
                <p:nvPr/>
              </p:nvSpPr>
              <p:spPr bwMode="auto">
                <a:xfrm>
                  <a:off x="0" y="806"/>
                  <a:ext cx="10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5" name="Group 39"/>
              <p:cNvGrpSpPr>
                <a:grpSpLocks/>
              </p:cNvGrpSpPr>
              <p:nvPr/>
            </p:nvGrpSpPr>
            <p:grpSpPr bwMode="auto">
              <a:xfrm>
                <a:off x="1072" y="806"/>
                <a:ext cx="481" cy="403"/>
                <a:chOff x="1072" y="806"/>
                <a:chExt cx="481" cy="403"/>
              </a:xfrm>
            </p:grpSpPr>
            <p:sp>
              <p:nvSpPr>
                <p:cNvPr id="43048" name="Rectangle 40"/>
                <p:cNvSpPr>
                  <a:spLocks noChangeArrowheads="1"/>
                </p:cNvSpPr>
                <p:nvPr/>
              </p:nvSpPr>
              <p:spPr bwMode="auto">
                <a:xfrm>
                  <a:off x="1115" y="806"/>
                  <a:ext cx="395"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49" name="Rectangle 41"/>
                <p:cNvSpPr>
                  <a:spLocks noChangeArrowheads="1"/>
                </p:cNvSpPr>
                <p:nvPr/>
              </p:nvSpPr>
              <p:spPr bwMode="auto">
                <a:xfrm>
                  <a:off x="1072" y="806"/>
                  <a:ext cx="481"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6" name="Group 42"/>
              <p:cNvGrpSpPr>
                <a:grpSpLocks/>
              </p:cNvGrpSpPr>
              <p:nvPr/>
            </p:nvGrpSpPr>
            <p:grpSpPr bwMode="auto">
              <a:xfrm>
                <a:off x="1553" y="806"/>
                <a:ext cx="472" cy="403"/>
                <a:chOff x="1553" y="806"/>
                <a:chExt cx="472" cy="403"/>
              </a:xfrm>
            </p:grpSpPr>
            <p:sp>
              <p:nvSpPr>
                <p:cNvPr id="43051" name="Rectangle 43"/>
                <p:cNvSpPr>
                  <a:spLocks noChangeArrowheads="1"/>
                </p:cNvSpPr>
                <p:nvPr/>
              </p:nvSpPr>
              <p:spPr bwMode="auto">
                <a:xfrm>
                  <a:off x="1596" y="806"/>
                  <a:ext cx="38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52" name="Rectangle 44"/>
                <p:cNvSpPr>
                  <a:spLocks noChangeArrowheads="1"/>
                </p:cNvSpPr>
                <p:nvPr/>
              </p:nvSpPr>
              <p:spPr bwMode="auto">
                <a:xfrm>
                  <a:off x="1553" y="806"/>
                  <a:ext cx="4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7" name="Group 45"/>
              <p:cNvGrpSpPr>
                <a:grpSpLocks/>
              </p:cNvGrpSpPr>
              <p:nvPr/>
            </p:nvGrpSpPr>
            <p:grpSpPr bwMode="auto">
              <a:xfrm>
                <a:off x="2025" y="806"/>
                <a:ext cx="662" cy="403"/>
                <a:chOff x="2025" y="806"/>
                <a:chExt cx="662" cy="403"/>
              </a:xfrm>
            </p:grpSpPr>
            <p:sp>
              <p:nvSpPr>
                <p:cNvPr id="43054" name="Rectangle 46"/>
                <p:cNvSpPr>
                  <a:spLocks noChangeArrowheads="1"/>
                </p:cNvSpPr>
                <p:nvPr/>
              </p:nvSpPr>
              <p:spPr bwMode="auto">
                <a:xfrm>
                  <a:off x="2068" y="806"/>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22,000</a:t>
                  </a:r>
                </a:p>
                <a:p>
                  <a:pPr algn="ctr" eaLnBrk="0" hangingPunct="0"/>
                  <a:endParaRPr kumimoji="1" lang="zh-CN" altLang="en-US" sz="2400">
                    <a:latin typeface="Times New Roman" pitchFamily="18" charset="0"/>
                  </a:endParaRPr>
                </a:p>
              </p:txBody>
            </p:sp>
            <p:sp>
              <p:nvSpPr>
                <p:cNvPr id="43055" name="Rectangle 47"/>
                <p:cNvSpPr>
                  <a:spLocks noChangeArrowheads="1"/>
                </p:cNvSpPr>
                <p:nvPr/>
              </p:nvSpPr>
              <p:spPr bwMode="auto">
                <a:xfrm>
                  <a:off x="2025" y="806"/>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8" name="Group 48"/>
              <p:cNvGrpSpPr>
                <a:grpSpLocks/>
              </p:cNvGrpSpPr>
              <p:nvPr/>
            </p:nvGrpSpPr>
            <p:grpSpPr bwMode="auto">
              <a:xfrm>
                <a:off x="2687" y="806"/>
                <a:ext cx="662" cy="403"/>
                <a:chOff x="2687" y="806"/>
                <a:chExt cx="662" cy="403"/>
              </a:xfrm>
            </p:grpSpPr>
            <p:sp>
              <p:nvSpPr>
                <p:cNvPr id="43057" name="Rectangle 49"/>
                <p:cNvSpPr>
                  <a:spLocks noChangeArrowheads="1"/>
                </p:cNvSpPr>
                <p:nvPr/>
              </p:nvSpPr>
              <p:spPr bwMode="auto">
                <a:xfrm>
                  <a:off x="2730" y="806"/>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22,000</a:t>
                  </a:r>
                </a:p>
                <a:p>
                  <a:pPr algn="ctr" eaLnBrk="0" hangingPunct="0"/>
                  <a:endParaRPr kumimoji="1" lang="zh-CN" altLang="en-US" sz="2400">
                    <a:latin typeface="Times New Roman" pitchFamily="18" charset="0"/>
                  </a:endParaRPr>
                </a:p>
              </p:txBody>
            </p:sp>
            <p:sp>
              <p:nvSpPr>
                <p:cNvPr id="43058" name="Rectangle 50"/>
                <p:cNvSpPr>
                  <a:spLocks noChangeArrowheads="1"/>
                </p:cNvSpPr>
                <p:nvPr/>
              </p:nvSpPr>
              <p:spPr bwMode="auto">
                <a:xfrm>
                  <a:off x="2687" y="806"/>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19" name="Group 51"/>
              <p:cNvGrpSpPr>
                <a:grpSpLocks/>
              </p:cNvGrpSpPr>
              <p:nvPr/>
            </p:nvGrpSpPr>
            <p:grpSpPr bwMode="auto">
              <a:xfrm>
                <a:off x="0" y="1209"/>
                <a:ext cx="1072" cy="403"/>
                <a:chOff x="0" y="1209"/>
                <a:chExt cx="1072" cy="403"/>
              </a:xfrm>
            </p:grpSpPr>
            <p:sp>
              <p:nvSpPr>
                <p:cNvPr id="43060" name="Rectangle 52"/>
                <p:cNvSpPr>
                  <a:spLocks noChangeArrowheads="1"/>
                </p:cNvSpPr>
                <p:nvPr/>
              </p:nvSpPr>
              <p:spPr bwMode="auto">
                <a:xfrm>
                  <a:off x="43" y="1209"/>
                  <a:ext cx="986" cy="403"/>
                </a:xfrm>
                <a:prstGeom prst="rect">
                  <a:avLst/>
                </a:prstGeom>
                <a:noFill/>
                <a:ln w="9525">
                  <a:noFill/>
                  <a:miter lim="800000"/>
                  <a:headEnd/>
                  <a:tailEnd/>
                </a:ln>
                <a:effectLst/>
              </p:spPr>
              <p:txBody>
                <a:bodyPr/>
                <a:lstStyle/>
                <a:p>
                  <a:r>
                    <a:rPr kumimoji="1" lang="zh-CN" altLang="en-US" sz="2400">
                      <a:latin typeface="Times New Roman" pitchFamily="18" charset="0"/>
                    </a:rPr>
                    <a:t>经营成本（</a:t>
                  </a:r>
                  <a:r>
                    <a:rPr kumimoji="1" lang="en-US" altLang="zh-CN" sz="2400">
                      <a:latin typeface="Times New Roman" pitchFamily="18" charset="0"/>
                    </a:rPr>
                    <a:t>C）</a:t>
                  </a:r>
                </a:p>
                <a:p>
                  <a:pPr eaLnBrk="0" hangingPunct="0"/>
                  <a:endParaRPr kumimoji="1" lang="zh-CN" altLang="en-US" sz="2400">
                    <a:latin typeface="Times New Roman" pitchFamily="18" charset="0"/>
                  </a:endParaRPr>
                </a:p>
              </p:txBody>
            </p:sp>
            <p:sp>
              <p:nvSpPr>
                <p:cNvPr id="43061" name="Rectangle 53"/>
                <p:cNvSpPr>
                  <a:spLocks noChangeArrowheads="1"/>
                </p:cNvSpPr>
                <p:nvPr/>
              </p:nvSpPr>
              <p:spPr bwMode="auto">
                <a:xfrm>
                  <a:off x="0" y="1209"/>
                  <a:ext cx="10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0" name="Group 54"/>
              <p:cNvGrpSpPr>
                <a:grpSpLocks/>
              </p:cNvGrpSpPr>
              <p:nvPr/>
            </p:nvGrpSpPr>
            <p:grpSpPr bwMode="auto">
              <a:xfrm>
                <a:off x="1072" y="1209"/>
                <a:ext cx="481" cy="403"/>
                <a:chOff x="1072" y="1209"/>
                <a:chExt cx="481" cy="403"/>
              </a:xfrm>
            </p:grpSpPr>
            <p:sp>
              <p:nvSpPr>
                <p:cNvPr id="43063" name="Rectangle 55"/>
                <p:cNvSpPr>
                  <a:spLocks noChangeArrowheads="1"/>
                </p:cNvSpPr>
                <p:nvPr/>
              </p:nvSpPr>
              <p:spPr bwMode="auto">
                <a:xfrm>
                  <a:off x="1115" y="1209"/>
                  <a:ext cx="395"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64" name="Rectangle 56"/>
                <p:cNvSpPr>
                  <a:spLocks noChangeArrowheads="1"/>
                </p:cNvSpPr>
                <p:nvPr/>
              </p:nvSpPr>
              <p:spPr bwMode="auto">
                <a:xfrm>
                  <a:off x="1072" y="1209"/>
                  <a:ext cx="481"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1" name="Group 57"/>
              <p:cNvGrpSpPr>
                <a:grpSpLocks/>
              </p:cNvGrpSpPr>
              <p:nvPr/>
            </p:nvGrpSpPr>
            <p:grpSpPr bwMode="auto">
              <a:xfrm>
                <a:off x="1553" y="1209"/>
                <a:ext cx="472" cy="403"/>
                <a:chOff x="1553" y="1209"/>
                <a:chExt cx="472" cy="403"/>
              </a:xfrm>
            </p:grpSpPr>
            <p:sp>
              <p:nvSpPr>
                <p:cNvPr id="43066" name="Rectangle 58"/>
                <p:cNvSpPr>
                  <a:spLocks noChangeArrowheads="1"/>
                </p:cNvSpPr>
                <p:nvPr/>
              </p:nvSpPr>
              <p:spPr bwMode="auto">
                <a:xfrm>
                  <a:off x="1596" y="1209"/>
                  <a:ext cx="38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67" name="Rectangle 59"/>
                <p:cNvSpPr>
                  <a:spLocks noChangeArrowheads="1"/>
                </p:cNvSpPr>
                <p:nvPr/>
              </p:nvSpPr>
              <p:spPr bwMode="auto">
                <a:xfrm>
                  <a:off x="1553" y="1209"/>
                  <a:ext cx="4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2" name="Group 60"/>
              <p:cNvGrpSpPr>
                <a:grpSpLocks/>
              </p:cNvGrpSpPr>
              <p:nvPr/>
            </p:nvGrpSpPr>
            <p:grpSpPr bwMode="auto">
              <a:xfrm>
                <a:off x="2025" y="1209"/>
                <a:ext cx="662" cy="403"/>
                <a:chOff x="2025" y="1209"/>
                <a:chExt cx="662" cy="403"/>
              </a:xfrm>
            </p:grpSpPr>
            <p:sp>
              <p:nvSpPr>
                <p:cNvPr id="43069" name="Rectangle 61"/>
                <p:cNvSpPr>
                  <a:spLocks noChangeArrowheads="1"/>
                </p:cNvSpPr>
                <p:nvPr/>
              </p:nvSpPr>
              <p:spPr bwMode="auto">
                <a:xfrm>
                  <a:off x="2068" y="1209"/>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15,200</a:t>
                  </a:r>
                </a:p>
                <a:p>
                  <a:pPr algn="ctr" eaLnBrk="0" hangingPunct="0"/>
                  <a:endParaRPr kumimoji="1" lang="zh-CN" altLang="en-US" sz="2400">
                    <a:latin typeface="Times New Roman" pitchFamily="18" charset="0"/>
                  </a:endParaRPr>
                </a:p>
              </p:txBody>
            </p:sp>
            <p:sp>
              <p:nvSpPr>
                <p:cNvPr id="43070" name="Rectangle 62"/>
                <p:cNvSpPr>
                  <a:spLocks noChangeArrowheads="1"/>
                </p:cNvSpPr>
                <p:nvPr/>
              </p:nvSpPr>
              <p:spPr bwMode="auto">
                <a:xfrm>
                  <a:off x="2025" y="1209"/>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3" name="Group 63"/>
              <p:cNvGrpSpPr>
                <a:grpSpLocks/>
              </p:cNvGrpSpPr>
              <p:nvPr/>
            </p:nvGrpSpPr>
            <p:grpSpPr bwMode="auto">
              <a:xfrm>
                <a:off x="2687" y="1209"/>
                <a:ext cx="662" cy="403"/>
                <a:chOff x="2687" y="1209"/>
                <a:chExt cx="662" cy="403"/>
              </a:xfrm>
            </p:grpSpPr>
            <p:sp>
              <p:nvSpPr>
                <p:cNvPr id="43072" name="Rectangle 64"/>
                <p:cNvSpPr>
                  <a:spLocks noChangeArrowheads="1"/>
                </p:cNvSpPr>
                <p:nvPr/>
              </p:nvSpPr>
              <p:spPr bwMode="auto">
                <a:xfrm>
                  <a:off x="2730" y="1209"/>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15,200</a:t>
                  </a:r>
                </a:p>
                <a:p>
                  <a:pPr algn="ctr" eaLnBrk="0" hangingPunct="0"/>
                  <a:endParaRPr kumimoji="1" lang="zh-CN" altLang="en-US" sz="2400">
                    <a:latin typeface="Times New Roman" pitchFamily="18" charset="0"/>
                  </a:endParaRPr>
                </a:p>
              </p:txBody>
            </p:sp>
            <p:sp>
              <p:nvSpPr>
                <p:cNvPr id="43073" name="Rectangle 65"/>
                <p:cNvSpPr>
                  <a:spLocks noChangeArrowheads="1"/>
                </p:cNvSpPr>
                <p:nvPr/>
              </p:nvSpPr>
              <p:spPr bwMode="auto">
                <a:xfrm>
                  <a:off x="2687" y="1209"/>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4" name="Group 66"/>
              <p:cNvGrpSpPr>
                <a:grpSpLocks/>
              </p:cNvGrpSpPr>
              <p:nvPr/>
            </p:nvGrpSpPr>
            <p:grpSpPr bwMode="auto">
              <a:xfrm>
                <a:off x="0" y="1612"/>
                <a:ext cx="1072" cy="403"/>
                <a:chOff x="0" y="1612"/>
                <a:chExt cx="1072" cy="403"/>
              </a:xfrm>
            </p:grpSpPr>
            <p:sp>
              <p:nvSpPr>
                <p:cNvPr id="43075" name="Rectangle 67"/>
                <p:cNvSpPr>
                  <a:spLocks noChangeArrowheads="1"/>
                </p:cNvSpPr>
                <p:nvPr/>
              </p:nvSpPr>
              <p:spPr bwMode="auto">
                <a:xfrm>
                  <a:off x="43" y="1612"/>
                  <a:ext cx="986" cy="403"/>
                </a:xfrm>
                <a:prstGeom prst="rect">
                  <a:avLst/>
                </a:prstGeom>
                <a:noFill/>
                <a:ln w="9525">
                  <a:noFill/>
                  <a:miter lim="800000"/>
                  <a:headEnd/>
                  <a:tailEnd/>
                </a:ln>
                <a:effectLst/>
              </p:spPr>
              <p:txBody>
                <a:bodyPr/>
                <a:lstStyle/>
                <a:p>
                  <a:r>
                    <a:rPr kumimoji="1" lang="zh-CN" altLang="en-US" sz="2400">
                      <a:latin typeface="Times New Roman" pitchFamily="18" charset="0"/>
                    </a:rPr>
                    <a:t>销售税金及附加（</a:t>
                  </a:r>
                  <a:r>
                    <a:rPr kumimoji="1" lang="en-US" altLang="zh-CN" sz="2400">
                      <a:latin typeface="Times New Roman" pitchFamily="18" charset="0"/>
                    </a:rPr>
                    <a:t>T）</a:t>
                  </a:r>
                </a:p>
                <a:p>
                  <a:pPr eaLnBrk="0" hangingPunct="0"/>
                  <a:endParaRPr kumimoji="1" lang="zh-CN" altLang="en-US" sz="2400">
                    <a:latin typeface="Times New Roman" pitchFamily="18" charset="0"/>
                  </a:endParaRPr>
                </a:p>
              </p:txBody>
            </p:sp>
            <p:sp>
              <p:nvSpPr>
                <p:cNvPr id="43076" name="Rectangle 68"/>
                <p:cNvSpPr>
                  <a:spLocks noChangeArrowheads="1"/>
                </p:cNvSpPr>
                <p:nvPr/>
              </p:nvSpPr>
              <p:spPr bwMode="auto">
                <a:xfrm>
                  <a:off x="0" y="1612"/>
                  <a:ext cx="10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5" name="Group 69"/>
              <p:cNvGrpSpPr>
                <a:grpSpLocks/>
              </p:cNvGrpSpPr>
              <p:nvPr/>
            </p:nvGrpSpPr>
            <p:grpSpPr bwMode="auto">
              <a:xfrm>
                <a:off x="1072" y="1612"/>
                <a:ext cx="481" cy="403"/>
                <a:chOff x="1072" y="1612"/>
                <a:chExt cx="481" cy="403"/>
              </a:xfrm>
            </p:grpSpPr>
            <p:sp>
              <p:nvSpPr>
                <p:cNvPr id="43078" name="Rectangle 70"/>
                <p:cNvSpPr>
                  <a:spLocks noChangeArrowheads="1"/>
                </p:cNvSpPr>
                <p:nvPr/>
              </p:nvSpPr>
              <p:spPr bwMode="auto">
                <a:xfrm>
                  <a:off x="1115" y="1612"/>
                  <a:ext cx="395"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79" name="Rectangle 71"/>
                <p:cNvSpPr>
                  <a:spLocks noChangeArrowheads="1"/>
                </p:cNvSpPr>
                <p:nvPr/>
              </p:nvSpPr>
              <p:spPr bwMode="auto">
                <a:xfrm>
                  <a:off x="1072" y="1612"/>
                  <a:ext cx="481"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6" name="Group 72"/>
              <p:cNvGrpSpPr>
                <a:grpSpLocks/>
              </p:cNvGrpSpPr>
              <p:nvPr/>
            </p:nvGrpSpPr>
            <p:grpSpPr bwMode="auto">
              <a:xfrm>
                <a:off x="1553" y="1612"/>
                <a:ext cx="472" cy="403"/>
                <a:chOff x="1553" y="1612"/>
                <a:chExt cx="472" cy="403"/>
              </a:xfrm>
            </p:grpSpPr>
            <p:sp>
              <p:nvSpPr>
                <p:cNvPr id="43081" name="Rectangle 73"/>
                <p:cNvSpPr>
                  <a:spLocks noChangeArrowheads="1"/>
                </p:cNvSpPr>
                <p:nvPr/>
              </p:nvSpPr>
              <p:spPr bwMode="auto">
                <a:xfrm>
                  <a:off x="1596" y="1612"/>
                  <a:ext cx="38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82" name="Rectangle 74"/>
                <p:cNvSpPr>
                  <a:spLocks noChangeArrowheads="1"/>
                </p:cNvSpPr>
                <p:nvPr/>
              </p:nvSpPr>
              <p:spPr bwMode="auto">
                <a:xfrm>
                  <a:off x="1553" y="1612"/>
                  <a:ext cx="4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7" name="Group 75"/>
              <p:cNvGrpSpPr>
                <a:grpSpLocks/>
              </p:cNvGrpSpPr>
              <p:nvPr/>
            </p:nvGrpSpPr>
            <p:grpSpPr bwMode="auto">
              <a:xfrm>
                <a:off x="2025" y="1612"/>
                <a:ext cx="662" cy="403"/>
                <a:chOff x="2025" y="1612"/>
                <a:chExt cx="662" cy="403"/>
              </a:xfrm>
            </p:grpSpPr>
            <p:sp>
              <p:nvSpPr>
                <p:cNvPr id="43084" name="Rectangle 76"/>
                <p:cNvSpPr>
                  <a:spLocks noChangeArrowheads="1"/>
                </p:cNvSpPr>
                <p:nvPr/>
              </p:nvSpPr>
              <p:spPr bwMode="auto">
                <a:xfrm>
                  <a:off x="2068" y="1612"/>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2,200</a:t>
                  </a:r>
                </a:p>
                <a:p>
                  <a:pPr algn="ctr" eaLnBrk="0" hangingPunct="0"/>
                  <a:endParaRPr kumimoji="1" lang="zh-CN" altLang="en-US" sz="2400">
                    <a:latin typeface="Times New Roman" pitchFamily="18" charset="0"/>
                  </a:endParaRPr>
                </a:p>
              </p:txBody>
            </p:sp>
            <p:sp>
              <p:nvSpPr>
                <p:cNvPr id="43085" name="Rectangle 77"/>
                <p:cNvSpPr>
                  <a:spLocks noChangeArrowheads="1"/>
                </p:cNvSpPr>
                <p:nvPr/>
              </p:nvSpPr>
              <p:spPr bwMode="auto">
                <a:xfrm>
                  <a:off x="2025" y="1612"/>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8" name="Group 78"/>
              <p:cNvGrpSpPr>
                <a:grpSpLocks/>
              </p:cNvGrpSpPr>
              <p:nvPr/>
            </p:nvGrpSpPr>
            <p:grpSpPr bwMode="auto">
              <a:xfrm>
                <a:off x="2687" y="1612"/>
                <a:ext cx="662" cy="403"/>
                <a:chOff x="2687" y="1612"/>
                <a:chExt cx="662" cy="403"/>
              </a:xfrm>
            </p:grpSpPr>
            <p:sp>
              <p:nvSpPr>
                <p:cNvPr id="43087" name="Rectangle 79"/>
                <p:cNvSpPr>
                  <a:spLocks noChangeArrowheads="1"/>
                </p:cNvSpPr>
                <p:nvPr/>
              </p:nvSpPr>
              <p:spPr bwMode="auto">
                <a:xfrm>
                  <a:off x="2730" y="1612"/>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2,200</a:t>
                  </a:r>
                </a:p>
                <a:p>
                  <a:pPr algn="ctr" eaLnBrk="0" hangingPunct="0"/>
                  <a:endParaRPr kumimoji="1" lang="zh-CN" altLang="en-US" sz="2400">
                    <a:latin typeface="Times New Roman" pitchFamily="18" charset="0"/>
                  </a:endParaRPr>
                </a:p>
              </p:txBody>
            </p:sp>
            <p:sp>
              <p:nvSpPr>
                <p:cNvPr id="43088" name="Rectangle 80"/>
                <p:cNvSpPr>
                  <a:spLocks noChangeArrowheads="1"/>
                </p:cNvSpPr>
                <p:nvPr/>
              </p:nvSpPr>
              <p:spPr bwMode="auto">
                <a:xfrm>
                  <a:off x="2687" y="1612"/>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29" name="Group 81"/>
              <p:cNvGrpSpPr>
                <a:grpSpLocks/>
              </p:cNvGrpSpPr>
              <p:nvPr/>
            </p:nvGrpSpPr>
            <p:grpSpPr bwMode="auto">
              <a:xfrm>
                <a:off x="0" y="2015"/>
                <a:ext cx="1072" cy="403"/>
                <a:chOff x="0" y="2015"/>
                <a:chExt cx="1072" cy="403"/>
              </a:xfrm>
            </p:grpSpPr>
            <p:sp>
              <p:nvSpPr>
                <p:cNvPr id="43090" name="Rectangle 82"/>
                <p:cNvSpPr>
                  <a:spLocks noChangeArrowheads="1"/>
                </p:cNvSpPr>
                <p:nvPr/>
              </p:nvSpPr>
              <p:spPr bwMode="auto">
                <a:xfrm>
                  <a:off x="43" y="2015"/>
                  <a:ext cx="986" cy="403"/>
                </a:xfrm>
                <a:prstGeom prst="rect">
                  <a:avLst/>
                </a:prstGeom>
                <a:noFill/>
                <a:ln w="9525">
                  <a:noFill/>
                  <a:miter lim="800000"/>
                  <a:headEnd/>
                  <a:tailEnd/>
                </a:ln>
                <a:effectLst/>
              </p:spPr>
              <p:txBody>
                <a:bodyPr/>
                <a:lstStyle/>
                <a:p>
                  <a:r>
                    <a:rPr kumimoji="1" lang="zh-CN" altLang="en-US" sz="2400">
                      <a:latin typeface="Times New Roman" pitchFamily="18" charset="0"/>
                    </a:rPr>
                    <a:t>期末残值（</a:t>
                  </a:r>
                  <a:r>
                    <a:rPr kumimoji="1" lang="en-US" altLang="zh-CN" sz="2400">
                      <a:latin typeface="Times New Roman" pitchFamily="18" charset="0"/>
                    </a:rPr>
                    <a:t>L）</a:t>
                  </a:r>
                </a:p>
                <a:p>
                  <a:pPr eaLnBrk="0" hangingPunct="0"/>
                  <a:endParaRPr kumimoji="1" lang="zh-CN" altLang="en-US" sz="2400">
                    <a:latin typeface="Times New Roman" pitchFamily="18" charset="0"/>
                  </a:endParaRPr>
                </a:p>
              </p:txBody>
            </p:sp>
            <p:sp>
              <p:nvSpPr>
                <p:cNvPr id="43091" name="Rectangle 83"/>
                <p:cNvSpPr>
                  <a:spLocks noChangeArrowheads="1"/>
                </p:cNvSpPr>
                <p:nvPr/>
              </p:nvSpPr>
              <p:spPr bwMode="auto">
                <a:xfrm>
                  <a:off x="0" y="2015"/>
                  <a:ext cx="10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30" name="Group 84"/>
              <p:cNvGrpSpPr>
                <a:grpSpLocks/>
              </p:cNvGrpSpPr>
              <p:nvPr/>
            </p:nvGrpSpPr>
            <p:grpSpPr bwMode="auto">
              <a:xfrm>
                <a:off x="1072" y="2015"/>
                <a:ext cx="481" cy="403"/>
                <a:chOff x="1072" y="2015"/>
                <a:chExt cx="481" cy="403"/>
              </a:xfrm>
            </p:grpSpPr>
            <p:sp>
              <p:nvSpPr>
                <p:cNvPr id="43093" name="Rectangle 85"/>
                <p:cNvSpPr>
                  <a:spLocks noChangeArrowheads="1"/>
                </p:cNvSpPr>
                <p:nvPr/>
              </p:nvSpPr>
              <p:spPr bwMode="auto">
                <a:xfrm>
                  <a:off x="1115" y="2015"/>
                  <a:ext cx="395"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94" name="Rectangle 86"/>
                <p:cNvSpPr>
                  <a:spLocks noChangeArrowheads="1"/>
                </p:cNvSpPr>
                <p:nvPr/>
              </p:nvSpPr>
              <p:spPr bwMode="auto">
                <a:xfrm>
                  <a:off x="1072" y="2015"/>
                  <a:ext cx="481"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31" name="Group 87"/>
              <p:cNvGrpSpPr>
                <a:grpSpLocks/>
              </p:cNvGrpSpPr>
              <p:nvPr/>
            </p:nvGrpSpPr>
            <p:grpSpPr bwMode="auto">
              <a:xfrm>
                <a:off x="1553" y="2015"/>
                <a:ext cx="472" cy="403"/>
                <a:chOff x="1553" y="2015"/>
                <a:chExt cx="472" cy="403"/>
              </a:xfrm>
            </p:grpSpPr>
            <p:sp>
              <p:nvSpPr>
                <p:cNvPr id="43096" name="Rectangle 88"/>
                <p:cNvSpPr>
                  <a:spLocks noChangeArrowheads="1"/>
                </p:cNvSpPr>
                <p:nvPr/>
              </p:nvSpPr>
              <p:spPr bwMode="auto">
                <a:xfrm>
                  <a:off x="1596" y="2015"/>
                  <a:ext cx="38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097" name="Rectangle 89"/>
                <p:cNvSpPr>
                  <a:spLocks noChangeArrowheads="1"/>
                </p:cNvSpPr>
                <p:nvPr/>
              </p:nvSpPr>
              <p:spPr bwMode="auto">
                <a:xfrm>
                  <a:off x="1553" y="2015"/>
                  <a:ext cx="47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43008" name="Group 90"/>
              <p:cNvGrpSpPr>
                <a:grpSpLocks/>
              </p:cNvGrpSpPr>
              <p:nvPr/>
            </p:nvGrpSpPr>
            <p:grpSpPr bwMode="auto">
              <a:xfrm>
                <a:off x="2025" y="2015"/>
                <a:ext cx="662" cy="403"/>
                <a:chOff x="2025" y="2015"/>
                <a:chExt cx="662" cy="403"/>
              </a:xfrm>
            </p:grpSpPr>
            <p:sp>
              <p:nvSpPr>
                <p:cNvPr id="43099" name="Rectangle 91"/>
                <p:cNvSpPr>
                  <a:spLocks noChangeArrowheads="1"/>
                </p:cNvSpPr>
                <p:nvPr/>
              </p:nvSpPr>
              <p:spPr bwMode="auto">
                <a:xfrm>
                  <a:off x="2068" y="2015"/>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 </a:t>
                  </a:r>
                </a:p>
                <a:p>
                  <a:pPr algn="ctr" eaLnBrk="0" hangingPunct="0"/>
                  <a:endParaRPr kumimoji="1" lang="zh-CN" altLang="en-US" sz="2400">
                    <a:latin typeface="Times New Roman" pitchFamily="18" charset="0"/>
                  </a:endParaRPr>
                </a:p>
              </p:txBody>
            </p:sp>
            <p:sp>
              <p:nvSpPr>
                <p:cNvPr id="43100" name="Rectangle 92"/>
                <p:cNvSpPr>
                  <a:spLocks noChangeArrowheads="1"/>
                </p:cNvSpPr>
                <p:nvPr/>
              </p:nvSpPr>
              <p:spPr bwMode="auto">
                <a:xfrm>
                  <a:off x="2025" y="2015"/>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43009" name="Group 93"/>
              <p:cNvGrpSpPr>
                <a:grpSpLocks/>
              </p:cNvGrpSpPr>
              <p:nvPr/>
            </p:nvGrpSpPr>
            <p:grpSpPr bwMode="auto">
              <a:xfrm>
                <a:off x="2687" y="2015"/>
                <a:ext cx="662" cy="403"/>
                <a:chOff x="2687" y="2015"/>
                <a:chExt cx="662" cy="403"/>
              </a:xfrm>
            </p:grpSpPr>
            <p:sp>
              <p:nvSpPr>
                <p:cNvPr id="43102" name="Rectangle 94"/>
                <p:cNvSpPr>
                  <a:spLocks noChangeArrowheads="1"/>
                </p:cNvSpPr>
                <p:nvPr/>
              </p:nvSpPr>
              <p:spPr bwMode="auto">
                <a:xfrm>
                  <a:off x="2730" y="2015"/>
                  <a:ext cx="576" cy="403"/>
                </a:xfrm>
                <a:prstGeom prst="rect">
                  <a:avLst/>
                </a:prstGeom>
                <a:noFill/>
                <a:ln w="9525">
                  <a:noFill/>
                  <a:miter lim="800000"/>
                  <a:headEnd/>
                  <a:tailEnd/>
                </a:ln>
                <a:effectLst/>
              </p:spPr>
              <p:txBody>
                <a:bodyPr/>
                <a:lstStyle/>
                <a:p>
                  <a:pPr algn="ctr"/>
                  <a:r>
                    <a:rPr kumimoji="1" lang="zh-CN" altLang="en-US" sz="2400">
                      <a:latin typeface="Times New Roman" pitchFamily="18" charset="0"/>
                    </a:rPr>
                    <a:t>2,000</a:t>
                  </a:r>
                </a:p>
                <a:p>
                  <a:pPr algn="ctr" eaLnBrk="0" hangingPunct="0"/>
                  <a:endParaRPr kumimoji="1" lang="zh-CN" altLang="en-US" sz="2400">
                    <a:latin typeface="Times New Roman" pitchFamily="18" charset="0"/>
                  </a:endParaRPr>
                </a:p>
              </p:txBody>
            </p:sp>
            <p:sp>
              <p:nvSpPr>
                <p:cNvPr id="43103" name="Rectangle 95"/>
                <p:cNvSpPr>
                  <a:spLocks noChangeArrowheads="1"/>
                </p:cNvSpPr>
                <p:nvPr/>
              </p:nvSpPr>
              <p:spPr bwMode="auto">
                <a:xfrm>
                  <a:off x="2687" y="2015"/>
                  <a:ext cx="662" cy="403"/>
                </a:xfrm>
                <a:prstGeom prst="rect">
                  <a:avLst/>
                </a:prstGeom>
                <a:noFill/>
                <a:ln w="7">
                  <a:solidFill>
                    <a:srgbClr val="A0A0A0"/>
                  </a:solidFill>
                  <a:miter lim="800000"/>
                  <a:headEnd/>
                  <a:tailEnd/>
                </a:ln>
                <a:effectLst/>
              </p:spPr>
              <p:txBody>
                <a:bodyPr wrap="none"/>
                <a:lstStyle/>
                <a:p>
                  <a:endParaRPr lang="zh-CN" altLang="en-US"/>
                </a:p>
              </p:txBody>
            </p:sp>
          </p:grpSp>
          <p:grpSp>
            <p:nvGrpSpPr>
              <p:cNvPr id="43011" name="Group 96"/>
              <p:cNvGrpSpPr>
                <a:grpSpLocks/>
              </p:cNvGrpSpPr>
              <p:nvPr/>
            </p:nvGrpSpPr>
            <p:grpSpPr bwMode="auto">
              <a:xfrm>
                <a:off x="0" y="2418"/>
                <a:ext cx="1072" cy="518"/>
                <a:chOff x="0" y="2418"/>
                <a:chExt cx="1072" cy="518"/>
              </a:xfrm>
            </p:grpSpPr>
            <p:sp>
              <p:nvSpPr>
                <p:cNvPr id="43105" name="Rectangle 97"/>
                <p:cNvSpPr>
                  <a:spLocks noChangeArrowheads="1"/>
                </p:cNvSpPr>
                <p:nvPr/>
              </p:nvSpPr>
              <p:spPr bwMode="auto">
                <a:xfrm>
                  <a:off x="43" y="2418"/>
                  <a:ext cx="986" cy="518"/>
                </a:xfrm>
                <a:prstGeom prst="rect">
                  <a:avLst/>
                </a:prstGeom>
                <a:noFill/>
                <a:ln w="9525">
                  <a:noFill/>
                  <a:miter lim="800000"/>
                  <a:headEnd/>
                  <a:tailEnd/>
                </a:ln>
                <a:effectLst/>
              </p:spPr>
              <p:txBody>
                <a:bodyPr/>
                <a:lstStyle/>
                <a:p>
                  <a:r>
                    <a:rPr kumimoji="1" lang="zh-CN" altLang="en-US" sz="2400">
                      <a:latin typeface="Times New Roman" pitchFamily="18" charset="0"/>
                    </a:rPr>
                    <a:t>净现金流量</a:t>
                  </a:r>
                </a:p>
                <a:p>
                  <a:pPr eaLnBrk="0" hangingPunct="0"/>
                  <a:endParaRPr kumimoji="1" lang="zh-CN" altLang="en-US" sz="2400">
                    <a:latin typeface="Times New Roman" pitchFamily="18" charset="0"/>
                  </a:endParaRPr>
                </a:p>
              </p:txBody>
            </p:sp>
            <p:sp>
              <p:nvSpPr>
                <p:cNvPr id="43106" name="Rectangle 98"/>
                <p:cNvSpPr>
                  <a:spLocks noChangeArrowheads="1"/>
                </p:cNvSpPr>
                <p:nvPr/>
              </p:nvSpPr>
              <p:spPr bwMode="auto">
                <a:xfrm>
                  <a:off x="0" y="2418"/>
                  <a:ext cx="1072"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43012" name="Group 99"/>
              <p:cNvGrpSpPr>
                <a:grpSpLocks/>
              </p:cNvGrpSpPr>
              <p:nvPr/>
            </p:nvGrpSpPr>
            <p:grpSpPr bwMode="auto">
              <a:xfrm>
                <a:off x="1072" y="2418"/>
                <a:ext cx="481" cy="518"/>
                <a:chOff x="1072" y="2418"/>
                <a:chExt cx="481" cy="518"/>
              </a:xfrm>
            </p:grpSpPr>
            <p:sp>
              <p:nvSpPr>
                <p:cNvPr id="43108" name="Rectangle 100"/>
                <p:cNvSpPr>
                  <a:spLocks noChangeArrowheads="1"/>
                </p:cNvSpPr>
                <p:nvPr/>
              </p:nvSpPr>
              <p:spPr bwMode="auto">
                <a:xfrm>
                  <a:off x="1115" y="2418"/>
                  <a:ext cx="395" cy="518"/>
                </a:xfrm>
                <a:prstGeom prst="rect">
                  <a:avLst/>
                </a:prstGeom>
                <a:noFill/>
                <a:ln w="9525">
                  <a:noFill/>
                  <a:miter lim="800000"/>
                  <a:headEnd/>
                  <a:tailEnd/>
                </a:ln>
                <a:effectLst/>
              </p:spPr>
              <p:txBody>
                <a:bodyPr/>
                <a:lstStyle/>
                <a:p>
                  <a:r>
                    <a:rPr kumimoji="1" lang="zh-CN" altLang="en-US" sz="1800">
                      <a:latin typeface="Times New Roman" pitchFamily="18" charset="0"/>
                    </a:rPr>
                    <a:t>-15,000</a:t>
                  </a:r>
                </a:p>
                <a:p>
                  <a:pPr algn="ctr" eaLnBrk="0" hangingPunct="0"/>
                  <a:endParaRPr kumimoji="1" lang="zh-CN" altLang="en-US" sz="2000">
                    <a:latin typeface="Times New Roman" pitchFamily="18" charset="0"/>
                  </a:endParaRPr>
                </a:p>
              </p:txBody>
            </p:sp>
            <p:sp>
              <p:nvSpPr>
                <p:cNvPr id="43109" name="Rectangle 101"/>
                <p:cNvSpPr>
                  <a:spLocks noChangeArrowheads="1"/>
                </p:cNvSpPr>
                <p:nvPr/>
              </p:nvSpPr>
              <p:spPr bwMode="auto">
                <a:xfrm>
                  <a:off x="1072" y="2418"/>
                  <a:ext cx="481"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43013" name="Group 102"/>
              <p:cNvGrpSpPr>
                <a:grpSpLocks/>
              </p:cNvGrpSpPr>
              <p:nvPr/>
            </p:nvGrpSpPr>
            <p:grpSpPr bwMode="auto">
              <a:xfrm>
                <a:off x="1553" y="2418"/>
                <a:ext cx="472" cy="518"/>
                <a:chOff x="1553" y="2418"/>
                <a:chExt cx="472" cy="518"/>
              </a:xfrm>
            </p:grpSpPr>
            <p:sp>
              <p:nvSpPr>
                <p:cNvPr id="43111" name="Rectangle 103"/>
                <p:cNvSpPr>
                  <a:spLocks noChangeArrowheads="1"/>
                </p:cNvSpPr>
                <p:nvPr/>
              </p:nvSpPr>
              <p:spPr bwMode="auto">
                <a:xfrm>
                  <a:off x="1596" y="2418"/>
                  <a:ext cx="386" cy="518"/>
                </a:xfrm>
                <a:prstGeom prst="rect">
                  <a:avLst/>
                </a:prstGeom>
                <a:noFill/>
                <a:ln w="9525">
                  <a:noFill/>
                  <a:miter lim="800000"/>
                  <a:headEnd/>
                  <a:tailEnd/>
                </a:ln>
                <a:effectLst/>
              </p:spPr>
              <p:txBody>
                <a:bodyPr/>
                <a:lstStyle/>
                <a:p>
                  <a:pPr algn="ctr"/>
                  <a:r>
                    <a:rPr kumimoji="1" lang="zh-CN" altLang="en-US" sz="2400">
                      <a:latin typeface="Times New Roman" pitchFamily="18" charset="0"/>
                    </a:rPr>
                    <a:t>0</a:t>
                  </a:r>
                </a:p>
                <a:p>
                  <a:pPr algn="ctr" eaLnBrk="0" hangingPunct="0"/>
                  <a:endParaRPr kumimoji="1" lang="zh-CN" altLang="en-US" sz="2400">
                    <a:latin typeface="Times New Roman" pitchFamily="18" charset="0"/>
                  </a:endParaRPr>
                </a:p>
              </p:txBody>
            </p:sp>
            <p:sp>
              <p:nvSpPr>
                <p:cNvPr id="43112" name="Rectangle 104"/>
                <p:cNvSpPr>
                  <a:spLocks noChangeArrowheads="1"/>
                </p:cNvSpPr>
                <p:nvPr/>
              </p:nvSpPr>
              <p:spPr bwMode="auto">
                <a:xfrm>
                  <a:off x="1553" y="2418"/>
                  <a:ext cx="472"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43014" name="Group 105"/>
              <p:cNvGrpSpPr>
                <a:grpSpLocks/>
              </p:cNvGrpSpPr>
              <p:nvPr/>
            </p:nvGrpSpPr>
            <p:grpSpPr bwMode="auto">
              <a:xfrm>
                <a:off x="2025" y="2418"/>
                <a:ext cx="662" cy="518"/>
                <a:chOff x="2025" y="2418"/>
                <a:chExt cx="662" cy="518"/>
              </a:xfrm>
            </p:grpSpPr>
            <p:sp>
              <p:nvSpPr>
                <p:cNvPr id="43114" name="Rectangle 106"/>
                <p:cNvSpPr>
                  <a:spLocks noChangeArrowheads="1"/>
                </p:cNvSpPr>
                <p:nvPr/>
              </p:nvSpPr>
              <p:spPr bwMode="auto">
                <a:xfrm>
                  <a:off x="2068" y="2418"/>
                  <a:ext cx="576" cy="518"/>
                </a:xfrm>
                <a:prstGeom prst="rect">
                  <a:avLst/>
                </a:prstGeom>
                <a:noFill/>
                <a:ln w="9525">
                  <a:noFill/>
                  <a:miter lim="800000"/>
                  <a:headEnd/>
                  <a:tailEnd/>
                </a:ln>
                <a:effectLst/>
              </p:spPr>
              <p:txBody>
                <a:bodyPr/>
                <a:lstStyle/>
                <a:p>
                  <a:pPr algn="ctr"/>
                  <a:r>
                    <a:rPr kumimoji="1" lang="zh-CN" altLang="en-US" sz="2400">
                      <a:latin typeface="Times New Roman" pitchFamily="18" charset="0"/>
                    </a:rPr>
                    <a:t>4,600</a:t>
                  </a:r>
                </a:p>
                <a:p>
                  <a:pPr algn="ctr" eaLnBrk="0" hangingPunct="0"/>
                  <a:endParaRPr kumimoji="1" lang="zh-CN" altLang="en-US" sz="2400">
                    <a:latin typeface="Times New Roman" pitchFamily="18" charset="0"/>
                  </a:endParaRPr>
                </a:p>
              </p:txBody>
            </p:sp>
            <p:sp>
              <p:nvSpPr>
                <p:cNvPr id="43115" name="Rectangle 107"/>
                <p:cNvSpPr>
                  <a:spLocks noChangeArrowheads="1"/>
                </p:cNvSpPr>
                <p:nvPr/>
              </p:nvSpPr>
              <p:spPr bwMode="auto">
                <a:xfrm>
                  <a:off x="2025" y="2418"/>
                  <a:ext cx="662" cy="518"/>
                </a:xfrm>
                <a:prstGeom prst="rect">
                  <a:avLst/>
                </a:prstGeom>
                <a:noFill/>
                <a:ln w="7">
                  <a:solidFill>
                    <a:srgbClr val="A0A0A0"/>
                  </a:solidFill>
                  <a:miter lim="800000"/>
                  <a:headEnd/>
                  <a:tailEnd/>
                </a:ln>
                <a:effectLst/>
              </p:spPr>
              <p:txBody>
                <a:bodyPr wrap="none"/>
                <a:lstStyle/>
                <a:p>
                  <a:endParaRPr lang="zh-CN" altLang="en-US"/>
                </a:p>
              </p:txBody>
            </p:sp>
          </p:grpSp>
          <p:grpSp>
            <p:nvGrpSpPr>
              <p:cNvPr id="43017" name="Group 108"/>
              <p:cNvGrpSpPr>
                <a:grpSpLocks/>
              </p:cNvGrpSpPr>
              <p:nvPr/>
            </p:nvGrpSpPr>
            <p:grpSpPr bwMode="auto">
              <a:xfrm>
                <a:off x="2687" y="2418"/>
                <a:ext cx="662" cy="518"/>
                <a:chOff x="2687" y="2418"/>
                <a:chExt cx="662" cy="518"/>
              </a:xfrm>
            </p:grpSpPr>
            <p:sp>
              <p:nvSpPr>
                <p:cNvPr id="43117" name="Rectangle 109"/>
                <p:cNvSpPr>
                  <a:spLocks noChangeArrowheads="1"/>
                </p:cNvSpPr>
                <p:nvPr/>
              </p:nvSpPr>
              <p:spPr bwMode="auto">
                <a:xfrm>
                  <a:off x="2730" y="2418"/>
                  <a:ext cx="576" cy="518"/>
                </a:xfrm>
                <a:prstGeom prst="rect">
                  <a:avLst/>
                </a:prstGeom>
                <a:noFill/>
                <a:ln w="9525">
                  <a:noFill/>
                  <a:miter lim="800000"/>
                  <a:headEnd/>
                  <a:tailEnd/>
                </a:ln>
                <a:effectLst/>
              </p:spPr>
              <p:txBody>
                <a:bodyPr/>
                <a:lstStyle/>
                <a:p>
                  <a:pPr algn="ctr"/>
                  <a:r>
                    <a:rPr kumimoji="1" lang="zh-CN" altLang="en-US" sz="2400">
                      <a:latin typeface="Times New Roman" pitchFamily="18" charset="0"/>
                    </a:rPr>
                    <a:t>6,600</a:t>
                  </a:r>
                </a:p>
                <a:p>
                  <a:pPr algn="ctr" eaLnBrk="0" hangingPunct="0"/>
                  <a:endParaRPr kumimoji="1" lang="zh-CN" altLang="en-US" sz="2400">
                    <a:latin typeface="Times New Roman" pitchFamily="18" charset="0"/>
                  </a:endParaRPr>
                </a:p>
              </p:txBody>
            </p:sp>
            <p:sp>
              <p:nvSpPr>
                <p:cNvPr id="43118" name="Rectangle 110"/>
                <p:cNvSpPr>
                  <a:spLocks noChangeArrowheads="1"/>
                </p:cNvSpPr>
                <p:nvPr/>
              </p:nvSpPr>
              <p:spPr bwMode="auto">
                <a:xfrm>
                  <a:off x="2687" y="2418"/>
                  <a:ext cx="662" cy="518"/>
                </a:xfrm>
                <a:prstGeom prst="rect">
                  <a:avLst/>
                </a:prstGeom>
                <a:noFill/>
                <a:ln w="7">
                  <a:solidFill>
                    <a:srgbClr val="A0A0A0"/>
                  </a:solidFill>
                  <a:miter lim="800000"/>
                  <a:headEnd/>
                  <a:tailEnd/>
                </a:ln>
                <a:effectLst/>
              </p:spPr>
              <p:txBody>
                <a:bodyPr wrap="none"/>
                <a:lstStyle/>
                <a:p>
                  <a:endParaRPr lang="zh-CN" altLang="en-US"/>
                </a:p>
              </p:txBody>
            </p:sp>
          </p:grpSp>
        </p:grpSp>
        <p:sp>
          <p:nvSpPr>
            <p:cNvPr id="43119" name="Rectangle 111"/>
            <p:cNvSpPr>
              <a:spLocks noChangeArrowheads="1"/>
            </p:cNvSpPr>
            <p:nvPr/>
          </p:nvSpPr>
          <p:spPr bwMode="auto">
            <a:xfrm>
              <a:off x="-3" y="-3"/>
              <a:ext cx="3355" cy="2942"/>
            </a:xfrm>
            <a:prstGeom prst="rect">
              <a:avLst/>
            </a:prstGeom>
            <a:noFill/>
            <a:ln w="11112">
              <a:solidFill>
                <a:srgbClr val="A0A0A0"/>
              </a:solidFill>
              <a:miter lim="800000"/>
              <a:headEnd/>
              <a:tailEnd/>
            </a:ln>
            <a:effectLst/>
          </p:spPr>
          <p:txBody>
            <a:bodyPr wrap="none"/>
            <a:lstStyle/>
            <a:p>
              <a:endParaRPr lang="zh-CN" altLang="en-US"/>
            </a:p>
          </p:txBody>
        </p:sp>
      </p:gr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p:nvPr>
        </p:nvSpPr>
        <p:spPr>
          <a:xfrm>
            <a:off x="304800" y="1066800"/>
            <a:ext cx="7924800" cy="5486400"/>
          </a:xfrm>
        </p:spPr>
        <p:txBody>
          <a:bodyPr/>
          <a:lstStyle/>
          <a:p>
            <a:pPr>
              <a:spcBef>
                <a:spcPct val="50000"/>
              </a:spcBef>
              <a:buFontTx/>
              <a:buNone/>
            </a:pPr>
            <a:r>
              <a:rPr kumimoji="1" lang="zh-CN" altLang="en-US" dirty="0">
                <a:latin typeface="宋体" charset="-122"/>
                <a:ea typeface="宋体" charset="-122"/>
              </a:rPr>
              <a:t>解：先画出该项目寿命周期内的现金流量图</a:t>
            </a:r>
            <a:r>
              <a:rPr kumimoji="1" lang="zh-CN" altLang="en-US" dirty="0" smtClean="0">
                <a:latin typeface="宋体" charset="-122"/>
                <a:ea typeface="宋体" charset="-122"/>
              </a:rPr>
              <a:t>，</a:t>
            </a:r>
            <a:r>
              <a:rPr kumimoji="1" lang="zh-CN" altLang="en-US" b="0" dirty="0" smtClean="0">
                <a:latin typeface="Times New Roman" pitchFamily="18" charset="0"/>
                <a:ea typeface="宋体" charset="-122"/>
              </a:rPr>
              <a:t> </a:t>
            </a:r>
            <a:endParaRPr kumimoji="1" lang="zh-CN" altLang="en-US" b="0" dirty="0">
              <a:latin typeface="Times New Roman" pitchFamily="18" charset="0"/>
              <a:ea typeface="宋体" charset="-122"/>
            </a:endParaRPr>
          </a:p>
          <a:p>
            <a:pPr>
              <a:buFontTx/>
              <a:buNone/>
            </a:pPr>
            <a:endParaRPr lang="zh-CN" altLang="en-US" dirty="0">
              <a:ea typeface="宋体" charset="-122"/>
            </a:endParaRPr>
          </a:p>
        </p:txBody>
      </p:sp>
      <p:sp>
        <p:nvSpPr>
          <p:cNvPr id="44035" name="Text Box 3"/>
          <p:cNvSpPr txBox="1">
            <a:spLocks noChangeArrowheads="1"/>
          </p:cNvSpPr>
          <p:nvPr/>
        </p:nvSpPr>
        <p:spPr bwMode="auto">
          <a:xfrm>
            <a:off x="1295400" y="2362200"/>
            <a:ext cx="6858000" cy="350838"/>
          </a:xfrm>
          <a:prstGeom prst="rect">
            <a:avLst/>
          </a:prstGeom>
          <a:noFill/>
          <a:ln w="9525">
            <a:noFill/>
            <a:miter lim="800000"/>
            <a:headEnd/>
            <a:tailEnd/>
          </a:ln>
          <a:effectLst/>
        </p:spPr>
        <p:txBody>
          <a:bodyPr>
            <a:spAutoFit/>
          </a:bodyPr>
          <a:lstStyle/>
          <a:p>
            <a:pPr>
              <a:spcBef>
                <a:spcPct val="50000"/>
              </a:spcBef>
            </a:pPr>
            <a:r>
              <a:rPr kumimoji="1" lang="zh-CN" altLang="en-US" sz="1700">
                <a:latin typeface="宋体" charset="-122"/>
              </a:rPr>
              <a:t> 4,600 4,600 4,600 4,600 4,600 4,600 4,600 4,600 4,600 </a:t>
            </a:r>
          </a:p>
        </p:txBody>
      </p:sp>
      <p:sp>
        <p:nvSpPr>
          <p:cNvPr id="44036" name="Line 4"/>
          <p:cNvSpPr>
            <a:spLocks noChangeShapeType="1"/>
          </p:cNvSpPr>
          <p:nvPr/>
        </p:nvSpPr>
        <p:spPr bwMode="auto">
          <a:xfrm>
            <a:off x="1066800" y="3124200"/>
            <a:ext cx="7094538" cy="0"/>
          </a:xfrm>
          <a:prstGeom prst="line">
            <a:avLst/>
          </a:prstGeom>
          <a:noFill/>
          <a:ln w="9525">
            <a:solidFill>
              <a:srgbClr val="000000"/>
            </a:solidFill>
            <a:round/>
            <a:headEnd/>
            <a:tailEnd/>
          </a:ln>
        </p:spPr>
        <p:txBody>
          <a:bodyPr/>
          <a:lstStyle/>
          <a:p>
            <a:endParaRPr lang="zh-CN" altLang="en-US"/>
          </a:p>
        </p:txBody>
      </p:sp>
      <p:sp>
        <p:nvSpPr>
          <p:cNvPr id="44037" name="Line 5"/>
          <p:cNvSpPr>
            <a:spLocks noChangeShapeType="1"/>
          </p:cNvSpPr>
          <p:nvPr/>
        </p:nvSpPr>
        <p:spPr bwMode="auto">
          <a:xfrm>
            <a:off x="1066800" y="3124200"/>
            <a:ext cx="0" cy="709613"/>
          </a:xfrm>
          <a:prstGeom prst="line">
            <a:avLst/>
          </a:prstGeom>
          <a:noFill/>
          <a:ln w="9525">
            <a:solidFill>
              <a:srgbClr val="000000"/>
            </a:solidFill>
            <a:round/>
            <a:headEnd/>
            <a:tailEnd type="triangle" w="med" len="med"/>
          </a:ln>
        </p:spPr>
        <p:txBody>
          <a:bodyPr/>
          <a:lstStyle/>
          <a:p>
            <a:endParaRPr lang="zh-CN" altLang="en-US"/>
          </a:p>
        </p:txBody>
      </p:sp>
      <p:sp>
        <p:nvSpPr>
          <p:cNvPr id="44038" name="Line 6"/>
          <p:cNvSpPr>
            <a:spLocks noChangeShapeType="1"/>
          </p:cNvSpPr>
          <p:nvPr/>
        </p:nvSpPr>
        <p:spPr bwMode="auto">
          <a:xfrm flipV="1">
            <a:off x="7315200" y="2133600"/>
            <a:ext cx="0" cy="590550"/>
          </a:xfrm>
          <a:prstGeom prst="line">
            <a:avLst/>
          </a:prstGeom>
          <a:noFill/>
          <a:ln w="9525">
            <a:solidFill>
              <a:srgbClr val="000000"/>
            </a:solidFill>
            <a:round/>
            <a:headEnd/>
            <a:tailEnd type="triangle" w="med" len="med"/>
          </a:ln>
        </p:spPr>
        <p:txBody>
          <a:bodyPr/>
          <a:lstStyle/>
          <a:p>
            <a:endParaRPr lang="zh-CN" altLang="en-US"/>
          </a:p>
        </p:txBody>
      </p:sp>
      <p:sp>
        <p:nvSpPr>
          <p:cNvPr id="44039" name="Line 7"/>
          <p:cNvSpPr>
            <a:spLocks noChangeShapeType="1"/>
          </p:cNvSpPr>
          <p:nvPr/>
        </p:nvSpPr>
        <p:spPr bwMode="auto">
          <a:xfrm flipV="1">
            <a:off x="73152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40" name="Text Box 8"/>
          <p:cNvSpPr txBox="1">
            <a:spLocks noChangeArrowheads="1"/>
          </p:cNvSpPr>
          <p:nvPr/>
        </p:nvSpPr>
        <p:spPr bwMode="auto">
          <a:xfrm>
            <a:off x="7696200" y="2667000"/>
            <a:ext cx="935038" cy="355600"/>
          </a:xfrm>
          <a:prstGeom prst="rect">
            <a:avLst/>
          </a:prstGeom>
          <a:solidFill>
            <a:srgbClr val="FFFFFF"/>
          </a:solidFill>
          <a:ln w="9525">
            <a:noFill/>
            <a:miter lim="800000"/>
            <a:headEnd/>
            <a:tailEnd/>
          </a:ln>
        </p:spPr>
        <p:txBody>
          <a:bodyPr/>
          <a:lstStyle/>
          <a:p>
            <a:pPr algn="ctr" eaLnBrk="0" hangingPunct="0"/>
            <a:r>
              <a:rPr lang="zh-CN" altLang="en-US" sz="2000">
                <a:latin typeface="Times New Roman" pitchFamily="18" charset="0"/>
              </a:rPr>
              <a:t>4,600</a:t>
            </a:r>
          </a:p>
        </p:txBody>
      </p:sp>
      <p:sp>
        <p:nvSpPr>
          <p:cNvPr id="44041" name="Text Box 9"/>
          <p:cNvSpPr txBox="1">
            <a:spLocks noChangeArrowheads="1"/>
          </p:cNvSpPr>
          <p:nvPr/>
        </p:nvSpPr>
        <p:spPr bwMode="auto">
          <a:xfrm>
            <a:off x="7620000" y="1981200"/>
            <a:ext cx="935038" cy="355600"/>
          </a:xfrm>
          <a:prstGeom prst="rect">
            <a:avLst/>
          </a:prstGeom>
          <a:solidFill>
            <a:srgbClr val="FFFFFF"/>
          </a:solidFill>
          <a:ln w="9525">
            <a:noFill/>
            <a:miter lim="800000"/>
            <a:headEnd/>
            <a:tailEnd/>
          </a:ln>
        </p:spPr>
        <p:txBody>
          <a:bodyPr/>
          <a:lstStyle/>
          <a:p>
            <a:pPr algn="ctr" eaLnBrk="0" hangingPunct="0"/>
            <a:r>
              <a:rPr lang="zh-CN" altLang="en-US" sz="2000">
                <a:latin typeface="Times New Roman" pitchFamily="18" charset="0"/>
              </a:rPr>
              <a:t>2,000</a:t>
            </a:r>
          </a:p>
        </p:txBody>
      </p:sp>
      <p:sp>
        <p:nvSpPr>
          <p:cNvPr id="44042" name="Line 10"/>
          <p:cNvSpPr>
            <a:spLocks noChangeShapeType="1"/>
          </p:cNvSpPr>
          <p:nvPr/>
        </p:nvSpPr>
        <p:spPr bwMode="auto">
          <a:xfrm rot="-5400000" flipH="1" flipV="1">
            <a:off x="1524000" y="3276600"/>
            <a:ext cx="309563" cy="4763"/>
          </a:xfrm>
          <a:prstGeom prst="line">
            <a:avLst/>
          </a:prstGeom>
          <a:noFill/>
          <a:ln w="9525">
            <a:solidFill>
              <a:srgbClr val="000000"/>
            </a:solidFill>
            <a:round/>
            <a:headEnd/>
            <a:tailEnd/>
          </a:ln>
        </p:spPr>
        <p:txBody>
          <a:bodyPr/>
          <a:lstStyle/>
          <a:p>
            <a:endParaRPr lang="zh-CN" altLang="en-US"/>
          </a:p>
        </p:txBody>
      </p:sp>
      <p:sp>
        <p:nvSpPr>
          <p:cNvPr id="44043" name="Text Box 11"/>
          <p:cNvSpPr txBox="1">
            <a:spLocks noChangeArrowheads="1"/>
          </p:cNvSpPr>
          <p:nvPr/>
        </p:nvSpPr>
        <p:spPr bwMode="auto">
          <a:xfrm>
            <a:off x="685800" y="28194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0</a:t>
            </a:r>
          </a:p>
        </p:txBody>
      </p:sp>
      <p:sp>
        <p:nvSpPr>
          <p:cNvPr id="44044" name="Text Box 12"/>
          <p:cNvSpPr txBox="1">
            <a:spLocks noChangeArrowheads="1"/>
          </p:cNvSpPr>
          <p:nvPr/>
        </p:nvSpPr>
        <p:spPr bwMode="auto">
          <a:xfrm>
            <a:off x="609600" y="4038600"/>
            <a:ext cx="935038" cy="355600"/>
          </a:xfrm>
          <a:prstGeom prst="rect">
            <a:avLst/>
          </a:prstGeom>
          <a:solidFill>
            <a:srgbClr val="FFFFFF"/>
          </a:solidFill>
          <a:ln w="9525">
            <a:noFill/>
            <a:miter lim="800000"/>
            <a:headEnd/>
            <a:tailEnd/>
          </a:ln>
        </p:spPr>
        <p:txBody>
          <a:bodyPr/>
          <a:lstStyle/>
          <a:p>
            <a:pPr algn="ctr" eaLnBrk="0" hangingPunct="0"/>
            <a:r>
              <a:rPr lang="zh-CN" altLang="en-US" sz="2000">
                <a:latin typeface="Times New Roman" pitchFamily="18" charset="0"/>
              </a:rPr>
              <a:t>15,000</a:t>
            </a:r>
          </a:p>
        </p:txBody>
      </p:sp>
      <p:sp>
        <p:nvSpPr>
          <p:cNvPr id="44046" name="Line 14"/>
          <p:cNvSpPr>
            <a:spLocks noChangeShapeType="1"/>
          </p:cNvSpPr>
          <p:nvPr/>
        </p:nvSpPr>
        <p:spPr bwMode="auto">
          <a:xfrm flipV="1">
            <a:off x="22098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47" name="Line 15"/>
          <p:cNvSpPr>
            <a:spLocks noChangeShapeType="1"/>
          </p:cNvSpPr>
          <p:nvPr/>
        </p:nvSpPr>
        <p:spPr bwMode="auto">
          <a:xfrm flipV="1">
            <a:off x="27432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48" name="Line 16"/>
          <p:cNvSpPr>
            <a:spLocks noChangeShapeType="1"/>
          </p:cNvSpPr>
          <p:nvPr/>
        </p:nvSpPr>
        <p:spPr bwMode="auto">
          <a:xfrm flipV="1">
            <a:off x="33528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49" name="Line 17"/>
          <p:cNvSpPr>
            <a:spLocks noChangeShapeType="1"/>
          </p:cNvSpPr>
          <p:nvPr/>
        </p:nvSpPr>
        <p:spPr bwMode="auto">
          <a:xfrm flipV="1">
            <a:off x="38862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50" name="Line 18"/>
          <p:cNvSpPr>
            <a:spLocks noChangeShapeType="1"/>
          </p:cNvSpPr>
          <p:nvPr/>
        </p:nvSpPr>
        <p:spPr bwMode="auto">
          <a:xfrm flipV="1">
            <a:off x="44196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51" name="Line 19"/>
          <p:cNvSpPr>
            <a:spLocks noChangeShapeType="1"/>
          </p:cNvSpPr>
          <p:nvPr/>
        </p:nvSpPr>
        <p:spPr bwMode="auto">
          <a:xfrm flipV="1">
            <a:off x="50292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52" name="Line 20"/>
          <p:cNvSpPr>
            <a:spLocks noChangeShapeType="1"/>
          </p:cNvSpPr>
          <p:nvPr/>
        </p:nvSpPr>
        <p:spPr bwMode="auto">
          <a:xfrm flipV="1">
            <a:off x="56388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53" name="Line 21"/>
          <p:cNvSpPr>
            <a:spLocks noChangeShapeType="1"/>
          </p:cNvSpPr>
          <p:nvPr/>
        </p:nvSpPr>
        <p:spPr bwMode="auto">
          <a:xfrm flipV="1">
            <a:off x="62484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54" name="Line 22"/>
          <p:cNvSpPr>
            <a:spLocks noChangeShapeType="1"/>
          </p:cNvSpPr>
          <p:nvPr/>
        </p:nvSpPr>
        <p:spPr bwMode="auto">
          <a:xfrm flipV="1">
            <a:off x="6781800" y="2743200"/>
            <a:ext cx="0" cy="354013"/>
          </a:xfrm>
          <a:prstGeom prst="line">
            <a:avLst/>
          </a:prstGeom>
          <a:noFill/>
          <a:ln w="9525">
            <a:solidFill>
              <a:srgbClr val="000000"/>
            </a:solidFill>
            <a:round/>
            <a:headEnd/>
            <a:tailEnd type="triangle" w="med" len="med"/>
          </a:ln>
        </p:spPr>
        <p:txBody>
          <a:bodyPr/>
          <a:lstStyle/>
          <a:p>
            <a:endParaRPr lang="zh-CN" altLang="en-US"/>
          </a:p>
        </p:txBody>
      </p:sp>
      <p:sp>
        <p:nvSpPr>
          <p:cNvPr id="44055" name="Text Box 23"/>
          <p:cNvSpPr txBox="1">
            <a:spLocks noChangeArrowheads="1"/>
          </p:cNvSpPr>
          <p:nvPr/>
        </p:nvSpPr>
        <p:spPr bwMode="auto">
          <a:xfrm>
            <a:off x="19812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2</a:t>
            </a:r>
          </a:p>
        </p:txBody>
      </p:sp>
      <p:sp>
        <p:nvSpPr>
          <p:cNvPr id="44056" name="Text Box 24"/>
          <p:cNvSpPr txBox="1">
            <a:spLocks noChangeArrowheads="1"/>
          </p:cNvSpPr>
          <p:nvPr/>
        </p:nvSpPr>
        <p:spPr bwMode="auto">
          <a:xfrm>
            <a:off x="25908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3</a:t>
            </a:r>
          </a:p>
        </p:txBody>
      </p:sp>
      <p:sp>
        <p:nvSpPr>
          <p:cNvPr id="44057" name="Text Box 25"/>
          <p:cNvSpPr txBox="1">
            <a:spLocks noChangeArrowheads="1"/>
          </p:cNvSpPr>
          <p:nvPr/>
        </p:nvSpPr>
        <p:spPr bwMode="auto">
          <a:xfrm>
            <a:off x="32004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4</a:t>
            </a:r>
          </a:p>
        </p:txBody>
      </p:sp>
      <p:sp>
        <p:nvSpPr>
          <p:cNvPr id="44058" name="Text Box 26"/>
          <p:cNvSpPr txBox="1">
            <a:spLocks noChangeArrowheads="1"/>
          </p:cNvSpPr>
          <p:nvPr/>
        </p:nvSpPr>
        <p:spPr bwMode="auto">
          <a:xfrm>
            <a:off x="37338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5</a:t>
            </a:r>
          </a:p>
        </p:txBody>
      </p:sp>
      <p:sp>
        <p:nvSpPr>
          <p:cNvPr id="44059" name="Text Box 27"/>
          <p:cNvSpPr txBox="1">
            <a:spLocks noChangeArrowheads="1"/>
          </p:cNvSpPr>
          <p:nvPr/>
        </p:nvSpPr>
        <p:spPr bwMode="auto">
          <a:xfrm>
            <a:off x="42672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6</a:t>
            </a:r>
          </a:p>
        </p:txBody>
      </p:sp>
      <p:sp>
        <p:nvSpPr>
          <p:cNvPr id="44060" name="Text Box 28"/>
          <p:cNvSpPr txBox="1">
            <a:spLocks noChangeArrowheads="1"/>
          </p:cNvSpPr>
          <p:nvPr/>
        </p:nvSpPr>
        <p:spPr bwMode="auto">
          <a:xfrm>
            <a:off x="49530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7</a:t>
            </a:r>
          </a:p>
        </p:txBody>
      </p:sp>
      <p:sp>
        <p:nvSpPr>
          <p:cNvPr id="44061" name="Text Box 29"/>
          <p:cNvSpPr txBox="1">
            <a:spLocks noChangeArrowheads="1"/>
          </p:cNvSpPr>
          <p:nvPr/>
        </p:nvSpPr>
        <p:spPr bwMode="auto">
          <a:xfrm>
            <a:off x="55626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8</a:t>
            </a:r>
          </a:p>
        </p:txBody>
      </p:sp>
      <p:sp>
        <p:nvSpPr>
          <p:cNvPr id="44062" name="Text Box 30"/>
          <p:cNvSpPr txBox="1">
            <a:spLocks noChangeArrowheads="1"/>
          </p:cNvSpPr>
          <p:nvPr/>
        </p:nvSpPr>
        <p:spPr bwMode="auto">
          <a:xfrm>
            <a:off x="61722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9</a:t>
            </a:r>
          </a:p>
        </p:txBody>
      </p:sp>
      <p:sp>
        <p:nvSpPr>
          <p:cNvPr id="44063" name="Text Box 31"/>
          <p:cNvSpPr txBox="1">
            <a:spLocks noChangeArrowheads="1"/>
          </p:cNvSpPr>
          <p:nvPr/>
        </p:nvSpPr>
        <p:spPr bwMode="auto">
          <a:xfrm>
            <a:off x="6477000" y="3276600"/>
            <a:ext cx="560388"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10</a:t>
            </a:r>
          </a:p>
        </p:txBody>
      </p:sp>
      <p:sp>
        <p:nvSpPr>
          <p:cNvPr id="44064" name="Text Box 32"/>
          <p:cNvSpPr txBox="1">
            <a:spLocks noChangeArrowheads="1"/>
          </p:cNvSpPr>
          <p:nvPr/>
        </p:nvSpPr>
        <p:spPr bwMode="auto">
          <a:xfrm>
            <a:off x="1524000" y="3276600"/>
            <a:ext cx="373063" cy="354013"/>
          </a:xfrm>
          <a:prstGeom prst="rect">
            <a:avLst/>
          </a:prstGeom>
          <a:solidFill>
            <a:srgbClr val="FFFFFF"/>
          </a:solidFill>
          <a:ln w="9525">
            <a:noFill/>
            <a:miter lim="800000"/>
            <a:headEnd/>
            <a:tailEnd/>
          </a:ln>
        </p:spPr>
        <p:txBody>
          <a:bodyPr/>
          <a:lstStyle/>
          <a:p>
            <a:pPr algn="just" eaLnBrk="0" hangingPunct="0"/>
            <a:r>
              <a:rPr lang="zh-CN" altLang="en-US" sz="2000">
                <a:latin typeface="Times New Roman" pitchFamily="18" charset="0"/>
              </a:rPr>
              <a:t>1</a:t>
            </a:r>
          </a:p>
        </p:txBody>
      </p:sp>
      <p:sp>
        <p:nvSpPr>
          <p:cNvPr id="44065" name="Rectangle 33"/>
          <p:cNvSpPr>
            <a:spLocks noChangeArrowheads="1"/>
          </p:cNvSpPr>
          <p:nvPr/>
        </p:nvSpPr>
        <p:spPr bwMode="auto">
          <a:xfrm>
            <a:off x="2209800" y="3886200"/>
            <a:ext cx="3570208" cy="461665"/>
          </a:xfrm>
          <a:prstGeom prst="rect">
            <a:avLst/>
          </a:prstGeom>
          <a:noFill/>
          <a:ln w="12700" cap="sq">
            <a:noFill/>
            <a:miter lim="800000"/>
            <a:headEnd type="none" w="sm" len="sm"/>
            <a:tailEnd type="none" w="sm" len="sm"/>
          </a:ln>
          <a:effectLst/>
        </p:spPr>
        <p:txBody>
          <a:bodyPr wrap="none">
            <a:spAutoFit/>
          </a:bodyPr>
          <a:lstStyle/>
          <a:p>
            <a:r>
              <a:rPr kumimoji="1" lang="zh-CN" altLang="en-US" sz="2400" dirty="0" smtClean="0">
                <a:latin typeface="Times New Roman" pitchFamily="18" charset="0"/>
              </a:rPr>
              <a:t>        </a:t>
            </a:r>
            <a:r>
              <a:rPr kumimoji="1" lang="zh-CN" altLang="en-US" sz="2400" dirty="0">
                <a:latin typeface="Times New Roman" pitchFamily="18" charset="0"/>
              </a:rPr>
              <a:t>投资项目现金流量图</a:t>
            </a:r>
          </a:p>
        </p:txBody>
      </p:sp>
      <p:sp>
        <p:nvSpPr>
          <p:cNvPr id="44066" name="Rectangle 34"/>
          <p:cNvSpPr>
            <a:spLocks noChangeArrowheads="1"/>
          </p:cNvSpPr>
          <p:nvPr/>
        </p:nvSpPr>
        <p:spPr bwMode="auto">
          <a:xfrm>
            <a:off x="533400" y="4648200"/>
            <a:ext cx="7919156" cy="830997"/>
          </a:xfrm>
          <a:prstGeom prst="rect">
            <a:avLst/>
          </a:prstGeom>
          <a:noFill/>
          <a:ln w="12700" cap="sq">
            <a:noFill/>
            <a:miter lim="800000"/>
            <a:headEnd type="none" w="sm" len="sm"/>
            <a:tailEnd type="none" w="sm" len="sm"/>
          </a:ln>
          <a:effectLst/>
        </p:spPr>
        <p:txBody>
          <a:bodyPr wrap="none">
            <a:spAutoFit/>
          </a:bodyPr>
          <a:lstStyle/>
          <a:p>
            <a:r>
              <a:rPr kumimoji="1" lang="zh-CN" altLang="en-US" sz="2400" b="1" dirty="0">
                <a:latin typeface="Times New Roman" pitchFamily="18" charset="0"/>
              </a:rPr>
              <a:t>再</a:t>
            </a:r>
            <a:r>
              <a:rPr kumimoji="1" lang="zh-CN" altLang="en-US" sz="2400" b="1" dirty="0" smtClean="0">
                <a:latin typeface="Times New Roman" pitchFamily="18" charset="0"/>
              </a:rPr>
              <a:t>根据以上数据</a:t>
            </a:r>
            <a:r>
              <a:rPr kumimoji="1" lang="zh-CN" altLang="en-US" sz="2400" b="1" dirty="0">
                <a:latin typeface="Times New Roman" pitchFamily="18" charset="0"/>
              </a:rPr>
              <a:t>，选定净现值为进行敏感性分析的经济效</a:t>
            </a:r>
          </a:p>
          <a:p>
            <a:r>
              <a:rPr kumimoji="1" lang="zh-CN" altLang="en-US" sz="2400" b="1" dirty="0">
                <a:latin typeface="Times New Roman" pitchFamily="18" charset="0"/>
              </a:rPr>
              <a:t>益指标，有：</a:t>
            </a:r>
          </a:p>
        </p:txBody>
      </p:sp>
      <p:graphicFrame>
        <p:nvGraphicFramePr>
          <p:cNvPr id="76800" name="Object 1024"/>
          <p:cNvGraphicFramePr>
            <a:graphicFrameLocks noChangeAspect="1"/>
          </p:cNvGraphicFramePr>
          <p:nvPr/>
        </p:nvGraphicFramePr>
        <p:xfrm>
          <a:off x="762000" y="5715000"/>
          <a:ext cx="7848600" cy="792163"/>
        </p:xfrm>
        <a:graphic>
          <a:graphicData uri="http://schemas.openxmlformats.org/presentationml/2006/ole">
            <p:oleObj spid="_x0000_s71682" name="Microsoft 公式 3.0" r:id="rId4" imgW="4343400" imgH="4318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p:nvPr>
        </p:nvSpPr>
        <p:spPr>
          <a:xfrm>
            <a:off x="304800" y="332656"/>
            <a:ext cx="8001000" cy="6220544"/>
          </a:xfrm>
        </p:spPr>
        <p:txBody>
          <a:bodyPr/>
          <a:lstStyle/>
          <a:p>
            <a:pPr>
              <a:spcBef>
                <a:spcPct val="50000"/>
              </a:spcBef>
            </a:pPr>
            <a:r>
              <a:rPr kumimoji="1" lang="zh-CN" altLang="en-US" dirty="0" smtClean="0">
                <a:latin typeface="Times New Roman" pitchFamily="18" charset="0"/>
                <a:ea typeface="宋体" charset="-122"/>
              </a:rPr>
              <a:t>分析</a:t>
            </a:r>
            <a:r>
              <a:rPr kumimoji="1" lang="zh-CN" altLang="en-US" dirty="0">
                <a:latin typeface="Times New Roman" pitchFamily="18" charset="0"/>
                <a:ea typeface="宋体" charset="-122"/>
              </a:rPr>
              <a:t>投资、经营成本和产品价格变化对净现值的影响</a:t>
            </a:r>
            <a:r>
              <a:rPr kumimoji="1" lang="zh-CN" altLang="en-US" dirty="0" smtClean="0">
                <a:latin typeface="Times New Roman" pitchFamily="18" charset="0"/>
                <a:ea typeface="宋体" charset="-122"/>
              </a:rPr>
              <a:t>：</a:t>
            </a:r>
            <a:endParaRPr kumimoji="1" lang="en-US" altLang="zh-CN" dirty="0" smtClean="0">
              <a:latin typeface="Times New Roman" pitchFamily="18" charset="0"/>
              <a:ea typeface="宋体" charset="-122"/>
            </a:endParaRPr>
          </a:p>
          <a:p>
            <a:pPr lvl="1">
              <a:spcBef>
                <a:spcPct val="50000"/>
              </a:spcBef>
            </a:pPr>
            <a:r>
              <a:rPr kumimoji="1" lang="en-US" altLang="zh-CN" dirty="0" smtClean="0">
                <a:latin typeface="宋体" charset="-122"/>
                <a:ea typeface="宋体" charset="-122"/>
              </a:rPr>
              <a:t>1.</a:t>
            </a:r>
            <a:r>
              <a:rPr kumimoji="1" lang="zh-CN" altLang="en-US" dirty="0" smtClean="0">
                <a:latin typeface="宋体" charset="-122"/>
                <a:ea typeface="宋体" charset="-122"/>
              </a:rPr>
              <a:t>设</a:t>
            </a:r>
            <a:r>
              <a:rPr kumimoji="1" lang="zh-CN" altLang="en-US" dirty="0">
                <a:latin typeface="宋体" charset="-122"/>
                <a:ea typeface="宋体" charset="-122"/>
              </a:rPr>
              <a:t>投资的变化幅度为</a:t>
            </a:r>
            <a:r>
              <a:rPr kumimoji="1" lang="en-US" altLang="zh-CN" dirty="0">
                <a:latin typeface="Times New Roman" pitchFamily="18" charset="0"/>
                <a:ea typeface="宋体" charset="-122"/>
              </a:rPr>
              <a:t>X</a:t>
            </a:r>
            <a:r>
              <a:rPr kumimoji="1" lang="en-US" altLang="zh-CN" dirty="0">
                <a:latin typeface="宋体" charset="-122"/>
                <a:ea typeface="宋体" charset="-122"/>
              </a:rPr>
              <a:t>，</a:t>
            </a:r>
            <a:r>
              <a:rPr kumimoji="1" lang="zh-CN" altLang="en-US" dirty="0">
                <a:latin typeface="宋体" charset="-122"/>
                <a:ea typeface="宋体" charset="-122"/>
              </a:rPr>
              <a:t>则投资变化时的净现值的计算公式为：</a:t>
            </a:r>
          </a:p>
        </p:txBody>
      </p:sp>
      <p:graphicFrame>
        <p:nvGraphicFramePr>
          <p:cNvPr id="77824" name="Object 1024"/>
          <p:cNvGraphicFramePr>
            <a:graphicFrameLocks noChangeAspect="1"/>
          </p:cNvGraphicFramePr>
          <p:nvPr/>
        </p:nvGraphicFramePr>
        <p:xfrm>
          <a:off x="533400" y="2514600"/>
          <a:ext cx="7494984" cy="381000"/>
        </p:xfrm>
        <a:graphic>
          <a:graphicData uri="http://schemas.openxmlformats.org/presentationml/2006/ole">
            <p:oleObj spid="_x0000_s72706" name="Microsoft 公式 3.0" r:id="rId4" imgW="4762500" imgH="203200" progId="">
              <p:embed/>
            </p:oleObj>
          </a:graphicData>
        </a:graphic>
      </p:graphicFrame>
      <p:sp>
        <p:nvSpPr>
          <p:cNvPr id="45060" name="Text Box 4"/>
          <p:cNvSpPr txBox="1">
            <a:spLocks noChangeArrowheads="1"/>
          </p:cNvSpPr>
          <p:nvPr/>
        </p:nvSpPr>
        <p:spPr bwMode="auto">
          <a:xfrm>
            <a:off x="971600" y="3284984"/>
            <a:ext cx="6912768" cy="523220"/>
          </a:xfrm>
          <a:prstGeom prst="rect">
            <a:avLst/>
          </a:prstGeom>
          <a:noFill/>
          <a:ln w="9525">
            <a:noFill/>
            <a:miter lim="800000"/>
            <a:headEnd/>
            <a:tailEnd/>
          </a:ln>
          <a:effectLst/>
        </p:spPr>
        <p:txBody>
          <a:bodyPr wrap="square">
            <a:spAutoFit/>
          </a:bodyPr>
          <a:lstStyle/>
          <a:p>
            <a:pPr>
              <a:spcBef>
                <a:spcPct val="50000"/>
              </a:spcBef>
            </a:pPr>
            <a:r>
              <a:rPr kumimoji="1" lang="en-US" altLang="zh-CN" sz="2800" b="1" dirty="0" smtClean="0">
                <a:latin typeface="宋体" charset="-122"/>
              </a:rPr>
              <a:t>2.</a:t>
            </a:r>
            <a:r>
              <a:rPr kumimoji="1" lang="zh-CN" altLang="en-US" sz="2800" b="1" dirty="0" smtClean="0">
                <a:latin typeface="宋体" charset="-122"/>
              </a:rPr>
              <a:t>设</a:t>
            </a:r>
            <a:r>
              <a:rPr kumimoji="1" lang="zh-CN" altLang="en-US" sz="2800" b="1" dirty="0">
                <a:latin typeface="宋体" charset="-122"/>
              </a:rPr>
              <a:t>经营成本的变化幅度为</a:t>
            </a:r>
            <a:r>
              <a:rPr kumimoji="1" lang="en-US" altLang="zh-CN" sz="2800" b="1" dirty="0">
                <a:latin typeface="Times New Roman" pitchFamily="18" charset="0"/>
              </a:rPr>
              <a:t>Y</a:t>
            </a:r>
            <a:r>
              <a:rPr kumimoji="1" lang="en-US" altLang="zh-CN" sz="2800" b="1" dirty="0">
                <a:latin typeface="宋体" charset="-122"/>
              </a:rPr>
              <a:t>，</a:t>
            </a:r>
            <a:r>
              <a:rPr kumimoji="1" lang="zh-CN" altLang="en-US" sz="2800" b="1" dirty="0">
                <a:latin typeface="宋体" charset="-122"/>
              </a:rPr>
              <a:t>则其变化时</a:t>
            </a:r>
            <a:r>
              <a:rPr kumimoji="1" lang="zh-CN" altLang="en-US" sz="2800" dirty="0">
                <a:latin typeface="宋体" charset="-122"/>
              </a:rPr>
              <a:t>：</a:t>
            </a:r>
            <a:r>
              <a:rPr kumimoji="1" lang="zh-CN" altLang="en-US" sz="2800" dirty="0">
                <a:latin typeface="Times New Roman" pitchFamily="18" charset="0"/>
              </a:rPr>
              <a:t> </a:t>
            </a:r>
          </a:p>
        </p:txBody>
      </p:sp>
      <p:graphicFrame>
        <p:nvGraphicFramePr>
          <p:cNvPr id="77825" name="Object 1025"/>
          <p:cNvGraphicFramePr>
            <a:graphicFrameLocks noChangeAspect="1"/>
          </p:cNvGraphicFramePr>
          <p:nvPr/>
        </p:nvGraphicFramePr>
        <p:xfrm>
          <a:off x="395536" y="3933056"/>
          <a:ext cx="8410534" cy="412726"/>
        </p:xfrm>
        <a:graphic>
          <a:graphicData uri="http://schemas.openxmlformats.org/presentationml/2006/ole">
            <p:oleObj spid="_x0000_s72707" name="Microsoft 公式 3.0" r:id="rId5" imgW="4724400" imgH="203200" progId="">
              <p:embed/>
            </p:oleObj>
          </a:graphicData>
        </a:graphic>
      </p:graphicFrame>
      <p:sp>
        <p:nvSpPr>
          <p:cNvPr id="45062" name="Text Box 6"/>
          <p:cNvSpPr txBox="1">
            <a:spLocks noChangeArrowheads="1"/>
          </p:cNvSpPr>
          <p:nvPr/>
        </p:nvSpPr>
        <p:spPr bwMode="auto">
          <a:xfrm>
            <a:off x="971600" y="4581128"/>
            <a:ext cx="5943600" cy="523220"/>
          </a:xfrm>
          <a:prstGeom prst="rect">
            <a:avLst/>
          </a:prstGeom>
          <a:noFill/>
          <a:ln w="9525">
            <a:noFill/>
            <a:miter lim="800000"/>
            <a:headEnd/>
            <a:tailEnd/>
          </a:ln>
          <a:effectLst/>
        </p:spPr>
        <p:txBody>
          <a:bodyPr>
            <a:spAutoFit/>
          </a:bodyPr>
          <a:lstStyle/>
          <a:p>
            <a:pPr>
              <a:spcBef>
                <a:spcPct val="50000"/>
              </a:spcBef>
            </a:pPr>
            <a:r>
              <a:rPr kumimoji="1" lang="en-US" altLang="zh-CN" sz="2800" b="1" dirty="0" smtClean="0">
                <a:latin typeface="宋体" charset="-122"/>
              </a:rPr>
              <a:t>3.</a:t>
            </a:r>
            <a:r>
              <a:rPr kumimoji="1" lang="zh-CN" altLang="en-US" sz="2800" b="1" dirty="0" smtClean="0">
                <a:latin typeface="宋体" charset="-122"/>
              </a:rPr>
              <a:t>如果</a:t>
            </a:r>
            <a:r>
              <a:rPr kumimoji="1" lang="zh-CN" altLang="en-US" sz="2800" b="1" dirty="0">
                <a:latin typeface="宋体" charset="-122"/>
              </a:rPr>
              <a:t>设价格的变化幅度为</a:t>
            </a:r>
            <a:r>
              <a:rPr kumimoji="1" lang="en-US" altLang="zh-CN" sz="2800" b="1" dirty="0">
                <a:latin typeface="Times New Roman" pitchFamily="18" charset="0"/>
              </a:rPr>
              <a:t>Z</a:t>
            </a:r>
            <a:r>
              <a:rPr kumimoji="1" lang="en-US" altLang="zh-CN" sz="2800" b="1" dirty="0">
                <a:latin typeface="宋体" charset="-122"/>
              </a:rPr>
              <a:t>，</a:t>
            </a:r>
            <a:r>
              <a:rPr kumimoji="1" lang="zh-CN" altLang="en-US" sz="2800" b="1" dirty="0">
                <a:latin typeface="宋体" charset="-122"/>
              </a:rPr>
              <a:t>则：</a:t>
            </a:r>
            <a:r>
              <a:rPr kumimoji="1" lang="zh-CN" altLang="en-US" sz="2400" dirty="0">
                <a:latin typeface="Times New Roman" pitchFamily="18" charset="0"/>
              </a:rPr>
              <a:t> </a:t>
            </a:r>
          </a:p>
        </p:txBody>
      </p:sp>
      <p:graphicFrame>
        <p:nvGraphicFramePr>
          <p:cNvPr id="77826" name="Object 1026"/>
          <p:cNvGraphicFramePr>
            <a:graphicFrameLocks noChangeAspect="1"/>
          </p:cNvGraphicFramePr>
          <p:nvPr/>
        </p:nvGraphicFramePr>
        <p:xfrm>
          <a:off x="539552" y="5301208"/>
          <a:ext cx="8324124" cy="424700"/>
        </p:xfrm>
        <a:graphic>
          <a:graphicData uri="http://schemas.openxmlformats.org/presentationml/2006/ole">
            <p:oleObj spid="_x0000_s72708" name="Microsoft 公式 3.0" r:id="rId6" imgW="4724400" imgH="2032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p:nvPr>
        </p:nvSpPr>
        <p:spPr>
          <a:xfrm>
            <a:off x="304800" y="404664"/>
            <a:ext cx="8077200" cy="6148536"/>
          </a:xfrm>
        </p:spPr>
        <p:txBody>
          <a:bodyPr/>
          <a:lstStyle/>
          <a:p>
            <a:r>
              <a:rPr kumimoji="1" lang="zh-CN" altLang="en-US" dirty="0">
                <a:latin typeface="宋体" charset="-122"/>
                <a:ea typeface="宋体" charset="-122"/>
              </a:rPr>
              <a:t>根据上述公式，分别计算各因素在不同变化幅度时的净现值</a:t>
            </a:r>
            <a:r>
              <a:rPr kumimoji="1" lang="zh-CN" altLang="en-US" dirty="0" smtClean="0">
                <a:latin typeface="宋体" charset="-122"/>
                <a:ea typeface="宋体" charset="-122"/>
              </a:rPr>
              <a:t>数值</a:t>
            </a:r>
            <a:endParaRPr kumimoji="1" lang="zh-CN" altLang="en-US" dirty="0">
              <a:latin typeface="宋体" charset="-122"/>
              <a:ea typeface="宋体" charset="-122"/>
            </a:endParaRPr>
          </a:p>
        </p:txBody>
      </p:sp>
      <p:sp>
        <p:nvSpPr>
          <p:cNvPr id="46084" name="Text Box 4"/>
          <p:cNvSpPr txBox="1">
            <a:spLocks noChangeArrowheads="1"/>
          </p:cNvSpPr>
          <p:nvPr/>
        </p:nvSpPr>
        <p:spPr bwMode="auto">
          <a:xfrm>
            <a:off x="762000" y="2057400"/>
            <a:ext cx="6858000" cy="457200"/>
          </a:xfrm>
          <a:prstGeom prst="rect">
            <a:avLst/>
          </a:prstGeom>
          <a:noFill/>
          <a:ln w="9525">
            <a:noFill/>
            <a:miter lim="800000"/>
            <a:headEnd/>
            <a:tailEnd/>
          </a:ln>
          <a:effectLst/>
        </p:spPr>
        <p:txBody>
          <a:bodyPr>
            <a:spAutoFit/>
          </a:bodyPr>
          <a:lstStyle/>
          <a:p>
            <a:pPr>
              <a:spcBef>
                <a:spcPct val="50000"/>
              </a:spcBef>
            </a:pPr>
            <a:r>
              <a:rPr kumimoji="1" lang="zh-CN" altLang="en-US" sz="2400" b="1" dirty="0" smtClean="0">
                <a:latin typeface="宋体" charset="-122"/>
              </a:rPr>
              <a:t>敏感性分析</a:t>
            </a:r>
            <a:r>
              <a:rPr kumimoji="1" lang="zh-CN" altLang="en-US" sz="2400" b="1" dirty="0">
                <a:latin typeface="宋体" charset="-122"/>
              </a:rPr>
              <a:t>计算表</a:t>
            </a:r>
            <a:r>
              <a:rPr kumimoji="1" lang="zh-CN" altLang="en-US" sz="2400" b="1" dirty="0">
                <a:latin typeface="Times New Roman" pitchFamily="18" charset="0"/>
              </a:rPr>
              <a:t>                     </a:t>
            </a:r>
            <a:r>
              <a:rPr kumimoji="1" lang="zh-CN" altLang="en-US" sz="2400" b="1" dirty="0">
                <a:latin typeface="宋体" charset="-122"/>
              </a:rPr>
              <a:t>单位：万元</a:t>
            </a:r>
            <a:r>
              <a:rPr kumimoji="1" lang="zh-CN" altLang="en-US" sz="2400" dirty="0">
                <a:latin typeface="Times New Roman" pitchFamily="18" charset="0"/>
              </a:rPr>
              <a:t> </a:t>
            </a:r>
          </a:p>
        </p:txBody>
      </p:sp>
      <p:grpSp>
        <p:nvGrpSpPr>
          <p:cNvPr id="2" name="Group 5"/>
          <p:cNvGrpSpPr>
            <a:grpSpLocks/>
          </p:cNvGrpSpPr>
          <p:nvPr/>
        </p:nvGrpSpPr>
        <p:grpSpPr bwMode="auto">
          <a:xfrm>
            <a:off x="381000" y="2743200"/>
            <a:ext cx="7620000" cy="3352800"/>
            <a:chOff x="-3" y="-3"/>
            <a:chExt cx="3538" cy="1926"/>
          </a:xfrm>
        </p:grpSpPr>
        <p:grpSp>
          <p:nvGrpSpPr>
            <p:cNvPr id="3" name="Group 6"/>
            <p:cNvGrpSpPr>
              <a:grpSpLocks/>
            </p:cNvGrpSpPr>
            <p:nvPr/>
          </p:nvGrpSpPr>
          <p:grpSpPr bwMode="auto">
            <a:xfrm>
              <a:off x="0" y="0"/>
              <a:ext cx="3532" cy="1920"/>
              <a:chOff x="0" y="0"/>
              <a:chExt cx="3532" cy="1920"/>
            </a:xfrm>
          </p:grpSpPr>
          <p:grpSp>
            <p:nvGrpSpPr>
              <p:cNvPr id="4" name="Group 7"/>
              <p:cNvGrpSpPr>
                <a:grpSpLocks/>
              </p:cNvGrpSpPr>
              <p:nvPr/>
            </p:nvGrpSpPr>
            <p:grpSpPr bwMode="auto">
              <a:xfrm>
                <a:off x="0" y="0"/>
                <a:ext cx="502" cy="384"/>
                <a:chOff x="0" y="0"/>
                <a:chExt cx="502" cy="384"/>
              </a:xfrm>
            </p:grpSpPr>
            <p:sp>
              <p:nvSpPr>
                <p:cNvPr id="46088" name="Rectangle 8"/>
                <p:cNvSpPr>
                  <a:spLocks noChangeArrowheads="1"/>
                </p:cNvSpPr>
                <p:nvPr/>
              </p:nvSpPr>
              <p:spPr bwMode="auto">
                <a:xfrm>
                  <a:off x="4" y="0"/>
                  <a:ext cx="494"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 </a:t>
                  </a:r>
                </a:p>
                <a:p>
                  <a:pPr algn="ctr" eaLnBrk="0" hangingPunct="0"/>
                  <a:endParaRPr kumimoji="1" lang="zh-CN" altLang="en-US" sz="1800">
                    <a:latin typeface="Times New Roman" pitchFamily="18" charset="0"/>
                  </a:endParaRPr>
                </a:p>
              </p:txBody>
            </p:sp>
            <p:sp>
              <p:nvSpPr>
                <p:cNvPr id="46089" name="Rectangle 9"/>
                <p:cNvSpPr>
                  <a:spLocks noChangeArrowheads="1"/>
                </p:cNvSpPr>
                <p:nvPr/>
              </p:nvSpPr>
              <p:spPr bwMode="auto">
                <a:xfrm>
                  <a:off x="0" y="0"/>
                  <a:ext cx="50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5" name="Group 10"/>
              <p:cNvGrpSpPr>
                <a:grpSpLocks/>
              </p:cNvGrpSpPr>
              <p:nvPr/>
            </p:nvGrpSpPr>
            <p:grpSpPr bwMode="auto">
              <a:xfrm>
                <a:off x="502" y="0"/>
                <a:ext cx="301" cy="384"/>
                <a:chOff x="502" y="0"/>
                <a:chExt cx="301" cy="384"/>
              </a:xfrm>
            </p:grpSpPr>
            <p:sp>
              <p:nvSpPr>
                <p:cNvPr id="46091" name="Rectangle 11"/>
                <p:cNvSpPr>
                  <a:spLocks noChangeArrowheads="1"/>
                </p:cNvSpPr>
                <p:nvPr/>
              </p:nvSpPr>
              <p:spPr bwMode="auto">
                <a:xfrm>
                  <a:off x="506" y="0"/>
                  <a:ext cx="293" cy="384"/>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-20%</a:t>
                  </a:r>
                </a:p>
                <a:p>
                  <a:pPr algn="ctr" eaLnBrk="0" hangingPunct="0"/>
                  <a:endParaRPr kumimoji="1" lang="zh-CN" altLang="en-US" sz="1800">
                    <a:latin typeface="Times New Roman" pitchFamily="18" charset="0"/>
                  </a:endParaRPr>
                </a:p>
              </p:txBody>
            </p:sp>
            <p:sp>
              <p:nvSpPr>
                <p:cNvPr id="46092" name="Rectangle 12"/>
                <p:cNvSpPr>
                  <a:spLocks noChangeArrowheads="1"/>
                </p:cNvSpPr>
                <p:nvPr/>
              </p:nvSpPr>
              <p:spPr bwMode="auto">
                <a:xfrm>
                  <a:off x="502" y="0"/>
                  <a:ext cx="301"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6" name="Group 13"/>
              <p:cNvGrpSpPr>
                <a:grpSpLocks/>
              </p:cNvGrpSpPr>
              <p:nvPr/>
            </p:nvGrpSpPr>
            <p:grpSpPr bwMode="auto">
              <a:xfrm>
                <a:off x="803" y="0"/>
                <a:ext cx="334" cy="384"/>
                <a:chOff x="803" y="0"/>
                <a:chExt cx="334" cy="384"/>
              </a:xfrm>
            </p:grpSpPr>
            <p:sp>
              <p:nvSpPr>
                <p:cNvPr id="46094" name="Rectangle 14"/>
                <p:cNvSpPr>
                  <a:spLocks noChangeArrowheads="1"/>
                </p:cNvSpPr>
                <p:nvPr/>
              </p:nvSpPr>
              <p:spPr bwMode="auto">
                <a:xfrm>
                  <a:off x="807" y="0"/>
                  <a:ext cx="326"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-15%</a:t>
                  </a:r>
                </a:p>
                <a:p>
                  <a:pPr algn="ctr" eaLnBrk="0" hangingPunct="0"/>
                  <a:endParaRPr kumimoji="1" lang="zh-CN" altLang="en-US" sz="1800">
                    <a:latin typeface="Times New Roman" pitchFamily="18" charset="0"/>
                  </a:endParaRPr>
                </a:p>
              </p:txBody>
            </p:sp>
            <p:sp>
              <p:nvSpPr>
                <p:cNvPr id="46095" name="Rectangle 15"/>
                <p:cNvSpPr>
                  <a:spLocks noChangeArrowheads="1"/>
                </p:cNvSpPr>
                <p:nvPr/>
              </p:nvSpPr>
              <p:spPr bwMode="auto">
                <a:xfrm>
                  <a:off x="803" y="0"/>
                  <a:ext cx="33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7" name="Group 16"/>
              <p:cNvGrpSpPr>
                <a:grpSpLocks/>
              </p:cNvGrpSpPr>
              <p:nvPr/>
            </p:nvGrpSpPr>
            <p:grpSpPr bwMode="auto">
              <a:xfrm>
                <a:off x="1137" y="0"/>
                <a:ext cx="334" cy="384"/>
                <a:chOff x="1137" y="0"/>
                <a:chExt cx="334" cy="384"/>
              </a:xfrm>
            </p:grpSpPr>
            <p:sp>
              <p:nvSpPr>
                <p:cNvPr id="46097" name="Rectangle 17"/>
                <p:cNvSpPr>
                  <a:spLocks noChangeArrowheads="1"/>
                </p:cNvSpPr>
                <p:nvPr/>
              </p:nvSpPr>
              <p:spPr bwMode="auto">
                <a:xfrm>
                  <a:off x="1141" y="0"/>
                  <a:ext cx="326"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-10%</a:t>
                  </a:r>
                </a:p>
                <a:p>
                  <a:pPr algn="ctr" eaLnBrk="0" hangingPunct="0"/>
                  <a:endParaRPr kumimoji="1" lang="zh-CN" altLang="en-US" sz="1800">
                    <a:latin typeface="Times New Roman" pitchFamily="18" charset="0"/>
                  </a:endParaRPr>
                </a:p>
              </p:txBody>
            </p:sp>
            <p:sp>
              <p:nvSpPr>
                <p:cNvPr id="46098" name="Rectangle 18"/>
                <p:cNvSpPr>
                  <a:spLocks noChangeArrowheads="1"/>
                </p:cNvSpPr>
                <p:nvPr/>
              </p:nvSpPr>
              <p:spPr bwMode="auto">
                <a:xfrm>
                  <a:off x="1137" y="0"/>
                  <a:ext cx="33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8" name="Group 19"/>
              <p:cNvGrpSpPr>
                <a:grpSpLocks/>
              </p:cNvGrpSpPr>
              <p:nvPr/>
            </p:nvGrpSpPr>
            <p:grpSpPr bwMode="auto">
              <a:xfrm>
                <a:off x="1471" y="0"/>
                <a:ext cx="334" cy="384"/>
                <a:chOff x="1471" y="0"/>
                <a:chExt cx="334" cy="384"/>
              </a:xfrm>
            </p:grpSpPr>
            <p:sp>
              <p:nvSpPr>
                <p:cNvPr id="46100" name="Rectangle 20"/>
                <p:cNvSpPr>
                  <a:spLocks noChangeArrowheads="1"/>
                </p:cNvSpPr>
                <p:nvPr/>
              </p:nvSpPr>
              <p:spPr bwMode="auto">
                <a:xfrm>
                  <a:off x="1475" y="0"/>
                  <a:ext cx="326"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-5%</a:t>
                  </a:r>
                </a:p>
                <a:p>
                  <a:pPr algn="ctr" eaLnBrk="0" hangingPunct="0"/>
                  <a:endParaRPr kumimoji="1" lang="zh-CN" altLang="en-US" sz="1800">
                    <a:latin typeface="Times New Roman" pitchFamily="18" charset="0"/>
                  </a:endParaRPr>
                </a:p>
              </p:txBody>
            </p:sp>
            <p:sp>
              <p:nvSpPr>
                <p:cNvPr id="46101" name="Rectangle 21"/>
                <p:cNvSpPr>
                  <a:spLocks noChangeArrowheads="1"/>
                </p:cNvSpPr>
                <p:nvPr/>
              </p:nvSpPr>
              <p:spPr bwMode="auto">
                <a:xfrm>
                  <a:off x="1471" y="0"/>
                  <a:ext cx="33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9" name="Group 22"/>
              <p:cNvGrpSpPr>
                <a:grpSpLocks/>
              </p:cNvGrpSpPr>
              <p:nvPr/>
            </p:nvGrpSpPr>
            <p:grpSpPr bwMode="auto">
              <a:xfrm>
                <a:off x="1805" y="0"/>
                <a:ext cx="331" cy="384"/>
                <a:chOff x="1805" y="0"/>
                <a:chExt cx="331" cy="384"/>
              </a:xfrm>
            </p:grpSpPr>
            <p:sp>
              <p:nvSpPr>
                <p:cNvPr id="46103" name="Rectangle 23"/>
                <p:cNvSpPr>
                  <a:spLocks noChangeArrowheads="1"/>
                </p:cNvSpPr>
                <p:nvPr/>
              </p:nvSpPr>
              <p:spPr bwMode="auto">
                <a:xfrm>
                  <a:off x="1809" y="0"/>
                  <a:ext cx="323"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0</a:t>
                  </a:r>
                </a:p>
                <a:p>
                  <a:pPr algn="ctr" eaLnBrk="0" hangingPunct="0"/>
                  <a:endParaRPr kumimoji="1" lang="zh-CN" altLang="en-US" sz="1800">
                    <a:latin typeface="Times New Roman" pitchFamily="18" charset="0"/>
                  </a:endParaRPr>
                </a:p>
              </p:txBody>
            </p:sp>
            <p:sp>
              <p:nvSpPr>
                <p:cNvPr id="46104" name="Rectangle 24"/>
                <p:cNvSpPr>
                  <a:spLocks noChangeArrowheads="1"/>
                </p:cNvSpPr>
                <p:nvPr/>
              </p:nvSpPr>
              <p:spPr bwMode="auto">
                <a:xfrm>
                  <a:off x="1805" y="0"/>
                  <a:ext cx="331"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0" name="Group 25"/>
              <p:cNvGrpSpPr>
                <a:grpSpLocks/>
              </p:cNvGrpSpPr>
              <p:nvPr/>
            </p:nvGrpSpPr>
            <p:grpSpPr bwMode="auto">
              <a:xfrm>
                <a:off x="2136" y="0"/>
                <a:ext cx="334" cy="384"/>
                <a:chOff x="2136" y="0"/>
                <a:chExt cx="334" cy="384"/>
              </a:xfrm>
            </p:grpSpPr>
            <p:sp>
              <p:nvSpPr>
                <p:cNvPr id="46106" name="Rectangle 26"/>
                <p:cNvSpPr>
                  <a:spLocks noChangeArrowheads="1"/>
                </p:cNvSpPr>
                <p:nvPr/>
              </p:nvSpPr>
              <p:spPr bwMode="auto">
                <a:xfrm>
                  <a:off x="2140" y="0"/>
                  <a:ext cx="326"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+5%</a:t>
                  </a:r>
                </a:p>
                <a:p>
                  <a:pPr algn="ctr" eaLnBrk="0" hangingPunct="0"/>
                  <a:endParaRPr kumimoji="1" lang="zh-CN" altLang="en-US" sz="1800">
                    <a:latin typeface="Times New Roman" pitchFamily="18" charset="0"/>
                  </a:endParaRPr>
                </a:p>
              </p:txBody>
            </p:sp>
            <p:sp>
              <p:nvSpPr>
                <p:cNvPr id="46107" name="Rectangle 27"/>
                <p:cNvSpPr>
                  <a:spLocks noChangeArrowheads="1"/>
                </p:cNvSpPr>
                <p:nvPr/>
              </p:nvSpPr>
              <p:spPr bwMode="auto">
                <a:xfrm>
                  <a:off x="2136" y="0"/>
                  <a:ext cx="33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1" name="Group 28"/>
              <p:cNvGrpSpPr>
                <a:grpSpLocks/>
              </p:cNvGrpSpPr>
              <p:nvPr/>
            </p:nvGrpSpPr>
            <p:grpSpPr bwMode="auto">
              <a:xfrm>
                <a:off x="2470" y="0"/>
                <a:ext cx="334" cy="384"/>
                <a:chOff x="2470" y="0"/>
                <a:chExt cx="334" cy="384"/>
              </a:xfrm>
            </p:grpSpPr>
            <p:sp>
              <p:nvSpPr>
                <p:cNvPr id="46109" name="Rectangle 29"/>
                <p:cNvSpPr>
                  <a:spLocks noChangeArrowheads="1"/>
                </p:cNvSpPr>
                <p:nvPr/>
              </p:nvSpPr>
              <p:spPr bwMode="auto">
                <a:xfrm>
                  <a:off x="2474" y="0"/>
                  <a:ext cx="326" cy="384"/>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sz="1600">
                      <a:latin typeface="Times New Roman" pitchFamily="18" charset="0"/>
                    </a:rPr>
                    <a:t>+10%</a:t>
                  </a:r>
                </a:p>
                <a:p>
                  <a:pPr algn="ctr" eaLnBrk="0" hangingPunct="0"/>
                  <a:endParaRPr kumimoji="1" lang="zh-CN" altLang="en-US" sz="1800">
                    <a:latin typeface="Times New Roman" pitchFamily="18" charset="0"/>
                  </a:endParaRPr>
                </a:p>
              </p:txBody>
            </p:sp>
            <p:sp>
              <p:nvSpPr>
                <p:cNvPr id="46110" name="Rectangle 30"/>
                <p:cNvSpPr>
                  <a:spLocks noChangeArrowheads="1"/>
                </p:cNvSpPr>
                <p:nvPr/>
              </p:nvSpPr>
              <p:spPr bwMode="auto">
                <a:xfrm>
                  <a:off x="2470" y="0"/>
                  <a:ext cx="33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2" name="Group 31"/>
              <p:cNvGrpSpPr>
                <a:grpSpLocks/>
              </p:cNvGrpSpPr>
              <p:nvPr/>
            </p:nvGrpSpPr>
            <p:grpSpPr bwMode="auto">
              <a:xfrm>
                <a:off x="2804" y="0"/>
                <a:ext cx="334" cy="384"/>
                <a:chOff x="2804" y="0"/>
                <a:chExt cx="334" cy="384"/>
              </a:xfrm>
            </p:grpSpPr>
            <p:sp>
              <p:nvSpPr>
                <p:cNvPr id="46112" name="Rectangle 32"/>
                <p:cNvSpPr>
                  <a:spLocks noChangeArrowheads="1"/>
                </p:cNvSpPr>
                <p:nvPr/>
              </p:nvSpPr>
              <p:spPr bwMode="auto">
                <a:xfrm>
                  <a:off x="2808" y="0"/>
                  <a:ext cx="326" cy="384"/>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sz="1600">
                      <a:latin typeface="Times New Roman" pitchFamily="18" charset="0"/>
                    </a:rPr>
                    <a:t>+15%</a:t>
                  </a:r>
                </a:p>
                <a:p>
                  <a:pPr algn="ctr" eaLnBrk="0" hangingPunct="0"/>
                  <a:endParaRPr kumimoji="1" lang="zh-CN" altLang="en-US" sz="1600">
                    <a:latin typeface="Times New Roman" pitchFamily="18" charset="0"/>
                  </a:endParaRPr>
                </a:p>
              </p:txBody>
            </p:sp>
            <p:sp>
              <p:nvSpPr>
                <p:cNvPr id="46113" name="Rectangle 33"/>
                <p:cNvSpPr>
                  <a:spLocks noChangeArrowheads="1"/>
                </p:cNvSpPr>
                <p:nvPr/>
              </p:nvSpPr>
              <p:spPr bwMode="auto">
                <a:xfrm>
                  <a:off x="2804" y="0"/>
                  <a:ext cx="33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3" name="Group 34"/>
              <p:cNvGrpSpPr>
                <a:grpSpLocks/>
              </p:cNvGrpSpPr>
              <p:nvPr/>
            </p:nvGrpSpPr>
            <p:grpSpPr bwMode="auto">
              <a:xfrm>
                <a:off x="3138" y="0"/>
                <a:ext cx="394" cy="384"/>
                <a:chOff x="3138" y="0"/>
                <a:chExt cx="394" cy="384"/>
              </a:xfrm>
            </p:grpSpPr>
            <p:sp>
              <p:nvSpPr>
                <p:cNvPr id="46115" name="Rectangle 35"/>
                <p:cNvSpPr>
                  <a:spLocks noChangeArrowheads="1"/>
                </p:cNvSpPr>
                <p:nvPr/>
              </p:nvSpPr>
              <p:spPr bwMode="auto">
                <a:xfrm>
                  <a:off x="3142" y="0"/>
                  <a:ext cx="386" cy="384"/>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+2-%</a:t>
                  </a:r>
                </a:p>
                <a:p>
                  <a:pPr algn="ctr" eaLnBrk="0" hangingPunct="0"/>
                  <a:endParaRPr kumimoji="1" lang="zh-CN" altLang="en-US" sz="1800">
                    <a:latin typeface="Times New Roman" pitchFamily="18" charset="0"/>
                  </a:endParaRPr>
                </a:p>
              </p:txBody>
            </p:sp>
            <p:sp>
              <p:nvSpPr>
                <p:cNvPr id="46116" name="Rectangle 36"/>
                <p:cNvSpPr>
                  <a:spLocks noChangeArrowheads="1"/>
                </p:cNvSpPr>
                <p:nvPr/>
              </p:nvSpPr>
              <p:spPr bwMode="auto">
                <a:xfrm>
                  <a:off x="3138" y="0"/>
                  <a:ext cx="39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14" name="Group 37"/>
              <p:cNvGrpSpPr>
                <a:grpSpLocks/>
              </p:cNvGrpSpPr>
              <p:nvPr/>
            </p:nvGrpSpPr>
            <p:grpSpPr bwMode="auto">
              <a:xfrm>
                <a:off x="0" y="384"/>
                <a:ext cx="502" cy="480"/>
                <a:chOff x="0" y="384"/>
                <a:chExt cx="502" cy="480"/>
              </a:xfrm>
            </p:grpSpPr>
            <p:sp>
              <p:nvSpPr>
                <p:cNvPr id="46118" name="Rectangle 38"/>
                <p:cNvSpPr>
                  <a:spLocks noChangeArrowheads="1"/>
                </p:cNvSpPr>
                <p:nvPr/>
              </p:nvSpPr>
              <p:spPr bwMode="auto">
                <a:xfrm>
                  <a:off x="4" y="384"/>
                  <a:ext cx="494"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投资</a:t>
                  </a:r>
                </a:p>
                <a:p>
                  <a:pPr algn="ctr" eaLnBrk="0" hangingPunct="0"/>
                  <a:endParaRPr kumimoji="1" lang="zh-CN" altLang="en-US" sz="1800">
                    <a:latin typeface="Times New Roman" pitchFamily="18" charset="0"/>
                  </a:endParaRPr>
                </a:p>
              </p:txBody>
            </p:sp>
            <p:sp>
              <p:nvSpPr>
                <p:cNvPr id="46119" name="Rectangle 39"/>
                <p:cNvSpPr>
                  <a:spLocks noChangeArrowheads="1"/>
                </p:cNvSpPr>
                <p:nvPr/>
              </p:nvSpPr>
              <p:spPr bwMode="auto">
                <a:xfrm>
                  <a:off x="0" y="384"/>
                  <a:ext cx="502"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15" name="Group 40"/>
              <p:cNvGrpSpPr>
                <a:grpSpLocks/>
              </p:cNvGrpSpPr>
              <p:nvPr/>
            </p:nvGrpSpPr>
            <p:grpSpPr bwMode="auto">
              <a:xfrm>
                <a:off x="502" y="384"/>
                <a:ext cx="301" cy="480"/>
                <a:chOff x="502" y="384"/>
                <a:chExt cx="301" cy="480"/>
              </a:xfrm>
            </p:grpSpPr>
            <p:sp>
              <p:nvSpPr>
                <p:cNvPr id="46121" name="Rectangle 41"/>
                <p:cNvSpPr>
                  <a:spLocks noChangeArrowheads="1"/>
                </p:cNvSpPr>
                <p:nvPr/>
              </p:nvSpPr>
              <p:spPr bwMode="auto">
                <a:xfrm>
                  <a:off x="506" y="384"/>
                  <a:ext cx="293" cy="480"/>
                </a:xfrm>
                <a:prstGeom prst="rect">
                  <a:avLst/>
                </a:prstGeom>
                <a:noFill/>
                <a:ln w="9525">
                  <a:noFill/>
                  <a:miter lim="800000"/>
                  <a:headEnd/>
                  <a:tailEnd/>
                </a:ln>
                <a:effectLst/>
              </p:spPr>
              <p:txBody>
                <a:bodyPr anchor="ctr"/>
                <a:lstStyle/>
                <a:p>
                  <a:pPr algn="ctr"/>
                  <a:r>
                    <a:rPr kumimoji="1" lang="zh-CN" altLang="en-US">
                      <a:latin typeface="Times New Roman" pitchFamily="18" charset="0"/>
                    </a:rPr>
                    <a:t>14394</a:t>
                  </a:r>
                </a:p>
                <a:p>
                  <a:pPr algn="ctr" eaLnBrk="0" hangingPunct="0"/>
                  <a:endParaRPr kumimoji="1" lang="zh-CN" altLang="en-US">
                    <a:latin typeface="Times New Roman" pitchFamily="18" charset="0"/>
                  </a:endParaRPr>
                </a:p>
              </p:txBody>
            </p:sp>
            <p:sp>
              <p:nvSpPr>
                <p:cNvPr id="46122" name="Rectangle 42"/>
                <p:cNvSpPr>
                  <a:spLocks noChangeArrowheads="1"/>
                </p:cNvSpPr>
                <p:nvPr/>
              </p:nvSpPr>
              <p:spPr bwMode="auto">
                <a:xfrm>
                  <a:off x="502" y="384"/>
                  <a:ext cx="301"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16" name="Group 43"/>
              <p:cNvGrpSpPr>
                <a:grpSpLocks/>
              </p:cNvGrpSpPr>
              <p:nvPr/>
            </p:nvGrpSpPr>
            <p:grpSpPr bwMode="auto">
              <a:xfrm>
                <a:off x="803" y="384"/>
                <a:ext cx="334" cy="480"/>
                <a:chOff x="803" y="384"/>
                <a:chExt cx="334" cy="480"/>
              </a:xfrm>
            </p:grpSpPr>
            <p:sp>
              <p:nvSpPr>
                <p:cNvPr id="46124" name="Rectangle 44"/>
                <p:cNvSpPr>
                  <a:spLocks noChangeArrowheads="1"/>
                </p:cNvSpPr>
                <p:nvPr/>
              </p:nvSpPr>
              <p:spPr bwMode="auto">
                <a:xfrm>
                  <a:off x="807" y="384"/>
                  <a:ext cx="326" cy="480"/>
                </a:xfrm>
                <a:prstGeom prst="rect">
                  <a:avLst/>
                </a:prstGeom>
                <a:noFill/>
                <a:ln w="9525">
                  <a:noFill/>
                  <a:miter lim="800000"/>
                  <a:headEnd/>
                  <a:tailEnd/>
                </a:ln>
                <a:effectLst/>
              </p:spPr>
              <p:txBody>
                <a:bodyPr anchor="ctr"/>
                <a:lstStyle/>
                <a:p>
                  <a:pPr algn="ctr"/>
                  <a:r>
                    <a:rPr kumimoji="1" lang="zh-CN" altLang="en-US">
                      <a:latin typeface="Times New Roman" pitchFamily="18" charset="0"/>
                    </a:rPr>
                    <a:t>13644</a:t>
                  </a:r>
                </a:p>
                <a:p>
                  <a:pPr algn="ctr" eaLnBrk="0" hangingPunct="0"/>
                  <a:endParaRPr kumimoji="1" lang="zh-CN" altLang="en-US">
                    <a:latin typeface="Times New Roman" pitchFamily="18" charset="0"/>
                  </a:endParaRPr>
                </a:p>
              </p:txBody>
            </p:sp>
            <p:sp>
              <p:nvSpPr>
                <p:cNvPr id="46125" name="Rectangle 45"/>
                <p:cNvSpPr>
                  <a:spLocks noChangeArrowheads="1"/>
                </p:cNvSpPr>
                <p:nvPr/>
              </p:nvSpPr>
              <p:spPr bwMode="auto">
                <a:xfrm>
                  <a:off x="803" y="38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17" name="Group 46"/>
              <p:cNvGrpSpPr>
                <a:grpSpLocks/>
              </p:cNvGrpSpPr>
              <p:nvPr/>
            </p:nvGrpSpPr>
            <p:grpSpPr bwMode="auto">
              <a:xfrm>
                <a:off x="1137" y="384"/>
                <a:ext cx="334" cy="480"/>
                <a:chOff x="1137" y="384"/>
                <a:chExt cx="334" cy="480"/>
              </a:xfrm>
            </p:grpSpPr>
            <p:sp>
              <p:nvSpPr>
                <p:cNvPr id="46127" name="Rectangle 47"/>
                <p:cNvSpPr>
                  <a:spLocks noChangeArrowheads="1"/>
                </p:cNvSpPr>
                <p:nvPr/>
              </p:nvSpPr>
              <p:spPr bwMode="auto">
                <a:xfrm>
                  <a:off x="1141" y="384"/>
                  <a:ext cx="326" cy="480"/>
                </a:xfrm>
                <a:prstGeom prst="rect">
                  <a:avLst/>
                </a:prstGeom>
                <a:noFill/>
                <a:ln w="9525">
                  <a:noFill/>
                  <a:miter lim="800000"/>
                  <a:headEnd/>
                  <a:tailEnd/>
                </a:ln>
                <a:effectLst/>
              </p:spPr>
              <p:txBody>
                <a:bodyPr anchor="ctr"/>
                <a:lstStyle/>
                <a:p>
                  <a:pPr algn="ctr"/>
                  <a:r>
                    <a:rPr kumimoji="1" lang="zh-CN" altLang="en-US">
                      <a:latin typeface="Times New Roman" pitchFamily="18" charset="0"/>
                    </a:rPr>
                    <a:t>12894</a:t>
                  </a:r>
                </a:p>
                <a:p>
                  <a:pPr algn="ctr" eaLnBrk="0" hangingPunct="0"/>
                  <a:endParaRPr kumimoji="1" lang="zh-CN" altLang="en-US">
                    <a:latin typeface="Times New Roman" pitchFamily="18" charset="0"/>
                  </a:endParaRPr>
                </a:p>
              </p:txBody>
            </p:sp>
            <p:sp>
              <p:nvSpPr>
                <p:cNvPr id="46128" name="Rectangle 48"/>
                <p:cNvSpPr>
                  <a:spLocks noChangeArrowheads="1"/>
                </p:cNvSpPr>
                <p:nvPr/>
              </p:nvSpPr>
              <p:spPr bwMode="auto">
                <a:xfrm>
                  <a:off x="1137" y="38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18" name="Group 49"/>
              <p:cNvGrpSpPr>
                <a:grpSpLocks/>
              </p:cNvGrpSpPr>
              <p:nvPr/>
            </p:nvGrpSpPr>
            <p:grpSpPr bwMode="auto">
              <a:xfrm>
                <a:off x="1471" y="384"/>
                <a:ext cx="334" cy="480"/>
                <a:chOff x="1471" y="384"/>
                <a:chExt cx="334" cy="480"/>
              </a:xfrm>
            </p:grpSpPr>
            <p:sp>
              <p:nvSpPr>
                <p:cNvPr id="46130" name="Rectangle 50"/>
                <p:cNvSpPr>
                  <a:spLocks noChangeArrowheads="1"/>
                </p:cNvSpPr>
                <p:nvPr/>
              </p:nvSpPr>
              <p:spPr bwMode="auto">
                <a:xfrm>
                  <a:off x="1475" y="384"/>
                  <a:ext cx="326" cy="480"/>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12144</a:t>
                  </a:r>
                </a:p>
                <a:p>
                  <a:pPr algn="ctr" eaLnBrk="0" hangingPunct="0"/>
                  <a:endParaRPr kumimoji="1" lang="zh-CN" altLang="en-US" sz="1600">
                    <a:latin typeface="Times New Roman" pitchFamily="18" charset="0"/>
                  </a:endParaRPr>
                </a:p>
              </p:txBody>
            </p:sp>
            <p:sp>
              <p:nvSpPr>
                <p:cNvPr id="46131" name="Rectangle 51"/>
                <p:cNvSpPr>
                  <a:spLocks noChangeArrowheads="1"/>
                </p:cNvSpPr>
                <p:nvPr/>
              </p:nvSpPr>
              <p:spPr bwMode="auto">
                <a:xfrm>
                  <a:off x="1471" y="38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19" name="Group 52"/>
              <p:cNvGrpSpPr>
                <a:grpSpLocks/>
              </p:cNvGrpSpPr>
              <p:nvPr/>
            </p:nvGrpSpPr>
            <p:grpSpPr bwMode="auto">
              <a:xfrm>
                <a:off x="1805" y="384"/>
                <a:ext cx="331" cy="480"/>
                <a:chOff x="1805" y="384"/>
                <a:chExt cx="331" cy="480"/>
              </a:xfrm>
            </p:grpSpPr>
            <p:sp>
              <p:nvSpPr>
                <p:cNvPr id="46133" name="Rectangle 53"/>
                <p:cNvSpPr>
                  <a:spLocks noChangeArrowheads="1"/>
                </p:cNvSpPr>
                <p:nvPr/>
              </p:nvSpPr>
              <p:spPr bwMode="auto">
                <a:xfrm>
                  <a:off x="1809" y="384"/>
                  <a:ext cx="323" cy="480"/>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11394</a:t>
                  </a:r>
                </a:p>
                <a:p>
                  <a:pPr algn="ctr" eaLnBrk="0" hangingPunct="0"/>
                  <a:endParaRPr kumimoji="1" lang="zh-CN" altLang="en-US" sz="1600">
                    <a:latin typeface="Times New Roman" pitchFamily="18" charset="0"/>
                  </a:endParaRPr>
                </a:p>
              </p:txBody>
            </p:sp>
            <p:sp>
              <p:nvSpPr>
                <p:cNvPr id="46134" name="Rectangle 54"/>
                <p:cNvSpPr>
                  <a:spLocks noChangeArrowheads="1"/>
                </p:cNvSpPr>
                <p:nvPr/>
              </p:nvSpPr>
              <p:spPr bwMode="auto">
                <a:xfrm>
                  <a:off x="1805" y="384"/>
                  <a:ext cx="331"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0" name="Group 55"/>
              <p:cNvGrpSpPr>
                <a:grpSpLocks/>
              </p:cNvGrpSpPr>
              <p:nvPr/>
            </p:nvGrpSpPr>
            <p:grpSpPr bwMode="auto">
              <a:xfrm>
                <a:off x="2136" y="384"/>
                <a:ext cx="334" cy="480"/>
                <a:chOff x="2136" y="384"/>
                <a:chExt cx="334" cy="480"/>
              </a:xfrm>
            </p:grpSpPr>
            <p:sp>
              <p:nvSpPr>
                <p:cNvPr id="46136" name="Rectangle 56"/>
                <p:cNvSpPr>
                  <a:spLocks noChangeArrowheads="1"/>
                </p:cNvSpPr>
                <p:nvPr/>
              </p:nvSpPr>
              <p:spPr bwMode="auto">
                <a:xfrm>
                  <a:off x="2140" y="384"/>
                  <a:ext cx="326" cy="480"/>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10644</a:t>
                  </a:r>
                </a:p>
                <a:p>
                  <a:pPr algn="ctr" eaLnBrk="0" hangingPunct="0"/>
                  <a:endParaRPr kumimoji="1" lang="zh-CN" altLang="en-US" sz="1600">
                    <a:latin typeface="Times New Roman" pitchFamily="18" charset="0"/>
                  </a:endParaRPr>
                </a:p>
              </p:txBody>
            </p:sp>
            <p:sp>
              <p:nvSpPr>
                <p:cNvPr id="46137" name="Rectangle 57"/>
                <p:cNvSpPr>
                  <a:spLocks noChangeArrowheads="1"/>
                </p:cNvSpPr>
                <p:nvPr/>
              </p:nvSpPr>
              <p:spPr bwMode="auto">
                <a:xfrm>
                  <a:off x="2136" y="38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1" name="Group 58"/>
              <p:cNvGrpSpPr>
                <a:grpSpLocks/>
              </p:cNvGrpSpPr>
              <p:nvPr/>
            </p:nvGrpSpPr>
            <p:grpSpPr bwMode="auto">
              <a:xfrm>
                <a:off x="2470" y="384"/>
                <a:ext cx="334" cy="480"/>
                <a:chOff x="2470" y="384"/>
                <a:chExt cx="334" cy="480"/>
              </a:xfrm>
            </p:grpSpPr>
            <p:sp>
              <p:nvSpPr>
                <p:cNvPr id="46139" name="Rectangle 59"/>
                <p:cNvSpPr>
                  <a:spLocks noChangeArrowheads="1"/>
                </p:cNvSpPr>
                <p:nvPr/>
              </p:nvSpPr>
              <p:spPr bwMode="auto">
                <a:xfrm>
                  <a:off x="2474" y="384"/>
                  <a:ext cx="326"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9894</a:t>
                  </a:r>
                </a:p>
                <a:p>
                  <a:pPr algn="ctr" eaLnBrk="0" hangingPunct="0"/>
                  <a:endParaRPr kumimoji="1" lang="zh-CN" altLang="en-US" sz="1800">
                    <a:latin typeface="Times New Roman" pitchFamily="18" charset="0"/>
                  </a:endParaRPr>
                </a:p>
              </p:txBody>
            </p:sp>
            <p:sp>
              <p:nvSpPr>
                <p:cNvPr id="46140" name="Rectangle 60"/>
                <p:cNvSpPr>
                  <a:spLocks noChangeArrowheads="1"/>
                </p:cNvSpPr>
                <p:nvPr/>
              </p:nvSpPr>
              <p:spPr bwMode="auto">
                <a:xfrm>
                  <a:off x="2470" y="38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2" name="Group 61"/>
              <p:cNvGrpSpPr>
                <a:grpSpLocks/>
              </p:cNvGrpSpPr>
              <p:nvPr/>
            </p:nvGrpSpPr>
            <p:grpSpPr bwMode="auto">
              <a:xfrm>
                <a:off x="2804" y="384"/>
                <a:ext cx="334" cy="480"/>
                <a:chOff x="2804" y="384"/>
                <a:chExt cx="334" cy="480"/>
              </a:xfrm>
            </p:grpSpPr>
            <p:sp>
              <p:nvSpPr>
                <p:cNvPr id="46142" name="Rectangle 62"/>
                <p:cNvSpPr>
                  <a:spLocks noChangeArrowheads="1"/>
                </p:cNvSpPr>
                <p:nvPr/>
              </p:nvSpPr>
              <p:spPr bwMode="auto">
                <a:xfrm>
                  <a:off x="2808" y="384"/>
                  <a:ext cx="326"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9144</a:t>
                  </a:r>
                </a:p>
                <a:p>
                  <a:pPr algn="ctr" eaLnBrk="0" hangingPunct="0"/>
                  <a:endParaRPr kumimoji="1" lang="zh-CN" altLang="en-US" sz="1800">
                    <a:latin typeface="Times New Roman" pitchFamily="18" charset="0"/>
                  </a:endParaRPr>
                </a:p>
              </p:txBody>
            </p:sp>
            <p:sp>
              <p:nvSpPr>
                <p:cNvPr id="46143" name="Rectangle 63"/>
                <p:cNvSpPr>
                  <a:spLocks noChangeArrowheads="1"/>
                </p:cNvSpPr>
                <p:nvPr/>
              </p:nvSpPr>
              <p:spPr bwMode="auto">
                <a:xfrm>
                  <a:off x="2804" y="38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3" name="Group 64"/>
              <p:cNvGrpSpPr>
                <a:grpSpLocks/>
              </p:cNvGrpSpPr>
              <p:nvPr/>
            </p:nvGrpSpPr>
            <p:grpSpPr bwMode="auto">
              <a:xfrm>
                <a:off x="3138" y="384"/>
                <a:ext cx="394" cy="480"/>
                <a:chOff x="3138" y="384"/>
                <a:chExt cx="394" cy="480"/>
              </a:xfrm>
            </p:grpSpPr>
            <p:sp>
              <p:nvSpPr>
                <p:cNvPr id="46145" name="Rectangle 65"/>
                <p:cNvSpPr>
                  <a:spLocks noChangeArrowheads="1"/>
                </p:cNvSpPr>
                <p:nvPr/>
              </p:nvSpPr>
              <p:spPr bwMode="auto">
                <a:xfrm>
                  <a:off x="3142" y="384"/>
                  <a:ext cx="386"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8394</a:t>
                  </a:r>
                </a:p>
                <a:p>
                  <a:pPr algn="ctr" eaLnBrk="0" hangingPunct="0"/>
                  <a:endParaRPr kumimoji="1" lang="zh-CN" altLang="en-US" sz="1800">
                    <a:latin typeface="Times New Roman" pitchFamily="18" charset="0"/>
                  </a:endParaRPr>
                </a:p>
              </p:txBody>
            </p:sp>
            <p:sp>
              <p:nvSpPr>
                <p:cNvPr id="46146" name="Rectangle 66"/>
                <p:cNvSpPr>
                  <a:spLocks noChangeArrowheads="1"/>
                </p:cNvSpPr>
                <p:nvPr/>
              </p:nvSpPr>
              <p:spPr bwMode="auto">
                <a:xfrm>
                  <a:off x="3138" y="384"/>
                  <a:ext cx="39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4" name="Group 67"/>
              <p:cNvGrpSpPr>
                <a:grpSpLocks/>
              </p:cNvGrpSpPr>
              <p:nvPr/>
            </p:nvGrpSpPr>
            <p:grpSpPr bwMode="auto">
              <a:xfrm>
                <a:off x="0" y="864"/>
                <a:ext cx="502" cy="480"/>
                <a:chOff x="0" y="864"/>
                <a:chExt cx="502" cy="480"/>
              </a:xfrm>
            </p:grpSpPr>
            <p:sp>
              <p:nvSpPr>
                <p:cNvPr id="46148" name="Rectangle 68"/>
                <p:cNvSpPr>
                  <a:spLocks noChangeArrowheads="1"/>
                </p:cNvSpPr>
                <p:nvPr/>
              </p:nvSpPr>
              <p:spPr bwMode="auto">
                <a:xfrm>
                  <a:off x="4" y="864"/>
                  <a:ext cx="494"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经营成本</a:t>
                  </a:r>
                </a:p>
                <a:p>
                  <a:pPr algn="ctr" eaLnBrk="0" hangingPunct="0"/>
                  <a:endParaRPr kumimoji="1" lang="zh-CN" altLang="en-US" sz="1800">
                    <a:latin typeface="Times New Roman" pitchFamily="18" charset="0"/>
                  </a:endParaRPr>
                </a:p>
              </p:txBody>
            </p:sp>
            <p:sp>
              <p:nvSpPr>
                <p:cNvPr id="46149" name="Rectangle 69"/>
                <p:cNvSpPr>
                  <a:spLocks noChangeArrowheads="1"/>
                </p:cNvSpPr>
                <p:nvPr/>
              </p:nvSpPr>
              <p:spPr bwMode="auto">
                <a:xfrm>
                  <a:off x="0" y="864"/>
                  <a:ext cx="502"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5" name="Group 70"/>
              <p:cNvGrpSpPr>
                <a:grpSpLocks/>
              </p:cNvGrpSpPr>
              <p:nvPr/>
            </p:nvGrpSpPr>
            <p:grpSpPr bwMode="auto">
              <a:xfrm>
                <a:off x="502" y="864"/>
                <a:ext cx="301" cy="480"/>
                <a:chOff x="502" y="864"/>
                <a:chExt cx="301" cy="480"/>
              </a:xfrm>
            </p:grpSpPr>
            <p:sp>
              <p:nvSpPr>
                <p:cNvPr id="46151" name="Rectangle 71"/>
                <p:cNvSpPr>
                  <a:spLocks noChangeArrowheads="1"/>
                </p:cNvSpPr>
                <p:nvPr/>
              </p:nvSpPr>
              <p:spPr bwMode="auto">
                <a:xfrm>
                  <a:off x="506" y="864"/>
                  <a:ext cx="293" cy="480"/>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a:latin typeface="Times New Roman" pitchFamily="18" charset="0"/>
                    </a:rPr>
                    <a:t>28374</a:t>
                  </a:r>
                </a:p>
                <a:p>
                  <a:pPr algn="ctr" eaLnBrk="0" hangingPunct="0"/>
                  <a:endParaRPr kumimoji="1" lang="zh-CN" altLang="en-US" sz="1800">
                    <a:latin typeface="Times New Roman" pitchFamily="18" charset="0"/>
                  </a:endParaRPr>
                </a:p>
              </p:txBody>
            </p:sp>
            <p:sp>
              <p:nvSpPr>
                <p:cNvPr id="46152" name="Rectangle 72"/>
                <p:cNvSpPr>
                  <a:spLocks noChangeArrowheads="1"/>
                </p:cNvSpPr>
                <p:nvPr/>
              </p:nvSpPr>
              <p:spPr bwMode="auto">
                <a:xfrm>
                  <a:off x="502" y="864"/>
                  <a:ext cx="301"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6" name="Group 73"/>
              <p:cNvGrpSpPr>
                <a:grpSpLocks/>
              </p:cNvGrpSpPr>
              <p:nvPr/>
            </p:nvGrpSpPr>
            <p:grpSpPr bwMode="auto">
              <a:xfrm>
                <a:off x="803" y="864"/>
                <a:ext cx="334" cy="480"/>
                <a:chOff x="803" y="864"/>
                <a:chExt cx="334" cy="480"/>
              </a:xfrm>
            </p:grpSpPr>
            <p:sp>
              <p:nvSpPr>
                <p:cNvPr id="46154" name="Rectangle 74"/>
                <p:cNvSpPr>
                  <a:spLocks noChangeArrowheads="1"/>
                </p:cNvSpPr>
                <p:nvPr/>
              </p:nvSpPr>
              <p:spPr bwMode="auto">
                <a:xfrm>
                  <a:off x="807" y="864"/>
                  <a:ext cx="326" cy="480"/>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sz="1600">
                      <a:latin typeface="Times New Roman" pitchFamily="18" charset="0"/>
                    </a:rPr>
                    <a:t>24129</a:t>
                  </a:r>
                </a:p>
                <a:p>
                  <a:pPr algn="ctr" eaLnBrk="0" hangingPunct="0"/>
                  <a:endParaRPr kumimoji="1" lang="zh-CN" altLang="en-US" sz="1600">
                    <a:latin typeface="Times New Roman" pitchFamily="18" charset="0"/>
                  </a:endParaRPr>
                </a:p>
              </p:txBody>
            </p:sp>
            <p:sp>
              <p:nvSpPr>
                <p:cNvPr id="46155" name="Rectangle 75"/>
                <p:cNvSpPr>
                  <a:spLocks noChangeArrowheads="1"/>
                </p:cNvSpPr>
                <p:nvPr/>
              </p:nvSpPr>
              <p:spPr bwMode="auto">
                <a:xfrm>
                  <a:off x="803" y="86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7" name="Group 76"/>
              <p:cNvGrpSpPr>
                <a:grpSpLocks/>
              </p:cNvGrpSpPr>
              <p:nvPr/>
            </p:nvGrpSpPr>
            <p:grpSpPr bwMode="auto">
              <a:xfrm>
                <a:off x="1137" y="864"/>
                <a:ext cx="334" cy="480"/>
                <a:chOff x="1137" y="864"/>
                <a:chExt cx="334" cy="480"/>
              </a:xfrm>
            </p:grpSpPr>
            <p:sp>
              <p:nvSpPr>
                <p:cNvPr id="46157" name="Rectangle 77"/>
                <p:cNvSpPr>
                  <a:spLocks noChangeArrowheads="1"/>
                </p:cNvSpPr>
                <p:nvPr/>
              </p:nvSpPr>
              <p:spPr bwMode="auto">
                <a:xfrm>
                  <a:off x="1141" y="864"/>
                  <a:ext cx="326" cy="480"/>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sz="1600">
                      <a:latin typeface="Times New Roman" pitchFamily="18" charset="0"/>
                    </a:rPr>
                    <a:t>19884</a:t>
                  </a:r>
                </a:p>
                <a:p>
                  <a:pPr algn="ctr" eaLnBrk="0" hangingPunct="0"/>
                  <a:endParaRPr kumimoji="1" lang="zh-CN" altLang="en-US" sz="1600">
                    <a:latin typeface="Times New Roman" pitchFamily="18" charset="0"/>
                  </a:endParaRPr>
                </a:p>
              </p:txBody>
            </p:sp>
            <p:sp>
              <p:nvSpPr>
                <p:cNvPr id="46158" name="Rectangle 78"/>
                <p:cNvSpPr>
                  <a:spLocks noChangeArrowheads="1"/>
                </p:cNvSpPr>
                <p:nvPr/>
              </p:nvSpPr>
              <p:spPr bwMode="auto">
                <a:xfrm>
                  <a:off x="1137" y="86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8" name="Group 79"/>
              <p:cNvGrpSpPr>
                <a:grpSpLocks/>
              </p:cNvGrpSpPr>
              <p:nvPr/>
            </p:nvGrpSpPr>
            <p:grpSpPr bwMode="auto">
              <a:xfrm>
                <a:off x="1471" y="864"/>
                <a:ext cx="334" cy="480"/>
                <a:chOff x="1471" y="864"/>
                <a:chExt cx="334" cy="480"/>
              </a:xfrm>
            </p:grpSpPr>
            <p:sp>
              <p:nvSpPr>
                <p:cNvPr id="46160" name="Rectangle 80"/>
                <p:cNvSpPr>
                  <a:spLocks noChangeArrowheads="1"/>
                </p:cNvSpPr>
                <p:nvPr/>
              </p:nvSpPr>
              <p:spPr bwMode="auto">
                <a:xfrm>
                  <a:off x="1475" y="864"/>
                  <a:ext cx="326" cy="480"/>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sz="1600">
                      <a:latin typeface="Times New Roman" pitchFamily="18" charset="0"/>
                    </a:rPr>
                    <a:t>15639</a:t>
                  </a:r>
                </a:p>
                <a:p>
                  <a:pPr algn="ctr" eaLnBrk="0" hangingPunct="0"/>
                  <a:endParaRPr kumimoji="1" lang="zh-CN" altLang="en-US" sz="1600">
                    <a:latin typeface="Times New Roman" pitchFamily="18" charset="0"/>
                  </a:endParaRPr>
                </a:p>
              </p:txBody>
            </p:sp>
            <p:sp>
              <p:nvSpPr>
                <p:cNvPr id="46161" name="Rectangle 81"/>
                <p:cNvSpPr>
                  <a:spLocks noChangeArrowheads="1"/>
                </p:cNvSpPr>
                <p:nvPr/>
              </p:nvSpPr>
              <p:spPr bwMode="auto">
                <a:xfrm>
                  <a:off x="1471" y="86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29" name="Group 82"/>
              <p:cNvGrpSpPr>
                <a:grpSpLocks/>
              </p:cNvGrpSpPr>
              <p:nvPr/>
            </p:nvGrpSpPr>
            <p:grpSpPr bwMode="auto">
              <a:xfrm>
                <a:off x="1805" y="864"/>
                <a:ext cx="331" cy="480"/>
                <a:chOff x="1805" y="864"/>
                <a:chExt cx="331" cy="480"/>
              </a:xfrm>
            </p:grpSpPr>
            <p:sp>
              <p:nvSpPr>
                <p:cNvPr id="46163" name="Rectangle 83"/>
                <p:cNvSpPr>
                  <a:spLocks noChangeArrowheads="1"/>
                </p:cNvSpPr>
                <p:nvPr/>
              </p:nvSpPr>
              <p:spPr bwMode="auto">
                <a:xfrm>
                  <a:off x="1809" y="864"/>
                  <a:ext cx="323" cy="480"/>
                </a:xfrm>
                <a:prstGeom prst="rect">
                  <a:avLst/>
                </a:prstGeom>
                <a:noFill/>
                <a:ln w="9525">
                  <a:noFill/>
                  <a:miter lim="800000"/>
                  <a:headEnd/>
                  <a:tailEnd/>
                </a:ln>
                <a:effectLst/>
              </p:spPr>
              <p:txBody>
                <a:bodyPr anchor="ctr"/>
                <a:lstStyle/>
                <a:p>
                  <a:pPr algn="ctr"/>
                  <a:endParaRPr kumimoji="1" lang="zh-CN" altLang="en-US" sz="1800">
                    <a:latin typeface="Times New Roman" pitchFamily="18" charset="0"/>
                  </a:endParaRPr>
                </a:p>
                <a:p>
                  <a:pPr algn="ctr"/>
                  <a:r>
                    <a:rPr kumimoji="1" lang="zh-CN" altLang="en-US" sz="1600">
                      <a:latin typeface="Times New Roman" pitchFamily="18" charset="0"/>
                    </a:rPr>
                    <a:t>11394</a:t>
                  </a:r>
                </a:p>
                <a:p>
                  <a:pPr algn="ctr" eaLnBrk="0" hangingPunct="0"/>
                  <a:endParaRPr kumimoji="1" lang="zh-CN" altLang="en-US" sz="1600">
                    <a:latin typeface="Times New Roman" pitchFamily="18" charset="0"/>
                  </a:endParaRPr>
                </a:p>
              </p:txBody>
            </p:sp>
            <p:sp>
              <p:nvSpPr>
                <p:cNvPr id="46164" name="Rectangle 84"/>
                <p:cNvSpPr>
                  <a:spLocks noChangeArrowheads="1"/>
                </p:cNvSpPr>
                <p:nvPr/>
              </p:nvSpPr>
              <p:spPr bwMode="auto">
                <a:xfrm>
                  <a:off x="1805" y="864"/>
                  <a:ext cx="331"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30" name="Group 85"/>
              <p:cNvGrpSpPr>
                <a:grpSpLocks/>
              </p:cNvGrpSpPr>
              <p:nvPr/>
            </p:nvGrpSpPr>
            <p:grpSpPr bwMode="auto">
              <a:xfrm>
                <a:off x="2136" y="864"/>
                <a:ext cx="334" cy="480"/>
                <a:chOff x="2136" y="864"/>
                <a:chExt cx="334" cy="480"/>
              </a:xfrm>
            </p:grpSpPr>
            <p:sp>
              <p:nvSpPr>
                <p:cNvPr id="46166" name="Rectangle 86"/>
                <p:cNvSpPr>
                  <a:spLocks noChangeArrowheads="1"/>
                </p:cNvSpPr>
                <p:nvPr/>
              </p:nvSpPr>
              <p:spPr bwMode="auto">
                <a:xfrm>
                  <a:off x="2140" y="864"/>
                  <a:ext cx="326"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7149</a:t>
                  </a:r>
                </a:p>
                <a:p>
                  <a:pPr algn="ctr" eaLnBrk="0" hangingPunct="0"/>
                  <a:endParaRPr kumimoji="1" lang="zh-CN" altLang="en-US" sz="1800">
                    <a:latin typeface="Times New Roman" pitchFamily="18" charset="0"/>
                  </a:endParaRPr>
                </a:p>
              </p:txBody>
            </p:sp>
            <p:sp>
              <p:nvSpPr>
                <p:cNvPr id="46167" name="Rectangle 87"/>
                <p:cNvSpPr>
                  <a:spLocks noChangeArrowheads="1"/>
                </p:cNvSpPr>
                <p:nvPr/>
              </p:nvSpPr>
              <p:spPr bwMode="auto">
                <a:xfrm>
                  <a:off x="2136" y="86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31" name="Group 88"/>
              <p:cNvGrpSpPr>
                <a:grpSpLocks/>
              </p:cNvGrpSpPr>
              <p:nvPr/>
            </p:nvGrpSpPr>
            <p:grpSpPr bwMode="auto">
              <a:xfrm>
                <a:off x="2470" y="864"/>
                <a:ext cx="334" cy="480"/>
                <a:chOff x="2470" y="864"/>
                <a:chExt cx="334" cy="480"/>
              </a:xfrm>
            </p:grpSpPr>
            <p:sp>
              <p:nvSpPr>
                <p:cNvPr id="46169" name="Rectangle 89"/>
                <p:cNvSpPr>
                  <a:spLocks noChangeArrowheads="1"/>
                </p:cNvSpPr>
                <p:nvPr/>
              </p:nvSpPr>
              <p:spPr bwMode="auto">
                <a:xfrm>
                  <a:off x="2474" y="864"/>
                  <a:ext cx="326"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2904</a:t>
                  </a:r>
                </a:p>
                <a:p>
                  <a:pPr algn="ctr" eaLnBrk="0" hangingPunct="0"/>
                  <a:endParaRPr kumimoji="1" lang="zh-CN" altLang="en-US" sz="1800">
                    <a:latin typeface="Times New Roman" pitchFamily="18" charset="0"/>
                  </a:endParaRPr>
                </a:p>
              </p:txBody>
            </p:sp>
            <p:sp>
              <p:nvSpPr>
                <p:cNvPr id="46170" name="Rectangle 90"/>
                <p:cNvSpPr>
                  <a:spLocks noChangeArrowheads="1"/>
                </p:cNvSpPr>
                <p:nvPr/>
              </p:nvSpPr>
              <p:spPr bwMode="auto">
                <a:xfrm>
                  <a:off x="2470" y="86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46144" name="Group 91"/>
              <p:cNvGrpSpPr>
                <a:grpSpLocks/>
              </p:cNvGrpSpPr>
              <p:nvPr/>
            </p:nvGrpSpPr>
            <p:grpSpPr bwMode="auto">
              <a:xfrm>
                <a:off x="2804" y="864"/>
                <a:ext cx="334" cy="480"/>
                <a:chOff x="2804" y="864"/>
                <a:chExt cx="334" cy="480"/>
              </a:xfrm>
            </p:grpSpPr>
            <p:sp>
              <p:nvSpPr>
                <p:cNvPr id="46172" name="Rectangle 92"/>
                <p:cNvSpPr>
                  <a:spLocks noChangeArrowheads="1"/>
                </p:cNvSpPr>
                <p:nvPr/>
              </p:nvSpPr>
              <p:spPr bwMode="auto">
                <a:xfrm>
                  <a:off x="2808" y="864"/>
                  <a:ext cx="326" cy="480"/>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-1341</a:t>
                  </a:r>
                </a:p>
                <a:p>
                  <a:pPr algn="ctr" eaLnBrk="0" hangingPunct="0"/>
                  <a:endParaRPr kumimoji="1" lang="zh-CN" altLang="en-US" sz="1800">
                    <a:latin typeface="Times New Roman" pitchFamily="18" charset="0"/>
                  </a:endParaRPr>
                </a:p>
              </p:txBody>
            </p:sp>
            <p:sp>
              <p:nvSpPr>
                <p:cNvPr id="46173" name="Rectangle 93"/>
                <p:cNvSpPr>
                  <a:spLocks noChangeArrowheads="1"/>
                </p:cNvSpPr>
                <p:nvPr/>
              </p:nvSpPr>
              <p:spPr bwMode="auto">
                <a:xfrm>
                  <a:off x="2804" y="864"/>
                  <a:ext cx="33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46147" name="Group 94"/>
              <p:cNvGrpSpPr>
                <a:grpSpLocks/>
              </p:cNvGrpSpPr>
              <p:nvPr/>
            </p:nvGrpSpPr>
            <p:grpSpPr bwMode="auto">
              <a:xfrm>
                <a:off x="3138" y="864"/>
                <a:ext cx="394" cy="480"/>
                <a:chOff x="3138" y="864"/>
                <a:chExt cx="394" cy="480"/>
              </a:xfrm>
            </p:grpSpPr>
            <p:sp>
              <p:nvSpPr>
                <p:cNvPr id="46175" name="Rectangle 95"/>
                <p:cNvSpPr>
                  <a:spLocks noChangeArrowheads="1"/>
                </p:cNvSpPr>
                <p:nvPr/>
              </p:nvSpPr>
              <p:spPr bwMode="auto">
                <a:xfrm>
                  <a:off x="3142" y="864"/>
                  <a:ext cx="386" cy="480"/>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-5586</a:t>
                  </a:r>
                </a:p>
                <a:p>
                  <a:pPr algn="ctr" eaLnBrk="0" hangingPunct="0"/>
                  <a:endParaRPr kumimoji="1" lang="zh-CN" altLang="en-US" sz="1800">
                    <a:latin typeface="Times New Roman" pitchFamily="18" charset="0"/>
                  </a:endParaRPr>
                </a:p>
              </p:txBody>
            </p:sp>
            <p:sp>
              <p:nvSpPr>
                <p:cNvPr id="46176" name="Rectangle 96"/>
                <p:cNvSpPr>
                  <a:spLocks noChangeArrowheads="1"/>
                </p:cNvSpPr>
                <p:nvPr/>
              </p:nvSpPr>
              <p:spPr bwMode="auto">
                <a:xfrm>
                  <a:off x="3138" y="864"/>
                  <a:ext cx="394" cy="480"/>
                </a:xfrm>
                <a:prstGeom prst="rect">
                  <a:avLst/>
                </a:prstGeom>
                <a:noFill/>
                <a:ln w="7">
                  <a:solidFill>
                    <a:srgbClr val="A0A0A0"/>
                  </a:solidFill>
                  <a:miter lim="800000"/>
                  <a:headEnd/>
                  <a:tailEnd/>
                </a:ln>
                <a:effectLst/>
              </p:spPr>
              <p:txBody>
                <a:bodyPr wrap="none"/>
                <a:lstStyle/>
                <a:p>
                  <a:endParaRPr lang="zh-CN" altLang="en-US"/>
                </a:p>
              </p:txBody>
            </p:sp>
          </p:grpSp>
          <p:grpSp>
            <p:nvGrpSpPr>
              <p:cNvPr id="46150" name="Group 97"/>
              <p:cNvGrpSpPr>
                <a:grpSpLocks/>
              </p:cNvGrpSpPr>
              <p:nvPr/>
            </p:nvGrpSpPr>
            <p:grpSpPr bwMode="auto">
              <a:xfrm>
                <a:off x="0" y="1344"/>
                <a:ext cx="502" cy="576"/>
                <a:chOff x="0" y="1344"/>
                <a:chExt cx="502" cy="576"/>
              </a:xfrm>
            </p:grpSpPr>
            <p:sp>
              <p:nvSpPr>
                <p:cNvPr id="46178" name="Rectangle 98"/>
                <p:cNvSpPr>
                  <a:spLocks noChangeArrowheads="1"/>
                </p:cNvSpPr>
                <p:nvPr/>
              </p:nvSpPr>
              <p:spPr bwMode="auto">
                <a:xfrm>
                  <a:off x="4" y="1344"/>
                  <a:ext cx="494" cy="576"/>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产品价格</a:t>
                  </a:r>
                </a:p>
                <a:p>
                  <a:pPr algn="ctr" eaLnBrk="0" hangingPunct="0"/>
                  <a:endParaRPr kumimoji="1" lang="zh-CN" altLang="en-US" sz="1800">
                    <a:latin typeface="Times New Roman" pitchFamily="18" charset="0"/>
                  </a:endParaRPr>
                </a:p>
              </p:txBody>
            </p:sp>
            <p:sp>
              <p:nvSpPr>
                <p:cNvPr id="46179" name="Rectangle 99"/>
                <p:cNvSpPr>
                  <a:spLocks noChangeArrowheads="1"/>
                </p:cNvSpPr>
                <p:nvPr/>
              </p:nvSpPr>
              <p:spPr bwMode="auto">
                <a:xfrm>
                  <a:off x="0" y="1344"/>
                  <a:ext cx="502"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53" name="Group 100"/>
              <p:cNvGrpSpPr>
                <a:grpSpLocks/>
              </p:cNvGrpSpPr>
              <p:nvPr/>
            </p:nvGrpSpPr>
            <p:grpSpPr bwMode="auto">
              <a:xfrm>
                <a:off x="502" y="1344"/>
                <a:ext cx="301" cy="576"/>
                <a:chOff x="502" y="1344"/>
                <a:chExt cx="301" cy="576"/>
              </a:xfrm>
            </p:grpSpPr>
            <p:sp>
              <p:nvSpPr>
                <p:cNvPr id="46181" name="Rectangle 101"/>
                <p:cNvSpPr>
                  <a:spLocks noChangeArrowheads="1"/>
                </p:cNvSpPr>
                <p:nvPr/>
              </p:nvSpPr>
              <p:spPr bwMode="auto">
                <a:xfrm>
                  <a:off x="506" y="1344"/>
                  <a:ext cx="293" cy="576"/>
                </a:xfrm>
                <a:prstGeom prst="rect">
                  <a:avLst/>
                </a:prstGeom>
                <a:noFill/>
                <a:ln w="9525">
                  <a:noFill/>
                  <a:miter lim="800000"/>
                  <a:headEnd/>
                  <a:tailEnd/>
                </a:ln>
                <a:effectLst/>
              </p:spPr>
              <p:txBody>
                <a:bodyPr anchor="ctr"/>
                <a:lstStyle/>
                <a:p>
                  <a:pPr algn="ctr"/>
                  <a:r>
                    <a:rPr kumimoji="1" lang="zh-CN" altLang="en-US">
                      <a:latin typeface="Times New Roman" pitchFamily="18" charset="0"/>
                    </a:rPr>
                    <a:t>-10725</a:t>
                  </a:r>
                </a:p>
                <a:p>
                  <a:pPr algn="ctr" eaLnBrk="0" hangingPunct="0"/>
                  <a:endParaRPr kumimoji="1" lang="zh-CN" altLang="en-US">
                    <a:latin typeface="Times New Roman" pitchFamily="18" charset="0"/>
                  </a:endParaRPr>
                </a:p>
              </p:txBody>
            </p:sp>
            <p:sp>
              <p:nvSpPr>
                <p:cNvPr id="46182" name="Rectangle 102"/>
                <p:cNvSpPr>
                  <a:spLocks noChangeArrowheads="1"/>
                </p:cNvSpPr>
                <p:nvPr/>
              </p:nvSpPr>
              <p:spPr bwMode="auto">
                <a:xfrm>
                  <a:off x="502" y="1344"/>
                  <a:ext cx="301"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56" name="Group 103"/>
              <p:cNvGrpSpPr>
                <a:grpSpLocks/>
              </p:cNvGrpSpPr>
              <p:nvPr/>
            </p:nvGrpSpPr>
            <p:grpSpPr bwMode="auto">
              <a:xfrm>
                <a:off x="803" y="1344"/>
                <a:ext cx="334" cy="576"/>
                <a:chOff x="803" y="1344"/>
                <a:chExt cx="334" cy="576"/>
              </a:xfrm>
            </p:grpSpPr>
            <p:sp>
              <p:nvSpPr>
                <p:cNvPr id="46184" name="Rectangle 104"/>
                <p:cNvSpPr>
                  <a:spLocks noChangeArrowheads="1"/>
                </p:cNvSpPr>
                <p:nvPr/>
              </p:nvSpPr>
              <p:spPr bwMode="auto">
                <a:xfrm>
                  <a:off x="807" y="1344"/>
                  <a:ext cx="326" cy="576"/>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-5195</a:t>
                  </a:r>
                </a:p>
                <a:p>
                  <a:pPr algn="ctr" eaLnBrk="0" hangingPunct="0"/>
                  <a:endParaRPr kumimoji="1" lang="zh-CN" altLang="en-US" sz="1600">
                    <a:latin typeface="Times New Roman" pitchFamily="18" charset="0"/>
                  </a:endParaRPr>
                </a:p>
              </p:txBody>
            </p:sp>
            <p:sp>
              <p:nvSpPr>
                <p:cNvPr id="46185" name="Rectangle 105"/>
                <p:cNvSpPr>
                  <a:spLocks noChangeArrowheads="1"/>
                </p:cNvSpPr>
                <p:nvPr/>
              </p:nvSpPr>
              <p:spPr bwMode="auto">
                <a:xfrm>
                  <a:off x="803" y="1344"/>
                  <a:ext cx="334"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59" name="Group 106"/>
              <p:cNvGrpSpPr>
                <a:grpSpLocks/>
              </p:cNvGrpSpPr>
              <p:nvPr/>
            </p:nvGrpSpPr>
            <p:grpSpPr bwMode="auto">
              <a:xfrm>
                <a:off x="1137" y="1344"/>
                <a:ext cx="334" cy="576"/>
                <a:chOff x="1137" y="1344"/>
                <a:chExt cx="334" cy="576"/>
              </a:xfrm>
            </p:grpSpPr>
            <p:sp>
              <p:nvSpPr>
                <p:cNvPr id="46187" name="Rectangle 107"/>
                <p:cNvSpPr>
                  <a:spLocks noChangeArrowheads="1"/>
                </p:cNvSpPr>
                <p:nvPr/>
              </p:nvSpPr>
              <p:spPr bwMode="auto">
                <a:xfrm>
                  <a:off x="1141" y="1344"/>
                  <a:ext cx="326" cy="576"/>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335</a:t>
                  </a:r>
                </a:p>
                <a:p>
                  <a:pPr algn="ctr" eaLnBrk="0" hangingPunct="0"/>
                  <a:endParaRPr kumimoji="1" lang="zh-CN" altLang="en-US" sz="1800">
                    <a:latin typeface="Times New Roman" pitchFamily="18" charset="0"/>
                  </a:endParaRPr>
                </a:p>
              </p:txBody>
            </p:sp>
            <p:sp>
              <p:nvSpPr>
                <p:cNvPr id="46188" name="Rectangle 108"/>
                <p:cNvSpPr>
                  <a:spLocks noChangeArrowheads="1"/>
                </p:cNvSpPr>
                <p:nvPr/>
              </p:nvSpPr>
              <p:spPr bwMode="auto">
                <a:xfrm>
                  <a:off x="1137" y="1344"/>
                  <a:ext cx="334"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62" name="Group 109"/>
              <p:cNvGrpSpPr>
                <a:grpSpLocks/>
              </p:cNvGrpSpPr>
              <p:nvPr/>
            </p:nvGrpSpPr>
            <p:grpSpPr bwMode="auto">
              <a:xfrm>
                <a:off x="1471" y="1344"/>
                <a:ext cx="334" cy="576"/>
                <a:chOff x="1471" y="1344"/>
                <a:chExt cx="334" cy="576"/>
              </a:xfrm>
            </p:grpSpPr>
            <p:sp>
              <p:nvSpPr>
                <p:cNvPr id="46190" name="Rectangle 110"/>
                <p:cNvSpPr>
                  <a:spLocks noChangeArrowheads="1"/>
                </p:cNvSpPr>
                <p:nvPr/>
              </p:nvSpPr>
              <p:spPr bwMode="auto">
                <a:xfrm>
                  <a:off x="1475" y="1344"/>
                  <a:ext cx="326" cy="576"/>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5864</a:t>
                  </a:r>
                </a:p>
                <a:p>
                  <a:pPr algn="ctr" eaLnBrk="0" hangingPunct="0"/>
                  <a:endParaRPr kumimoji="1" lang="zh-CN" altLang="en-US" sz="1800">
                    <a:latin typeface="Times New Roman" pitchFamily="18" charset="0"/>
                  </a:endParaRPr>
                </a:p>
              </p:txBody>
            </p:sp>
            <p:sp>
              <p:nvSpPr>
                <p:cNvPr id="46191" name="Rectangle 111"/>
                <p:cNvSpPr>
                  <a:spLocks noChangeArrowheads="1"/>
                </p:cNvSpPr>
                <p:nvPr/>
              </p:nvSpPr>
              <p:spPr bwMode="auto">
                <a:xfrm>
                  <a:off x="1471" y="1344"/>
                  <a:ext cx="334"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65" name="Group 112"/>
              <p:cNvGrpSpPr>
                <a:grpSpLocks/>
              </p:cNvGrpSpPr>
              <p:nvPr/>
            </p:nvGrpSpPr>
            <p:grpSpPr bwMode="auto">
              <a:xfrm>
                <a:off x="1805" y="1344"/>
                <a:ext cx="331" cy="576"/>
                <a:chOff x="1805" y="1344"/>
                <a:chExt cx="331" cy="576"/>
              </a:xfrm>
            </p:grpSpPr>
            <p:sp>
              <p:nvSpPr>
                <p:cNvPr id="46193" name="Rectangle 113"/>
                <p:cNvSpPr>
                  <a:spLocks noChangeArrowheads="1"/>
                </p:cNvSpPr>
                <p:nvPr/>
              </p:nvSpPr>
              <p:spPr bwMode="auto">
                <a:xfrm>
                  <a:off x="1809" y="1344"/>
                  <a:ext cx="323" cy="576"/>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11394</a:t>
                  </a:r>
                </a:p>
                <a:p>
                  <a:pPr algn="ctr" eaLnBrk="0" hangingPunct="0"/>
                  <a:endParaRPr kumimoji="1" lang="zh-CN" altLang="en-US" sz="1600">
                    <a:latin typeface="Times New Roman" pitchFamily="18" charset="0"/>
                  </a:endParaRPr>
                </a:p>
              </p:txBody>
            </p:sp>
            <p:sp>
              <p:nvSpPr>
                <p:cNvPr id="46194" name="Rectangle 114"/>
                <p:cNvSpPr>
                  <a:spLocks noChangeArrowheads="1"/>
                </p:cNvSpPr>
                <p:nvPr/>
              </p:nvSpPr>
              <p:spPr bwMode="auto">
                <a:xfrm>
                  <a:off x="1805" y="1344"/>
                  <a:ext cx="331"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68" name="Group 115"/>
              <p:cNvGrpSpPr>
                <a:grpSpLocks/>
              </p:cNvGrpSpPr>
              <p:nvPr/>
            </p:nvGrpSpPr>
            <p:grpSpPr bwMode="auto">
              <a:xfrm>
                <a:off x="2136" y="1344"/>
                <a:ext cx="334" cy="576"/>
                <a:chOff x="2136" y="1344"/>
                <a:chExt cx="334" cy="576"/>
              </a:xfrm>
            </p:grpSpPr>
            <p:sp>
              <p:nvSpPr>
                <p:cNvPr id="46196" name="Rectangle 116"/>
                <p:cNvSpPr>
                  <a:spLocks noChangeArrowheads="1"/>
                </p:cNvSpPr>
                <p:nvPr/>
              </p:nvSpPr>
              <p:spPr bwMode="auto">
                <a:xfrm>
                  <a:off x="2140" y="1344"/>
                  <a:ext cx="326" cy="576"/>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16924</a:t>
                  </a:r>
                </a:p>
                <a:p>
                  <a:pPr algn="ctr" eaLnBrk="0" hangingPunct="0"/>
                  <a:endParaRPr kumimoji="1" lang="zh-CN" altLang="en-US" sz="1600">
                    <a:latin typeface="Times New Roman" pitchFamily="18" charset="0"/>
                  </a:endParaRPr>
                </a:p>
              </p:txBody>
            </p:sp>
            <p:sp>
              <p:nvSpPr>
                <p:cNvPr id="46197" name="Rectangle 117"/>
                <p:cNvSpPr>
                  <a:spLocks noChangeArrowheads="1"/>
                </p:cNvSpPr>
                <p:nvPr/>
              </p:nvSpPr>
              <p:spPr bwMode="auto">
                <a:xfrm>
                  <a:off x="2136" y="1344"/>
                  <a:ext cx="334"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71" name="Group 118"/>
              <p:cNvGrpSpPr>
                <a:grpSpLocks/>
              </p:cNvGrpSpPr>
              <p:nvPr/>
            </p:nvGrpSpPr>
            <p:grpSpPr bwMode="auto">
              <a:xfrm>
                <a:off x="2470" y="1344"/>
                <a:ext cx="334" cy="576"/>
                <a:chOff x="2470" y="1344"/>
                <a:chExt cx="334" cy="576"/>
              </a:xfrm>
            </p:grpSpPr>
            <p:sp>
              <p:nvSpPr>
                <p:cNvPr id="46199" name="Rectangle 119"/>
                <p:cNvSpPr>
                  <a:spLocks noChangeArrowheads="1"/>
                </p:cNvSpPr>
                <p:nvPr/>
              </p:nvSpPr>
              <p:spPr bwMode="auto">
                <a:xfrm>
                  <a:off x="2474" y="1344"/>
                  <a:ext cx="326" cy="576"/>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22453</a:t>
                  </a:r>
                </a:p>
                <a:p>
                  <a:pPr algn="ctr" eaLnBrk="0" hangingPunct="0"/>
                  <a:endParaRPr kumimoji="1" lang="zh-CN" altLang="en-US" sz="1600">
                    <a:latin typeface="Times New Roman" pitchFamily="18" charset="0"/>
                  </a:endParaRPr>
                </a:p>
              </p:txBody>
            </p:sp>
            <p:sp>
              <p:nvSpPr>
                <p:cNvPr id="46200" name="Rectangle 120"/>
                <p:cNvSpPr>
                  <a:spLocks noChangeArrowheads="1"/>
                </p:cNvSpPr>
                <p:nvPr/>
              </p:nvSpPr>
              <p:spPr bwMode="auto">
                <a:xfrm>
                  <a:off x="2470" y="1344"/>
                  <a:ext cx="334"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74" name="Group 121"/>
              <p:cNvGrpSpPr>
                <a:grpSpLocks/>
              </p:cNvGrpSpPr>
              <p:nvPr/>
            </p:nvGrpSpPr>
            <p:grpSpPr bwMode="auto">
              <a:xfrm>
                <a:off x="2804" y="1344"/>
                <a:ext cx="334" cy="576"/>
                <a:chOff x="2804" y="1344"/>
                <a:chExt cx="334" cy="576"/>
              </a:xfrm>
            </p:grpSpPr>
            <p:sp>
              <p:nvSpPr>
                <p:cNvPr id="46202" name="Rectangle 122"/>
                <p:cNvSpPr>
                  <a:spLocks noChangeArrowheads="1"/>
                </p:cNvSpPr>
                <p:nvPr/>
              </p:nvSpPr>
              <p:spPr bwMode="auto">
                <a:xfrm>
                  <a:off x="2808" y="1344"/>
                  <a:ext cx="326" cy="576"/>
                </a:xfrm>
                <a:prstGeom prst="rect">
                  <a:avLst/>
                </a:prstGeom>
                <a:noFill/>
                <a:ln w="9525">
                  <a:noFill/>
                  <a:miter lim="800000"/>
                  <a:headEnd/>
                  <a:tailEnd/>
                </a:ln>
                <a:effectLst/>
              </p:spPr>
              <p:txBody>
                <a:bodyPr anchor="ctr"/>
                <a:lstStyle/>
                <a:p>
                  <a:pPr algn="ctr"/>
                  <a:r>
                    <a:rPr kumimoji="1" lang="zh-CN" altLang="en-US" sz="1600">
                      <a:latin typeface="Times New Roman" pitchFamily="18" charset="0"/>
                    </a:rPr>
                    <a:t>27983</a:t>
                  </a:r>
                </a:p>
                <a:p>
                  <a:pPr algn="ctr" eaLnBrk="0" hangingPunct="0"/>
                  <a:endParaRPr kumimoji="1" lang="zh-CN" altLang="en-US" sz="1800">
                    <a:latin typeface="Times New Roman" pitchFamily="18" charset="0"/>
                  </a:endParaRPr>
                </a:p>
              </p:txBody>
            </p:sp>
            <p:sp>
              <p:nvSpPr>
                <p:cNvPr id="46203" name="Rectangle 123"/>
                <p:cNvSpPr>
                  <a:spLocks noChangeArrowheads="1"/>
                </p:cNvSpPr>
                <p:nvPr/>
              </p:nvSpPr>
              <p:spPr bwMode="auto">
                <a:xfrm>
                  <a:off x="2804" y="1344"/>
                  <a:ext cx="334" cy="576"/>
                </a:xfrm>
                <a:prstGeom prst="rect">
                  <a:avLst/>
                </a:prstGeom>
                <a:noFill/>
                <a:ln w="7">
                  <a:solidFill>
                    <a:srgbClr val="A0A0A0"/>
                  </a:solidFill>
                  <a:miter lim="800000"/>
                  <a:headEnd/>
                  <a:tailEnd/>
                </a:ln>
                <a:effectLst/>
              </p:spPr>
              <p:txBody>
                <a:bodyPr wrap="none"/>
                <a:lstStyle/>
                <a:p>
                  <a:endParaRPr lang="zh-CN" altLang="en-US"/>
                </a:p>
              </p:txBody>
            </p:sp>
          </p:grpSp>
          <p:grpSp>
            <p:nvGrpSpPr>
              <p:cNvPr id="46177" name="Group 124"/>
              <p:cNvGrpSpPr>
                <a:grpSpLocks/>
              </p:cNvGrpSpPr>
              <p:nvPr/>
            </p:nvGrpSpPr>
            <p:grpSpPr bwMode="auto">
              <a:xfrm>
                <a:off x="3138" y="1344"/>
                <a:ext cx="394" cy="576"/>
                <a:chOff x="3138" y="1344"/>
                <a:chExt cx="394" cy="576"/>
              </a:xfrm>
            </p:grpSpPr>
            <p:sp>
              <p:nvSpPr>
                <p:cNvPr id="46205" name="Rectangle 125"/>
                <p:cNvSpPr>
                  <a:spLocks noChangeArrowheads="1"/>
                </p:cNvSpPr>
                <p:nvPr/>
              </p:nvSpPr>
              <p:spPr bwMode="auto">
                <a:xfrm>
                  <a:off x="3142" y="1344"/>
                  <a:ext cx="386" cy="576"/>
                </a:xfrm>
                <a:prstGeom prst="rect">
                  <a:avLst/>
                </a:prstGeom>
                <a:noFill/>
                <a:ln w="9525">
                  <a:noFill/>
                  <a:miter lim="800000"/>
                  <a:headEnd/>
                  <a:tailEnd/>
                </a:ln>
                <a:effectLst/>
              </p:spPr>
              <p:txBody>
                <a:bodyPr anchor="ctr"/>
                <a:lstStyle/>
                <a:p>
                  <a:pPr algn="ctr"/>
                  <a:r>
                    <a:rPr kumimoji="1" lang="zh-CN" altLang="en-US" sz="1800">
                      <a:latin typeface="Times New Roman" pitchFamily="18" charset="0"/>
                    </a:rPr>
                    <a:t>33513</a:t>
                  </a:r>
                </a:p>
                <a:p>
                  <a:pPr algn="ctr" eaLnBrk="0" hangingPunct="0"/>
                  <a:endParaRPr kumimoji="1" lang="zh-CN" altLang="en-US" sz="1800">
                    <a:latin typeface="Times New Roman" pitchFamily="18" charset="0"/>
                  </a:endParaRPr>
                </a:p>
              </p:txBody>
            </p:sp>
            <p:sp>
              <p:nvSpPr>
                <p:cNvPr id="46206" name="Rectangle 126"/>
                <p:cNvSpPr>
                  <a:spLocks noChangeArrowheads="1"/>
                </p:cNvSpPr>
                <p:nvPr/>
              </p:nvSpPr>
              <p:spPr bwMode="auto">
                <a:xfrm>
                  <a:off x="3138" y="1344"/>
                  <a:ext cx="394" cy="576"/>
                </a:xfrm>
                <a:prstGeom prst="rect">
                  <a:avLst/>
                </a:prstGeom>
                <a:noFill/>
                <a:ln w="7">
                  <a:solidFill>
                    <a:srgbClr val="A0A0A0"/>
                  </a:solidFill>
                  <a:miter lim="800000"/>
                  <a:headEnd/>
                  <a:tailEnd/>
                </a:ln>
                <a:effectLst/>
              </p:spPr>
              <p:txBody>
                <a:bodyPr wrap="none"/>
                <a:lstStyle/>
                <a:p>
                  <a:endParaRPr lang="zh-CN" altLang="en-US"/>
                </a:p>
              </p:txBody>
            </p:sp>
          </p:grpSp>
        </p:grpSp>
        <p:sp>
          <p:nvSpPr>
            <p:cNvPr id="46207" name="Rectangle 127"/>
            <p:cNvSpPr>
              <a:spLocks noChangeArrowheads="1"/>
            </p:cNvSpPr>
            <p:nvPr/>
          </p:nvSpPr>
          <p:spPr bwMode="auto">
            <a:xfrm>
              <a:off x="-3" y="-3"/>
              <a:ext cx="3538" cy="1926"/>
            </a:xfrm>
            <a:prstGeom prst="rect">
              <a:avLst/>
            </a:prstGeom>
            <a:noFill/>
            <a:ln w="11112">
              <a:solidFill>
                <a:srgbClr val="A0A0A0"/>
              </a:solidFill>
              <a:miter lim="800000"/>
              <a:headEnd/>
              <a:tailEnd/>
            </a:ln>
            <a:effectLst/>
          </p:spPr>
          <p:txBody>
            <a:bodyPr wrap="none"/>
            <a:lstStyle/>
            <a:p>
              <a:endParaRPr lang="zh-CN" altLang="en-US"/>
            </a:p>
          </p:txBody>
        </p:sp>
      </p:gr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Grp="1" noChangeArrowheads="1"/>
          </p:cNvSpPr>
          <p:nvPr>
            <p:ph/>
          </p:nvPr>
        </p:nvSpPr>
        <p:spPr>
          <a:xfrm>
            <a:off x="304800" y="1143000"/>
            <a:ext cx="8077200" cy="5410200"/>
          </a:xfrm>
          <a:noFill/>
          <a:ln/>
        </p:spPr>
        <p:txBody>
          <a:bodyPr/>
          <a:lstStyle/>
          <a:p>
            <a:pPr>
              <a:spcBef>
                <a:spcPct val="50000"/>
              </a:spcBef>
              <a:buFontTx/>
              <a:buNone/>
            </a:pPr>
            <a:r>
              <a:rPr kumimoji="1" lang="zh-CN" altLang="en-US" dirty="0">
                <a:latin typeface="宋体" charset="-122"/>
                <a:ea typeface="宋体" charset="-122"/>
              </a:rPr>
              <a:t>根据</a:t>
            </a:r>
            <a:r>
              <a:rPr kumimoji="1" lang="zh-CN" altLang="en-US" dirty="0" smtClean="0">
                <a:latin typeface="宋体" charset="-122"/>
                <a:ea typeface="宋体" charset="-122"/>
              </a:rPr>
              <a:t>表作出</a:t>
            </a:r>
            <a:r>
              <a:rPr kumimoji="1" lang="zh-CN" altLang="en-US" dirty="0">
                <a:latin typeface="宋体" charset="-122"/>
                <a:ea typeface="宋体" charset="-122"/>
              </a:rPr>
              <a:t>敏感分析图：</a:t>
            </a:r>
            <a:r>
              <a:rPr kumimoji="1" lang="zh-CN" altLang="en-US" b="0" dirty="0">
                <a:latin typeface="Times New Roman" pitchFamily="18" charset="0"/>
                <a:ea typeface="宋体" charset="-122"/>
              </a:rPr>
              <a:t> </a:t>
            </a:r>
          </a:p>
        </p:txBody>
      </p:sp>
      <p:sp>
        <p:nvSpPr>
          <p:cNvPr id="47108" name="Text Box 4"/>
          <p:cNvSpPr txBox="1">
            <a:spLocks noChangeArrowheads="1"/>
          </p:cNvSpPr>
          <p:nvPr/>
        </p:nvSpPr>
        <p:spPr bwMode="auto">
          <a:xfrm>
            <a:off x="1447800" y="4343400"/>
            <a:ext cx="6324600" cy="1187450"/>
          </a:xfrm>
          <a:prstGeom prst="rect">
            <a:avLst/>
          </a:prstGeom>
          <a:noFill/>
          <a:ln w="9525">
            <a:noFill/>
            <a:miter lim="800000"/>
            <a:headEnd/>
            <a:tailEnd/>
          </a:ln>
          <a:effectLst/>
        </p:spPr>
        <p:txBody>
          <a:bodyPr>
            <a:spAutoFit/>
          </a:bodyPr>
          <a:lstStyle/>
          <a:p>
            <a:pPr>
              <a:spcBef>
                <a:spcPct val="50000"/>
              </a:spcBef>
            </a:pPr>
            <a:r>
              <a:rPr kumimoji="1" lang="zh-CN" altLang="en-US" sz="2400">
                <a:latin typeface="宋体" charset="-122"/>
              </a:rPr>
              <a:t>    </a:t>
            </a:r>
            <a:r>
              <a:rPr kumimoji="1" lang="zh-CN" altLang="en-US" sz="2400" b="1">
                <a:latin typeface="宋体" charset="-122"/>
              </a:rPr>
              <a:t>由敏感性计算表和敏感性分析图可看出，产品价格变动对</a:t>
            </a:r>
            <a:r>
              <a:rPr kumimoji="1" lang="en-US" altLang="zh-CN" sz="2400" b="1">
                <a:latin typeface="Times New Roman" pitchFamily="18" charset="0"/>
              </a:rPr>
              <a:t>NPV</a:t>
            </a:r>
            <a:r>
              <a:rPr kumimoji="1" lang="zh-CN" altLang="en-US" sz="2400" b="1">
                <a:latin typeface="宋体" charset="-122"/>
              </a:rPr>
              <a:t>的影响最大，经营成本变动的影响次之，投资额变动影响最小。</a:t>
            </a:r>
            <a:r>
              <a:rPr kumimoji="1" lang="zh-CN" altLang="en-US" sz="2400">
                <a:latin typeface="Times New Roman" pitchFamily="18" charset="0"/>
              </a:rPr>
              <a:t> </a:t>
            </a:r>
          </a:p>
        </p:txBody>
      </p:sp>
      <p:sp>
        <p:nvSpPr>
          <p:cNvPr id="47109" name="Text Box 5"/>
          <p:cNvSpPr txBox="1">
            <a:spLocks noChangeArrowheads="1"/>
          </p:cNvSpPr>
          <p:nvPr/>
        </p:nvSpPr>
        <p:spPr bwMode="auto">
          <a:xfrm>
            <a:off x="2465388" y="2333625"/>
            <a:ext cx="1165225" cy="371475"/>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经营成本</a:t>
            </a:r>
          </a:p>
        </p:txBody>
      </p:sp>
      <p:sp>
        <p:nvSpPr>
          <p:cNvPr id="47110" name="Text Box 6"/>
          <p:cNvSpPr txBox="1">
            <a:spLocks noChangeArrowheads="1"/>
          </p:cNvSpPr>
          <p:nvPr/>
        </p:nvSpPr>
        <p:spPr bwMode="auto">
          <a:xfrm>
            <a:off x="4627563" y="2333625"/>
            <a:ext cx="1163637" cy="371475"/>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产品价格</a:t>
            </a:r>
          </a:p>
        </p:txBody>
      </p:sp>
      <p:sp>
        <p:nvSpPr>
          <p:cNvPr id="47111" name="Line 7"/>
          <p:cNvSpPr>
            <a:spLocks noChangeShapeType="1"/>
          </p:cNvSpPr>
          <p:nvPr/>
        </p:nvSpPr>
        <p:spPr bwMode="auto">
          <a:xfrm flipV="1">
            <a:off x="3962400" y="2209800"/>
            <a:ext cx="0" cy="1609725"/>
          </a:xfrm>
          <a:prstGeom prst="line">
            <a:avLst/>
          </a:prstGeom>
          <a:noFill/>
          <a:ln w="9525">
            <a:solidFill>
              <a:srgbClr val="000000"/>
            </a:solidFill>
            <a:round/>
            <a:headEnd/>
            <a:tailEnd type="triangle" w="med" len="med"/>
          </a:ln>
        </p:spPr>
        <p:txBody>
          <a:bodyPr/>
          <a:lstStyle/>
          <a:p>
            <a:endParaRPr lang="zh-CN" altLang="en-US"/>
          </a:p>
        </p:txBody>
      </p:sp>
      <p:sp>
        <p:nvSpPr>
          <p:cNvPr id="47112" name="Line 8"/>
          <p:cNvSpPr>
            <a:spLocks noChangeShapeType="1"/>
          </p:cNvSpPr>
          <p:nvPr/>
        </p:nvSpPr>
        <p:spPr bwMode="auto">
          <a:xfrm>
            <a:off x="2133600" y="3448050"/>
            <a:ext cx="4322763" cy="0"/>
          </a:xfrm>
          <a:prstGeom prst="line">
            <a:avLst/>
          </a:prstGeom>
          <a:noFill/>
          <a:ln w="9525">
            <a:solidFill>
              <a:srgbClr val="000000"/>
            </a:solidFill>
            <a:round/>
            <a:headEnd/>
            <a:tailEnd type="triangle" w="med" len="med"/>
          </a:ln>
        </p:spPr>
        <p:txBody>
          <a:bodyPr/>
          <a:lstStyle/>
          <a:p>
            <a:endParaRPr lang="zh-CN" altLang="en-US"/>
          </a:p>
        </p:txBody>
      </p:sp>
      <p:sp>
        <p:nvSpPr>
          <p:cNvPr id="47113" name="Line 9"/>
          <p:cNvSpPr>
            <a:spLocks noChangeShapeType="1"/>
          </p:cNvSpPr>
          <p:nvPr/>
        </p:nvSpPr>
        <p:spPr bwMode="auto">
          <a:xfrm>
            <a:off x="3130550" y="2474913"/>
            <a:ext cx="2478088" cy="1135062"/>
          </a:xfrm>
          <a:prstGeom prst="line">
            <a:avLst/>
          </a:prstGeom>
          <a:noFill/>
          <a:ln w="9525">
            <a:solidFill>
              <a:srgbClr val="000000"/>
            </a:solidFill>
            <a:round/>
            <a:headEnd/>
            <a:tailEnd/>
          </a:ln>
        </p:spPr>
        <p:txBody>
          <a:bodyPr/>
          <a:lstStyle/>
          <a:p>
            <a:endParaRPr lang="zh-CN" altLang="en-US"/>
          </a:p>
        </p:txBody>
      </p:sp>
      <p:sp>
        <p:nvSpPr>
          <p:cNvPr id="47114" name="Freeform 10"/>
          <p:cNvSpPr>
            <a:spLocks/>
          </p:cNvSpPr>
          <p:nvPr/>
        </p:nvSpPr>
        <p:spPr bwMode="auto">
          <a:xfrm>
            <a:off x="2608263" y="2466975"/>
            <a:ext cx="2019300" cy="1187450"/>
          </a:xfrm>
          <a:custGeom>
            <a:avLst/>
            <a:gdLst/>
            <a:ahLst/>
            <a:cxnLst>
              <a:cxn ang="0">
                <a:pos x="0" y="1405"/>
              </a:cxn>
              <a:cxn ang="0">
                <a:pos x="2054" y="0"/>
              </a:cxn>
            </a:cxnLst>
            <a:rect l="0" t="0" r="r" b="b"/>
            <a:pathLst>
              <a:path w="2054" h="1405">
                <a:moveTo>
                  <a:pt x="0" y="1405"/>
                </a:moveTo>
                <a:lnTo>
                  <a:pt x="2054" y="0"/>
                </a:lnTo>
              </a:path>
            </a:pathLst>
          </a:custGeom>
          <a:noFill/>
          <a:ln w="9525">
            <a:solidFill>
              <a:srgbClr val="000000"/>
            </a:solidFill>
            <a:round/>
            <a:headEnd type="none" w="med" len="med"/>
            <a:tailEnd type="none" w="med" len="med"/>
          </a:ln>
        </p:spPr>
        <p:txBody>
          <a:bodyPr/>
          <a:lstStyle/>
          <a:p>
            <a:endParaRPr lang="zh-CN" altLang="en-US"/>
          </a:p>
        </p:txBody>
      </p:sp>
      <p:sp>
        <p:nvSpPr>
          <p:cNvPr id="47115" name="Line 11"/>
          <p:cNvSpPr>
            <a:spLocks noChangeShapeType="1"/>
          </p:cNvSpPr>
          <p:nvPr/>
        </p:nvSpPr>
        <p:spPr bwMode="auto">
          <a:xfrm>
            <a:off x="2632075" y="2676525"/>
            <a:ext cx="3159125" cy="423863"/>
          </a:xfrm>
          <a:prstGeom prst="line">
            <a:avLst/>
          </a:prstGeom>
          <a:noFill/>
          <a:ln w="9525">
            <a:solidFill>
              <a:srgbClr val="000000"/>
            </a:solidFill>
            <a:round/>
            <a:headEnd/>
            <a:tailEnd/>
          </a:ln>
        </p:spPr>
        <p:txBody>
          <a:bodyPr/>
          <a:lstStyle/>
          <a:p>
            <a:endParaRPr lang="zh-CN" altLang="en-US"/>
          </a:p>
        </p:txBody>
      </p:sp>
      <p:sp>
        <p:nvSpPr>
          <p:cNvPr id="47116" name="Text Box 12"/>
          <p:cNvSpPr txBox="1">
            <a:spLocks noChangeArrowheads="1"/>
          </p:cNvSpPr>
          <p:nvPr/>
        </p:nvSpPr>
        <p:spPr bwMode="auto">
          <a:xfrm>
            <a:off x="6289675" y="3448050"/>
            <a:ext cx="1787525" cy="4381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变动幅度（%）</a:t>
            </a:r>
          </a:p>
        </p:txBody>
      </p:sp>
      <p:sp>
        <p:nvSpPr>
          <p:cNvPr id="47117" name="Text Box 13"/>
          <p:cNvSpPr txBox="1">
            <a:spLocks noChangeArrowheads="1"/>
          </p:cNvSpPr>
          <p:nvPr/>
        </p:nvSpPr>
        <p:spPr bwMode="auto">
          <a:xfrm>
            <a:off x="3130550" y="3819525"/>
            <a:ext cx="2813050" cy="523875"/>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图9-5 敏感性分析图</a:t>
            </a:r>
          </a:p>
        </p:txBody>
      </p:sp>
      <p:sp>
        <p:nvSpPr>
          <p:cNvPr id="47118" name="Text Box 14"/>
          <p:cNvSpPr txBox="1">
            <a:spLocks noChangeArrowheads="1"/>
          </p:cNvSpPr>
          <p:nvPr/>
        </p:nvSpPr>
        <p:spPr bwMode="auto">
          <a:xfrm>
            <a:off x="2300288" y="3448050"/>
            <a:ext cx="331787"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-15</a:t>
            </a:r>
          </a:p>
        </p:txBody>
      </p:sp>
      <p:sp>
        <p:nvSpPr>
          <p:cNvPr id="47119" name="Text Box 15"/>
          <p:cNvSpPr txBox="1">
            <a:spLocks noChangeArrowheads="1"/>
          </p:cNvSpPr>
          <p:nvPr/>
        </p:nvSpPr>
        <p:spPr bwMode="auto">
          <a:xfrm>
            <a:off x="2798763" y="3448050"/>
            <a:ext cx="331787"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-10</a:t>
            </a:r>
          </a:p>
        </p:txBody>
      </p:sp>
      <p:sp>
        <p:nvSpPr>
          <p:cNvPr id="47120" name="Text Box 16"/>
          <p:cNvSpPr txBox="1">
            <a:spLocks noChangeArrowheads="1"/>
          </p:cNvSpPr>
          <p:nvPr/>
        </p:nvSpPr>
        <p:spPr bwMode="auto">
          <a:xfrm>
            <a:off x="3297238" y="3448050"/>
            <a:ext cx="333375"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-5</a:t>
            </a:r>
          </a:p>
        </p:txBody>
      </p:sp>
      <p:sp>
        <p:nvSpPr>
          <p:cNvPr id="47121" name="Text Box 17"/>
          <p:cNvSpPr txBox="1">
            <a:spLocks noChangeArrowheads="1"/>
          </p:cNvSpPr>
          <p:nvPr/>
        </p:nvSpPr>
        <p:spPr bwMode="auto">
          <a:xfrm>
            <a:off x="3795713" y="3448050"/>
            <a:ext cx="333375"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0</a:t>
            </a:r>
          </a:p>
        </p:txBody>
      </p:sp>
      <p:sp>
        <p:nvSpPr>
          <p:cNvPr id="47122" name="Text Box 18"/>
          <p:cNvSpPr txBox="1">
            <a:spLocks noChangeArrowheads="1"/>
          </p:cNvSpPr>
          <p:nvPr/>
        </p:nvSpPr>
        <p:spPr bwMode="auto">
          <a:xfrm>
            <a:off x="4460875" y="3448050"/>
            <a:ext cx="333375"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5</a:t>
            </a:r>
          </a:p>
        </p:txBody>
      </p:sp>
      <p:sp>
        <p:nvSpPr>
          <p:cNvPr id="47123" name="Text Box 19"/>
          <p:cNvSpPr txBox="1">
            <a:spLocks noChangeArrowheads="1"/>
          </p:cNvSpPr>
          <p:nvPr/>
        </p:nvSpPr>
        <p:spPr bwMode="auto">
          <a:xfrm>
            <a:off x="4794250" y="3448050"/>
            <a:ext cx="331788"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10</a:t>
            </a:r>
          </a:p>
        </p:txBody>
      </p:sp>
      <p:sp>
        <p:nvSpPr>
          <p:cNvPr id="47124" name="Text Box 20"/>
          <p:cNvSpPr txBox="1">
            <a:spLocks noChangeArrowheads="1"/>
          </p:cNvSpPr>
          <p:nvPr/>
        </p:nvSpPr>
        <p:spPr bwMode="auto">
          <a:xfrm>
            <a:off x="5359400" y="3448050"/>
            <a:ext cx="331788"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15</a:t>
            </a:r>
          </a:p>
        </p:txBody>
      </p:sp>
      <p:sp>
        <p:nvSpPr>
          <p:cNvPr id="47125" name="Text Box 21"/>
          <p:cNvSpPr txBox="1">
            <a:spLocks noChangeArrowheads="1"/>
          </p:cNvSpPr>
          <p:nvPr/>
        </p:nvSpPr>
        <p:spPr bwMode="auto">
          <a:xfrm>
            <a:off x="5924550" y="3448050"/>
            <a:ext cx="331788" cy="247650"/>
          </a:xfrm>
          <a:prstGeom prst="rect">
            <a:avLst/>
          </a:prstGeom>
          <a:noFill/>
          <a:ln w="9525">
            <a:noFill/>
            <a:miter lim="800000"/>
            <a:headEnd/>
            <a:tailEnd/>
          </a:ln>
        </p:spPr>
        <p:txBody>
          <a:bodyPr lIns="0" tIns="0" rIns="0" bIns="0"/>
          <a:lstStyle/>
          <a:p>
            <a:pPr algn="just" eaLnBrk="0" hangingPunct="0"/>
            <a:r>
              <a:rPr lang="zh-CN" altLang="en-US" sz="2000">
                <a:latin typeface="Times New Roman" pitchFamily="18" charset="0"/>
              </a:rPr>
              <a:t>20</a:t>
            </a: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p:nvPr>
        </p:nvSpPr>
        <p:spPr>
          <a:xfrm>
            <a:off x="381000" y="1143000"/>
            <a:ext cx="7772400" cy="5410200"/>
          </a:xfrm>
        </p:spPr>
        <p:txBody>
          <a:bodyPr/>
          <a:lstStyle/>
          <a:p>
            <a:pPr>
              <a:spcBef>
                <a:spcPct val="50000"/>
              </a:spcBef>
              <a:buFontTx/>
              <a:buNone/>
            </a:pPr>
            <a:endParaRPr kumimoji="1" lang="zh-CN" altLang="en-US" b="0">
              <a:latin typeface="Times New Roman" pitchFamily="18" charset="0"/>
              <a:ea typeface="宋体" charset="-122"/>
            </a:endParaRPr>
          </a:p>
          <a:p>
            <a:pPr>
              <a:spcBef>
                <a:spcPct val="50000"/>
              </a:spcBef>
              <a:buFontTx/>
              <a:buNone/>
            </a:pPr>
            <a:r>
              <a:rPr kumimoji="1" lang="zh-CN" altLang="en-US" b="0">
                <a:latin typeface="Times New Roman" pitchFamily="18" charset="0"/>
                <a:ea typeface="宋体" charset="-122"/>
              </a:rPr>
              <a:t>     </a:t>
            </a:r>
            <a:r>
              <a:rPr kumimoji="1" lang="zh-CN" altLang="en-US">
                <a:latin typeface="Times New Roman" pitchFamily="18" charset="0"/>
                <a:ea typeface="宋体" charset="-122"/>
              </a:rPr>
              <a:t>利用前述公式，</a:t>
            </a:r>
            <a:r>
              <a:rPr kumimoji="1" lang="en-US" altLang="zh-CN">
                <a:latin typeface="Times New Roman" pitchFamily="18" charset="0"/>
                <a:ea typeface="宋体" charset="-122"/>
              </a:rPr>
              <a:t>NPV=0</a:t>
            </a:r>
            <a:r>
              <a:rPr kumimoji="1" lang="zh-CN" altLang="en-US">
                <a:latin typeface="Times New Roman" pitchFamily="18" charset="0"/>
                <a:ea typeface="宋体" charset="-122"/>
              </a:rPr>
              <a:t>时，分别按上述公式计算出：</a:t>
            </a:r>
          </a:p>
          <a:p>
            <a:pPr>
              <a:spcBef>
                <a:spcPct val="50000"/>
              </a:spcBef>
              <a:buFontTx/>
              <a:buNone/>
            </a:pPr>
            <a:r>
              <a:rPr kumimoji="1" lang="en-US" altLang="zh-CN">
                <a:latin typeface="Times New Roman" pitchFamily="18" charset="0"/>
                <a:ea typeface="宋体" charset="-122"/>
              </a:rPr>
              <a:t>                  X=76.0%；  Y=13.4% , Z=-10.3%</a:t>
            </a:r>
          </a:p>
          <a:p>
            <a:pPr>
              <a:spcBef>
                <a:spcPct val="50000"/>
              </a:spcBef>
              <a:buFontTx/>
              <a:buNone/>
            </a:pPr>
            <a:r>
              <a:rPr kumimoji="1" lang="en-US" altLang="zh-CN">
                <a:latin typeface="宋体" charset="-122"/>
                <a:ea typeface="宋体" charset="-122"/>
              </a:rPr>
              <a:t>    </a:t>
            </a:r>
            <a:r>
              <a:rPr kumimoji="1" lang="zh-CN" altLang="en-US">
                <a:latin typeface="宋体" charset="-122"/>
                <a:ea typeface="宋体" charset="-122"/>
              </a:rPr>
              <a:t>即当投资额与产品价格不变时，年经营成本如果高于预测值的</a:t>
            </a:r>
            <a:r>
              <a:rPr kumimoji="1" lang="zh-CN" altLang="en-US">
                <a:latin typeface="Times New Roman" pitchFamily="18" charset="0"/>
                <a:ea typeface="宋体" charset="-122"/>
              </a:rPr>
              <a:t>13.4%</a:t>
            </a:r>
            <a:r>
              <a:rPr kumimoji="1" lang="zh-CN" altLang="en-US">
                <a:latin typeface="宋体" charset="-122"/>
                <a:ea typeface="宋体" charset="-122"/>
              </a:rPr>
              <a:t>以上；产品价格低于预测价格的</a:t>
            </a:r>
            <a:r>
              <a:rPr kumimoji="1" lang="zh-CN" altLang="en-US">
                <a:latin typeface="Times New Roman" pitchFamily="18" charset="0"/>
                <a:ea typeface="宋体" charset="-122"/>
              </a:rPr>
              <a:t>10.3%</a:t>
            </a:r>
            <a:r>
              <a:rPr kumimoji="1" lang="zh-CN" altLang="en-US">
                <a:latin typeface="宋体" charset="-122"/>
                <a:ea typeface="宋体" charset="-122"/>
              </a:rPr>
              <a:t>以上，方案就不可接受</a:t>
            </a:r>
            <a:r>
              <a:rPr kumimoji="1" lang="zh-CN" altLang="en-US" b="0">
                <a:latin typeface="宋体" charset="-122"/>
                <a:ea typeface="宋体" charset="-122"/>
              </a:rPr>
              <a:t>。</a:t>
            </a:r>
            <a:endParaRPr kumimoji="1" lang="zh-CN" altLang="en-US" b="0">
              <a:latin typeface="Times New Roman" pitchFamily="18" charset="0"/>
              <a:ea typeface="宋体" charset="-122"/>
            </a:endParaRPr>
          </a:p>
          <a:p>
            <a:endParaRPr lang="zh-CN" altLang="en-US">
              <a:ea typeface="宋体" charset="-122"/>
            </a:endParaRP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cstate="print"/>
          <a:srcRect/>
          <a:stretch>
            <a:fillRect/>
          </a:stretch>
        </p:blipFill>
        <p:spPr bwMode="auto">
          <a:xfrm>
            <a:off x="179512" y="1124744"/>
            <a:ext cx="8634512" cy="4586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562074"/>
          </a:xfrm>
        </p:spPr>
        <p:txBody>
          <a:bodyPr>
            <a:normAutofit fontScale="90000"/>
          </a:bodyPr>
          <a:lstStyle/>
          <a:p>
            <a:r>
              <a:rPr kumimoji="1" lang="zh-CN" altLang="en-US" dirty="0" smtClean="0">
                <a:solidFill>
                  <a:srgbClr val="FF0000"/>
                </a:solidFill>
                <a:latin typeface="楷体_GB2312" pitchFamily="49" charset="-122"/>
                <a:ea typeface="楷体_GB2312" pitchFamily="49" charset="-122"/>
              </a:rPr>
              <a:t>多因素敏感性分析</a:t>
            </a:r>
            <a:endParaRPr lang="zh-CN" altLang="en-US" dirty="0"/>
          </a:p>
        </p:txBody>
      </p:sp>
      <p:sp>
        <p:nvSpPr>
          <p:cNvPr id="49154" name="Rectangle 2"/>
          <p:cNvSpPr>
            <a:spLocks noGrp="1" noChangeArrowheads="1"/>
          </p:cNvSpPr>
          <p:nvPr>
            <p:ph idx="1"/>
          </p:nvPr>
        </p:nvSpPr>
        <p:spPr>
          <a:xfrm>
            <a:off x="457200" y="1124744"/>
            <a:ext cx="8229600" cy="5001419"/>
          </a:xfrm>
        </p:spPr>
        <p:txBody>
          <a:bodyPr/>
          <a:lstStyle/>
          <a:p>
            <a:pPr algn="just">
              <a:spcBef>
                <a:spcPct val="50000"/>
              </a:spcBef>
            </a:pPr>
            <a:r>
              <a:rPr kumimoji="1" lang="zh-CN" altLang="en-US" dirty="0" smtClean="0">
                <a:latin typeface="Times New Roman" pitchFamily="18" charset="0"/>
                <a:ea typeface="宋体" charset="-122"/>
              </a:rPr>
              <a:t>多</a:t>
            </a:r>
            <a:r>
              <a:rPr kumimoji="1" lang="zh-CN" altLang="en-US" dirty="0">
                <a:latin typeface="Times New Roman" pitchFamily="18" charset="0"/>
                <a:ea typeface="宋体" charset="-122"/>
              </a:rPr>
              <a:t>因素的</a:t>
            </a:r>
            <a:r>
              <a:rPr kumimoji="1" lang="zh-CN" altLang="en-US" dirty="0" smtClean="0">
                <a:latin typeface="Times New Roman" pitchFamily="18" charset="0"/>
                <a:ea typeface="宋体" charset="-122"/>
              </a:rPr>
              <a:t>敏感性</a:t>
            </a:r>
            <a:endParaRPr kumimoji="1" lang="en-US" altLang="zh-CN" dirty="0" smtClean="0">
              <a:latin typeface="Times New Roman" pitchFamily="18" charset="0"/>
              <a:ea typeface="宋体" charset="-122"/>
            </a:endParaRPr>
          </a:p>
          <a:p>
            <a:pPr lvl="1" algn="just">
              <a:spcBef>
                <a:spcPct val="50000"/>
              </a:spcBef>
            </a:pPr>
            <a:r>
              <a:rPr kumimoji="1" lang="zh-CN" altLang="en-US" dirty="0" smtClean="0">
                <a:latin typeface="Times New Roman" pitchFamily="18" charset="0"/>
                <a:ea typeface="宋体" charset="-122"/>
              </a:rPr>
              <a:t>假定</a:t>
            </a:r>
            <a:r>
              <a:rPr kumimoji="1" lang="zh-CN" altLang="en-US" dirty="0">
                <a:latin typeface="Times New Roman" pitchFamily="18" charset="0"/>
                <a:ea typeface="宋体" charset="-122"/>
              </a:rPr>
              <a:t>同时变动的几个因素都是相互独立的，一个因素的变动幅度、方向与其他因素无关</a:t>
            </a:r>
            <a:r>
              <a:rPr kumimoji="1" lang="zh-CN" altLang="en-US" dirty="0" smtClean="0">
                <a:latin typeface="Times New Roman" pitchFamily="18" charset="0"/>
                <a:ea typeface="宋体" charset="-122"/>
              </a:rPr>
              <a:t>。</a:t>
            </a:r>
            <a:endParaRPr kumimoji="1" lang="en-US" altLang="zh-CN" dirty="0" smtClean="0">
              <a:latin typeface="Times New Roman" pitchFamily="18" charset="0"/>
              <a:ea typeface="宋体" charset="-122"/>
            </a:endParaRPr>
          </a:p>
          <a:p>
            <a:pPr lvl="1" algn="just">
              <a:spcBef>
                <a:spcPct val="50000"/>
              </a:spcBef>
            </a:pPr>
            <a:r>
              <a:rPr kumimoji="1" lang="zh-CN" altLang="en-US" dirty="0" smtClean="0">
                <a:latin typeface="Times New Roman" pitchFamily="18" charset="0"/>
                <a:ea typeface="宋体" charset="-122"/>
              </a:rPr>
              <a:t>多</a:t>
            </a:r>
            <a:r>
              <a:rPr kumimoji="1" lang="zh-CN" altLang="en-US" dirty="0">
                <a:latin typeface="Times New Roman" pitchFamily="18" charset="0"/>
                <a:ea typeface="宋体" charset="-122"/>
              </a:rPr>
              <a:t>因素敏感性分析要考虑可能发生的各种因素不同变动幅度的多种组合</a:t>
            </a:r>
            <a:r>
              <a:rPr kumimoji="1" lang="zh-CN" altLang="en-US" dirty="0" smtClean="0">
                <a:latin typeface="Times New Roman" pitchFamily="18" charset="0"/>
                <a:ea typeface="宋体" charset="-122"/>
              </a:rPr>
              <a:t>。</a:t>
            </a:r>
            <a:endParaRPr kumimoji="1" lang="en-US" altLang="zh-CN" dirty="0" smtClean="0">
              <a:latin typeface="Times New Roman" pitchFamily="18" charset="0"/>
              <a:ea typeface="宋体" charset="-122"/>
            </a:endParaRPr>
          </a:p>
          <a:p>
            <a:pPr lvl="1" algn="just">
              <a:spcBef>
                <a:spcPct val="50000"/>
              </a:spcBef>
            </a:pPr>
            <a:r>
              <a:rPr kumimoji="1" lang="en-US" altLang="zh-CN" b="1" dirty="0" smtClean="0">
                <a:solidFill>
                  <a:srgbClr val="FF0000"/>
                </a:solidFill>
                <a:latin typeface="Times New Roman" pitchFamily="18" charset="0"/>
                <a:ea typeface="宋体" charset="-122"/>
              </a:rPr>
              <a:t>Excel</a:t>
            </a:r>
            <a:r>
              <a:rPr kumimoji="1" lang="zh-CN" altLang="en-US" b="1" dirty="0" smtClean="0">
                <a:solidFill>
                  <a:srgbClr val="FF0000"/>
                </a:solidFill>
                <a:latin typeface="Times New Roman" pitchFamily="18" charset="0"/>
                <a:ea typeface="宋体" charset="-122"/>
              </a:rPr>
              <a:t>方案管理器的应用</a:t>
            </a:r>
            <a:endParaRPr kumimoji="1" lang="zh-CN" altLang="en-US" b="1" dirty="0">
              <a:solidFill>
                <a:srgbClr val="FF0000"/>
              </a:solidFill>
              <a:latin typeface="Times New Roman" pitchFamily="18" charset="0"/>
              <a:ea typeface="宋体" charset="-122"/>
            </a:endParaRPr>
          </a:p>
          <a:p>
            <a:endParaRPr lang="zh-CN" altLang="en-US" dirty="0">
              <a:ea typeface="宋体"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778098"/>
          </a:xfrm>
        </p:spPr>
        <p:txBody>
          <a:bodyPr/>
          <a:lstStyle/>
          <a:p>
            <a:r>
              <a:rPr kumimoji="1" lang="zh-CN" altLang="en-US" dirty="0" smtClean="0">
                <a:latin typeface="Times New Roman" pitchFamily="18" charset="0"/>
                <a:ea typeface="黑体" pitchFamily="2" charset="-122"/>
              </a:rPr>
              <a:t>概率分析</a:t>
            </a:r>
            <a:endParaRPr lang="zh-CN" altLang="en-US" dirty="0"/>
          </a:p>
        </p:txBody>
      </p:sp>
      <p:sp>
        <p:nvSpPr>
          <p:cNvPr id="53250" name="Rectangle 2"/>
          <p:cNvSpPr>
            <a:spLocks noGrp="1" noChangeArrowheads="1"/>
          </p:cNvSpPr>
          <p:nvPr>
            <p:ph idx="1"/>
          </p:nvPr>
        </p:nvSpPr>
        <p:spPr>
          <a:xfrm>
            <a:off x="457200" y="1124744"/>
            <a:ext cx="8229600" cy="5001419"/>
          </a:xfrm>
        </p:spPr>
        <p:txBody>
          <a:bodyPr>
            <a:normAutofit fontScale="77500" lnSpcReduction="20000"/>
          </a:bodyPr>
          <a:lstStyle/>
          <a:p>
            <a:pPr algn="just">
              <a:spcBef>
                <a:spcPct val="50000"/>
              </a:spcBef>
            </a:pPr>
            <a:r>
              <a:rPr kumimoji="1" lang="zh-CN" altLang="en-US" dirty="0" smtClean="0">
                <a:latin typeface="Times New Roman" pitchFamily="18" charset="0"/>
                <a:ea typeface="宋体" charset="-122"/>
              </a:rPr>
              <a:t>概率分析</a:t>
            </a:r>
            <a:endParaRPr kumimoji="1" lang="en-US" altLang="zh-CN" dirty="0" smtClean="0">
              <a:latin typeface="Times New Roman" pitchFamily="18" charset="0"/>
              <a:ea typeface="宋体" charset="-122"/>
            </a:endParaRPr>
          </a:p>
          <a:p>
            <a:pPr lvl="1" algn="just">
              <a:spcBef>
                <a:spcPct val="50000"/>
              </a:spcBef>
            </a:pPr>
            <a:r>
              <a:rPr kumimoji="1" lang="zh-CN" altLang="en-US" dirty="0" smtClean="0">
                <a:latin typeface="Times New Roman" pitchFamily="18" charset="0"/>
                <a:ea typeface="宋体" charset="-122"/>
              </a:rPr>
              <a:t>是</a:t>
            </a:r>
            <a:r>
              <a:rPr kumimoji="1" lang="zh-CN" altLang="en-US" dirty="0">
                <a:latin typeface="Times New Roman" pitchFamily="18" charset="0"/>
                <a:ea typeface="宋体" charset="-122"/>
              </a:rPr>
              <a:t>使用概率研究预测各种不确定因素和风险因素对项目经济评价指标影响的一种定量分析方法</a:t>
            </a:r>
            <a:r>
              <a:rPr kumimoji="1" lang="zh-CN" altLang="en-US" dirty="0" smtClean="0">
                <a:latin typeface="Times New Roman" pitchFamily="18" charset="0"/>
                <a:ea typeface="宋体" charset="-122"/>
              </a:rPr>
              <a:t>。</a:t>
            </a:r>
            <a:endParaRPr kumimoji="1" lang="en-US" altLang="zh-CN" dirty="0" smtClean="0">
              <a:latin typeface="Times New Roman" pitchFamily="18" charset="0"/>
              <a:ea typeface="宋体" charset="-122"/>
            </a:endParaRPr>
          </a:p>
          <a:p>
            <a:pPr>
              <a:spcBef>
                <a:spcPct val="50000"/>
              </a:spcBef>
            </a:pPr>
            <a:r>
              <a:rPr kumimoji="1" lang="zh-CN" altLang="en-US" sz="2800" dirty="0" smtClean="0">
                <a:solidFill>
                  <a:srgbClr val="FF0000"/>
                </a:solidFill>
                <a:latin typeface="楷体_GB2312" pitchFamily="49" charset="-122"/>
                <a:ea typeface="楷体_GB2312" pitchFamily="49" charset="-122"/>
              </a:rPr>
              <a:t>概率分析步骤</a:t>
            </a:r>
          </a:p>
          <a:p>
            <a:pPr lvl="1">
              <a:spcBef>
                <a:spcPct val="50000"/>
              </a:spcBef>
              <a:buFontTx/>
              <a:buNone/>
            </a:pPr>
            <a:r>
              <a:rPr kumimoji="1" lang="zh-CN" altLang="en-US" dirty="0" smtClean="0">
                <a:latin typeface="Times New Roman" pitchFamily="18" charset="0"/>
                <a:ea typeface="宋体" charset="-122"/>
              </a:rPr>
              <a:t>（1）选定投资项目效益指标作为分析对象，并分析与这些指标有关的不确定性因素；</a:t>
            </a:r>
          </a:p>
          <a:p>
            <a:pPr lvl="1">
              <a:spcBef>
                <a:spcPct val="50000"/>
              </a:spcBef>
              <a:buFontTx/>
              <a:buNone/>
            </a:pPr>
            <a:r>
              <a:rPr kumimoji="1" lang="zh-CN" altLang="en-US" dirty="0" smtClean="0">
                <a:solidFill>
                  <a:srgbClr val="0000FF"/>
                </a:solidFill>
                <a:latin typeface="Times New Roman" pitchFamily="18" charset="0"/>
                <a:ea typeface="宋体" charset="-122"/>
              </a:rPr>
              <a:t>（2）</a:t>
            </a:r>
            <a:r>
              <a:rPr kumimoji="1" lang="zh-CN" altLang="en-US" dirty="0" smtClean="0">
                <a:latin typeface="Times New Roman" pitchFamily="18" charset="0"/>
                <a:ea typeface="宋体" charset="-122"/>
              </a:rPr>
              <a:t>估计出每个不确定因素的变化范围及其可能出现的概率。</a:t>
            </a:r>
          </a:p>
          <a:p>
            <a:pPr lvl="1">
              <a:spcBef>
                <a:spcPct val="50000"/>
              </a:spcBef>
              <a:buFontTx/>
              <a:buNone/>
            </a:pPr>
            <a:r>
              <a:rPr kumimoji="1" lang="zh-CN" altLang="en-US" dirty="0" smtClean="0">
                <a:solidFill>
                  <a:srgbClr val="0000FF"/>
                </a:solidFill>
                <a:latin typeface="Times New Roman" pitchFamily="18" charset="0"/>
                <a:ea typeface="宋体" charset="-122"/>
              </a:rPr>
              <a:t>（3）</a:t>
            </a:r>
            <a:r>
              <a:rPr kumimoji="1" lang="zh-CN" altLang="en-US" dirty="0" smtClean="0">
                <a:latin typeface="Times New Roman" pitchFamily="18" charset="0"/>
                <a:ea typeface="宋体" charset="-122"/>
              </a:rPr>
              <a:t>计算在不确定性因素变量的影响下投资经济效益的期望值。</a:t>
            </a:r>
          </a:p>
          <a:p>
            <a:pPr lvl="1">
              <a:spcBef>
                <a:spcPct val="50000"/>
              </a:spcBef>
              <a:buFontTx/>
              <a:buNone/>
            </a:pPr>
            <a:r>
              <a:rPr kumimoji="1" lang="zh-CN" altLang="en-US" dirty="0" smtClean="0">
                <a:solidFill>
                  <a:srgbClr val="0000FF"/>
                </a:solidFill>
                <a:latin typeface="Times New Roman" pitchFamily="18" charset="0"/>
                <a:ea typeface="宋体" charset="-122"/>
              </a:rPr>
              <a:t>（4）</a:t>
            </a:r>
            <a:r>
              <a:rPr kumimoji="1" lang="zh-CN" altLang="en-US" dirty="0" smtClean="0">
                <a:latin typeface="Times New Roman" pitchFamily="18" charset="0"/>
                <a:ea typeface="宋体" charset="-122"/>
              </a:rPr>
              <a:t>计算出表明期望值稳定性的标准偏差。</a:t>
            </a:r>
          </a:p>
          <a:p>
            <a:pPr lvl="1">
              <a:spcBef>
                <a:spcPct val="50000"/>
              </a:spcBef>
              <a:buFontTx/>
              <a:buNone/>
            </a:pPr>
            <a:r>
              <a:rPr kumimoji="1" lang="zh-CN" altLang="en-US" dirty="0" smtClean="0">
                <a:solidFill>
                  <a:srgbClr val="0000FF"/>
                </a:solidFill>
                <a:latin typeface="Times New Roman" pitchFamily="18" charset="0"/>
                <a:ea typeface="宋体" charset="-122"/>
              </a:rPr>
              <a:t>（5）</a:t>
            </a:r>
            <a:r>
              <a:rPr kumimoji="1" lang="zh-CN" altLang="en-US" dirty="0" smtClean="0">
                <a:latin typeface="Times New Roman" pitchFamily="18" charset="0"/>
                <a:ea typeface="宋体" charset="-122"/>
              </a:rPr>
              <a:t>综合考虑期望值和标准偏差。</a:t>
            </a:r>
            <a:endParaRPr kumimoji="1" lang="zh-CN" altLang="en-US" dirty="0">
              <a:latin typeface="Times New Roman" pitchFamily="18" charset="0"/>
              <a:ea typeface="宋体" charset="-122"/>
            </a:endParaRPr>
          </a:p>
          <a:p>
            <a:pPr>
              <a:spcBef>
                <a:spcPct val="50000"/>
              </a:spcBef>
              <a:buFontTx/>
              <a:buNone/>
            </a:pPr>
            <a:r>
              <a:rPr kumimoji="1" lang="zh-CN" altLang="en-US" dirty="0">
                <a:latin typeface="Times New Roman" pitchFamily="18" charset="0"/>
                <a:ea typeface="宋体" charset="-122"/>
              </a:rPr>
              <a:t>           </a:t>
            </a:r>
            <a:endParaRPr kumimoji="1" lang="en-US" altLang="zh-CN" dirty="0">
              <a:latin typeface="Times New Roman" pitchFamily="18" charset="0"/>
              <a:ea typeface="宋体" charset="-122"/>
            </a:endParaRPr>
          </a:p>
          <a:p>
            <a:pPr>
              <a:spcBef>
                <a:spcPct val="50000"/>
              </a:spcBef>
              <a:buFontTx/>
              <a:buNone/>
            </a:pPr>
            <a:endParaRPr kumimoji="1" lang="zh-CN" altLang="en-US" b="0" dirty="0">
              <a:latin typeface="Times New Roman" pitchFamily="18" charset="0"/>
              <a:ea typeface="宋体" charset="-122"/>
            </a:endParaRPr>
          </a:p>
        </p:txBody>
      </p:sp>
      <p:pic>
        <p:nvPicPr>
          <p:cNvPr id="53251" name="Picture 3" descr="cosmos_p"/>
          <p:cNvPicPr>
            <a:picLocks noChangeAspect="1" noChangeArrowheads="1"/>
          </p:cNvPicPr>
          <p:nvPr/>
        </p:nvPicPr>
        <p:blipFill>
          <a:blip r:embed="rId2" cstate="print"/>
          <a:srcRect/>
          <a:stretch>
            <a:fillRect/>
          </a:stretch>
        </p:blipFill>
        <p:spPr bwMode="auto">
          <a:xfrm rot="595824">
            <a:off x="7488238" y="5129213"/>
            <a:ext cx="1655762" cy="1728787"/>
          </a:xfrm>
          <a:prstGeom prst="rect">
            <a:avLst/>
          </a:prstGeom>
          <a:solidFill>
            <a:schemeClr val="bg1">
              <a:alpha val="0"/>
            </a:schemeClr>
          </a:solid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p:nvPr>
        </p:nvSpPr>
        <p:spPr>
          <a:xfrm>
            <a:off x="533400" y="990600"/>
            <a:ext cx="7391400" cy="5410200"/>
          </a:xfrm>
        </p:spPr>
        <p:txBody>
          <a:bodyPr>
            <a:normAutofit/>
          </a:bodyPr>
          <a:lstStyle/>
          <a:p>
            <a:pPr algn="just">
              <a:spcBef>
                <a:spcPct val="50000"/>
              </a:spcBef>
              <a:buFontTx/>
              <a:buNone/>
            </a:pPr>
            <a:r>
              <a:rPr kumimoji="1" lang="zh-CN" altLang="en-US" sz="2800" b="1" dirty="0" smtClean="0">
                <a:solidFill>
                  <a:srgbClr val="FF0000"/>
                </a:solidFill>
                <a:latin typeface="楷体_GB2312" pitchFamily="49" charset="-122"/>
                <a:ea typeface="楷体_GB2312" pitchFamily="49" charset="-122"/>
              </a:rPr>
              <a:t> </a:t>
            </a:r>
            <a:r>
              <a:rPr kumimoji="1" lang="zh-CN" altLang="en-US" sz="2800" b="1" dirty="0">
                <a:solidFill>
                  <a:srgbClr val="FF0000"/>
                </a:solidFill>
                <a:latin typeface="楷体_GB2312" pitchFamily="49" charset="-122"/>
                <a:ea typeface="楷体_GB2312" pitchFamily="49" charset="-122"/>
              </a:rPr>
              <a:t>风险分析的一般程序</a:t>
            </a:r>
          </a:p>
          <a:p>
            <a:pPr algn="just">
              <a:spcBef>
                <a:spcPct val="50000"/>
              </a:spcBef>
              <a:buFontTx/>
              <a:buNone/>
            </a:pPr>
            <a:r>
              <a:rPr kumimoji="1" lang="zh-CN" altLang="en-US" dirty="0">
                <a:solidFill>
                  <a:schemeClr val="accent2"/>
                </a:solidFill>
                <a:latin typeface="楷体_GB2312" pitchFamily="49" charset="-122"/>
                <a:ea typeface="楷体_GB2312" pitchFamily="49" charset="-122"/>
              </a:rPr>
              <a:t>（1）</a:t>
            </a:r>
            <a:r>
              <a:rPr kumimoji="1" lang="zh-CN" altLang="en-US" dirty="0">
                <a:latin typeface="楷体_GB2312" pitchFamily="49" charset="-122"/>
                <a:ea typeface="楷体_GB2312" pitchFamily="49" charset="-122"/>
              </a:rPr>
              <a:t> 选择关键变量</a:t>
            </a:r>
          </a:p>
          <a:p>
            <a:pPr algn="just">
              <a:spcBef>
                <a:spcPct val="50000"/>
              </a:spcBef>
              <a:buFontTx/>
              <a:buNone/>
            </a:pPr>
            <a:r>
              <a:rPr kumimoji="1" lang="zh-CN" altLang="en-US" dirty="0">
                <a:solidFill>
                  <a:schemeClr val="accent2"/>
                </a:solidFill>
                <a:latin typeface="楷体_GB2312" pitchFamily="49" charset="-122"/>
                <a:ea typeface="楷体_GB2312" pitchFamily="49" charset="-122"/>
              </a:rPr>
              <a:t>（2）</a:t>
            </a:r>
            <a:r>
              <a:rPr kumimoji="1" lang="zh-CN" altLang="en-US" dirty="0">
                <a:latin typeface="楷体_GB2312" pitchFamily="49" charset="-122"/>
                <a:ea typeface="楷体_GB2312" pitchFamily="49" charset="-122"/>
              </a:rPr>
              <a:t> 估计不确定性因素的变化范围，进行初步分析。</a:t>
            </a:r>
          </a:p>
          <a:p>
            <a:pPr algn="just">
              <a:spcBef>
                <a:spcPct val="50000"/>
              </a:spcBef>
              <a:buFontTx/>
              <a:buNone/>
            </a:pPr>
            <a:r>
              <a:rPr kumimoji="1" lang="zh-CN" altLang="en-US" dirty="0">
                <a:solidFill>
                  <a:schemeClr val="accent2"/>
                </a:solidFill>
                <a:latin typeface="楷体_GB2312" pitchFamily="49" charset="-122"/>
                <a:ea typeface="楷体_GB2312" pitchFamily="49" charset="-122"/>
              </a:rPr>
              <a:t>（3）</a:t>
            </a:r>
            <a:r>
              <a:rPr kumimoji="1" lang="zh-CN" altLang="en-US" dirty="0">
                <a:latin typeface="楷体_GB2312" pitchFamily="49" charset="-122"/>
                <a:ea typeface="楷体_GB2312" pitchFamily="49" charset="-122"/>
              </a:rPr>
              <a:t> 进行敏感性分析。</a:t>
            </a:r>
          </a:p>
          <a:p>
            <a:pPr algn="just">
              <a:spcBef>
                <a:spcPct val="50000"/>
              </a:spcBef>
              <a:buFontTx/>
              <a:buNone/>
            </a:pPr>
            <a:r>
              <a:rPr kumimoji="1" lang="zh-CN" altLang="en-US" dirty="0">
                <a:solidFill>
                  <a:schemeClr val="accent2"/>
                </a:solidFill>
                <a:latin typeface="楷体_GB2312" pitchFamily="49" charset="-122"/>
                <a:ea typeface="楷体_GB2312" pitchFamily="49" charset="-122"/>
              </a:rPr>
              <a:t>（4）</a:t>
            </a:r>
            <a:r>
              <a:rPr kumimoji="1" lang="zh-CN" altLang="en-US" dirty="0">
                <a:latin typeface="楷体_GB2312" pitchFamily="49" charset="-122"/>
                <a:ea typeface="楷体_GB2312" pitchFamily="49" charset="-122"/>
              </a:rPr>
              <a:t> 进行概率分析。</a:t>
            </a:r>
          </a:p>
          <a:p>
            <a:pPr algn="just">
              <a:spcBef>
                <a:spcPct val="50000"/>
              </a:spcBef>
              <a:buFontTx/>
              <a:buNone/>
            </a:pPr>
            <a:endParaRPr kumimoji="1" lang="zh-CN" altLang="en-US" dirty="0">
              <a:latin typeface="楷体_GB2312" pitchFamily="49" charset="-122"/>
              <a:ea typeface="楷体_GB2312" pitchFamily="49" charset="-122"/>
            </a:endParaRP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274638"/>
            <a:ext cx="8229600" cy="634082"/>
          </a:xfrm>
        </p:spPr>
        <p:txBody>
          <a:bodyPr>
            <a:normAutofit fontScale="90000"/>
          </a:bodyPr>
          <a:lstStyle/>
          <a:p>
            <a:r>
              <a:rPr kumimoji="1" lang="zh-CN" altLang="en-US" dirty="0" smtClean="0">
                <a:solidFill>
                  <a:srgbClr val="FF0000"/>
                </a:solidFill>
                <a:latin typeface="楷体_GB2312" pitchFamily="49" charset="-122"/>
                <a:ea typeface="楷体_GB2312" pitchFamily="49" charset="-122"/>
              </a:rPr>
              <a:t>期望值及标准差的计算及应用</a:t>
            </a:r>
            <a:endParaRPr lang="zh-CN" altLang="en-US" dirty="0"/>
          </a:p>
        </p:txBody>
      </p:sp>
      <p:sp>
        <p:nvSpPr>
          <p:cNvPr id="55298" name="Rectangle 2"/>
          <p:cNvSpPr>
            <a:spLocks noGrp="1" noChangeArrowheads="1"/>
          </p:cNvSpPr>
          <p:nvPr>
            <p:ph idx="1"/>
          </p:nvPr>
        </p:nvSpPr>
        <p:spPr>
          <a:xfrm>
            <a:off x="251520" y="764704"/>
            <a:ext cx="8507288" cy="4929411"/>
          </a:xfrm>
        </p:spPr>
        <p:txBody>
          <a:bodyPr>
            <a:normAutofit/>
          </a:bodyPr>
          <a:lstStyle/>
          <a:p>
            <a:pPr algn="just">
              <a:spcBef>
                <a:spcPct val="50000"/>
              </a:spcBef>
            </a:pPr>
            <a:r>
              <a:rPr kumimoji="1" lang="zh-CN" altLang="en-US" sz="2800" dirty="0" smtClean="0">
                <a:latin typeface="Times New Roman" pitchFamily="18" charset="0"/>
                <a:ea typeface="宋体" charset="-122"/>
              </a:rPr>
              <a:t>描述</a:t>
            </a:r>
            <a:r>
              <a:rPr kumimoji="1" lang="zh-CN" altLang="en-US" sz="2800" dirty="0">
                <a:latin typeface="Times New Roman" pitchFamily="18" charset="0"/>
                <a:ea typeface="宋体" charset="-122"/>
              </a:rPr>
              <a:t>随机变量的主要参数是期望值与方差。        </a:t>
            </a:r>
          </a:p>
          <a:p>
            <a:pPr>
              <a:spcBef>
                <a:spcPct val="50000"/>
              </a:spcBef>
              <a:buFontTx/>
              <a:buNone/>
            </a:pPr>
            <a:r>
              <a:rPr kumimoji="1" lang="zh-CN" altLang="en-US" sz="2400" dirty="0" smtClean="0">
                <a:latin typeface="Times New Roman" pitchFamily="18" charset="0"/>
                <a:ea typeface="宋体" charset="-122"/>
              </a:rPr>
              <a:t>[</a:t>
            </a:r>
            <a:r>
              <a:rPr kumimoji="1" lang="zh-CN" altLang="en-US" sz="2400" dirty="0" smtClean="0">
                <a:latin typeface="宋体" charset="-122"/>
                <a:ea typeface="宋体" charset="-122"/>
              </a:rPr>
              <a:t>例题</a:t>
            </a:r>
            <a:r>
              <a:rPr kumimoji="1" lang="en-US" altLang="zh-CN" sz="2400" dirty="0" smtClean="0">
                <a:latin typeface="宋体" charset="-122"/>
                <a:ea typeface="宋体" charset="-122"/>
              </a:rPr>
              <a:t>10</a:t>
            </a:r>
            <a:r>
              <a:rPr kumimoji="1" lang="zh-CN" altLang="en-US" sz="2400" dirty="0" smtClean="0">
                <a:latin typeface="Times New Roman" pitchFamily="18" charset="0"/>
                <a:ea typeface="宋体" charset="-122"/>
              </a:rPr>
              <a:t>]</a:t>
            </a:r>
            <a:r>
              <a:rPr kumimoji="1" lang="zh-CN" altLang="en-US" sz="2400" dirty="0">
                <a:latin typeface="宋体" charset="-122"/>
                <a:ea typeface="宋体" charset="-122"/>
              </a:rPr>
              <a:t>：假定某投资方案在其寿命期内可能出现的五种状态的净现金流量序列及其发生概率见</a:t>
            </a:r>
            <a:r>
              <a:rPr kumimoji="1" lang="zh-CN" altLang="en-US" sz="2400" dirty="0" smtClean="0">
                <a:latin typeface="宋体" charset="-122"/>
                <a:ea typeface="宋体" charset="-122"/>
              </a:rPr>
              <a:t>表。</a:t>
            </a:r>
            <a:r>
              <a:rPr kumimoji="1" lang="zh-CN" altLang="en-US" sz="2400" dirty="0">
                <a:latin typeface="宋体" charset="-122"/>
                <a:ea typeface="宋体" charset="-122"/>
              </a:rPr>
              <a:t>各年份净现金流量之间互不相关，基准折现率为</a:t>
            </a:r>
            <a:r>
              <a:rPr kumimoji="1" lang="zh-CN" altLang="en-US" sz="2400" dirty="0">
                <a:latin typeface="Times New Roman" pitchFamily="18" charset="0"/>
                <a:ea typeface="宋体" charset="-122"/>
              </a:rPr>
              <a:t>10%</a:t>
            </a:r>
            <a:r>
              <a:rPr kumimoji="1" lang="zh-CN" altLang="en-US" sz="2400" dirty="0">
                <a:latin typeface="宋体" charset="-122"/>
                <a:ea typeface="宋体" charset="-122"/>
              </a:rPr>
              <a:t>，求方案净现值的期望期、方差与标准差。</a:t>
            </a:r>
            <a:endParaRPr kumimoji="1" lang="zh-CN" altLang="en-US" sz="2800" dirty="0">
              <a:latin typeface="宋体" charset="-122"/>
              <a:ea typeface="宋体" charset="-122"/>
            </a:endParaRPr>
          </a:p>
        </p:txBody>
      </p:sp>
      <p:pic>
        <p:nvPicPr>
          <p:cNvPr id="79874" name="Picture 2"/>
          <p:cNvPicPr>
            <a:picLocks noChangeAspect="1" noChangeArrowheads="1"/>
          </p:cNvPicPr>
          <p:nvPr/>
        </p:nvPicPr>
        <p:blipFill>
          <a:blip r:embed="rId2" cstate="print"/>
          <a:srcRect/>
          <a:stretch>
            <a:fillRect/>
          </a:stretch>
        </p:blipFill>
        <p:spPr bwMode="auto">
          <a:xfrm>
            <a:off x="827584" y="2996952"/>
            <a:ext cx="7239000" cy="37528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Grp="1" noChangeArrowheads="1"/>
          </p:cNvSpPr>
          <p:nvPr>
            <p:ph/>
          </p:nvPr>
        </p:nvSpPr>
        <p:spPr>
          <a:xfrm>
            <a:off x="228600" y="1219200"/>
            <a:ext cx="8001000" cy="5334000"/>
          </a:xfrm>
          <a:noFill/>
          <a:ln/>
        </p:spPr>
        <p:txBody>
          <a:bodyPr/>
          <a:lstStyle/>
          <a:p>
            <a:pPr>
              <a:spcBef>
                <a:spcPct val="50000"/>
              </a:spcBef>
              <a:buFontTx/>
              <a:buNone/>
            </a:pPr>
            <a:r>
              <a:rPr kumimoji="1" lang="zh-CN" altLang="en-US">
                <a:latin typeface="宋体" charset="-122"/>
                <a:ea typeface="宋体" charset="-122"/>
              </a:rPr>
              <a:t>解：对应于状态</a:t>
            </a:r>
            <a:r>
              <a:rPr kumimoji="1" lang="en-US" altLang="zh-CN">
                <a:latin typeface="Times New Roman" pitchFamily="18" charset="0"/>
                <a:ea typeface="宋体" charset="-122"/>
              </a:rPr>
              <a:t>X</a:t>
            </a:r>
            <a:r>
              <a:rPr kumimoji="1" lang="en-US" altLang="zh-CN" baseline="-30000">
                <a:latin typeface="Times New Roman" pitchFamily="18" charset="0"/>
                <a:ea typeface="宋体" charset="-122"/>
              </a:rPr>
              <a:t>1</a:t>
            </a:r>
            <a:r>
              <a:rPr kumimoji="1" lang="en-US" altLang="zh-CN">
                <a:latin typeface="宋体" charset="-122"/>
                <a:ea typeface="宋体" charset="-122"/>
              </a:rPr>
              <a:t>，</a:t>
            </a:r>
            <a:r>
              <a:rPr kumimoji="1" lang="zh-CN" altLang="en-US">
                <a:latin typeface="宋体" charset="-122"/>
                <a:ea typeface="宋体" charset="-122"/>
              </a:rPr>
              <a:t>有</a:t>
            </a:r>
            <a:r>
              <a:rPr kumimoji="1" lang="zh-CN" altLang="en-US" b="0">
                <a:latin typeface="Times New Roman" pitchFamily="18" charset="0"/>
                <a:ea typeface="宋体" charset="-122"/>
              </a:rPr>
              <a:t> </a:t>
            </a:r>
          </a:p>
        </p:txBody>
      </p:sp>
      <p:graphicFrame>
        <p:nvGraphicFramePr>
          <p:cNvPr id="57348" name="Object 4"/>
          <p:cNvGraphicFramePr>
            <a:graphicFrameLocks noChangeAspect="1"/>
          </p:cNvGraphicFramePr>
          <p:nvPr/>
        </p:nvGraphicFramePr>
        <p:xfrm flipV="1">
          <a:off x="381000" y="1752600"/>
          <a:ext cx="8382000" cy="357188"/>
        </p:xfrm>
        <a:graphic>
          <a:graphicData uri="http://schemas.openxmlformats.org/presentationml/2006/ole">
            <p:oleObj spid="_x0000_s73730" name="Microsoft 公式 3.0" r:id="rId4" imgW="5473700" imgH="228600" progId="">
              <p:embed/>
            </p:oleObj>
          </a:graphicData>
        </a:graphic>
      </p:graphicFrame>
      <p:sp>
        <p:nvSpPr>
          <p:cNvPr id="57349" name="Text Box 5"/>
          <p:cNvSpPr txBox="1">
            <a:spLocks noChangeArrowheads="1"/>
          </p:cNvSpPr>
          <p:nvPr/>
        </p:nvSpPr>
        <p:spPr bwMode="auto">
          <a:xfrm>
            <a:off x="838200" y="2209800"/>
            <a:ext cx="3276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 </a:t>
            </a:r>
            <a:r>
              <a:rPr kumimoji="1" lang="zh-CN" altLang="en-US" sz="2400" b="1">
                <a:latin typeface="宋体" charset="-122"/>
              </a:rPr>
              <a:t>对应于状态</a:t>
            </a:r>
            <a:r>
              <a:rPr kumimoji="1" lang="en-US" altLang="zh-CN" sz="2400" b="1">
                <a:latin typeface="Times New Roman" pitchFamily="18" charset="0"/>
              </a:rPr>
              <a:t>X</a:t>
            </a:r>
            <a:r>
              <a:rPr kumimoji="1" lang="en-US" altLang="zh-CN" sz="2400" b="1" baseline="-30000">
                <a:latin typeface="Times New Roman" pitchFamily="18" charset="0"/>
              </a:rPr>
              <a:t>2</a:t>
            </a:r>
            <a:r>
              <a:rPr kumimoji="1" lang="en-US" altLang="zh-CN" sz="2400" b="1">
                <a:latin typeface="宋体" charset="-122"/>
              </a:rPr>
              <a:t>，</a:t>
            </a:r>
            <a:r>
              <a:rPr kumimoji="1" lang="zh-CN" altLang="en-US" sz="2400" b="1">
                <a:latin typeface="宋体" charset="-122"/>
              </a:rPr>
              <a:t>有</a:t>
            </a:r>
            <a:r>
              <a:rPr kumimoji="1" lang="zh-CN" altLang="en-US" sz="2400">
                <a:latin typeface="Times New Roman" pitchFamily="18" charset="0"/>
              </a:rPr>
              <a:t> </a:t>
            </a:r>
          </a:p>
        </p:txBody>
      </p:sp>
      <p:graphicFrame>
        <p:nvGraphicFramePr>
          <p:cNvPr id="57350" name="Object 6"/>
          <p:cNvGraphicFramePr>
            <a:graphicFrameLocks noChangeAspect="1"/>
          </p:cNvGraphicFramePr>
          <p:nvPr/>
        </p:nvGraphicFramePr>
        <p:xfrm>
          <a:off x="381000" y="2743200"/>
          <a:ext cx="8382000" cy="381000"/>
        </p:xfrm>
        <a:graphic>
          <a:graphicData uri="http://schemas.openxmlformats.org/presentationml/2006/ole">
            <p:oleObj spid="_x0000_s73731" name="Microsoft 公式 3.0" r:id="rId5" imgW="5346700" imgH="228600" progId="">
              <p:embed/>
            </p:oleObj>
          </a:graphicData>
        </a:graphic>
      </p:graphicFrame>
      <p:sp>
        <p:nvSpPr>
          <p:cNvPr id="57352" name="Text Box 8"/>
          <p:cNvSpPr txBox="1">
            <a:spLocks noChangeArrowheads="1"/>
          </p:cNvSpPr>
          <p:nvPr/>
        </p:nvSpPr>
        <p:spPr bwMode="auto">
          <a:xfrm>
            <a:off x="990600" y="3200400"/>
            <a:ext cx="26670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对应于状态</a:t>
            </a:r>
            <a:r>
              <a:rPr kumimoji="1" lang="en-US" altLang="zh-CN" sz="2400" b="1">
                <a:latin typeface="Times New Roman" pitchFamily="18" charset="0"/>
              </a:rPr>
              <a:t>X</a:t>
            </a:r>
            <a:r>
              <a:rPr kumimoji="1" lang="en-US" altLang="zh-CN" sz="2400" b="1" baseline="-30000">
                <a:latin typeface="Times New Roman" pitchFamily="18" charset="0"/>
              </a:rPr>
              <a:t>3</a:t>
            </a:r>
            <a:r>
              <a:rPr kumimoji="1" lang="en-US" altLang="zh-CN" sz="2400" b="1">
                <a:latin typeface="宋体" charset="-122"/>
              </a:rPr>
              <a:t>，</a:t>
            </a:r>
            <a:r>
              <a:rPr kumimoji="1" lang="zh-CN" altLang="en-US" sz="2400" b="1">
                <a:latin typeface="宋体" charset="-122"/>
              </a:rPr>
              <a:t>有</a:t>
            </a:r>
            <a:r>
              <a:rPr kumimoji="1" lang="zh-CN" altLang="en-US" sz="2400">
                <a:latin typeface="Times New Roman" pitchFamily="18" charset="0"/>
              </a:rPr>
              <a:t> </a:t>
            </a:r>
          </a:p>
        </p:txBody>
      </p:sp>
      <p:graphicFrame>
        <p:nvGraphicFramePr>
          <p:cNvPr id="57353" name="Object 9"/>
          <p:cNvGraphicFramePr>
            <a:graphicFrameLocks noChangeAspect="1"/>
          </p:cNvGraphicFramePr>
          <p:nvPr/>
        </p:nvGraphicFramePr>
        <p:xfrm>
          <a:off x="381000" y="3810000"/>
          <a:ext cx="8382000" cy="381000"/>
        </p:xfrm>
        <a:graphic>
          <a:graphicData uri="http://schemas.openxmlformats.org/presentationml/2006/ole">
            <p:oleObj spid="_x0000_s73732" name="Microsoft 公式 3.0" r:id="rId6" imgW="5473700" imgH="228600" progId="">
              <p:embed/>
            </p:oleObj>
          </a:graphicData>
        </a:graphic>
      </p:graphicFrame>
      <p:sp>
        <p:nvSpPr>
          <p:cNvPr id="57354" name="Text Box 10"/>
          <p:cNvSpPr txBox="1">
            <a:spLocks noChangeArrowheads="1"/>
          </p:cNvSpPr>
          <p:nvPr/>
        </p:nvSpPr>
        <p:spPr bwMode="auto">
          <a:xfrm>
            <a:off x="1066800" y="4191000"/>
            <a:ext cx="35052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对应于状态</a:t>
            </a:r>
            <a:r>
              <a:rPr kumimoji="1" lang="en-US" altLang="zh-CN" sz="2400" b="1">
                <a:latin typeface="Times New Roman" pitchFamily="18" charset="0"/>
              </a:rPr>
              <a:t>X</a:t>
            </a:r>
            <a:r>
              <a:rPr kumimoji="1" lang="en-US" altLang="zh-CN" sz="2400" b="1" baseline="-30000">
                <a:latin typeface="Times New Roman" pitchFamily="18" charset="0"/>
              </a:rPr>
              <a:t>4</a:t>
            </a:r>
            <a:r>
              <a:rPr kumimoji="1" lang="en-US" altLang="zh-CN" sz="2400" b="1">
                <a:latin typeface="宋体" charset="-122"/>
              </a:rPr>
              <a:t>，</a:t>
            </a:r>
            <a:r>
              <a:rPr kumimoji="1" lang="zh-CN" altLang="en-US" sz="2400" b="1">
                <a:latin typeface="宋体" charset="-122"/>
              </a:rPr>
              <a:t>有</a:t>
            </a:r>
            <a:r>
              <a:rPr kumimoji="1" lang="zh-CN" altLang="en-US" sz="2400">
                <a:latin typeface="Times New Roman" pitchFamily="18" charset="0"/>
              </a:rPr>
              <a:t> </a:t>
            </a:r>
          </a:p>
        </p:txBody>
      </p:sp>
      <p:graphicFrame>
        <p:nvGraphicFramePr>
          <p:cNvPr id="57355" name="Object 11"/>
          <p:cNvGraphicFramePr>
            <a:graphicFrameLocks noChangeAspect="1"/>
          </p:cNvGraphicFramePr>
          <p:nvPr/>
        </p:nvGraphicFramePr>
        <p:xfrm>
          <a:off x="381000" y="4800600"/>
          <a:ext cx="8458200" cy="381000"/>
        </p:xfrm>
        <a:graphic>
          <a:graphicData uri="http://schemas.openxmlformats.org/presentationml/2006/ole">
            <p:oleObj spid="_x0000_s73733" name="Microsoft 公式 3.0" r:id="rId7" imgW="5473700" imgH="228600" progId="">
              <p:embed/>
            </p:oleObj>
          </a:graphicData>
        </a:graphic>
      </p:graphicFrame>
      <p:sp>
        <p:nvSpPr>
          <p:cNvPr id="57356" name="Text Box 12"/>
          <p:cNvSpPr txBox="1">
            <a:spLocks noChangeArrowheads="1"/>
          </p:cNvSpPr>
          <p:nvPr/>
        </p:nvSpPr>
        <p:spPr bwMode="auto">
          <a:xfrm>
            <a:off x="1066800" y="5181600"/>
            <a:ext cx="26670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对应于状态</a:t>
            </a:r>
            <a:r>
              <a:rPr kumimoji="1" lang="en-US" altLang="zh-CN" sz="2400" b="1">
                <a:latin typeface="Times New Roman" pitchFamily="18" charset="0"/>
              </a:rPr>
              <a:t>X</a:t>
            </a:r>
            <a:r>
              <a:rPr kumimoji="1" lang="en-US" altLang="zh-CN" sz="2400" b="1" baseline="-30000">
                <a:latin typeface="Times New Roman" pitchFamily="18" charset="0"/>
              </a:rPr>
              <a:t>5</a:t>
            </a:r>
            <a:r>
              <a:rPr kumimoji="1" lang="en-US" altLang="zh-CN" sz="2400" b="1">
                <a:latin typeface="宋体" charset="-122"/>
              </a:rPr>
              <a:t>，</a:t>
            </a:r>
            <a:r>
              <a:rPr kumimoji="1" lang="zh-CN" altLang="en-US" sz="2400" b="1">
                <a:latin typeface="宋体" charset="-122"/>
              </a:rPr>
              <a:t>有</a:t>
            </a:r>
            <a:r>
              <a:rPr kumimoji="1" lang="zh-CN" altLang="en-US" sz="2400">
                <a:latin typeface="Times New Roman" pitchFamily="18" charset="0"/>
              </a:rPr>
              <a:t> </a:t>
            </a:r>
          </a:p>
        </p:txBody>
      </p:sp>
      <p:graphicFrame>
        <p:nvGraphicFramePr>
          <p:cNvPr id="57357" name="Object 13"/>
          <p:cNvGraphicFramePr>
            <a:graphicFrameLocks noChangeAspect="1"/>
          </p:cNvGraphicFramePr>
          <p:nvPr/>
        </p:nvGraphicFramePr>
        <p:xfrm>
          <a:off x="381000" y="5791200"/>
          <a:ext cx="8534400" cy="304800"/>
        </p:xfrm>
        <a:graphic>
          <a:graphicData uri="http://schemas.openxmlformats.org/presentationml/2006/ole">
            <p:oleObj spid="_x0000_s73734" name="Microsoft 公式 3.0" r:id="rId8" imgW="5461000" imgH="2286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Grp="1" noChangeArrowheads="1"/>
          </p:cNvSpPr>
          <p:nvPr>
            <p:ph/>
          </p:nvPr>
        </p:nvSpPr>
        <p:spPr>
          <a:xfrm>
            <a:off x="228600" y="1219200"/>
            <a:ext cx="7924800" cy="5334000"/>
          </a:xfrm>
          <a:noFill/>
          <a:ln/>
        </p:spPr>
        <p:txBody>
          <a:bodyPr/>
          <a:lstStyle/>
          <a:p>
            <a:pPr>
              <a:spcBef>
                <a:spcPct val="50000"/>
              </a:spcBef>
              <a:buFontTx/>
              <a:buNone/>
            </a:pPr>
            <a:r>
              <a:rPr kumimoji="1" lang="zh-CN" altLang="en-US">
                <a:latin typeface="宋体" charset="-122"/>
                <a:ea typeface="宋体" charset="-122"/>
              </a:rPr>
              <a:t>方案净现值的期望值为：</a:t>
            </a:r>
            <a:r>
              <a:rPr kumimoji="1" lang="zh-CN" altLang="en-US" b="0">
                <a:latin typeface="Times New Roman" pitchFamily="18" charset="0"/>
                <a:ea typeface="宋体" charset="-122"/>
              </a:rPr>
              <a:t> </a:t>
            </a:r>
          </a:p>
        </p:txBody>
      </p:sp>
      <p:graphicFrame>
        <p:nvGraphicFramePr>
          <p:cNvPr id="58372" name="Object 4"/>
          <p:cNvGraphicFramePr>
            <a:graphicFrameLocks noChangeAspect="1"/>
          </p:cNvGraphicFramePr>
          <p:nvPr/>
        </p:nvGraphicFramePr>
        <p:xfrm>
          <a:off x="304800" y="1752600"/>
          <a:ext cx="7772400" cy="381000"/>
        </p:xfrm>
        <a:graphic>
          <a:graphicData uri="http://schemas.openxmlformats.org/presentationml/2006/ole">
            <p:oleObj spid="_x0000_s74754" name="Microsoft 公式 3.0" r:id="rId4" imgW="5435600" imgH="241300" progId="">
              <p:embed/>
            </p:oleObj>
          </a:graphicData>
        </a:graphic>
      </p:graphicFrame>
      <p:sp>
        <p:nvSpPr>
          <p:cNvPr id="58373" name="Text Box 5"/>
          <p:cNvSpPr txBox="1">
            <a:spLocks noChangeArrowheads="1"/>
          </p:cNvSpPr>
          <p:nvPr/>
        </p:nvSpPr>
        <p:spPr bwMode="auto">
          <a:xfrm>
            <a:off x="304800" y="2133600"/>
            <a:ext cx="38100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方案净现值的方差为：</a:t>
            </a:r>
            <a:r>
              <a:rPr kumimoji="1" lang="zh-CN" altLang="en-US" sz="2400">
                <a:latin typeface="Times New Roman" pitchFamily="18" charset="0"/>
              </a:rPr>
              <a:t> </a:t>
            </a:r>
          </a:p>
        </p:txBody>
      </p:sp>
      <p:graphicFrame>
        <p:nvGraphicFramePr>
          <p:cNvPr id="58374" name="Object 6"/>
          <p:cNvGraphicFramePr>
            <a:graphicFrameLocks noChangeAspect="1"/>
          </p:cNvGraphicFramePr>
          <p:nvPr/>
        </p:nvGraphicFramePr>
        <p:xfrm>
          <a:off x="838200" y="2590800"/>
          <a:ext cx="6553200" cy="1647825"/>
        </p:xfrm>
        <a:graphic>
          <a:graphicData uri="http://schemas.openxmlformats.org/presentationml/2006/ole">
            <p:oleObj spid="_x0000_s74755" name="Microsoft 公式 3.0" r:id="rId5" imgW="3860800" imgH="965200" progId="">
              <p:embed/>
            </p:oleObj>
          </a:graphicData>
        </a:graphic>
      </p:graphicFrame>
      <p:sp>
        <p:nvSpPr>
          <p:cNvPr id="58375" name="Text Box 7"/>
          <p:cNvSpPr txBox="1">
            <a:spLocks noChangeArrowheads="1"/>
          </p:cNvSpPr>
          <p:nvPr/>
        </p:nvSpPr>
        <p:spPr bwMode="auto">
          <a:xfrm>
            <a:off x="533400" y="4267200"/>
            <a:ext cx="41148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宋体" charset="-122"/>
              </a:rPr>
              <a:t>方案净值的标准差为：</a:t>
            </a:r>
            <a:r>
              <a:rPr kumimoji="1" lang="zh-CN" altLang="en-US" sz="2400">
                <a:latin typeface="Times New Roman" pitchFamily="18" charset="0"/>
              </a:rPr>
              <a:t> </a:t>
            </a:r>
          </a:p>
        </p:txBody>
      </p:sp>
      <p:graphicFrame>
        <p:nvGraphicFramePr>
          <p:cNvPr id="58376" name="Object 8"/>
          <p:cNvGraphicFramePr>
            <a:graphicFrameLocks noChangeAspect="1"/>
          </p:cNvGraphicFramePr>
          <p:nvPr/>
        </p:nvGraphicFramePr>
        <p:xfrm>
          <a:off x="1219200" y="4724400"/>
          <a:ext cx="4495800" cy="485775"/>
        </p:xfrm>
        <a:graphic>
          <a:graphicData uri="http://schemas.openxmlformats.org/presentationml/2006/ole">
            <p:oleObj spid="_x0000_s74756" name="Microsoft 公式 3.0" r:id="rId6" imgW="2387600" imgH="254000" progId="">
              <p:embed/>
            </p:oleObj>
          </a:graphicData>
        </a:graphic>
      </p:graphicFrame>
      <p:sp>
        <p:nvSpPr>
          <p:cNvPr id="58377" name="Text Box 9"/>
          <p:cNvSpPr txBox="1">
            <a:spLocks noChangeArrowheads="1"/>
          </p:cNvSpPr>
          <p:nvPr/>
        </p:nvSpPr>
        <p:spPr bwMode="auto">
          <a:xfrm>
            <a:off x="762000" y="5181600"/>
            <a:ext cx="6858000" cy="1187450"/>
          </a:xfrm>
          <a:prstGeom prst="rect">
            <a:avLst/>
          </a:prstGeom>
          <a:noFill/>
          <a:ln w="9525">
            <a:noFill/>
            <a:miter lim="800000"/>
            <a:headEnd/>
            <a:tailEnd/>
          </a:ln>
          <a:effectLst/>
        </p:spPr>
        <p:txBody>
          <a:bodyPr>
            <a:spAutoFit/>
          </a:bodyPr>
          <a:lstStyle/>
          <a:p>
            <a:pPr>
              <a:spcBef>
                <a:spcPct val="50000"/>
              </a:spcBef>
            </a:pPr>
            <a:r>
              <a:rPr kumimoji="1" lang="zh-CN" altLang="en-US" sz="2400">
                <a:latin typeface="宋体" charset="-122"/>
              </a:rPr>
              <a:t>    在方案经济效益指标（如净现值）服从某种典型概率分布的情况下，如果已知其期望值与标准差，可以用解析方法进行方案风险分析。</a:t>
            </a:r>
            <a:r>
              <a:rPr kumimoji="1" lang="zh-CN" altLang="en-US" sz="2400">
                <a:latin typeface="Times New Roman" pitchFamily="18" charset="0"/>
              </a:rPr>
              <a:t> </a:t>
            </a:r>
          </a:p>
        </p:txBody>
      </p:sp>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Grp="1" noChangeArrowheads="1"/>
          </p:cNvSpPr>
          <p:nvPr>
            <p:ph/>
          </p:nvPr>
        </p:nvSpPr>
        <p:spPr>
          <a:xfrm>
            <a:off x="381000" y="1295400"/>
            <a:ext cx="7772400" cy="5257800"/>
          </a:xfrm>
          <a:noFill/>
          <a:ln/>
        </p:spPr>
        <p:txBody>
          <a:bodyPr/>
          <a:lstStyle/>
          <a:p>
            <a:pPr>
              <a:spcBef>
                <a:spcPct val="50000"/>
              </a:spcBef>
              <a:buFontTx/>
              <a:buNone/>
            </a:pPr>
            <a:r>
              <a:rPr kumimoji="1" lang="zh-CN" altLang="en-US" b="0">
                <a:latin typeface="宋体" charset="-122"/>
                <a:ea typeface="宋体" charset="-122"/>
              </a:rPr>
              <a:t>   </a:t>
            </a:r>
            <a:r>
              <a:rPr kumimoji="1" lang="zh-CN" altLang="en-US">
                <a:latin typeface="宋体" charset="-122"/>
                <a:ea typeface="宋体" charset="-122"/>
              </a:rPr>
              <a:t>若连续型随机变量</a:t>
            </a:r>
            <a:r>
              <a:rPr kumimoji="1" lang="en-US" altLang="zh-CN">
                <a:latin typeface="Times New Roman" pitchFamily="18" charset="0"/>
                <a:ea typeface="宋体" charset="-122"/>
              </a:rPr>
              <a:t>x</a:t>
            </a:r>
            <a:r>
              <a:rPr kumimoji="1" lang="zh-CN" altLang="en-US">
                <a:latin typeface="宋体" charset="-122"/>
                <a:ea typeface="宋体" charset="-122"/>
              </a:rPr>
              <a:t>服从参数为的正态分布，</a:t>
            </a:r>
            <a:r>
              <a:rPr kumimoji="1" lang="en-US" altLang="zh-CN">
                <a:latin typeface="Times New Roman" pitchFamily="18" charset="0"/>
                <a:ea typeface="宋体" charset="-122"/>
              </a:rPr>
              <a:t>x </a:t>
            </a:r>
            <a:r>
              <a:rPr kumimoji="1" lang="zh-CN" altLang="en-US">
                <a:latin typeface="宋体" charset="-122"/>
                <a:ea typeface="宋体" charset="-122"/>
              </a:rPr>
              <a:t>具有分布函数</a:t>
            </a:r>
            <a:r>
              <a:rPr kumimoji="1" lang="zh-CN" altLang="en-US" b="0">
                <a:latin typeface="Times New Roman" pitchFamily="18" charset="0"/>
                <a:ea typeface="宋体" charset="-122"/>
              </a:rPr>
              <a:t> </a:t>
            </a:r>
          </a:p>
        </p:txBody>
      </p:sp>
      <p:graphicFrame>
        <p:nvGraphicFramePr>
          <p:cNvPr id="59396" name="Object 4"/>
          <p:cNvGraphicFramePr>
            <a:graphicFrameLocks noChangeAspect="1"/>
          </p:cNvGraphicFramePr>
          <p:nvPr/>
        </p:nvGraphicFramePr>
        <p:xfrm>
          <a:off x="1981200" y="1828800"/>
          <a:ext cx="3938588" cy="1128713"/>
        </p:xfrm>
        <a:graphic>
          <a:graphicData uri="http://schemas.openxmlformats.org/presentationml/2006/ole">
            <p:oleObj spid="_x0000_s75778" name="Microsoft 公式 3.0" r:id="rId4" imgW="1688367" imgH="482391" progId="">
              <p:embed/>
            </p:oleObj>
          </a:graphicData>
        </a:graphic>
      </p:graphicFrame>
      <p:sp>
        <p:nvSpPr>
          <p:cNvPr id="59397" name="Text Box 5"/>
          <p:cNvSpPr txBox="1">
            <a:spLocks noChangeArrowheads="1"/>
          </p:cNvSpPr>
          <p:nvPr/>
        </p:nvSpPr>
        <p:spPr bwMode="auto">
          <a:xfrm>
            <a:off x="609600" y="3200400"/>
            <a:ext cx="73152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宋体" charset="-122"/>
              </a:rPr>
              <a:t>令       ，上式可化为标准正态分布函数</a:t>
            </a:r>
            <a:r>
              <a:rPr kumimoji="1" lang="zh-CN" altLang="en-US" sz="2400">
                <a:latin typeface="Times New Roman" pitchFamily="18" charset="0"/>
              </a:rPr>
              <a:t> </a:t>
            </a:r>
          </a:p>
        </p:txBody>
      </p:sp>
      <p:graphicFrame>
        <p:nvGraphicFramePr>
          <p:cNvPr id="59398" name="Object 6"/>
          <p:cNvGraphicFramePr>
            <a:graphicFrameLocks noChangeAspect="1"/>
          </p:cNvGraphicFramePr>
          <p:nvPr/>
        </p:nvGraphicFramePr>
        <p:xfrm>
          <a:off x="1371600" y="3657600"/>
          <a:ext cx="4572000" cy="933450"/>
        </p:xfrm>
        <a:graphic>
          <a:graphicData uri="http://schemas.openxmlformats.org/presentationml/2006/ole">
            <p:oleObj spid="_x0000_s75779" name="Microsoft 公式 3.0" r:id="rId5" imgW="2324100" imgH="469900" progId="">
              <p:embed/>
            </p:oleObj>
          </a:graphicData>
        </a:graphic>
      </p:graphicFrame>
      <p:sp>
        <p:nvSpPr>
          <p:cNvPr id="59399" name="Text Box 7"/>
          <p:cNvSpPr txBox="1">
            <a:spLocks noChangeArrowheads="1"/>
          </p:cNvSpPr>
          <p:nvPr/>
        </p:nvSpPr>
        <p:spPr bwMode="auto">
          <a:xfrm>
            <a:off x="838200" y="4648200"/>
            <a:ext cx="7086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宋体" charset="-122"/>
              </a:rPr>
              <a:t>由标准正态分布表可直接查出      的概率值</a:t>
            </a:r>
            <a:r>
              <a:rPr kumimoji="1" lang="zh-CN" altLang="en-US" sz="2400">
                <a:latin typeface="Times New Roman" pitchFamily="18" charset="0"/>
              </a:rPr>
              <a:t> </a:t>
            </a:r>
          </a:p>
        </p:txBody>
      </p:sp>
      <p:graphicFrame>
        <p:nvGraphicFramePr>
          <p:cNvPr id="59400" name="Object 8"/>
          <p:cNvGraphicFramePr>
            <a:graphicFrameLocks noChangeAspect="1"/>
          </p:cNvGraphicFramePr>
          <p:nvPr/>
        </p:nvGraphicFramePr>
        <p:xfrm>
          <a:off x="1524000" y="5257800"/>
          <a:ext cx="4876800" cy="841375"/>
        </p:xfrm>
        <a:graphic>
          <a:graphicData uri="http://schemas.openxmlformats.org/presentationml/2006/ole">
            <p:oleObj spid="_x0000_s75780" name="Microsoft 公式 3.0" r:id="rId6" imgW="2641600" imgH="457200" progId="">
              <p:embed/>
            </p:oleObj>
          </a:graphicData>
        </a:graphic>
      </p:graphicFrame>
      <p:graphicFrame>
        <p:nvGraphicFramePr>
          <p:cNvPr id="59401" name="Object 9"/>
          <p:cNvGraphicFramePr>
            <a:graphicFrameLocks noChangeAspect="1"/>
          </p:cNvGraphicFramePr>
          <p:nvPr/>
        </p:nvGraphicFramePr>
        <p:xfrm>
          <a:off x="4953000" y="4724400"/>
          <a:ext cx="776288" cy="350838"/>
        </p:xfrm>
        <a:graphic>
          <a:graphicData uri="http://schemas.openxmlformats.org/presentationml/2006/ole">
            <p:oleObj spid="_x0000_s75781" name="Microsoft 公式 3.0" r:id="rId7" imgW="508000" imgH="228600" progId="">
              <p:embed/>
            </p:oleObj>
          </a:graphicData>
        </a:graphic>
      </p:graphicFrame>
      <p:graphicFrame>
        <p:nvGraphicFramePr>
          <p:cNvPr id="59402" name="Object 10"/>
          <p:cNvGraphicFramePr>
            <a:graphicFrameLocks noChangeAspect="1"/>
          </p:cNvGraphicFramePr>
          <p:nvPr/>
        </p:nvGraphicFramePr>
        <p:xfrm>
          <a:off x="1066800" y="3124200"/>
          <a:ext cx="1133475" cy="731838"/>
        </p:xfrm>
        <a:graphic>
          <a:graphicData uri="http://schemas.openxmlformats.org/presentationml/2006/ole">
            <p:oleObj spid="_x0000_s75782" name="Microsoft 公式 3.0" r:id="rId8" imgW="609336" imgH="393529"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marL="914400" indent="-914400"/>
            <a:r>
              <a:rPr lang="zh-CN" altLang="en-US" dirty="0" smtClean="0"/>
              <a:t>第二部分 </a:t>
            </a:r>
            <a:r>
              <a:rPr lang="zh-CN" altLang="en-US" dirty="0"/>
              <a:t>蒙特卡洛模拟</a:t>
            </a:r>
            <a:endParaRPr lang="en-US" dirty="0"/>
          </a:p>
        </p:txBody>
      </p:sp>
      <p:sp>
        <p:nvSpPr>
          <p:cNvPr id="233475" name="Rectangle 3"/>
          <p:cNvSpPr>
            <a:spLocks noGrp="1" noChangeArrowheads="1"/>
          </p:cNvSpPr>
          <p:nvPr>
            <p:ph type="body" idx="1"/>
          </p:nvPr>
        </p:nvSpPr>
        <p:spPr/>
        <p:txBody>
          <a:bodyPr/>
          <a:lstStyle/>
          <a:p>
            <a:pPr marL="812800" indent="-812800">
              <a:buFont typeface="Monotype Sorts" charset="2"/>
              <a:buNone/>
            </a:pPr>
            <a:r>
              <a:rPr lang="en-US" altLang="zh-CN" dirty="0"/>
              <a:t>        </a:t>
            </a:r>
            <a:r>
              <a:rPr lang="zh-CN" altLang="en-US" sz="2800" dirty="0">
                <a:latin typeface="宋体" charset="-122"/>
              </a:rPr>
              <a:t>蒙特卡洛模拟（</a:t>
            </a:r>
            <a:r>
              <a:rPr lang="en-US" altLang="zh-CN" sz="2800" dirty="0">
                <a:latin typeface="宋体" charset="-122"/>
              </a:rPr>
              <a:t>Monte Carlo Simulation</a:t>
            </a:r>
            <a:r>
              <a:rPr lang="zh-CN" altLang="en-US" sz="2800" dirty="0">
                <a:latin typeface="宋体" charset="-122"/>
              </a:rPr>
              <a:t>）基本上是抽样试验，其目的是估计依据若干概率输入变量而定的结果变量的分布。 </a:t>
            </a:r>
          </a:p>
          <a:p>
            <a:pPr marL="812800" indent="-812800">
              <a:buFont typeface="Monotype Sorts" charset="2"/>
              <a:buNone/>
            </a:pPr>
            <a:endParaRPr lang="zh-CN" altLang="en-US" sz="2800" dirty="0">
              <a:latin typeface="宋体" charset="-122"/>
            </a:endParaRPr>
          </a:p>
          <a:p>
            <a:pPr marL="812800" indent="-812800"/>
            <a:r>
              <a:rPr lang="zh-CN" altLang="en-US" dirty="0"/>
              <a:t>蒙特卡洛模拟模型的一般框架</a:t>
            </a:r>
          </a:p>
          <a:p>
            <a:pPr marL="812800" indent="-812800" algn="l"/>
            <a:r>
              <a:rPr lang="zh-CN" altLang="en-US" dirty="0"/>
              <a:t>蒙特卡洛模拟在风险分析方面 的应用</a:t>
            </a:r>
          </a:p>
        </p:txBody>
      </p:sp>
    </p:spTree>
  </p:cSld>
  <p:clrMapOvr>
    <a:masterClrMapping/>
  </p:clrMapOvr>
  <p:transition advTm="3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fontScale="90000"/>
          </a:bodyPr>
          <a:lstStyle/>
          <a:p>
            <a:pPr marL="914400" indent="-914400"/>
            <a:r>
              <a:rPr lang="zh-CN" altLang="en-US"/>
              <a:t>一、蒙特卡洛模拟模型的一般框架</a:t>
            </a:r>
            <a:endParaRPr lang="en-US"/>
          </a:p>
        </p:txBody>
      </p:sp>
      <p:sp>
        <p:nvSpPr>
          <p:cNvPr id="234499" name="Rectangle 3"/>
          <p:cNvSpPr>
            <a:spLocks noGrp="1" noChangeArrowheads="1"/>
          </p:cNvSpPr>
          <p:nvPr>
            <p:ph type="body" idx="1"/>
          </p:nvPr>
        </p:nvSpPr>
        <p:spPr/>
        <p:txBody>
          <a:bodyPr/>
          <a:lstStyle/>
          <a:p>
            <a:pPr marL="812800" indent="-812800">
              <a:buFont typeface="Monotype Sorts" charset="2"/>
              <a:buAutoNum type="arabicPeriod"/>
            </a:pPr>
            <a:r>
              <a:rPr lang="zh-CN" altLang="en-US"/>
              <a:t>建立输入区</a:t>
            </a:r>
          </a:p>
          <a:p>
            <a:pPr marL="812800" indent="-812800">
              <a:buFont typeface="Monotype Sorts" charset="2"/>
              <a:buAutoNum type="arabicPeriod"/>
            </a:pPr>
            <a:r>
              <a:rPr lang="zh-CN" altLang="en-US"/>
              <a:t>建立生成区</a:t>
            </a:r>
          </a:p>
          <a:p>
            <a:pPr marL="812800" indent="-812800">
              <a:buFont typeface="Monotype Sorts" charset="2"/>
              <a:buAutoNum type="arabicPeriod"/>
            </a:pPr>
            <a:r>
              <a:rPr lang="zh-CN" altLang="en-US"/>
              <a:t>建立输出区</a:t>
            </a:r>
          </a:p>
          <a:p>
            <a:pPr marL="812800" indent="-812800">
              <a:buFont typeface="Monotype Sorts" charset="2"/>
              <a:buAutoNum type="arabicPeriod"/>
            </a:pPr>
            <a:r>
              <a:rPr lang="zh-CN" altLang="en-US"/>
              <a:t>建立试验区</a:t>
            </a:r>
          </a:p>
          <a:p>
            <a:pPr marL="812800" indent="-812800">
              <a:buFont typeface="Monotype Sorts" charset="2"/>
              <a:buAutoNum type="arabicPeriod"/>
            </a:pPr>
            <a:r>
              <a:rPr lang="zh-CN" altLang="en-US"/>
              <a:t>建立统计区</a:t>
            </a:r>
          </a:p>
          <a:p>
            <a:pPr marL="812800" indent="-812800">
              <a:buFont typeface="Monotype Sorts" charset="2"/>
              <a:buAutoNum type="arabicPeriod"/>
            </a:pPr>
            <a:r>
              <a:rPr lang="zh-CN" altLang="en-US"/>
              <a:t>建立图形区</a:t>
            </a:r>
            <a:endParaRPr lang="en-US"/>
          </a:p>
        </p:txBody>
      </p:sp>
    </p:spTree>
  </p:cSld>
  <p:clrMapOvr>
    <a:masterClrMapping/>
  </p:clrMapOvr>
  <p:transition advTm="3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marL="914400" indent="-914400"/>
            <a:endParaRPr lang="en-US"/>
          </a:p>
        </p:txBody>
      </p:sp>
      <p:pic>
        <p:nvPicPr>
          <p:cNvPr id="235524" name="Picture 4"/>
          <p:cNvPicPr>
            <a:picLocks noGrp="1" noChangeAspect="1" noChangeArrowheads="1"/>
          </p:cNvPicPr>
          <p:nvPr>
            <p:ph idx="1"/>
          </p:nvPr>
        </p:nvPicPr>
        <p:blipFill>
          <a:blip r:embed="rId2" cstate="print"/>
          <a:srcRect/>
          <a:stretch>
            <a:fillRect/>
          </a:stretch>
        </p:blipFill>
        <p:spPr>
          <a:xfrm>
            <a:off x="914400" y="228600"/>
            <a:ext cx="6858000" cy="6400800"/>
          </a:xfrm>
          <a:noFill/>
          <a:ln/>
        </p:spPr>
      </p:pic>
    </p:spTree>
  </p:cSld>
  <p:clrMapOvr>
    <a:masterClrMapping/>
  </p:clrMapOvr>
  <p:transition advTm="3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marL="914400" indent="-914400"/>
            <a:r>
              <a:rPr lang="zh-CN" altLang="en-US" sz="3200"/>
              <a:t>二、蒙特卡洛模拟在风险分析方面 的应用</a:t>
            </a:r>
            <a:endParaRPr lang="en-US" sz="3200"/>
          </a:p>
        </p:txBody>
      </p:sp>
      <p:sp>
        <p:nvSpPr>
          <p:cNvPr id="237571" name="Rectangle 3"/>
          <p:cNvSpPr>
            <a:spLocks noGrp="1" noChangeArrowheads="1"/>
          </p:cNvSpPr>
          <p:nvPr>
            <p:ph type="body" idx="1"/>
          </p:nvPr>
        </p:nvSpPr>
        <p:spPr/>
        <p:txBody>
          <a:bodyPr/>
          <a:lstStyle/>
          <a:p>
            <a:pPr marL="812800" indent="-812800"/>
            <a:r>
              <a:rPr lang="zh-CN" altLang="en-US"/>
              <a:t>蒙特卡洛模拟在风险分析方面具有多样性和实用性，可以用于各种商业决策，三个主要的应用领域</a:t>
            </a:r>
            <a:r>
              <a:rPr lang="en-US" altLang="zh-CN"/>
              <a:t>:</a:t>
            </a:r>
          </a:p>
          <a:p>
            <a:pPr marL="1168400" lvl="1" indent="-711200"/>
            <a:r>
              <a:rPr lang="zh-CN" altLang="en-US"/>
              <a:t>经营管理</a:t>
            </a:r>
          </a:p>
          <a:p>
            <a:pPr marL="1168400" lvl="1" indent="-711200"/>
            <a:r>
              <a:rPr lang="zh-CN" altLang="en-US"/>
              <a:t>财务分析</a:t>
            </a:r>
          </a:p>
          <a:p>
            <a:pPr marL="1168400" lvl="1" indent="-711200"/>
            <a:r>
              <a:rPr lang="zh-CN" altLang="en-US"/>
              <a:t>市场营销 </a:t>
            </a:r>
            <a:endParaRPr lang="en-US"/>
          </a:p>
        </p:txBody>
      </p:sp>
    </p:spTree>
  </p:cSld>
  <p:clrMapOvr>
    <a:masterClrMapping/>
  </p:clrMapOvr>
  <p:transition advTm="3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marL="914400" indent="-914400"/>
            <a:r>
              <a:rPr lang="zh-CN" altLang="en-US" sz="3200"/>
              <a:t>二、蒙特卡洛模拟在风险分析方面 的应用</a:t>
            </a:r>
            <a:endParaRPr lang="en-US" sz="3200"/>
          </a:p>
        </p:txBody>
      </p:sp>
      <p:sp>
        <p:nvSpPr>
          <p:cNvPr id="238595" name="Rectangle 3"/>
          <p:cNvSpPr>
            <a:spLocks noGrp="1" noChangeArrowheads="1"/>
          </p:cNvSpPr>
          <p:nvPr>
            <p:ph type="body" sz="half" idx="1"/>
          </p:nvPr>
        </p:nvSpPr>
        <p:spPr>
          <a:xfrm>
            <a:off x="395288" y="1557338"/>
            <a:ext cx="8569325" cy="4752975"/>
          </a:xfrm>
        </p:spPr>
        <p:txBody>
          <a:bodyPr/>
          <a:lstStyle/>
          <a:p>
            <a:pPr marL="812800" indent="-812800"/>
            <a:r>
              <a:rPr lang="zh-CN" altLang="en-US" dirty="0">
                <a:latin typeface="宋体" charset="-122"/>
              </a:rPr>
              <a:t>投资项目的风险分析</a:t>
            </a:r>
          </a:p>
          <a:p>
            <a:pPr marL="812800" indent="-812800">
              <a:buFont typeface="Monotype Sorts" charset="2"/>
              <a:buNone/>
            </a:pPr>
            <a:r>
              <a:rPr lang="zh-CN" altLang="en-US" sz="2400" dirty="0">
                <a:latin typeface="宋体" charset="-122"/>
              </a:rPr>
              <a:t>     </a:t>
            </a:r>
            <a:r>
              <a:rPr lang="en-US" altLang="zh-CN" sz="2000" dirty="0" smtClean="0">
                <a:latin typeface="宋体" charset="-122"/>
              </a:rPr>
              <a:t>【</a:t>
            </a:r>
            <a:r>
              <a:rPr lang="zh-CN" altLang="en-US" sz="2000" dirty="0" smtClean="0">
                <a:latin typeface="宋体" charset="-122"/>
              </a:rPr>
              <a:t>例题</a:t>
            </a:r>
            <a:r>
              <a:rPr lang="en-US" altLang="zh-CN" sz="2000" smtClean="0">
                <a:latin typeface="宋体" charset="-122"/>
              </a:rPr>
              <a:t>6】</a:t>
            </a:r>
            <a:r>
              <a:rPr lang="zh-CN" altLang="en-US" sz="2000" dirty="0">
                <a:latin typeface="宋体" charset="-122"/>
              </a:rPr>
              <a:t>现准备开发一种新产品的投资项目，其初始投资额为</a:t>
            </a:r>
            <a:r>
              <a:rPr lang="en-US" altLang="zh-CN" sz="2000" dirty="0">
                <a:latin typeface="宋体" charset="-122"/>
              </a:rPr>
              <a:t>200</a:t>
            </a:r>
            <a:r>
              <a:rPr lang="zh-CN" altLang="en-US" sz="2000" dirty="0">
                <a:latin typeface="宋体" charset="-122"/>
              </a:rPr>
              <a:t>万元，有效期为</a:t>
            </a:r>
            <a:r>
              <a:rPr lang="en-US" altLang="zh-CN" sz="2000" dirty="0">
                <a:latin typeface="宋体" charset="-122"/>
              </a:rPr>
              <a:t>3</a:t>
            </a:r>
            <a:r>
              <a:rPr lang="zh-CN" altLang="en-US" sz="2000" dirty="0">
                <a:latin typeface="宋体" charset="-122"/>
              </a:rPr>
              <a:t>年。该项目一旦投入运营后，第一年产品的销量是一个服从均值为</a:t>
            </a:r>
            <a:r>
              <a:rPr lang="en-US" altLang="zh-CN" sz="2000" dirty="0">
                <a:latin typeface="宋体" charset="-122"/>
              </a:rPr>
              <a:t>200</a:t>
            </a:r>
            <a:r>
              <a:rPr lang="zh-CN" altLang="en-US" sz="2000" dirty="0">
                <a:latin typeface="宋体" charset="-122"/>
              </a:rPr>
              <a:t>万件而标准差为</a:t>
            </a:r>
            <a:r>
              <a:rPr lang="en-US" altLang="zh-CN" sz="2000" dirty="0">
                <a:latin typeface="宋体" charset="-122"/>
              </a:rPr>
              <a:t>60</a:t>
            </a:r>
            <a:r>
              <a:rPr lang="zh-CN" altLang="en-US" sz="2000" dirty="0">
                <a:latin typeface="宋体" charset="-122"/>
              </a:rPr>
              <a:t>万件的正态分布，根据这种产品的生命周期规律，第二年销量将在第一年的基础上增长</a:t>
            </a:r>
            <a:r>
              <a:rPr lang="en-US" altLang="zh-CN" sz="2000" dirty="0">
                <a:latin typeface="宋体" charset="-122"/>
              </a:rPr>
              <a:t>20%</a:t>
            </a:r>
            <a:r>
              <a:rPr lang="zh-CN" altLang="en-US" sz="2000" dirty="0">
                <a:latin typeface="宋体" charset="-122"/>
              </a:rPr>
              <a:t>，而第三年销量将在第二年基础上增长−</a:t>
            </a:r>
            <a:r>
              <a:rPr lang="en-US" altLang="zh-CN" sz="2000" dirty="0">
                <a:latin typeface="宋体" charset="-122"/>
              </a:rPr>
              <a:t>50%</a:t>
            </a:r>
            <a:r>
              <a:rPr lang="zh-CN" altLang="en-US" sz="2000" dirty="0">
                <a:latin typeface="宋体" charset="-122"/>
              </a:rPr>
              <a:t>。三年内每年还需投入固定成本</a:t>
            </a:r>
            <a:r>
              <a:rPr lang="en-US" altLang="zh-CN" sz="2000" dirty="0">
                <a:latin typeface="宋体" charset="-122"/>
              </a:rPr>
              <a:t>100</a:t>
            </a:r>
            <a:r>
              <a:rPr lang="zh-CN" altLang="en-US" sz="2000" dirty="0">
                <a:latin typeface="宋体" charset="-122"/>
              </a:rPr>
              <a:t>万元。新产品的单位变动成本在</a:t>
            </a:r>
            <a:r>
              <a:rPr lang="en-US" altLang="zh-CN" sz="2000" dirty="0">
                <a:latin typeface="宋体" charset="-122"/>
              </a:rPr>
              <a:t>2</a:t>
            </a:r>
            <a:r>
              <a:rPr lang="zh-CN" altLang="en-US" sz="2000" dirty="0">
                <a:latin typeface="宋体" charset="-122"/>
              </a:rPr>
              <a:t>元到</a:t>
            </a:r>
            <a:r>
              <a:rPr lang="en-US" altLang="zh-CN" sz="2000" dirty="0">
                <a:latin typeface="宋体" charset="-122"/>
              </a:rPr>
              <a:t>4</a:t>
            </a:r>
            <a:r>
              <a:rPr lang="zh-CN" altLang="en-US" sz="2000" dirty="0">
                <a:latin typeface="宋体" charset="-122"/>
              </a:rPr>
              <a:t>元之间均匀分布。委托咨询机构对产品销价的市场调研结果见下表。如果此投资项目的贴现率定为</a:t>
            </a:r>
            <a:r>
              <a:rPr lang="en-US" altLang="zh-CN" sz="2000" dirty="0">
                <a:latin typeface="宋体" charset="-122"/>
              </a:rPr>
              <a:t>10%</a:t>
            </a:r>
            <a:r>
              <a:rPr lang="zh-CN" altLang="en-US" sz="2000" dirty="0">
                <a:latin typeface="宋体" charset="-122"/>
              </a:rPr>
              <a:t>，试分析此投资项目的风险。</a:t>
            </a:r>
          </a:p>
          <a:p>
            <a:pPr marL="812800" indent="-812800"/>
            <a:endParaRPr lang="en-US" sz="2000" dirty="0">
              <a:latin typeface="宋体" charset="-122"/>
            </a:endParaRPr>
          </a:p>
        </p:txBody>
      </p:sp>
      <p:pic>
        <p:nvPicPr>
          <p:cNvPr id="238606" name="Picture 14"/>
          <p:cNvPicPr>
            <a:picLocks noGrp="1" noChangeAspect="1" noChangeArrowheads="1"/>
          </p:cNvPicPr>
          <p:nvPr>
            <p:ph sz="half" idx="2"/>
          </p:nvPr>
        </p:nvPicPr>
        <p:blipFill>
          <a:blip r:embed="rId3" cstate="print"/>
          <a:srcRect/>
          <a:stretch>
            <a:fillRect/>
          </a:stretch>
        </p:blipFill>
        <p:spPr>
          <a:xfrm>
            <a:off x="1403350" y="4797425"/>
            <a:ext cx="6985000" cy="719138"/>
          </a:xfrm>
          <a:solidFill>
            <a:srgbClr val="FFFFFF"/>
          </a:solidFill>
          <a:ln/>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p:nvPr>
        </p:nvSpPr>
        <p:spPr/>
        <p:txBody>
          <a:bodyPr/>
          <a:lstStyle/>
          <a:p>
            <a:r>
              <a:rPr lang="zh-CN" altLang="en-US"/>
              <a:t>分析</a:t>
            </a:r>
          </a:p>
          <a:p>
            <a:pPr lvl="1"/>
            <a:r>
              <a:rPr lang="zh-CN" altLang="en-US" sz="2400"/>
              <a:t>输入的随机变量</a:t>
            </a:r>
          </a:p>
          <a:p>
            <a:pPr lvl="2"/>
            <a:r>
              <a:rPr lang="zh-CN" altLang="en-US" sz="2000"/>
              <a:t>与消费者需求和偏好有主要关系的</a:t>
            </a:r>
            <a:r>
              <a:rPr lang="zh-CN" altLang="en-US" sz="2000">
                <a:solidFill>
                  <a:srgbClr val="FF0000"/>
                </a:solidFill>
              </a:rPr>
              <a:t>销售量</a:t>
            </a:r>
          </a:p>
          <a:p>
            <a:pPr lvl="2"/>
            <a:r>
              <a:rPr lang="zh-CN" altLang="en-US" sz="2000"/>
              <a:t>与市场供需和竞争有主要关系的</a:t>
            </a:r>
            <a:r>
              <a:rPr lang="zh-CN" altLang="en-US" sz="2000">
                <a:solidFill>
                  <a:srgbClr val="FF0000"/>
                </a:solidFill>
              </a:rPr>
              <a:t>产品单价</a:t>
            </a:r>
          </a:p>
          <a:p>
            <a:pPr lvl="2"/>
            <a:r>
              <a:rPr lang="zh-CN" altLang="en-US" sz="2000"/>
              <a:t>与厂商的管理和技术有主要关系的</a:t>
            </a:r>
            <a:r>
              <a:rPr lang="zh-CN" altLang="en-US" sz="2000">
                <a:solidFill>
                  <a:srgbClr val="FF0000"/>
                </a:solidFill>
              </a:rPr>
              <a:t>单位变动成本</a:t>
            </a:r>
          </a:p>
          <a:p>
            <a:pPr lvl="1"/>
            <a:r>
              <a:rPr lang="zh-CN" altLang="en-US" sz="2400"/>
              <a:t>输出的随机变量</a:t>
            </a:r>
          </a:p>
          <a:p>
            <a:pPr lvl="2"/>
            <a:r>
              <a:rPr lang="zh-CN" altLang="en-US" sz="2000"/>
              <a:t>由于未来众多因素的影响，利润是不确定的，以及通货膨胀等因素的存在，计算出来的项目的净现值是不确定的</a:t>
            </a:r>
          </a:p>
          <a:p>
            <a:pPr lvl="2"/>
            <a:r>
              <a:rPr lang="zh-CN" altLang="en-US" sz="2000"/>
              <a:t>对此投资项目的风险分析转化为对此投资项目的净现值的不确定性分析</a:t>
            </a:r>
          </a:p>
          <a:p>
            <a:pPr lvl="2"/>
            <a:r>
              <a:rPr lang="zh-CN" altLang="en-US" sz="2000"/>
              <a:t>本蒙特卡洛模拟模型的输出随机变量就是净现值。</a:t>
            </a: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57200" y="274638"/>
            <a:ext cx="8229600" cy="562074"/>
          </a:xfrm>
        </p:spPr>
        <p:txBody>
          <a:bodyPr>
            <a:normAutofit fontScale="90000"/>
          </a:bodyPr>
          <a:lstStyle/>
          <a:p>
            <a:r>
              <a:rPr kumimoji="1" lang="zh-CN" altLang="en-US" b="1" dirty="0" smtClean="0">
                <a:solidFill>
                  <a:srgbClr val="FF0000"/>
                </a:solidFill>
                <a:latin typeface="楷体_GB2312" pitchFamily="49" charset="-122"/>
                <a:ea typeface="楷体_GB2312" pitchFamily="49" charset="-122"/>
              </a:rPr>
              <a:t>盈亏平衡分析</a:t>
            </a:r>
            <a:endParaRPr lang="zh-CN" altLang="en-US" dirty="0"/>
          </a:p>
        </p:txBody>
      </p:sp>
      <p:sp>
        <p:nvSpPr>
          <p:cNvPr id="11266" name="Rectangle 2"/>
          <p:cNvSpPr>
            <a:spLocks noGrp="1" noChangeArrowheads="1"/>
          </p:cNvSpPr>
          <p:nvPr>
            <p:ph idx="1"/>
          </p:nvPr>
        </p:nvSpPr>
        <p:spPr>
          <a:xfrm>
            <a:off x="539552" y="836712"/>
            <a:ext cx="8229600" cy="5688632"/>
          </a:xfrm>
        </p:spPr>
        <p:txBody>
          <a:bodyPr>
            <a:normAutofit fontScale="92500" lnSpcReduction="20000"/>
          </a:bodyPr>
          <a:lstStyle/>
          <a:p>
            <a:pPr>
              <a:spcBef>
                <a:spcPct val="50000"/>
              </a:spcBef>
            </a:pPr>
            <a:r>
              <a:rPr kumimoji="1" lang="zh-CN" altLang="en-US" dirty="0" smtClean="0">
                <a:latin typeface="楷体_GB2312" pitchFamily="49" charset="-122"/>
                <a:ea typeface="楷体_GB2312" pitchFamily="49" charset="-122"/>
              </a:rPr>
              <a:t>盈亏平衡</a:t>
            </a:r>
            <a:endParaRPr kumimoji="1" lang="en-US" altLang="zh-CN" dirty="0" smtClean="0">
              <a:latin typeface="楷体_GB2312" pitchFamily="49" charset="-122"/>
              <a:ea typeface="楷体_GB2312" pitchFamily="49" charset="-122"/>
            </a:endParaRPr>
          </a:p>
          <a:p>
            <a:pPr lvl="1">
              <a:spcBef>
                <a:spcPct val="50000"/>
              </a:spcBef>
            </a:pPr>
            <a:r>
              <a:rPr kumimoji="1" lang="zh-CN" altLang="en-US" dirty="0" smtClean="0">
                <a:latin typeface="楷体_GB2312" pitchFamily="49" charset="-122"/>
                <a:ea typeface="楷体_GB2312" pitchFamily="49" charset="-122"/>
              </a:rPr>
              <a:t>是指项目当年的销售收入等于其产品成本</a:t>
            </a:r>
            <a:endParaRPr kumimoji="1" lang="en-US" altLang="zh-CN" dirty="0" smtClean="0">
              <a:latin typeface="宋体" charset="-122"/>
              <a:ea typeface="宋体" charset="-122"/>
            </a:endParaRPr>
          </a:p>
          <a:p>
            <a:r>
              <a:rPr kumimoji="1" lang="zh-CN" altLang="en-US" dirty="0" smtClean="0">
                <a:latin typeface="宋体" charset="-122"/>
                <a:ea typeface="宋体" charset="-122"/>
              </a:rPr>
              <a:t>盈亏</a:t>
            </a:r>
            <a:r>
              <a:rPr kumimoji="1" lang="zh-CN" altLang="en-US" dirty="0">
                <a:latin typeface="宋体" charset="-122"/>
                <a:ea typeface="宋体" charset="-122"/>
              </a:rPr>
              <a:t>平衡</a:t>
            </a:r>
            <a:r>
              <a:rPr kumimoji="1" lang="zh-CN" altLang="en-US" dirty="0" smtClean="0">
                <a:latin typeface="宋体" charset="-122"/>
                <a:ea typeface="宋体" charset="-122"/>
              </a:rPr>
              <a:t>分析</a:t>
            </a:r>
            <a:endParaRPr kumimoji="1" lang="en-US" altLang="zh-CN" dirty="0" smtClean="0">
              <a:latin typeface="宋体" charset="-122"/>
              <a:ea typeface="宋体" charset="-122"/>
            </a:endParaRPr>
          </a:p>
          <a:p>
            <a:pPr lvl="1"/>
            <a:r>
              <a:rPr kumimoji="1" lang="zh-CN" altLang="en-US" dirty="0" smtClean="0">
                <a:latin typeface="宋体" charset="-122"/>
                <a:ea typeface="宋体" charset="-122"/>
              </a:rPr>
              <a:t>是</a:t>
            </a:r>
            <a:r>
              <a:rPr kumimoji="1" lang="zh-CN" altLang="en-US" dirty="0">
                <a:latin typeface="宋体" charset="-122"/>
                <a:ea typeface="宋体" charset="-122"/>
              </a:rPr>
              <a:t>通过盈亏平衡点（</a:t>
            </a:r>
            <a:r>
              <a:rPr kumimoji="1" lang="en-US" altLang="zh-CN" dirty="0">
                <a:latin typeface="Times New Roman" pitchFamily="18" charset="0"/>
                <a:ea typeface="宋体" charset="-122"/>
              </a:rPr>
              <a:t>Break Even Point</a:t>
            </a:r>
            <a:r>
              <a:rPr kumimoji="1" lang="en-US" altLang="zh-CN" dirty="0">
                <a:latin typeface="宋体" charset="-122"/>
                <a:ea typeface="宋体" charset="-122"/>
              </a:rPr>
              <a:t>，</a:t>
            </a:r>
            <a:r>
              <a:rPr kumimoji="1" lang="zh-CN" altLang="en-US" dirty="0">
                <a:latin typeface="宋体" charset="-122"/>
                <a:ea typeface="宋体" charset="-122"/>
              </a:rPr>
              <a:t>简称</a:t>
            </a:r>
            <a:r>
              <a:rPr kumimoji="1" lang="en-US" altLang="zh-CN" dirty="0">
                <a:latin typeface="Times New Roman" pitchFamily="18" charset="0"/>
                <a:ea typeface="宋体" charset="-122"/>
              </a:rPr>
              <a:t>BEP</a:t>
            </a:r>
            <a:r>
              <a:rPr kumimoji="1" lang="en-US" altLang="zh-CN" dirty="0">
                <a:latin typeface="宋体" charset="-122"/>
                <a:ea typeface="宋体" charset="-122"/>
              </a:rPr>
              <a:t>）</a:t>
            </a:r>
            <a:r>
              <a:rPr kumimoji="1" lang="zh-CN" altLang="en-US" dirty="0">
                <a:latin typeface="宋体" charset="-122"/>
                <a:ea typeface="宋体" charset="-122"/>
              </a:rPr>
              <a:t>分析项目成本与收益平衡关系的一种方法</a:t>
            </a:r>
            <a:r>
              <a:rPr kumimoji="1" lang="zh-CN" altLang="en-US" dirty="0" smtClean="0">
                <a:latin typeface="宋体" charset="-122"/>
                <a:ea typeface="宋体" charset="-122"/>
              </a:rPr>
              <a:t>。</a:t>
            </a:r>
            <a:endParaRPr kumimoji="1" lang="en-US" altLang="zh-CN" dirty="0" smtClean="0">
              <a:latin typeface="宋体" charset="-122"/>
              <a:ea typeface="宋体" charset="-122"/>
            </a:endParaRPr>
          </a:p>
          <a:p>
            <a:pPr lvl="1"/>
            <a:r>
              <a:rPr kumimoji="1" lang="zh-CN" altLang="en-US" dirty="0" smtClean="0">
                <a:latin typeface="宋体" charset="-122"/>
                <a:ea typeface="宋体" charset="-122"/>
              </a:rPr>
              <a:t>盈亏</a:t>
            </a:r>
            <a:r>
              <a:rPr kumimoji="1" lang="zh-CN" altLang="en-US" dirty="0">
                <a:latin typeface="宋体" charset="-122"/>
                <a:ea typeface="宋体" charset="-122"/>
              </a:rPr>
              <a:t>平衡点通常是根据正常生产年份的产品产量或销售量、可变成本、固定成本、产品价格和销售税金及附加等数据计算出来的，用生产能力利用率或产量等表示</a:t>
            </a:r>
            <a:r>
              <a:rPr kumimoji="1" lang="zh-CN" altLang="en-US" dirty="0" smtClean="0">
                <a:latin typeface="宋体" charset="-122"/>
                <a:ea typeface="宋体" charset="-122"/>
              </a:rPr>
              <a:t>。</a:t>
            </a:r>
            <a:endParaRPr kumimoji="1" lang="en-US" altLang="zh-CN" dirty="0" smtClean="0">
              <a:latin typeface="宋体" charset="-122"/>
              <a:ea typeface="宋体" charset="-122"/>
            </a:endParaRPr>
          </a:p>
          <a:p>
            <a:pPr lvl="2"/>
            <a:r>
              <a:rPr lang="zh-CN" altLang="en-US" dirty="0" smtClean="0">
                <a:ea typeface="宋体" charset="-122"/>
              </a:rPr>
              <a:t>在经济评价中，所预测的带有不确定性的基本数据，在项目的实际实施中都有可能发生一定的变化，当该变化达到某一临界值时，项目或方案就会由可行变为不可行。进行盈亏分析的目的，就是找出上述临界值，判断投资方案对不确定因素变化的承受能力，对项目的风险做出定性分析。</a:t>
            </a:r>
            <a:endParaRPr kumimoji="1" lang="zh-CN" altLang="en-US" dirty="0">
              <a:latin typeface="宋体" charset="-122"/>
              <a:ea typeface="宋体"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p:nvPr>
        </p:nvSpPr>
        <p:spPr/>
        <p:txBody>
          <a:bodyPr/>
          <a:lstStyle/>
          <a:p>
            <a:r>
              <a:rPr lang="zh-CN" altLang="en-US"/>
              <a:t>主要操作步骤</a:t>
            </a:r>
          </a:p>
          <a:p>
            <a:pPr>
              <a:buFont typeface="Monotype Sorts" charset="2"/>
              <a:buNone/>
            </a:pPr>
            <a:r>
              <a:rPr lang="en-US" altLang="zh-CN" sz="2400"/>
              <a:t>1</a:t>
            </a:r>
            <a:r>
              <a:rPr lang="zh-CN" altLang="en-US" sz="2400"/>
              <a:t>．建立原始数据和参数输入区</a:t>
            </a:r>
          </a:p>
          <a:p>
            <a:pPr>
              <a:buFont typeface="Monotype Sorts" charset="2"/>
              <a:buNone/>
            </a:pPr>
            <a:r>
              <a:rPr lang="zh-CN" altLang="en-US" sz="2400"/>
              <a:t>       </a:t>
            </a:r>
            <a:r>
              <a:rPr lang="zh-CN" altLang="en-US" sz="1800"/>
              <a:t>当模型存在先验概率或经验分布表时，输入区最好分成两部分，把先验概率表和经验分布表单独作为一部分。</a:t>
            </a:r>
            <a:endParaRPr lang="zh-CN" altLang="en-US" sz="2400"/>
          </a:p>
          <a:p>
            <a:pPr>
              <a:buFont typeface="Monotype Sorts" charset="2"/>
              <a:buNone/>
            </a:pPr>
            <a:endParaRPr lang="en-US" altLang="zh-CN" sz="2400"/>
          </a:p>
        </p:txBody>
      </p:sp>
      <p:pic>
        <p:nvPicPr>
          <p:cNvPr id="303107" name="Picture 3"/>
          <p:cNvPicPr>
            <a:picLocks noChangeAspect="1" noChangeArrowheads="1"/>
          </p:cNvPicPr>
          <p:nvPr/>
        </p:nvPicPr>
        <p:blipFill>
          <a:blip r:embed="rId3" cstate="print">
            <a:lum bright="12000"/>
          </a:blip>
          <a:srcRect t="24377"/>
          <a:stretch>
            <a:fillRect/>
          </a:stretch>
        </p:blipFill>
        <p:spPr bwMode="auto">
          <a:xfrm>
            <a:off x="762000" y="2057400"/>
            <a:ext cx="7696200" cy="3819525"/>
          </a:xfrm>
          <a:prstGeom prst="rect">
            <a:avLst/>
          </a:prstGeom>
          <a:noFill/>
          <a:ln w="12700">
            <a:noFill/>
            <a:miter lim="800000"/>
            <a:headEnd/>
            <a:tailEnd/>
          </a:ln>
          <a:effectLst/>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p:nvPr>
        </p:nvSpPr>
        <p:spPr/>
        <p:txBody>
          <a:bodyPr/>
          <a:lstStyle/>
          <a:p>
            <a:pPr>
              <a:buFont typeface="Monotype Sorts" charset="2"/>
              <a:buNone/>
            </a:pPr>
            <a:r>
              <a:rPr lang="en-US" altLang="zh-CN" sz="2400"/>
              <a:t>2</a:t>
            </a:r>
            <a:r>
              <a:rPr lang="zh-CN" altLang="en-US" sz="2400"/>
              <a:t>．在生成区生成符合分布的输入随机数</a:t>
            </a:r>
          </a:p>
          <a:p>
            <a:pPr>
              <a:buFont typeface="Monotype Sorts" charset="2"/>
              <a:buNone/>
            </a:pPr>
            <a:r>
              <a:rPr lang="zh-CN" altLang="en-US" sz="2400"/>
              <a:t>      </a:t>
            </a:r>
            <a:r>
              <a:rPr lang="zh-CN" altLang="en-US" sz="2000"/>
              <a:t>生成随机数的公式如下：</a:t>
            </a:r>
          </a:p>
          <a:p>
            <a:pPr>
              <a:buFont typeface="Monotype Sorts" charset="2"/>
              <a:buNone/>
            </a:pPr>
            <a:r>
              <a:rPr lang="zh-CN" altLang="en-US" sz="2000"/>
              <a:t>       单元格</a:t>
            </a:r>
            <a:r>
              <a:rPr lang="en-US" altLang="zh-CN" sz="2000"/>
              <a:t>E15=NORMINV(RAND(),E5,E6)</a:t>
            </a:r>
          </a:p>
          <a:p>
            <a:pPr>
              <a:buFont typeface="Monotype Sorts" charset="2"/>
              <a:buNone/>
            </a:pPr>
            <a:r>
              <a:rPr lang="en-US" altLang="zh-CN" sz="2000"/>
              <a:t>       </a:t>
            </a:r>
            <a:r>
              <a:rPr lang="zh-CN" altLang="en-US" sz="2000"/>
              <a:t>单元格</a:t>
            </a:r>
            <a:r>
              <a:rPr lang="en-US" altLang="zh-CN" sz="2000"/>
              <a:t>E16=INDEX(J5:J12,MATCH(RAND(),L5:L12,1)+1,1)</a:t>
            </a:r>
          </a:p>
          <a:p>
            <a:pPr>
              <a:buFont typeface="Monotype Sorts" charset="2"/>
              <a:buNone/>
            </a:pPr>
            <a:r>
              <a:rPr lang="en-US" altLang="zh-CN" sz="2000"/>
              <a:t>       </a:t>
            </a:r>
            <a:r>
              <a:rPr lang="zh-CN" altLang="en-US" sz="2000"/>
              <a:t>单元格</a:t>
            </a:r>
            <a:r>
              <a:rPr lang="en-US" altLang="zh-CN" sz="2000"/>
              <a:t>E17=ROUND(E10+(E11-E10)*RAND(),2)</a:t>
            </a:r>
          </a:p>
          <a:p>
            <a:pPr>
              <a:buFont typeface="Monotype Sorts" charset="2"/>
              <a:buNone/>
            </a:pPr>
            <a:endParaRPr lang="en-US" altLang="zh-CN" sz="2000"/>
          </a:p>
          <a:p>
            <a:pPr>
              <a:buFont typeface="Monotype Sorts" charset="2"/>
              <a:buNone/>
            </a:pPr>
            <a:endParaRPr lang="en-US" altLang="zh-CN" sz="2400"/>
          </a:p>
        </p:txBody>
      </p:sp>
      <p:pic>
        <p:nvPicPr>
          <p:cNvPr id="304131" name="Picture 3"/>
          <p:cNvPicPr>
            <a:picLocks noChangeAspect="1" noChangeArrowheads="1"/>
          </p:cNvPicPr>
          <p:nvPr/>
        </p:nvPicPr>
        <p:blipFill>
          <a:blip r:embed="rId3" cstate="print"/>
          <a:srcRect t="37646"/>
          <a:stretch>
            <a:fillRect/>
          </a:stretch>
        </p:blipFill>
        <p:spPr bwMode="auto">
          <a:xfrm>
            <a:off x="1752600" y="2819400"/>
            <a:ext cx="4495800" cy="1676400"/>
          </a:xfrm>
          <a:prstGeom prst="rect">
            <a:avLst/>
          </a:prstGeom>
          <a:noFill/>
          <a:ln w="12700">
            <a:noFill/>
            <a:miter lim="800000"/>
            <a:headEnd/>
            <a:tailEnd/>
          </a:ln>
          <a:effectLst/>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p:nvPr>
        </p:nvSpPr>
        <p:spPr/>
        <p:txBody>
          <a:bodyPr/>
          <a:lstStyle/>
          <a:p>
            <a:pPr>
              <a:buFont typeface="Monotype Sorts" charset="2"/>
              <a:buNone/>
            </a:pPr>
            <a:r>
              <a:rPr lang="en-US" altLang="zh-CN" sz="2400"/>
              <a:t>3</a:t>
            </a:r>
            <a:r>
              <a:rPr lang="zh-CN" altLang="en-US" sz="2400"/>
              <a:t>．抽象出目标变量的数学表达式，建立输出区</a:t>
            </a:r>
          </a:p>
          <a:p>
            <a:pPr>
              <a:buFont typeface="Monotype Sorts" charset="2"/>
              <a:buNone/>
            </a:pPr>
            <a:r>
              <a:rPr lang="zh-CN" altLang="en-US" sz="2400"/>
              <a:t>      </a:t>
            </a:r>
            <a:r>
              <a:rPr lang="zh-CN" altLang="en-US" sz="2000"/>
              <a:t>由于本例的目标变量表达式比较复杂，我们将求解过程分成两个步骤，相应的建立中间结果输出区单元格</a:t>
            </a:r>
            <a:r>
              <a:rPr lang="en-US" altLang="zh-CN" sz="2000"/>
              <a:t>B20:E24</a:t>
            </a:r>
            <a:r>
              <a:rPr lang="zh-CN" altLang="en-US" sz="2000"/>
              <a:t>和最终结果输出区单元格</a:t>
            </a:r>
            <a:r>
              <a:rPr lang="en-US" altLang="zh-CN" sz="2000"/>
              <a:t>B27:E27</a:t>
            </a:r>
            <a:r>
              <a:rPr lang="zh-CN" altLang="en-US" sz="2000"/>
              <a:t>。</a:t>
            </a:r>
          </a:p>
          <a:p>
            <a:pPr>
              <a:buFont typeface="Monotype Sorts" charset="2"/>
              <a:buNone/>
            </a:pPr>
            <a:endParaRPr lang="en-US" altLang="zh-CN" sz="2400"/>
          </a:p>
        </p:txBody>
      </p:sp>
      <p:pic>
        <p:nvPicPr>
          <p:cNvPr id="306180" name="Picture 4"/>
          <p:cNvPicPr>
            <a:picLocks noChangeAspect="1" noChangeArrowheads="1"/>
          </p:cNvPicPr>
          <p:nvPr/>
        </p:nvPicPr>
        <p:blipFill>
          <a:blip r:embed="rId3" cstate="print"/>
          <a:srcRect t="28523"/>
          <a:stretch>
            <a:fillRect/>
          </a:stretch>
        </p:blipFill>
        <p:spPr bwMode="auto">
          <a:xfrm>
            <a:off x="1371600" y="2057400"/>
            <a:ext cx="6877050" cy="2790825"/>
          </a:xfrm>
          <a:prstGeom prst="rect">
            <a:avLst/>
          </a:prstGeom>
          <a:noFill/>
          <a:ln w="12700">
            <a:noFill/>
            <a:miter lim="800000"/>
            <a:headEnd/>
            <a:tailEnd/>
          </a:ln>
          <a:effectLst/>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p:nvPr>
        </p:nvSpPr>
        <p:spPr/>
        <p:txBody>
          <a:bodyPr/>
          <a:lstStyle/>
          <a:p>
            <a:pPr>
              <a:buFont typeface="Monotype Sorts" charset="2"/>
              <a:buNone/>
            </a:pPr>
            <a:endParaRPr lang="en-US" altLang="zh-CN" sz="2400"/>
          </a:p>
          <a:p>
            <a:pPr>
              <a:buFont typeface="Monotype Sorts" charset="2"/>
              <a:buNone/>
            </a:pPr>
            <a:endParaRPr lang="en-US" altLang="zh-CN" sz="2400"/>
          </a:p>
          <a:p>
            <a:pPr>
              <a:buFont typeface="Monotype Sorts" charset="2"/>
              <a:buNone/>
            </a:pPr>
            <a:r>
              <a:rPr lang="en-US" altLang="zh-CN" sz="2400"/>
              <a:t>4</a:t>
            </a:r>
            <a:r>
              <a:rPr lang="zh-CN" altLang="en-US" sz="2400"/>
              <a:t>．确定试验次数和设计试验参数，进行模拟试验</a:t>
            </a:r>
          </a:p>
          <a:p>
            <a:pPr>
              <a:buFont typeface="Monotype Sorts" charset="2"/>
              <a:buNone/>
            </a:pPr>
            <a:r>
              <a:rPr lang="zh-CN" altLang="en-US" sz="2400"/>
              <a:t>           </a:t>
            </a:r>
            <a:r>
              <a:rPr lang="zh-CN" altLang="en-US" sz="2000"/>
              <a:t>完成对单元格</a:t>
            </a:r>
            <a:r>
              <a:rPr lang="en-US" altLang="zh-CN" sz="2000"/>
              <a:t>E27</a:t>
            </a:r>
            <a:r>
              <a:rPr lang="zh-CN" altLang="en-US" sz="2000"/>
              <a:t>中的随机结果进行试验，并将试验结果记录下来供今后进行统计分析。</a:t>
            </a:r>
          </a:p>
          <a:p>
            <a:r>
              <a:rPr lang="zh-CN" altLang="en-US" sz="2000"/>
              <a:t>      方法</a:t>
            </a:r>
            <a:r>
              <a:rPr lang="en-US" altLang="zh-CN" sz="2000"/>
              <a:t>1</a:t>
            </a:r>
            <a:r>
              <a:rPr lang="zh-CN" altLang="en-US" sz="2000"/>
              <a:t>：如果有足够的耐心和十分的细心，可以按一下</a:t>
            </a:r>
            <a:r>
              <a:rPr lang="en-US" altLang="zh-CN" sz="2000"/>
              <a:t>F9</a:t>
            </a:r>
            <a:r>
              <a:rPr lang="zh-CN" altLang="en-US" sz="2000"/>
              <a:t>键，单元格</a:t>
            </a:r>
            <a:r>
              <a:rPr lang="en-US" altLang="zh-CN" sz="2000"/>
              <a:t>E27</a:t>
            </a:r>
            <a:r>
              <a:rPr lang="zh-CN" altLang="en-US" sz="2000"/>
              <a:t>中的值就会发生变化，将这个试验值记录在工作表的一个空白表格区域，重复刚才的手工操作直至填满这个空白表格区域。</a:t>
            </a:r>
          </a:p>
          <a:p>
            <a:r>
              <a:rPr lang="zh-CN" altLang="en-US" sz="2000"/>
              <a:t>      方法</a:t>
            </a:r>
            <a:r>
              <a:rPr lang="en-US" altLang="zh-CN" sz="2000"/>
              <a:t>2</a:t>
            </a:r>
            <a:r>
              <a:rPr lang="zh-CN" altLang="en-US" sz="2000"/>
              <a:t>：借用模拟运算表对虚自变量进行分析而间接实现记录多次试验的结果。</a:t>
            </a:r>
            <a:endParaRPr lang="zh-CN" altLang="en-US" sz="2400"/>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p:nvPr>
        </p:nvSpPr>
        <p:spPr/>
        <p:txBody>
          <a:bodyPr/>
          <a:lstStyle/>
          <a:p>
            <a:pPr>
              <a:buFont typeface="Monotype Sorts" charset="2"/>
              <a:buNone/>
            </a:pPr>
            <a:r>
              <a:rPr lang="en-US" altLang="zh-CN" sz="2400"/>
              <a:t>5</a:t>
            </a:r>
            <a:r>
              <a:rPr lang="zh-CN" altLang="en-US" sz="2400"/>
              <a:t>．根据具体问题选择计算统计辆，建立统计区</a:t>
            </a:r>
          </a:p>
          <a:p>
            <a:pPr>
              <a:buFont typeface="Monotype Sorts" charset="2"/>
              <a:buNone/>
            </a:pPr>
            <a:r>
              <a:rPr lang="zh-CN" altLang="en-US" sz="2400"/>
              <a:t>      </a:t>
            </a:r>
          </a:p>
          <a:p>
            <a:pPr>
              <a:buFont typeface="Monotype Sorts" charset="2"/>
              <a:buNone/>
            </a:pPr>
            <a:r>
              <a:rPr lang="zh-CN" altLang="en-US" sz="2400"/>
              <a:t>          本例中，仅仅计算了均值和标准差，以及后面绘制图形所要用到的当前试验结果中的最大值和最小值。设计安排单元格</a:t>
            </a:r>
            <a:r>
              <a:rPr lang="en-US" altLang="zh-CN" sz="2400"/>
              <a:t>B30:E33</a:t>
            </a:r>
            <a:r>
              <a:rPr lang="zh-CN" altLang="en-US" sz="2400"/>
              <a:t>为统计区。</a:t>
            </a:r>
          </a:p>
          <a:p>
            <a:pPr>
              <a:buFont typeface="Monotype Sorts" charset="2"/>
              <a:buNone/>
            </a:pPr>
            <a:endParaRPr lang="en-US" altLang="zh-CN" sz="2400"/>
          </a:p>
        </p:txBody>
      </p:sp>
      <p:pic>
        <p:nvPicPr>
          <p:cNvPr id="309251" name="Picture 3"/>
          <p:cNvPicPr>
            <a:picLocks noChangeAspect="1" noChangeArrowheads="1"/>
          </p:cNvPicPr>
          <p:nvPr/>
        </p:nvPicPr>
        <p:blipFill>
          <a:blip r:embed="rId3" cstate="print"/>
          <a:srcRect t="39958"/>
          <a:stretch>
            <a:fillRect/>
          </a:stretch>
        </p:blipFill>
        <p:spPr bwMode="auto">
          <a:xfrm>
            <a:off x="1676400" y="2743200"/>
            <a:ext cx="6096000" cy="1824038"/>
          </a:xfrm>
          <a:prstGeom prst="rect">
            <a:avLst/>
          </a:prstGeom>
          <a:noFill/>
          <a:ln w="12700">
            <a:noFill/>
            <a:miter lim="800000"/>
            <a:headEnd/>
            <a:tailEnd/>
          </a:ln>
          <a:effectLst/>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p:nvPr>
        </p:nvSpPr>
        <p:spPr/>
        <p:txBody>
          <a:bodyPr/>
          <a:lstStyle/>
          <a:p>
            <a:pPr>
              <a:buFont typeface="Monotype Sorts" charset="2"/>
              <a:buNone/>
            </a:pPr>
            <a:r>
              <a:rPr lang="en-US" altLang="zh-CN" sz="2400"/>
              <a:t>6</a:t>
            </a:r>
            <a:r>
              <a:rPr lang="zh-CN" altLang="en-US" sz="2400"/>
              <a:t>．生成图形数据，绘制图形</a:t>
            </a:r>
          </a:p>
          <a:p>
            <a:pPr>
              <a:buFont typeface="Monotype Sorts" charset="2"/>
              <a:buNone/>
            </a:pPr>
            <a:r>
              <a:rPr lang="zh-CN" altLang="en-US" sz="2400"/>
              <a:t>      </a:t>
            </a:r>
            <a:r>
              <a:rPr lang="zh-CN" altLang="en-US" sz="2000"/>
              <a:t>绘制净现值随机变量的概率密度函数柱形图和累计概率分布</a:t>
            </a:r>
            <a:r>
              <a:rPr lang="en-US" altLang="zh-CN" sz="2000"/>
              <a:t>XY</a:t>
            </a:r>
            <a:r>
              <a:rPr lang="zh-CN" altLang="en-US" sz="2000"/>
              <a:t>图</a:t>
            </a:r>
          </a:p>
          <a:p>
            <a:r>
              <a:rPr lang="zh-CN" altLang="en-US" sz="2000"/>
              <a:t>      生成图形数据区</a:t>
            </a:r>
          </a:p>
          <a:p>
            <a:pPr lvl="1"/>
            <a:r>
              <a:rPr lang="zh-CN" altLang="en-US" sz="2000"/>
              <a:t>图形设计区安排在单元格区域</a:t>
            </a:r>
            <a:r>
              <a:rPr lang="en-US" altLang="zh-CN" sz="2000"/>
              <a:t>J15:O46</a:t>
            </a:r>
            <a:r>
              <a:rPr lang="zh-CN" altLang="en-US" sz="2000"/>
              <a:t>中。第一列单元格</a:t>
            </a:r>
            <a:r>
              <a:rPr lang="en-US" altLang="zh-CN" sz="2000"/>
              <a:t>J16:J46</a:t>
            </a:r>
            <a:r>
              <a:rPr lang="zh-CN" altLang="en-US" sz="2000"/>
              <a:t>中输入</a:t>
            </a:r>
            <a:r>
              <a:rPr lang="en-US" altLang="zh-CN" sz="2000"/>
              <a:t>1</a:t>
            </a:r>
            <a:r>
              <a:rPr lang="zh-CN" altLang="en-US" sz="2000"/>
              <a:t>到</a:t>
            </a:r>
            <a:r>
              <a:rPr lang="en-US" altLang="zh-CN" sz="2000"/>
              <a:t>31</a:t>
            </a:r>
            <a:r>
              <a:rPr lang="zh-CN" altLang="en-US" sz="2000"/>
              <a:t>区间标号。单元格</a:t>
            </a:r>
            <a:r>
              <a:rPr lang="en-US" altLang="zh-CN" sz="2000"/>
              <a:t>K16</a:t>
            </a:r>
            <a:r>
              <a:rPr lang="zh-CN" altLang="en-US" sz="2000"/>
              <a:t>存放试验结果的最小值，单元格</a:t>
            </a:r>
            <a:r>
              <a:rPr lang="en-US" altLang="zh-CN" sz="2000"/>
              <a:t>K17</a:t>
            </a:r>
            <a:r>
              <a:rPr lang="zh-CN" altLang="en-US" sz="2000"/>
              <a:t>中存放上一个刻度值加上固定步长，固定步长</a:t>
            </a:r>
            <a:r>
              <a:rPr lang="en-US" altLang="zh-CN" sz="2000"/>
              <a:t>=</a:t>
            </a:r>
            <a:r>
              <a:rPr lang="zh-CN" altLang="en-US" sz="2000"/>
              <a:t>（最大值</a:t>
            </a:r>
            <a:r>
              <a:rPr lang="en-US" altLang="zh-CN" sz="2000"/>
              <a:t>-</a:t>
            </a:r>
            <a:r>
              <a:rPr lang="zh-CN" altLang="en-US" sz="2000"/>
              <a:t>最小值）</a:t>
            </a:r>
            <a:r>
              <a:rPr lang="en-US" altLang="zh-CN" sz="2000"/>
              <a:t>/</a:t>
            </a:r>
            <a:r>
              <a:rPr lang="zh-CN" altLang="en-US" sz="2000"/>
              <a:t>间隔数，固定步长存放在控制数据区的单元格</a:t>
            </a:r>
            <a:r>
              <a:rPr lang="en-US" altLang="zh-CN" sz="2000"/>
              <a:t>C39</a:t>
            </a:r>
            <a:r>
              <a:rPr lang="zh-CN" altLang="en-US" sz="2000"/>
              <a:t>中（</a:t>
            </a:r>
            <a:r>
              <a:rPr lang="en-US" altLang="zh-CN" sz="2000"/>
              <a:t>=(E32-E33)/30</a:t>
            </a:r>
            <a:r>
              <a:rPr lang="zh-CN" altLang="en-US" sz="2000"/>
              <a:t>）</a:t>
            </a:r>
          </a:p>
          <a:p>
            <a:pPr lvl="1"/>
            <a:r>
              <a:rPr lang="zh-CN" altLang="en-US" sz="2000"/>
              <a:t>将单元格</a:t>
            </a:r>
            <a:r>
              <a:rPr lang="en-US" altLang="zh-CN" sz="2000"/>
              <a:t>K17</a:t>
            </a:r>
            <a:r>
              <a:rPr lang="zh-CN" altLang="en-US" sz="2000"/>
              <a:t>中的公式复制到单元格</a:t>
            </a:r>
            <a:r>
              <a:rPr lang="en-US" altLang="zh-CN" sz="2000"/>
              <a:t>K18:K46</a:t>
            </a:r>
            <a:r>
              <a:rPr lang="zh-CN" altLang="en-US" sz="2000"/>
              <a:t>。</a:t>
            </a:r>
          </a:p>
          <a:p>
            <a:pPr lvl="1"/>
            <a:r>
              <a:rPr lang="zh-CN" altLang="en-US" sz="2000"/>
              <a:t>选中单元格</a:t>
            </a:r>
            <a:r>
              <a:rPr lang="en-US" altLang="zh-CN" sz="2000"/>
              <a:t>L16:L46</a:t>
            </a:r>
            <a:r>
              <a:rPr lang="zh-CN" altLang="en-US" sz="2000"/>
              <a:t>，输入公式</a:t>
            </a:r>
          </a:p>
          <a:p>
            <a:pPr lvl="1">
              <a:buFont typeface="Wingdings" pitchFamily="2" charset="2"/>
              <a:buNone/>
            </a:pPr>
            <a:r>
              <a:rPr lang="zh-CN" altLang="en-US" sz="2000"/>
              <a:t>                   </a:t>
            </a:r>
            <a:r>
              <a:rPr lang="en-US" altLang="zh-CN" sz="2000"/>
              <a:t>=FREQUENCY(H6:H1005,K16:K46)</a:t>
            </a:r>
            <a:r>
              <a:rPr lang="zh-CN" altLang="en-US" sz="2000"/>
              <a:t>，然后同时按</a:t>
            </a:r>
            <a:r>
              <a:rPr lang="en-US" altLang="zh-CN" sz="2000"/>
              <a:t>Ctrl</a:t>
            </a:r>
            <a:r>
              <a:rPr lang="zh-CN" altLang="en-US" sz="2000"/>
              <a:t>键、</a:t>
            </a:r>
            <a:r>
              <a:rPr lang="en-US" altLang="zh-CN" sz="2000"/>
              <a:t>Shift</a:t>
            </a:r>
            <a:r>
              <a:rPr lang="zh-CN" altLang="en-US" sz="2000"/>
              <a:t>键和</a:t>
            </a:r>
            <a:r>
              <a:rPr lang="en-US" altLang="zh-CN" sz="2000"/>
              <a:t>Enter</a:t>
            </a:r>
            <a:r>
              <a:rPr lang="zh-CN" altLang="en-US" sz="2000"/>
              <a:t>键，将计算出相应数据段之间的频数。</a:t>
            </a: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p:nvPr>
        </p:nvSpPr>
        <p:spPr/>
        <p:txBody>
          <a:bodyPr/>
          <a:lstStyle/>
          <a:p>
            <a:pPr lvl="1"/>
            <a:endParaRPr lang="en-US" altLang="zh-CN" sz="2000"/>
          </a:p>
          <a:p>
            <a:pPr lvl="1"/>
            <a:endParaRPr lang="en-US" altLang="zh-CN" sz="2000"/>
          </a:p>
          <a:p>
            <a:pPr lvl="1"/>
            <a:r>
              <a:rPr lang="zh-CN" altLang="en-US" sz="2000"/>
              <a:t>在单元格</a:t>
            </a:r>
            <a:r>
              <a:rPr lang="en-US" altLang="zh-CN" sz="2000"/>
              <a:t>L47</a:t>
            </a:r>
            <a:r>
              <a:rPr lang="zh-CN" altLang="en-US" sz="2000"/>
              <a:t>中输入计算公式：</a:t>
            </a:r>
            <a:r>
              <a:rPr lang="en-US" altLang="zh-CN" sz="2000"/>
              <a:t>=SUM(L16:L46)</a:t>
            </a:r>
            <a:r>
              <a:rPr lang="zh-CN" altLang="en-US" sz="2000"/>
              <a:t>，计算结果应该为</a:t>
            </a:r>
            <a:r>
              <a:rPr lang="en-US" altLang="zh-CN" sz="2000"/>
              <a:t>1000</a:t>
            </a:r>
            <a:r>
              <a:rPr lang="zh-CN" altLang="en-US" sz="2000"/>
              <a:t>，因为试验次数</a:t>
            </a:r>
            <a:r>
              <a:rPr lang="en-US" altLang="zh-CN" sz="2000"/>
              <a:t>1000</a:t>
            </a:r>
            <a:r>
              <a:rPr lang="zh-CN" altLang="en-US" sz="2000"/>
              <a:t>是一个比较大的数，故我们可以认为频率近似的等于概率。</a:t>
            </a:r>
          </a:p>
          <a:p>
            <a:pPr lvl="1"/>
            <a:r>
              <a:rPr lang="zh-CN" altLang="en-US" sz="2000"/>
              <a:t>在单元格</a:t>
            </a:r>
            <a:r>
              <a:rPr lang="en-US" altLang="zh-CN" sz="2000"/>
              <a:t>M16 </a:t>
            </a:r>
            <a:r>
              <a:rPr lang="zh-CN" altLang="en-US" sz="2000"/>
              <a:t>中输入计算公式：</a:t>
            </a:r>
            <a:r>
              <a:rPr lang="en-US" altLang="zh-CN" sz="2000"/>
              <a:t>=L16/$L$47</a:t>
            </a:r>
            <a:r>
              <a:rPr lang="zh-CN" altLang="en-US" sz="2000"/>
              <a:t>，再将单元格</a:t>
            </a:r>
            <a:r>
              <a:rPr lang="en-US" altLang="zh-CN" sz="2000"/>
              <a:t>M16</a:t>
            </a:r>
            <a:r>
              <a:rPr lang="zh-CN" altLang="en-US" sz="2000"/>
              <a:t>中的公式复制到单元格</a:t>
            </a:r>
            <a:r>
              <a:rPr lang="en-US" altLang="zh-CN" sz="2000"/>
              <a:t>M17:M46</a:t>
            </a:r>
            <a:r>
              <a:rPr lang="zh-CN" altLang="en-US" sz="2000"/>
              <a:t>中。</a:t>
            </a:r>
          </a:p>
          <a:p>
            <a:pPr lvl="1"/>
            <a:r>
              <a:rPr lang="zh-CN" altLang="en-US" sz="2000"/>
              <a:t>单元格区域</a:t>
            </a:r>
            <a:r>
              <a:rPr lang="en-US" altLang="zh-CN" sz="2000"/>
              <a:t>N16:N46</a:t>
            </a:r>
            <a:r>
              <a:rPr lang="zh-CN" altLang="en-US" sz="2000"/>
              <a:t>为累计概率分布置，其中</a:t>
            </a:r>
            <a:r>
              <a:rPr lang="en-US" altLang="zh-CN" sz="2000"/>
              <a:t>N16=M16</a:t>
            </a:r>
            <a:r>
              <a:rPr lang="zh-CN" altLang="en-US" sz="2000"/>
              <a:t>，</a:t>
            </a:r>
            <a:r>
              <a:rPr lang="en-US" altLang="zh-CN" sz="2000"/>
              <a:t>N17==N16+M17;</a:t>
            </a:r>
          </a:p>
          <a:p>
            <a:pPr lvl="1"/>
            <a:r>
              <a:rPr lang="zh-CN" altLang="en-US" sz="2000"/>
              <a:t>单元格区域</a:t>
            </a:r>
            <a:r>
              <a:rPr lang="en-US" altLang="zh-CN" sz="2000"/>
              <a:t>O16:O46</a:t>
            </a:r>
            <a:r>
              <a:rPr lang="zh-CN" altLang="en-US" sz="2000"/>
              <a:t>为大于某净现值概率分布值的计算，其中</a:t>
            </a:r>
            <a:r>
              <a:rPr lang="en-US" altLang="zh-CN" sz="2000"/>
              <a:t>O16==1-N16</a:t>
            </a:r>
            <a:r>
              <a:rPr lang="zh-CN" altLang="en-US" sz="2000"/>
              <a:t>。</a:t>
            </a: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marL="914400" indent="-914400"/>
            <a:r>
              <a:rPr lang="zh-CN" altLang="en-US" sz="3200"/>
              <a:t>二、蒙特卡洛模拟在风险分析方面 的应用</a:t>
            </a:r>
            <a:endParaRPr lang="en-US" sz="3200"/>
          </a:p>
        </p:txBody>
      </p:sp>
      <p:sp>
        <p:nvSpPr>
          <p:cNvPr id="242691" name="Rectangle 3"/>
          <p:cNvSpPr>
            <a:spLocks noGrp="1" noChangeArrowheads="1"/>
          </p:cNvSpPr>
          <p:nvPr>
            <p:ph type="body" sz="half" idx="1"/>
          </p:nvPr>
        </p:nvSpPr>
        <p:spPr>
          <a:xfrm>
            <a:off x="395288" y="1557338"/>
            <a:ext cx="8569325" cy="4752975"/>
          </a:xfrm>
        </p:spPr>
        <p:txBody>
          <a:bodyPr/>
          <a:lstStyle/>
          <a:p>
            <a:pPr marL="812800" indent="-812800"/>
            <a:r>
              <a:rPr lang="zh-CN" altLang="en-US" sz="2400">
                <a:latin typeface="宋体" charset="-122"/>
              </a:rPr>
              <a:t>风险分析的输出结果</a:t>
            </a:r>
          </a:p>
          <a:p>
            <a:pPr marL="812800" indent="-812800">
              <a:buFont typeface="Monotype Sorts" charset="2"/>
              <a:buNone/>
            </a:pPr>
            <a:r>
              <a:rPr lang="zh-CN" altLang="en-US" sz="2400">
                <a:latin typeface="宋体" charset="-122"/>
              </a:rPr>
              <a:t>     </a:t>
            </a:r>
            <a:endParaRPr lang="en-US" sz="2000">
              <a:latin typeface="宋体" charset="-122"/>
            </a:endParaRPr>
          </a:p>
        </p:txBody>
      </p:sp>
      <p:pic>
        <p:nvPicPr>
          <p:cNvPr id="242694" name="Picture 6"/>
          <p:cNvPicPr>
            <a:picLocks noGrp="1" noChangeAspect="1" noChangeArrowheads="1"/>
          </p:cNvPicPr>
          <p:nvPr>
            <p:ph sz="half" idx="2"/>
          </p:nvPr>
        </p:nvPicPr>
        <p:blipFill>
          <a:blip r:embed="rId3" cstate="print"/>
          <a:srcRect/>
          <a:stretch>
            <a:fillRect/>
          </a:stretch>
        </p:blipFill>
        <p:spPr>
          <a:xfrm>
            <a:off x="1331913" y="2133600"/>
            <a:ext cx="7056437" cy="4027488"/>
          </a:xfrm>
          <a:noFill/>
          <a:ln/>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marL="914400" indent="-914400"/>
            <a:r>
              <a:rPr lang="zh-CN" altLang="en-US" sz="3200"/>
              <a:t>二、蒙特卡洛模拟在风险分析方面 的应用</a:t>
            </a:r>
            <a:endParaRPr lang="en-US" sz="3200"/>
          </a:p>
        </p:txBody>
      </p:sp>
      <p:sp>
        <p:nvSpPr>
          <p:cNvPr id="243715" name="Rectangle 3"/>
          <p:cNvSpPr>
            <a:spLocks noGrp="1" noChangeArrowheads="1"/>
          </p:cNvSpPr>
          <p:nvPr>
            <p:ph type="body" sz="half" idx="1"/>
          </p:nvPr>
        </p:nvSpPr>
        <p:spPr>
          <a:xfrm>
            <a:off x="395288" y="1557338"/>
            <a:ext cx="8569325" cy="4752975"/>
          </a:xfrm>
        </p:spPr>
        <p:txBody>
          <a:bodyPr/>
          <a:lstStyle/>
          <a:p>
            <a:pPr marL="812800" indent="-812800"/>
            <a:r>
              <a:rPr lang="zh-CN" altLang="en-US">
                <a:latin typeface="宋体" charset="-122"/>
              </a:rPr>
              <a:t>风险分析的输出结果</a:t>
            </a:r>
          </a:p>
          <a:p>
            <a:pPr marL="812800" indent="-812800">
              <a:buFont typeface="Monotype Sorts" charset="2"/>
              <a:buNone/>
            </a:pPr>
            <a:r>
              <a:rPr lang="zh-CN" altLang="en-US" sz="2400">
                <a:latin typeface="宋体" charset="-122"/>
              </a:rPr>
              <a:t>     </a:t>
            </a:r>
            <a:endParaRPr lang="en-US" sz="2000">
              <a:latin typeface="宋体" charset="-122"/>
            </a:endParaRPr>
          </a:p>
        </p:txBody>
      </p:sp>
      <p:pic>
        <p:nvPicPr>
          <p:cNvPr id="243718" name="Picture 6"/>
          <p:cNvPicPr>
            <a:picLocks noGrp="1" noChangeAspect="1" noChangeArrowheads="1"/>
          </p:cNvPicPr>
          <p:nvPr>
            <p:ph sz="half" idx="2"/>
          </p:nvPr>
        </p:nvPicPr>
        <p:blipFill>
          <a:blip r:embed="rId3" cstate="print"/>
          <a:srcRect/>
          <a:stretch>
            <a:fillRect/>
          </a:stretch>
        </p:blipFill>
        <p:spPr>
          <a:xfrm>
            <a:off x="1331913" y="2205038"/>
            <a:ext cx="6840537" cy="3997325"/>
          </a:xfrm>
          <a:solidFill>
            <a:srgbClr val="FFFFFF"/>
          </a:solidFill>
          <a:ln/>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marL="914400" indent="-914400"/>
            <a:r>
              <a:rPr lang="zh-CN" altLang="en-US" sz="3200"/>
              <a:t>二、蒙特卡洛模拟在风险分析方面 的应用</a:t>
            </a:r>
            <a:endParaRPr lang="en-US" sz="3200"/>
          </a:p>
        </p:txBody>
      </p:sp>
      <p:sp>
        <p:nvSpPr>
          <p:cNvPr id="244739" name="Rectangle 3"/>
          <p:cNvSpPr>
            <a:spLocks noGrp="1" noChangeArrowheads="1"/>
          </p:cNvSpPr>
          <p:nvPr>
            <p:ph type="body" sz="half" idx="1"/>
          </p:nvPr>
        </p:nvSpPr>
        <p:spPr>
          <a:xfrm>
            <a:off x="395288" y="1557338"/>
            <a:ext cx="8569325" cy="4752975"/>
          </a:xfrm>
        </p:spPr>
        <p:txBody>
          <a:bodyPr/>
          <a:lstStyle/>
          <a:p>
            <a:pPr marL="812800" indent="-812800"/>
            <a:r>
              <a:rPr lang="zh-CN" altLang="en-US">
                <a:latin typeface="宋体" charset="-122"/>
              </a:rPr>
              <a:t>风险分析的输出结果</a:t>
            </a:r>
          </a:p>
          <a:p>
            <a:pPr marL="812800" indent="-812800">
              <a:buFont typeface="Monotype Sorts" charset="2"/>
              <a:buNone/>
            </a:pPr>
            <a:r>
              <a:rPr lang="zh-CN" altLang="en-US" sz="2400">
                <a:latin typeface="宋体" charset="-122"/>
              </a:rPr>
              <a:t>     </a:t>
            </a:r>
            <a:endParaRPr lang="en-US" sz="2000">
              <a:latin typeface="宋体" charset="-122"/>
            </a:endParaRPr>
          </a:p>
        </p:txBody>
      </p:sp>
      <p:pic>
        <p:nvPicPr>
          <p:cNvPr id="244742" name="Picture 6"/>
          <p:cNvPicPr>
            <a:picLocks noGrp="1" noChangeAspect="1" noChangeArrowheads="1"/>
          </p:cNvPicPr>
          <p:nvPr>
            <p:ph sz="half" idx="2"/>
          </p:nvPr>
        </p:nvPicPr>
        <p:blipFill>
          <a:blip r:embed="rId3" cstate="print"/>
          <a:srcRect/>
          <a:stretch>
            <a:fillRect/>
          </a:stretch>
        </p:blipFill>
        <p:spPr>
          <a:xfrm>
            <a:off x="1331913" y="2154238"/>
            <a:ext cx="6840537" cy="4017962"/>
          </a:xfrm>
          <a:solidFill>
            <a:srgbClr val="FFFFFF"/>
          </a:solidFill>
          <a:ln/>
        </p:spPr>
      </p:pic>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p:nvPr>
        </p:nvSpPr>
        <p:spPr>
          <a:xfrm>
            <a:off x="381000" y="332656"/>
            <a:ext cx="8079432" cy="6144344"/>
          </a:xfrm>
        </p:spPr>
        <p:txBody>
          <a:bodyPr>
            <a:normAutofit fontScale="92500" lnSpcReduction="20000"/>
          </a:bodyPr>
          <a:lstStyle/>
          <a:p>
            <a:pPr algn="just">
              <a:spcBef>
                <a:spcPct val="50000"/>
              </a:spcBef>
              <a:buFontTx/>
              <a:buNone/>
            </a:pPr>
            <a:r>
              <a:rPr kumimoji="1" lang="zh-CN" altLang="en-US" b="1" dirty="0" smtClean="0">
                <a:solidFill>
                  <a:schemeClr val="accent2"/>
                </a:solidFill>
                <a:latin typeface="Times New Roman" pitchFamily="18" charset="0"/>
                <a:ea typeface="宋体" charset="-122"/>
              </a:rPr>
              <a:t>几个假设：</a:t>
            </a:r>
            <a:endParaRPr kumimoji="1" lang="en-US" altLang="zh-CN" b="1" dirty="0" smtClean="0">
              <a:solidFill>
                <a:schemeClr val="accent2"/>
              </a:solidFill>
              <a:latin typeface="Times New Roman" pitchFamily="18" charset="0"/>
              <a:ea typeface="宋体" charset="-122"/>
            </a:endParaRPr>
          </a:p>
          <a:p>
            <a:pPr algn="just">
              <a:spcBef>
                <a:spcPct val="50000"/>
              </a:spcBef>
              <a:buFontTx/>
              <a:buNone/>
            </a:pPr>
            <a:r>
              <a:rPr kumimoji="1" lang="zh-CN" altLang="en-US" dirty="0" smtClean="0">
                <a:solidFill>
                  <a:schemeClr val="accent2"/>
                </a:solidFill>
                <a:latin typeface="Times New Roman" pitchFamily="18" charset="0"/>
                <a:ea typeface="宋体" charset="-122"/>
              </a:rPr>
              <a:t>（</a:t>
            </a:r>
            <a:r>
              <a:rPr kumimoji="1" lang="zh-CN" altLang="en-US" dirty="0">
                <a:solidFill>
                  <a:schemeClr val="accent2"/>
                </a:solidFill>
                <a:latin typeface="Times New Roman" pitchFamily="18" charset="0"/>
                <a:ea typeface="宋体" charset="-122"/>
              </a:rPr>
              <a:t>1）</a:t>
            </a:r>
            <a:r>
              <a:rPr kumimoji="1" lang="zh-CN" altLang="en-US" dirty="0">
                <a:latin typeface="Times New Roman" pitchFamily="18" charset="0"/>
                <a:ea typeface="宋体" charset="-122"/>
              </a:rPr>
              <a:t>将产品的生产成本划分成固定成本和变动成本。</a:t>
            </a:r>
          </a:p>
          <a:p>
            <a:pPr algn="just">
              <a:spcBef>
                <a:spcPct val="50000"/>
              </a:spcBef>
              <a:buFontTx/>
              <a:buNone/>
            </a:pPr>
            <a:r>
              <a:rPr kumimoji="1" lang="zh-CN" altLang="en-US" dirty="0">
                <a:solidFill>
                  <a:schemeClr val="accent2"/>
                </a:solidFill>
                <a:latin typeface="Times New Roman" pitchFamily="18" charset="0"/>
                <a:ea typeface="宋体" charset="-122"/>
              </a:rPr>
              <a:t>（2）</a:t>
            </a:r>
            <a:r>
              <a:rPr kumimoji="1" lang="zh-CN" altLang="en-US" dirty="0">
                <a:latin typeface="Times New Roman" pitchFamily="18" charset="0"/>
                <a:ea typeface="宋体" charset="-122"/>
              </a:rPr>
              <a:t>产品销售量和生产量相等（即各年产品全部售出）。</a:t>
            </a:r>
          </a:p>
          <a:p>
            <a:pPr algn="just">
              <a:spcBef>
                <a:spcPct val="50000"/>
              </a:spcBef>
              <a:buFontTx/>
              <a:buNone/>
            </a:pPr>
            <a:r>
              <a:rPr kumimoji="1" lang="zh-CN" altLang="en-US" dirty="0">
                <a:solidFill>
                  <a:schemeClr val="accent2"/>
                </a:solidFill>
                <a:latin typeface="Times New Roman" pitchFamily="18" charset="0"/>
                <a:ea typeface="宋体" charset="-122"/>
              </a:rPr>
              <a:t>（3）</a:t>
            </a:r>
            <a:r>
              <a:rPr kumimoji="1" lang="zh-CN" altLang="en-US" dirty="0">
                <a:latin typeface="Times New Roman" pitchFamily="18" charset="0"/>
                <a:ea typeface="宋体" charset="-122"/>
              </a:rPr>
              <a:t>项目生产的是单一产品，如同时生产几种类似产品，则应把几种产品组合折算为一种产品。</a:t>
            </a:r>
          </a:p>
          <a:p>
            <a:pPr algn="just">
              <a:spcBef>
                <a:spcPct val="50000"/>
              </a:spcBef>
              <a:buFontTx/>
              <a:buNone/>
            </a:pPr>
            <a:r>
              <a:rPr kumimoji="1" lang="zh-CN" altLang="en-US" dirty="0">
                <a:solidFill>
                  <a:schemeClr val="accent2"/>
                </a:solidFill>
                <a:latin typeface="Times New Roman" pitchFamily="18" charset="0"/>
                <a:ea typeface="宋体" charset="-122"/>
              </a:rPr>
              <a:t>（4）</a:t>
            </a:r>
            <a:r>
              <a:rPr kumimoji="1" lang="zh-CN" altLang="en-US" dirty="0">
                <a:latin typeface="Times New Roman" pitchFamily="18" charset="0"/>
                <a:ea typeface="宋体" charset="-122"/>
              </a:rPr>
              <a:t>产品的销售价格，在不同的销售水平条件下保持不变。</a:t>
            </a:r>
          </a:p>
          <a:p>
            <a:pPr>
              <a:spcBef>
                <a:spcPct val="50000"/>
              </a:spcBef>
              <a:buFontTx/>
              <a:buNone/>
            </a:pPr>
            <a:r>
              <a:rPr kumimoji="1" lang="zh-CN" altLang="en-US" dirty="0">
                <a:solidFill>
                  <a:schemeClr val="accent2"/>
                </a:solidFill>
                <a:latin typeface="宋体" charset="-122"/>
                <a:ea typeface="宋体" charset="-122"/>
              </a:rPr>
              <a:t>（</a:t>
            </a:r>
            <a:r>
              <a:rPr kumimoji="1" lang="zh-CN" altLang="en-US" dirty="0">
                <a:solidFill>
                  <a:schemeClr val="accent2"/>
                </a:solidFill>
                <a:latin typeface="Times New Roman" pitchFamily="18" charset="0"/>
                <a:ea typeface="宋体" charset="-122"/>
              </a:rPr>
              <a:t>5</a:t>
            </a:r>
            <a:r>
              <a:rPr kumimoji="1" lang="zh-CN" altLang="en-US" dirty="0">
                <a:solidFill>
                  <a:schemeClr val="accent2"/>
                </a:solidFill>
                <a:latin typeface="宋体" charset="-122"/>
                <a:ea typeface="宋体" charset="-122"/>
              </a:rPr>
              <a:t>）</a:t>
            </a:r>
            <a:r>
              <a:rPr kumimoji="1" lang="zh-CN" altLang="en-US" dirty="0">
                <a:latin typeface="宋体" charset="-122"/>
                <a:ea typeface="宋体" charset="-122"/>
              </a:rPr>
              <a:t>所采用的数据均为正常生产年份（即达到设计能力生产期）的数据。</a:t>
            </a:r>
          </a:p>
        </p:txBody>
      </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smtClean="0">
                <a:solidFill>
                  <a:srgbClr val="FF0000"/>
                </a:solidFill>
                <a:latin typeface="楷体_GB2312" pitchFamily="49" charset="-122"/>
                <a:ea typeface="楷体_GB2312" pitchFamily="49" charset="-122"/>
              </a:rPr>
              <a:t>1. </a:t>
            </a:r>
            <a:r>
              <a:rPr kumimoji="1" lang="zh-CN" altLang="en-US" dirty="0" smtClean="0">
                <a:solidFill>
                  <a:srgbClr val="FF0000"/>
                </a:solidFill>
                <a:latin typeface="楷体_GB2312" pitchFamily="49" charset="-122"/>
                <a:ea typeface="楷体_GB2312" pitchFamily="49" charset="-122"/>
              </a:rPr>
              <a:t>线性盈亏平衡分析</a:t>
            </a:r>
            <a:endParaRPr lang="zh-CN" altLang="en-US" dirty="0"/>
          </a:p>
        </p:txBody>
      </p:sp>
      <p:sp>
        <p:nvSpPr>
          <p:cNvPr id="13314" name="Rectangle 2"/>
          <p:cNvSpPr>
            <a:spLocks noGrp="1" noChangeArrowheads="1"/>
          </p:cNvSpPr>
          <p:nvPr>
            <p:ph idx="1"/>
          </p:nvPr>
        </p:nvSpPr>
        <p:spPr>
          <a:xfrm>
            <a:off x="457200" y="1340768"/>
            <a:ext cx="8229600" cy="4785395"/>
          </a:xfrm>
        </p:spPr>
        <p:txBody>
          <a:bodyPr/>
          <a:lstStyle/>
          <a:p>
            <a:pPr algn="just">
              <a:spcBef>
                <a:spcPct val="50000"/>
              </a:spcBef>
            </a:pPr>
            <a:r>
              <a:rPr kumimoji="1" lang="zh-CN" altLang="en-US" dirty="0" smtClean="0">
                <a:latin typeface="Times New Roman" pitchFamily="18" charset="0"/>
                <a:ea typeface="宋体" charset="-122"/>
              </a:rPr>
              <a:t>线性</a:t>
            </a:r>
            <a:r>
              <a:rPr kumimoji="1" lang="zh-CN" altLang="en-US" dirty="0">
                <a:latin typeface="Times New Roman" pitchFamily="18" charset="0"/>
                <a:ea typeface="宋体" charset="-122"/>
              </a:rPr>
              <a:t>盈亏平衡</a:t>
            </a:r>
            <a:r>
              <a:rPr kumimoji="1" lang="zh-CN" altLang="en-US" dirty="0" smtClean="0">
                <a:latin typeface="Times New Roman" pitchFamily="18" charset="0"/>
                <a:ea typeface="宋体" charset="-122"/>
              </a:rPr>
              <a:t>分析</a:t>
            </a:r>
            <a:endParaRPr kumimoji="1" lang="en-US" altLang="zh-CN" dirty="0" smtClean="0">
              <a:latin typeface="Times New Roman" pitchFamily="18" charset="0"/>
              <a:ea typeface="宋体" charset="-122"/>
            </a:endParaRPr>
          </a:p>
          <a:p>
            <a:pPr lvl="1" algn="just">
              <a:spcBef>
                <a:spcPct val="50000"/>
              </a:spcBef>
            </a:pPr>
            <a:r>
              <a:rPr kumimoji="1" lang="zh-CN" altLang="en-US" dirty="0" smtClean="0">
                <a:latin typeface="Times New Roman" pitchFamily="18" charset="0"/>
                <a:ea typeface="宋体" charset="-122"/>
              </a:rPr>
              <a:t>是</a:t>
            </a:r>
            <a:r>
              <a:rPr kumimoji="1" lang="zh-CN" altLang="en-US" dirty="0">
                <a:latin typeface="Times New Roman" pitchFamily="18" charset="0"/>
                <a:ea typeface="宋体" charset="-122"/>
              </a:rPr>
              <a:t>指投资项目的销售收入和销售成本与产品销售量呈线性关系情况下的盈亏平衡分析。这种线性关系可表示为：</a:t>
            </a:r>
          </a:p>
          <a:p>
            <a:pPr algn="just">
              <a:lnSpc>
                <a:spcPct val="80000"/>
              </a:lnSpc>
              <a:spcBef>
                <a:spcPct val="50000"/>
              </a:spcBef>
              <a:buFontTx/>
              <a:buNone/>
            </a:pPr>
            <a:r>
              <a:rPr kumimoji="1" lang="en-US" altLang="zh-CN" b="0" dirty="0">
                <a:latin typeface="Times New Roman" pitchFamily="18" charset="0"/>
                <a:ea typeface="宋体" charset="-122"/>
              </a:rPr>
              <a:t>                          S=P×Q                                                  </a:t>
            </a:r>
          </a:p>
          <a:p>
            <a:pPr algn="just">
              <a:lnSpc>
                <a:spcPct val="80000"/>
              </a:lnSpc>
              <a:spcBef>
                <a:spcPct val="50000"/>
              </a:spcBef>
              <a:buFontTx/>
              <a:buNone/>
            </a:pPr>
            <a:r>
              <a:rPr kumimoji="1" lang="en-US" altLang="zh-CN" b="0" dirty="0">
                <a:latin typeface="Times New Roman" pitchFamily="18" charset="0"/>
                <a:ea typeface="宋体" charset="-122"/>
              </a:rPr>
              <a:t>                          C=F+V×Q</a:t>
            </a:r>
            <a:endParaRPr kumimoji="1" lang="zh-CN" altLang="en-US" b="0" dirty="0">
              <a:latin typeface="Times New Roman" pitchFamily="18" charset="0"/>
              <a:ea typeface="宋体"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p:nvPr>
        </p:nvSpPr>
        <p:spPr>
          <a:xfrm>
            <a:off x="762000" y="685800"/>
            <a:ext cx="7924800" cy="1303040"/>
          </a:xfrm>
        </p:spPr>
        <p:txBody>
          <a:bodyPr>
            <a:normAutofit fontScale="62500" lnSpcReduction="20000"/>
          </a:bodyPr>
          <a:lstStyle/>
          <a:p>
            <a:pPr algn="just">
              <a:spcBef>
                <a:spcPct val="50000"/>
              </a:spcBef>
              <a:buFontTx/>
              <a:buNone/>
            </a:pPr>
            <a:r>
              <a:rPr kumimoji="1" lang="zh-CN" altLang="en-US" dirty="0">
                <a:solidFill>
                  <a:srgbClr val="FF0000"/>
                </a:solidFill>
                <a:latin typeface="Times New Roman" pitchFamily="18" charset="0"/>
                <a:ea typeface="宋体" charset="-122"/>
              </a:rPr>
              <a:t>（1） 图解法</a:t>
            </a:r>
          </a:p>
          <a:p>
            <a:pPr>
              <a:spcBef>
                <a:spcPct val="50000"/>
              </a:spcBef>
              <a:buFontTx/>
              <a:buNone/>
            </a:pPr>
            <a:r>
              <a:rPr kumimoji="1" lang="zh-CN" altLang="en-US" dirty="0">
                <a:latin typeface="Times New Roman" pitchFamily="18" charset="0"/>
                <a:ea typeface="宋体" charset="-122"/>
              </a:rPr>
              <a:t>       收入或成本图解法主要是通过绘制盈亏平衡图（线性量-本-利分析图）的方法来分析产量、成本和盈利之间的关系，找出盈亏平衡点（保本点</a:t>
            </a:r>
            <a:r>
              <a:rPr kumimoji="1" lang="zh-CN" altLang="en-US" dirty="0" smtClean="0">
                <a:latin typeface="Times New Roman" pitchFamily="18" charset="0"/>
                <a:ea typeface="宋体" charset="-122"/>
              </a:rPr>
              <a:t>），两</a:t>
            </a:r>
            <a:r>
              <a:rPr kumimoji="1" lang="zh-CN" altLang="en-US" dirty="0">
                <a:latin typeface="Times New Roman" pitchFamily="18" charset="0"/>
                <a:ea typeface="宋体" charset="-122"/>
              </a:rPr>
              <a:t>条直线的交点就是盈亏平衡点（</a:t>
            </a:r>
            <a:r>
              <a:rPr kumimoji="1" lang="en-US" altLang="zh-CN" dirty="0">
                <a:latin typeface="Times New Roman" pitchFamily="18" charset="0"/>
                <a:ea typeface="宋体" charset="-122"/>
              </a:rPr>
              <a:t>BEP）。</a:t>
            </a:r>
            <a:endParaRPr kumimoji="1" lang="zh-CN" altLang="en-US" dirty="0">
              <a:latin typeface="Times New Roman" pitchFamily="18" charset="0"/>
              <a:ea typeface="宋体" charset="-122"/>
            </a:endParaRPr>
          </a:p>
        </p:txBody>
      </p:sp>
      <p:grpSp>
        <p:nvGrpSpPr>
          <p:cNvPr id="2" name="Group 3"/>
          <p:cNvGrpSpPr>
            <a:grpSpLocks/>
          </p:cNvGrpSpPr>
          <p:nvPr/>
        </p:nvGrpSpPr>
        <p:grpSpPr bwMode="auto">
          <a:xfrm>
            <a:off x="762000" y="2743200"/>
            <a:ext cx="7467600" cy="3810000"/>
            <a:chOff x="3240" y="3312"/>
            <a:chExt cx="5220" cy="2808"/>
          </a:xfrm>
        </p:grpSpPr>
        <p:sp>
          <p:nvSpPr>
            <p:cNvPr id="14340" name="Line 4"/>
            <p:cNvSpPr>
              <a:spLocks noChangeShapeType="1"/>
            </p:cNvSpPr>
            <p:nvPr/>
          </p:nvSpPr>
          <p:spPr bwMode="auto">
            <a:xfrm flipV="1">
              <a:off x="3420" y="3312"/>
              <a:ext cx="0" cy="2496"/>
            </a:xfrm>
            <a:prstGeom prst="line">
              <a:avLst/>
            </a:prstGeom>
            <a:noFill/>
            <a:ln w="9525">
              <a:solidFill>
                <a:srgbClr val="000000"/>
              </a:solidFill>
              <a:round/>
              <a:headEnd/>
              <a:tailEnd type="triangle" w="med" len="med"/>
            </a:ln>
          </p:spPr>
          <p:txBody>
            <a:bodyPr/>
            <a:lstStyle/>
            <a:p>
              <a:endParaRPr lang="zh-CN" altLang="en-US"/>
            </a:p>
          </p:txBody>
        </p:sp>
        <p:sp>
          <p:nvSpPr>
            <p:cNvPr id="14341" name="Line 5"/>
            <p:cNvSpPr>
              <a:spLocks noChangeShapeType="1"/>
            </p:cNvSpPr>
            <p:nvPr/>
          </p:nvSpPr>
          <p:spPr bwMode="auto">
            <a:xfrm>
              <a:off x="3240" y="5652"/>
              <a:ext cx="4500" cy="0"/>
            </a:xfrm>
            <a:prstGeom prst="line">
              <a:avLst/>
            </a:prstGeom>
            <a:noFill/>
            <a:ln w="9525">
              <a:solidFill>
                <a:srgbClr val="000000"/>
              </a:solidFill>
              <a:round/>
              <a:headEnd/>
              <a:tailEnd type="triangle" w="med" len="med"/>
            </a:ln>
          </p:spPr>
          <p:txBody>
            <a:bodyPr/>
            <a:lstStyle/>
            <a:p>
              <a:endParaRPr lang="zh-CN" altLang="en-US"/>
            </a:p>
          </p:txBody>
        </p:sp>
        <p:sp>
          <p:nvSpPr>
            <p:cNvPr id="14342" name="Freeform 6"/>
            <p:cNvSpPr>
              <a:spLocks/>
            </p:cNvSpPr>
            <p:nvPr/>
          </p:nvSpPr>
          <p:spPr bwMode="auto">
            <a:xfrm>
              <a:off x="3420" y="3731"/>
              <a:ext cx="2929" cy="1921"/>
            </a:xfrm>
            <a:custGeom>
              <a:avLst/>
              <a:gdLst/>
              <a:ahLst/>
              <a:cxnLst>
                <a:cxn ang="0">
                  <a:pos x="0" y="1921"/>
                </a:cxn>
                <a:cxn ang="0">
                  <a:pos x="2929" y="0"/>
                </a:cxn>
              </a:cxnLst>
              <a:rect l="0" t="0" r="r" b="b"/>
              <a:pathLst>
                <a:path w="2929" h="1921">
                  <a:moveTo>
                    <a:pt x="0" y="1921"/>
                  </a:moveTo>
                  <a:lnTo>
                    <a:pt x="2929" y="0"/>
                  </a:lnTo>
                </a:path>
              </a:pathLst>
            </a:custGeom>
            <a:noFill/>
            <a:ln w="9525">
              <a:solidFill>
                <a:srgbClr val="000000"/>
              </a:solidFill>
              <a:round/>
              <a:headEnd type="none" w="med" len="med"/>
              <a:tailEnd type="none" w="med" len="med"/>
            </a:ln>
          </p:spPr>
          <p:txBody>
            <a:bodyPr/>
            <a:lstStyle/>
            <a:p>
              <a:endParaRPr lang="zh-CN" altLang="en-US"/>
            </a:p>
          </p:txBody>
        </p:sp>
        <p:sp>
          <p:nvSpPr>
            <p:cNvPr id="14343" name="Freeform 7"/>
            <p:cNvSpPr>
              <a:spLocks/>
            </p:cNvSpPr>
            <p:nvPr/>
          </p:nvSpPr>
          <p:spPr bwMode="auto">
            <a:xfrm>
              <a:off x="3418" y="4207"/>
              <a:ext cx="3068" cy="1027"/>
            </a:xfrm>
            <a:custGeom>
              <a:avLst/>
              <a:gdLst/>
              <a:ahLst/>
              <a:cxnLst>
                <a:cxn ang="0">
                  <a:pos x="0" y="1027"/>
                </a:cxn>
                <a:cxn ang="0">
                  <a:pos x="3068" y="0"/>
                </a:cxn>
              </a:cxnLst>
              <a:rect l="0" t="0" r="r" b="b"/>
              <a:pathLst>
                <a:path w="3068" h="1027">
                  <a:moveTo>
                    <a:pt x="0" y="1027"/>
                  </a:moveTo>
                  <a:lnTo>
                    <a:pt x="3068" y="0"/>
                  </a:lnTo>
                </a:path>
              </a:pathLst>
            </a:custGeom>
            <a:noFill/>
            <a:ln w="9525">
              <a:solidFill>
                <a:srgbClr val="000000"/>
              </a:solidFill>
              <a:round/>
              <a:headEnd type="none" w="med" len="med"/>
              <a:tailEnd type="none" w="med" len="med"/>
            </a:ln>
          </p:spPr>
          <p:txBody>
            <a:bodyPr/>
            <a:lstStyle/>
            <a:p>
              <a:endParaRPr lang="zh-CN" altLang="en-US"/>
            </a:p>
          </p:txBody>
        </p:sp>
        <p:sp>
          <p:nvSpPr>
            <p:cNvPr id="14344" name="Freeform 8"/>
            <p:cNvSpPr>
              <a:spLocks/>
            </p:cNvSpPr>
            <p:nvPr/>
          </p:nvSpPr>
          <p:spPr bwMode="auto">
            <a:xfrm>
              <a:off x="4728" y="4783"/>
              <a:ext cx="2" cy="869"/>
            </a:xfrm>
            <a:custGeom>
              <a:avLst/>
              <a:gdLst/>
              <a:ahLst/>
              <a:cxnLst>
                <a:cxn ang="0">
                  <a:pos x="2" y="0"/>
                </a:cxn>
                <a:cxn ang="0">
                  <a:pos x="0" y="869"/>
                </a:cxn>
              </a:cxnLst>
              <a:rect l="0" t="0" r="r" b="b"/>
              <a:pathLst>
                <a:path w="2" h="869">
                  <a:moveTo>
                    <a:pt x="2" y="0"/>
                  </a:moveTo>
                  <a:lnTo>
                    <a:pt x="0" y="869"/>
                  </a:lnTo>
                </a:path>
              </a:pathLst>
            </a:custGeom>
            <a:noFill/>
            <a:ln w="9525" cap="rnd">
              <a:solidFill>
                <a:srgbClr val="000000"/>
              </a:solidFill>
              <a:prstDash val="sysDot"/>
              <a:round/>
              <a:headEnd type="none" w="med" len="med"/>
              <a:tailEnd type="none" w="med" len="med"/>
            </a:ln>
          </p:spPr>
          <p:txBody>
            <a:bodyPr/>
            <a:lstStyle/>
            <a:p>
              <a:endParaRPr lang="zh-CN" altLang="en-US"/>
            </a:p>
          </p:txBody>
        </p:sp>
        <p:sp>
          <p:nvSpPr>
            <p:cNvPr id="14345" name="AutoShape 9"/>
            <p:cNvSpPr>
              <a:spLocks/>
            </p:cNvSpPr>
            <p:nvPr/>
          </p:nvSpPr>
          <p:spPr bwMode="auto">
            <a:xfrm>
              <a:off x="5786" y="4456"/>
              <a:ext cx="180" cy="780"/>
            </a:xfrm>
            <a:prstGeom prst="rightBrace">
              <a:avLst>
                <a:gd name="adj1" fmla="val 36111"/>
                <a:gd name="adj2" fmla="val 43912"/>
              </a:avLst>
            </a:prstGeom>
            <a:noFill/>
            <a:ln w="9525">
              <a:solidFill>
                <a:srgbClr val="000000"/>
              </a:solidFill>
              <a:round/>
              <a:headEnd/>
              <a:tailEnd/>
            </a:ln>
          </p:spPr>
          <p:txBody>
            <a:bodyPr/>
            <a:lstStyle/>
            <a:p>
              <a:endParaRPr lang="zh-CN" altLang="en-US"/>
            </a:p>
          </p:txBody>
        </p:sp>
        <p:sp>
          <p:nvSpPr>
            <p:cNvPr id="14346" name="AutoShape 10"/>
            <p:cNvSpPr>
              <a:spLocks/>
            </p:cNvSpPr>
            <p:nvPr/>
          </p:nvSpPr>
          <p:spPr bwMode="auto">
            <a:xfrm>
              <a:off x="5799" y="5236"/>
              <a:ext cx="136" cy="397"/>
            </a:xfrm>
            <a:prstGeom prst="rightBrace">
              <a:avLst>
                <a:gd name="adj1" fmla="val 24326"/>
                <a:gd name="adj2" fmla="val 51921"/>
              </a:avLst>
            </a:prstGeom>
            <a:noFill/>
            <a:ln w="9525">
              <a:solidFill>
                <a:srgbClr val="000000"/>
              </a:solidFill>
              <a:round/>
              <a:headEnd/>
              <a:tailEnd/>
            </a:ln>
          </p:spPr>
          <p:txBody>
            <a:bodyPr/>
            <a:lstStyle/>
            <a:p>
              <a:endParaRPr lang="zh-CN" altLang="en-US"/>
            </a:p>
          </p:txBody>
        </p:sp>
        <p:sp>
          <p:nvSpPr>
            <p:cNvPr id="14347" name="Line 11"/>
            <p:cNvSpPr>
              <a:spLocks noChangeShapeType="1"/>
            </p:cNvSpPr>
            <p:nvPr/>
          </p:nvSpPr>
          <p:spPr bwMode="auto">
            <a:xfrm flipV="1">
              <a:off x="3420" y="5134"/>
              <a:ext cx="3066" cy="518"/>
            </a:xfrm>
            <a:prstGeom prst="line">
              <a:avLst/>
            </a:prstGeom>
            <a:noFill/>
            <a:ln w="9525">
              <a:solidFill>
                <a:srgbClr val="000000"/>
              </a:solidFill>
              <a:round/>
              <a:headEnd/>
              <a:tailEnd/>
            </a:ln>
          </p:spPr>
          <p:txBody>
            <a:bodyPr/>
            <a:lstStyle/>
            <a:p>
              <a:endParaRPr lang="zh-CN" altLang="en-US"/>
            </a:p>
          </p:txBody>
        </p:sp>
        <p:sp>
          <p:nvSpPr>
            <p:cNvPr id="14348" name="AutoShape 12"/>
            <p:cNvSpPr>
              <a:spLocks/>
            </p:cNvSpPr>
            <p:nvPr/>
          </p:nvSpPr>
          <p:spPr bwMode="auto">
            <a:xfrm>
              <a:off x="7239" y="4248"/>
              <a:ext cx="180" cy="1404"/>
            </a:xfrm>
            <a:prstGeom prst="rightBrace">
              <a:avLst>
                <a:gd name="adj1" fmla="val 65000"/>
                <a:gd name="adj2" fmla="val 43912"/>
              </a:avLst>
            </a:prstGeom>
            <a:noFill/>
            <a:ln w="9525">
              <a:solidFill>
                <a:srgbClr val="000000"/>
              </a:solidFill>
              <a:round/>
              <a:headEnd/>
              <a:tailEnd/>
            </a:ln>
          </p:spPr>
          <p:txBody>
            <a:bodyPr/>
            <a:lstStyle/>
            <a:p>
              <a:endParaRPr lang="zh-CN" altLang="en-US"/>
            </a:p>
          </p:txBody>
        </p:sp>
        <p:sp>
          <p:nvSpPr>
            <p:cNvPr id="14349" name="Freeform 13" descr="浅色下对角线"/>
            <p:cNvSpPr>
              <a:spLocks/>
            </p:cNvSpPr>
            <p:nvPr/>
          </p:nvSpPr>
          <p:spPr bwMode="auto">
            <a:xfrm>
              <a:off x="3431" y="4846"/>
              <a:ext cx="1190" cy="776"/>
            </a:xfrm>
            <a:custGeom>
              <a:avLst/>
              <a:gdLst/>
              <a:ahLst/>
              <a:cxnLst>
                <a:cxn ang="0">
                  <a:pos x="12" y="413"/>
                </a:cxn>
                <a:cxn ang="0">
                  <a:pos x="1190" y="0"/>
                </a:cxn>
                <a:cxn ang="0">
                  <a:pos x="0" y="776"/>
                </a:cxn>
                <a:cxn ang="0">
                  <a:pos x="12" y="413"/>
                </a:cxn>
              </a:cxnLst>
              <a:rect l="0" t="0" r="r" b="b"/>
              <a:pathLst>
                <a:path w="1190" h="776">
                  <a:moveTo>
                    <a:pt x="12" y="413"/>
                  </a:moveTo>
                  <a:lnTo>
                    <a:pt x="1190" y="0"/>
                  </a:lnTo>
                  <a:lnTo>
                    <a:pt x="0" y="776"/>
                  </a:lnTo>
                  <a:lnTo>
                    <a:pt x="12" y="413"/>
                  </a:lnTo>
                  <a:close/>
                </a:path>
              </a:pathLst>
            </a:custGeom>
            <a:pattFill prst="ltDnDiag">
              <a:fgClr>
                <a:srgbClr val="000000"/>
              </a:fgClr>
              <a:bgClr>
                <a:srgbClr val="FFFFFF"/>
              </a:bgClr>
            </a:pattFill>
            <a:ln w="9525">
              <a:noFill/>
              <a:round/>
              <a:headEnd/>
              <a:tailEnd/>
            </a:ln>
          </p:spPr>
          <p:txBody>
            <a:bodyPr/>
            <a:lstStyle/>
            <a:p>
              <a:endParaRPr lang="zh-CN" altLang="en-US"/>
            </a:p>
          </p:txBody>
        </p:sp>
        <p:sp>
          <p:nvSpPr>
            <p:cNvPr id="14350" name="Freeform 14" descr="浅色下对角线"/>
            <p:cNvSpPr>
              <a:spLocks/>
            </p:cNvSpPr>
            <p:nvPr/>
          </p:nvSpPr>
          <p:spPr bwMode="auto">
            <a:xfrm>
              <a:off x="4871" y="3932"/>
              <a:ext cx="1390" cy="789"/>
            </a:xfrm>
            <a:custGeom>
              <a:avLst/>
              <a:gdLst/>
              <a:ahLst/>
              <a:cxnLst>
                <a:cxn ang="0">
                  <a:pos x="1215" y="0"/>
                </a:cxn>
                <a:cxn ang="0">
                  <a:pos x="1390" y="325"/>
                </a:cxn>
                <a:cxn ang="0">
                  <a:pos x="0" y="789"/>
                </a:cxn>
                <a:cxn ang="0">
                  <a:pos x="1215" y="0"/>
                </a:cxn>
              </a:cxnLst>
              <a:rect l="0" t="0" r="r" b="b"/>
              <a:pathLst>
                <a:path w="1390" h="789">
                  <a:moveTo>
                    <a:pt x="1215" y="0"/>
                  </a:moveTo>
                  <a:lnTo>
                    <a:pt x="1390" y="325"/>
                  </a:lnTo>
                  <a:lnTo>
                    <a:pt x="0" y="789"/>
                  </a:lnTo>
                  <a:lnTo>
                    <a:pt x="1215" y="0"/>
                  </a:lnTo>
                  <a:close/>
                </a:path>
              </a:pathLst>
            </a:custGeom>
            <a:pattFill prst="ltDnDiag">
              <a:fgClr>
                <a:srgbClr val="000000"/>
              </a:fgClr>
              <a:bgClr>
                <a:srgbClr val="FFFFFF"/>
              </a:bgClr>
            </a:pattFill>
            <a:ln w="9525">
              <a:noFill/>
              <a:round/>
              <a:headEnd/>
              <a:tailEnd/>
            </a:ln>
          </p:spPr>
          <p:txBody>
            <a:bodyPr/>
            <a:lstStyle/>
            <a:p>
              <a:endParaRPr lang="zh-CN" altLang="en-US"/>
            </a:p>
          </p:txBody>
        </p:sp>
        <p:sp>
          <p:nvSpPr>
            <p:cNvPr id="14351" name="Text Box 15"/>
            <p:cNvSpPr txBox="1">
              <a:spLocks noChangeArrowheads="1"/>
            </p:cNvSpPr>
            <p:nvPr/>
          </p:nvSpPr>
          <p:spPr bwMode="auto">
            <a:xfrm>
              <a:off x="3240" y="4937"/>
              <a:ext cx="180" cy="777"/>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亏损区域</a:t>
              </a:r>
            </a:p>
          </p:txBody>
        </p:sp>
        <p:sp>
          <p:nvSpPr>
            <p:cNvPr id="14352" name="Text Box 16"/>
            <p:cNvSpPr txBox="1">
              <a:spLocks noChangeArrowheads="1"/>
            </p:cNvSpPr>
            <p:nvPr/>
          </p:nvSpPr>
          <p:spPr bwMode="auto">
            <a:xfrm>
              <a:off x="6018" y="4716"/>
              <a:ext cx="7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变动成本</a:t>
              </a:r>
            </a:p>
          </p:txBody>
        </p:sp>
        <p:sp>
          <p:nvSpPr>
            <p:cNvPr id="14353" name="Text Box 17"/>
            <p:cNvSpPr txBox="1">
              <a:spLocks noChangeArrowheads="1"/>
            </p:cNvSpPr>
            <p:nvPr/>
          </p:nvSpPr>
          <p:spPr bwMode="auto">
            <a:xfrm>
              <a:off x="6005" y="5379"/>
              <a:ext cx="7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固定成本</a:t>
              </a:r>
            </a:p>
          </p:txBody>
        </p:sp>
        <p:sp>
          <p:nvSpPr>
            <p:cNvPr id="14354" name="Text Box 18"/>
            <p:cNvSpPr txBox="1">
              <a:spLocks noChangeArrowheads="1"/>
            </p:cNvSpPr>
            <p:nvPr/>
          </p:nvSpPr>
          <p:spPr bwMode="auto">
            <a:xfrm>
              <a:off x="6157" y="5197"/>
              <a:ext cx="90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固定成本线</a:t>
              </a:r>
            </a:p>
          </p:txBody>
        </p:sp>
        <p:sp>
          <p:nvSpPr>
            <p:cNvPr id="14355" name="Text Box 19"/>
            <p:cNvSpPr txBox="1">
              <a:spLocks noChangeArrowheads="1"/>
            </p:cNvSpPr>
            <p:nvPr/>
          </p:nvSpPr>
          <p:spPr bwMode="auto">
            <a:xfrm>
              <a:off x="6480" y="5028"/>
              <a:ext cx="90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变动成本线</a:t>
              </a:r>
            </a:p>
          </p:txBody>
        </p:sp>
        <p:sp>
          <p:nvSpPr>
            <p:cNvPr id="14356" name="Text Box 20"/>
            <p:cNvSpPr txBox="1">
              <a:spLocks noChangeArrowheads="1"/>
            </p:cNvSpPr>
            <p:nvPr/>
          </p:nvSpPr>
          <p:spPr bwMode="auto">
            <a:xfrm>
              <a:off x="4320" y="5652"/>
              <a:ext cx="2520" cy="156"/>
            </a:xfrm>
            <a:prstGeom prst="rect">
              <a:avLst/>
            </a:prstGeom>
            <a:noFill/>
            <a:ln w="9525">
              <a:noFill/>
              <a:miter lim="800000"/>
              <a:headEnd/>
              <a:tailEnd/>
            </a:ln>
          </p:spPr>
          <p:txBody>
            <a:bodyPr lIns="0" tIns="0" rIns="0" bIns="0"/>
            <a:lstStyle/>
            <a:p>
              <a:pPr algn="ctr" eaLnBrk="0" hangingPunct="0">
                <a:lnSpc>
                  <a:spcPct val="72000"/>
                </a:lnSpc>
              </a:pPr>
              <a:r>
                <a:rPr lang="en-US" altLang="zh-CN" sz="2000">
                  <a:latin typeface="Times New Roman" pitchFamily="18" charset="0"/>
                </a:rPr>
                <a:t>Q</a:t>
              </a:r>
              <a:r>
                <a:rPr lang="en-US" altLang="zh-CN" sz="2000" baseline="30000">
                  <a:latin typeface="Times New Roman" pitchFamily="18" charset="0"/>
                </a:rPr>
                <a:t>*</a:t>
              </a:r>
              <a:r>
                <a:rPr lang="en-US" altLang="zh-CN" sz="2000">
                  <a:latin typeface="Times New Roman" pitchFamily="18" charset="0"/>
                </a:rPr>
                <a:t> </a:t>
              </a:r>
              <a:r>
                <a:rPr lang="zh-CN" altLang="en-US" sz="2000">
                  <a:latin typeface="Times New Roman" pitchFamily="18" charset="0"/>
                </a:rPr>
                <a:t>盈亏平衡时的产销量</a:t>
              </a:r>
            </a:p>
          </p:txBody>
        </p:sp>
        <p:sp>
          <p:nvSpPr>
            <p:cNvPr id="14357" name="Text Box 21"/>
            <p:cNvSpPr txBox="1">
              <a:spLocks noChangeArrowheads="1"/>
            </p:cNvSpPr>
            <p:nvPr/>
          </p:nvSpPr>
          <p:spPr bwMode="auto">
            <a:xfrm>
              <a:off x="7740" y="5548"/>
              <a:ext cx="720" cy="156"/>
            </a:xfrm>
            <a:prstGeom prst="rect">
              <a:avLst/>
            </a:prstGeom>
            <a:noFill/>
            <a:ln w="9525">
              <a:noFill/>
              <a:miter lim="800000"/>
              <a:headEnd/>
              <a:tailEnd/>
            </a:ln>
          </p:spPr>
          <p:txBody>
            <a:bodyPr lIns="0" tIns="0" rIns="0" bIns="0"/>
            <a:lstStyle/>
            <a:p>
              <a:pPr algn="just" eaLnBrk="0" hangingPunct="0">
                <a:lnSpc>
                  <a:spcPct val="72000"/>
                </a:lnSpc>
              </a:pPr>
              <a:r>
                <a:rPr lang="en-US" altLang="zh-CN" sz="2000">
                  <a:latin typeface="Times New Roman" pitchFamily="18" charset="0"/>
                </a:rPr>
                <a:t>x</a:t>
              </a:r>
              <a:r>
                <a:rPr lang="zh-CN" altLang="en-US" sz="2000">
                  <a:latin typeface="Times New Roman" pitchFamily="18" charset="0"/>
                </a:rPr>
                <a:t>产量</a:t>
              </a:r>
            </a:p>
          </p:txBody>
        </p:sp>
        <p:sp>
          <p:nvSpPr>
            <p:cNvPr id="14358" name="Text Box 22"/>
            <p:cNvSpPr txBox="1">
              <a:spLocks noChangeArrowheads="1"/>
            </p:cNvSpPr>
            <p:nvPr/>
          </p:nvSpPr>
          <p:spPr bwMode="auto">
            <a:xfrm>
              <a:off x="4140" y="5964"/>
              <a:ext cx="25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b="1" dirty="0" smtClean="0">
                  <a:latin typeface="Times New Roman" pitchFamily="18" charset="0"/>
                </a:rPr>
                <a:t>             </a:t>
              </a:r>
              <a:r>
                <a:rPr lang="zh-CN" altLang="en-US" sz="2000" b="1" dirty="0">
                  <a:latin typeface="Times New Roman" pitchFamily="18" charset="0"/>
                </a:rPr>
                <a:t>盈亏平衡图</a:t>
              </a:r>
            </a:p>
          </p:txBody>
        </p:sp>
        <p:sp>
          <p:nvSpPr>
            <p:cNvPr id="14359" name="Text Box 23"/>
            <p:cNvSpPr txBox="1">
              <a:spLocks noChangeArrowheads="1"/>
            </p:cNvSpPr>
            <p:nvPr/>
          </p:nvSpPr>
          <p:spPr bwMode="auto">
            <a:xfrm>
              <a:off x="6480" y="4092"/>
              <a:ext cx="7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成本线</a:t>
              </a:r>
            </a:p>
          </p:txBody>
        </p:sp>
        <p:sp>
          <p:nvSpPr>
            <p:cNvPr id="14360" name="Text Box 24"/>
            <p:cNvSpPr txBox="1">
              <a:spLocks noChangeArrowheads="1"/>
            </p:cNvSpPr>
            <p:nvPr/>
          </p:nvSpPr>
          <p:spPr bwMode="auto">
            <a:xfrm>
              <a:off x="6261" y="3897"/>
              <a:ext cx="7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盈利区域</a:t>
              </a:r>
            </a:p>
          </p:txBody>
        </p:sp>
        <p:sp>
          <p:nvSpPr>
            <p:cNvPr id="14361" name="Text Box 25"/>
            <p:cNvSpPr txBox="1">
              <a:spLocks noChangeArrowheads="1"/>
            </p:cNvSpPr>
            <p:nvPr/>
          </p:nvSpPr>
          <p:spPr bwMode="auto">
            <a:xfrm>
              <a:off x="6404" y="3624"/>
              <a:ext cx="7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销售收入线</a:t>
              </a:r>
            </a:p>
          </p:txBody>
        </p:sp>
        <p:sp>
          <p:nvSpPr>
            <p:cNvPr id="14362" name="Text Box 26"/>
            <p:cNvSpPr txBox="1">
              <a:spLocks noChangeArrowheads="1"/>
            </p:cNvSpPr>
            <p:nvPr/>
          </p:nvSpPr>
          <p:spPr bwMode="auto">
            <a:xfrm>
              <a:off x="7458" y="4755"/>
              <a:ext cx="720" cy="156"/>
            </a:xfrm>
            <a:prstGeom prst="rect">
              <a:avLst/>
            </a:prstGeom>
            <a:noFill/>
            <a:ln w="9525">
              <a:noFill/>
              <a:miter lim="800000"/>
              <a:headEnd/>
              <a:tailEnd/>
            </a:ln>
          </p:spPr>
          <p:txBody>
            <a:bodyPr lIns="0" tIns="0" rIns="0" bIns="0"/>
            <a:lstStyle/>
            <a:p>
              <a:pPr algn="just" eaLnBrk="0" hangingPunct="0">
                <a:lnSpc>
                  <a:spcPct val="72000"/>
                </a:lnSpc>
              </a:pPr>
              <a:r>
                <a:rPr lang="zh-CN" altLang="en-US" sz="2000">
                  <a:latin typeface="Times New Roman" pitchFamily="18" charset="0"/>
                </a:rPr>
                <a:t>总成本</a:t>
              </a:r>
            </a:p>
          </p:txBody>
        </p:sp>
        <p:sp>
          <p:nvSpPr>
            <p:cNvPr id="14363" name="Text Box 27"/>
            <p:cNvSpPr txBox="1">
              <a:spLocks noChangeArrowheads="1"/>
            </p:cNvSpPr>
            <p:nvPr/>
          </p:nvSpPr>
          <p:spPr bwMode="auto">
            <a:xfrm>
              <a:off x="4140" y="4404"/>
              <a:ext cx="900" cy="468"/>
            </a:xfrm>
            <a:prstGeom prst="rect">
              <a:avLst/>
            </a:prstGeom>
            <a:noFill/>
            <a:ln w="9525">
              <a:noFill/>
              <a:miter lim="800000"/>
              <a:headEnd/>
              <a:tailEnd/>
            </a:ln>
          </p:spPr>
          <p:txBody>
            <a:bodyPr lIns="0" tIns="0" rIns="0" bIns="0"/>
            <a:lstStyle/>
            <a:p>
              <a:pPr algn="ctr" eaLnBrk="0" hangingPunct="0">
                <a:lnSpc>
                  <a:spcPct val="72000"/>
                </a:lnSpc>
              </a:pPr>
              <a:r>
                <a:rPr lang="zh-CN" altLang="en-US" sz="2000">
                  <a:latin typeface="Times New Roman" pitchFamily="18" charset="0"/>
                </a:rPr>
                <a:t>盈亏平衡点</a:t>
              </a:r>
            </a:p>
            <a:p>
              <a:pPr algn="ctr" eaLnBrk="0" hangingPunct="0">
                <a:lnSpc>
                  <a:spcPct val="72000"/>
                </a:lnSpc>
              </a:pPr>
              <a:r>
                <a:rPr lang="en-US" altLang="zh-CN" sz="2000">
                  <a:latin typeface="Times New Roman" pitchFamily="18" charset="0"/>
                </a:rPr>
                <a:t>BEP</a:t>
              </a:r>
            </a:p>
          </p:txBody>
        </p:sp>
        <p:sp>
          <p:nvSpPr>
            <p:cNvPr id="14364" name="Line 28"/>
            <p:cNvSpPr>
              <a:spLocks noChangeShapeType="1"/>
            </p:cNvSpPr>
            <p:nvPr/>
          </p:nvSpPr>
          <p:spPr bwMode="auto">
            <a:xfrm>
              <a:off x="3420" y="5249"/>
              <a:ext cx="2700" cy="0"/>
            </a:xfrm>
            <a:prstGeom prst="line">
              <a:avLst/>
            </a:prstGeom>
            <a:noFill/>
            <a:ln w="9525">
              <a:solidFill>
                <a:srgbClr val="000000"/>
              </a:solidFill>
              <a:round/>
              <a:headEnd/>
              <a:tailEnd/>
            </a:ln>
          </p:spPr>
          <p:txBody>
            <a:bodyPr/>
            <a:lstStyle/>
            <a:p>
              <a:endParaRPr lang="zh-CN" altLang="en-US"/>
            </a:p>
          </p:txBody>
        </p:sp>
      </p:grpSp>
    </p:spTree>
  </p:cSld>
  <p:clrMapOvr>
    <a:masterClrMapping/>
  </p:clrMapOvr>
  <p:transition spd="slow" advTm="3000">
    <p:fade/>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p:nvPr>
        </p:nvSpPr>
        <p:spPr>
          <a:xfrm>
            <a:off x="467544" y="404664"/>
            <a:ext cx="8066856" cy="6120680"/>
          </a:xfrm>
        </p:spPr>
        <p:txBody>
          <a:bodyPr>
            <a:normAutofit/>
          </a:bodyPr>
          <a:lstStyle/>
          <a:p>
            <a:pPr algn="just">
              <a:spcBef>
                <a:spcPct val="50000"/>
              </a:spcBef>
              <a:buFontTx/>
              <a:buNone/>
            </a:pPr>
            <a:r>
              <a:rPr kumimoji="1" lang="zh-CN" altLang="en-US" dirty="0">
                <a:solidFill>
                  <a:schemeClr val="accent2"/>
                </a:solidFill>
                <a:latin typeface="Times New Roman" pitchFamily="18" charset="0"/>
                <a:ea typeface="宋体" charset="-122"/>
              </a:rPr>
              <a:t>（2） 代数法</a:t>
            </a:r>
          </a:p>
          <a:p>
            <a:pPr algn="just">
              <a:spcBef>
                <a:spcPct val="50000"/>
              </a:spcBef>
              <a:buFontTx/>
              <a:buNone/>
            </a:pPr>
            <a:r>
              <a:rPr kumimoji="1" lang="zh-CN" altLang="en-US" sz="2000" dirty="0">
                <a:latin typeface="Times New Roman" pitchFamily="18" charset="0"/>
                <a:ea typeface="宋体" charset="-122"/>
              </a:rPr>
              <a:t>            产品产销量、生产能力利用率代数法是指通过求解方程，求得盈亏平衡点。即有：</a:t>
            </a:r>
          </a:p>
          <a:p>
            <a:pPr algn="ctr">
              <a:spcBef>
                <a:spcPct val="50000"/>
              </a:spcBef>
              <a:buFontTx/>
              <a:buNone/>
            </a:pPr>
            <a:r>
              <a:rPr kumimoji="1" lang="en-US" altLang="zh-CN" sz="2000" dirty="0">
                <a:solidFill>
                  <a:srgbClr val="FF0000"/>
                </a:solidFill>
                <a:latin typeface="Times New Roman" pitchFamily="18" charset="0"/>
                <a:ea typeface="宋体" charset="-122"/>
              </a:rPr>
              <a:t>P</a:t>
            </a:r>
            <a:r>
              <a:rPr kumimoji="1" lang="en-US" altLang="zh-CN" sz="2000" dirty="0">
                <a:solidFill>
                  <a:srgbClr val="FF0000"/>
                </a:solidFill>
                <a:latin typeface="宋体" charset="-122"/>
                <a:ea typeface="宋体" charset="-122"/>
              </a:rPr>
              <a:t>×</a:t>
            </a:r>
            <a:r>
              <a:rPr kumimoji="1" lang="en-US" altLang="zh-CN" sz="2000" dirty="0">
                <a:solidFill>
                  <a:srgbClr val="FF0000"/>
                </a:solidFill>
                <a:latin typeface="Times New Roman" pitchFamily="18" charset="0"/>
                <a:ea typeface="宋体" charset="-122"/>
              </a:rPr>
              <a:t>Q=C</a:t>
            </a:r>
            <a:r>
              <a:rPr kumimoji="1" lang="en-US" altLang="zh-CN" sz="2000" baseline="-30000" dirty="0">
                <a:solidFill>
                  <a:srgbClr val="FF0000"/>
                </a:solidFill>
                <a:latin typeface="Times New Roman" pitchFamily="18" charset="0"/>
                <a:ea typeface="宋体" charset="-122"/>
              </a:rPr>
              <a:t>F</a:t>
            </a:r>
            <a:r>
              <a:rPr kumimoji="1" lang="en-US" altLang="zh-CN" sz="2000" dirty="0">
                <a:solidFill>
                  <a:srgbClr val="FF0000"/>
                </a:solidFill>
                <a:latin typeface="Times New Roman" pitchFamily="18" charset="0"/>
                <a:ea typeface="宋体" charset="-122"/>
              </a:rPr>
              <a:t>+C</a:t>
            </a:r>
            <a:r>
              <a:rPr kumimoji="1" lang="en-US" altLang="zh-CN" sz="2000" baseline="-30000" dirty="0">
                <a:solidFill>
                  <a:srgbClr val="FF0000"/>
                </a:solidFill>
                <a:latin typeface="Times New Roman" pitchFamily="18" charset="0"/>
                <a:ea typeface="宋体" charset="-122"/>
              </a:rPr>
              <a:t>V</a:t>
            </a:r>
            <a:r>
              <a:rPr kumimoji="1" lang="en-US" altLang="zh-CN" sz="2000" dirty="0">
                <a:solidFill>
                  <a:srgbClr val="FF0000"/>
                </a:solidFill>
                <a:latin typeface="Times New Roman" pitchFamily="18" charset="0"/>
                <a:ea typeface="宋体" charset="-122"/>
              </a:rPr>
              <a:t>=F+V</a:t>
            </a:r>
            <a:r>
              <a:rPr kumimoji="1" lang="en-US" altLang="zh-CN" sz="2000" dirty="0">
                <a:solidFill>
                  <a:srgbClr val="FF0000"/>
                </a:solidFill>
                <a:latin typeface="宋体" charset="-122"/>
                <a:ea typeface="宋体" charset="-122"/>
              </a:rPr>
              <a:t>×</a:t>
            </a:r>
            <a:r>
              <a:rPr kumimoji="1" lang="en-US" altLang="zh-CN" sz="2000" dirty="0">
                <a:solidFill>
                  <a:srgbClr val="FF0000"/>
                </a:solidFill>
                <a:latin typeface="Times New Roman" pitchFamily="18" charset="0"/>
                <a:ea typeface="宋体" charset="-122"/>
              </a:rPr>
              <a:t>Q</a:t>
            </a:r>
            <a:r>
              <a:rPr kumimoji="1" lang="en-US" altLang="zh-CN" sz="2000" dirty="0">
                <a:latin typeface="Times New Roman" pitchFamily="18" charset="0"/>
                <a:ea typeface="宋体" charset="-122"/>
              </a:rPr>
              <a:t> </a:t>
            </a:r>
          </a:p>
          <a:p>
            <a:pPr>
              <a:spcBef>
                <a:spcPct val="50000"/>
              </a:spcBef>
              <a:buFontTx/>
              <a:buNone/>
            </a:pPr>
            <a:r>
              <a:rPr kumimoji="1" lang="en-US" altLang="zh-CN" sz="2000" dirty="0">
                <a:latin typeface="宋体" charset="-122"/>
                <a:ea typeface="宋体" charset="-122"/>
              </a:rPr>
              <a:t>      </a:t>
            </a:r>
            <a:r>
              <a:rPr kumimoji="1" lang="zh-CN" altLang="en-US" sz="2000" dirty="0">
                <a:latin typeface="宋体" charset="-122"/>
                <a:ea typeface="宋体" charset="-122"/>
              </a:rPr>
              <a:t>这个基本平衡等式中没有包括税金因素，在实际分析中，应按财税制度规定考虑应缴纳的税金因素</a:t>
            </a:r>
            <a:r>
              <a:rPr kumimoji="1" lang="zh-CN" altLang="en-US" sz="2000" dirty="0" smtClean="0">
                <a:latin typeface="宋体" charset="-122"/>
                <a:ea typeface="宋体" charset="-122"/>
              </a:rPr>
              <a:t>。</a:t>
            </a:r>
            <a:endParaRPr kumimoji="1" lang="en-US" altLang="zh-CN" sz="2000" dirty="0" smtClean="0">
              <a:latin typeface="宋体" charset="-122"/>
              <a:ea typeface="宋体" charset="-122"/>
            </a:endParaRPr>
          </a:p>
          <a:p>
            <a:pPr algn="just">
              <a:spcBef>
                <a:spcPct val="50000"/>
              </a:spcBef>
              <a:buFontTx/>
              <a:buNone/>
            </a:pPr>
            <a:r>
              <a:rPr kumimoji="1" lang="zh-CN" altLang="en-US" sz="2000" dirty="0" smtClean="0">
                <a:latin typeface="Times New Roman" pitchFamily="18" charset="0"/>
                <a:ea typeface="宋体" charset="-122"/>
              </a:rPr>
              <a:t>         设</a:t>
            </a:r>
            <a:r>
              <a:rPr kumimoji="1" lang="en-US" altLang="zh-CN" sz="2000" dirty="0" smtClean="0">
                <a:latin typeface="Times New Roman" pitchFamily="18" charset="0"/>
                <a:ea typeface="宋体" charset="-122"/>
              </a:rPr>
              <a:t>T</a:t>
            </a:r>
            <a:r>
              <a:rPr kumimoji="1" lang="zh-CN" altLang="en-US" sz="2000" dirty="0" smtClean="0">
                <a:latin typeface="Times New Roman" pitchFamily="18" charset="0"/>
                <a:ea typeface="宋体" charset="-122"/>
              </a:rPr>
              <a:t>为在盈亏平衡点处的单位产品销售税金。式变   </a:t>
            </a:r>
            <a:r>
              <a:rPr kumimoji="1" lang="en-US" altLang="zh-CN" sz="2000" dirty="0" smtClean="0">
                <a:solidFill>
                  <a:srgbClr val="FF0000"/>
                </a:solidFill>
                <a:latin typeface="Times New Roman" pitchFamily="18" charset="0"/>
                <a:ea typeface="宋体" charset="-122"/>
              </a:rPr>
              <a:t>P×Q=F+V×Q+T×Q</a:t>
            </a:r>
            <a:r>
              <a:rPr kumimoji="1" lang="en-US" altLang="zh-CN" sz="2000" dirty="0" smtClean="0">
                <a:latin typeface="Times New Roman" pitchFamily="18" charset="0"/>
                <a:ea typeface="宋体" charset="-122"/>
              </a:rPr>
              <a:t>                                      </a:t>
            </a:r>
          </a:p>
          <a:p>
            <a:pPr algn="just">
              <a:spcBef>
                <a:spcPct val="50000"/>
              </a:spcBef>
              <a:buFontTx/>
              <a:buNone/>
            </a:pPr>
            <a:r>
              <a:rPr kumimoji="1" lang="en-US" altLang="zh-CN" sz="2000" dirty="0" smtClean="0">
                <a:solidFill>
                  <a:srgbClr val="0000FF"/>
                </a:solidFill>
                <a:latin typeface="Times New Roman" pitchFamily="18" charset="0"/>
                <a:ea typeface="宋体" charset="-122"/>
              </a:rPr>
              <a:t>  </a:t>
            </a:r>
            <a:r>
              <a:rPr kumimoji="1" lang="zh-CN" altLang="en-US" sz="2000" b="1" dirty="0" smtClean="0">
                <a:solidFill>
                  <a:srgbClr val="0000FF"/>
                </a:solidFill>
                <a:latin typeface="Times New Roman" pitchFamily="18" charset="0"/>
                <a:ea typeface="宋体" charset="-122"/>
              </a:rPr>
              <a:t>用产量表示的盈亏平衡点</a:t>
            </a:r>
          </a:p>
          <a:p>
            <a:pPr algn="just">
              <a:spcBef>
                <a:spcPct val="50000"/>
              </a:spcBef>
              <a:buFontTx/>
              <a:buNone/>
            </a:pPr>
            <a:r>
              <a:rPr kumimoji="1" lang="zh-CN" altLang="en-US" sz="2000" dirty="0" smtClean="0">
                <a:latin typeface="Times New Roman" pitchFamily="18" charset="0"/>
                <a:ea typeface="宋体" charset="-122"/>
              </a:rPr>
              <a:t>             设</a:t>
            </a:r>
            <a:r>
              <a:rPr kumimoji="1" lang="en-US" altLang="zh-CN" sz="2000" dirty="0" smtClean="0">
                <a:latin typeface="Times New Roman" pitchFamily="18" charset="0"/>
                <a:ea typeface="宋体" charset="-122"/>
              </a:rPr>
              <a:t>Q</a:t>
            </a:r>
            <a:r>
              <a:rPr kumimoji="1" lang="en-US" altLang="zh-CN" sz="2000" baseline="30000" dirty="0" smtClean="0">
                <a:latin typeface="Times New Roman" pitchFamily="18" charset="0"/>
                <a:ea typeface="宋体" charset="-122"/>
              </a:rPr>
              <a:t>＊</a:t>
            </a:r>
            <a:r>
              <a:rPr kumimoji="1" lang="zh-CN" altLang="en-US" sz="2000" dirty="0" smtClean="0">
                <a:latin typeface="Times New Roman" pitchFamily="18" charset="0"/>
                <a:ea typeface="宋体" charset="-122"/>
              </a:rPr>
              <a:t>为盈亏平衡时的产量（销售量），由式有  </a:t>
            </a:r>
            <a:endParaRPr kumimoji="1" lang="zh-CN" altLang="en-US" sz="2000" dirty="0">
              <a:latin typeface="宋体" charset="-122"/>
              <a:ea typeface="宋体" charset="-122"/>
            </a:endParaRPr>
          </a:p>
        </p:txBody>
      </p:sp>
      <p:graphicFrame>
        <p:nvGraphicFramePr>
          <p:cNvPr id="76802" name="Object 2"/>
          <p:cNvGraphicFramePr>
            <a:graphicFrameLocks noChangeAspect="1"/>
          </p:cNvGraphicFramePr>
          <p:nvPr/>
        </p:nvGraphicFramePr>
        <p:xfrm>
          <a:off x="2987824" y="5733256"/>
          <a:ext cx="2057400" cy="849313"/>
        </p:xfrm>
        <a:graphic>
          <a:graphicData uri="http://schemas.openxmlformats.org/presentationml/2006/ole">
            <p:oleObj spid="_x0000_s76802" name="Microsoft 公式 3.0" r:id="rId4" imgW="977476" imgH="393529" progId="">
              <p:embed/>
            </p:oleObj>
          </a:graphicData>
        </a:graphic>
      </p:graphicFrame>
      <p:graphicFrame>
        <p:nvGraphicFramePr>
          <p:cNvPr id="76803" name="Object 3"/>
          <p:cNvGraphicFramePr>
            <a:graphicFrameLocks noChangeAspect="1"/>
          </p:cNvGraphicFramePr>
          <p:nvPr/>
        </p:nvGraphicFramePr>
        <p:xfrm>
          <a:off x="381000" y="4800600"/>
          <a:ext cx="7924800" cy="681038"/>
        </p:xfrm>
        <a:graphic>
          <a:graphicData uri="http://schemas.openxmlformats.org/presentationml/2006/ole">
            <p:oleObj spid="_x0000_s76803" name="Microsoft 公式 3.0" r:id="rId5" imgW="4965700" imgH="4191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p:nvPr>
        </p:nvSpPr>
        <p:spPr>
          <a:xfrm>
            <a:off x="304800" y="332656"/>
            <a:ext cx="8587680" cy="6220544"/>
          </a:xfrm>
        </p:spPr>
        <p:txBody>
          <a:bodyPr>
            <a:normAutofit fontScale="92500"/>
          </a:bodyPr>
          <a:lstStyle/>
          <a:p>
            <a:pPr algn="just">
              <a:spcBef>
                <a:spcPct val="50000"/>
              </a:spcBef>
              <a:buFontTx/>
              <a:buNone/>
            </a:pPr>
            <a:r>
              <a:rPr kumimoji="1" lang="zh-CN" altLang="en-US" dirty="0" smtClean="0">
                <a:latin typeface="Times New Roman" pitchFamily="18" charset="0"/>
                <a:ea typeface="宋体" charset="-122"/>
              </a:rPr>
              <a:t>[例题</a:t>
            </a:r>
            <a:r>
              <a:rPr kumimoji="1" lang="en-US" altLang="zh-CN" dirty="0" smtClean="0">
                <a:latin typeface="Times New Roman" pitchFamily="18" charset="0"/>
                <a:ea typeface="宋体" charset="-122"/>
              </a:rPr>
              <a:t>7</a:t>
            </a:r>
            <a:r>
              <a:rPr kumimoji="1" lang="zh-CN" altLang="en-US" dirty="0" smtClean="0">
                <a:latin typeface="Times New Roman" pitchFamily="18" charset="0"/>
                <a:ea typeface="宋体" charset="-122"/>
              </a:rPr>
              <a:t>] </a:t>
            </a:r>
            <a:r>
              <a:rPr kumimoji="1" lang="zh-CN" altLang="en-US" dirty="0">
                <a:latin typeface="Times New Roman" pitchFamily="18" charset="0"/>
                <a:ea typeface="宋体" charset="-122"/>
              </a:rPr>
              <a:t>设某项目生产某产品的年设计生产能力为5万件，每件产品的售价为5000元，该项目投产后年固定成本总额为3000万元，单位产品变动成本为1500元，单位产品所负担的税金为500元，若产销率为100%，试对该项目进行盈亏平衡分析。</a:t>
            </a:r>
          </a:p>
          <a:p>
            <a:pPr algn="just">
              <a:spcBef>
                <a:spcPct val="50000"/>
              </a:spcBef>
              <a:buFontTx/>
              <a:buNone/>
            </a:pPr>
            <a:r>
              <a:rPr kumimoji="1" lang="zh-CN" altLang="en-US" dirty="0">
                <a:latin typeface="Times New Roman" pitchFamily="18" charset="0"/>
                <a:ea typeface="宋体" charset="-122"/>
              </a:rPr>
              <a:t>解</a:t>
            </a:r>
            <a:r>
              <a:rPr kumimoji="1" lang="zh-CN" altLang="en-US" dirty="0" smtClean="0">
                <a:latin typeface="Times New Roman" pitchFamily="18" charset="0"/>
                <a:ea typeface="宋体" charset="-122"/>
              </a:rPr>
              <a:t>：</a:t>
            </a:r>
            <a:r>
              <a:rPr kumimoji="1" lang="zh-CN" altLang="en-US" dirty="0" smtClean="0">
                <a:latin typeface="宋体" charset="-122"/>
                <a:ea typeface="宋体" charset="-122"/>
              </a:rPr>
              <a:t>盈亏</a:t>
            </a:r>
            <a:r>
              <a:rPr kumimoji="1" lang="zh-CN" altLang="en-US" dirty="0">
                <a:latin typeface="宋体" charset="-122"/>
                <a:ea typeface="宋体" charset="-122"/>
              </a:rPr>
              <a:t>平衡时的产量</a:t>
            </a:r>
            <a:r>
              <a:rPr kumimoji="1" lang="zh-CN" altLang="en-US" dirty="0">
                <a:latin typeface="Times New Roman" pitchFamily="18" charset="0"/>
                <a:ea typeface="宋体" charset="-122"/>
              </a:rPr>
              <a:t> </a:t>
            </a:r>
            <a:endParaRPr kumimoji="1" lang="en-US" altLang="zh-CN" dirty="0" smtClean="0">
              <a:latin typeface="Times New Roman" pitchFamily="18" charset="0"/>
              <a:ea typeface="宋体" charset="-122"/>
            </a:endParaRPr>
          </a:p>
          <a:p>
            <a:pPr algn="just">
              <a:spcBef>
                <a:spcPct val="50000"/>
              </a:spcBef>
              <a:buFontTx/>
              <a:buNone/>
            </a:pPr>
            <a:endParaRPr kumimoji="1" lang="en-US" altLang="zh-CN" dirty="0" smtClean="0">
              <a:latin typeface="Times New Roman" pitchFamily="18" charset="0"/>
              <a:ea typeface="宋体" charset="-122"/>
            </a:endParaRPr>
          </a:p>
          <a:p>
            <a:pPr algn="just">
              <a:spcBef>
                <a:spcPct val="50000"/>
              </a:spcBef>
              <a:buFontTx/>
              <a:buNone/>
            </a:pPr>
            <a:endParaRPr kumimoji="1" lang="en-US" altLang="zh-CN" dirty="0" smtClean="0">
              <a:latin typeface="Times New Roman" pitchFamily="18" charset="0"/>
              <a:ea typeface="宋体" charset="-122"/>
            </a:endParaRPr>
          </a:p>
          <a:p>
            <a:pPr algn="just">
              <a:spcBef>
                <a:spcPct val="50000"/>
              </a:spcBef>
              <a:buFontTx/>
              <a:buNone/>
            </a:pPr>
            <a:r>
              <a:rPr lang="zh-CN" altLang="en-US" dirty="0" smtClean="0">
                <a:ea typeface="宋体" charset="-122"/>
              </a:rPr>
              <a:t>        盈亏平衡产量是项目保本（不发生亏损）时的最低产量，其值越小，说明项目抗风险的能力越大，即说明项目达到较低的年产量就能保本。</a:t>
            </a:r>
            <a:endParaRPr kumimoji="1" lang="zh-CN" altLang="en-US" dirty="0">
              <a:latin typeface="Times New Roman" pitchFamily="18" charset="0"/>
              <a:ea typeface="宋体" charset="-122"/>
            </a:endParaRPr>
          </a:p>
          <a:p>
            <a:pPr>
              <a:spcBef>
                <a:spcPct val="50000"/>
              </a:spcBef>
              <a:buFontTx/>
              <a:buNone/>
            </a:pPr>
            <a:endParaRPr kumimoji="1" lang="zh-CN" altLang="en-US" dirty="0">
              <a:latin typeface="Times New Roman" pitchFamily="18" charset="0"/>
              <a:ea typeface="宋体" charset="-122"/>
            </a:endParaRPr>
          </a:p>
        </p:txBody>
      </p:sp>
      <p:graphicFrame>
        <p:nvGraphicFramePr>
          <p:cNvPr id="67584" name="Object 1024"/>
          <p:cNvGraphicFramePr>
            <a:graphicFrameLocks noChangeAspect="1"/>
          </p:cNvGraphicFramePr>
          <p:nvPr/>
        </p:nvGraphicFramePr>
        <p:xfrm>
          <a:off x="1907704" y="3717032"/>
          <a:ext cx="5495925" cy="782638"/>
        </p:xfrm>
        <a:graphic>
          <a:graphicData uri="http://schemas.openxmlformats.org/presentationml/2006/ole">
            <p:oleObj spid="_x0000_s62466" name="Microsoft 公式 3.0" r:id="rId4" imgW="2997200" imgH="419100" progId="">
              <p:embed/>
            </p:oleObj>
          </a:graphicData>
        </a:graphic>
      </p:graphicFrame>
    </p:spTree>
  </p:cSld>
  <p:clrMapOvr>
    <a:masterClrMapping/>
  </p:clrMapOvr>
  <p:transition spd="slow" advTm="3000">
    <p:fade/>
    <p:sndAc>
      <p:stSnd>
        <p:snd r:embed="rId3" name="CAMERA.WAV"/>
      </p:stSnd>
    </p:sndAc>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3214</Words>
  <Application>Microsoft Office PowerPoint</Application>
  <PresentationFormat>全屏显示(4:3)</PresentationFormat>
  <Paragraphs>370</Paragraphs>
  <Slides>49</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Office 主题</vt:lpstr>
      <vt:lpstr>Microsoft 公式 3.0</vt:lpstr>
      <vt:lpstr>  风险分析 与蒙特卡洛模拟模型</vt:lpstr>
      <vt:lpstr>幻灯片 2</vt:lpstr>
      <vt:lpstr>幻灯片 3</vt:lpstr>
      <vt:lpstr>盈亏平衡分析</vt:lpstr>
      <vt:lpstr>幻灯片 5</vt:lpstr>
      <vt:lpstr>1. 线性盈亏平衡分析</vt:lpstr>
      <vt:lpstr>幻灯片 7</vt:lpstr>
      <vt:lpstr>幻灯片 8</vt:lpstr>
      <vt:lpstr>幻灯片 9</vt:lpstr>
      <vt:lpstr>2.非线性盈亏平衡分析</vt:lpstr>
      <vt:lpstr>幻灯片 11</vt:lpstr>
      <vt:lpstr>幻灯片 12</vt:lpstr>
      <vt:lpstr>幻灯片 13</vt:lpstr>
      <vt:lpstr>幻灯片 14</vt:lpstr>
      <vt:lpstr>幻灯片 15</vt:lpstr>
      <vt:lpstr>幻灯片 16</vt:lpstr>
      <vt:lpstr>幻灯片 17</vt:lpstr>
      <vt:lpstr>幻灯片 18</vt:lpstr>
      <vt:lpstr>敏感性分析</vt:lpstr>
      <vt:lpstr>单因素敏感性分析</vt:lpstr>
      <vt:lpstr>幻灯片 21</vt:lpstr>
      <vt:lpstr>幻灯片 22</vt:lpstr>
      <vt:lpstr>幻灯片 23</vt:lpstr>
      <vt:lpstr>幻灯片 24</vt:lpstr>
      <vt:lpstr>幻灯片 25</vt:lpstr>
      <vt:lpstr>幻灯片 26</vt:lpstr>
      <vt:lpstr>幻灯片 27</vt:lpstr>
      <vt:lpstr>多因素敏感性分析</vt:lpstr>
      <vt:lpstr>概率分析</vt:lpstr>
      <vt:lpstr>期望值及标准差的计算及应用</vt:lpstr>
      <vt:lpstr>幻灯片 31</vt:lpstr>
      <vt:lpstr>幻灯片 32</vt:lpstr>
      <vt:lpstr>幻灯片 33</vt:lpstr>
      <vt:lpstr>第二部分 蒙特卡洛模拟</vt:lpstr>
      <vt:lpstr>一、蒙特卡洛模拟模型的一般框架</vt:lpstr>
      <vt:lpstr>幻灯片 36</vt:lpstr>
      <vt:lpstr>二、蒙特卡洛模拟在风险分析方面 的应用</vt:lpstr>
      <vt:lpstr>二、蒙特卡洛模拟在风险分析方面 的应用</vt:lpstr>
      <vt:lpstr>幻灯片 39</vt:lpstr>
      <vt:lpstr>幻灯片 40</vt:lpstr>
      <vt:lpstr>幻灯片 41</vt:lpstr>
      <vt:lpstr>幻灯片 42</vt:lpstr>
      <vt:lpstr>幻灯片 43</vt:lpstr>
      <vt:lpstr>幻灯片 44</vt:lpstr>
      <vt:lpstr>幻灯片 45</vt:lpstr>
      <vt:lpstr>幻灯片 46</vt:lpstr>
      <vt:lpstr>二、蒙特卡洛模拟在风险分析方面 的应用</vt:lpstr>
      <vt:lpstr>二、蒙特卡洛模拟在风险分析方面 的应用</vt:lpstr>
      <vt:lpstr>二、蒙特卡洛模拟在风险分析方面 的应用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模块七  风险分析 与蒙特卡洛模拟模型与</dc:title>
  <dc:creator>Administrator</dc:creator>
  <cp:lastModifiedBy>AutoBVT</cp:lastModifiedBy>
  <cp:revision>17</cp:revision>
  <dcterms:created xsi:type="dcterms:W3CDTF">2019-02-21T08:29:47Z</dcterms:created>
  <dcterms:modified xsi:type="dcterms:W3CDTF">2019-05-20T13:26:39Z</dcterms:modified>
</cp:coreProperties>
</file>