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7" r:id="rId5"/>
    <p:sldId id="260" r:id="rId6"/>
    <p:sldId id="261" r:id="rId7"/>
    <p:sldId id="269" r:id="rId8"/>
    <p:sldId id="263" r:id="rId9"/>
    <p:sldId id="264" r:id="rId10"/>
    <p:sldId id="265" r:id="rId11"/>
    <p:sldId id="266" r:id="rId12"/>
    <p:sldId id="268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544FC-EAF3-4A29-B893-B31E818062FE}" type="datetimeFigureOut">
              <a:rPr lang="zh-CN" altLang="en-US" smtClean="0"/>
              <a:pPr/>
              <a:t>2017/12/31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9C6F6-236B-4135-B704-4D44AA2267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9B3B-79AF-4F77-92F2-5F5335F46D14}" type="datetime1">
              <a:rPr lang="zh-CN" altLang="en-US" smtClean="0"/>
              <a:pPr/>
              <a:t>2017/12/31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D41A-77F1-4B79-B0FE-FD78F978352D}" type="datetime1">
              <a:rPr lang="zh-CN" altLang="en-US" smtClean="0"/>
              <a:pPr/>
              <a:t>2017/12/31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A5BAC-D84B-4006-A9A0-FC7EF5193FFB}" type="datetime1">
              <a:rPr lang="zh-CN" altLang="en-US" smtClean="0"/>
              <a:pPr/>
              <a:t>2017/12/31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A0E1-01FD-4CC9-9305-6BEBBDFE8C9B}" type="datetime1">
              <a:rPr lang="zh-CN" altLang="en-US" smtClean="0"/>
              <a:pPr/>
              <a:t>2017/12/31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F584-DC53-4FB5-BD5F-CAF8D51073CE}" type="datetime1">
              <a:rPr lang="zh-CN" altLang="en-US" smtClean="0"/>
              <a:pPr/>
              <a:t>2017/12/31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4E2B-87C3-4531-B769-3BA5833883F6}" type="datetime1">
              <a:rPr lang="zh-CN" altLang="en-US" smtClean="0"/>
              <a:pPr/>
              <a:t>2017/12/31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5259-1478-402D-94F9-9860959B39ED}" type="datetime1">
              <a:rPr lang="zh-CN" altLang="en-US" smtClean="0"/>
              <a:pPr/>
              <a:t>2017/12/31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5EA-D976-4D49-9111-342158D527A7}" type="datetime1">
              <a:rPr lang="zh-CN" altLang="en-US" smtClean="0"/>
              <a:pPr/>
              <a:t>2017/12/31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3AD9-2171-4DC2-9E80-8AF758BE3529}" type="datetime1">
              <a:rPr lang="zh-CN" altLang="en-US" smtClean="0"/>
              <a:pPr/>
              <a:t>2017/12/31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660E-C0E2-4680-994D-FD80E43E9873}" type="datetime1">
              <a:rPr lang="zh-CN" altLang="en-US" smtClean="0"/>
              <a:pPr/>
              <a:t>2017/12/31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6029-97AB-40E4-8E1F-9A07333D0EC7}" type="datetime1">
              <a:rPr lang="zh-CN" altLang="en-US" smtClean="0"/>
              <a:pPr/>
              <a:t>2017/12/31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933E9-5CEB-4DAB-B339-78F5084A6E79}" type="datetime1">
              <a:rPr lang="zh-CN" altLang="en-US" smtClean="0"/>
              <a:pPr/>
              <a:t>2017/12/31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13</a:t>
            </a:r>
            <a:r>
              <a:rPr lang="zh-CN" altLang="en-US" dirty="0" smtClean="0"/>
              <a:t>道路交通安全法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/>
              <a:t>保护交通事故受害人权益</a:t>
            </a:r>
            <a:endParaRPr lang="en-US" altLang="zh-CN" sz="2400" dirty="0" smtClean="0"/>
          </a:p>
          <a:p>
            <a:r>
              <a:rPr lang="zh-CN" altLang="en-US" sz="2400" dirty="0" smtClean="0"/>
              <a:t>保险类别（</a:t>
            </a:r>
            <a:r>
              <a:rPr lang="zh-CN" altLang="en-US" sz="2400" dirty="0" smtClean="0">
                <a:solidFill>
                  <a:srgbClr val="00B050"/>
                </a:solidFill>
              </a:rPr>
              <a:t>三责险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肇事司机特征</a:t>
            </a:r>
            <a:endParaRPr lang="en-US" altLang="zh-CN" sz="2400" dirty="0" smtClean="0"/>
          </a:p>
          <a:p>
            <a:r>
              <a:rPr lang="zh-CN" altLang="en-US" sz="2400" dirty="0" smtClean="0"/>
              <a:t>索赔人（</a:t>
            </a:r>
            <a:r>
              <a:rPr lang="zh-CN" altLang="en-US" sz="2400" dirty="0" smtClean="0">
                <a:solidFill>
                  <a:srgbClr val="00B050"/>
                </a:solidFill>
              </a:rPr>
              <a:t>受害人</a:t>
            </a:r>
            <a:r>
              <a:rPr lang="zh-CN" altLang="en-US" sz="2400" dirty="0" smtClean="0"/>
              <a:t>）特征</a:t>
            </a:r>
            <a:endParaRPr lang="en-US" altLang="zh-CN" sz="2400" dirty="0" smtClean="0"/>
          </a:p>
          <a:p>
            <a:r>
              <a:rPr lang="zh-CN" altLang="en-US" sz="2400" dirty="0" smtClean="0"/>
              <a:t>事故特征</a:t>
            </a:r>
            <a:endParaRPr lang="en-US" altLang="zh-CN" sz="2400" dirty="0" smtClean="0"/>
          </a:p>
          <a:p>
            <a:r>
              <a:rPr lang="zh-CN" altLang="en-US" sz="2400" dirty="0" smtClean="0"/>
              <a:t>索赔</a:t>
            </a:r>
            <a:r>
              <a:rPr lang="zh-CN" altLang="en-US" sz="2400" dirty="0" smtClean="0">
                <a:solidFill>
                  <a:srgbClr val="FF0000"/>
                </a:solidFill>
              </a:rPr>
              <a:t>子项金额</a:t>
            </a:r>
            <a:r>
              <a:rPr lang="zh-CN" altLang="en-US" sz="2400" dirty="0" smtClean="0"/>
              <a:t>及总额</a:t>
            </a:r>
            <a:endParaRPr lang="en-US" altLang="zh-CN" sz="2400" dirty="0" smtClean="0"/>
          </a:p>
          <a:p>
            <a:r>
              <a:rPr lang="zh-CN" altLang="en-US" sz="2400" dirty="0" smtClean="0"/>
              <a:t>判决</a:t>
            </a:r>
            <a:r>
              <a:rPr lang="zh-CN" altLang="en-US" sz="2400" dirty="0" smtClean="0">
                <a:solidFill>
                  <a:srgbClr val="FF0000"/>
                </a:solidFill>
              </a:rPr>
              <a:t>子项金额</a:t>
            </a:r>
            <a:r>
              <a:rPr lang="zh-CN" altLang="en-US" sz="2400" dirty="0" smtClean="0"/>
              <a:t>及总额</a:t>
            </a:r>
            <a:endParaRPr lang="en-US" altLang="zh-CN" sz="2400" dirty="0" smtClean="0"/>
          </a:p>
          <a:p>
            <a:r>
              <a:rPr lang="zh-CN" altLang="en-US" sz="2400" dirty="0" smtClean="0"/>
              <a:t>夸大保险索赔（</a:t>
            </a:r>
            <a:r>
              <a:rPr lang="zh-CN" altLang="en-US" sz="2400" dirty="0" smtClean="0">
                <a:solidFill>
                  <a:srgbClr val="00B050"/>
                </a:solidFill>
              </a:rPr>
              <a:t>机会欺诈</a:t>
            </a:r>
            <a:r>
              <a:rPr lang="zh-CN" altLang="en-US" sz="2400" dirty="0" smtClean="0"/>
              <a:t>）认定</a:t>
            </a:r>
            <a:endParaRPr lang="en-US" altLang="zh-CN" sz="2400" dirty="0" smtClean="0"/>
          </a:p>
          <a:p>
            <a:r>
              <a:rPr lang="zh-CN" altLang="en-US" sz="2400" dirty="0" smtClean="0"/>
              <a:t>识别</a:t>
            </a:r>
            <a:r>
              <a:rPr lang="zh-CN" altLang="en-US" sz="2400" dirty="0" smtClean="0">
                <a:solidFill>
                  <a:srgbClr val="00B050"/>
                </a:solidFill>
              </a:rPr>
              <a:t>机会欺诈程度突出</a:t>
            </a:r>
            <a:r>
              <a:rPr lang="zh-CN" altLang="en-US" sz="2400" dirty="0" smtClean="0"/>
              <a:t>的索赔子项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进一步探讨机会欺诈程度突出索赔子项的</a:t>
            </a:r>
            <a:r>
              <a:rPr lang="zh-CN" altLang="en-US" sz="2400" dirty="0" smtClean="0">
                <a:solidFill>
                  <a:srgbClr val="00B050"/>
                </a:solidFill>
              </a:rPr>
              <a:t>影响因素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zh-CN" altLang="en-US" sz="2400" dirty="0" smtClean="0"/>
              <a:t>道交法</a:t>
            </a:r>
            <a:r>
              <a:rPr lang="zh-CN" altLang="en-US" sz="2400" dirty="0" smtClean="0">
                <a:solidFill>
                  <a:srgbClr val="FF0000"/>
                </a:solidFill>
              </a:rPr>
              <a:t>三责险</a:t>
            </a:r>
            <a:r>
              <a:rPr lang="zh-CN" altLang="en-US" sz="2400" dirty="0" smtClean="0"/>
              <a:t>样本整理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夸大保险索赔（</a:t>
            </a:r>
            <a:r>
              <a:rPr lang="zh-CN" altLang="en-US" dirty="0" smtClean="0">
                <a:solidFill>
                  <a:srgbClr val="00B050"/>
                </a:solidFill>
              </a:rPr>
              <a:t>机会欺诈</a:t>
            </a:r>
            <a:r>
              <a:rPr lang="zh-CN" altLang="en-US" dirty="0" smtClean="0"/>
              <a:t>）认定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索赔总额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判决总额，诚信索赔（对保险公司和肇事司机）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夸大索赔额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索赔总额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判决总额</a:t>
            </a:r>
            <a:endParaRPr lang="en-US" altLang="zh-CN" sz="2400" dirty="0" smtClean="0"/>
          </a:p>
          <a:p>
            <a:r>
              <a:rPr lang="zh-CN" altLang="en-US" sz="2400" dirty="0" smtClean="0"/>
              <a:t>若仅投保强制险，且强制保险赔付额</a:t>
            </a:r>
            <a:r>
              <a:rPr lang="en-US" altLang="zh-CN" sz="2400" dirty="0" smtClean="0"/>
              <a:t>=12</a:t>
            </a:r>
            <a:r>
              <a:rPr lang="zh-CN" altLang="en-US" sz="2400" dirty="0" smtClean="0"/>
              <a:t>万元，</a:t>
            </a:r>
            <a:r>
              <a:rPr lang="zh-CN" altLang="en-US" sz="2400" dirty="0" smtClean="0">
                <a:solidFill>
                  <a:srgbClr val="FF0000"/>
                </a:solidFill>
              </a:rPr>
              <a:t>视为保险</a:t>
            </a:r>
            <a:r>
              <a:rPr lang="zh-CN" altLang="en-US" sz="2400" dirty="0" smtClean="0"/>
              <a:t>诚信索赔，完全欺诈肇事司机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00B050"/>
                </a:solidFill>
              </a:rPr>
              <a:t>    若受害人死亡，强制险赔付</a:t>
            </a:r>
            <a:r>
              <a:rPr lang="en-US" altLang="zh-CN" sz="2400" dirty="0" smtClean="0">
                <a:solidFill>
                  <a:srgbClr val="00B050"/>
                </a:solidFill>
              </a:rPr>
              <a:t>11</a:t>
            </a:r>
            <a:r>
              <a:rPr lang="zh-CN" altLang="en-US" sz="2400" dirty="0" smtClean="0">
                <a:solidFill>
                  <a:srgbClr val="00B050"/>
                </a:solidFill>
              </a:rPr>
              <a:t>万元</a:t>
            </a:r>
            <a:r>
              <a:rPr lang="zh-CN" altLang="en-US" sz="2400" dirty="0" smtClean="0"/>
              <a:t>，也是保险诚实索赔</a:t>
            </a:r>
            <a:endParaRPr lang="en-US" altLang="zh-CN" sz="2400" dirty="0" smtClean="0"/>
          </a:p>
          <a:p>
            <a:r>
              <a:rPr lang="zh-CN" altLang="en-US" sz="2400" dirty="0" smtClean="0"/>
              <a:t>若投保强制、商业险，且两险赔付额均达到限额，</a:t>
            </a:r>
            <a:r>
              <a:rPr lang="zh-CN" altLang="en-US" sz="2400" dirty="0" smtClean="0">
                <a:solidFill>
                  <a:srgbClr val="FF0000"/>
                </a:solidFill>
              </a:rPr>
              <a:t>视为保险</a:t>
            </a:r>
            <a:r>
              <a:rPr lang="zh-CN" altLang="en-US" sz="2400" dirty="0" smtClean="0"/>
              <a:t>诚信索赔，完全欺诈肇事司机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识别</a:t>
            </a:r>
            <a:r>
              <a:rPr lang="zh-CN" altLang="en-US" dirty="0" smtClean="0">
                <a:solidFill>
                  <a:srgbClr val="00B050"/>
                </a:solidFill>
              </a:rPr>
              <a:t>机会欺诈程度显著</a:t>
            </a:r>
            <a:r>
              <a:rPr lang="zh-CN" altLang="en-US" dirty="0" smtClean="0"/>
              <a:t>的索赔子项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7</a:t>
            </a:r>
            <a:r>
              <a:rPr lang="zh-CN" altLang="en-US" sz="2400" dirty="0" smtClean="0"/>
              <a:t>个索赔子项（经济、非经济损失）</a:t>
            </a:r>
            <a:endParaRPr lang="en-US" altLang="zh-CN" sz="2400" dirty="0" smtClean="0"/>
          </a:p>
          <a:p>
            <a:r>
              <a:rPr lang="zh-CN" altLang="en-US" sz="2400" dirty="0" smtClean="0"/>
              <a:t>控制变量</a:t>
            </a:r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道交法特征（事故责任、事故角色、是否包括商业险）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索赔人特征（性别、年龄、是否就业、</a:t>
            </a:r>
            <a:r>
              <a:rPr lang="zh-CN" altLang="en-US" sz="2400" dirty="0" smtClean="0">
                <a:solidFill>
                  <a:srgbClr val="00B050"/>
                </a:solidFill>
              </a:rPr>
              <a:t>是否结婚</a:t>
            </a:r>
            <a:r>
              <a:rPr lang="zh-CN" altLang="en-US" sz="2400" dirty="0" smtClean="0"/>
              <a:t>、是否律师参与）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肇事司机特征（事故时间、性别、年龄）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事故特征（伤害类别、伤残鉴定书、事故地点）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进一步探讨每个机会欺诈程度显著索赔子项的</a:t>
            </a:r>
            <a:r>
              <a:rPr lang="zh-CN" altLang="en-US" dirty="0" smtClean="0">
                <a:solidFill>
                  <a:srgbClr val="00B050"/>
                </a:solidFill>
              </a:rPr>
              <a:t>影响因素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个索赔子项（</a:t>
            </a:r>
            <a:r>
              <a:rPr lang="zh-CN" altLang="en-US" sz="2400" dirty="0" smtClean="0">
                <a:solidFill>
                  <a:srgbClr val="FF0000"/>
                </a:solidFill>
              </a:rPr>
              <a:t>后续治疗费</a:t>
            </a:r>
            <a:r>
              <a:rPr lang="zh-CN" altLang="en-US" sz="2400" dirty="0" smtClean="0"/>
              <a:t>、住院护理费、误工损失、</a:t>
            </a:r>
            <a:r>
              <a:rPr lang="zh-CN" altLang="en-US" sz="2400" dirty="0" smtClean="0">
                <a:solidFill>
                  <a:srgbClr val="FF0000"/>
                </a:solidFill>
              </a:rPr>
              <a:t>精神损害抚慰金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控制变量</a:t>
            </a:r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道交法特征（事故责任、事故角色、是否包括商业险）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索赔人（</a:t>
            </a:r>
            <a:r>
              <a:rPr lang="zh-CN" altLang="en-US" sz="2400" dirty="0" smtClean="0">
                <a:solidFill>
                  <a:srgbClr val="00B050"/>
                </a:solidFill>
              </a:rPr>
              <a:t>受害人</a:t>
            </a:r>
            <a:r>
              <a:rPr lang="zh-CN" altLang="en-US" sz="2400" dirty="0" smtClean="0"/>
              <a:t>）特征（性别、年龄、是否就业、</a:t>
            </a:r>
            <a:r>
              <a:rPr lang="zh-CN" altLang="en-US" sz="2400" dirty="0" smtClean="0">
                <a:solidFill>
                  <a:srgbClr val="00B050"/>
                </a:solidFill>
              </a:rPr>
              <a:t>是否结婚</a:t>
            </a:r>
            <a:r>
              <a:rPr lang="zh-CN" altLang="en-US" sz="2400" dirty="0" smtClean="0"/>
              <a:t>、是否律师参与）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肇事司机特征（事故时间、性别、年龄）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事故特征（伤害类别、伤残鉴定书、事故地点）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道交法</a:t>
            </a:r>
            <a:r>
              <a:rPr lang="zh-CN" altLang="en-US" dirty="0" smtClean="0">
                <a:solidFill>
                  <a:srgbClr val="FF0000"/>
                </a:solidFill>
              </a:rPr>
              <a:t>三责险</a:t>
            </a:r>
            <a:r>
              <a:rPr lang="zh-CN" altLang="en-US" dirty="0" smtClean="0"/>
              <a:t>样本整理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人身伤害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三责险（强制险</a:t>
            </a:r>
            <a:r>
              <a:rPr lang="en-US" altLang="zh-CN" dirty="0" smtClean="0"/>
              <a:t>+</a:t>
            </a:r>
            <a:r>
              <a:rPr lang="zh-CN" altLang="en-US" dirty="0" smtClean="0"/>
              <a:t>商业保险）</a:t>
            </a:r>
            <a:endParaRPr lang="en-US" altLang="zh-CN" dirty="0" smtClean="0"/>
          </a:p>
          <a:p>
            <a:r>
              <a:rPr lang="zh-CN" altLang="en-US" dirty="0" smtClean="0"/>
              <a:t>         二审（与一审结果相同）</a:t>
            </a:r>
            <a:endParaRPr lang="en-US" altLang="zh-CN" dirty="0" smtClean="0"/>
          </a:p>
          <a:p>
            <a:r>
              <a:rPr lang="zh-CN" altLang="en-US" dirty="0" smtClean="0"/>
              <a:t>         </a:t>
            </a:r>
            <a:r>
              <a:rPr lang="zh-CN" altLang="en-US" dirty="0" smtClean="0">
                <a:solidFill>
                  <a:srgbClr val="00B050"/>
                </a:solidFill>
              </a:rPr>
              <a:t>车上人员</a:t>
            </a:r>
            <a:r>
              <a:rPr lang="zh-CN" altLang="en-US" dirty="0" smtClean="0"/>
              <a:t>责任险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财产损失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撤诉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保护交通事故受害人权益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机动车（轿车、卡车、客车、摩托车）之间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过错责任</a:t>
            </a:r>
            <a:endParaRPr lang="en-US" altLang="zh-CN" sz="2400" dirty="0" smtClean="0"/>
          </a:p>
          <a:p>
            <a:r>
              <a:rPr lang="zh-CN" altLang="en-US" sz="2400" dirty="0" smtClean="0"/>
              <a:t>机动车与非机动车（自行车、三轮车）、行人之间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机动车承担</a:t>
            </a:r>
            <a:r>
              <a:rPr lang="zh-CN" altLang="en-US" sz="2400" dirty="0" smtClean="0">
                <a:solidFill>
                  <a:srgbClr val="FF0000"/>
                </a:solidFill>
              </a:rPr>
              <a:t>无过错</a:t>
            </a:r>
            <a:r>
              <a:rPr lang="zh-CN" altLang="en-US" sz="2400" dirty="0" smtClean="0"/>
              <a:t>责任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 </a:t>
            </a:r>
            <a:r>
              <a:rPr lang="zh-CN" altLang="en-US" sz="2400" dirty="0" smtClean="0"/>
              <a:t>即使机动车</a:t>
            </a:r>
            <a:r>
              <a:rPr lang="zh-CN" altLang="en-US" sz="2400" dirty="0" smtClean="0">
                <a:solidFill>
                  <a:srgbClr val="00B050"/>
                </a:solidFill>
              </a:rPr>
              <a:t>零过错</a:t>
            </a:r>
            <a:r>
              <a:rPr lang="zh-CN" altLang="en-US" sz="2400" dirty="0" smtClean="0"/>
              <a:t>，也要承担责任（不超过</a:t>
            </a:r>
            <a:r>
              <a:rPr lang="en-US" altLang="zh-CN" sz="2400" dirty="0" smtClean="0">
                <a:solidFill>
                  <a:srgbClr val="00B050"/>
                </a:solidFill>
              </a:rPr>
              <a:t>10% 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适当考虑非机动车、行人</a:t>
            </a:r>
            <a:r>
              <a:rPr lang="zh-CN" altLang="en-US" sz="2400" dirty="0" smtClean="0">
                <a:solidFill>
                  <a:srgbClr val="FF0000"/>
                </a:solidFill>
              </a:rPr>
              <a:t>过错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非机动车与行人之间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过错</a:t>
            </a:r>
            <a:r>
              <a:rPr lang="zh-CN" altLang="en-US" sz="2400" dirty="0" smtClean="0"/>
              <a:t>责任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00B0F0"/>
                </a:solidFill>
              </a:rPr>
              <a:t>2-17</a:t>
            </a:r>
            <a:r>
              <a:rPr lang="zh-CN" altLang="en-US" sz="2400" dirty="0" smtClean="0">
                <a:solidFill>
                  <a:srgbClr val="00B0F0"/>
                </a:solidFill>
              </a:rPr>
              <a:t>闫雪</a:t>
            </a:r>
            <a:r>
              <a:rPr lang="zh-CN" altLang="en-US" sz="2400" dirty="0" smtClean="0"/>
              <a:t>，电动车是否为非机动车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保险类别（三责险）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强制</a:t>
            </a:r>
            <a:r>
              <a:rPr lang="zh-CN" altLang="en-US" sz="2400" dirty="0" smtClean="0"/>
              <a:t>三责险（</a:t>
            </a:r>
            <a:r>
              <a:rPr lang="zh-CN" altLang="en-US" sz="2400" dirty="0" smtClean="0">
                <a:solidFill>
                  <a:srgbClr val="00B0F0"/>
                </a:solidFill>
              </a:rPr>
              <a:t>人身伤害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万元）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医疗费用</a:t>
            </a:r>
            <a:r>
              <a:rPr lang="zh-CN" altLang="en-US" sz="2400" dirty="0" smtClean="0">
                <a:solidFill>
                  <a:srgbClr val="00B050"/>
                </a:solidFill>
              </a:rPr>
              <a:t>类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万元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         包括</a:t>
            </a:r>
            <a:r>
              <a:rPr lang="zh-CN" altLang="en-US" sz="2400" dirty="0" smtClean="0">
                <a:solidFill>
                  <a:srgbClr val="FF0000"/>
                </a:solidFill>
              </a:rPr>
              <a:t>医药费</a:t>
            </a:r>
            <a:r>
              <a:rPr lang="zh-CN" altLang="en-US" sz="2400" dirty="0" smtClean="0"/>
              <a:t>、诊疗费、住院费、住院伙食补助费，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 </a:t>
            </a:r>
            <a:r>
              <a:rPr lang="zh-CN" altLang="en-US" sz="2400" dirty="0" smtClean="0"/>
              <a:t>         </a:t>
            </a:r>
            <a:r>
              <a:rPr lang="zh-CN" altLang="en-US" sz="2400" dirty="0" smtClean="0">
                <a:solidFill>
                  <a:srgbClr val="00B050"/>
                </a:solidFill>
              </a:rPr>
              <a:t>后续治疗费</a:t>
            </a:r>
            <a:r>
              <a:rPr lang="zh-CN" altLang="en-US" sz="2400" dirty="0" smtClean="0"/>
              <a:t>、整容费、营养费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死亡伤残费用</a:t>
            </a:r>
            <a:r>
              <a:rPr lang="zh-CN" altLang="en-US" sz="2400" dirty="0" smtClean="0">
                <a:solidFill>
                  <a:srgbClr val="00B050"/>
                </a:solidFill>
              </a:rPr>
              <a:t>类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万元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         包括丧葬费、</a:t>
            </a:r>
            <a:r>
              <a:rPr lang="zh-CN" altLang="en-US" sz="2400" dirty="0" smtClean="0">
                <a:solidFill>
                  <a:srgbClr val="FF0000"/>
                </a:solidFill>
              </a:rPr>
              <a:t>死亡补偿金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rgbClr val="FF0000"/>
                </a:solidFill>
              </a:rPr>
              <a:t>交通费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               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残疾赔偿金</a:t>
            </a:r>
            <a:r>
              <a:rPr lang="zh-CN" altLang="en-US" sz="2400" dirty="0" smtClean="0"/>
              <a:t>、残疾辅助器具费、</a:t>
            </a:r>
            <a:r>
              <a:rPr lang="zh-CN" altLang="en-US" sz="2400" dirty="0" smtClean="0">
                <a:solidFill>
                  <a:srgbClr val="FF0000"/>
                </a:solidFill>
              </a:rPr>
              <a:t>护理费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         </a:t>
            </a:r>
            <a:r>
              <a:rPr lang="zh-CN" altLang="en-US" sz="2400" dirty="0" smtClean="0"/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交通费</a:t>
            </a:r>
            <a:r>
              <a:rPr lang="zh-CN" altLang="en-US" sz="2400" dirty="0" smtClean="0"/>
              <a:t>、被抚养人生活费、住宿费、</a:t>
            </a:r>
            <a:r>
              <a:rPr lang="zh-CN" altLang="en-US" sz="2400" dirty="0" smtClean="0">
                <a:solidFill>
                  <a:srgbClr val="FF0000"/>
                </a:solidFill>
              </a:rPr>
              <a:t>误工费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精神损害抚慰金</a:t>
            </a:r>
            <a:r>
              <a:rPr lang="zh-CN" altLang="en-US" sz="2400" dirty="0" smtClean="0"/>
              <a:t>（非经济损失）</a:t>
            </a:r>
            <a:endParaRPr lang="en-US" altLang="zh-CN" sz="2400" dirty="0" smtClean="0"/>
          </a:p>
          <a:p>
            <a:r>
              <a:rPr lang="zh-CN" altLang="en-US" sz="2400" dirty="0" smtClean="0"/>
              <a:t>商业三责险</a:t>
            </a:r>
            <a:r>
              <a:rPr lang="en-US" altLang="zh-CN" sz="2400" dirty="0" smtClean="0"/>
              <a:t>      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保险类别（三责险）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商业</a:t>
            </a:r>
            <a:r>
              <a:rPr lang="zh-CN" altLang="en-US" sz="2400" dirty="0" smtClean="0"/>
              <a:t>三责险</a:t>
            </a:r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除精神损害抚慰金外，指</a:t>
            </a:r>
            <a:r>
              <a:rPr lang="zh-CN" altLang="en-US" sz="2400" dirty="0" smtClean="0">
                <a:solidFill>
                  <a:srgbClr val="FF0000"/>
                </a:solidFill>
              </a:rPr>
              <a:t>其他经济经济</a:t>
            </a:r>
            <a:r>
              <a:rPr lang="zh-CN" altLang="en-US" sz="2400" dirty="0" smtClean="0"/>
              <a:t>索赔子项</a:t>
            </a:r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保险金额，</a:t>
            </a:r>
            <a:r>
              <a:rPr lang="zh-CN" altLang="en-US" sz="2400" dirty="0" smtClean="0">
                <a:solidFill>
                  <a:srgbClr val="FF0000"/>
                </a:solidFill>
              </a:rPr>
              <a:t>弹性空间</a:t>
            </a:r>
            <a:r>
              <a:rPr lang="zh-CN" altLang="en-US" sz="2400" dirty="0" smtClean="0"/>
              <a:t>很大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5</a:t>
            </a:r>
            <a:r>
              <a:rPr lang="zh-CN" altLang="en-US" sz="2400" dirty="0" smtClean="0"/>
              <a:t>万元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10</a:t>
            </a:r>
            <a:r>
              <a:rPr lang="zh-CN" altLang="en-US" sz="2400" dirty="0" smtClean="0"/>
              <a:t>万元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20</a:t>
            </a:r>
            <a:r>
              <a:rPr lang="zh-CN" altLang="en-US" sz="2400" dirty="0" smtClean="0"/>
              <a:t>万元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50</a:t>
            </a:r>
            <a:r>
              <a:rPr lang="zh-CN" altLang="en-US" sz="2400" dirty="0" smtClean="0"/>
              <a:t>万元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100</a:t>
            </a:r>
            <a:r>
              <a:rPr lang="zh-CN" altLang="en-US" sz="2400" dirty="0" smtClean="0"/>
              <a:t>万元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肇事司机特征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400" dirty="0" smtClean="0"/>
              <a:t>发生时间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6</a:t>
            </a:r>
            <a:r>
              <a:rPr lang="zh-CN" altLang="en-US" sz="2400" dirty="0" smtClean="0"/>
              <a:t>时至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时（</a:t>
            </a:r>
            <a:r>
              <a:rPr lang="zh-CN" altLang="en-US" sz="2400" dirty="0" smtClean="0">
                <a:solidFill>
                  <a:srgbClr val="00B050"/>
                </a:solidFill>
              </a:rPr>
              <a:t>白天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其他时间（晚上）</a:t>
            </a:r>
            <a:endParaRPr lang="en-US" altLang="zh-CN" sz="2400" dirty="0" smtClean="0"/>
          </a:p>
          <a:p>
            <a:r>
              <a:rPr lang="zh-CN" altLang="en-US" sz="2400" dirty="0" smtClean="0"/>
              <a:t>性别（男、女）</a:t>
            </a:r>
            <a:endParaRPr lang="en-US" altLang="zh-CN" sz="2400" dirty="0" smtClean="0"/>
          </a:p>
          <a:p>
            <a:r>
              <a:rPr lang="zh-CN" altLang="en-US" sz="2400" dirty="0" smtClean="0"/>
              <a:t>年龄：</a:t>
            </a:r>
            <a:r>
              <a:rPr lang="zh-CN" altLang="en-US" sz="2400" dirty="0" smtClean="0">
                <a:solidFill>
                  <a:srgbClr val="00B050"/>
                </a:solidFill>
              </a:rPr>
              <a:t>未成年人</a:t>
            </a:r>
            <a:r>
              <a:rPr lang="zh-CN" altLang="en-US" sz="2400" dirty="0" smtClean="0"/>
              <a:t>（小于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岁）、中年人、</a:t>
            </a:r>
            <a:r>
              <a:rPr lang="zh-CN" altLang="en-US" sz="2400" dirty="0" smtClean="0">
                <a:solidFill>
                  <a:srgbClr val="00B050"/>
                </a:solidFill>
              </a:rPr>
              <a:t>老年人</a:t>
            </a:r>
            <a:r>
              <a:rPr lang="zh-CN" altLang="en-US" sz="2400" dirty="0" smtClean="0"/>
              <a:t>（不小于</a:t>
            </a:r>
            <a:r>
              <a:rPr lang="en-US" altLang="zh-CN" sz="2400" dirty="0" smtClean="0"/>
              <a:t>60</a:t>
            </a:r>
            <a:r>
              <a:rPr lang="zh-CN" altLang="en-US" sz="2400" dirty="0" smtClean="0"/>
              <a:t>岁）</a:t>
            </a:r>
            <a:endParaRPr lang="en-US" altLang="zh-CN" sz="2400" dirty="0" smtClean="0"/>
          </a:p>
          <a:p>
            <a:r>
              <a:rPr lang="zh-CN" altLang="en-US" sz="2400" dirty="0" smtClean="0"/>
              <a:t>事故责任</a:t>
            </a:r>
            <a:r>
              <a:rPr lang="en-US" altLang="zh-CN" sz="2400" dirty="0" smtClean="0"/>
              <a:t>(%)</a:t>
            </a:r>
          </a:p>
          <a:p>
            <a:r>
              <a:rPr lang="en-US" altLang="zh-CN" sz="2400" dirty="0" smtClean="0"/>
              <a:t>         100%</a:t>
            </a:r>
            <a:r>
              <a:rPr lang="zh-CN" altLang="en-US" sz="2400" dirty="0" smtClean="0"/>
              <a:t>（多数情况）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二者之间（少数情况）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0</a:t>
            </a:r>
            <a:r>
              <a:rPr lang="zh-CN" altLang="en-US" sz="2400" dirty="0" smtClean="0"/>
              <a:t>（极端情况）</a:t>
            </a:r>
            <a:endParaRPr lang="en-US" altLang="zh-CN" sz="2400" dirty="0" smtClean="0"/>
          </a:p>
          <a:p>
            <a:r>
              <a:rPr lang="zh-CN" altLang="en-US" sz="2400" dirty="0" smtClean="0"/>
              <a:t>车辆类别（轿车、卡车、客车）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若女性驾驶</a:t>
            </a:r>
            <a:r>
              <a:rPr lang="zh-CN" altLang="en-US" sz="2400" dirty="0" smtClean="0">
                <a:solidFill>
                  <a:srgbClr val="FF0000"/>
                </a:solidFill>
              </a:rPr>
              <a:t>豪车（宝马、奔驰）</a:t>
            </a:r>
            <a:r>
              <a:rPr lang="zh-CN" altLang="en-US" sz="2400" dirty="0" smtClean="0"/>
              <a:t>，是否更易成为</a:t>
            </a:r>
            <a:r>
              <a:rPr lang="zh-CN" altLang="en-US" sz="2400" dirty="0" smtClean="0">
                <a:solidFill>
                  <a:srgbClr val="00B050"/>
                </a:solidFill>
              </a:rPr>
              <a:t>欺诈目标</a:t>
            </a:r>
            <a:r>
              <a:rPr lang="zh-CN" altLang="en-US" sz="2400" dirty="0" smtClean="0"/>
              <a:t>！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索赔人（</a:t>
            </a:r>
            <a:r>
              <a:rPr lang="zh-CN" altLang="en-US" dirty="0" smtClean="0">
                <a:solidFill>
                  <a:srgbClr val="00B050"/>
                </a:solidFill>
              </a:rPr>
              <a:t>受害人</a:t>
            </a:r>
            <a:r>
              <a:rPr lang="zh-CN" altLang="en-US" dirty="0" smtClean="0"/>
              <a:t>）特征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性别（男、女）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男性</a:t>
            </a:r>
            <a:r>
              <a:rPr lang="en-US" altLang="zh-CN" sz="2400" dirty="0" smtClean="0"/>
              <a:t>more aggressive, </a:t>
            </a:r>
            <a:r>
              <a:rPr lang="zh-CN" altLang="en-US" sz="2400" dirty="0" smtClean="0"/>
              <a:t>更具谈判能力</a:t>
            </a:r>
            <a:endParaRPr lang="en-US" altLang="zh-CN" sz="2400" dirty="0" smtClean="0"/>
          </a:p>
          <a:p>
            <a:r>
              <a:rPr lang="zh-CN" altLang="en-US" sz="2400" dirty="0" smtClean="0"/>
              <a:t>年龄：</a:t>
            </a:r>
            <a:r>
              <a:rPr lang="zh-CN" altLang="en-US" sz="2400" dirty="0" smtClean="0">
                <a:solidFill>
                  <a:srgbClr val="FF0000"/>
                </a:solidFill>
              </a:rPr>
              <a:t>未成年人</a:t>
            </a:r>
            <a:r>
              <a:rPr lang="zh-CN" altLang="en-US" sz="2400" dirty="0" smtClean="0"/>
              <a:t>（小于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岁）、中年人、</a:t>
            </a:r>
            <a:r>
              <a:rPr lang="zh-CN" altLang="en-US" sz="2400" dirty="0" smtClean="0">
                <a:solidFill>
                  <a:srgbClr val="FF0000"/>
                </a:solidFill>
              </a:rPr>
              <a:t>老年人</a:t>
            </a:r>
            <a:r>
              <a:rPr lang="zh-CN" altLang="en-US" sz="2400" dirty="0" smtClean="0"/>
              <a:t>（不小于</a:t>
            </a:r>
            <a:r>
              <a:rPr lang="en-US" altLang="zh-CN" sz="2400" dirty="0" smtClean="0"/>
              <a:t>60</a:t>
            </a:r>
            <a:r>
              <a:rPr lang="zh-CN" altLang="en-US" sz="2400" dirty="0" smtClean="0"/>
              <a:t>岁）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中年人</a:t>
            </a:r>
            <a:r>
              <a:rPr lang="en-US" altLang="zh-CN" sz="2400" dirty="0" smtClean="0"/>
              <a:t>more bargaining experience, </a:t>
            </a:r>
            <a:r>
              <a:rPr lang="zh-CN" altLang="en-US" sz="2400" dirty="0" smtClean="0"/>
              <a:t>更具谈判能力</a:t>
            </a:r>
            <a:endParaRPr lang="en-US" altLang="zh-CN" sz="2400" dirty="0" smtClean="0"/>
          </a:p>
          <a:p>
            <a:r>
              <a:rPr lang="zh-CN" altLang="en-US" sz="2400" dirty="0" smtClean="0"/>
              <a:t>职业（是否就业）：就业（职工、</a:t>
            </a:r>
            <a:r>
              <a:rPr lang="zh-CN" altLang="en-US" sz="2400" dirty="0" smtClean="0">
                <a:solidFill>
                  <a:srgbClr val="00B050"/>
                </a:solidFill>
              </a:rPr>
              <a:t>务工</a:t>
            </a:r>
            <a:r>
              <a:rPr lang="zh-CN" altLang="en-US" sz="2400" dirty="0" smtClean="0"/>
              <a:t>）、失业（</a:t>
            </a:r>
            <a:r>
              <a:rPr lang="zh-CN" altLang="en-US" sz="2400" dirty="0" smtClean="0">
                <a:solidFill>
                  <a:srgbClr val="00B050"/>
                </a:solidFill>
              </a:rPr>
              <a:t>农民</a:t>
            </a:r>
            <a:r>
              <a:rPr lang="zh-CN" altLang="en-US" sz="2400" dirty="0" smtClean="0"/>
              <a:t>、市民）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失业</a:t>
            </a:r>
            <a:r>
              <a:rPr lang="zh-CN" altLang="en-US" sz="2400" dirty="0" smtClean="0">
                <a:solidFill>
                  <a:srgbClr val="00B050"/>
                </a:solidFill>
              </a:rPr>
              <a:t>时间成本</a:t>
            </a:r>
            <a:r>
              <a:rPr lang="zh-CN" altLang="en-US" sz="2400" dirty="0" smtClean="0"/>
              <a:t>几乎为零，索赔成本较低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00B0F0"/>
                </a:solidFill>
              </a:rPr>
              <a:t>婚姻</a:t>
            </a:r>
            <a:r>
              <a:rPr lang="zh-CN" altLang="en-US" sz="2400" dirty="0" smtClean="0"/>
              <a:t>状况（是否结婚）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已婚（</a:t>
            </a:r>
            <a:r>
              <a:rPr lang="en-US" altLang="zh-CN" sz="2400" dirty="0" smtClean="0"/>
              <a:t>married</a:t>
            </a:r>
            <a:r>
              <a:rPr lang="zh-CN" altLang="en-US" sz="2400" dirty="0" smtClean="0"/>
              <a:t>）更具谈判能力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00B0F0"/>
                </a:solidFill>
              </a:rPr>
              <a:t>索赔人类型</a:t>
            </a:r>
            <a:r>
              <a:rPr lang="zh-CN" altLang="en-US" sz="2400" dirty="0" smtClean="0"/>
              <a:t>（本人、近亲属）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近亲属</a:t>
            </a:r>
            <a:r>
              <a:rPr lang="zh-CN" altLang="en-US" sz="2400" dirty="0" smtClean="0"/>
              <a:t>（死亡、未成年人）</a:t>
            </a:r>
            <a:endParaRPr lang="en-US" altLang="zh-CN" sz="2400" dirty="0" smtClean="0"/>
          </a:p>
          <a:p>
            <a:r>
              <a:rPr lang="zh-CN" altLang="en-US" sz="2400" dirty="0" smtClean="0"/>
              <a:t>是否律师参与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律师提高</a:t>
            </a:r>
            <a:r>
              <a:rPr lang="zh-CN" altLang="en-US" sz="2400" dirty="0" smtClean="0">
                <a:solidFill>
                  <a:srgbClr val="00B050"/>
                </a:solidFill>
              </a:rPr>
              <a:t>索赔人</a:t>
            </a:r>
            <a:r>
              <a:rPr lang="zh-CN" altLang="en-US" sz="2400" dirty="0" smtClean="0"/>
              <a:t>谈判能力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事故特征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伤害类别（最多写</a:t>
            </a:r>
            <a:r>
              <a:rPr lang="en-US" altLang="zh-CN" dirty="0" smtClean="0"/>
              <a:t>3</a:t>
            </a:r>
            <a:r>
              <a:rPr lang="zh-CN" altLang="en-US" dirty="0" smtClean="0"/>
              <a:t>项，</a:t>
            </a:r>
            <a:r>
              <a:rPr lang="zh-CN" altLang="en-US" dirty="0" smtClean="0">
                <a:solidFill>
                  <a:srgbClr val="00B050"/>
                </a:solidFill>
              </a:rPr>
              <a:t>关键</a:t>
            </a:r>
            <a:r>
              <a:rPr lang="zh-CN" altLang="en-US" dirty="0" smtClean="0"/>
              <a:t>是否软组织伤）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骨折、外伤、撕裂伤、毁容、脑震荡、</a:t>
            </a:r>
            <a:r>
              <a:rPr lang="zh-CN" altLang="en-US" dirty="0" smtClean="0">
                <a:solidFill>
                  <a:srgbClr val="FF0000"/>
                </a:solidFill>
              </a:rPr>
              <a:t>软组织伤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伤残等级（伤残鉴定书）</a:t>
            </a:r>
            <a:endParaRPr lang="en-US" altLang="zh-CN" dirty="0" smtClean="0"/>
          </a:p>
          <a:p>
            <a:r>
              <a:rPr lang="en-US" altLang="zh-CN" dirty="0" smtClean="0"/>
              <a:t>         1-10</a:t>
            </a:r>
            <a:r>
              <a:rPr lang="zh-CN" altLang="en-US" dirty="0" smtClean="0"/>
              <a:t>级：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级最严重，类似死亡，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10</a:t>
            </a:r>
            <a:r>
              <a:rPr lang="zh-CN" altLang="en-US" dirty="0" smtClean="0"/>
              <a:t>级最轻，</a:t>
            </a:r>
            <a:r>
              <a:rPr lang="en-US" altLang="zh-CN" dirty="0" smtClean="0"/>
              <a:t>10%</a:t>
            </a:r>
          </a:p>
          <a:p>
            <a:r>
              <a:rPr lang="zh-CN" altLang="en-US" dirty="0" smtClean="0"/>
              <a:t>事故地点（城市、农村）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>
                <a:solidFill>
                  <a:srgbClr val="FF0000"/>
                </a:solidFill>
              </a:rPr>
              <a:t>城市，伤害</a:t>
            </a:r>
            <a:r>
              <a:rPr lang="zh-CN" altLang="en-US" dirty="0" smtClean="0"/>
              <a:t>较轻（交通拥堵，车速较慢）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农村，</a:t>
            </a:r>
            <a:r>
              <a:rPr lang="zh-CN" altLang="en-US" dirty="0" smtClean="0">
                <a:solidFill>
                  <a:srgbClr val="FF0000"/>
                </a:solidFill>
              </a:rPr>
              <a:t>伤害</a:t>
            </a:r>
            <a:r>
              <a:rPr lang="zh-CN" altLang="en-US" dirty="0" smtClean="0"/>
              <a:t>较重（人烟稀少，车速较快）</a:t>
            </a:r>
            <a:endParaRPr lang="en-US" altLang="zh-CN" dirty="0" smtClean="0"/>
          </a:p>
          <a:p>
            <a:r>
              <a:rPr lang="zh-CN" altLang="en-US" dirty="0" smtClean="0"/>
              <a:t>受害人事故角色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机动车；非机动车、行人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  </a:t>
            </a:r>
            <a:r>
              <a:rPr lang="zh-CN" altLang="en-US" dirty="0" smtClean="0">
                <a:solidFill>
                  <a:srgbClr val="FF0000"/>
                </a:solidFill>
              </a:rPr>
              <a:t>乘客</a:t>
            </a:r>
            <a:r>
              <a:rPr lang="zh-CN" altLang="en-US" dirty="0" smtClean="0"/>
              <a:t>（机动车、非机动车）</a:t>
            </a:r>
            <a:endParaRPr lang="en-US" altLang="zh-CN" dirty="0" smtClean="0"/>
          </a:p>
          <a:p>
            <a:r>
              <a:rPr lang="zh-CN" altLang="en-US" dirty="0" smtClean="0"/>
              <a:t>受害人事故责任</a:t>
            </a:r>
            <a:r>
              <a:rPr lang="en-US" altLang="zh-CN" dirty="0" smtClean="0"/>
              <a:t>%</a:t>
            </a:r>
          </a:p>
          <a:p>
            <a:r>
              <a:rPr lang="en-US" altLang="zh-CN" dirty="0" smtClean="0"/>
              <a:t>         0%</a:t>
            </a:r>
            <a:r>
              <a:rPr lang="zh-CN" altLang="en-US" dirty="0" smtClean="0"/>
              <a:t>（多数情况）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二者之间（少数情况）</a:t>
            </a:r>
            <a:endParaRPr lang="en-US" altLang="zh-CN" dirty="0" smtClean="0"/>
          </a:p>
          <a:p>
            <a:r>
              <a:rPr lang="en-US" altLang="zh-CN" dirty="0" smtClean="0"/>
              <a:t>         100%</a:t>
            </a:r>
            <a:r>
              <a:rPr lang="zh-CN" altLang="en-US" dirty="0" smtClean="0"/>
              <a:t>（极端情况）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索赔</a:t>
            </a:r>
            <a:r>
              <a:rPr lang="zh-CN" altLang="en-US" dirty="0" smtClean="0">
                <a:solidFill>
                  <a:srgbClr val="00B050"/>
                </a:solidFill>
              </a:rPr>
              <a:t>子项金额</a:t>
            </a:r>
            <a:r>
              <a:rPr lang="zh-CN" altLang="en-US" dirty="0" smtClean="0"/>
              <a:t>及总额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/>
              <a:t>选取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个索赔子项（含经济、</a:t>
            </a:r>
            <a:r>
              <a:rPr lang="zh-CN" altLang="en-US" sz="2400" dirty="0" smtClean="0">
                <a:solidFill>
                  <a:srgbClr val="FF0000"/>
                </a:solidFill>
              </a:rPr>
              <a:t>非经济损失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医疗费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</a:t>
            </a:r>
            <a:r>
              <a:rPr lang="zh-CN" altLang="en-US" sz="2400" dirty="0" smtClean="0">
                <a:solidFill>
                  <a:srgbClr val="00B050"/>
                </a:solidFill>
              </a:rPr>
              <a:t>后续治疗费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zh-CN" altLang="en-US" sz="2400" dirty="0" smtClean="0"/>
              <a:t>         住院护理费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交通费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误工损失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死亡</a:t>
            </a:r>
            <a:r>
              <a:rPr lang="zh-CN" altLang="en-US" sz="2400" dirty="0" smtClean="0">
                <a:solidFill>
                  <a:srgbClr val="00B050"/>
                </a:solidFill>
              </a:rPr>
              <a:t>伤残</a:t>
            </a:r>
            <a:r>
              <a:rPr lang="zh-CN" altLang="en-US" sz="2400" dirty="0" smtClean="0"/>
              <a:t>赔偿金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精神损害抚慰金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有人选取</a:t>
            </a:r>
            <a:r>
              <a:rPr lang="en-US" altLang="zh-CN" sz="2400" dirty="0" smtClean="0">
                <a:solidFill>
                  <a:srgbClr val="FF0000"/>
                </a:solidFill>
              </a:rPr>
              <a:t>9</a:t>
            </a:r>
            <a:r>
              <a:rPr lang="zh-CN" altLang="en-US" sz="2400" dirty="0" smtClean="0">
                <a:solidFill>
                  <a:srgbClr val="FF0000"/>
                </a:solidFill>
              </a:rPr>
              <a:t>个索赔子项（</a:t>
            </a:r>
            <a:r>
              <a:rPr lang="zh-CN" altLang="en-US" sz="2400" dirty="0" smtClean="0">
                <a:solidFill>
                  <a:srgbClr val="00B050"/>
                </a:solidFill>
              </a:rPr>
              <a:t>代表性弱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         医疗费、误工费、护理费、交通费、</a:t>
            </a:r>
            <a:r>
              <a:rPr lang="zh-CN" altLang="en-US" sz="2400" dirty="0" smtClean="0">
                <a:solidFill>
                  <a:srgbClr val="00B0F0"/>
                </a:solidFill>
              </a:rPr>
              <a:t>营养费、丧葬费、被抚养人生活费</a:t>
            </a:r>
            <a:r>
              <a:rPr lang="zh-CN" altLang="en-US" sz="2400" dirty="0" smtClean="0"/>
              <a:t>、死亡赔偿金、精神损害赔偿金九项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判决</a:t>
            </a:r>
            <a:r>
              <a:rPr lang="zh-CN" altLang="en-US" dirty="0" smtClean="0">
                <a:solidFill>
                  <a:srgbClr val="00B050"/>
                </a:solidFill>
              </a:rPr>
              <a:t>子项金额</a:t>
            </a:r>
            <a:r>
              <a:rPr lang="zh-CN" altLang="en-US" dirty="0" smtClean="0"/>
              <a:t>及总额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保险赔付额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强制险</a:t>
            </a:r>
            <a:r>
              <a:rPr lang="zh-CN" altLang="en-US" sz="2400" dirty="0" smtClean="0"/>
              <a:t>赔付额（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万元）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 </a:t>
            </a:r>
            <a:r>
              <a:rPr lang="zh-CN" altLang="en-US" sz="2400" dirty="0" smtClean="0"/>
              <a:t>经济损失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非经济损失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                </a:t>
            </a:r>
            <a:endParaRPr lang="en-US" altLang="zh-CN" sz="20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商业险赔付额（赔付限额）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 </a:t>
            </a:r>
            <a:r>
              <a:rPr lang="zh-CN" altLang="en-US" sz="2400" dirty="0" smtClean="0"/>
              <a:t>经济损失</a:t>
            </a:r>
            <a:endParaRPr lang="en-US" altLang="zh-CN" sz="2400" dirty="0" smtClean="0"/>
          </a:p>
          <a:p>
            <a:r>
              <a:rPr lang="zh-CN" altLang="en-US" sz="2400" dirty="0" smtClean="0"/>
              <a:t>责任人赔付额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经济损失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非经济损失（极少数情况）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1128</Words>
  <PresentationFormat>全屏显示(4:3)</PresentationFormat>
  <Paragraphs>143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13道路交通安全法</vt:lpstr>
      <vt:lpstr>保护交通事故受害人权益</vt:lpstr>
      <vt:lpstr>保险类别（三责险）</vt:lpstr>
      <vt:lpstr>保险类别（三责险）</vt:lpstr>
      <vt:lpstr>肇事司机特征</vt:lpstr>
      <vt:lpstr>索赔人（受害人）特征</vt:lpstr>
      <vt:lpstr>事故特征</vt:lpstr>
      <vt:lpstr>索赔子项金额及总额</vt:lpstr>
      <vt:lpstr>判决子项金额及总额</vt:lpstr>
      <vt:lpstr>夸大保险索赔（机会欺诈）认定</vt:lpstr>
      <vt:lpstr>识别机会欺诈程度显著的索赔子项</vt:lpstr>
      <vt:lpstr>进一步探讨每个机会欺诈程度显著索赔子项的影响因素</vt:lpstr>
      <vt:lpstr>道交法三责险样本整理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道路交通安全法</dc:title>
  <dc:creator>user</dc:creator>
  <cp:lastModifiedBy>1032</cp:lastModifiedBy>
  <cp:revision>42</cp:revision>
  <dcterms:created xsi:type="dcterms:W3CDTF">2016-10-16T12:14:46Z</dcterms:created>
  <dcterms:modified xsi:type="dcterms:W3CDTF">2017-12-31T02:49:56Z</dcterms:modified>
</cp:coreProperties>
</file>