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98" autoAdjust="0"/>
  </p:normalViewPr>
  <p:slideViewPr>
    <p:cSldViewPr>
      <p:cViewPr>
        <p:scale>
          <a:sx n="66" d="100"/>
          <a:sy n="66" d="100"/>
        </p:scale>
        <p:origin x="193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B2E76-5E1A-4AD6-8DAA-0F768FA34028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BD65C-EC96-4323-90FE-C25CD6BC3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8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BD65C-EC96-4323-90FE-C25CD6BC3DD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BD65C-EC96-4323-90FE-C25CD6BC3DD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5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8125" y="1106170"/>
            <a:ext cx="4097654" cy="4586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926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9265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957" y="-18796"/>
            <a:ext cx="830008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5418" y="2406695"/>
            <a:ext cx="8113162" cy="3849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pp.finance.ifeng.com/hq/rmb/quote.php?symbol=USD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p.finance.ifeng.com/hq/rmb/quote.php?symbol=GBP" TargetMode="External"/><Relationship Id="rId5" Type="http://schemas.openxmlformats.org/officeDocument/2006/relationships/hyperlink" Target="http://app.finance.ifeng.com/hq/rmb/quote.php?symbol=JPY" TargetMode="External"/><Relationship Id="rId4" Type="http://schemas.openxmlformats.org/officeDocument/2006/relationships/hyperlink" Target="http://app.finance.ifeng.com/hq/rmb/quote.php?symbol=EU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72517.htm" TargetMode="External"/><Relationship Id="rId3" Type="http://schemas.openxmlformats.org/officeDocument/2006/relationships/hyperlink" Target="http://baike.baidu.com/view/6832.htm" TargetMode="External"/><Relationship Id="rId7" Type="http://schemas.openxmlformats.org/officeDocument/2006/relationships/hyperlink" Target="http://baike.baidu.com/view/180370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view/91711.htm" TargetMode="External"/><Relationship Id="rId5" Type="http://schemas.openxmlformats.org/officeDocument/2006/relationships/hyperlink" Target="http://baike.baidu.com/view/42906.htm" TargetMode="External"/><Relationship Id="rId4" Type="http://schemas.openxmlformats.org/officeDocument/2006/relationships/hyperlink" Target="http://baike.baidu.com/view/68875.htm" TargetMode="External"/><Relationship Id="rId9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hyperlink" Target="http://www.macrochina.com.cn/info.shtml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rochina.com.cn/info.shtml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app.finance.ifeng.com/hq/rmb/quote.php?symbol=USD" TargetMode="External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p.finance.ifeng.com/hq/rmb/quote.php?symbol=GBP" TargetMode="External"/><Relationship Id="rId5" Type="http://schemas.openxmlformats.org/officeDocument/2006/relationships/hyperlink" Target="http://app.finance.ifeng.com/hq/rmb/quote.php?symbol=JPY" TargetMode="External"/><Relationship Id="rId4" Type="http://schemas.openxmlformats.org/officeDocument/2006/relationships/hyperlink" Target="http://app.finance.ifeng.com/hq/rmb/quote.php?symbol=EUR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jp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79.jpg"/><Relationship Id="rId4" Type="http://schemas.openxmlformats.org/officeDocument/2006/relationships/image" Target="../media/image8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4063"/>
            <a:ext cx="9143999" cy="5583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5779" y="256031"/>
            <a:ext cx="987551" cy="987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80866" y="1864931"/>
            <a:ext cx="4044950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13131"/>
                </a:solidFill>
                <a:latin typeface="微软雅黑"/>
                <a:cs typeface="微软雅黑"/>
              </a:rPr>
              <a:t>《宏观</a:t>
            </a:r>
            <a:r>
              <a:rPr sz="2800" b="1" dirty="0">
                <a:solidFill>
                  <a:srgbClr val="313131"/>
                </a:solidFill>
                <a:latin typeface="微软雅黑"/>
                <a:cs typeface="微软雅黑"/>
              </a:rPr>
              <a:t>经</a:t>
            </a:r>
            <a:r>
              <a:rPr sz="2800" b="1" spc="-5" dirty="0">
                <a:solidFill>
                  <a:srgbClr val="313131"/>
                </a:solidFill>
                <a:latin typeface="微软雅黑"/>
                <a:cs typeface="微软雅黑"/>
              </a:rPr>
              <a:t>济学》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b="1" spc="-10" dirty="0">
                <a:solidFill>
                  <a:srgbClr val="313131"/>
                </a:solidFill>
                <a:latin typeface="Arial"/>
                <a:cs typeface="Arial"/>
              </a:rPr>
              <a:t>CH</a:t>
            </a:r>
            <a:r>
              <a:rPr sz="2800" b="1" spc="-10" dirty="0">
                <a:latin typeface="Arial"/>
                <a:cs typeface="Arial"/>
              </a:rPr>
              <a:t>7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宋体"/>
                <a:cs typeface="宋体"/>
              </a:rPr>
              <a:t>汇率与国际收支平衡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2221" y="4550860"/>
            <a:ext cx="3587115" cy="1122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solidFill>
                  <a:srgbClr val="434343"/>
                </a:solidFill>
                <a:latin typeface="华文新魏"/>
                <a:cs typeface="华文新魏"/>
              </a:rPr>
              <a:t>讲授：</a:t>
            </a:r>
            <a:r>
              <a:rPr sz="2000" dirty="0">
                <a:solidFill>
                  <a:srgbClr val="002060"/>
                </a:solidFill>
                <a:latin typeface="华文新魏"/>
                <a:cs typeface="华文新魏"/>
              </a:rPr>
              <a:t>韩立岩</a:t>
            </a:r>
            <a:endParaRPr sz="2000">
              <a:latin typeface="华文新魏"/>
              <a:cs typeface="华文新魏"/>
            </a:endParaRPr>
          </a:p>
          <a:p>
            <a:pPr marR="6350" algn="r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2060"/>
                </a:solidFill>
                <a:latin typeface="华文新魏"/>
                <a:cs typeface="华文新魏"/>
              </a:rPr>
              <a:t>20</a:t>
            </a:r>
            <a:r>
              <a:rPr sz="2000" spc="-10" dirty="0">
                <a:solidFill>
                  <a:srgbClr val="002060"/>
                </a:solidFill>
                <a:latin typeface="华文新魏"/>
                <a:cs typeface="华文新魏"/>
              </a:rPr>
              <a:t>1</a:t>
            </a:r>
            <a:r>
              <a:rPr sz="2000" dirty="0">
                <a:solidFill>
                  <a:srgbClr val="002060"/>
                </a:solidFill>
                <a:latin typeface="华文新魏"/>
                <a:cs typeface="华文新魏"/>
              </a:rPr>
              <a:t>8</a:t>
            </a:r>
            <a:r>
              <a:rPr sz="2000" spc="-10" dirty="0">
                <a:solidFill>
                  <a:srgbClr val="002060"/>
                </a:solidFill>
                <a:latin typeface="华文新魏"/>
                <a:cs typeface="华文新魏"/>
              </a:rPr>
              <a:t>-</a:t>
            </a:r>
            <a:r>
              <a:rPr sz="2000" dirty="0">
                <a:solidFill>
                  <a:srgbClr val="002060"/>
                </a:solidFill>
                <a:latin typeface="华文新魏"/>
                <a:cs typeface="华文新魏"/>
              </a:rPr>
              <a:t>5</a:t>
            </a:r>
            <a:endParaRPr sz="2000">
              <a:latin typeface="华文新魏"/>
              <a:cs typeface="华文新魏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434343"/>
                </a:solidFill>
                <a:latin typeface="华文中宋"/>
                <a:cs typeface="华文中宋"/>
              </a:rPr>
              <a:t>北京航空航天大学经济</a:t>
            </a:r>
            <a:r>
              <a:rPr sz="2000" spc="-15" dirty="0">
                <a:solidFill>
                  <a:srgbClr val="434343"/>
                </a:solidFill>
                <a:latin typeface="华文中宋"/>
                <a:cs typeface="华文中宋"/>
              </a:rPr>
              <a:t>管</a:t>
            </a:r>
            <a:r>
              <a:rPr sz="2000" dirty="0">
                <a:solidFill>
                  <a:srgbClr val="434343"/>
                </a:solidFill>
                <a:latin typeface="华文中宋"/>
                <a:cs typeface="华文中宋"/>
              </a:rPr>
              <a:t>理学院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3999" y="315023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0000"/>
                </a:solidFill>
                <a:latin typeface="华文新魏"/>
                <a:cs typeface="华文新魏"/>
              </a:rPr>
              <a:t>北航本科精品课建设</a:t>
            </a:r>
            <a:endParaRPr sz="36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5075" y="0"/>
            <a:ext cx="2267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新布雷顿森林体</a:t>
            </a:r>
            <a:r>
              <a:rPr sz="2200" spc="-15" dirty="0"/>
              <a:t>系</a:t>
            </a:r>
            <a:endParaRPr sz="2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2700" y="1143190"/>
            <a:ext cx="8843645" cy="485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097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spc="-5" dirty="0">
                <a:latin typeface="Arial"/>
                <a:cs typeface="Arial"/>
              </a:rPr>
              <a:t>20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世纪</a:t>
            </a:r>
            <a:r>
              <a:rPr sz="2400" spc="-5" dirty="0">
                <a:latin typeface="Arial"/>
                <a:cs typeface="Arial"/>
              </a:rPr>
              <a:t>90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年代后期以来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美国贸易赤字来源逐渐集中于亚洲地区 的日本和以中国为代表的新兴市场经济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同时为美国赤字融资的 负担也加诸之上。</a:t>
            </a:r>
            <a:endParaRPr sz="2400">
              <a:latin typeface="宋体"/>
              <a:cs typeface="宋体"/>
            </a:endParaRPr>
          </a:p>
          <a:p>
            <a:pPr marL="193675" marR="21590" indent="-180975" algn="just">
              <a:lnSpc>
                <a:spcPct val="100000"/>
              </a:lnSpc>
              <a:spcBef>
                <a:spcPts val="1150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这些国家的货币实际上都与美元保持某种程度的“软钉住”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经 历亚洲金融危机后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该地区的外汇储备急剧增加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宋体"/>
                <a:cs typeface="宋体"/>
              </a:rPr>
              <a:t>为美国融资的途 径转向依赖中央银行大规模积累美元储备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宋体"/>
                <a:cs typeface="宋体"/>
              </a:rPr>
              <a:t>而不是私人部门投资。</a:t>
            </a:r>
            <a:endParaRPr sz="2400">
              <a:latin typeface="宋体"/>
              <a:cs typeface="宋体"/>
            </a:endParaRPr>
          </a:p>
          <a:p>
            <a:pPr marL="193675" marR="239395" indent="-180975" algn="just">
              <a:lnSpc>
                <a:spcPct val="100000"/>
              </a:lnSpc>
              <a:spcBef>
                <a:spcPts val="1150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至此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国际金融体系的中心</a:t>
            </a:r>
            <a:r>
              <a:rPr sz="2400" dirty="0">
                <a:latin typeface="Arial"/>
                <a:cs typeface="Arial"/>
              </a:rPr>
              <a:t>———</a:t>
            </a:r>
            <a:r>
              <a:rPr sz="2400" dirty="0">
                <a:latin typeface="宋体"/>
                <a:cs typeface="宋体"/>
              </a:rPr>
              <a:t>外围结构演变为以稳定汇率和 官方融资为特征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而这两种特征在布雷顿森林体系的历史上令人 印象深刻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于是三位德意志银行的经济学家便将其贴上“</a:t>
            </a:r>
            <a:r>
              <a:rPr sz="2400" b="1" spc="-5" dirty="0">
                <a:solidFill>
                  <a:srgbClr val="FF0000"/>
                </a:solidFill>
                <a:latin typeface="宋体"/>
                <a:cs typeface="宋体"/>
              </a:rPr>
              <a:t>新布雷 顿森林体系”</a:t>
            </a:r>
            <a:r>
              <a:rPr sz="2400" dirty="0">
                <a:latin typeface="宋体"/>
                <a:cs typeface="宋体"/>
              </a:rPr>
              <a:t>的标签。</a:t>
            </a:r>
            <a:endParaRPr sz="2400">
              <a:latin typeface="宋体"/>
              <a:cs typeface="宋体"/>
            </a:endParaRPr>
          </a:p>
          <a:p>
            <a:pPr marL="193675" marR="22225" indent="-180975">
              <a:lnSpc>
                <a:spcPct val="100000"/>
              </a:lnSpc>
              <a:spcBef>
                <a:spcPts val="1155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此时外围国家的构成已经由旧布雷顿森林体系时期的欧洲和日本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latin typeface="宋体"/>
                <a:cs typeface="宋体"/>
              </a:rPr>
              <a:t>变成以东亚地区为主的经济体。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3950" y="145859"/>
            <a:ext cx="7071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新布雷顿森林体系是一种全球性的国际货币体系安排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575" y="970369"/>
            <a:ext cx="8476615" cy="36099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94310" algn="l"/>
              </a:tabLst>
            </a:pPr>
            <a:r>
              <a:rPr sz="2800" spc="-5" dirty="0">
                <a:latin typeface="宋体"/>
                <a:cs typeface="宋体"/>
              </a:rPr>
              <a:t>第一层次</a:t>
            </a:r>
            <a:r>
              <a:rPr sz="2800" spc="-5" dirty="0">
                <a:latin typeface="Arial"/>
                <a:cs typeface="Arial"/>
              </a:rPr>
              <a:t>: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中心国家美国</a:t>
            </a:r>
            <a:endParaRPr sz="2800">
              <a:latin typeface="宋体"/>
              <a:cs typeface="宋体"/>
            </a:endParaRPr>
          </a:p>
          <a:p>
            <a:pPr marL="193675" marR="60960" indent="-180975">
              <a:lnSpc>
                <a:spcPct val="80000"/>
              </a:lnSpc>
              <a:spcBef>
                <a:spcPts val="1345"/>
              </a:spcBef>
              <a:buFont typeface="Wingdings"/>
              <a:buChar char=""/>
              <a:tabLst>
                <a:tab pos="194310" algn="l"/>
              </a:tabLst>
            </a:pPr>
            <a:r>
              <a:rPr sz="2800" spc="-5" dirty="0">
                <a:latin typeface="宋体"/>
                <a:cs typeface="宋体"/>
              </a:rPr>
              <a:t>第二层次</a:t>
            </a:r>
            <a:r>
              <a:rPr sz="2800" spc="-5" dirty="0">
                <a:latin typeface="Arial"/>
                <a:cs typeface="Arial"/>
              </a:rPr>
              <a:t>: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广义外围国家中各经济体的地位和作</a:t>
            </a:r>
            <a:r>
              <a:rPr sz="2800" dirty="0">
                <a:latin typeface="宋体"/>
                <a:cs typeface="宋体"/>
              </a:rPr>
              <a:t>用</a:t>
            </a:r>
            <a:r>
              <a:rPr sz="2800" spc="-5" dirty="0">
                <a:latin typeface="宋体"/>
                <a:cs typeface="宋体"/>
              </a:rPr>
              <a:t>存 在差异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可以进一步划分为几种类型</a:t>
            </a:r>
            <a:r>
              <a:rPr sz="2800" spc="-5" dirty="0">
                <a:latin typeface="Arial"/>
                <a:cs typeface="Arial"/>
              </a:rPr>
              <a:t>: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候补中心国家</a:t>
            </a:r>
            <a:r>
              <a:rPr sz="2800" spc="-5" dirty="0">
                <a:latin typeface="Arial"/>
                <a:cs typeface="Arial"/>
              </a:rPr>
              <a:t>—</a:t>
            </a:r>
            <a:endParaRPr sz="2800">
              <a:latin typeface="Arial"/>
              <a:cs typeface="Arial"/>
            </a:endParaRPr>
          </a:p>
          <a:p>
            <a:pPr marL="193675">
              <a:lnSpc>
                <a:spcPts val="2350"/>
              </a:lnSpc>
            </a:pPr>
            <a:r>
              <a:rPr sz="2800" spc="-5" dirty="0">
                <a:latin typeface="Arial"/>
                <a:cs typeface="Arial"/>
              </a:rPr>
              <a:t>——</a:t>
            </a:r>
            <a:r>
              <a:rPr sz="2800" spc="-5" dirty="0">
                <a:latin typeface="宋体"/>
                <a:cs typeface="宋体"/>
              </a:rPr>
              <a:t>欧盟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5" dirty="0">
                <a:latin typeface="宋体"/>
                <a:cs typeface="宋体"/>
              </a:rPr>
              <a:t>核心外围国家</a:t>
            </a:r>
            <a:r>
              <a:rPr sz="2800" spc="-5" dirty="0">
                <a:latin typeface="Arial"/>
                <a:cs typeface="Arial"/>
              </a:rPr>
              <a:t>———</a:t>
            </a:r>
            <a:r>
              <a:rPr sz="2800" spc="-5" dirty="0">
                <a:latin typeface="宋体"/>
                <a:cs typeface="宋体"/>
              </a:rPr>
              <a:t>日本、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spc="-5" dirty="0">
                <a:latin typeface="宋体"/>
                <a:cs typeface="宋体"/>
              </a:rPr>
              <a:t>国和</a:t>
            </a:r>
            <a:r>
              <a:rPr sz="2800" dirty="0">
                <a:latin typeface="宋体"/>
                <a:cs typeface="宋体"/>
              </a:rPr>
              <a:t>亚</a:t>
            </a:r>
            <a:r>
              <a:rPr sz="2800" spc="-5" dirty="0">
                <a:latin typeface="宋体"/>
                <a:cs typeface="宋体"/>
              </a:rPr>
              <a:t>洲其他</a:t>
            </a:r>
            <a:endParaRPr sz="2800">
              <a:latin typeface="宋体"/>
              <a:cs typeface="宋体"/>
            </a:endParaRPr>
          </a:p>
          <a:p>
            <a:pPr marL="193675" marR="260985">
              <a:lnSpc>
                <a:spcPct val="80000"/>
              </a:lnSpc>
              <a:spcBef>
                <a:spcPts val="335"/>
              </a:spcBef>
            </a:pPr>
            <a:r>
              <a:rPr sz="2800" spc="-5" dirty="0">
                <a:latin typeface="宋体"/>
                <a:cs typeface="宋体"/>
              </a:rPr>
              <a:t>新兴市场经济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石油美元国家</a:t>
            </a:r>
            <a:r>
              <a:rPr sz="2800" spc="-5" dirty="0">
                <a:latin typeface="Arial"/>
                <a:cs typeface="Arial"/>
              </a:rPr>
              <a:t>———</a:t>
            </a:r>
            <a:r>
              <a:rPr sz="2800" spc="-5" dirty="0">
                <a:latin typeface="宋体"/>
                <a:cs typeface="宋体"/>
              </a:rPr>
              <a:t>中东地区和</a:t>
            </a:r>
            <a:r>
              <a:rPr sz="2800" dirty="0">
                <a:latin typeface="宋体"/>
                <a:cs typeface="宋体"/>
              </a:rPr>
              <a:t>俄</a:t>
            </a:r>
            <a:r>
              <a:rPr sz="2800" spc="-5" dirty="0">
                <a:latin typeface="宋体"/>
                <a:cs typeface="宋体"/>
              </a:rPr>
              <a:t>罗 斯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以及其他国家</a:t>
            </a:r>
            <a:endParaRPr sz="2800">
              <a:latin typeface="宋体"/>
              <a:cs typeface="宋体"/>
            </a:endParaRPr>
          </a:p>
          <a:p>
            <a:pPr marL="193675" marR="260985" indent="-180975" algn="just">
              <a:lnSpc>
                <a:spcPct val="80000"/>
              </a:lnSpc>
              <a:spcBef>
                <a:spcPts val="1350"/>
              </a:spcBef>
              <a:buFont typeface="Wingdings"/>
              <a:buChar char=""/>
              <a:tabLst>
                <a:tab pos="194310" algn="l"/>
              </a:tabLst>
            </a:pPr>
            <a:r>
              <a:rPr sz="2800" spc="-5" dirty="0">
                <a:latin typeface="宋体"/>
                <a:cs typeface="宋体"/>
              </a:rPr>
              <a:t>第三层次</a:t>
            </a:r>
            <a:r>
              <a:rPr sz="2800" spc="-5" dirty="0">
                <a:latin typeface="Arial"/>
                <a:cs typeface="Arial"/>
              </a:rPr>
              <a:t>: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核心外围国家中可以进一步细分为关</a:t>
            </a:r>
            <a:r>
              <a:rPr sz="2800" dirty="0">
                <a:latin typeface="宋体"/>
                <a:cs typeface="宋体"/>
              </a:rPr>
              <a:t>键</a:t>
            </a:r>
            <a:r>
              <a:rPr sz="2800" spc="-5" dirty="0">
                <a:latin typeface="宋体"/>
                <a:cs typeface="宋体"/>
              </a:rPr>
              <a:t>国 家日本和中国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以及非关键国家</a:t>
            </a:r>
            <a:r>
              <a:rPr sz="2800" spc="-5" dirty="0">
                <a:latin typeface="Arial"/>
                <a:cs typeface="Arial"/>
              </a:rPr>
              <a:t>———</a:t>
            </a:r>
            <a:r>
              <a:rPr sz="2800" spc="-5" dirty="0">
                <a:latin typeface="宋体"/>
                <a:cs typeface="宋体"/>
              </a:rPr>
              <a:t>亚洲其他</a:t>
            </a:r>
            <a:r>
              <a:rPr sz="2800" dirty="0">
                <a:latin typeface="宋体"/>
                <a:cs typeface="宋体"/>
              </a:rPr>
              <a:t>新</a:t>
            </a:r>
            <a:r>
              <a:rPr sz="2800" spc="-5" dirty="0">
                <a:latin typeface="宋体"/>
                <a:cs typeface="宋体"/>
              </a:rPr>
              <a:t>兴 市场经济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537" y="1147000"/>
            <a:ext cx="8852535" cy="482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52570" algn="just">
              <a:lnSpc>
                <a:spcPct val="13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1969</a:t>
            </a:r>
            <a:r>
              <a:rPr sz="1500" b="1" spc="-5" dirty="0">
                <a:latin typeface="宋体"/>
                <a:cs typeface="宋体"/>
              </a:rPr>
              <a:t>年，</a:t>
            </a:r>
            <a:r>
              <a:rPr sz="1500" b="1" spc="-5" dirty="0">
                <a:latin typeface="Arial"/>
                <a:cs typeface="Arial"/>
              </a:rPr>
              <a:t>IMF</a:t>
            </a:r>
            <a:r>
              <a:rPr sz="1500" b="1" spc="-10" dirty="0">
                <a:latin typeface="宋体"/>
                <a:cs typeface="宋体"/>
              </a:rPr>
              <a:t>创设</a:t>
            </a:r>
            <a:r>
              <a:rPr sz="1500" b="1" spc="-5" dirty="0">
                <a:latin typeface="Arial"/>
                <a:cs typeface="Arial"/>
              </a:rPr>
              <a:t>SDR</a:t>
            </a:r>
            <a:r>
              <a:rPr sz="1500" b="1" spc="-5" dirty="0">
                <a:latin typeface="宋体"/>
                <a:cs typeface="宋体"/>
              </a:rPr>
              <a:t>，</a:t>
            </a:r>
            <a:r>
              <a:rPr sz="1500" b="1" spc="-10" dirty="0">
                <a:latin typeface="宋体"/>
                <a:cs typeface="宋体"/>
              </a:rPr>
              <a:t>根据会员国认缴的份额分配的，  </a:t>
            </a:r>
            <a:r>
              <a:rPr sz="1500" b="1" spc="-5" dirty="0">
                <a:latin typeface="宋体"/>
                <a:cs typeface="宋体"/>
              </a:rPr>
              <a:t>可用于</a:t>
            </a:r>
            <a:r>
              <a:rPr sz="1500" b="1" spc="-10" dirty="0">
                <a:latin typeface="宋体"/>
                <a:cs typeface="宋体"/>
              </a:rPr>
              <a:t>偿还国际货币基金组织债务、弥补会员国政府之间 </a:t>
            </a:r>
            <a:r>
              <a:rPr sz="1500" b="1" spc="-5" dirty="0">
                <a:latin typeface="宋体"/>
                <a:cs typeface="宋体"/>
              </a:rPr>
              <a:t>国际收</a:t>
            </a:r>
            <a:r>
              <a:rPr sz="1500" b="1" spc="-10" dirty="0">
                <a:latin typeface="宋体"/>
                <a:cs typeface="宋体"/>
              </a:rPr>
              <a:t>支逆差的一种账面资产。</a:t>
            </a:r>
            <a:endParaRPr sz="1500">
              <a:latin typeface="宋体"/>
              <a:cs typeface="宋体"/>
            </a:endParaRPr>
          </a:p>
          <a:p>
            <a:pPr marL="12700" marR="4098290" algn="just">
              <a:lnSpc>
                <a:spcPct val="130000"/>
              </a:lnSpc>
            </a:pPr>
            <a:r>
              <a:rPr sz="1500" b="1" spc="-5" dirty="0">
                <a:latin typeface="宋体"/>
                <a:cs typeface="宋体"/>
              </a:rPr>
              <a:t>其价值</a:t>
            </a:r>
            <a:r>
              <a:rPr sz="1500" b="1" spc="-10" dirty="0">
                <a:latin typeface="宋体"/>
                <a:cs typeface="宋体"/>
              </a:rPr>
              <a:t>目前由美元、欧元、</a:t>
            </a:r>
            <a:r>
              <a:rPr sz="1500" b="1" spc="459" dirty="0">
                <a:latin typeface="宋体"/>
                <a:cs typeface="宋体"/>
              </a:rPr>
              <a:t> </a:t>
            </a:r>
            <a:r>
              <a:rPr sz="1500" b="1" spc="-5" dirty="0">
                <a:latin typeface="宋体"/>
                <a:cs typeface="宋体"/>
              </a:rPr>
              <a:t>人民币</a:t>
            </a:r>
            <a:r>
              <a:rPr sz="1500" b="1" spc="-10" dirty="0">
                <a:latin typeface="宋体"/>
                <a:cs typeface="宋体"/>
              </a:rPr>
              <a:t>、日元和英镑组成的 </a:t>
            </a:r>
            <a:r>
              <a:rPr sz="1500" b="1" spc="-5" dirty="0">
                <a:latin typeface="宋体"/>
                <a:cs typeface="宋体"/>
              </a:rPr>
              <a:t>一篮子</a:t>
            </a:r>
            <a:r>
              <a:rPr sz="1500" b="1" spc="-10" dirty="0">
                <a:latin typeface="宋体"/>
                <a:cs typeface="宋体"/>
              </a:rPr>
              <a:t>储备货币决定。</a:t>
            </a:r>
            <a:endParaRPr sz="1500">
              <a:latin typeface="宋体"/>
              <a:cs typeface="宋体"/>
            </a:endParaRPr>
          </a:p>
          <a:p>
            <a:pPr marL="12700" marR="3935095">
              <a:lnSpc>
                <a:spcPct val="130000"/>
              </a:lnSpc>
            </a:pPr>
            <a:r>
              <a:rPr sz="1500" b="1" spc="-5" dirty="0">
                <a:latin typeface="宋体"/>
                <a:cs typeface="宋体"/>
              </a:rPr>
              <a:t>初始价</a:t>
            </a:r>
            <a:r>
              <a:rPr sz="1500" b="1" spc="-10" dirty="0">
                <a:latin typeface="宋体"/>
                <a:cs typeface="宋体"/>
              </a:rPr>
              <a:t>值被设为</a:t>
            </a:r>
            <a:r>
              <a:rPr sz="1500" b="1" spc="-5" dirty="0">
                <a:latin typeface="Arial"/>
                <a:cs typeface="Arial"/>
              </a:rPr>
              <a:t>1</a:t>
            </a:r>
            <a:r>
              <a:rPr sz="1500" b="1" spc="-10" dirty="0">
                <a:latin typeface="宋体"/>
                <a:cs typeface="宋体"/>
              </a:rPr>
              <a:t>单位</a:t>
            </a:r>
            <a:r>
              <a:rPr sz="1500" b="1" spc="-10" dirty="0">
                <a:latin typeface="Arial"/>
                <a:cs typeface="Arial"/>
              </a:rPr>
              <a:t>SDR</a:t>
            </a:r>
            <a:r>
              <a:rPr sz="1500" b="1" spc="-5" dirty="0">
                <a:latin typeface="宋体"/>
                <a:cs typeface="宋体"/>
              </a:rPr>
              <a:t>对</a:t>
            </a:r>
            <a:r>
              <a:rPr sz="1500" b="1" spc="-5" dirty="0">
                <a:latin typeface="Arial"/>
                <a:cs typeface="Arial"/>
              </a:rPr>
              <a:t>1</a:t>
            </a:r>
            <a:r>
              <a:rPr sz="1500" b="1" spc="-10" dirty="0">
                <a:latin typeface="宋体"/>
                <a:cs typeface="宋体"/>
              </a:rPr>
              <a:t>美元，相当于</a:t>
            </a:r>
            <a:r>
              <a:rPr sz="1500" b="1" spc="-5" dirty="0">
                <a:latin typeface="Arial"/>
                <a:cs typeface="Arial"/>
              </a:rPr>
              <a:t>0.888671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5" dirty="0">
                <a:latin typeface="宋体"/>
                <a:cs typeface="宋体"/>
              </a:rPr>
              <a:t>克黄 金。</a:t>
            </a:r>
            <a:r>
              <a:rPr sz="1500" b="1" spc="-10" dirty="0">
                <a:latin typeface="Arial"/>
                <a:cs typeface="Arial"/>
              </a:rPr>
              <a:t>SDR</a:t>
            </a:r>
            <a:r>
              <a:rPr sz="1500" b="1" spc="-5" dirty="0">
                <a:latin typeface="宋体"/>
                <a:cs typeface="宋体"/>
              </a:rPr>
              <a:t>相当于</a:t>
            </a:r>
            <a:r>
              <a:rPr sz="1500" b="1" spc="-10" dirty="0">
                <a:latin typeface="宋体"/>
                <a:cs typeface="宋体"/>
              </a:rPr>
              <a:t>一种账面资产，也被称做</a:t>
            </a:r>
            <a:r>
              <a:rPr sz="1500" b="1" spc="-10" dirty="0">
                <a:latin typeface="Arial"/>
                <a:cs typeface="Arial"/>
              </a:rPr>
              <a:t>"</a:t>
            </a:r>
            <a:r>
              <a:rPr sz="1500" b="1" spc="-10" dirty="0">
                <a:latin typeface="宋体"/>
                <a:cs typeface="宋体"/>
              </a:rPr>
              <a:t>纸黄金</a:t>
            </a:r>
            <a:r>
              <a:rPr sz="1500" b="1" spc="-10" dirty="0">
                <a:latin typeface="Arial"/>
                <a:cs typeface="Arial"/>
              </a:rPr>
              <a:t>"</a:t>
            </a:r>
            <a:r>
              <a:rPr sz="1500" b="1" spc="-10" dirty="0">
                <a:latin typeface="宋体"/>
                <a:cs typeface="宋体"/>
              </a:rPr>
              <a:t>。</a:t>
            </a:r>
            <a:endParaRPr sz="15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3630295">
              <a:lnSpc>
                <a:spcPct val="100000"/>
              </a:lnSpc>
            </a:pPr>
            <a:r>
              <a:rPr sz="1800" b="1" spc="-5" dirty="0">
                <a:latin typeface="宋体"/>
                <a:cs typeface="宋体"/>
              </a:rPr>
              <a:t>救助债务危机</a:t>
            </a:r>
            <a:endParaRPr sz="1800">
              <a:latin typeface="宋体"/>
              <a:cs typeface="宋体"/>
            </a:endParaRPr>
          </a:p>
          <a:p>
            <a:pPr marL="3630295" marR="5080">
              <a:lnSpc>
                <a:spcPct val="150000"/>
              </a:lnSpc>
              <a:spcBef>
                <a:spcPts val="500"/>
              </a:spcBef>
            </a:pPr>
            <a:r>
              <a:rPr sz="1600" spc="-5" dirty="0">
                <a:latin typeface="宋体"/>
                <a:cs typeface="宋体"/>
              </a:rPr>
              <a:t>参加国基于国际收支平衡或储备地</a:t>
            </a:r>
            <a:r>
              <a:rPr sz="1600" dirty="0">
                <a:latin typeface="宋体"/>
                <a:cs typeface="宋体"/>
              </a:rPr>
              <a:t>位</a:t>
            </a:r>
            <a:r>
              <a:rPr sz="1600" spc="-5" dirty="0">
                <a:latin typeface="宋体"/>
                <a:cs typeface="宋体"/>
              </a:rPr>
              <a:t>的需</a:t>
            </a:r>
            <a:r>
              <a:rPr sz="1600" dirty="0">
                <a:latin typeface="宋体"/>
                <a:cs typeface="宋体"/>
              </a:rPr>
              <a:t>要</a:t>
            </a:r>
            <a:r>
              <a:rPr sz="1600" spc="-5" dirty="0">
                <a:latin typeface="宋体"/>
                <a:cs typeface="宋体"/>
              </a:rPr>
              <a:t>，可</a:t>
            </a:r>
            <a:r>
              <a:rPr sz="1600" dirty="0">
                <a:latin typeface="宋体"/>
                <a:cs typeface="宋体"/>
              </a:rPr>
              <a:t>申</a:t>
            </a:r>
            <a:r>
              <a:rPr sz="1600" spc="-5" dirty="0">
                <a:latin typeface="宋体"/>
                <a:cs typeface="宋体"/>
              </a:rPr>
              <a:t>请基金 组织在特别提款权账户下安排向其</a:t>
            </a:r>
            <a:r>
              <a:rPr sz="1600" dirty="0">
                <a:latin typeface="宋体"/>
                <a:cs typeface="宋体"/>
              </a:rPr>
              <a:t>他</a:t>
            </a:r>
            <a:r>
              <a:rPr sz="1600" spc="-5" dirty="0">
                <a:latin typeface="宋体"/>
                <a:cs typeface="宋体"/>
              </a:rPr>
              <a:t>参加</a:t>
            </a:r>
            <a:r>
              <a:rPr sz="1600" dirty="0">
                <a:latin typeface="宋体"/>
                <a:cs typeface="宋体"/>
              </a:rPr>
              <a:t>国</a:t>
            </a:r>
            <a:r>
              <a:rPr sz="1600" spc="-5" dirty="0">
                <a:latin typeface="宋体"/>
                <a:cs typeface="宋体"/>
              </a:rPr>
              <a:t>兑换</a:t>
            </a:r>
            <a:r>
              <a:rPr sz="1600" dirty="0">
                <a:latin typeface="宋体"/>
                <a:cs typeface="宋体"/>
              </a:rPr>
              <a:t>为</a:t>
            </a:r>
            <a:r>
              <a:rPr sz="1600" spc="-5" dirty="0">
                <a:latin typeface="宋体"/>
                <a:cs typeface="宋体"/>
              </a:rPr>
              <a:t>可自由 使用的外汇</a:t>
            </a:r>
            <a:r>
              <a:rPr sz="1600" spc="-5" dirty="0">
                <a:latin typeface="Arial"/>
                <a:cs typeface="Arial"/>
              </a:rPr>
              <a:t>;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宋体"/>
                <a:cs typeface="宋体"/>
              </a:rPr>
              <a:t>基金组织在收到申请后，可协调指定</a:t>
            </a:r>
            <a:r>
              <a:rPr sz="1600" dirty="0">
                <a:latin typeface="宋体"/>
                <a:cs typeface="宋体"/>
              </a:rPr>
              <a:t>某</a:t>
            </a:r>
            <a:r>
              <a:rPr sz="1600" spc="-5" dirty="0">
                <a:latin typeface="宋体"/>
                <a:cs typeface="宋体"/>
              </a:rPr>
              <a:t>些参加 国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5" dirty="0">
                <a:latin typeface="宋体"/>
                <a:cs typeface="宋体"/>
              </a:rPr>
              <a:t>国际收支情势好、国际储备</a:t>
            </a:r>
            <a:r>
              <a:rPr sz="1600" spc="0" dirty="0">
                <a:latin typeface="宋体"/>
                <a:cs typeface="宋体"/>
              </a:rPr>
              <a:t>地</a:t>
            </a:r>
            <a:r>
              <a:rPr sz="1600" spc="-5" dirty="0">
                <a:latin typeface="宋体"/>
                <a:cs typeface="宋体"/>
              </a:rPr>
              <a:t>位</a:t>
            </a:r>
            <a:r>
              <a:rPr sz="1600" spc="0" dirty="0">
                <a:latin typeface="宋体"/>
                <a:cs typeface="宋体"/>
              </a:rPr>
              <a:t>强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0" dirty="0">
                <a:latin typeface="宋体"/>
                <a:cs typeface="宋体"/>
              </a:rPr>
              <a:t>为</a:t>
            </a:r>
            <a:r>
              <a:rPr sz="1600" spc="-5" dirty="0">
                <a:latin typeface="宋体"/>
                <a:cs typeface="宋体"/>
              </a:rPr>
              <a:t>承兑</a:t>
            </a:r>
            <a:r>
              <a:rPr sz="1600" spc="0" dirty="0">
                <a:latin typeface="宋体"/>
                <a:cs typeface="宋体"/>
              </a:rPr>
              <a:t>特</a:t>
            </a:r>
            <a:r>
              <a:rPr sz="1600" spc="-5" dirty="0">
                <a:latin typeface="宋体"/>
                <a:cs typeface="宋体"/>
              </a:rPr>
              <a:t>别提</a:t>
            </a:r>
            <a:r>
              <a:rPr sz="1600" spc="0" dirty="0">
                <a:latin typeface="宋体"/>
                <a:cs typeface="宋体"/>
              </a:rPr>
              <a:t>款</a:t>
            </a:r>
            <a:r>
              <a:rPr sz="1600" spc="-5" dirty="0">
                <a:latin typeface="宋体"/>
                <a:cs typeface="宋体"/>
              </a:rPr>
              <a:t>权的 对象，</a:t>
            </a:r>
            <a:r>
              <a:rPr sz="1600" spc="-1175" dirty="0">
                <a:latin typeface="宋体"/>
                <a:cs typeface="宋体"/>
              </a:rPr>
              <a:t>并</a:t>
            </a:r>
            <a:r>
              <a:rPr sz="1500" spc="-7" baseline="-19444" dirty="0">
                <a:solidFill>
                  <a:srgbClr val="FFFFFF"/>
                </a:solidFill>
                <a:latin typeface="Arial"/>
                <a:cs typeface="Arial"/>
              </a:rPr>
              <a:t>5/</a:t>
            </a:r>
            <a:r>
              <a:rPr sz="1500" spc="-112" baseline="-19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宋体"/>
                <a:cs typeface="宋体"/>
              </a:rPr>
              <a:t>在规定期限内与申请国兑</a:t>
            </a:r>
            <a:r>
              <a:rPr sz="1600" dirty="0">
                <a:latin typeface="宋体"/>
                <a:cs typeface="宋体"/>
              </a:rPr>
              <a:t>汇</a:t>
            </a:r>
            <a:r>
              <a:rPr sz="1600" spc="-5" dirty="0">
                <a:latin typeface="宋体"/>
                <a:cs typeface="宋体"/>
              </a:rPr>
              <a:t>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840479"/>
            <a:ext cx="3476244" cy="216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75503" y="858011"/>
            <a:ext cx="3968495" cy="2328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7789" y="116522"/>
            <a:ext cx="7195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FF0000"/>
                </a:solidFill>
                <a:latin typeface="华文新魏"/>
                <a:cs typeface="华文新魏"/>
              </a:rPr>
              <a:t>SDR</a:t>
            </a:r>
            <a:r>
              <a:rPr sz="2800" b="0" spc="0" dirty="0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sz="2800" b="0" spc="-5" dirty="0">
                <a:solidFill>
                  <a:srgbClr val="FF0000"/>
                </a:solidFill>
                <a:latin typeface="华文新魏"/>
                <a:cs typeface="华文新魏"/>
              </a:rPr>
              <a:t>（</a:t>
            </a:r>
            <a:r>
              <a:rPr sz="2800" b="0" spc="85" dirty="0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sz="2800" b="0" spc="-5" dirty="0">
                <a:solidFill>
                  <a:srgbClr val="FF0000"/>
                </a:solidFill>
                <a:latin typeface="Arial"/>
                <a:cs typeface="Arial"/>
              </a:rPr>
              <a:t>Special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0" spc="-5" dirty="0">
                <a:solidFill>
                  <a:srgbClr val="FF0000"/>
                </a:solidFill>
                <a:latin typeface="Arial"/>
                <a:cs typeface="Arial"/>
              </a:rPr>
              <a:t>Drawing</a:t>
            </a:r>
            <a:r>
              <a:rPr sz="2800" b="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0" spc="-5" dirty="0">
                <a:solidFill>
                  <a:srgbClr val="FF0000"/>
                </a:solidFill>
                <a:latin typeface="Arial"/>
                <a:cs typeface="Arial"/>
              </a:rPr>
              <a:t>Right</a:t>
            </a:r>
            <a:r>
              <a:rPr sz="2800" b="0" spc="-5" dirty="0">
                <a:solidFill>
                  <a:srgbClr val="FF0000"/>
                </a:solidFill>
                <a:latin typeface="华文新魏"/>
                <a:cs typeface="华文新魏"/>
              </a:rPr>
              <a:t>）：特别提款权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312" y="123507"/>
            <a:ext cx="2288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Arial"/>
                <a:cs typeface="Arial"/>
              </a:rPr>
              <a:t>SDR</a:t>
            </a:r>
            <a:r>
              <a:rPr sz="2200" spc="-5" dirty="0"/>
              <a:t>：</a:t>
            </a:r>
            <a:r>
              <a:rPr sz="2200" b="0" spc="-5" dirty="0">
                <a:latin typeface="宋体"/>
                <a:cs typeface="宋体"/>
              </a:rPr>
              <a:t>特别提款权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60350" y="967652"/>
            <a:ext cx="8507730" cy="5344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sz="2000" dirty="0">
                <a:latin typeface="宋体"/>
                <a:cs typeface="宋体"/>
              </a:rPr>
              <a:t>第四次调整后权数</a:t>
            </a:r>
            <a:r>
              <a:rPr sz="2000" spc="-5" dirty="0">
                <a:latin typeface="Arial"/>
                <a:cs typeface="Arial"/>
              </a:rPr>
              <a:t>(2001</a:t>
            </a:r>
            <a:r>
              <a:rPr sz="2000" dirty="0">
                <a:latin typeface="宋体"/>
                <a:cs typeface="宋体"/>
              </a:rPr>
              <a:t>年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5" dirty="0">
                <a:latin typeface="宋体"/>
                <a:cs typeface="宋体"/>
              </a:rPr>
              <a:t>月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dirty="0">
                <a:latin typeface="宋体"/>
                <a:cs typeface="宋体"/>
              </a:rPr>
              <a:t>日</a:t>
            </a:r>
            <a:r>
              <a:rPr sz="2000" spc="-15" dirty="0">
                <a:latin typeface="宋体"/>
                <a:cs typeface="宋体"/>
              </a:rPr>
              <a:t>生</a:t>
            </a:r>
            <a:r>
              <a:rPr sz="2000" dirty="0">
                <a:latin typeface="宋体"/>
                <a:cs typeface="宋体"/>
              </a:rPr>
              <a:t>效</a:t>
            </a:r>
            <a:r>
              <a:rPr sz="2000" spc="-10" dirty="0">
                <a:latin typeface="Arial"/>
                <a:cs typeface="Arial"/>
              </a:rPr>
              <a:t>)</a:t>
            </a:r>
            <a:r>
              <a:rPr sz="2000" dirty="0">
                <a:latin typeface="宋体"/>
                <a:cs typeface="宋体"/>
              </a:rPr>
              <a:t>美元</a:t>
            </a:r>
            <a:r>
              <a:rPr sz="2000" spc="-5" dirty="0">
                <a:latin typeface="宋体"/>
                <a:cs typeface="宋体"/>
              </a:rPr>
              <a:t>：</a:t>
            </a:r>
            <a:r>
              <a:rPr sz="2000" spc="-5" dirty="0">
                <a:latin typeface="Arial"/>
                <a:cs typeface="Arial"/>
              </a:rPr>
              <a:t>45%</a:t>
            </a:r>
            <a:r>
              <a:rPr sz="2000" spc="-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日元</a:t>
            </a:r>
            <a:r>
              <a:rPr sz="2000" spc="-5" dirty="0">
                <a:latin typeface="宋体"/>
                <a:cs typeface="宋体"/>
              </a:rPr>
              <a:t>：</a:t>
            </a:r>
            <a:r>
              <a:rPr sz="2000" spc="-5" dirty="0">
                <a:latin typeface="Arial"/>
                <a:cs typeface="Arial"/>
              </a:rPr>
              <a:t>15%</a:t>
            </a:r>
            <a:r>
              <a:rPr sz="2000" spc="-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英镑</a:t>
            </a:r>
            <a:endParaRPr sz="2000">
              <a:latin typeface="宋体"/>
              <a:cs typeface="宋体"/>
            </a:endParaRPr>
          </a:p>
          <a:p>
            <a:pPr marL="19367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宋体"/>
                <a:cs typeface="宋体"/>
              </a:rPr>
              <a:t>：</a:t>
            </a:r>
            <a:r>
              <a:rPr sz="2000" dirty="0">
                <a:latin typeface="Arial"/>
                <a:cs typeface="Arial"/>
              </a:rPr>
              <a:t>11%</a:t>
            </a:r>
            <a:r>
              <a:rPr sz="2000" dirty="0">
                <a:latin typeface="宋体"/>
                <a:cs typeface="宋体"/>
              </a:rPr>
              <a:t>，欧元：</a:t>
            </a:r>
            <a:r>
              <a:rPr sz="2000" dirty="0">
                <a:latin typeface="Arial"/>
                <a:cs typeface="Arial"/>
              </a:rPr>
              <a:t>29%</a:t>
            </a:r>
            <a:r>
              <a:rPr sz="2000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93675" marR="188595" indent="-180975">
              <a:lnSpc>
                <a:spcPct val="125000"/>
              </a:lnSpc>
              <a:spcBef>
                <a:spcPts val="960"/>
              </a:spcBef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sz="2000" dirty="0">
                <a:latin typeface="宋体"/>
                <a:cs typeface="宋体"/>
              </a:rPr>
              <a:t>在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dirty="0">
                <a:latin typeface="宋体"/>
                <a:cs typeface="宋体"/>
              </a:rPr>
              <a:t>月份排名意外下降</a:t>
            </a:r>
            <a:r>
              <a:rPr sz="2000" spc="-15" dirty="0">
                <a:latin typeface="宋体"/>
                <a:cs typeface="宋体"/>
              </a:rPr>
              <a:t>至</a:t>
            </a:r>
            <a:r>
              <a:rPr sz="2000" dirty="0">
                <a:latin typeface="宋体"/>
                <a:cs typeface="宋体"/>
              </a:rPr>
              <a:t>第</a:t>
            </a:r>
            <a:r>
              <a:rPr sz="2000" dirty="0">
                <a:latin typeface="Arial"/>
                <a:cs typeface="Arial"/>
              </a:rPr>
              <a:t>7</a:t>
            </a:r>
            <a:r>
              <a:rPr sz="2000" spc="-15" dirty="0">
                <a:latin typeface="宋体"/>
                <a:cs typeface="宋体"/>
              </a:rPr>
              <a:t>位</a:t>
            </a:r>
            <a:r>
              <a:rPr sz="2000" dirty="0">
                <a:latin typeface="宋体"/>
                <a:cs typeface="宋体"/>
              </a:rPr>
              <a:t>后</a:t>
            </a:r>
            <a:r>
              <a:rPr sz="2000" spc="-5" dirty="0">
                <a:latin typeface="宋体"/>
                <a:cs typeface="宋体"/>
              </a:rPr>
              <a:t>，</a:t>
            </a:r>
            <a:r>
              <a:rPr sz="2000" spc="-5" dirty="0">
                <a:latin typeface="Arial"/>
                <a:cs typeface="Arial"/>
              </a:rPr>
              <a:t>3</a:t>
            </a:r>
            <a:r>
              <a:rPr sz="2000" dirty="0">
                <a:latin typeface="宋体"/>
                <a:cs typeface="宋体"/>
              </a:rPr>
              <a:t>月份</a:t>
            </a:r>
            <a:r>
              <a:rPr sz="2000" spc="-15" dirty="0">
                <a:latin typeface="宋体"/>
                <a:cs typeface="宋体"/>
              </a:rPr>
              <a:t>人</a:t>
            </a:r>
            <a:r>
              <a:rPr sz="2000" dirty="0">
                <a:latin typeface="宋体"/>
                <a:cs typeface="宋体"/>
              </a:rPr>
              <a:t>民币</a:t>
            </a:r>
            <a:r>
              <a:rPr sz="2000" spc="-15" dirty="0">
                <a:latin typeface="宋体"/>
                <a:cs typeface="宋体"/>
              </a:rPr>
              <a:t>重</a:t>
            </a:r>
            <a:r>
              <a:rPr sz="2000" dirty="0">
                <a:latin typeface="宋体"/>
                <a:cs typeface="宋体"/>
              </a:rPr>
              <a:t>新回</a:t>
            </a:r>
            <a:r>
              <a:rPr sz="2000" spc="-15" dirty="0">
                <a:latin typeface="宋体"/>
                <a:cs typeface="宋体"/>
              </a:rPr>
              <a:t>到</a:t>
            </a:r>
            <a:r>
              <a:rPr sz="2000" dirty="0">
                <a:latin typeface="宋体"/>
                <a:cs typeface="宋体"/>
              </a:rPr>
              <a:t>全球</a:t>
            </a:r>
            <a:r>
              <a:rPr sz="2000" spc="-15" dirty="0">
                <a:latin typeface="宋体"/>
                <a:cs typeface="宋体"/>
              </a:rPr>
              <a:t>支</a:t>
            </a:r>
            <a:r>
              <a:rPr sz="2000" dirty="0">
                <a:latin typeface="宋体"/>
                <a:cs typeface="宋体"/>
              </a:rPr>
              <a:t>付货币 排名的第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dirty="0">
                <a:latin typeface="宋体"/>
                <a:cs typeface="宋体"/>
              </a:rPr>
              <a:t>位，市场占</a:t>
            </a:r>
            <a:r>
              <a:rPr sz="2000" spc="-15" dirty="0">
                <a:latin typeface="宋体"/>
                <a:cs typeface="宋体"/>
              </a:rPr>
              <a:t>有</a:t>
            </a:r>
            <a:r>
              <a:rPr sz="2000" dirty="0">
                <a:latin typeface="宋体"/>
                <a:cs typeface="宋体"/>
              </a:rPr>
              <a:t>率上</a:t>
            </a:r>
            <a:r>
              <a:rPr sz="2000" spc="-15" dirty="0">
                <a:latin typeface="宋体"/>
                <a:cs typeface="宋体"/>
              </a:rPr>
              <a:t>升</a:t>
            </a:r>
            <a:r>
              <a:rPr sz="2000" dirty="0">
                <a:latin typeface="宋体"/>
                <a:cs typeface="宋体"/>
              </a:rPr>
              <a:t>至</a:t>
            </a:r>
            <a:r>
              <a:rPr sz="2000" spc="-5" dirty="0">
                <a:latin typeface="Arial"/>
                <a:cs typeface="Arial"/>
              </a:rPr>
              <a:t>2.03%</a:t>
            </a:r>
            <a:r>
              <a:rPr sz="2000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93040" marR="5080" indent="-180340">
              <a:lnSpc>
                <a:spcPct val="125000"/>
              </a:lnSpc>
              <a:spcBef>
                <a:spcPts val="960"/>
              </a:spcBef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sz="2000" dirty="0">
                <a:latin typeface="Arial"/>
                <a:cs typeface="Arial"/>
              </a:rPr>
              <a:t>2013</a:t>
            </a:r>
            <a:r>
              <a:rPr sz="2000" dirty="0">
                <a:latin typeface="宋体"/>
                <a:cs typeface="宋体"/>
              </a:rPr>
              <a:t>年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dirty="0">
                <a:latin typeface="宋体"/>
                <a:cs typeface="宋体"/>
              </a:rPr>
              <a:t>月份时，人</a:t>
            </a:r>
            <a:r>
              <a:rPr sz="2000" spc="-15" dirty="0">
                <a:latin typeface="宋体"/>
                <a:cs typeface="宋体"/>
              </a:rPr>
              <a:t>民</a:t>
            </a:r>
            <a:r>
              <a:rPr sz="2000" dirty="0">
                <a:latin typeface="宋体"/>
                <a:cs typeface="宋体"/>
              </a:rPr>
              <a:t>币在</a:t>
            </a:r>
            <a:r>
              <a:rPr sz="2000" spc="-15" dirty="0">
                <a:latin typeface="宋体"/>
                <a:cs typeface="宋体"/>
              </a:rPr>
              <a:t>全</a:t>
            </a:r>
            <a:r>
              <a:rPr sz="2000" dirty="0">
                <a:latin typeface="宋体"/>
                <a:cs typeface="宋体"/>
              </a:rPr>
              <a:t>球支</a:t>
            </a:r>
            <a:r>
              <a:rPr sz="2000" spc="-15" dirty="0">
                <a:latin typeface="宋体"/>
                <a:cs typeface="宋体"/>
              </a:rPr>
              <a:t>付</a:t>
            </a:r>
            <a:r>
              <a:rPr sz="2000" dirty="0">
                <a:latin typeface="宋体"/>
                <a:cs typeface="宋体"/>
              </a:rPr>
              <a:t>货币</a:t>
            </a:r>
            <a:r>
              <a:rPr sz="2000" spc="-15" dirty="0">
                <a:latin typeface="宋体"/>
                <a:cs typeface="宋体"/>
              </a:rPr>
              <a:t>中</a:t>
            </a:r>
            <a:r>
              <a:rPr sz="2000" dirty="0">
                <a:latin typeface="宋体"/>
                <a:cs typeface="宋体"/>
              </a:rPr>
              <a:t>排名</a:t>
            </a:r>
            <a:r>
              <a:rPr sz="2000" spc="-15" dirty="0">
                <a:latin typeface="宋体"/>
                <a:cs typeface="宋体"/>
              </a:rPr>
              <a:t>仅</a:t>
            </a:r>
            <a:r>
              <a:rPr sz="2000" dirty="0">
                <a:latin typeface="宋体"/>
                <a:cs typeface="宋体"/>
              </a:rPr>
              <a:t>为第</a:t>
            </a:r>
            <a:r>
              <a:rPr sz="2000" spc="-10" dirty="0">
                <a:latin typeface="Arial"/>
                <a:cs typeface="Arial"/>
              </a:rPr>
              <a:t>13</a:t>
            </a:r>
            <a:r>
              <a:rPr sz="2000" dirty="0">
                <a:latin typeface="宋体"/>
                <a:cs typeface="宋体"/>
              </a:rPr>
              <a:t>位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当时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市 场份额为</a:t>
            </a:r>
            <a:r>
              <a:rPr sz="2000" spc="-5" dirty="0">
                <a:latin typeface="Arial"/>
                <a:cs typeface="Arial"/>
              </a:rPr>
              <a:t>0.63%</a:t>
            </a:r>
            <a:r>
              <a:rPr sz="2000" spc="-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两年</a:t>
            </a:r>
            <a:r>
              <a:rPr sz="2000" spc="-15" dirty="0">
                <a:latin typeface="宋体"/>
                <a:cs typeface="宋体"/>
              </a:rPr>
              <a:t>时</a:t>
            </a:r>
            <a:r>
              <a:rPr sz="2000" dirty="0">
                <a:latin typeface="宋体"/>
                <a:cs typeface="宋体"/>
              </a:rPr>
              <a:t>间，</a:t>
            </a:r>
            <a:r>
              <a:rPr sz="2000" spc="-15" dirty="0">
                <a:latin typeface="宋体"/>
                <a:cs typeface="宋体"/>
              </a:rPr>
              <a:t>人</a:t>
            </a:r>
            <a:r>
              <a:rPr sz="2000" dirty="0">
                <a:latin typeface="宋体"/>
                <a:cs typeface="宋体"/>
              </a:rPr>
              <a:t>民币</a:t>
            </a:r>
            <a:r>
              <a:rPr sz="2000" spc="-15" dirty="0">
                <a:latin typeface="宋体"/>
                <a:cs typeface="宋体"/>
              </a:rPr>
              <a:t>排</a:t>
            </a:r>
            <a:r>
              <a:rPr sz="2000" dirty="0">
                <a:latin typeface="宋体"/>
                <a:cs typeface="宋体"/>
              </a:rPr>
              <a:t>名上</a:t>
            </a:r>
            <a:r>
              <a:rPr sz="2000" spc="-15" dirty="0">
                <a:latin typeface="宋体"/>
                <a:cs typeface="宋体"/>
              </a:rPr>
              <a:t>升</a:t>
            </a:r>
            <a:r>
              <a:rPr sz="2000" dirty="0">
                <a:latin typeface="Arial"/>
                <a:cs typeface="Arial"/>
              </a:rPr>
              <a:t>8</a:t>
            </a:r>
            <a:r>
              <a:rPr sz="2000" dirty="0">
                <a:latin typeface="宋体"/>
                <a:cs typeface="宋体"/>
              </a:rPr>
              <a:t>位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去年</a:t>
            </a:r>
            <a:r>
              <a:rPr sz="2000" spc="-10" dirty="0">
                <a:latin typeface="Arial"/>
                <a:cs typeface="Arial"/>
              </a:rPr>
              <a:t>12</a:t>
            </a:r>
            <a:r>
              <a:rPr sz="2000" dirty="0">
                <a:latin typeface="宋体"/>
                <a:cs typeface="宋体"/>
              </a:rPr>
              <a:t>月</a:t>
            </a:r>
            <a:r>
              <a:rPr sz="2000" spc="-15" dirty="0">
                <a:latin typeface="宋体"/>
                <a:cs typeface="宋体"/>
              </a:rPr>
              <a:t>份</a:t>
            </a:r>
            <a:r>
              <a:rPr sz="2000" dirty="0">
                <a:latin typeface="宋体"/>
                <a:cs typeface="宋体"/>
              </a:rPr>
              <a:t>，市</a:t>
            </a:r>
            <a:r>
              <a:rPr sz="2000" spc="-15" dirty="0">
                <a:latin typeface="宋体"/>
                <a:cs typeface="宋体"/>
              </a:rPr>
              <a:t>场</a:t>
            </a:r>
            <a:r>
              <a:rPr sz="2000" dirty="0">
                <a:latin typeface="宋体"/>
                <a:cs typeface="宋体"/>
              </a:rPr>
              <a:t>份额 达到创历史新高的</a:t>
            </a:r>
            <a:r>
              <a:rPr sz="2000" spc="-5" dirty="0">
                <a:latin typeface="Arial"/>
                <a:cs typeface="Arial"/>
              </a:rPr>
              <a:t>2.17%</a:t>
            </a:r>
            <a:r>
              <a:rPr sz="2000" spc="-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仅</a:t>
            </a:r>
            <a:r>
              <a:rPr sz="2000" spc="-15" dirty="0">
                <a:latin typeface="宋体"/>
                <a:cs typeface="宋体"/>
              </a:rPr>
              <a:t>次</a:t>
            </a:r>
            <a:r>
              <a:rPr sz="2000" dirty="0">
                <a:latin typeface="宋体"/>
                <a:cs typeface="宋体"/>
              </a:rPr>
              <a:t>于日</a:t>
            </a:r>
            <a:r>
              <a:rPr sz="2000" spc="-15" dirty="0">
                <a:latin typeface="宋体"/>
                <a:cs typeface="宋体"/>
              </a:rPr>
              <a:t>元</a:t>
            </a:r>
            <a:r>
              <a:rPr sz="2000" dirty="0">
                <a:latin typeface="宋体"/>
                <a:cs typeface="宋体"/>
              </a:rPr>
              <a:t>的</a:t>
            </a:r>
            <a:r>
              <a:rPr sz="2000" spc="-5" dirty="0">
                <a:latin typeface="Arial"/>
                <a:cs typeface="Arial"/>
              </a:rPr>
              <a:t>2.69%</a:t>
            </a:r>
            <a:r>
              <a:rPr sz="2000" spc="-15" dirty="0">
                <a:latin typeface="宋体"/>
                <a:cs typeface="宋体"/>
              </a:rPr>
              <a:t>。</a:t>
            </a:r>
            <a:r>
              <a:rPr sz="2000" dirty="0">
                <a:latin typeface="宋体"/>
                <a:cs typeface="宋体"/>
              </a:rPr>
              <a:t>去年</a:t>
            </a:r>
            <a:r>
              <a:rPr sz="2000" spc="-15" dirty="0">
                <a:latin typeface="宋体"/>
                <a:cs typeface="宋体"/>
              </a:rPr>
              <a:t>年</a:t>
            </a:r>
            <a:r>
              <a:rPr sz="2000" dirty="0">
                <a:latin typeface="宋体"/>
                <a:cs typeface="宋体"/>
              </a:rPr>
              <a:t>底，</a:t>
            </a:r>
            <a:r>
              <a:rPr sz="2000" spc="-15" dirty="0">
                <a:latin typeface="宋体"/>
                <a:cs typeface="宋体"/>
              </a:rPr>
              <a:t>人</a:t>
            </a:r>
            <a:r>
              <a:rPr sz="2000" dirty="0">
                <a:latin typeface="宋体"/>
                <a:cs typeface="宋体"/>
              </a:rPr>
              <a:t>民币</a:t>
            </a:r>
            <a:r>
              <a:rPr sz="2000" spc="-15" dirty="0">
                <a:latin typeface="宋体"/>
                <a:cs typeface="宋体"/>
              </a:rPr>
              <a:t>在</a:t>
            </a:r>
            <a:r>
              <a:rPr sz="2000" dirty="0">
                <a:latin typeface="宋体"/>
                <a:cs typeface="宋体"/>
              </a:rPr>
              <a:t>全球 的支付金额增长也高达</a:t>
            </a:r>
            <a:r>
              <a:rPr sz="2000" spc="-10" dirty="0">
                <a:latin typeface="Arial"/>
                <a:cs typeface="Arial"/>
              </a:rPr>
              <a:t>20.3%</a:t>
            </a:r>
            <a:r>
              <a:rPr sz="2000" spc="-10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明显</a:t>
            </a:r>
            <a:r>
              <a:rPr sz="2000" spc="-15" dirty="0">
                <a:latin typeface="宋体"/>
                <a:cs typeface="宋体"/>
              </a:rPr>
              <a:t>高</a:t>
            </a:r>
            <a:r>
              <a:rPr sz="2000" dirty="0">
                <a:latin typeface="宋体"/>
                <a:cs typeface="宋体"/>
              </a:rPr>
              <a:t>于同</a:t>
            </a:r>
            <a:r>
              <a:rPr sz="2000" spc="-15" dirty="0">
                <a:latin typeface="宋体"/>
                <a:cs typeface="宋体"/>
              </a:rPr>
              <a:t>期</a:t>
            </a:r>
            <a:r>
              <a:rPr sz="2000" dirty="0">
                <a:latin typeface="宋体"/>
                <a:cs typeface="宋体"/>
              </a:rPr>
              <a:t>其他</a:t>
            </a:r>
            <a:r>
              <a:rPr sz="2000" spc="-15" dirty="0">
                <a:latin typeface="宋体"/>
                <a:cs typeface="宋体"/>
              </a:rPr>
              <a:t>货</a:t>
            </a:r>
            <a:r>
              <a:rPr sz="2000" dirty="0">
                <a:latin typeface="宋体"/>
                <a:cs typeface="宋体"/>
              </a:rPr>
              <a:t>币支</a:t>
            </a:r>
            <a:r>
              <a:rPr sz="2000" spc="-15" dirty="0">
                <a:latin typeface="宋体"/>
                <a:cs typeface="宋体"/>
              </a:rPr>
              <a:t>付</a:t>
            </a:r>
            <a:r>
              <a:rPr sz="2000" dirty="0">
                <a:latin typeface="宋体"/>
                <a:cs typeface="宋体"/>
              </a:rPr>
              <a:t>金额</a:t>
            </a:r>
            <a:r>
              <a:rPr sz="2000" spc="-15" dirty="0">
                <a:latin typeface="宋体"/>
                <a:cs typeface="宋体"/>
              </a:rPr>
              <a:t>增</a:t>
            </a:r>
            <a:r>
              <a:rPr sz="2000" dirty="0">
                <a:latin typeface="宋体"/>
                <a:cs typeface="宋体"/>
              </a:rPr>
              <a:t>长的</a:t>
            </a:r>
            <a:endParaRPr sz="2000">
              <a:latin typeface="宋体"/>
              <a:cs typeface="宋体"/>
            </a:endParaRPr>
          </a:p>
          <a:p>
            <a:pPr marL="19304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Arial"/>
                <a:cs typeface="Arial"/>
              </a:rPr>
              <a:t>14.9%</a:t>
            </a:r>
            <a:r>
              <a:rPr sz="2000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93675" marR="189230" indent="-180975">
              <a:lnSpc>
                <a:spcPct val="125000"/>
              </a:lnSpc>
              <a:spcBef>
                <a:spcPts val="960"/>
              </a:spcBef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sz="2000" dirty="0">
                <a:latin typeface="宋体"/>
                <a:cs typeface="宋体"/>
              </a:rPr>
              <a:t>去年</a:t>
            </a:r>
            <a:r>
              <a:rPr sz="2000" dirty="0">
                <a:latin typeface="Arial"/>
                <a:cs typeface="Arial"/>
              </a:rPr>
              <a:t>12</a:t>
            </a:r>
            <a:r>
              <a:rPr sz="2000" dirty="0">
                <a:latin typeface="宋体"/>
                <a:cs typeface="宋体"/>
              </a:rPr>
              <a:t>月，人民币首</a:t>
            </a:r>
            <a:r>
              <a:rPr sz="2000" spc="-15" dirty="0">
                <a:latin typeface="宋体"/>
                <a:cs typeface="宋体"/>
              </a:rPr>
              <a:t>次</a:t>
            </a:r>
            <a:r>
              <a:rPr sz="2000" dirty="0">
                <a:latin typeface="宋体"/>
                <a:cs typeface="宋体"/>
              </a:rPr>
              <a:t>超越</a:t>
            </a:r>
            <a:r>
              <a:rPr sz="2000" spc="-15" dirty="0">
                <a:latin typeface="宋体"/>
                <a:cs typeface="宋体"/>
              </a:rPr>
              <a:t>加</a:t>
            </a:r>
            <a:r>
              <a:rPr sz="2000" dirty="0">
                <a:latin typeface="宋体"/>
                <a:cs typeface="宋体"/>
              </a:rPr>
              <a:t>拿大</a:t>
            </a:r>
            <a:r>
              <a:rPr sz="2000" spc="-15" dirty="0">
                <a:latin typeface="宋体"/>
                <a:cs typeface="宋体"/>
              </a:rPr>
              <a:t>元</a:t>
            </a:r>
            <a:r>
              <a:rPr sz="2000" dirty="0">
                <a:latin typeface="宋体"/>
                <a:cs typeface="宋体"/>
              </a:rPr>
              <a:t>成为</a:t>
            </a:r>
            <a:r>
              <a:rPr sz="2000" spc="-15" dirty="0">
                <a:latin typeface="宋体"/>
                <a:cs typeface="宋体"/>
              </a:rPr>
              <a:t>全</a:t>
            </a:r>
            <a:r>
              <a:rPr sz="2000" dirty="0">
                <a:latin typeface="宋体"/>
                <a:cs typeface="宋体"/>
              </a:rPr>
              <a:t>球第</a:t>
            </a:r>
            <a:r>
              <a:rPr sz="2000" spc="-15" dirty="0">
                <a:latin typeface="宋体"/>
                <a:cs typeface="宋体"/>
              </a:rPr>
              <a:t>五</a:t>
            </a:r>
            <a:r>
              <a:rPr sz="2000" dirty="0">
                <a:latin typeface="宋体"/>
                <a:cs typeface="宋体"/>
              </a:rPr>
              <a:t>大支</a:t>
            </a:r>
            <a:r>
              <a:rPr sz="2000" spc="-15" dirty="0">
                <a:latin typeface="宋体"/>
                <a:cs typeface="宋体"/>
              </a:rPr>
              <a:t>付</a:t>
            </a:r>
            <a:r>
              <a:rPr sz="2000" dirty="0">
                <a:latin typeface="宋体"/>
                <a:cs typeface="宋体"/>
              </a:rPr>
              <a:t>货币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今年</a:t>
            </a:r>
            <a:r>
              <a:rPr sz="2000" dirty="0">
                <a:latin typeface="Arial"/>
                <a:cs typeface="Arial"/>
              </a:rPr>
              <a:t>1  </a:t>
            </a:r>
            <a:r>
              <a:rPr sz="2000" dirty="0">
                <a:latin typeface="宋体"/>
                <a:cs typeface="宋体"/>
              </a:rPr>
              <a:t>月份，人民币继续保持</a:t>
            </a:r>
            <a:r>
              <a:rPr sz="2000" spc="-15" dirty="0">
                <a:latin typeface="宋体"/>
                <a:cs typeface="宋体"/>
              </a:rPr>
              <a:t>这</a:t>
            </a:r>
            <a:r>
              <a:rPr sz="2000" dirty="0">
                <a:latin typeface="宋体"/>
                <a:cs typeface="宋体"/>
              </a:rPr>
              <a:t>一排</a:t>
            </a:r>
            <a:r>
              <a:rPr sz="2000" spc="-15" dirty="0">
                <a:latin typeface="宋体"/>
                <a:cs typeface="宋体"/>
              </a:rPr>
              <a:t>名</a:t>
            </a:r>
            <a:r>
              <a:rPr sz="2000" dirty="0">
                <a:latin typeface="宋体"/>
                <a:cs typeface="宋体"/>
              </a:rPr>
              <a:t>，市</a:t>
            </a:r>
            <a:r>
              <a:rPr sz="2000" spc="-15" dirty="0">
                <a:latin typeface="宋体"/>
                <a:cs typeface="宋体"/>
              </a:rPr>
              <a:t>场</a:t>
            </a:r>
            <a:r>
              <a:rPr sz="2000" dirty="0">
                <a:latin typeface="宋体"/>
                <a:cs typeface="宋体"/>
              </a:rPr>
              <a:t>占有</a:t>
            </a:r>
            <a:r>
              <a:rPr sz="2000" spc="-15" dirty="0">
                <a:latin typeface="宋体"/>
                <a:cs typeface="宋体"/>
              </a:rPr>
              <a:t>率</a:t>
            </a:r>
            <a:r>
              <a:rPr sz="2000" dirty="0">
                <a:latin typeface="宋体"/>
                <a:cs typeface="宋体"/>
              </a:rPr>
              <a:t>上升</a:t>
            </a:r>
            <a:r>
              <a:rPr sz="2000" spc="-15" dirty="0">
                <a:latin typeface="宋体"/>
                <a:cs typeface="宋体"/>
              </a:rPr>
              <a:t>至</a:t>
            </a:r>
            <a:r>
              <a:rPr sz="2000" spc="-5" dirty="0">
                <a:latin typeface="Arial"/>
                <a:cs typeface="Arial"/>
              </a:rPr>
              <a:t>2.06%</a:t>
            </a:r>
            <a:r>
              <a:rPr sz="2000" spc="-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仅</a:t>
            </a:r>
            <a:r>
              <a:rPr sz="2000" spc="-15" dirty="0">
                <a:latin typeface="宋体"/>
                <a:cs typeface="宋体"/>
              </a:rPr>
              <a:t>次</a:t>
            </a:r>
            <a:r>
              <a:rPr sz="2000" dirty="0">
                <a:latin typeface="宋体"/>
                <a:cs typeface="宋体"/>
              </a:rPr>
              <a:t>于美元</a:t>
            </a:r>
            <a:endParaRPr sz="2000">
              <a:latin typeface="宋体"/>
              <a:cs typeface="宋体"/>
            </a:endParaRPr>
          </a:p>
          <a:p>
            <a:pPr marL="193675" marR="142875">
              <a:lnSpc>
                <a:spcPct val="125000"/>
              </a:lnSpc>
            </a:pPr>
            <a:r>
              <a:rPr sz="2000" dirty="0">
                <a:latin typeface="宋体"/>
                <a:cs typeface="宋体"/>
              </a:rPr>
              <a:t>、欧元、英镑、日元，</a:t>
            </a:r>
            <a:r>
              <a:rPr sz="2000" spc="-15" dirty="0">
                <a:latin typeface="宋体"/>
                <a:cs typeface="宋体"/>
              </a:rPr>
              <a:t>值</a:t>
            </a:r>
            <a:r>
              <a:rPr sz="2000" dirty="0">
                <a:latin typeface="宋体"/>
                <a:cs typeface="宋体"/>
              </a:rPr>
              <a:t>得注</a:t>
            </a:r>
            <a:r>
              <a:rPr sz="2000" spc="-15" dirty="0">
                <a:latin typeface="宋体"/>
                <a:cs typeface="宋体"/>
              </a:rPr>
              <a:t>意</a:t>
            </a:r>
            <a:r>
              <a:rPr sz="2000" dirty="0">
                <a:latin typeface="宋体"/>
                <a:cs typeface="宋体"/>
              </a:rPr>
              <a:t>的是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这四</a:t>
            </a:r>
            <a:r>
              <a:rPr sz="2000" spc="-15" dirty="0">
                <a:latin typeface="宋体"/>
                <a:cs typeface="宋体"/>
              </a:rPr>
              <a:t>种</a:t>
            </a:r>
            <a:r>
              <a:rPr sz="2000" dirty="0">
                <a:latin typeface="宋体"/>
                <a:cs typeface="宋体"/>
              </a:rPr>
              <a:t>货币</a:t>
            </a:r>
            <a:r>
              <a:rPr sz="2000" spc="-15" dirty="0">
                <a:latin typeface="宋体"/>
                <a:cs typeface="宋体"/>
              </a:rPr>
              <a:t>正</a:t>
            </a:r>
            <a:r>
              <a:rPr sz="2000" dirty="0">
                <a:latin typeface="宋体"/>
                <a:cs typeface="宋体"/>
              </a:rPr>
              <a:t>是目</a:t>
            </a:r>
            <a:r>
              <a:rPr sz="2000" spc="-15" dirty="0">
                <a:latin typeface="宋体"/>
                <a:cs typeface="宋体"/>
              </a:rPr>
              <a:t>前</a:t>
            </a:r>
            <a:r>
              <a:rPr sz="2000" dirty="0">
                <a:latin typeface="Arial"/>
                <a:cs typeface="Arial"/>
              </a:rPr>
              <a:t>SDR</a:t>
            </a:r>
            <a:r>
              <a:rPr sz="2000" dirty="0">
                <a:latin typeface="宋体"/>
                <a:cs typeface="宋体"/>
              </a:rPr>
              <a:t>货币</a:t>
            </a:r>
            <a:r>
              <a:rPr sz="2000" spc="-15" dirty="0">
                <a:latin typeface="宋体"/>
                <a:cs typeface="宋体"/>
              </a:rPr>
              <a:t>篮</a:t>
            </a:r>
            <a:r>
              <a:rPr sz="2000" dirty="0">
                <a:latin typeface="宋体"/>
                <a:cs typeface="宋体"/>
              </a:rPr>
              <a:t>子 的组成，人民币紧随其</a:t>
            </a:r>
            <a:r>
              <a:rPr sz="2000" spc="-15" dirty="0">
                <a:latin typeface="宋体"/>
                <a:cs typeface="宋体"/>
              </a:rPr>
              <a:t>后</a:t>
            </a:r>
            <a:r>
              <a:rPr sz="2000" dirty="0">
                <a:latin typeface="宋体"/>
                <a:cs typeface="宋体"/>
              </a:rPr>
              <a:t>，意</a:t>
            </a:r>
            <a:r>
              <a:rPr sz="2000" spc="-15" dirty="0">
                <a:latin typeface="宋体"/>
                <a:cs typeface="宋体"/>
              </a:rPr>
              <a:t>味</a:t>
            </a:r>
            <a:r>
              <a:rPr sz="2000" dirty="0">
                <a:latin typeface="宋体"/>
                <a:cs typeface="宋体"/>
              </a:rPr>
              <a:t>着与</a:t>
            </a:r>
            <a:r>
              <a:rPr sz="2000" spc="-15" dirty="0">
                <a:latin typeface="宋体"/>
                <a:cs typeface="宋体"/>
              </a:rPr>
              <a:t>纳</a:t>
            </a:r>
            <a:r>
              <a:rPr sz="2000" dirty="0">
                <a:latin typeface="宋体"/>
                <a:cs typeface="宋体"/>
              </a:rPr>
              <a:t>入</a:t>
            </a:r>
            <a:r>
              <a:rPr sz="2000" dirty="0">
                <a:latin typeface="Arial"/>
                <a:cs typeface="Arial"/>
              </a:rPr>
              <a:t>SDR</a:t>
            </a:r>
            <a:r>
              <a:rPr sz="2000" dirty="0">
                <a:latin typeface="宋体"/>
                <a:cs typeface="宋体"/>
              </a:rPr>
              <a:t>篮</a:t>
            </a:r>
            <a:r>
              <a:rPr sz="2000" spc="-15" dirty="0">
                <a:latin typeface="宋体"/>
                <a:cs typeface="宋体"/>
              </a:rPr>
              <a:t>子</a:t>
            </a:r>
            <a:r>
              <a:rPr sz="2000" dirty="0">
                <a:latin typeface="宋体"/>
                <a:cs typeface="宋体"/>
              </a:rPr>
              <a:t>的终</a:t>
            </a:r>
            <a:r>
              <a:rPr sz="2000" spc="-15" dirty="0">
                <a:latin typeface="宋体"/>
                <a:cs typeface="宋体"/>
              </a:rPr>
              <a:t>极</a:t>
            </a:r>
            <a:r>
              <a:rPr sz="2000" dirty="0">
                <a:latin typeface="宋体"/>
                <a:cs typeface="宋体"/>
              </a:rPr>
              <a:t>目标</a:t>
            </a:r>
            <a:r>
              <a:rPr sz="2000" spc="-15" dirty="0">
                <a:latin typeface="宋体"/>
                <a:cs typeface="宋体"/>
              </a:rPr>
              <a:t>渐</a:t>
            </a:r>
            <a:r>
              <a:rPr sz="2000" dirty="0">
                <a:latin typeface="宋体"/>
                <a:cs typeface="宋体"/>
              </a:rPr>
              <a:t>行渐</a:t>
            </a:r>
            <a:r>
              <a:rPr sz="2000" spc="-15" dirty="0">
                <a:latin typeface="宋体"/>
                <a:cs typeface="宋体"/>
              </a:rPr>
              <a:t>近</a:t>
            </a:r>
            <a:r>
              <a:rPr sz="2000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3083" y="146494"/>
            <a:ext cx="33680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SDR</a:t>
            </a:r>
            <a:r>
              <a:rPr sz="3200" spc="-5" dirty="0"/>
              <a:t>：</a:t>
            </a:r>
            <a:r>
              <a:rPr sz="3200" spc="-5" dirty="0">
                <a:latin typeface="Arial"/>
                <a:cs typeface="Arial"/>
              </a:rPr>
              <a:t>2016-10-01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82575" y="947737"/>
            <a:ext cx="8511540" cy="524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170815" indent="-18097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新的</a:t>
            </a:r>
            <a:r>
              <a:rPr sz="2400" spc="-10" dirty="0">
                <a:latin typeface="Arial"/>
                <a:cs typeface="Arial"/>
              </a:rPr>
              <a:t>SDR</a:t>
            </a:r>
            <a:r>
              <a:rPr sz="2400" dirty="0">
                <a:latin typeface="宋体"/>
                <a:cs typeface="宋体"/>
              </a:rPr>
              <a:t>货币篮子包含</a:t>
            </a:r>
            <a:r>
              <a:rPr sz="2400" b="1" u="heavy" dirty="0">
                <a:solidFill>
                  <a:srgbClr val="C40505"/>
                </a:solidFill>
                <a:uFill>
                  <a:solidFill>
                    <a:srgbClr val="C40505"/>
                  </a:solidFill>
                </a:uFill>
                <a:latin typeface="宋体"/>
                <a:cs typeface="宋体"/>
                <a:hlinkClick r:id="rId3"/>
              </a:rPr>
              <a:t>美元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b="1" u="heavy" dirty="0">
                <a:solidFill>
                  <a:srgbClr val="C40505"/>
                </a:solidFill>
                <a:uFill>
                  <a:solidFill>
                    <a:srgbClr val="C40505"/>
                  </a:solidFill>
                </a:uFill>
                <a:latin typeface="宋体"/>
                <a:cs typeface="宋体"/>
                <a:hlinkClick r:id="rId4"/>
              </a:rPr>
              <a:t>欧元</a:t>
            </a:r>
            <a:r>
              <a:rPr sz="2400" dirty="0">
                <a:latin typeface="宋体"/>
                <a:cs typeface="宋体"/>
              </a:rPr>
              <a:t>、人民币、</a:t>
            </a:r>
            <a:r>
              <a:rPr sz="2400" b="1" u="heavy" dirty="0">
                <a:solidFill>
                  <a:srgbClr val="C40505"/>
                </a:solidFill>
                <a:uFill>
                  <a:solidFill>
                    <a:srgbClr val="C40505"/>
                  </a:solidFill>
                </a:uFill>
                <a:latin typeface="宋体"/>
                <a:cs typeface="宋体"/>
                <a:hlinkClick r:id="rId5"/>
              </a:rPr>
              <a:t>日元</a:t>
            </a:r>
            <a:r>
              <a:rPr sz="2400" dirty="0">
                <a:latin typeface="宋体"/>
                <a:cs typeface="宋体"/>
              </a:rPr>
              <a:t>和</a:t>
            </a:r>
            <a:r>
              <a:rPr sz="2400" b="1" u="heavy" dirty="0">
                <a:solidFill>
                  <a:srgbClr val="C40505"/>
                </a:solidFill>
                <a:uFill>
                  <a:solidFill>
                    <a:srgbClr val="C40505"/>
                  </a:solidFill>
                </a:uFill>
                <a:latin typeface="宋体"/>
                <a:cs typeface="宋体"/>
                <a:hlinkClick r:id="rId6"/>
              </a:rPr>
              <a:t>英镑</a:t>
            </a:r>
            <a:r>
              <a:rPr sz="2400" spc="-10" dirty="0">
                <a:latin typeface="Arial"/>
                <a:cs typeface="Arial"/>
              </a:rPr>
              <a:t>5</a:t>
            </a:r>
            <a:r>
              <a:rPr sz="2400" dirty="0">
                <a:latin typeface="宋体"/>
                <a:cs typeface="宋体"/>
              </a:rPr>
              <a:t>种 货币，权重分别为</a:t>
            </a:r>
            <a:r>
              <a:rPr sz="2400" spc="-5" dirty="0">
                <a:latin typeface="Arial"/>
                <a:cs typeface="Arial"/>
              </a:rPr>
              <a:t>41.73%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spc="-5" dirty="0">
                <a:latin typeface="Arial"/>
                <a:cs typeface="Arial"/>
              </a:rPr>
              <a:t>30.93%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spc="-5" dirty="0">
                <a:latin typeface="Arial"/>
                <a:cs typeface="Arial"/>
              </a:rPr>
              <a:t>10.92%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spc="-5" dirty="0">
                <a:latin typeface="Arial"/>
                <a:cs typeface="Arial"/>
              </a:rPr>
              <a:t>8.33%</a:t>
            </a:r>
            <a:r>
              <a:rPr sz="2400" dirty="0">
                <a:latin typeface="宋体"/>
                <a:cs typeface="宋体"/>
              </a:rPr>
              <a:t>和</a:t>
            </a:r>
            <a:endParaRPr sz="2400">
              <a:latin typeface="宋体"/>
              <a:cs typeface="宋体"/>
            </a:endParaRPr>
          </a:p>
          <a:p>
            <a:pPr marL="19367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8.09%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dirty="0">
                <a:latin typeface="宋体"/>
                <a:cs typeface="宋体"/>
              </a:rPr>
              <a:t>对应的货币数量分别为</a:t>
            </a:r>
            <a:r>
              <a:rPr sz="2400" spc="-5" dirty="0">
                <a:latin typeface="Arial"/>
                <a:cs typeface="Arial"/>
              </a:rPr>
              <a:t>0.58252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spc="-5" dirty="0">
                <a:latin typeface="Arial"/>
                <a:cs typeface="Arial"/>
              </a:rPr>
              <a:t>0.38671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spc="-5" dirty="0">
                <a:latin typeface="Arial"/>
                <a:cs typeface="Arial"/>
              </a:rPr>
              <a:t>1.0174</a:t>
            </a:r>
            <a:r>
              <a:rPr sz="2400" dirty="0">
                <a:latin typeface="宋体"/>
                <a:cs typeface="宋体"/>
              </a:rPr>
              <a:t>、</a:t>
            </a:r>
            <a:endParaRPr sz="2400">
              <a:latin typeface="宋体"/>
              <a:cs typeface="宋体"/>
            </a:endParaRPr>
          </a:p>
          <a:p>
            <a:pPr marL="19367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11.900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spc="-5" dirty="0">
                <a:latin typeface="Arial"/>
                <a:cs typeface="Arial"/>
              </a:rPr>
              <a:t>0.085946</a:t>
            </a:r>
            <a:r>
              <a:rPr sz="240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93675" marR="5080" indent="-180975" algn="just">
              <a:lnSpc>
                <a:spcPct val="150000"/>
              </a:lnSpc>
              <a:spcBef>
                <a:spcPts val="1250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Arial"/>
                <a:cs typeface="Arial"/>
              </a:rPr>
              <a:t>SDR</a:t>
            </a:r>
            <a:r>
              <a:rPr sz="2000" dirty="0">
                <a:latin typeface="宋体"/>
                <a:cs typeface="宋体"/>
              </a:rPr>
              <a:t>债券。风险调整收益比</a:t>
            </a:r>
            <a:r>
              <a:rPr sz="2000" spc="-15" dirty="0">
                <a:latin typeface="宋体"/>
                <a:cs typeface="宋体"/>
              </a:rPr>
              <a:t>其</a:t>
            </a:r>
            <a:r>
              <a:rPr sz="2000" dirty="0">
                <a:latin typeface="宋体"/>
                <a:cs typeface="宋体"/>
              </a:rPr>
              <a:t>他单</a:t>
            </a:r>
            <a:r>
              <a:rPr sz="2000" spc="-15" dirty="0">
                <a:latin typeface="宋体"/>
                <a:cs typeface="宋体"/>
              </a:rPr>
              <a:t>币</a:t>
            </a:r>
            <a:r>
              <a:rPr sz="2000" dirty="0">
                <a:latin typeface="宋体"/>
                <a:cs typeface="宋体"/>
              </a:rPr>
              <a:t>种债</a:t>
            </a:r>
            <a:r>
              <a:rPr sz="2000" spc="-15" dirty="0">
                <a:latin typeface="宋体"/>
                <a:cs typeface="宋体"/>
              </a:rPr>
              <a:t>券</a:t>
            </a:r>
            <a:r>
              <a:rPr sz="2000" dirty="0">
                <a:latin typeface="宋体"/>
                <a:cs typeface="宋体"/>
              </a:rPr>
              <a:t>更高</a:t>
            </a:r>
            <a:r>
              <a:rPr sz="2000" spc="-15" dirty="0">
                <a:latin typeface="宋体"/>
                <a:cs typeface="宋体"/>
              </a:rPr>
              <a:t>（</a:t>
            </a:r>
            <a:r>
              <a:rPr sz="2000" dirty="0">
                <a:latin typeface="宋体"/>
                <a:cs typeface="宋体"/>
              </a:rPr>
              <a:t>仅仅</a:t>
            </a:r>
            <a:r>
              <a:rPr sz="2000" spc="-15" dirty="0">
                <a:latin typeface="宋体"/>
                <a:cs typeface="宋体"/>
              </a:rPr>
              <a:t>低</a:t>
            </a:r>
            <a:r>
              <a:rPr sz="2000" dirty="0">
                <a:latin typeface="宋体"/>
                <a:cs typeface="宋体"/>
              </a:rPr>
              <a:t>于人</a:t>
            </a:r>
            <a:r>
              <a:rPr sz="2000" spc="-15" dirty="0">
                <a:latin typeface="宋体"/>
                <a:cs typeface="宋体"/>
              </a:rPr>
              <a:t>民</a:t>
            </a:r>
            <a:r>
              <a:rPr sz="2000" dirty="0">
                <a:latin typeface="宋体"/>
                <a:cs typeface="宋体"/>
              </a:rPr>
              <a:t>币计</a:t>
            </a:r>
            <a:r>
              <a:rPr sz="2000" spc="-15" dirty="0">
                <a:latin typeface="宋体"/>
                <a:cs typeface="宋体"/>
              </a:rPr>
              <a:t>价</a:t>
            </a:r>
            <a:r>
              <a:rPr sz="2000" dirty="0">
                <a:latin typeface="宋体"/>
                <a:cs typeface="宋体"/>
              </a:rPr>
              <a:t>的 债券），主要原因是</a:t>
            </a:r>
            <a:r>
              <a:rPr sz="2000" dirty="0">
                <a:latin typeface="Arial"/>
                <a:cs typeface="Arial"/>
              </a:rPr>
              <a:t>SDR</a:t>
            </a:r>
            <a:r>
              <a:rPr sz="2000" dirty="0">
                <a:latin typeface="宋体"/>
                <a:cs typeface="宋体"/>
              </a:rPr>
              <a:t>债</a:t>
            </a:r>
            <a:r>
              <a:rPr sz="2000" spc="-15" dirty="0">
                <a:latin typeface="宋体"/>
                <a:cs typeface="宋体"/>
              </a:rPr>
              <a:t>券</a:t>
            </a:r>
            <a:r>
              <a:rPr sz="2000" dirty="0">
                <a:latin typeface="宋体"/>
                <a:cs typeface="宋体"/>
              </a:rPr>
              <a:t>包含</a:t>
            </a:r>
            <a:r>
              <a:rPr sz="2000" spc="-15" dirty="0">
                <a:latin typeface="宋体"/>
                <a:cs typeface="宋体"/>
              </a:rPr>
              <a:t>了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dirty="0">
                <a:latin typeface="宋体"/>
                <a:cs typeface="宋体"/>
              </a:rPr>
              <a:t>种货</a:t>
            </a:r>
            <a:r>
              <a:rPr sz="2000" spc="-15" dirty="0">
                <a:latin typeface="宋体"/>
                <a:cs typeface="宋体"/>
              </a:rPr>
              <a:t>币</a:t>
            </a:r>
            <a:r>
              <a:rPr sz="2000" dirty="0">
                <a:latin typeface="宋体"/>
                <a:cs typeface="宋体"/>
              </a:rPr>
              <a:t>，他</a:t>
            </a:r>
            <a:r>
              <a:rPr sz="2000" spc="-15" dirty="0">
                <a:latin typeface="宋体"/>
                <a:cs typeface="宋体"/>
              </a:rPr>
              <a:t>们</a:t>
            </a:r>
            <a:r>
              <a:rPr sz="2000" dirty="0">
                <a:latin typeface="宋体"/>
                <a:cs typeface="宋体"/>
              </a:rPr>
              <a:t>两两</a:t>
            </a:r>
            <a:r>
              <a:rPr sz="2000" spc="-15" dirty="0">
                <a:latin typeface="宋体"/>
                <a:cs typeface="宋体"/>
              </a:rPr>
              <a:t>之</a:t>
            </a:r>
            <a:r>
              <a:rPr sz="2000" dirty="0">
                <a:latin typeface="宋体"/>
                <a:cs typeface="宋体"/>
              </a:rPr>
              <a:t>间的</a:t>
            </a:r>
            <a:r>
              <a:rPr sz="2000" spc="-15" dirty="0">
                <a:latin typeface="宋体"/>
                <a:cs typeface="宋体"/>
              </a:rPr>
              <a:t>相</a:t>
            </a:r>
            <a:r>
              <a:rPr sz="2000" dirty="0">
                <a:latin typeface="宋体"/>
                <a:cs typeface="宋体"/>
              </a:rPr>
              <a:t>关性</a:t>
            </a:r>
            <a:r>
              <a:rPr sz="2000" spc="-15" dirty="0">
                <a:latin typeface="宋体"/>
                <a:cs typeface="宋体"/>
              </a:rPr>
              <a:t>较</a:t>
            </a:r>
            <a:r>
              <a:rPr sz="2000" dirty="0">
                <a:latin typeface="宋体"/>
                <a:cs typeface="宋体"/>
              </a:rPr>
              <a:t>低</a:t>
            </a:r>
            <a:endParaRPr sz="2000">
              <a:latin typeface="宋体"/>
              <a:cs typeface="宋体"/>
            </a:endParaRPr>
          </a:p>
          <a:p>
            <a:pPr marL="19367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宋体"/>
                <a:cs typeface="宋体"/>
              </a:rPr>
              <a:t>，能很好地对冲汇率风</a:t>
            </a:r>
            <a:r>
              <a:rPr sz="2000" spc="-15" dirty="0">
                <a:latin typeface="宋体"/>
                <a:cs typeface="宋体"/>
              </a:rPr>
              <a:t>险</a:t>
            </a:r>
            <a:r>
              <a:rPr sz="2000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93675" marR="5080" indent="-180975" algn="just">
              <a:lnSpc>
                <a:spcPct val="150000"/>
              </a:lnSpc>
              <a:spcBef>
                <a:spcPts val="960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世界银行（国际复兴开</a:t>
            </a:r>
            <a:r>
              <a:rPr sz="2000" spc="-15" dirty="0">
                <a:latin typeface="宋体"/>
                <a:cs typeface="宋体"/>
              </a:rPr>
              <a:t>发</a:t>
            </a:r>
            <a:r>
              <a:rPr sz="2000" dirty="0">
                <a:latin typeface="宋体"/>
                <a:cs typeface="宋体"/>
              </a:rPr>
              <a:t>银行</a:t>
            </a:r>
            <a:r>
              <a:rPr sz="2000" spc="-15" dirty="0">
                <a:latin typeface="宋体"/>
                <a:cs typeface="宋体"/>
              </a:rPr>
              <a:t>）</a:t>
            </a:r>
            <a:r>
              <a:rPr sz="2000" dirty="0">
                <a:latin typeface="宋体"/>
                <a:cs typeface="宋体"/>
              </a:rPr>
              <a:t>于</a:t>
            </a:r>
            <a:r>
              <a:rPr sz="2000" spc="-5" dirty="0">
                <a:latin typeface="Arial"/>
                <a:cs typeface="Arial"/>
              </a:rPr>
              <a:t>2016-8-31</a:t>
            </a:r>
            <a:r>
              <a:rPr sz="2000" dirty="0">
                <a:latin typeface="宋体"/>
                <a:cs typeface="宋体"/>
              </a:rPr>
              <a:t>在中</a:t>
            </a:r>
            <a:r>
              <a:rPr sz="2000" spc="-15" dirty="0">
                <a:latin typeface="宋体"/>
                <a:cs typeface="宋体"/>
              </a:rPr>
              <a:t>国</a:t>
            </a:r>
            <a:r>
              <a:rPr sz="2000" dirty="0">
                <a:latin typeface="宋体"/>
                <a:cs typeface="宋体"/>
              </a:rPr>
              <a:t>银行</a:t>
            </a:r>
            <a:r>
              <a:rPr sz="2000" spc="-15" dirty="0">
                <a:latin typeface="宋体"/>
                <a:cs typeface="宋体"/>
              </a:rPr>
              <a:t>间</a:t>
            </a:r>
            <a:r>
              <a:rPr sz="2000" dirty="0">
                <a:latin typeface="宋体"/>
                <a:cs typeface="宋体"/>
              </a:rPr>
              <a:t>债市</a:t>
            </a:r>
            <a:r>
              <a:rPr sz="2000" spc="-15" dirty="0">
                <a:latin typeface="宋体"/>
                <a:cs typeface="宋体"/>
              </a:rPr>
              <a:t>簿</a:t>
            </a:r>
            <a:r>
              <a:rPr sz="2000" dirty="0">
                <a:latin typeface="宋体"/>
                <a:cs typeface="宋体"/>
              </a:rPr>
              <a:t>记建</a:t>
            </a:r>
            <a:r>
              <a:rPr sz="2000" spc="-15" dirty="0">
                <a:latin typeface="宋体"/>
                <a:cs typeface="宋体"/>
              </a:rPr>
              <a:t>档</a:t>
            </a:r>
            <a:r>
              <a:rPr sz="2000" dirty="0">
                <a:latin typeface="宋体"/>
                <a:cs typeface="宋体"/>
              </a:rPr>
              <a:t>发 行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dirty="0">
                <a:latin typeface="宋体"/>
                <a:cs typeface="宋体"/>
              </a:rPr>
              <a:t>亿特别提款权（</a:t>
            </a:r>
            <a:r>
              <a:rPr sz="2000" dirty="0">
                <a:latin typeface="Arial"/>
                <a:cs typeface="Arial"/>
              </a:rPr>
              <a:t>SDR</a:t>
            </a:r>
            <a:r>
              <a:rPr sz="2000" dirty="0">
                <a:latin typeface="宋体"/>
                <a:cs typeface="宋体"/>
              </a:rPr>
              <a:t>）计</a:t>
            </a:r>
            <a:r>
              <a:rPr sz="2000" spc="-15" dirty="0">
                <a:latin typeface="宋体"/>
                <a:cs typeface="宋体"/>
              </a:rPr>
              <a:t>价</a:t>
            </a:r>
            <a:r>
              <a:rPr sz="2000" dirty="0">
                <a:latin typeface="宋体"/>
                <a:cs typeface="宋体"/>
              </a:rPr>
              <a:t>债券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期限</a:t>
            </a:r>
            <a:r>
              <a:rPr sz="2000" spc="-15" dirty="0">
                <a:latin typeface="宋体"/>
                <a:cs typeface="宋体"/>
              </a:rPr>
              <a:t>三</a:t>
            </a:r>
            <a:r>
              <a:rPr sz="2000" dirty="0">
                <a:latin typeface="宋体"/>
                <a:cs typeface="宋体"/>
              </a:rPr>
              <a:t>年，</a:t>
            </a:r>
            <a:r>
              <a:rPr sz="2000" spc="-15" dirty="0">
                <a:latin typeface="宋体"/>
                <a:cs typeface="宋体"/>
              </a:rPr>
              <a:t>募</a:t>
            </a:r>
            <a:r>
              <a:rPr sz="2000" dirty="0">
                <a:latin typeface="宋体"/>
                <a:cs typeface="宋体"/>
              </a:rPr>
              <a:t>集资</a:t>
            </a:r>
            <a:r>
              <a:rPr sz="2000" spc="-15" dirty="0">
                <a:latin typeface="宋体"/>
                <a:cs typeface="宋体"/>
              </a:rPr>
              <a:t>金</a:t>
            </a:r>
            <a:r>
              <a:rPr sz="2000" dirty="0">
                <a:latin typeface="宋体"/>
                <a:cs typeface="宋体"/>
              </a:rPr>
              <a:t>净额</a:t>
            </a:r>
            <a:r>
              <a:rPr sz="2000" spc="-15" dirty="0">
                <a:latin typeface="宋体"/>
                <a:cs typeface="宋体"/>
              </a:rPr>
              <a:t>将</a:t>
            </a:r>
            <a:r>
              <a:rPr sz="2000" dirty="0">
                <a:latin typeface="宋体"/>
                <a:cs typeface="宋体"/>
              </a:rPr>
              <a:t>用于</a:t>
            </a:r>
            <a:r>
              <a:rPr sz="2000" spc="-15" dirty="0">
                <a:latin typeface="宋体"/>
                <a:cs typeface="宋体"/>
              </a:rPr>
              <a:t>发</a:t>
            </a:r>
            <a:r>
              <a:rPr sz="2000" dirty="0">
                <a:latin typeface="宋体"/>
                <a:cs typeface="宋体"/>
              </a:rPr>
              <a:t>行 人的一般运营用途；此</a:t>
            </a:r>
            <a:r>
              <a:rPr sz="2000" spc="-15" dirty="0">
                <a:latin typeface="宋体"/>
                <a:cs typeface="宋体"/>
              </a:rPr>
              <a:t>亦</a:t>
            </a:r>
            <a:r>
              <a:rPr sz="2000" dirty="0">
                <a:latin typeface="宋体"/>
                <a:cs typeface="宋体"/>
              </a:rPr>
              <a:t>为首</a:t>
            </a:r>
            <a:r>
              <a:rPr sz="2000" spc="-15" dirty="0">
                <a:latin typeface="宋体"/>
                <a:cs typeface="宋体"/>
              </a:rPr>
              <a:t>只</a:t>
            </a:r>
            <a:r>
              <a:rPr sz="2000" dirty="0">
                <a:latin typeface="宋体"/>
                <a:cs typeface="宋体"/>
              </a:rPr>
              <a:t>以人</a:t>
            </a:r>
            <a:r>
              <a:rPr sz="2000" spc="-15" dirty="0">
                <a:latin typeface="宋体"/>
                <a:cs typeface="宋体"/>
              </a:rPr>
              <a:t>民</a:t>
            </a:r>
            <a:r>
              <a:rPr sz="2000" dirty="0">
                <a:latin typeface="宋体"/>
                <a:cs typeface="宋体"/>
              </a:rPr>
              <a:t>币进</a:t>
            </a:r>
            <a:r>
              <a:rPr sz="2000" spc="-15" dirty="0">
                <a:latin typeface="宋体"/>
                <a:cs typeface="宋体"/>
              </a:rPr>
              <a:t>行</a:t>
            </a:r>
            <a:r>
              <a:rPr sz="2000" dirty="0">
                <a:latin typeface="宋体"/>
                <a:cs typeface="宋体"/>
              </a:rPr>
              <a:t>结算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Arial"/>
                <a:cs typeface="Arial"/>
              </a:rPr>
              <a:t>SDR</a:t>
            </a:r>
            <a:r>
              <a:rPr sz="2000" dirty="0">
                <a:latin typeface="宋体"/>
                <a:cs typeface="宋体"/>
              </a:rPr>
              <a:t>债券。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8387" y="215582"/>
            <a:ext cx="24536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7.2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/>
              <a:t>外汇交易与汇</a:t>
            </a:r>
            <a:r>
              <a:rPr sz="2200" spc="-15" dirty="0"/>
              <a:t>率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575" y="1054136"/>
            <a:ext cx="8340725" cy="278130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155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外汇的需求者：进口（</a:t>
            </a:r>
            <a:r>
              <a:rPr sz="2000" spc="-15" dirty="0">
                <a:latin typeface="宋体"/>
                <a:cs typeface="宋体"/>
              </a:rPr>
              <a:t>旅</a:t>
            </a:r>
            <a:r>
              <a:rPr sz="2000" dirty="0">
                <a:latin typeface="宋体"/>
                <a:cs typeface="宋体"/>
              </a:rPr>
              <a:t>游和</a:t>
            </a:r>
            <a:r>
              <a:rPr sz="2000" spc="-15" dirty="0">
                <a:latin typeface="宋体"/>
                <a:cs typeface="宋体"/>
              </a:rPr>
              <a:t>留</a:t>
            </a:r>
            <a:r>
              <a:rPr sz="2000" dirty="0">
                <a:latin typeface="宋体"/>
                <a:cs typeface="宋体"/>
              </a:rPr>
              <a:t>学也</a:t>
            </a:r>
            <a:r>
              <a:rPr sz="2000" spc="-15" dirty="0">
                <a:latin typeface="宋体"/>
                <a:cs typeface="宋体"/>
              </a:rPr>
              <a:t>是</a:t>
            </a:r>
            <a:r>
              <a:rPr sz="2000" dirty="0">
                <a:latin typeface="宋体"/>
                <a:cs typeface="宋体"/>
              </a:rPr>
              <a:t>）、</a:t>
            </a:r>
            <a:r>
              <a:rPr sz="2000" spc="-15" dirty="0">
                <a:latin typeface="宋体"/>
                <a:cs typeface="宋体"/>
              </a:rPr>
              <a:t>对</a:t>
            </a:r>
            <a:r>
              <a:rPr sz="2000" dirty="0">
                <a:latin typeface="宋体"/>
                <a:cs typeface="宋体"/>
              </a:rPr>
              <a:t>外投资</a:t>
            </a:r>
            <a:endParaRPr sz="2000">
              <a:latin typeface="宋体"/>
              <a:cs typeface="宋体"/>
            </a:endParaRPr>
          </a:p>
          <a:p>
            <a:pPr marL="193675" marR="5080" indent="-180975">
              <a:lnSpc>
                <a:spcPts val="2300"/>
              </a:lnSpc>
              <a:spcBef>
                <a:spcPts val="1215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外汇的供给者：出口、</a:t>
            </a:r>
            <a:r>
              <a:rPr sz="2000" spc="-15" dirty="0">
                <a:latin typeface="宋体"/>
                <a:cs typeface="宋体"/>
              </a:rPr>
              <a:t>资</a:t>
            </a:r>
            <a:r>
              <a:rPr sz="2000" dirty="0">
                <a:latin typeface="宋体"/>
                <a:cs typeface="宋体"/>
              </a:rPr>
              <a:t>金流</a:t>
            </a:r>
            <a:r>
              <a:rPr sz="2000" spc="-15" dirty="0">
                <a:latin typeface="宋体"/>
                <a:cs typeface="宋体"/>
              </a:rPr>
              <a:t>入</a:t>
            </a:r>
            <a:r>
              <a:rPr sz="2000" dirty="0">
                <a:latin typeface="宋体"/>
                <a:cs typeface="宋体"/>
              </a:rPr>
              <a:t>（境</a:t>
            </a:r>
            <a:r>
              <a:rPr sz="2000" spc="-15" dirty="0">
                <a:latin typeface="宋体"/>
                <a:cs typeface="宋体"/>
              </a:rPr>
              <a:t>外</a:t>
            </a:r>
            <a:r>
              <a:rPr sz="2000" dirty="0">
                <a:latin typeface="宋体"/>
                <a:cs typeface="宋体"/>
              </a:rPr>
              <a:t>对内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直接</a:t>
            </a:r>
            <a:r>
              <a:rPr sz="2000" spc="-15" dirty="0">
                <a:latin typeface="宋体"/>
                <a:cs typeface="宋体"/>
              </a:rPr>
              <a:t>投</a:t>
            </a:r>
            <a:r>
              <a:rPr sz="2000" dirty="0">
                <a:latin typeface="宋体"/>
                <a:cs typeface="宋体"/>
              </a:rPr>
              <a:t>资与</a:t>
            </a:r>
            <a:r>
              <a:rPr sz="2000" spc="-15" dirty="0">
                <a:latin typeface="宋体"/>
                <a:cs typeface="宋体"/>
              </a:rPr>
              <a:t>间</a:t>
            </a:r>
            <a:r>
              <a:rPr sz="2000" dirty="0">
                <a:latin typeface="宋体"/>
                <a:cs typeface="宋体"/>
              </a:rPr>
              <a:t>接投</a:t>
            </a:r>
            <a:r>
              <a:rPr sz="2000" spc="-15" dirty="0">
                <a:latin typeface="宋体"/>
                <a:cs typeface="宋体"/>
              </a:rPr>
              <a:t>资</a:t>
            </a:r>
            <a:r>
              <a:rPr sz="2000" dirty="0">
                <a:latin typeface="宋体"/>
                <a:cs typeface="宋体"/>
              </a:rPr>
              <a:t>，热钱 呢？）</a:t>
            </a:r>
            <a:endParaRPr sz="20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外汇作为商品在交易中</a:t>
            </a:r>
            <a:r>
              <a:rPr sz="2000" spc="-15" dirty="0">
                <a:latin typeface="宋体"/>
                <a:cs typeface="宋体"/>
              </a:rPr>
              <a:t>形</a:t>
            </a:r>
            <a:r>
              <a:rPr sz="2000" dirty="0">
                <a:latin typeface="宋体"/>
                <a:cs typeface="宋体"/>
              </a:rPr>
              <a:t>成其</a:t>
            </a:r>
            <a:r>
              <a:rPr sz="2000" spc="-15" dirty="0">
                <a:latin typeface="宋体"/>
                <a:cs typeface="宋体"/>
              </a:rPr>
              <a:t>价</a:t>
            </a:r>
            <a:r>
              <a:rPr sz="2000" dirty="0">
                <a:latin typeface="宋体"/>
                <a:cs typeface="宋体"/>
              </a:rPr>
              <a:t>格</a:t>
            </a:r>
            <a:r>
              <a:rPr sz="2000" spc="-5" dirty="0">
                <a:latin typeface="Arial"/>
                <a:cs typeface="Arial"/>
              </a:rPr>
              <a:t>——</a:t>
            </a:r>
            <a:r>
              <a:rPr sz="2000" dirty="0">
                <a:latin typeface="宋体"/>
                <a:cs typeface="宋体"/>
              </a:rPr>
              <a:t>汇率</a:t>
            </a:r>
            <a:endParaRPr sz="2000">
              <a:latin typeface="宋体"/>
              <a:cs typeface="宋体"/>
            </a:endParaRPr>
          </a:p>
          <a:p>
            <a:pPr marL="193675" marR="5080" indent="-18097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汇率干预</a:t>
            </a:r>
            <a:r>
              <a:rPr sz="2000" dirty="0">
                <a:latin typeface="Arial"/>
                <a:cs typeface="Arial"/>
              </a:rPr>
              <a:t>——</a:t>
            </a:r>
            <a:r>
              <a:rPr sz="2000" dirty="0">
                <a:latin typeface="宋体"/>
                <a:cs typeface="宋体"/>
              </a:rPr>
              <a:t>自由浮动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优点</a:t>
            </a:r>
            <a:r>
              <a:rPr sz="2000" spc="-15" dirty="0">
                <a:latin typeface="宋体"/>
                <a:cs typeface="宋体"/>
              </a:rPr>
              <a:t>与</a:t>
            </a:r>
            <a:r>
              <a:rPr sz="2000" dirty="0">
                <a:latin typeface="宋体"/>
                <a:cs typeface="宋体"/>
              </a:rPr>
              <a:t>缺点</a:t>
            </a:r>
            <a:r>
              <a:rPr sz="2000" spc="-15" dirty="0">
                <a:latin typeface="宋体"/>
                <a:cs typeface="宋体"/>
              </a:rPr>
              <a:t>；</a:t>
            </a:r>
            <a:r>
              <a:rPr sz="2000" dirty="0">
                <a:latin typeface="宋体"/>
                <a:cs typeface="宋体"/>
              </a:rPr>
              <a:t>央行</a:t>
            </a:r>
            <a:r>
              <a:rPr sz="2000" spc="-15" dirty="0">
                <a:latin typeface="宋体"/>
                <a:cs typeface="宋体"/>
              </a:rPr>
              <a:t>通</a:t>
            </a:r>
            <a:r>
              <a:rPr sz="2000" dirty="0">
                <a:latin typeface="宋体"/>
                <a:cs typeface="宋体"/>
              </a:rPr>
              <a:t>过买</a:t>
            </a:r>
            <a:r>
              <a:rPr sz="2000" spc="-15" dirty="0">
                <a:latin typeface="宋体"/>
                <a:cs typeface="宋体"/>
              </a:rPr>
              <a:t>卖</a:t>
            </a:r>
            <a:r>
              <a:rPr sz="2000" dirty="0">
                <a:latin typeface="宋体"/>
                <a:cs typeface="宋体"/>
              </a:rPr>
              <a:t>外汇</a:t>
            </a:r>
            <a:r>
              <a:rPr sz="2000" spc="-15" dirty="0">
                <a:latin typeface="宋体"/>
                <a:cs typeface="宋体"/>
              </a:rPr>
              <a:t>形</a:t>
            </a:r>
            <a:r>
              <a:rPr sz="2000" dirty="0">
                <a:latin typeface="宋体"/>
                <a:cs typeface="宋体"/>
              </a:rPr>
              <a:t>成外</a:t>
            </a:r>
            <a:r>
              <a:rPr sz="2000" spc="-15" dirty="0">
                <a:latin typeface="宋体"/>
                <a:cs typeface="宋体"/>
              </a:rPr>
              <a:t>汇</a:t>
            </a:r>
            <a:r>
              <a:rPr sz="2000" dirty="0">
                <a:latin typeface="宋体"/>
                <a:cs typeface="宋体"/>
              </a:rPr>
              <a:t>的刚性 供给。</a:t>
            </a:r>
            <a:endParaRPr sz="20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汇率与利率的关系将外</a:t>
            </a:r>
            <a:r>
              <a:rPr sz="2000" spc="-15" dirty="0">
                <a:latin typeface="宋体"/>
                <a:cs typeface="宋体"/>
              </a:rPr>
              <a:t>汇</a:t>
            </a:r>
            <a:r>
              <a:rPr sz="2000" dirty="0">
                <a:latin typeface="宋体"/>
                <a:cs typeface="宋体"/>
              </a:rPr>
              <a:t>市场</a:t>
            </a:r>
            <a:r>
              <a:rPr sz="2000" spc="-15" dirty="0">
                <a:latin typeface="宋体"/>
                <a:cs typeface="宋体"/>
              </a:rPr>
              <a:t>与</a:t>
            </a:r>
            <a:r>
              <a:rPr sz="2000" dirty="0">
                <a:latin typeface="宋体"/>
                <a:cs typeface="宋体"/>
              </a:rPr>
              <a:t>货币</a:t>
            </a:r>
            <a:r>
              <a:rPr sz="2000" spc="-15" dirty="0">
                <a:latin typeface="宋体"/>
                <a:cs typeface="宋体"/>
              </a:rPr>
              <a:t>市</a:t>
            </a:r>
            <a:r>
              <a:rPr sz="2000" dirty="0">
                <a:latin typeface="宋体"/>
                <a:cs typeface="宋体"/>
              </a:rPr>
              <a:t>场联</a:t>
            </a:r>
            <a:r>
              <a:rPr sz="2000" spc="-15" dirty="0">
                <a:latin typeface="宋体"/>
                <a:cs typeface="宋体"/>
              </a:rPr>
              <a:t>系</a:t>
            </a:r>
            <a:r>
              <a:rPr sz="2000" dirty="0">
                <a:latin typeface="宋体"/>
                <a:cs typeface="宋体"/>
              </a:rPr>
              <a:t>起来。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15" y="6395846"/>
            <a:ext cx="588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Page </a:t>
            </a:r>
            <a:r>
              <a:rPr sz="1000" spc="-5" dirty="0">
                <a:latin typeface="Wingdings"/>
                <a:cs typeface="Wingdings"/>
              </a:rPr>
              <a:t>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1712" y="137794"/>
            <a:ext cx="2548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关于汇率的基本概</a:t>
            </a:r>
            <a:r>
              <a:rPr sz="2200" spc="-15" dirty="0"/>
              <a:t>念</a:t>
            </a:r>
            <a:endParaRPr sz="2200"/>
          </a:p>
        </p:txBody>
      </p:sp>
      <p:sp>
        <p:nvSpPr>
          <p:cNvPr id="7" name="object 7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xfrm>
            <a:off x="238125" y="1106170"/>
            <a:ext cx="4097654" cy="506356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93675" marR="71755" indent="-180975" algn="just">
              <a:lnSpc>
                <a:spcPts val="2300"/>
              </a:lnSpc>
              <a:spcBef>
                <a:spcPts val="265"/>
              </a:spcBef>
              <a:buFont typeface="Wingdings"/>
              <a:buChar char=""/>
              <a:tabLst>
                <a:tab pos="194310" algn="l"/>
              </a:tabLst>
            </a:pPr>
            <a:r>
              <a:rPr b="1" spc="0" dirty="0">
                <a:solidFill>
                  <a:srgbClr val="FF0000"/>
                </a:solidFill>
                <a:latin typeface="宋体"/>
                <a:cs typeface="宋体"/>
              </a:rPr>
              <a:t>什么是汇率</a:t>
            </a:r>
            <a:r>
              <a:rPr dirty="0">
                <a:solidFill>
                  <a:srgbClr val="FF0000"/>
                </a:solidFill>
              </a:rPr>
              <a:t>？</a:t>
            </a:r>
            <a:r>
              <a:rPr dirty="0"/>
              <a:t>汇率是指外</a:t>
            </a:r>
            <a:r>
              <a:rPr spc="-15" dirty="0"/>
              <a:t>汇</a:t>
            </a:r>
            <a:r>
              <a:rPr dirty="0"/>
              <a:t>市场上 一种通货与另一种通货</a:t>
            </a:r>
            <a:r>
              <a:rPr spc="-15" dirty="0"/>
              <a:t>交</a:t>
            </a:r>
            <a:r>
              <a:rPr dirty="0"/>
              <a:t>换的</a:t>
            </a:r>
            <a:r>
              <a:rPr spc="-15" dirty="0"/>
              <a:t>价</a:t>
            </a:r>
            <a:r>
              <a:rPr dirty="0"/>
              <a:t>格</a:t>
            </a:r>
          </a:p>
          <a:p>
            <a:pPr marL="193675" marR="5080" indent="-180975">
              <a:lnSpc>
                <a:spcPct val="100000"/>
              </a:lnSpc>
              <a:spcBef>
                <a:spcPts val="1140"/>
              </a:spcBef>
              <a:buClr>
                <a:srgbClr val="000000"/>
              </a:buClr>
              <a:buFont typeface="Wingdings"/>
              <a:buChar char=""/>
              <a:tabLst>
                <a:tab pos="263525" algn="l"/>
                <a:tab pos="264160" algn="l"/>
              </a:tabLst>
            </a:pPr>
            <a:r>
              <a:rPr b="1" spc="0" dirty="0">
                <a:solidFill>
                  <a:srgbClr val="FF0000"/>
                </a:solidFill>
                <a:latin typeface="宋体"/>
                <a:cs typeface="宋体"/>
              </a:rPr>
              <a:t>名义汇率</a:t>
            </a:r>
            <a:r>
              <a:rPr dirty="0">
                <a:solidFill>
                  <a:srgbClr val="FF0000"/>
                </a:solidFill>
              </a:rPr>
              <a:t>：</a:t>
            </a:r>
            <a:r>
              <a:rPr dirty="0"/>
              <a:t>是用每美元</a:t>
            </a:r>
            <a:r>
              <a:rPr spc="-15" dirty="0"/>
              <a:t>外</a:t>
            </a:r>
            <a:r>
              <a:rPr dirty="0"/>
              <a:t>币单</a:t>
            </a:r>
            <a:r>
              <a:rPr spc="-15" dirty="0"/>
              <a:t>位</a:t>
            </a:r>
            <a:r>
              <a:rPr dirty="0"/>
              <a:t>数 表示的美元价值</a:t>
            </a:r>
          </a:p>
          <a:p>
            <a:pPr marL="193675" marR="73025" indent="-180975" algn="just">
              <a:lnSpc>
                <a:spcPct val="98000"/>
              </a:lnSpc>
              <a:spcBef>
                <a:spcPts val="1345"/>
              </a:spcBef>
              <a:buFont typeface="Wingdings"/>
              <a:buChar char=""/>
              <a:tabLst>
                <a:tab pos="194310" algn="l"/>
              </a:tabLst>
            </a:pPr>
            <a:r>
              <a:rPr b="1" spc="0" dirty="0">
                <a:solidFill>
                  <a:srgbClr val="FF0000"/>
                </a:solidFill>
                <a:latin typeface="宋体"/>
                <a:cs typeface="宋体"/>
              </a:rPr>
              <a:t>实际汇率</a:t>
            </a:r>
            <a:r>
              <a:rPr dirty="0">
                <a:solidFill>
                  <a:srgbClr val="FF0000"/>
                </a:solidFill>
              </a:rPr>
              <a:t>：</a:t>
            </a:r>
            <a:r>
              <a:rPr dirty="0"/>
              <a:t>外国生产的产</a:t>
            </a:r>
            <a:r>
              <a:rPr spc="-15" dirty="0"/>
              <a:t>品</a:t>
            </a:r>
            <a:r>
              <a:rPr dirty="0"/>
              <a:t>和服务 </a:t>
            </a:r>
            <a:r>
              <a:rPr dirty="0" err="1"/>
              <a:t>对本国生产的产品和服</a:t>
            </a:r>
            <a:r>
              <a:rPr spc="-15" dirty="0" err="1"/>
              <a:t>务</a:t>
            </a:r>
            <a:r>
              <a:rPr dirty="0" err="1"/>
              <a:t>的相</a:t>
            </a:r>
            <a:r>
              <a:rPr spc="-15" dirty="0" err="1"/>
              <a:t>对</a:t>
            </a:r>
            <a:r>
              <a:rPr dirty="0" err="1"/>
              <a:t>价</a:t>
            </a:r>
            <a:r>
              <a:rPr dirty="0"/>
              <a:t> 格</a:t>
            </a:r>
            <a:r>
              <a:rPr lang="zh-CN" altLang="en-US" dirty="0"/>
              <a:t>（是用实物表示）</a:t>
            </a:r>
            <a:endParaRPr dirty="0"/>
          </a:p>
          <a:p>
            <a:pPr marL="193675" marR="71755" indent="-180975" algn="just">
              <a:lnSpc>
                <a:spcPct val="98000"/>
              </a:lnSpc>
              <a:spcBef>
                <a:spcPts val="1345"/>
              </a:spcBef>
              <a:buFont typeface="Wingdings"/>
              <a:buChar char=""/>
              <a:tabLst>
                <a:tab pos="194310" algn="l"/>
              </a:tabLst>
            </a:pPr>
            <a:r>
              <a:rPr dirty="0"/>
              <a:t>汇率的</a:t>
            </a:r>
            <a:r>
              <a:rPr b="1" spc="0" dirty="0">
                <a:solidFill>
                  <a:srgbClr val="FF0000"/>
                </a:solidFill>
                <a:latin typeface="宋体"/>
                <a:cs typeface="宋体"/>
              </a:rPr>
              <a:t>直接表示法</a:t>
            </a:r>
            <a:r>
              <a:rPr dirty="0"/>
              <a:t>：外币</a:t>
            </a:r>
            <a:r>
              <a:rPr spc="-15" dirty="0"/>
              <a:t>为</a:t>
            </a:r>
            <a:r>
              <a:rPr dirty="0"/>
              <a:t>资产， 本币为货币；数值下降</a:t>
            </a:r>
            <a:r>
              <a:rPr spc="-15" dirty="0"/>
              <a:t>意</a:t>
            </a:r>
            <a:r>
              <a:rPr dirty="0"/>
              <a:t>味着</a:t>
            </a:r>
            <a:r>
              <a:rPr spc="-15" dirty="0"/>
              <a:t>本</a:t>
            </a:r>
            <a:r>
              <a:rPr dirty="0"/>
              <a:t>币 升值；</a:t>
            </a:r>
          </a:p>
          <a:p>
            <a:pPr marL="193675" marR="71755" indent="-180975" algn="just">
              <a:lnSpc>
                <a:spcPct val="98000"/>
              </a:lnSpc>
              <a:spcBef>
                <a:spcPts val="1340"/>
              </a:spcBef>
              <a:buFont typeface="Wingdings"/>
              <a:buChar char=""/>
              <a:tabLst>
                <a:tab pos="194310" algn="l"/>
              </a:tabLst>
            </a:pPr>
            <a:r>
              <a:rPr dirty="0"/>
              <a:t>汇率的</a:t>
            </a:r>
            <a:r>
              <a:rPr b="1" spc="0" dirty="0">
                <a:solidFill>
                  <a:srgbClr val="FF0000"/>
                </a:solidFill>
                <a:latin typeface="宋体"/>
                <a:cs typeface="宋体"/>
              </a:rPr>
              <a:t>间接表示法</a:t>
            </a:r>
            <a:r>
              <a:rPr dirty="0"/>
              <a:t>：本币</a:t>
            </a:r>
            <a:r>
              <a:rPr spc="-15" dirty="0"/>
              <a:t>为</a:t>
            </a:r>
            <a:r>
              <a:rPr dirty="0"/>
              <a:t>资产， 外币为货币；数值下降</a:t>
            </a:r>
            <a:r>
              <a:rPr spc="-15" dirty="0"/>
              <a:t>意</a:t>
            </a:r>
            <a:r>
              <a:rPr dirty="0"/>
              <a:t>味着</a:t>
            </a:r>
            <a:r>
              <a:rPr spc="-15" dirty="0"/>
              <a:t>本</a:t>
            </a:r>
            <a:r>
              <a:rPr dirty="0"/>
              <a:t>币 </a:t>
            </a:r>
            <a:r>
              <a:rPr dirty="0" err="1"/>
              <a:t>贬值</a:t>
            </a:r>
            <a:r>
              <a:rPr dirty="0"/>
              <a:t>。</a:t>
            </a:r>
            <a:endParaRPr lang="en-US" altLang="zh-CN" dirty="0"/>
          </a:p>
          <a:p>
            <a:pPr marL="193675" marR="71755" indent="-180975" algn="just">
              <a:lnSpc>
                <a:spcPct val="98000"/>
              </a:lnSpc>
              <a:spcBef>
                <a:spcPts val="1340"/>
              </a:spcBef>
              <a:buFont typeface="Wingdings"/>
              <a:buChar char=""/>
              <a:tabLst>
                <a:tab pos="194310" algn="l"/>
              </a:tabLst>
            </a:pPr>
            <a:r>
              <a:rPr lang="zh-CN" altLang="en-US" dirty="0"/>
              <a:t>中国用直接，美国用间接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725987" y="1042002"/>
            <a:ext cx="4021454" cy="5374164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购买力平价</a:t>
            </a:r>
            <a:r>
              <a:rPr sz="2000" dirty="0">
                <a:latin typeface="宋体"/>
                <a:cs typeface="宋体"/>
              </a:rPr>
              <a:t>：</a:t>
            </a:r>
          </a:p>
          <a:p>
            <a:pPr marL="193675" marR="5080" indent="-180975">
              <a:lnSpc>
                <a:spcPts val="2300"/>
              </a:lnSpc>
              <a:spcBef>
                <a:spcPts val="1455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 err="1">
                <a:latin typeface="宋体"/>
                <a:cs typeface="宋体"/>
              </a:rPr>
              <a:t>一个标准篮子</a:t>
            </a:r>
            <a:r>
              <a:rPr lang="zh-CN" altLang="en-US" sz="2000" dirty="0">
                <a:latin typeface="宋体"/>
                <a:cs typeface="宋体"/>
              </a:rPr>
              <a:t>（货物在两个国家之间是可以贸易的）</a:t>
            </a:r>
            <a:r>
              <a:rPr sz="2000" dirty="0" err="1">
                <a:latin typeface="宋体"/>
                <a:cs typeface="宋体"/>
              </a:rPr>
              <a:t>的产品在</a:t>
            </a:r>
            <a:r>
              <a:rPr sz="2000" spc="-15" dirty="0" err="1">
                <a:latin typeface="宋体"/>
                <a:cs typeface="宋体"/>
              </a:rPr>
              <a:t>两</a:t>
            </a:r>
            <a:r>
              <a:rPr sz="2000" dirty="0" err="1">
                <a:latin typeface="宋体"/>
                <a:cs typeface="宋体"/>
              </a:rPr>
              <a:t>个经</a:t>
            </a:r>
            <a:r>
              <a:rPr sz="2000" spc="-15" dirty="0" err="1">
                <a:latin typeface="宋体"/>
                <a:cs typeface="宋体"/>
              </a:rPr>
              <a:t>济</a:t>
            </a:r>
            <a:r>
              <a:rPr sz="2000" dirty="0" err="1">
                <a:latin typeface="宋体"/>
                <a:cs typeface="宋体"/>
              </a:rPr>
              <a:t>体</a:t>
            </a:r>
            <a:r>
              <a:rPr sz="2000" dirty="0">
                <a:latin typeface="宋体"/>
                <a:cs typeface="宋体"/>
              </a:rPr>
              <a:t> 的货币价格之比为均衡</a:t>
            </a:r>
            <a:r>
              <a:rPr sz="2000" spc="-15" dirty="0">
                <a:latin typeface="宋体"/>
                <a:cs typeface="宋体"/>
              </a:rPr>
              <a:t>汇</a:t>
            </a:r>
            <a:r>
              <a:rPr sz="2000" dirty="0">
                <a:latin typeface="宋体"/>
                <a:cs typeface="宋体"/>
              </a:rPr>
              <a:t>率。</a:t>
            </a:r>
          </a:p>
          <a:p>
            <a:pPr marL="193675" indent="-180975">
              <a:lnSpc>
                <a:spcPct val="100000"/>
              </a:lnSpc>
              <a:spcBef>
                <a:spcPts val="1145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利率平价</a:t>
            </a:r>
            <a:r>
              <a:rPr sz="2000" dirty="0">
                <a:latin typeface="宋体"/>
                <a:cs typeface="宋体"/>
              </a:rPr>
              <a:t>：</a:t>
            </a:r>
          </a:p>
          <a:p>
            <a:pPr marL="193675" marR="5080" indent="-180975" algn="just">
              <a:lnSpc>
                <a:spcPct val="98000"/>
              </a:lnSpc>
              <a:spcBef>
                <a:spcPts val="1345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一个单位的本币和相应</a:t>
            </a:r>
            <a:r>
              <a:rPr sz="2000" spc="-15" dirty="0">
                <a:latin typeface="宋体"/>
                <a:cs typeface="宋体"/>
              </a:rPr>
              <a:t>数</a:t>
            </a:r>
            <a:r>
              <a:rPr sz="2000" dirty="0">
                <a:latin typeface="宋体"/>
                <a:cs typeface="宋体"/>
              </a:rPr>
              <a:t>量的</a:t>
            </a:r>
            <a:r>
              <a:rPr sz="2000" spc="-15" dirty="0">
                <a:latin typeface="宋体"/>
                <a:cs typeface="宋体"/>
              </a:rPr>
              <a:t>外</a:t>
            </a:r>
            <a:r>
              <a:rPr sz="2000" dirty="0">
                <a:latin typeface="宋体"/>
                <a:cs typeface="宋体"/>
              </a:rPr>
              <a:t>币 在各自经济体的利息收</a:t>
            </a:r>
            <a:r>
              <a:rPr sz="2000" spc="-15" dirty="0">
                <a:latin typeface="宋体"/>
                <a:cs typeface="宋体"/>
              </a:rPr>
              <a:t>益</a:t>
            </a:r>
            <a:r>
              <a:rPr sz="2000" dirty="0">
                <a:latin typeface="宋体"/>
                <a:cs typeface="宋体"/>
              </a:rPr>
              <a:t>之比</a:t>
            </a:r>
            <a:r>
              <a:rPr sz="2000" spc="-15" dirty="0">
                <a:latin typeface="宋体"/>
                <a:cs typeface="宋体"/>
              </a:rPr>
              <a:t>决</a:t>
            </a:r>
            <a:r>
              <a:rPr sz="2000" dirty="0">
                <a:latin typeface="宋体"/>
                <a:cs typeface="宋体"/>
              </a:rPr>
              <a:t>定 了远期汇率。</a:t>
            </a:r>
          </a:p>
          <a:p>
            <a:pPr marL="193675" marR="5080" indent="-180975">
              <a:lnSpc>
                <a:spcPct val="98000"/>
              </a:lnSpc>
              <a:spcBef>
                <a:spcPts val="1340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即：在直接表示法之下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远期</a:t>
            </a:r>
            <a:r>
              <a:rPr sz="2000" spc="-15" dirty="0">
                <a:latin typeface="宋体"/>
                <a:cs typeface="宋体"/>
              </a:rPr>
              <a:t>汇</a:t>
            </a:r>
            <a:r>
              <a:rPr sz="2000" dirty="0">
                <a:latin typeface="宋体"/>
                <a:cs typeface="宋体"/>
              </a:rPr>
              <a:t>率 与即期汇率之比等于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5" dirty="0">
                <a:latin typeface="宋体"/>
                <a:cs typeface="宋体"/>
              </a:rPr>
              <a:t>加</a:t>
            </a:r>
            <a:r>
              <a:rPr sz="2000" dirty="0">
                <a:latin typeface="宋体"/>
                <a:cs typeface="宋体"/>
              </a:rPr>
              <a:t>上本</a:t>
            </a:r>
            <a:r>
              <a:rPr sz="2000" spc="-15" dirty="0">
                <a:latin typeface="宋体"/>
                <a:cs typeface="宋体"/>
              </a:rPr>
              <a:t>国利 </a:t>
            </a:r>
            <a:r>
              <a:rPr sz="2000" dirty="0">
                <a:latin typeface="宋体"/>
                <a:cs typeface="宋体"/>
              </a:rPr>
              <a:t>率比上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dirty="0">
                <a:latin typeface="宋体"/>
                <a:cs typeface="宋体"/>
              </a:rPr>
              <a:t>加上外国利率。</a:t>
            </a:r>
          </a:p>
          <a:p>
            <a:pPr marL="193675" indent="-18097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b="1" dirty="0">
                <a:solidFill>
                  <a:srgbClr val="C00000"/>
                </a:solidFill>
                <a:latin typeface="宋体"/>
                <a:cs typeface="宋体"/>
              </a:rPr>
              <a:t>汇率制度</a:t>
            </a:r>
            <a:r>
              <a:rPr sz="2000" dirty="0">
                <a:latin typeface="宋体"/>
                <a:cs typeface="宋体"/>
              </a:rPr>
              <a:t>：</a:t>
            </a:r>
          </a:p>
          <a:p>
            <a:pPr marL="193675" indent="-18097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固定、浮动、管理浮动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856A0D-1713-4398-AC54-FEDCE2C1E4C5}"/>
              </a:ext>
            </a:extLst>
          </p:cNvPr>
          <p:cNvSpPr txBox="1"/>
          <p:nvPr/>
        </p:nvSpPr>
        <p:spPr>
          <a:xfrm>
            <a:off x="4725986" y="933942"/>
            <a:ext cx="12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两个思路：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515" y="6420529"/>
            <a:ext cx="56261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latin typeface="Arial"/>
                <a:cs typeface="Arial"/>
              </a:rPr>
              <a:t>Page </a:t>
            </a:r>
            <a:r>
              <a:rPr sz="1000" spc="-5" dirty="0">
                <a:latin typeface="Wingdings"/>
                <a:cs typeface="Wingdings"/>
              </a:rPr>
              <a:t>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3950" y="215582"/>
            <a:ext cx="3884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1995-2009</a:t>
            </a:r>
            <a:r>
              <a:rPr sz="2200" spc="-10" dirty="0"/>
              <a:t>人民币对外汇率变</a:t>
            </a:r>
            <a:r>
              <a:rPr sz="2200" spc="-15" dirty="0"/>
              <a:t>化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338" y="1688937"/>
            <a:ext cx="8965565" cy="5050155"/>
          </a:xfrm>
          <a:custGeom>
            <a:avLst/>
            <a:gdLst/>
            <a:ahLst/>
            <a:cxnLst/>
            <a:rect l="l" t="t" r="r" b="b"/>
            <a:pathLst>
              <a:path w="8965565" h="5050155">
                <a:moveTo>
                  <a:pt x="0" y="0"/>
                </a:moveTo>
                <a:lnTo>
                  <a:pt x="8965275" y="0"/>
                </a:lnTo>
                <a:lnTo>
                  <a:pt x="8965275" y="5049777"/>
                </a:lnTo>
                <a:lnTo>
                  <a:pt x="0" y="50497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338" y="1688937"/>
            <a:ext cx="8965565" cy="5050155"/>
          </a:xfrm>
          <a:custGeom>
            <a:avLst/>
            <a:gdLst/>
            <a:ahLst/>
            <a:cxnLst/>
            <a:rect l="l" t="t" r="r" b="b"/>
            <a:pathLst>
              <a:path w="8965565" h="5050155">
                <a:moveTo>
                  <a:pt x="0" y="0"/>
                </a:moveTo>
                <a:lnTo>
                  <a:pt x="8965275" y="0"/>
                </a:lnTo>
                <a:lnTo>
                  <a:pt x="8965275" y="5049777"/>
                </a:lnTo>
                <a:lnTo>
                  <a:pt x="0" y="504977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6406" y="2106438"/>
            <a:ext cx="6438265" cy="3241040"/>
          </a:xfrm>
          <a:custGeom>
            <a:avLst/>
            <a:gdLst/>
            <a:ahLst/>
            <a:cxnLst/>
            <a:rect l="l" t="t" r="r" b="b"/>
            <a:pathLst>
              <a:path w="6438265" h="3241040">
                <a:moveTo>
                  <a:pt x="0" y="0"/>
                </a:moveTo>
                <a:lnTo>
                  <a:pt x="6437751" y="0"/>
                </a:lnTo>
                <a:lnTo>
                  <a:pt x="6437751" y="3240624"/>
                </a:lnTo>
                <a:lnTo>
                  <a:pt x="0" y="3240624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406" y="4989185"/>
            <a:ext cx="6438265" cy="0"/>
          </a:xfrm>
          <a:custGeom>
            <a:avLst/>
            <a:gdLst/>
            <a:ahLst/>
            <a:cxnLst/>
            <a:rect l="l" t="t" r="r" b="b"/>
            <a:pathLst>
              <a:path w="6438265">
                <a:moveTo>
                  <a:pt x="0" y="0"/>
                </a:moveTo>
                <a:lnTo>
                  <a:pt x="64377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6406" y="4631328"/>
            <a:ext cx="6438265" cy="0"/>
          </a:xfrm>
          <a:custGeom>
            <a:avLst/>
            <a:gdLst/>
            <a:ahLst/>
            <a:cxnLst/>
            <a:rect l="l" t="t" r="r" b="b"/>
            <a:pathLst>
              <a:path w="6438265">
                <a:moveTo>
                  <a:pt x="0" y="0"/>
                </a:moveTo>
                <a:lnTo>
                  <a:pt x="64377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6406" y="4273470"/>
            <a:ext cx="6438265" cy="0"/>
          </a:xfrm>
          <a:custGeom>
            <a:avLst/>
            <a:gdLst/>
            <a:ahLst/>
            <a:cxnLst/>
            <a:rect l="l" t="t" r="r" b="b"/>
            <a:pathLst>
              <a:path w="6438265">
                <a:moveTo>
                  <a:pt x="0" y="0"/>
                </a:moveTo>
                <a:lnTo>
                  <a:pt x="64377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6406" y="3915612"/>
            <a:ext cx="6438265" cy="0"/>
          </a:xfrm>
          <a:custGeom>
            <a:avLst/>
            <a:gdLst/>
            <a:ahLst/>
            <a:cxnLst/>
            <a:rect l="l" t="t" r="r" b="b"/>
            <a:pathLst>
              <a:path w="6438265">
                <a:moveTo>
                  <a:pt x="0" y="0"/>
                </a:moveTo>
                <a:lnTo>
                  <a:pt x="64377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6406" y="3537873"/>
            <a:ext cx="6438265" cy="0"/>
          </a:xfrm>
          <a:custGeom>
            <a:avLst/>
            <a:gdLst/>
            <a:ahLst/>
            <a:cxnLst/>
            <a:rect l="l" t="t" r="r" b="b"/>
            <a:pathLst>
              <a:path w="6438265">
                <a:moveTo>
                  <a:pt x="0" y="0"/>
                </a:moveTo>
                <a:lnTo>
                  <a:pt x="64377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1081" y="3180015"/>
            <a:ext cx="1903095" cy="0"/>
          </a:xfrm>
          <a:custGeom>
            <a:avLst/>
            <a:gdLst/>
            <a:ahLst/>
            <a:cxnLst/>
            <a:rect l="l" t="t" r="r" b="b"/>
            <a:pathLst>
              <a:path w="1903095">
                <a:moveTo>
                  <a:pt x="0" y="0"/>
                </a:moveTo>
                <a:lnTo>
                  <a:pt x="1903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69915" y="318001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2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8749" y="318001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2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2451" y="3180015"/>
            <a:ext cx="342265" cy="0"/>
          </a:xfrm>
          <a:custGeom>
            <a:avLst/>
            <a:gdLst/>
            <a:ahLst/>
            <a:cxnLst/>
            <a:rect l="l" t="t" r="r" b="b"/>
            <a:pathLst>
              <a:path w="342264">
                <a:moveTo>
                  <a:pt x="0" y="0"/>
                </a:moveTo>
                <a:lnTo>
                  <a:pt x="3419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1270" y="318001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4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0104" y="318001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4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8953" y="318001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2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97788" y="318001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69">
                <a:moveTo>
                  <a:pt x="0" y="0"/>
                </a:moveTo>
                <a:lnTo>
                  <a:pt x="35682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66622" y="318001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69">
                <a:moveTo>
                  <a:pt x="0" y="0"/>
                </a:moveTo>
                <a:lnTo>
                  <a:pt x="35682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5456" y="318001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69">
                <a:moveTo>
                  <a:pt x="0" y="0"/>
                </a:moveTo>
                <a:lnTo>
                  <a:pt x="35682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04290" y="318001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69">
                <a:moveTo>
                  <a:pt x="0" y="0"/>
                </a:moveTo>
                <a:lnTo>
                  <a:pt x="35682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66406" y="3180015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4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94578" y="2822157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6406" y="2822157"/>
            <a:ext cx="5754370" cy="0"/>
          </a:xfrm>
          <a:custGeom>
            <a:avLst/>
            <a:gdLst/>
            <a:ahLst/>
            <a:cxnLst/>
            <a:rect l="l" t="t" r="r" b="b"/>
            <a:pathLst>
              <a:path w="5754370">
                <a:moveTo>
                  <a:pt x="0" y="0"/>
                </a:moveTo>
                <a:lnTo>
                  <a:pt x="575383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6406" y="2464299"/>
            <a:ext cx="6438265" cy="0"/>
          </a:xfrm>
          <a:custGeom>
            <a:avLst/>
            <a:gdLst/>
            <a:ahLst/>
            <a:cxnLst/>
            <a:rect l="l" t="t" r="r" b="b"/>
            <a:pathLst>
              <a:path w="6438265">
                <a:moveTo>
                  <a:pt x="0" y="0"/>
                </a:moveTo>
                <a:lnTo>
                  <a:pt x="64377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6406" y="2106442"/>
            <a:ext cx="6438265" cy="0"/>
          </a:xfrm>
          <a:custGeom>
            <a:avLst/>
            <a:gdLst/>
            <a:ahLst/>
            <a:cxnLst/>
            <a:rect l="l" t="t" r="r" b="b"/>
            <a:pathLst>
              <a:path w="6438265">
                <a:moveTo>
                  <a:pt x="0" y="0"/>
                </a:moveTo>
                <a:lnTo>
                  <a:pt x="64377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6406" y="2096498"/>
            <a:ext cx="6438265" cy="20320"/>
          </a:xfrm>
          <a:custGeom>
            <a:avLst/>
            <a:gdLst/>
            <a:ahLst/>
            <a:cxnLst/>
            <a:rect l="l" t="t" r="r" b="b"/>
            <a:pathLst>
              <a:path w="6438265" h="20319">
                <a:moveTo>
                  <a:pt x="0" y="0"/>
                </a:moveTo>
                <a:lnTo>
                  <a:pt x="6437751" y="0"/>
                </a:lnTo>
                <a:lnTo>
                  <a:pt x="6437751" y="19881"/>
                </a:lnTo>
                <a:lnTo>
                  <a:pt x="0" y="19881"/>
                </a:lnTo>
                <a:lnTo>
                  <a:pt x="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04157" y="2106439"/>
            <a:ext cx="0" cy="3241040"/>
          </a:xfrm>
          <a:custGeom>
            <a:avLst/>
            <a:gdLst/>
            <a:ahLst/>
            <a:cxnLst/>
            <a:rect l="l" t="t" r="r" b="b"/>
            <a:pathLst>
              <a:path h="3241040">
                <a:moveTo>
                  <a:pt x="0" y="0"/>
                </a:moveTo>
                <a:lnTo>
                  <a:pt x="0" y="3240605"/>
                </a:lnTo>
              </a:path>
            </a:pathLst>
          </a:custGeom>
          <a:ln w="14867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6405" y="5347044"/>
            <a:ext cx="6438265" cy="0"/>
          </a:xfrm>
          <a:custGeom>
            <a:avLst/>
            <a:gdLst/>
            <a:ahLst/>
            <a:cxnLst/>
            <a:rect l="l" t="t" r="r" b="b"/>
            <a:pathLst>
              <a:path w="6438265">
                <a:moveTo>
                  <a:pt x="6437751" y="0"/>
                </a:moveTo>
                <a:lnTo>
                  <a:pt x="0" y="0"/>
                </a:lnTo>
              </a:path>
            </a:pathLst>
          </a:custGeom>
          <a:ln w="19881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6406" y="2106440"/>
            <a:ext cx="0" cy="3241040"/>
          </a:xfrm>
          <a:custGeom>
            <a:avLst/>
            <a:gdLst/>
            <a:ahLst/>
            <a:cxnLst/>
            <a:rect l="l" t="t" r="r" b="b"/>
            <a:pathLst>
              <a:path h="3241040">
                <a:moveTo>
                  <a:pt x="0" y="3240605"/>
                </a:moveTo>
                <a:lnTo>
                  <a:pt x="0" y="0"/>
                </a:lnTo>
              </a:path>
            </a:pathLst>
          </a:custGeom>
          <a:ln w="14867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6406" y="2106438"/>
            <a:ext cx="0" cy="3241040"/>
          </a:xfrm>
          <a:custGeom>
            <a:avLst/>
            <a:gdLst/>
            <a:ahLst/>
            <a:cxnLst/>
            <a:rect l="l" t="t" r="r" b="b"/>
            <a:pathLst>
              <a:path h="3241040">
                <a:moveTo>
                  <a:pt x="0" y="0"/>
                </a:moveTo>
                <a:lnTo>
                  <a:pt x="0" y="32406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6406" y="5347044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6406" y="4989186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6406" y="4631328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6406" y="4273470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66406" y="3915612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6406" y="3537873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66406" y="3180016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6406" y="2822158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66406" y="2464300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6406" y="2106442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66406" y="5347048"/>
            <a:ext cx="6438265" cy="0"/>
          </a:xfrm>
          <a:custGeom>
            <a:avLst/>
            <a:gdLst/>
            <a:ahLst/>
            <a:cxnLst/>
            <a:rect l="l" t="t" r="r" b="b"/>
            <a:pathLst>
              <a:path w="6438265">
                <a:moveTo>
                  <a:pt x="0" y="0"/>
                </a:moveTo>
                <a:lnTo>
                  <a:pt x="64377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66406" y="5247643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4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97571" y="5247643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4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28737" y="5247644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4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59903" y="5247644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4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76201" y="5247644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4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07367" y="5247645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4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38532" y="5247645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4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69698" y="5247645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4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00864" y="5247646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4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32030" y="5247646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4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63196" y="5247647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4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94362" y="5247647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4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10659" y="5247647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4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41825" y="5247648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4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72991" y="5247648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4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04157" y="5247649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4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74555" y="3180013"/>
            <a:ext cx="431165" cy="40005"/>
          </a:xfrm>
          <a:custGeom>
            <a:avLst/>
            <a:gdLst/>
            <a:ahLst/>
            <a:cxnLst/>
            <a:rect l="l" t="t" r="r" b="b"/>
            <a:pathLst>
              <a:path w="431165" h="40005">
                <a:moveTo>
                  <a:pt x="0" y="39762"/>
                </a:moveTo>
                <a:lnTo>
                  <a:pt x="431165" y="0"/>
                </a:lnTo>
              </a:path>
            </a:pathLst>
          </a:custGeom>
          <a:ln w="198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35456" y="3180013"/>
            <a:ext cx="356870" cy="0"/>
          </a:xfrm>
          <a:custGeom>
            <a:avLst/>
            <a:gdLst/>
            <a:ahLst/>
            <a:cxnLst/>
            <a:rect l="l" t="t" r="r" b="b"/>
            <a:pathLst>
              <a:path w="356869">
                <a:moveTo>
                  <a:pt x="0" y="0"/>
                </a:moveTo>
                <a:lnTo>
                  <a:pt x="356826" y="0"/>
                </a:lnTo>
              </a:path>
            </a:pathLst>
          </a:custGeom>
          <a:ln w="1988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66622" y="3180014"/>
            <a:ext cx="356870" cy="0"/>
          </a:xfrm>
          <a:custGeom>
            <a:avLst/>
            <a:gdLst/>
            <a:ahLst/>
            <a:cxnLst/>
            <a:rect l="l" t="t" r="r" b="b"/>
            <a:pathLst>
              <a:path w="356869">
                <a:moveTo>
                  <a:pt x="0" y="0"/>
                </a:moveTo>
                <a:lnTo>
                  <a:pt x="356826" y="0"/>
                </a:lnTo>
              </a:path>
            </a:pathLst>
          </a:custGeom>
          <a:ln w="1988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97788" y="3180014"/>
            <a:ext cx="356870" cy="0"/>
          </a:xfrm>
          <a:custGeom>
            <a:avLst/>
            <a:gdLst/>
            <a:ahLst/>
            <a:cxnLst/>
            <a:rect l="l" t="t" r="r" b="b"/>
            <a:pathLst>
              <a:path w="356869">
                <a:moveTo>
                  <a:pt x="0" y="0"/>
                </a:moveTo>
                <a:lnTo>
                  <a:pt x="356826" y="0"/>
                </a:lnTo>
              </a:path>
            </a:pathLst>
          </a:custGeom>
          <a:ln w="1988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8953" y="318001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26" y="0"/>
                </a:lnTo>
              </a:path>
            </a:pathLst>
          </a:custGeom>
          <a:ln w="1988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60104" y="318001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41" y="0"/>
                </a:lnTo>
              </a:path>
            </a:pathLst>
          </a:custGeom>
          <a:ln w="1988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61549" y="3160134"/>
            <a:ext cx="431165" cy="20320"/>
          </a:xfrm>
          <a:custGeom>
            <a:avLst/>
            <a:gdLst/>
            <a:ahLst/>
            <a:cxnLst/>
            <a:rect l="l" t="t" r="r" b="b"/>
            <a:pathLst>
              <a:path w="431164" h="20319">
                <a:moveTo>
                  <a:pt x="0" y="19881"/>
                </a:moveTo>
                <a:lnTo>
                  <a:pt x="431165" y="0"/>
                </a:lnTo>
              </a:path>
            </a:pathLst>
          </a:custGeom>
          <a:ln w="1987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22451" y="3160135"/>
            <a:ext cx="342265" cy="0"/>
          </a:xfrm>
          <a:custGeom>
            <a:avLst/>
            <a:gdLst/>
            <a:ahLst/>
            <a:cxnLst/>
            <a:rect l="l" t="t" r="r" b="b"/>
            <a:pathLst>
              <a:path w="342264">
                <a:moveTo>
                  <a:pt x="0" y="0"/>
                </a:moveTo>
                <a:lnTo>
                  <a:pt x="341959" y="0"/>
                </a:lnTo>
              </a:path>
            </a:pathLst>
          </a:custGeom>
          <a:ln w="1988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638749" y="316013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26" y="0"/>
                </a:lnTo>
              </a:path>
            </a:pathLst>
          </a:custGeom>
          <a:ln w="1988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69915" y="316013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26" y="0"/>
                </a:lnTo>
              </a:path>
            </a:pathLst>
          </a:custGeom>
          <a:ln w="1988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71345" y="3120374"/>
            <a:ext cx="431165" cy="40005"/>
          </a:xfrm>
          <a:custGeom>
            <a:avLst/>
            <a:gdLst/>
            <a:ahLst/>
            <a:cxnLst/>
            <a:rect l="l" t="t" r="r" b="b"/>
            <a:pathLst>
              <a:path w="431164" h="40005">
                <a:moveTo>
                  <a:pt x="0" y="39762"/>
                </a:moveTo>
                <a:lnTo>
                  <a:pt x="431165" y="0"/>
                </a:lnTo>
              </a:path>
            </a:pathLst>
          </a:custGeom>
          <a:ln w="198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02511" y="3040850"/>
            <a:ext cx="431165" cy="80010"/>
          </a:xfrm>
          <a:custGeom>
            <a:avLst/>
            <a:gdLst/>
            <a:ahLst/>
            <a:cxnLst/>
            <a:rect l="l" t="t" r="r" b="b"/>
            <a:pathLst>
              <a:path w="431164" h="80010">
                <a:moveTo>
                  <a:pt x="0" y="79524"/>
                </a:moveTo>
                <a:lnTo>
                  <a:pt x="431165" y="0"/>
                </a:lnTo>
              </a:path>
            </a:pathLst>
          </a:custGeom>
          <a:ln w="1971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33676" y="2881802"/>
            <a:ext cx="431165" cy="159385"/>
          </a:xfrm>
          <a:custGeom>
            <a:avLst/>
            <a:gdLst/>
            <a:ahLst/>
            <a:cxnLst/>
            <a:rect l="l" t="t" r="r" b="b"/>
            <a:pathLst>
              <a:path w="431165" h="159385">
                <a:moveTo>
                  <a:pt x="0" y="159048"/>
                </a:moveTo>
                <a:lnTo>
                  <a:pt x="431165" y="0"/>
                </a:lnTo>
              </a:path>
            </a:pathLst>
          </a:custGeom>
          <a:ln w="1928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64842" y="2702874"/>
            <a:ext cx="431165" cy="179070"/>
          </a:xfrm>
          <a:custGeom>
            <a:avLst/>
            <a:gdLst/>
            <a:ahLst/>
            <a:cxnLst/>
            <a:rect l="l" t="t" r="r" b="b"/>
            <a:pathLst>
              <a:path w="431165" h="179069">
                <a:moveTo>
                  <a:pt x="0" y="178929"/>
                </a:moveTo>
                <a:lnTo>
                  <a:pt x="431165" y="0"/>
                </a:lnTo>
              </a:path>
            </a:pathLst>
          </a:custGeom>
          <a:ln w="191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74555" y="3915616"/>
            <a:ext cx="431165" cy="99695"/>
          </a:xfrm>
          <a:custGeom>
            <a:avLst/>
            <a:gdLst/>
            <a:ahLst/>
            <a:cxnLst/>
            <a:rect l="l" t="t" r="r" b="b"/>
            <a:pathLst>
              <a:path w="431165" h="99695">
                <a:moveTo>
                  <a:pt x="0" y="99405"/>
                </a:moveTo>
                <a:lnTo>
                  <a:pt x="431165" y="0"/>
                </a:lnTo>
              </a:path>
            </a:pathLst>
          </a:custGeom>
          <a:ln w="196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05720" y="3915616"/>
            <a:ext cx="431165" cy="99695"/>
          </a:xfrm>
          <a:custGeom>
            <a:avLst/>
            <a:gdLst/>
            <a:ahLst/>
            <a:cxnLst/>
            <a:rect l="l" t="t" r="r" b="b"/>
            <a:pathLst>
              <a:path w="431164" h="99695">
                <a:moveTo>
                  <a:pt x="0" y="0"/>
                </a:moveTo>
                <a:lnTo>
                  <a:pt x="431165" y="99405"/>
                </a:lnTo>
              </a:path>
            </a:pathLst>
          </a:custGeom>
          <a:ln w="196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36886" y="4015021"/>
            <a:ext cx="431165" cy="20320"/>
          </a:xfrm>
          <a:custGeom>
            <a:avLst/>
            <a:gdLst/>
            <a:ahLst/>
            <a:cxnLst/>
            <a:rect l="l" t="t" r="r" b="b"/>
            <a:pathLst>
              <a:path w="431164" h="20320">
                <a:moveTo>
                  <a:pt x="0" y="0"/>
                </a:moveTo>
                <a:lnTo>
                  <a:pt x="431165" y="19881"/>
                </a:lnTo>
              </a:path>
            </a:pathLst>
          </a:custGeom>
          <a:ln w="1987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68052" y="3995141"/>
            <a:ext cx="431165" cy="40005"/>
          </a:xfrm>
          <a:custGeom>
            <a:avLst/>
            <a:gdLst/>
            <a:ahLst/>
            <a:cxnLst/>
            <a:rect l="l" t="t" r="r" b="b"/>
            <a:pathLst>
              <a:path w="431164" h="40004">
                <a:moveTo>
                  <a:pt x="0" y="39762"/>
                </a:moveTo>
                <a:lnTo>
                  <a:pt x="431165" y="0"/>
                </a:lnTo>
              </a:path>
            </a:pathLst>
          </a:custGeom>
          <a:ln w="1983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99218" y="3955379"/>
            <a:ext cx="431165" cy="40005"/>
          </a:xfrm>
          <a:custGeom>
            <a:avLst/>
            <a:gdLst/>
            <a:ahLst/>
            <a:cxnLst/>
            <a:rect l="l" t="t" r="r" b="b"/>
            <a:pathLst>
              <a:path w="431164" h="40004">
                <a:moveTo>
                  <a:pt x="0" y="39762"/>
                </a:moveTo>
                <a:lnTo>
                  <a:pt x="431165" y="0"/>
                </a:lnTo>
              </a:path>
            </a:pathLst>
          </a:custGeom>
          <a:ln w="1983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30383" y="3836094"/>
            <a:ext cx="431165" cy="119380"/>
          </a:xfrm>
          <a:custGeom>
            <a:avLst/>
            <a:gdLst/>
            <a:ahLst/>
            <a:cxnLst/>
            <a:rect l="l" t="t" r="r" b="b"/>
            <a:pathLst>
              <a:path w="431164" h="119379">
                <a:moveTo>
                  <a:pt x="0" y="119286"/>
                </a:moveTo>
                <a:lnTo>
                  <a:pt x="431165" y="0"/>
                </a:lnTo>
              </a:path>
            </a:pathLst>
          </a:custGeom>
          <a:ln w="1952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761549" y="3836094"/>
            <a:ext cx="431165" cy="20320"/>
          </a:xfrm>
          <a:custGeom>
            <a:avLst/>
            <a:gdLst/>
            <a:ahLst/>
            <a:cxnLst/>
            <a:rect l="l" t="t" r="r" b="b"/>
            <a:pathLst>
              <a:path w="431164" h="20320">
                <a:moveTo>
                  <a:pt x="0" y="0"/>
                </a:moveTo>
                <a:lnTo>
                  <a:pt x="431165" y="19881"/>
                </a:lnTo>
              </a:path>
            </a:pathLst>
          </a:custGeom>
          <a:ln w="1987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92715" y="3855975"/>
            <a:ext cx="416559" cy="139700"/>
          </a:xfrm>
          <a:custGeom>
            <a:avLst/>
            <a:gdLst/>
            <a:ahLst/>
            <a:cxnLst/>
            <a:rect l="l" t="t" r="r" b="b"/>
            <a:pathLst>
              <a:path w="416560" h="139700">
                <a:moveTo>
                  <a:pt x="0" y="0"/>
                </a:moveTo>
                <a:lnTo>
                  <a:pt x="416298" y="139167"/>
                </a:lnTo>
              </a:path>
            </a:pathLst>
          </a:custGeom>
          <a:ln w="1937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09013" y="3995143"/>
            <a:ext cx="431165" cy="139700"/>
          </a:xfrm>
          <a:custGeom>
            <a:avLst/>
            <a:gdLst/>
            <a:ahLst/>
            <a:cxnLst/>
            <a:rect l="l" t="t" r="r" b="b"/>
            <a:pathLst>
              <a:path w="431164" h="139700">
                <a:moveTo>
                  <a:pt x="0" y="0"/>
                </a:moveTo>
                <a:lnTo>
                  <a:pt x="431165" y="139167"/>
                </a:lnTo>
              </a:path>
            </a:pathLst>
          </a:custGeom>
          <a:ln w="1940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40179" y="4134310"/>
            <a:ext cx="431165" cy="80010"/>
          </a:xfrm>
          <a:custGeom>
            <a:avLst/>
            <a:gdLst/>
            <a:ahLst/>
            <a:cxnLst/>
            <a:rect l="l" t="t" r="r" b="b"/>
            <a:pathLst>
              <a:path w="431164" h="80010">
                <a:moveTo>
                  <a:pt x="0" y="0"/>
                </a:moveTo>
                <a:lnTo>
                  <a:pt x="431165" y="79524"/>
                </a:lnTo>
              </a:path>
            </a:pathLst>
          </a:custGeom>
          <a:ln w="19716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71345" y="4054787"/>
            <a:ext cx="431165" cy="159385"/>
          </a:xfrm>
          <a:custGeom>
            <a:avLst/>
            <a:gdLst/>
            <a:ahLst/>
            <a:cxnLst/>
            <a:rect l="l" t="t" r="r" b="b"/>
            <a:pathLst>
              <a:path w="431164" h="159385">
                <a:moveTo>
                  <a:pt x="0" y="159048"/>
                </a:moveTo>
                <a:lnTo>
                  <a:pt x="431165" y="0"/>
                </a:lnTo>
              </a:path>
            </a:pathLst>
          </a:custGeom>
          <a:ln w="1928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902511" y="4054787"/>
            <a:ext cx="431165" cy="119380"/>
          </a:xfrm>
          <a:custGeom>
            <a:avLst/>
            <a:gdLst/>
            <a:ahLst/>
            <a:cxnLst/>
            <a:rect l="l" t="t" r="r" b="b"/>
            <a:pathLst>
              <a:path w="431164" h="119379">
                <a:moveTo>
                  <a:pt x="0" y="0"/>
                </a:moveTo>
                <a:lnTo>
                  <a:pt x="431165" y="119286"/>
                </a:lnTo>
              </a:path>
            </a:pathLst>
          </a:custGeom>
          <a:ln w="1952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333676" y="4114431"/>
            <a:ext cx="431165" cy="59690"/>
          </a:xfrm>
          <a:custGeom>
            <a:avLst/>
            <a:gdLst/>
            <a:ahLst/>
            <a:cxnLst/>
            <a:rect l="l" t="t" r="r" b="b"/>
            <a:pathLst>
              <a:path w="431165" h="59689">
                <a:moveTo>
                  <a:pt x="0" y="59643"/>
                </a:moveTo>
                <a:lnTo>
                  <a:pt x="431165" y="0"/>
                </a:lnTo>
              </a:path>
            </a:pathLst>
          </a:custGeom>
          <a:ln w="19786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64842" y="3518001"/>
            <a:ext cx="431165" cy="596900"/>
          </a:xfrm>
          <a:custGeom>
            <a:avLst/>
            <a:gdLst/>
            <a:ahLst/>
            <a:cxnLst/>
            <a:rect l="l" t="t" r="r" b="b"/>
            <a:pathLst>
              <a:path w="431165" h="596900">
                <a:moveTo>
                  <a:pt x="0" y="596430"/>
                </a:moveTo>
                <a:lnTo>
                  <a:pt x="431165" y="0"/>
                </a:lnTo>
              </a:path>
            </a:pathLst>
          </a:custGeom>
          <a:ln w="1658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74555" y="3080619"/>
            <a:ext cx="431165" cy="457834"/>
          </a:xfrm>
          <a:custGeom>
            <a:avLst/>
            <a:gdLst/>
            <a:ahLst/>
            <a:cxnLst/>
            <a:rect l="l" t="t" r="r" b="b"/>
            <a:pathLst>
              <a:path w="431165" h="457835">
                <a:moveTo>
                  <a:pt x="0" y="457263"/>
                </a:moveTo>
                <a:lnTo>
                  <a:pt x="431165" y="0"/>
                </a:lnTo>
              </a:path>
            </a:pathLst>
          </a:custGeom>
          <a:ln w="1722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05720" y="2603475"/>
            <a:ext cx="431165" cy="477520"/>
          </a:xfrm>
          <a:custGeom>
            <a:avLst/>
            <a:gdLst/>
            <a:ahLst/>
            <a:cxnLst/>
            <a:rect l="l" t="t" r="r" b="b"/>
            <a:pathLst>
              <a:path w="431164" h="477519">
                <a:moveTo>
                  <a:pt x="0" y="477144"/>
                </a:moveTo>
                <a:lnTo>
                  <a:pt x="431165" y="0"/>
                </a:lnTo>
              </a:path>
            </a:pathLst>
          </a:custGeom>
          <a:ln w="171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6886" y="2444427"/>
            <a:ext cx="431165" cy="159385"/>
          </a:xfrm>
          <a:custGeom>
            <a:avLst/>
            <a:gdLst/>
            <a:ahLst/>
            <a:cxnLst/>
            <a:rect l="l" t="t" r="r" b="b"/>
            <a:pathLst>
              <a:path w="431164" h="159385">
                <a:moveTo>
                  <a:pt x="0" y="159048"/>
                </a:moveTo>
                <a:lnTo>
                  <a:pt x="431165" y="0"/>
                </a:lnTo>
              </a:path>
            </a:pathLst>
          </a:custGeom>
          <a:ln w="1928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68052" y="2444427"/>
            <a:ext cx="431165" cy="278765"/>
          </a:xfrm>
          <a:custGeom>
            <a:avLst/>
            <a:gdLst/>
            <a:ahLst/>
            <a:cxnLst/>
            <a:rect l="l" t="t" r="r" b="b"/>
            <a:pathLst>
              <a:path w="431164" h="278764">
                <a:moveTo>
                  <a:pt x="0" y="0"/>
                </a:moveTo>
                <a:lnTo>
                  <a:pt x="431165" y="278334"/>
                </a:lnTo>
              </a:path>
            </a:pathLst>
          </a:custGeom>
          <a:ln w="18406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99218" y="2722762"/>
            <a:ext cx="431165" cy="259079"/>
          </a:xfrm>
          <a:custGeom>
            <a:avLst/>
            <a:gdLst/>
            <a:ahLst/>
            <a:cxnLst/>
            <a:rect l="l" t="t" r="r" b="b"/>
            <a:pathLst>
              <a:path w="431164" h="259080">
                <a:moveTo>
                  <a:pt x="0" y="0"/>
                </a:moveTo>
                <a:lnTo>
                  <a:pt x="431165" y="258453"/>
                </a:lnTo>
              </a:path>
            </a:pathLst>
          </a:custGeom>
          <a:ln w="1855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30383" y="2702881"/>
            <a:ext cx="431165" cy="278765"/>
          </a:xfrm>
          <a:custGeom>
            <a:avLst/>
            <a:gdLst/>
            <a:ahLst/>
            <a:cxnLst/>
            <a:rect l="l" t="t" r="r" b="b"/>
            <a:pathLst>
              <a:path w="431164" h="278764">
                <a:moveTo>
                  <a:pt x="0" y="278334"/>
                </a:moveTo>
                <a:lnTo>
                  <a:pt x="431165" y="0"/>
                </a:lnTo>
              </a:path>
            </a:pathLst>
          </a:custGeom>
          <a:ln w="18406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61549" y="2583596"/>
            <a:ext cx="431165" cy="119380"/>
          </a:xfrm>
          <a:custGeom>
            <a:avLst/>
            <a:gdLst/>
            <a:ahLst/>
            <a:cxnLst/>
            <a:rect l="l" t="t" r="r" b="b"/>
            <a:pathLst>
              <a:path w="431164" h="119380">
                <a:moveTo>
                  <a:pt x="0" y="119286"/>
                </a:moveTo>
                <a:lnTo>
                  <a:pt x="431165" y="0"/>
                </a:lnTo>
              </a:path>
            </a:pathLst>
          </a:custGeom>
          <a:ln w="19524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92715" y="2583596"/>
            <a:ext cx="416559" cy="179070"/>
          </a:xfrm>
          <a:custGeom>
            <a:avLst/>
            <a:gdLst/>
            <a:ahLst/>
            <a:cxnLst/>
            <a:rect l="l" t="t" r="r" b="b"/>
            <a:pathLst>
              <a:path w="416560" h="179069">
                <a:moveTo>
                  <a:pt x="0" y="0"/>
                </a:moveTo>
                <a:lnTo>
                  <a:pt x="416298" y="178929"/>
                </a:lnTo>
              </a:path>
            </a:pathLst>
          </a:custGeom>
          <a:ln w="1909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09013" y="2762525"/>
            <a:ext cx="431165" cy="179070"/>
          </a:xfrm>
          <a:custGeom>
            <a:avLst/>
            <a:gdLst/>
            <a:ahLst/>
            <a:cxnLst/>
            <a:rect l="l" t="t" r="r" b="b"/>
            <a:pathLst>
              <a:path w="431164" h="179069">
                <a:moveTo>
                  <a:pt x="0" y="0"/>
                </a:moveTo>
                <a:lnTo>
                  <a:pt x="431165" y="178929"/>
                </a:lnTo>
              </a:path>
            </a:pathLst>
          </a:custGeom>
          <a:ln w="19144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40179" y="2941455"/>
            <a:ext cx="431165" cy="119380"/>
          </a:xfrm>
          <a:custGeom>
            <a:avLst/>
            <a:gdLst/>
            <a:ahLst/>
            <a:cxnLst/>
            <a:rect l="l" t="t" r="r" b="b"/>
            <a:pathLst>
              <a:path w="431164" h="119380">
                <a:moveTo>
                  <a:pt x="0" y="0"/>
                </a:moveTo>
                <a:lnTo>
                  <a:pt x="431165" y="119286"/>
                </a:lnTo>
              </a:path>
            </a:pathLst>
          </a:custGeom>
          <a:ln w="19524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471345" y="2802288"/>
            <a:ext cx="431165" cy="259079"/>
          </a:xfrm>
          <a:custGeom>
            <a:avLst/>
            <a:gdLst/>
            <a:ahLst/>
            <a:cxnLst/>
            <a:rect l="l" t="t" r="r" b="b"/>
            <a:pathLst>
              <a:path w="431164" h="259080">
                <a:moveTo>
                  <a:pt x="0" y="258453"/>
                </a:moveTo>
                <a:lnTo>
                  <a:pt x="431165" y="0"/>
                </a:lnTo>
              </a:path>
            </a:pathLst>
          </a:custGeom>
          <a:ln w="1855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902511" y="2603479"/>
            <a:ext cx="431165" cy="199390"/>
          </a:xfrm>
          <a:custGeom>
            <a:avLst/>
            <a:gdLst/>
            <a:ahLst/>
            <a:cxnLst/>
            <a:rect l="l" t="t" r="r" b="b"/>
            <a:pathLst>
              <a:path w="431164" h="199389">
                <a:moveTo>
                  <a:pt x="0" y="198810"/>
                </a:moveTo>
                <a:lnTo>
                  <a:pt x="431165" y="0"/>
                </a:lnTo>
              </a:path>
            </a:pathLst>
          </a:custGeom>
          <a:ln w="1900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33676" y="2583598"/>
            <a:ext cx="431165" cy="20320"/>
          </a:xfrm>
          <a:custGeom>
            <a:avLst/>
            <a:gdLst/>
            <a:ahLst/>
            <a:cxnLst/>
            <a:rect l="l" t="t" r="r" b="b"/>
            <a:pathLst>
              <a:path w="431165" h="20319">
                <a:moveTo>
                  <a:pt x="0" y="19881"/>
                </a:moveTo>
                <a:lnTo>
                  <a:pt x="431165" y="0"/>
                </a:lnTo>
              </a:path>
            </a:pathLst>
          </a:custGeom>
          <a:ln w="1987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764842" y="2583598"/>
            <a:ext cx="431165" cy="377825"/>
          </a:xfrm>
          <a:custGeom>
            <a:avLst/>
            <a:gdLst/>
            <a:ahLst/>
            <a:cxnLst/>
            <a:rect l="l" t="t" r="r" b="b"/>
            <a:pathLst>
              <a:path w="431165" h="377825">
                <a:moveTo>
                  <a:pt x="0" y="0"/>
                </a:moveTo>
                <a:lnTo>
                  <a:pt x="431165" y="377739"/>
                </a:lnTo>
              </a:path>
            </a:pathLst>
          </a:custGeom>
          <a:ln w="17704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99218" y="2921576"/>
            <a:ext cx="431165" cy="377825"/>
          </a:xfrm>
          <a:custGeom>
            <a:avLst/>
            <a:gdLst/>
            <a:ahLst/>
            <a:cxnLst/>
            <a:rect l="l" t="t" r="r" b="b"/>
            <a:pathLst>
              <a:path w="431164" h="377825">
                <a:moveTo>
                  <a:pt x="0" y="377739"/>
                </a:moveTo>
                <a:lnTo>
                  <a:pt x="431165" y="0"/>
                </a:lnTo>
              </a:path>
            </a:pathLst>
          </a:custGeom>
          <a:ln w="1770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30383" y="2901695"/>
            <a:ext cx="431165" cy="20320"/>
          </a:xfrm>
          <a:custGeom>
            <a:avLst/>
            <a:gdLst/>
            <a:ahLst/>
            <a:cxnLst/>
            <a:rect l="l" t="t" r="r" b="b"/>
            <a:pathLst>
              <a:path w="431164" h="20319">
                <a:moveTo>
                  <a:pt x="0" y="19881"/>
                </a:moveTo>
                <a:lnTo>
                  <a:pt x="431165" y="0"/>
                </a:lnTo>
              </a:path>
            </a:pathLst>
          </a:custGeom>
          <a:ln w="1987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61549" y="2901696"/>
            <a:ext cx="431165" cy="80010"/>
          </a:xfrm>
          <a:custGeom>
            <a:avLst/>
            <a:gdLst/>
            <a:ahLst/>
            <a:cxnLst/>
            <a:rect l="l" t="t" r="r" b="b"/>
            <a:pathLst>
              <a:path w="431164" h="80010">
                <a:moveTo>
                  <a:pt x="0" y="0"/>
                </a:moveTo>
                <a:lnTo>
                  <a:pt x="431165" y="79524"/>
                </a:lnTo>
              </a:path>
            </a:pathLst>
          </a:custGeom>
          <a:ln w="1971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92715" y="2981220"/>
            <a:ext cx="416559" cy="417830"/>
          </a:xfrm>
          <a:custGeom>
            <a:avLst/>
            <a:gdLst/>
            <a:ahLst/>
            <a:cxnLst/>
            <a:rect l="l" t="t" r="r" b="b"/>
            <a:pathLst>
              <a:path w="416560" h="417829">
                <a:moveTo>
                  <a:pt x="0" y="0"/>
                </a:moveTo>
                <a:lnTo>
                  <a:pt x="416298" y="417501"/>
                </a:lnTo>
              </a:path>
            </a:pathLst>
          </a:custGeom>
          <a:ln w="1736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609013" y="3398722"/>
            <a:ext cx="431165" cy="119380"/>
          </a:xfrm>
          <a:custGeom>
            <a:avLst/>
            <a:gdLst/>
            <a:ahLst/>
            <a:cxnLst/>
            <a:rect l="l" t="t" r="r" b="b"/>
            <a:pathLst>
              <a:path w="431164" h="119379">
                <a:moveTo>
                  <a:pt x="0" y="0"/>
                </a:moveTo>
                <a:lnTo>
                  <a:pt x="431165" y="119286"/>
                </a:lnTo>
              </a:path>
            </a:pathLst>
          </a:custGeom>
          <a:ln w="1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40179" y="3518008"/>
            <a:ext cx="431165" cy="139700"/>
          </a:xfrm>
          <a:custGeom>
            <a:avLst/>
            <a:gdLst/>
            <a:ahLst/>
            <a:cxnLst/>
            <a:rect l="l" t="t" r="r" b="b"/>
            <a:pathLst>
              <a:path w="431164" h="139700">
                <a:moveTo>
                  <a:pt x="0" y="0"/>
                </a:moveTo>
                <a:lnTo>
                  <a:pt x="431165" y="139167"/>
                </a:lnTo>
              </a:path>
            </a:pathLst>
          </a:custGeom>
          <a:ln w="1940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471345" y="3458366"/>
            <a:ext cx="431165" cy="199390"/>
          </a:xfrm>
          <a:custGeom>
            <a:avLst/>
            <a:gdLst/>
            <a:ahLst/>
            <a:cxnLst/>
            <a:rect l="l" t="t" r="r" b="b"/>
            <a:pathLst>
              <a:path w="431164" h="199389">
                <a:moveTo>
                  <a:pt x="0" y="198810"/>
                </a:moveTo>
                <a:lnTo>
                  <a:pt x="431165" y="0"/>
                </a:lnTo>
              </a:path>
            </a:pathLst>
          </a:custGeom>
          <a:ln w="1900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02511" y="3458366"/>
            <a:ext cx="431165" cy="139700"/>
          </a:xfrm>
          <a:custGeom>
            <a:avLst/>
            <a:gdLst/>
            <a:ahLst/>
            <a:cxnLst/>
            <a:rect l="l" t="t" r="r" b="b"/>
            <a:pathLst>
              <a:path w="431164" h="139700">
                <a:moveTo>
                  <a:pt x="0" y="0"/>
                </a:moveTo>
                <a:lnTo>
                  <a:pt x="431165" y="139167"/>
                </a:lnTo>
              </a:path>
            </a:pathLst>
          </a:custGeom>
          <a:ln w="1940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33676" y="3597533"/>
            <a:ext cx="431165" cy="80010"/>
          </a:xfrm>
          <a:custGeom>
            <a:avLst/>
            <a:gdLst/>
            <a:ahLst/>
            <a:cxnLst/>
            <a:rect l="l" t="t" r="r" b="b"/>
            <a:pathLst>
              <a:path w="431165" h="80010">
                <a:moveTo>
                  <a:pt x="0" y="0"/>
                </a:moveTo>
                <a:lnTo>
                  <a:pt x="431165" y="79524"/>
                </a:lnTo>
              </a:path>
            </a:pathLst>
          </a:custGeom>
          <a:ln w="1971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64842" y="3458367"/>
            <a:ext cx="431165" cy="219075"/>
          </a:xfrm>
          <a:custGeom>
            <a:avLst/>
            <a:gdLst/>
            <a:ahLst/>
            <a:cxnLst/>
            <a:rect l="l" t="t" r="r" b="b"/>
            <a:pathLst>
              <a:path w="431165" h="219075">
                <a:moveTo>
                  <a:pt x="0" y="218691"/>
                </a:moveTo>
                <a:lnTo>
                  <a:pt x="431165" y="0"/>
                </a:lnTo>
              </a:path>
            </a:pathLst>
          </a:custGeom>
          <a:ln w="1885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67121" y="3160152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0"/>
                </a:moveTo>
                <a:lnTo>
                  <a:pt x="0" y="99405"/>
                </a:lnTo>
              </a:path>
            </a:pathLst>
          </a:custGeom>
          <a:ln w="743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29951" y="3160152"/>
            <a:ext cx="74930" cy="99695"/>
          </a:xfrm>
          <a:custGeom>
            <a:avLst/>
            <a:gdLst/>
            <a:ahLst/>
            <a:cxnLst/>
            <a:rect l="l" t="t" r="r" b="b"/>
            <a:pathLst>
              <a:path w="74930" h="99695">
                <a:moveTo>
                  <a:pt x="0" y="0"/>
                </a:moveTo>
                <a:lnTo>
                  <a:pt x="74338" y="0"/>
                </a:lnTo>
                <a:lnTo>
                  <a:pt x="74338" y="99405"/>
                </a:lnTo>
                <a:lnTo>
                  <a:pt x="0" y="99405"/>
                </a:lnTo>
                <a:lnTo>
                  <a:pt x="0" y="0"/>
                </a:lnTo>
                <a:close/>
              </a:path>
            </a:pathLst>
          </a:custGeom>
          <a:ln w="166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598287" y="3120370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05"/>
                </a:lnTo>
              </a:path>
            </a:pathLst>
          </a:custGeom>
          <a:ln w="743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561117" y="3120370"/>
            <a:ext cx="74930" cy="99695"/>
          </a:xfrm>
          <a:custGeom>
            <a:avLst/>
            <a:gdLst/>
            <a:ahLst/>
            <a:cxnLst/>
            <a:rect l="l" t="t" r="r" b="b"/>
            <a:pathLst>
              <a:path w="74930" h="99694">
                <a:moveTo>
                  <a:pt x="0" y="0"/>
                </a:moveTo>
                <a:lnTo>
                  <a:pt x="74338" y="0"/>
                </a:lnTo>
                <a:lnTo>
                  <a:pt x="74338" y="99405"/>
                </a:lnTo>
                <a:lnTo>
                  <a:pt x="0" y="99405"/>
                </a:lnTo>
                <a:lnTo>
                  <a:pt x="0" y="0"/>
                </a:lnTo>
                <a:close/>
              </a:path>
            </a:pathLst>
          </a:custGeom>
          <a:ln w="166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29452" y="3120370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05"/>
                </a:lnTo>
              </a:path>
            </a:pathLst>
          </a:custGeom>
          <a:ln w="743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992283" y="3120370"/>
            <a:ext cx="74930" cy="99695"/>
          </a:xfrm>
          <a:custGeom>
            <a:avLst/>
            <a:gdLst/>
            <a:ahLst/>
            <a:cxnLst/>
            <a:rect l="l" t="t" r="r" b="b"/>
            <a:pathLst>
              <a:path w="74930" h="99694">
                <a:moveTo>
                  <a:pt x="0" y="0"/>
                </a:moveTo>
                <a:lnTo>
                  <a:pt x="74338" y="0"/>
                </a:lnTo>
                <a:lnTo>
                  <a:pt x="74338" y="99405"/>
                </a:lnTo>
                <a:lnTo>
                  <a:pt x="0" y="99405"/>
                </a:lnTo>
                <a:lnTo>
                  <a:pt x="0" y="0"/>
                </a:lnTo>
                <a:close/>
              </a:path>
            </a:pathLst>
          </a:custGeom>
          <a:ln w="166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460618" y="3120370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05"/>
                </a:lnTo>
              </a:path>
            </a:pathLst>
          </a:custGeom>
          <a:ln w="743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423449" y="3120370"/>
            <a:ext cx="74930" cy="99695"/>
          </a:xfrm>
          <a:custGeom>
            <a:avLst/>
            <a:gdLst/>
            <a:ahLst/>
            <a:cxnLst/>
            <a:rect l="l" t="t" r="r" b="b"/>
            <a:pathLst>
              <a:path w="74930" h="99694">
                <a:moveTo>
                  <a:pt x="0" y="0"/>
                </a:moveTo>
                <a:lnTo>
                  <a:pt x="74338" y="0"/>
                </a:lnTo>
                <a:lnTo>
                  <a:pt x="74338" y="99405"/>
                </a:lnTo>
                <a:lnTo>
                  <a:pt x="0" y="99405"/>
                </a:lnTo>
                <a:lnTo>
                  <a:pt x="0" y="0"/>
                </a:lnTo>
                <a:close/>
              </a:path>
            </a:pathLst>
          </a:custGeom>
          <a:ln w="166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891784" y="3120370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05"/>
                </a:lnTo>
              </a:path>
            </a:pathLst>
          </a:custGeom>
          <a:ln w="743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854614" y="3120370"/>
            <a:ext cx="74930" cy="99695"/>
          </a:xfrm>
          <a:custGeom>
            <a:avLst/>
            <a:gdLst/>
            <a:ahLst/>
            <a:cxnLst/>
            <a:rect l="l" t="t" r="r" b="b"/>
            <a:pathLst>
              <a:path w="74930" h="99694">
                <a:moveTo>
                  <a:pt x="0" y="0"/>
                </a:moveTo>
                <a:lnTo>
                  <a:pt x="74338" y="0"/>
                </a:lnTo>
                <a:lnTo>
                  <a:pt x="74338" y="99405"/>
                </a:lnTo>
                <a:lnTo>
                  <a:pt x="0" y="99405"/>
                </a:lnTo>
                <a:lnTo>
                  <a:pt x="0" y="0"/>
                </a:lnTo>
                <a:close/>
              </a:path>
            </a:pathLst>
          </a:custGeom>
          <a:ln w="166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22942" y="3120370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05"/>
                </a:lnTo>
              </a:path>
            </a:pathLst>
          </a:custGeom>
          <a:ln w="7432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285780" y="3120370"/>
            <a:ext cx="74930" cy="99695"/>
          </a:xfrm>
          <a:custGeom>
            <a:avLst/>
            <a:gdLst/>
            <a:ahLst/>
            <a:cxnLst/>
            <a:rect l="l" t="t" r="r" b="b"/>
            <a:pathLst>
              <a:path w="74929" h="99694">
                <a:moveTo>
                  <a:pt x="0" y="0"/>
                </a:moveTo>
                <a:lnTo>
                  <a:pt x="74338" y="0"/>
                </a:lnTo>
                <a:lnTo>
                  <a:pt x="74338" y="99405"/>
                </a:lnTo>
                <a:lnTo>
                  <a:pt x="0" y="99405"/>
                </a:lnTo>
                <a:lnTo>
                  <a:pt x="0" y="0"/>
                </a:lnTo>
                <a:close/>
              </a:path>
            </a:pathLst>
          </a:custGeom>
          <a:ln w="166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754108" y="3120370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05"/>
                </a:lnTo>
              </a:path>
            </a:pathLst>
          </a:custGeom>
          <a:ln w="7432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716946" y="3120370"/>
            <a:ext cx="74930" cy="99695"/>
          </a:xfrm>
          <a:custGeom>
            <a:avLst/>
            <a:gdLst/>
            <a:ahLst/>
            <a:cxnLst/>
            <a:rect l="l" t="t" r="r" b="b"/>
            <a:pathLst>
              <a:path w="74929" h="99694">
                <a:moveTo>
                  <a:pt x="0" y="0"/>
                </a:moveTo>
                <a:lnTo>
                  <a:pt x="74338" y="0"/>
                </a:lnTo>
                <a:lnTo>
                  <a:pt x="74338" y="99405"/>
                </a:lnTo>
                <a:lnTo>
                  <a:pt x="0" y="99405"/>
                </a:lnTo>
                <a:lnTo>
                  <a:pt x="0" y="0"/>
                </a:lnTo>
                <a:close/>
              </a:path>
            </a:pathLst>
          </a:custGeom>
          <a:ln w="166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85282" y="3100489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05"/>
                </a:lnTo>
              </a:path>
            </a:pathLst>
          </a:custGeom>
          <a:ln w="743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48112" y="3100489"/>
            <a:ext cx="74930" cy="99695"/>
          </a:xfrm>
          <a:custGeom>
            <a:avLst/>
            <a:gdLst/>
            <a:ahLst/>
            <a:cxnLst/>
            <a:rect l="l" t="t" r="r" b="b"/>
            <a:pathLst>
              <a:path w="74929" h="99694">
                <a:moveTo>
                  <a:pt x="0" y="0"/>
                </a:moveTo>
                <a:lnTo>
                  <a:pt x="74338" y="0"/>
                </a:lnTo>
                <a:lnTo>
                  <a:pt x="74338" y="99405"/>
                </a:lnTo>
                <a:lnTo>
                  <a:pt x="0" y="99405"/>
                </a:lnTo>
                <a:lnTo>
                  <a:pt x="0" y="0"/>
                </a:lnTo>
                <a:close/>
              </a:path>
            </a:pathLst>
          </a:custGeom>
          <a:ln w="166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601579" y="3100489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05"/>
                </a:lnTo>
              </a:path>
            </a:pathLst>
          </a:custGeom>
          <a:ln w="743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564410" y="3100489"/>
            <a:ext cx="74930" cy="99695"/>
          </a:xfrm>
          <a:custGeom>
            <a:avLst/>
            <a:gdLst/>
            <a:ahLst/>
            <a:cxnLst/>
            <a:rect l="l" t="t" r="r" b="b"/>
            <a:pathLst>
              <a:path w="74929" h="99694">
                <a:moveTo>
                  <a:pt x="0" y="0"/>
                </a:moveTo>
                <a:lnTo>
                  <a:pt x="74338" y="0"/>
                </a:lnTo>
                <a:lnTo>
                  <a:pt x="74338" y="99405"/>
                </a:lnTo>
                <a:lnTo>
                  <a:pt x="0" y="99405"/>
                </a:lnTo>
                <a:lnTo>
                  <a:pt x="0" y="0"/>
                </a:lnTo>
                <a:close/>
              </a:path>
            </a:pathLst>
          </a:custGeom>
          <a:ln w="166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32745" y="3100489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05"/>
                </a:lnTo>
              </a:path>
            </a:pathLst>
          </a:custGeom>
          <a:ln w="743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995576" y="3100489"/>
            <a:ext cx="74930" cy="99695"/>
          </a:xfrm>
          <a:custGeom>
            <a:avLst/>
            <a:gdLst/>
            <a:ahLst/>
            <a:cxnLst/>
            <a:rect l="l" t="t" r="r" b="b"/>
            <a:pathLst>
              <a:path w="74929" h="99694">
                <a:moveTo>
                  <a:pt x="0" y="0"/>
                </a:moveTo>
                <a:lnTo>
                  <a:pt x="74338" y="0"/>
                </a:lnTo>
                <a:lnTo>
                  <a:pt x="74338" y="99405"/>
                </a:lnTo>
                <a:lnTo>
                  <a:pt x="0" y="99405"/>
                </a:lnTo>
                <a:lnTo>
                  <a:pt x="0" y="0"/>
                </a:lnTo>
                <a:close/>
              </a:path>
            </a:pathLst>
          </a:custGeom>
          <a:ln w="166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463911" y="3100489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05"/>
                </a:lnTo>
              </a:path>
            </a:pathLst>
          </a:custGeom>
          <a:ln w="743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426742" y="3100489"/>
            <a:ext cx="74930" cy="99695"/>
          </a:xfrm>
          <a:custGeom>
            <a:avLst/>
            <a:gdLst/>
            <a:ahLst/>
            <a:cxnLst/>
            <a:rect l="l" t="t" r="r" b="b"/>
            <a:pathLst>
              <a:path w="74929" h="99694">
                <a:moveTo>
                  <a:pt x="0" y="0"/>
                </a:moveTo>
                <a:lnTo>
                  <a:pt x="74338" y="0"/>
                </a:lnTo>
                <a:lnTo>
                  <a:pt x="74338" y="99405"/>
                </a:lnTo>
                <a:lnTo>
                  <a:pt x="0" y="99405"/>
                </a:lnTo>
                <a:lnTo>
                  <a:pt x="0" y="0"/>
                </a:lnTo>
                <a:close/>
              </a:path>
            </a:pathLst>
          </a:custGeom>
          <a:ln w="166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895077" y="3060727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05"/>
                </a:lnTo>
              </a:path>
            </a:pathLst>
          </a:custGeom>
          <a:ln w="743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57907" y="3060727"/>
            <a:ext cx="74930" cy="99695"/>
          </a:xfrm>
          <a:custGeom>
            <a:avLst/>
            <a:gdLst/>
            <a:ahLst/>
            <a:cxnLst/>
            <a:rect l="l" t="t" r="r" b="b"/>
            <a:pathLst>
              <a:path w="74929" h="99694">
                <a:moveTo>
                  <a:pt x="0" y="0"/>
                </a:moveTo>
                <a:lnTo>
                  <a:pt x="74338" y="0"/>
                </a:lnTo>
                <a:lnTo>
                  <a:pt x="74338" y="99405"/>
                </a:lnTo>
                <a:lnTo>
                  <a:pt x="0" y="99405"/>
                </a:lnTo>
                <a:lnTo>
                  <a:pt x="0" y="0"/>
                </a:lnTo>
                <a:close/>
              </a:path>
            </a:pathLst>
          </a:custGeom>
          <a:ln w="166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326243" y="2981203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05"/>
                </a:lnTo>
              </a:path>
            </a:pathLst>
          </a:custGeom>
          <a:ln w="743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289073" y="2981203"/>
            <a:ext cx="74930" cy="99695"/>
          </a:xfrm>
          <a:custGeom>
            <a:avLst/>
            <a:gdLst/>
            <a:ahLst/>
            <a:cxnLst/>
            <a:rect l="l" t="t" r="r" b="b"/>
            <a:pathLst>
              <a:path w="74929" h="99694">
                <a:moveTo>
                  <a:pt x="0" y="0"/>
                </a:moveTo>
                <a:lnTo>
                  <a:pt x="74338" y="0"/>
                </a:lnTo>
                <a:lnTo>
                  <a:pt x="74338" y="99405"/>
                </a:lnTo>
                <a:lnTo>
                  <a:pt x="0" y="99405"/>
                </a:lnTo>
                <a:lnTo>
                  <a:pt x="0" y="0"/>
                </a:lnTo>
                <a:close/>
              </a:path>
            </a:pathLst>
          </a:custGeom>
          <a:ln w="166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757409" y="2822155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05"/>
                </a:lnTo>
              </a:path>
            </a:pathLst>
          </a:custGeom>
          <a:ln w="743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720239" y="2822155"/>
            <a:ext cx="74930" cy="99695"/>
          </a:xfrm>
          <a:custGeom>
            <a:avLst/>
            <a:gdLst/>
            <a:ahLst/>
            <a:cxnLst/>
            <a:rect l="l" t="t" r="r" b="b"/>
            <a:pathLst>
              <a:path w="74929" h="99694">
                <a:moveTo>
                  <a:pt x="0" y="0"/>
                </a:moveTo>
                <a:lnTo>
                  <a:pt x="74338" y="0"/>
                </a:lnTo>
                <a:lnTo>
                  <a:pt x="74338" y="99405"/>
                </a:lnTo>
                <a:lnTo>
                  <a:pt x="0" y="99405"/>
                </a:lnTo>
                <a:lnTo>
                  <a:pt x="0" y="0"/>
                </a:lnTo>
                <a:close/>
              </a:path>
            </a:pathLst>
          </a:custGeom>
          <a:ln w="166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188575" y="2643226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05"/>
                </a:lnTo>
              </a:path>
            </a:pathLst>
          </a:custGeom>
          <a:ln w="743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151405" y="2643226"/>
            <a:ext cx="74930" cy="99695"/>
          </a:xfrm>
          <a:custGeom>
            <a:avLst/>
            <a:gdLst/>
            <a:ahLst/>
            <a:cxnLst/>
            <a:rect l="l" t="t" r="r" b="b"/>
            <a:pathLst>
              <a:path w="74929" h="99694">
                <a:moveTo>
                  <a:pt x="0" y="0"/>
                </a:moveTo>
                <a:lnTo>
                  <a:pt x="74338" y="0"/>
                </a:lnTo>
                <a:lnTo>
                  <a:pt x="74338" y="99405"/>
                </a:lnTo>
                <a:lnTo>
                  <a:pt x="0" y="99405"/>
                </a:lnTo>
                <a:lnTo>
                  <a:pt x="0" y="0"/>
                </a:lnTo>
                <a:close/>
              </a:path>
            </a:pathLst>
          </a:custGeom>
          <a:ln w="166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21264" y="3946685"/>
            <a:ext cx="106581" cy="136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552430" y="3847280"/>
            <a:ext cx="106581" cy="136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83596" y="3946685"/>
            <a:ext cx="106581" cy="136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414761" y="3966566"/>
            <a:ext cx="106581" cy="136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45927" y="3926804"/>
            <a:ext cx="106581" cy="136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277093" y="3887042"/>
            <a:ext cx="106581" cy="136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708259" y="3767756"/>
            <a:ext cx="106581" cy="136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139425" y="3787637"/>
            <a:ext cx="106581" cy="136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555723" y="3926804"/>
            <a:ext cx="106581" cy="136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986889" y="4065971"/>
            <a:ext cx="106581" cy="136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18054" y="4145495"/>
            <a:ext cx="106581" cy="136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849220" y="3986447"/>
            <a:ext cx="106581" cy="136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280386" y="4105733"/>
            <a:ext cx="106581" cy="136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711552" y="4046090"/>
            <a:ext cx="106581" cy="136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151399" y="3458353"/>
            <a:ext cx="89535" cy="119380"/>
          </a:xfrm>
          <a:custGeom>
            <a:avLst/>
            <a:gdLst/>
            <a:ahLst/>
            <a:cxnLst/>
            <a:rect l="l" t="t" r="r" b="b"/>
            <a:pathLst>
              <a:path w="89534" h="119379">
                <a:moveTo>
                  <a:pt x="89206" y="119286"/>
                </a:moveTo>
                <a:lnTo>
                  <a:pt x="0" y="119286"/>
                </a:lnTo>
                <a:lnTo>
                  <a:pt x="44618" y="0"/>
                </a:lnTo>
                <a:lnTo>
                  <a:pt x="89206" y="11928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151405" y="3458347"/>
            <a:ext cx="89535" cy="119380"/>
          </a:xfrm>
          <a:custGeom>
            <a:avLst/>
            <a:gdLst/>
            <a:ahLst/>
            <a:cxnLst/>
            <a:rect l="l" t="t" r="r" b="b"/>
            <a:pathLst>
              <a:path w="89534" h="119379">
                <a:moveTo>
                  <a:pt x="44603" y="0"/>
                </a:moveTo>
                <a:lnTo>
                  <a:pt x="89206" y="119286"/>
                </a:lnTo>
                <a:lnTo>
                  <a:pt x="0" y="119286"/>
                </a:lnTo>
                <a:lnTo>
                  <a:pt x="44603" y="0"/>
                </a:lnTo>
                <a:close/>
              </a:path>
            </a:pathLst>
          </a:custGeom>
          <a:ln w="1666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129951" y="3478228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74555" y="3537872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29951" y="3537872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74555" y="3478229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561117" y="3020965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605720" y="3080608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561117" y="3080609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605720" y="3020966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992283" y="2543820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036886" y="2603464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992283" y="2603464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036886" y="2543822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423449" y="2384772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468052" y="2444416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423449" y="2444416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468052" y="2384774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854614" y="2663107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899218" y="2722750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854614" y="2722750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899218" y="2663108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85780" y="2921560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330383" y="2981203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85780" y="2981204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330383" y="2921561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716946" y="2643226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761549" y="2702869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716946" y="2702869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761549" y="2643227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148112" y="2523939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192715" y="2583583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48112" y="2583583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92715" y="2523941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564410" y="2702869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609013" y="2762512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564410" y="2762512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609013" y="2702870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995576" y="2881798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040179" y="2941441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995576" y="2941441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040179" y="2881799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426742" y="3001084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471345" y="3060727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426742" y="3060728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471345" y="3001085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857907" y="2742631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902511" y="2802274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857907" y="2802274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902511" y="2742632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289073" y="2543820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33676" y="2603464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289073" y="2603464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333676" y="2543822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720239" y="2523939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764842" y="2583583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720239" y="2583583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64842" y="2523941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151405" y="2901679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196008" y="2961322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151405" y="2961322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196008" y="2901680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854614" y="3239656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899218" y="3299299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854614" y="3299300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899218" y="3239657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899218" y="3239657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59643"/>
                </a:moveTo>
                <a:lnTo>
                  <a:pt x="0" y="0"/>
                </a:lnTo>
              </a:path>
            </a:pathLst>
          </a:custGeom>
          <a:ln w="1486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899218" y="3299301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643"/>
                </a:lnTo>
              </a:path>
            </a:pathLst>
          </a:custGeom>
          <a:ln w="1486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285780" y="2861917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330383" y="2921560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285780" y="2921561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330383" y="2861918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5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330383" y="2861918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59643"/>
                </a:moveTo>
                <a:lnTo>
                  <a:pt x="0" y="0"/>
                </a:lnTo>
              </a:path>
            </a:pathLst>
          </a:custGeom>
          <a:ln w="1486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330383" y="2921562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643"/>
                </a:lnTo>
              </a:path>
            </a:pathLst>
          </a:custGeom>
          <a:ln w="1486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708259" y="2833348"/>
            <a:ext cx="106581" cy="1366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139425" y="2912872"/>
            <a:ext cx="106581" cy="1366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555723" y="3330374"/>
            <a:ext cx="106581" cy="1366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986889" y="3449660"/>
            <a:ext cx="106581" cy="1366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418054" y="3588827"/>
            <a:ext cx="106581" cy="1366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49220" y="3390017"/>
            <a:ext cx="106581" cy="1366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280386" y="3529184"/>
            <a:ext cx="106581" cy="1366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711552" y="3608708"/>
            <a:ext cx="106581" cy="1366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151405" y="3398704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196008" y="3458347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151405" y="3458348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196008" y="3398705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196008" y="339870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59643"/>
                </a:moveTo>
                <a:lnTo>
                  <a:pt x="0" y="0"/>
                </a:lnTo>
              </a:path>
            </a:pathLst>
          </a:custGeom>
          <a:ln w="1486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196008" y="345834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643"/>
                </a:lnTo>
              </a:path>
            </a:pathLst>
          </a:custGeom>
          <a:ln w="1486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 txBox="1"/>
          <p:nvPr/>
        </p:nvSpPr>
        <p:spPr>
          <a:xfrm>
            <a:off x="537481" y="1914712"/>
            <a:ext cx="263525" cy="3624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820"/>
              </a:lnSpc>
              <a:spcBef>
                <a:spcPts val="95"/>
              </a:spcBef>
            </a:pPr>
            <a:r>
              <a:rPr sz="2350" spc="-250" dirty="0">
                <a:latin typeface="宋体"/>
                <a:cs typeface="宋体"/>
              </a:rPr>
              <a:t>18</a:t>
            </a:r>
            <a:endParaRPr sz="2350">
              <a:latin typeface="宋体"/>
              <a:cs typeface="宋体"/>
            </a:endParaRPr>
          </a:p>
          <a:p>
            <a:pPr algn="ctr">
              <a:lnSpc>
                <a:spcPts val="2820"/>
              </a:lnSpc>
            </a:pPr>
            <a:r>
              <a:rPr sz="2350" spc="-250" dirty="0">
                <a:latin typeface="宋体"/>
                <a:cs typeface="宋体"/>
              </a:rPr>
              <a:t>16</a:t>
            </a:r>
            <a:endParaRPr sz="2350">
              <a:latin typeface="宋体"/>
              <a:cs typeface="宋体"/>
            </a:endParaRPr>
          </a:p>
          <a:p>
            <a:pPr algn="ctr">
              <a:lnSpc>
                <a:spcPts val="2820"/>
              </a:lnSpc>
            </a:pPr>
            <a:r>
              <a:rPr sz="2350" spc="-250" dirty="0">
                <a:latin typeface="宋体"/>
                <a:cs typeface="宋体"/>
              </a:rPr>
              <a:t>14</a:t>
            </a:r>
            <a:endParaRPr sz="2350">
              <a:latin typeface="宋体"/>
              <a:cs typeface="宋体"/>
            </a:endParaRPr>
          </a:p>
          <a:p>
            <a:pPr algn="ctr">
              <a:lnSpc>
                <a:spcPts val="2820"/>
              </a:lnSpc>
            </a:pPr>
            <a:r>
              <a:rPr sz="2350" spc="-250" dirty="0">
                <a:latin typeface="宋体"/>
                <a:cs typeface="宋体"/>
              </a:rPr>
              <a:t>12</a:t>
            </a:r>
            <a:endParaRPr sz="2350">
              <a:latin typeface="宋体"/>
              <a:cs typeface="宋体"/>
            </a:endParaRPr>
          </a:p>
          <a:p>
            <a:pPr algn="ctr">
              <a:lnSpc>
                <a:spcPts val="2820"/>
              </a:lnSpc>
            </a:pPr>
            <a:r>
              <a:rPr sz="2350" spc="-250" dirty="0">
                <a:latin typeface="宋体"/>
                <a:cs typeface="宋体"/>
              </a:rPr>
              <a:t>10</a:t>
            </a:r>
            <a:endParaRPr sz="2350">
              <a:latin typeface="宋体"/>
              <a:cs typeface="宋体"/>
            </a:endParaRPr>
          </a:p>
          <a:p>
            <a:pPr marL="111125" algn="ctr">
              <a:lnSpc>
                <a:spcPts val="2820"/>
              </a:lnSpc>
              <a:spcBef>
                <a:spcPts val="155"/>
              </a:spcBef>
            </a:pPr>
            <a:r>
              <a:rPr sz="2350" spc="-300" dirty="0">
                <a:latin typeface="宋体"/>
                <a:cs typeface="宋体"/>
              </a:rPr>
              <a:t>8</a:t>
            </a:r>
            <a:endParaRPr sz="2350">
              <a:latin typeface="宋体"/>
              <a:cs typeface="宋体"/>
            </a:endParaRPr>
          </a:p>
          <a:p>
            <a:pPr marL="111125" algn="ctr">
              <a:lnSpc>
                <a:spcPts val="2820"/>
              </a:lnSpc>
            </a:pPr>
            <a:r>
              <a:rPr sz="2350" spc="-300" dirty="0">
                <a:latin typeface="宋体"/>
                <a:cs typeface="宋体"/>
              </a:rPr>
              <a:t>6</a:t>
            </a:r>
            <a:endParaRPr sz="2350">
              <a:latin typeface="宋体"/>
              <a:cs typeface="宋体"/>
            </a:endParaRPr>
          </a:p>
          <a:p>
            <a:pPr marL="111125" algn="ctr">
              <a:lnSpc>
                <a:spcPts val="2820"/>
              </a:lnSpc>
            </a:pPr>
            <a:r>
              <a:rPr sz="2350" spc="-300" dirty="0">
                <a:latin typeface="宋体"/>
                <a:cs typeface="宋体"/>
              </a:rPr>
              <a:t>4</a:t>
            </a:r>
            <a:endParaRPr sz="2350">
              <a:latin typeface="宋体"/>
              <a:cs typeface="宋体"/>
            </a:endParaRPr>
          </a:p>
          <a:p>
            <a:pPr marL="111125" algn="ctr">
              <a:lnSpc>
                <a:spcPts val="2820"/>
              </a:lnSpc>
            </a:pPr>
            <a:r>
              <a:rPr sz="2350" spc="-300" dirty="0">
                <a:latin typeface="宋体"/>
                <a:cs typeface="宋体"/>
              </a:rPr>
              <a:t>2</a:t>
            </a:r>
            <a:endParaRPr sz="2350">
              <a:latin typeface="宋体"/>
              <a:cs typeface="宋体"/>
            </a:endParaRPr>
          </a:p>
          <a:p>
            <a:pPr marL="111125" algn="ctr">
              <a:lnSpc>
                <a:spcPts val="2820"/>
              </a:lnSpc>
            </a:pPr>
            <a:r>
              <a:rPr sz="2350" spc="-300" dirty="0">
                <a:latin typeface="宋体"/>
                <a:cs typeface="宋体"/>
              </a:rPr>
              <a:t>0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246" name="object 246"/>
          <p:cNvSpPr txBox="1"/>
          <p:nvPr/>
        </p:nvSpPr>
        <p:spPr>
          <a:xfrm rot="18420000">
            <a:off x="353343" y="5977233"/>
            <a:ext cx="826113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50" i="1" spc="65" dirty="0">
                <a:latin typeface="宋体"/>
                <a:cs typeface="宋体"/>
              </a:rPr>
              <a:t>1</a:t>
            </a:r>
            <a:r>
              <a:rPr sz="2050" i="1" spc="-60" dirty="0">
                <a:latin typeface="宋体"/>
                <a:cs typeface="宋体"/>
              </a:rPr>
              <a:t>9</a:t>
            </a:r>
            <a:r>
              <a:rPr sz="2050" i="1" spc="65" dirty="0">
                <a:latin typeface="宋体"/>
                <a:cs typeface="宋体"/>
              </a:rPr>
              <a:t>9</a:t>
            </a:r>
            <a:r>
              <a:rPr sz="2050" i="1" spc="-55" dirty="0">
                <a:latin typeface="宋体"/>
                <a:cs typeface="宋体"/>
              </a:rPr>
              <a:t>5年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247" name="object 247"/>
          <p:cNvSpPr txBox="1"/>
          <p:nvPr/>
        </p:nvSpPr>
        <p:spPr>
          <a:xfrm rot="18420000">
            <a:off x="784509" y="5977233"/>
            <a:ext cx="826113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50" i="1" spc="65" dirty="0">
                <a:latin typeface="宋体"/>
                <a:cs typeface="宋体"/>
              </a:rPr>
              <a:t>1</a:t>
            </a:r>
            <a:r>
              <a:rPr sz="2050" i="1" spc="-60" dirty="0">
                <a:latin typeface="宋体"/>
                <a:cs typeface="宋体"/>
              </a:rPr>
              <a:t>9</a:t>
            </a:r>
            <a:r>
              <a:rPr sz="2050" i="1" spc="65" dirty="0">
                <a:latin typeface="宋体"/>
                <a:cs typeface="宋体"/>
              </a:rPr>
              <a:t>9</a:t>
            </a:r>
            <a:r>
              <a:rPr sz="2050" i="1" spc="-55" dirty="0">
                <a:latin typeface="宋体"/>
                <a:cs typeface="宋体"/>
              </a:rPr>
              <a:t>6年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248" name="object 248"/>
          <p:cNvSpPr txBox="1"/>
          <p:nvPr/>
        </p:nvSpPr>
        <p:spPr>
          <a:xfrm rot="18420000">
            <a:off x="1215675" y="5977234"/>
            <a:ext cx="826113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50" i="1" spc="65" dirty="0">
                <a:latin typeface="宋体"/>
                <a:cs typeface="宋体"/>
              </a:rPr>
              <a:t>1</a:t>
            </a:r>
            <a:r>
              <a:rPr sz="2050" i="1" spc="-60" dirty="0">
                <a:latin typeface="宋体"/>
                <a:cs typeface="宋体"/>
              </a:rPr>
              <a:t>9</a:t>
            </a:r>
            <a:r>
              <a:rPr sz="2050" i="1" spc="65" dirty="0">
                <a:latin typeface="宋体"/>
                <a:cs typeface="宋体"/>
              </a:rPr>
              <a:t>9</a:t>
            </a:r>
            <a:r>
              <a:rPr sz="2050" i="1" spc="-55" dirty="0">
                <a:latin typeface="宋体"/>
                <a:cs typeface="宋体"/>
              </a:rPr>
              <a:t>7年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249" name="object 249"/>
          <p:cNvSpPr txBox="1"/>
          <p:nvPr/>
        </p:nvSpPr>
        <p:spPr>
          <a:xfrm rot="18420000">
            <a:off x="1646840" y="5977233"/>
            <a:ext cx="826113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50" i="1" spc="65" dirty="0">
                <a:latin typeface="宋体"/>
                <a:cs typeface="宋体"/>
              </a:rPr>
              <a:t>1</a:t>
            </a:r>
            <a:r>
              <a:rPr sz="2050" i="1" spc="-60" dirty="0">
                <a:latin typeface="宋体"/>
                <a:cs typeface="宋体"/>
              </a:rPr>
              <a:t>9</a:t>
            </a:r>
            <a:r>
              <a:rPr sz="2050" i="1" spc="65" dirty="0">
                <a:latin typeface="宋体"/>
                <a:cs typeface="宋体"/>
              </a:rPr>
              <a:t>9</a:t>
            </a:r>
            <a:r>
              <a:rPr sz="2050" i="1" spc="-55" dirty="0">
                <a:latin typeface="宋体"/>
                <a:cs typeface="宋体"/>
              </a:rPr>
              <a:t>8年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250" name="object 250"/>
          <p:cNvSpPr txBox="1"/>
          <p:nvPr/>
        </p:nvSpPr>
        <p:spPr>
          <a:xfrm rot="18420000">
            <a:off x="2078007" y="5977233"/>
            <a:ext cx="826113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50" i="1" spc="65" dirty="0">
                <a:latin typeface="宋体"/>
                <a:cs typeface="宋体"/>
              </a:rPr>
              <a:t>1</a:t>
            </a:r>
            <a:r>
              <a:rPr sz="2050" i="1" spc="-60" dirty="0">
                <a:latin typeface="宋体"/>
                <a:cs typeface="宋体"/>
              </a:rPr>
              <a:t>9</a:t>
            </a:r>
            <a:r>
              <a:rPr sz="2050" i="1" spc="65" dirty="0">
                <a:latin typeface="宋体"/>
                <a:cs typeface="宋体"/>
              </a:rPr>
              <a:t>9</a:t>
            </a:r>
            <a:r>
              <a:rPr sz="2050" i="1" spc="-55" dirty="0">
                <a:latin typeface="宋体"/>
                <a:cs typeface="宋体"/>
              </a:rPr>
              <a:t>9年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251" name="object 251"/>
          <p:cNvSpPr txBox="1"/>
          <p:nvPr/>
        </p:nvSpPr>
        <p:spPr>
          <a:xfrm rot="18420000">
            <a:off x="2509172" y="5977234"/>
            <a:ext cx="826113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50" i="1" spc="65" dirty="0">
                <a:latin typeface="宋体"/>
                <a:cs typeface="宋体"/>
              </a:rPr>
              <a:t>2</a:t>
            </a:r>
            <a:r>
              <a:rPr sz="2050" i="1" spc="-60" dirty="0">
                <a:latin typeface="宋体"/>
                <a:cs typeface="宋体"/>
              </a:rPr>
              <a:t>0</a:t>
            </a:r>
            <a:r>
              <a:rPr sz="2050" i="1" spc="65" dirty="0">
                <a:latin typeface="宋体"/>
                <a:cs typeface="宋体"/>
              </a:rPr>
              <a:t>0</a:t>
            </a:r>
            <a:r>
              <a:rPr sz="2050" i="1" spc="-55" dirty="0">
                <a:latin typeface="宋体"/>
                <a:cs typeface="宋体"/>
              </a:rPr>
              <a:t>0年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252" name="object 252"/>
          <p:cNvSpPr txBox="1"/>
          <p:nvPr/>
        </p:nvSpPr>
        <p:spPr>
          <a:xfrm rot="18420000">
            <a:off x="2940338" y="5977233"/>
            <a:ext cx="826113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50" i="1" spc="65" dirty="0">
                <a:latin typeface="宋体"/>
                <a:cs typeface="宋体"/>
              </a:rPr>
              <a:t>2</a:t>
            </a:r>
            <a:r>
              <a:rPr sz="2050" i="1" spc="-60" dirty="0">
                <a:latin typeface="宋体"/>
                <a:cs typeface="宋体"/>
              </a:rPr>
              <a:t>0</a:t>
            </a:r>
            <a:r>
              <a:rPr sz="2050" i="1" spc="65" dirty="0">
                <a:latin typeface="宋体"/>
                <a:cs typeface="宋体"/>
              </a:rPr>
              <a:t>0</a:t>
            </a:r>
            <a:r>
              <a:rPr sz="2050" i="1" spc="-55" dirty="0">
                <a:latin typeface="宋体"/>
                <a:cs typeface="宋体"/>
              </a:rPr>
              <a:t>1年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253" name="object 253"/>
          <p:cNvSpPr txBox="1"/>
          <p:nvPr/>
        </p:nvSpPr>
        <p:spPr>
          <a:xfrm rot="18420000">
            <a:off x="3371504" y="5977234"/>
            <a:ext cx="826113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50" i="1" spc="65" dirty="0">
                <a:latin typeface="宋体"/>
                <a:cs typeface="宋体"/>
              </a:rPr>
              <a:t>2</a:t>
            </a:r>
            <a:r>
              <a:rPr sz="2050" i="1" spc="-60" dirty="0">
                <a:latin typeface="宋体"/>
                <a:cs typeface="宋体"/>
              </a:rPr>
              <a:t>0</a:t>
            </a:r>
            <a:r>
              <a:rPr sz="2050" i="1" spc="65" dirty="0">
                <a:latin typeface="宋体"/>
                <a:cs typeface="宋体"/>
              </a:rPr>
              <a:t>0</a:t>
            </a:r>
            <a:r>
              <a:rPr sz="2050" i="1" spc="-55" dirty="0">
                <a:latin typeface="宋体"/>
                <a:cs typeface="宋体"/>
              </a:rPr>
              <a:t>2年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254" name="object 254"/>
          <p:cNvSpPr txBox="1"/>
          <p:nvPr/>
        </p:nvSpPr>
        <p:spPr>
          <a:xfrm rot="18420000">
            <a:off x="3787802" y="5977234"/>
            <a:ext cx="826113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50" i="1" spc="65" dirty="0">
                <a:latin typeface="宋体"/>
                <a:cs typeface="宋体"/>
              </a:rPr>
              <a:t>2</a:t>
            </a:r>
            <a:r>
              <a:rPr sz="2050" i="1" spc="-60" dirty="0">
                <a:latin typeface="宋体"/>
                <a:cs typeface="宋体"/>
              </a:rPr>
              <a:t>0</a:t>
            </a:r>
            <a:r>
              <a:rPr sz="2050" i="1" spc="65" dirty="0">
                <a:latin typeface="宋体"/>
                <a:cs typeface="宋体"/>
              </a:rPr>
              <a:t>0</a:t>
            </a:r>
            <a:r>
              <a:rPr sz="2050" i="1" spc="-55" dirty="0">
                <a:latin typeface="宋体"/>
                <a:cs typeface="宋体"/>
              </a:rPr>
              <a:t>3年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255" name="object 255"/>
          <p:cNvSpPr txBox="1"/>
          <p:nvPr/>
        </p:nvSpPr>
        <p:spPr>
          <a:xfrm rot="18420000">
            <a:off x="4218968" y="5977234"/>
            <a:ext cx="826113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50" i="1" spc="65" dirty="0">
                <a:latin typeface="宋体"/>
                <a:cs typeface="宋体"/>
              </a:rPr>
              <a:t>2</a:t>
            </a:r>
            <a:r>
              <a:rPr sz="2050" i="1" spc="-60" dirty="0">
                <a:latin typeface="宋体"/>
                <a:cs typeface="宋体"/>
              </a:rPr>
              <a:t>0</a:t>
            </a:r>
            <a:r>
              <a:rPr sz="2050" i="1" spc="65" dirty="0">
                <a:latin typeface="宋体"/>
                <a:cs typeface="宋体"/>
              </a:rPr>
              <a:t>0</a:t>
            </a:r>
            <a:r>
              <a:rPr sz="2050" i="1" spc="-55" dirty="0">
                <a:latin typeface="宋体"/>
                <a:cs typeface="宋体"/>
              </a:rPr>
              <a:t>4年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256" name="object 256"/>
          <p:cNvSpPr txBox="1"/>
          <p:nvPr/>
        </p:nvSpPr>
        <p:spPr>
          <a:xfrm rot="18420000">
            <a:off x="4650134" y="5977233"/>
            <a:ext cx="826113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50" i="1" spc="65" dirty="0">
                <a:latin typeface="宋体"/>
                <a:cs typeface="宋体"/>
              </a:rPr>
              <a:t>2</a:t>
            </a:r>
            <a:r>
              <a:rPr sz="2050" i="1" spc="-60" dirty="0">
                <a:latin typeface="宋体"/>
                <a:cs typeface="宋体"/>
              </a:rPr>
              <a:t>0</a:t>
            </a:r>
            <a:r>
              <a:rPr sz="2050" i="1" spc="65" dirty="0">
                <a:latin typeface="宋体"/>
                <a:cs typeface="宋体"/>
              </a:rPr>
              <a:t>0</a:t>
            </a:r>
            <a:r>
              <a:rPr sz="2050" i="1" spc="-55" dirty="0">
                <a:latin typeface="宋体"/>
                <a:cs typeface="宋体"/>
              </a:rPr>
              <a:t>5年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257" name="object 257"/>
          <p:cNvSpPr txBox="1"/>
          <p:nvPr/>
        </p:nvSpPr>
        <p:spPr>
          <a:xfrm rot="18420000">
            <a:off x="5081299" y="5977234"/>
            <a:ext cx="826113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50" i="1" spc="65" dirty="0">
                <a:latin typeface="宋体"/>
                <a:cs typeface="宋体"/>
              </a:rPr>
              <a:t>2</a:t>
            </a:r>
            <a:r>
              <a:rPr sz="2050" i="1" spc="-60" dirty="0">
                <a:latin typeface="宋体"/>
                <a:cs typeface="宋体"/>
              </a:rPr>
              <a:t>0</a:t>
            </a:r>
            <a:r>
              <a:rPr sz="2050" i="1" spc="65" dirty="0">
                <a:latin typeface="宋体"/>
                <a:cs typeface="宋体"/>
              </a:rPr>
              <a:t>0</a:t>
            </a:r>
            <a:r>
              <a:rPr sz="2050" i="1" spc="-55" dirty="0">
                <a:latin typeface="宋体"/>
                <a:cs typeface="宋体"/>
              </a:rPr>
              <a:t>6年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258" name="object 258"/>
          <p:cNvSpPr txBox="1"/>
          <p:nvPr/>
        </p:nvSpPr>
        <p:spPr>
          <a:xfrm rot="18420000">
            <a:off x="5512465" y="5977234"/>
            <a:ext cx="826113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50" i="1" spc="65" dirty="0">
                <a:latin typeface="宋体"/>
                <a:cs typeface="宋体"/>
              </a:rPr>
              <a:t>2</a:t>
            </a:r>
            <a:r>
              <a:rPr sz="2050" i="1" spc="-60" dirty="0">
                <a:latin typeface="宋体"/>
                <a:cs typeface="宋体"/>
              </a:rPr>
              <a:t>0</a:t>
            </a:r>
            <a:r>
              <a:rPr sz="2050" i="1" spc="65" dirty="0">
                <a:latin typeface="宋体"/>
                <a:cs typeface="宋体"/>
              </a:rPr>
              <a:t>0</a:t>
            </a:r>
            <a:r>
              <a:rPr sz="2050" i="1" spc="-55" dirty="0">
                <a:latin typeface="宋体"/>
                <a:cs typeface="宋体"/>
              </a:rPr>
              <a:t>7年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259" name="object 259"/>
          <p:cNvSpPr txBox="1"/>
          <p:nvPr/>
        </p:nvSpPr>
        <p:spPr>
          <a:xfrm rot="18420000">
            <a:off x="5943632" y="5977233"/>
            <a:ext cx="826113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50" i="1" spc="65" dirty="0">
                <a:latin typeface="宋体"/>
                <a:cs typeface="宋体"/>
              </a:rPr>
              <a:t>2</a:t>
            </a:r>
            <a:r>
              <a:rPr sz="2050" i="1" spc="-60" dirty="0">
                <a:latin typeface="宋体"/>
                <a:cs typeface="宋体"/>
              </a:rPr>
              <a:t>0</a:t>
            </a:r>
            <a:r>
              <a:rPr sz="2050" i="1" spc="65" dirty="0">
                <a:latin typeface="宋体"/>
                <a:cs typeface="宋体"/>
              </a:rPr>
              <a:t>0</a:t>
            </a:r>
            <a:r>
              <a:rPr sz="2050" i="1" spc="-55" dirty="0">
                <a:latin typeface="宋体"/>
                <a:cs typeface="宋体"/>
              </a:rPr>
              <a:t>8年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260" name="object 260"/>
          <p:cNvSpPr txBox="1"/>
          <p:nvPr/>
        </p:nvSpPr>
        <p:spPr>
          <a:xfrm rot="18420000">
            <a:off x="6374797" y="5977234"/>
            <a:ext cx="826113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50" i="1" spc="65" dirty="0">
                <a:latin typeface="宋体"/>
                <a:cs typeface="宋体"/>
              </a:rPr>
              <a:t>2</a:t>
            </a:r>
            <a:r>
              <a:rPr sz="2050" i="1" spc="-60" dirty="0">
                <a:latin typeface="宋体"/>
                <a:cs typeface="宋体"/>
              </a:rPr>
              <a:t>0</a:t>
            </a:r>
            <a:r>
              <a:rPr sz="2050" i="1" spc="65" dirty="0">
                <a:latin typeface="宋体"/>
                <a:cs typeface="宋体"/>
              </a:rPr>
              <a:t>0</a:t>
            </a:r>
            <a:r>
              <a:rPr sz="2050" i="1" spc="-55" dirty="0">
                <a:latin typeface="宋体"/>
                <a:cs typeface="宋体"/>
              </a:rPr>
              <a:t>9年</a:t>
            </a:r>
            <a:endParaRPr sz="2050" dirty="0">
              <a:latin typeface="宋体"/>
              <a:cs typeface="宋体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7865059" y="3160132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0" y="0"/>
                </a:moveTo>
                <a:lnTo>
                  <a:pt x="178412" y="0"/>
                </a:lnTo>
              </a:path>
            </a:pathLst>
          </a:custGeom>
          <a:ln w="1988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642042" y="3160132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678" y="0"/>
                </a:lnTo>
              </a:path>
            </a:pathLst>
          </a:custGeom>
          <a:ln w="1988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827889" y="3100489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05"/>
                </a:lnTo>
              </a:path>
            </a:pathLst>
          </a:custGeom>
          <a:ln w="743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790719" y="3100489"/>
            <a:ext cx="74930" cy="99695"/>
          </a:xfrm>
          <a:custGeom>
            <a:avLst/>
            <a:gdLst/>
            <a:ahLst/>
            <a:cxnLst/>
            <a:rect l="l" t="t" r="r" b="b"/>
            <a:pathLst>
              <a:path w="74929" h="99694">
                <a:moveTo>
                  <a:pt x="0" y="0"/>
                </a:moveTo>
                <a:lnTo>
                  <a:pt x="74338" y="0"/>
                </a:lnTo>
                <a:lnTo>
                  <a:pt x="74338" y="99405"/>
                </a:lnTo>
                <a:lnTo>
                  <a:pt x="0" y="99405"/>
                </a:lnTo>
                <a:lnTo>
                  <a:pt x="0" y="0"/>
                </a:lnTo>
                <a:close/>
              </a:path>
            </a:pathLst>
          </a:custGeom>
          <a:ln w="166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642042" y="3557752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4">
                <a:moveTo>
                  <a:pt x="0" y="0"/>
                </a:moveTo>
                <a:lnTo>
                  <a:pt x="401430" y="0"/>
                </a:lnTo>
              </a:path>
            </a:pathLst>
          </a:custGeom>
          <a:ln w="1988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782032" y="3489422"/>
            <a:ext cx="106581" cy="136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642042" y="3955372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4">
                <a:moveTo>
                  <a:pt x="0" y="0"/>
                </a:moveTo>
                <a:lnTo>
                  <a:pt x="401430" y="0"/>
                </a:lnTo>
              </a:path>
            </a:pathLst>
          </a:custGeom>
          <a:ln w="1988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790719" y="3895730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44603" y="59643"/>
                </a:moveTo>
                <a:lnTo>
                  <a:pt x="0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835323" y="3955373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0" y="0"/>
                </a:moveTo>
                <a:lnTo>
                  <a:pt x="44603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790719" y="3955374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44603" y="0"/>
                </a:moveTo>
                <a:lnTo>
                  <a:pt x="0" y="59643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835323" y="3895731"/>
            <a:ext cx="45085" cy="59690"/>
          </a:xfrm>
          <a:custGeom>
            <a:avLst/>
            <a:gdLst/>
            <a:ahLst/>
            <a:cxnLst/>
            <a:rect l="l" t="t" r="r" b="b"/>
            <a:pathLst>
              <a:path w="45084" h="59689">
                <a:moveTo>
                  <a:pt x="0" y="59643"/>
                </a:moveTo>
                <a:lnTo>
                  <a:pt x="44603" y="0"/>
                </a:lnTo>
              </a:path>
            </a:pathLst>
          </a:custGeom>
          <a:ln w="1666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642042" y="4352993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4">
                <a:moveTo>
                  <a:pt x="0" y="0"/>
                </a:moveTo>
                <a:lnTo>
                  <a:pt x="401430" y="0"/>
                </a:lnTo>
              </a:path>
            </a:pathLst>
          </a:custGeom>
          <a:ln w="1988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782032" y="4284663"/>
            <a:ext cx="106581" cy="1366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 txBox="1"/>
          <p:nvPr/>
        </p:nvSpPr>
        <p:spPr>
          <a:xfrm>
            <a:off x="7567703" y="2921560"/>
            <a:ext cx="1412875" cy="15906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4670" marR="512445" algn="ctr">
              <a:lnSpc>
                <a:spcPct val="111000"/>
              </a:lnSpc>
            </a:pPr>
            <a:r>
              <a:rPr sz="2350" spc="-250" dirty="0">
                <a:latin typeface="宋体"/>
                <a:cs typeface="宋体"/>
              </a:rPr>
              <a:t>USD  GBP</a:t>
            </a:r>
            <a:endParaRPr sz="2350" dirty="0">
              <a:latin typeface="宋体"/>
              <a:cs typeface="宋体"/>
            </a:endParaRPr>
          </a:p>
          <a:p>
            <a:pPr marL="534670" marR="37465">
              <a:lnSpc>
                <a:spcPct val="111000"/>
              </a:lnSpc>
            </a:pPr>
            <a:r>
              <a:rPr sz="2350" spc="-250" dirty="0">
                <a:latin typeface="宋体"/>
                <a:cs typeface="宋体"/>
              </a:rPr>
              <a:t>JPY/100  EUR</a:t>
            </a:r>
            <a:endParaRPr sz="2350" dirty="0">
              <a:latin typeface="宋体"/>
              <a:cs typeface="宋体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74338" y="1688937"/>
            <a:ext cx="8965565" cy="5050155"/>
          </a:xfrm>
          <a:custGeom>
            <a:avLst/>
            <a:gdLst/>
            <a:ahLst/>
            <a:cxnLst/>
            <a:rect l="l" t="t" r="r" b="b"/>
            <a:pathLst>
              <a:path w="8965565" h="5050155">
                <a:moveTo>
                  <a:pt x="0" y="0"/>
                </a:moveTo>
                <a:lnTo>
                  <a:pt x="8965275" y="0"/>
                </a:lnTo>
                <a:lnTo>
                  <a:pt x="8965275" y="5049777"/>
                </a:lnTo>
                <a:lnTo>
                  <a:pt x="0" y="504977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15" y="6395846"/>
            <a:ext cx="588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Page </a:t>
            </a:r>
            <a:r>
              <a:rPr sz="1000" spc="-5" dirty="0">
                <a:latin typeface="Wingdings"/>
                <a:cs typeface="Wingdings"/>
              </a:rPr>
              <a:t>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9500" y="215582"/>
            <a:ext cx="2828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美元：欧元、日元汇</a:t>
            </a:r>
            <a:r>
              <a:rPr sz="2200" spc="-15" dirty="0"/>
              <a:t>率</a:t>
            </a:r>
            <a:endParaRPr sz="2200"/>
          </a:p>
        </p:txBody>
      </p:sp>
      <p:sp>
        <p:nvSpPr>
          <p:cNvPr id="5" name="object 5"/>
          <p:cNvSpPr/>
          <p:nvPr/>
        </p:nvSpPr>
        <p:spPr>
          <a:xfrm>
            <a:off x="2213361" y="1226079"/>
            <a:ext cx="5680957" cy="5289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0300" y="269557"/>
            <a:ext cx="2760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</a:rPr>
              <a:t>人民币指数（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CNYX</a:t>
            </a:r>
            <a:r>
              <a:rPr sz="2200" spc="-10" dirty="0">
                <a:solidFill>
                  <a:srgbClr val="FF0000"/>
                </a:solidFill>
              </a:rPr>
              <a:t>）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49237" y="1078103"/>
            <a:ext cx="8436610" cy="37744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85" dirty="0">
                <a:latin typeface="Cambria"/>
                <a:cs typeface="Cambria"/>
              </a:rPr>
              <a:t>+</a:t>
            </a:r>
            <a:r>
              <a:rPr sz="2400" dirty="0">
                <a:latin typeface="宋体"/>
                <a:cs typeface="宋体"/>
              </a:rPr>
              <a:t>北航课题组（韩立岩、刘兰芬等）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85" dirty="0">
                <a:latin typeface="Cambria"/>
                <a:cs typeface="Cambria"/>
              </a:rPr>
              <a:t>+</a:t>
            </a:r>
            <a:r>
              <a:rPr sz="2400" dirty="0">
                <a:latin typeface="宋体"/>
                <a:cs typeface="宋体"/>
              </a:rPr>
              <a:t>基期选择了</a:t>
            </a:r>
            <a:r>
              <a:rPr sz="2400" spc="-5" dirty="0">
                <a:latin typeface="Arial"/>
                <a:cs typeface="Arial"/>
              </a:rPr>
              <a:t>2005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年</a:t>
            </a:r>
            <a:r>
              <a:rPr sz="2400" spc="-5" dirty="0">
                <a:latin typeface="Arial"/>
                <a:cs typeface="Arial"/>
              </a:rPr>
              <a:t>7 </a:t>
            </a:r>
            <a:r>
              <a:rPr sz="2400" dirty="0">
                <a:latin typeface="宋体"/>
                <a:cs typeface="宋体"/>
              </a:rPr>
              <a:t>月</a:t>
            </a:r>
            <a:r>
              <a:rPr sz="2400" spc="-5" dirty="0">
                <a:latin typeface="Arial"/>
                <a:cs typeface="Arial"/>
              </a:rPr>
              <a:t>21 </a:t>
            </a:r>
            <a:r>
              <a:rPr sz="2400" dirty="0">
                <a:latin typeface="宋体"/>
                <a:cs typeface="宋体"/>
              </a:rPr>
              <a:t>日为分界点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85" dirty="0">
                <a:latin typeface="Cambria"/>
                <a:cs typeface="Cambria"/>
              </a:rPr>
              <a:t>+</a:t>
            </a:r>
            <a:r>
              <a:rPr sz="2400" dirty="0">
                <a:latin typeface="宋体"/>
                <a:cs typeface="宋体"/>
              </a:rPr>
              <a:t>样本货币选择了</a:t>
            </a:r>
            <a:r>
              <a:rPr sz="2400" spc="-5" dirty="0">
                <a:latin typeface="Arial"/>
                <a:cs typeface="Arial"/>
              </a:rPr>
              <a:t>7 </a:t>
            </a:r>
            <a:r>
              <a:rPr sz="2400" dirty="0">
                <a:latin typeface="Arial"/>
                <a:cs typeface="Arial"/>
              </a:rPr>
              <a:t>/8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种影响力较大的货币</a:t>
            </a:r>
            <a:endParaRPr sz="2400">
              <a:latin typeface="宋体"/>
              <a:cs typeface="宋体"/>
            </a:endParaRPr>
          </a:p>
          <a:p>
            <a:pPr marL="193675" marR="181610" indent="-180975">
              <a:lnSpc>
                <a:spcPct val="100000"/>
              </a:lnSpc>
              <a:spcBef>
                <a:spcPts val="6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宋体"/>
                <a:cs typeface="宋体"/>
              </a:rPr>
              <a:t>方案七种货币</a:t>
            </a:r>
            <a:r>
              <a:rPr sz="2400" spc="2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美元、欧元、日元、韩圆、新台币、港币、 英镑</a:t>
            </a:r>
            <a:endParaRPr sz="2400">
              <a:latin typeface="宋体"/>
              <a:cs typeface="宋体"/>
            </a:endParaRPr>
          </a:p>
          <a:p>
            <a:pPr marL="193675" marR="181610" indent="-180975">
              <a:lnSpc>
                <a:spcPct val="100000"/>
              </a:lnSpc>
              <a:spcBef>
                <a:spcPts val="6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宋体"/>
                <a:cs typeface="宋体"/>
              </a:rPr>
              <a:t>方案八种货币</a:t>
            </a:r>
            <a:r>
              <a:rPr sz="2400" spc="2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美元、欧元、日元、韩圆、新台币、港币、 英镑</a:t>
            </a:r>
            <a:r>
              <a:rPr sz="2400" spc="-54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、新加坡元</a:t>
            </a:r>
            <a:endParaRPr sz="2400">
              <a:latin typeface="宋体"/>
              <a:cs typeface="宋体"/>
            </a:endParaRPr>
          </a:p>
          <a:p>
            <a:pPr marL="193675" marR="5080" indent="-181610">
              <a:lnSpc>
                <a:spcPts val="2770"/>
              </a:lnSpc>
              <a:spcBef>
                <a:spcPts val="890"/>
              </a:spcBef>
            </a:pPr>
            <a:r>
              <a:rPr sz="2400" spc="90" dirty="0">
                <a:latin typeface="Cambria"/>
                <a:cs typeface="Cambria"/>
              </a:rPr>
              <a:t>+</a:t>
            </a:r>
            <a:r>
              <a:rPr sz="2400" dirty="0">
                <a:latin typeface="宋体"/>
                <a:cs typeface="宋体"/>
              </a:rPr>
              <a:t>权重方面不仅考虑贸易因素，还考虑了对外直接投资因素，更 全面地反映了货币的影响力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15" y="6395846"/>
            <a:ext cx="5181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Page </a:t>
            </a:r>
            <a:r>
              <a:rPr sz="1000" spc="-5" dirty="0">
                <a:latin typeface="Wingdings"/>
                <a:cs typeface="Wingdings"/>
              </a:rPr>
              <a:t>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0525" y="108838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华文新魏"/>
                <a:cs typeface="华文新魏"/>
              </a:rPr>
              <a:t>本章目标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226" y="1676396"/>
            <a:ext cx="5121006" cy="4033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35290" y="6629272"/>
            <a:ext cx="704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059"/>
                </a:solidFill>
                <a:latin typeface="Arial"/>
                <a:cs typeface="Arial"/>
              </a:rPr>
              <a:t>2018/5/31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9511" y="286512"/>
            <a:ext cx="6356603" cy="6143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800" y="1171574"/>
            <a:ext cx="8277859" cy="9639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3675" marR="5080" indent="-181610">
              <a:lnSpc>
                <a:spcPts val="2380"/>
              </a:lnSpc>
              <a:spcBef>
                <a:spcPts val="390"/>
              </a:spcBef>
            </a:pPr>
            <a:r>
              <a:rPr sz="2000" dirty="0">
                <a:latin typeface="Cambria"/>
                <a:cs typeface="Cambria"/>
              </a:rPr>
              <a:t>+</a:t>
            </a:r>
            <a:r>
              <a:rPr sz="2000" spc="-130" dirty="0">
                <a:latin typeface="Cambria"/>
                <a:cs typeface="Cambria"/>
              </a:rPr>
              <a:t> </a:t>
            </a:r>
            <a:r>
              <a:rPr sz="2000" dirty="0">
                <a:latin typeface="华文中宋"/>
                <a:cs typeface="华文中宋"/>
              </a:rPr>
              <a:t>基期</a:t>
            </a:r>
            <a:r>
              <a:rPr sz="2000" spc="-5" dirty="0">
                <a:latin typeface="Arial"/>
                <a:cs typeface="Arial"/>
              </a:rPr>
              <a:t>:1973</a:t>
            </a:r>
            <a:r>
              <a:rPr sz="2000" dirty="0">
                <a:latin typeface="宋体"/>
                <a:cs typeface="宋体"/>
              </a:rPr>
              <a:t>年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dirty="0">
                <a:latin typeface="宋体"/>
                <a:cs typeface="宋体"/>
              </a:rPr>
              <a:t>月份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200" spc="-5" dirty="0">
                <a:latin typeface="宋体"/>
                <a:cs typeface="宋体"/>
              </a:rPr>
              <a:t>因为</a:t>
            </a:r>
            <a:r>
              <a:rPr sz="2200" spc="-5" dirty="0">
                <a:latin typeface="Arial"/>
                <a:cs typeface="Arial"/>
              </a:rPr>
              <a:t>1973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宋体"/>
                <a:cs typeface="宋体"/>
              </a:rPr>
              <a:t>年</a:t>
            </a:r>
            <a:r>
              <a:rPr sz="2200" spc="-5" dirty="0">
                <a:latin typeface="Arial"/>
                <a:cs typeface="Arial"/>
              </a:rPr>
              <a:t>3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宋体"/>
                <a:cs typeface="宋体"/>
              </a:rPr>
              <a:t>月，布雷顿森林体系崩溃，浮动汇 率制取代了固定汇率制。从此，外</a:t>
            </a:r>
            <a:r>
              <a:rPr sz="2200" dirty="0">
                <a:latin typeface="宋体"/>
                <a:cs typeface="宋体"/>
              </a:rPr>
              <a:t>汇</a:t>
            </a:r>
            <a:r>
              <a:rPr sz="2200" spc="-5" dirty="0">
                <a:latin typeface="宋体"/>
                <a:cs typeface="宋体"/>
              </a:rPr>
              <a:t>交易</a:t>
            </a:r>
            <a:r>
              <a:rPr sz="2200" dirty="0">
                <a:latin typeface="宋体"/>
                <a:cs typeface="宋体"/>
              </a:rPr>
              <a:t>进</a:t>
            </a:r>
            <a:r>
              <a:rPr sz="2200" spc="-5" dirty="0">
                <a:latin typeface="宋体"/>
                <a:cs typeface="宋体"/>
              </a:rPr>
              <a:t>入市</a:t>
            </a:r>
            <a:r>
              <a:rPr sz="2200" dirty="0">
                <a:latin typeface="宋体"/>
                <a:cs typeface="宋体"/>
              </a:rPr>
              <a:t>场</a:t>
            </a:r>
            <a:r>
              <a:rPr sz="2200" spc="-5" dirty="0">
                <a:latin typeface="宋体"/>
                <a:cs typeface="宋体"/>
              </a:rPr>
              <a:t>化阶段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93675" indent="-180975">
              <a:lnSpc>
                <a:spcPts val="2335"/>
              </a:lnSpc>
              <a:buFont typeface="Wingdings 2"/>
              <a:buChar char=""/>
              <a:tabLst>
                <a:tab pos="194310" algn="l"/>
              </a:tabLst>
            </a:pPr>
            <a:r>
              <a:rPr sz="2200" spc="-5" dirty="0">
                <a:latin typeface="宋体"/>
                <a:cs typeface="宋体"/>
              </a:rPr>
              <a:t>币别指数权重（％）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2076830"/>
            <a:ext cx="180340" cy="18694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spc="-5" dirty="0">
                <a:latin typeface="Wingdings 2"/>
                <a:cs typeface="Wingdings 2"/>
              </a:rPr>
              <a:t></a:t>
            </a:r>
            <a:endParaRPr sz="2200">
              <a:latin typeface="Wingdings 2"/>
              <a:cs typeface="Wingdings 2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Wingdings 2"/>
                <a:cs typeface="Wingdings 2"/>
              </a:rPr>
              <a:t></a:t>
            </a:r>
            <a:endParaRPr sz="2200">
              <a:latin typeface="Wingdings 2"/>
              <a:cs typeface="Wingdings 2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Wingdings 2"/>
                <a:cs typeface="Wingdings 2"/>
              </a:rPr>
              <a:t></a:t>
            </a:r>
            <a:endParaRPr sz="2200">
              <a:latin typeface="Wingdings 2"/>
              <a:cs typeface="Wingdings 2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Wingdings 2"/>
                <a:cs typeface="Wingdings 2"/>
              </a:rPr>
              <a:t></a:t>
            </a:r>
            <a:endParaRPr sz="2200">
              <a:latin typeface="Wingdings 2"/>
              <a:cs typeface="Wingdings 2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Wingdings 2"/>
                <a:cs typeface="Wingdings 2"/>
              </a:rPr>
              <a:t></a:t>
            </a:r>
            <a:endParaRPr sz="2200">
              <a:latin typeface="Wingdings 2"/>
              <a:cs typeface="Wingdings 2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Wingdings 2"/>
                <a:cs typeface="Wingdings 2"/>
              </a:rPr>
              <a:t></a:t>
            </a:r>
            <a:endParaRPr sz="2200">
              <a:latin typeface="Wingdings 2"/>
              <a:cs typeface="Wingdings 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5463" y="2076830"/>
            <a:ext cx="1529715" cy="186943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07034" algn="just">
              <a:lnSpc>
                <a:spcPts val="2380"/>
              </a:lnSpc>
              <a:spcBef>
                <a:spcPts val="390"/>
              </a:spcBef>
            </a:pPr>
            <a:r>
              <a:rPr sz="2200" u="heavy" spc="-5" dirty="0">
                <a:solidFill>
                  <a:srgbClr val="C40505"/>
                </a:solidFill>
                <a:uFill>
                  <a:solidFill>
                    <a:srgbClr val="C40505"/>
                  </a:solidFill>
                </a:uFill>
                <a:latin typeface="宋体"/>
                <a:cs typeface="宋体"/>
                <a:hlinkClick r:id="rId3"/>
              </a:rPr>
              <a:t>欧元</a:t>
            </a:r>
            <a:r>
              <a:rPr sz="2200" spc="-5" dirty="0">
                <a:latin typeface="Arial"/>
                <a:cs typeface="Arial"/>
              </a:rPr>
              <a:t>57.6 </a:t>
            </a:r>
            <a:r>
              <a:rPr sz="2200" u="heavy" spc="-5" dirty="0">
                <a:solidFill>
                  <a:srgbClr val="C40505"/>
                </a:solidFill>
                <a:uFill>
                  <a:solidFill>
                    <a:srgbClr val="C40505"/>
                  </a:solidFill>
                </a:uFill>
                <a:latin typeface="宋体"/>
                <a:cs typeface="宋体"/>
                <a:hlinkClick r:id="rId4"/>
              </a:rPr>
              <a:t>日元</a:t>
            </a:r>
            <a:r>
              <a:rPr sz="2200" spc="-5" dirty="0">
                <a:latin typeface="Arial"/>
                <a:cs typeface="Arial"/>
              </a:rPr>
              <a:t>13.6 </a:t>
            </a:r>
            <a:r>
              <a:rPr sz="2200" u="heavy" spc="-5" dirty="0">
                <a:solidFill>
                  <a:srgbClr val="C40505"/>
                </a:solidFill>
                <a:uFill>
                  <a:solidFill>
                    <a:srgbClr val="C40505"/>
                  </a:solidFill>
                </a:uFill>
                <a:latin typeface="宋体"/>
                <a:cs typeface="宋体"/>
                <a:hlinkClick r:id="rId5"/>
              </a:rPr>
              <a:t>英镑</a:t>
            </a:r>
            <a:r>
              <a:rPr sz="2200" spc="-5" dirty="0">
                <a:latin typeface="Arial"/>
                <a:cs typeface="Arial"/>
              </a:rPr>
              <a:t>11.9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200"/>
              </a:lnSpc>
            </a:pPr>
            <a:r>
              <a:rPr sz="2200" u="heavy" spc="-5" dirty="0">
                <a:solidFill>
                  <a:srgbClr val="C40505"/>
                </a:solidFill>
                <a:uFill>
                  <a:solidFill>
                    <a:srgbClr val="C40505"/>
                  </a:solidFill>
                </a:uFill>
                <a:latin typeface="宋体"/>
                <a:cs typeface="宋体"/>
                <a:hlinkClick r:id="rId6"/>
              </a:rPr>
              <a:t>加拿大元</a:t>
            </a:r>
            <a:r>
              <a:rPr sz="2200" spc="-5" dirty="0">
                <a:latin typeface="Arial"/>
                <a:cs typeface="Arial"/>
              </a:rPr>
              <a:t>9.1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380"/>
              </a:lnSpc>
              <a:spcBef>
                <a:spcPts val="165"/>
              </a:spcBef>
            </a:pPr>
            <a:r>
              <a:rPr sz="2200" u="heavy" spc="-5" dirty="0">
                <a:solidFill>
                  <a:srgbClr val="C40505"/>
                </a:solidFill>
                <a:uFill>
                  <a:solidFill>
                    <a:srgbClr val="C40505"/>
                  </a:solidFill>
                </a:uFill>
                <a:latin typeface="宋体"/>
                <a:cs typeface="宋体"/>
                <a:hlinkClick r:id="rId7"/>
              </a:rPr>
              <a:t>瑞典克朗</a:t>
            </a:r>
            <a:r>
              <a:rPr sz="2200" spc="-5" dirty="0">
                <a:latin typeface="Arial"/>
                <a:cs typeface="Arial"/>
              </a:rPr>
              <a:t>4.2 </a:t>
            </a:r>
            <a:r>
              <a:rPr sz="2200" u="heavy" spc="-5" dirty="0">
                <a:solidFill>
                  <a:srgbClr val="C40505"/>
                </a:solidFill>
                <a:uFill>
                  <a:solidFill>
                    <a:srgbClr val="C40505"/>
                  </a:solidFill>
                </a:uFill>
                <a:latin typeface="宋体"/>
                <a:cs typeface="宋体"/>
                <a:hlinkClick r:id="rId8"/>
              </a:rPr>
              <a:t>瑞士法郎</a:t>
            </a:r>
            <a:r>
              <a:rPr sz="2200" spc="-5" dirty="0">
                <a:latin typeface="Arial"/>
                <a:cs typeface="Arial"/>
              </a:rPr>
              <a:t>3.6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4164710"/>
            <a:ext cx="8540115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3675" marR="5080" indent="-181610">
              <a:lnSpc>
                <a:spcPct val="90000"/>
              </a:lnSpc>
              <a:spcBef>
                <a:spcPts val="340"/>
              </a:spcBef>
            </a:pPr>
            <a:r>
              <a:rPr sz="2000" dirty="0">
                <a:latin typeface="Cambria"/>
                <a:cs typeface="Cambria"/>
              </a:rPr>
              <a:t>+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5" dirty="0">
                <a:latin typeface="Arial"/>
                <a:cs typeface="Arial"/>
              </a:rPr>
              <a:t>USDX</a:t>
            </a:r>
            <a:r>
              <a:rPr sz="2000" dirty="0">
                <a:latin typeface="宋体"/>
                <a:cs typeface="宋体"/>
              </a:rPr>
              <a:t>是综合反映美元在国际外汇</a:t>
            </a:r>
            <a:r>
              <a:rPr sz="2000" spc="-15" dirty="0">
                <a:latin typeface="宋体"/>
                <a:cs typeface="宋体"/>
              </a:rPr>
              <a:t>市</a:t>
            </a:r>
            <a:r>
              <a:rPr sz="2000" dirty="0">
                <a:latin typeface="宋体"/>
                <a:cs typeface="宋体"/>
              </a:rPr>
              <a:t>场的</a:t>
            </a:r>
            <a:r>
              <a:rPr sz="2000" spc="-15" dirty="0">
                <a:latin typeface="宋体"/>
                <a:cs typeface="宋体"/>
              </a:rPr>
              <a:t>汇</a:t>
            </a:r>
            <a:r>
              <a:rPr sz="2000" dirty="0">
                <a:latin typeface="宋体"/>
                <a:cs typeface="宋体"/>
              </a:rPr>
              <a:t>率情</a:t>
            </a:r>
            <a:r>
              <a:rPr sz="2000" spc="-15" dirty="0">
                <a:latin typeface="宋体"/>
                <a:cs typeface="宋体"/>
              </a:rPr>
              <a:t>况</a:t>
            </a:r>
            <a:r>
              <a:rPr sz="2000" dirty="0">
                <a:latin typeface="宋体"/>
                <a:cs typeface="宋体"/>
              </a:rPr>
              <a:t>的指</a:t>
            </a:r>
            <a:r>
              <a:rPr sz="2000" spc="-15" dirty="0">
                <a:latin typeface="宋体"/>
                <a:cs typeface="宋体"/>
              </a:rPr>
              <a:t>标</a:t>
            </a:r>
            <a:r>
              <a:rPr sz="2000" dirty="0">
                <a:latin typeface="宋体"/>
                <a:cs typeface="宋体"/>
              </a:rPr>
              <a:t>，用</a:t>
            </a:r>
            <a:r>
              <a:rPr sz="2000" spc="-15" dirty="0">
                <a:latin typeface="宋体"/>
                <a:cs typeface="宋体"/>
              </a:rPr>
              <a:t>来</a:t>
            </a:r>
            <a:r>
              <a:rPr sz="2000" dirty="0">
                <a:latin typeface="宋体"/>
                <a:cs typeface="宋体"/>
              </a:rPr>
              <a:t>衡量</a:t>
            </a:r>
            <a:r>
              <a:rPr sz="2000" spc="-15" dirty="0">
                <a:latin typeface="宋体"/>
                <a:cs typeface="宋体"/>
              </a:rPr>
              <a:t>美</a:t>
            </a:r>
            <a:r>
              <a:rPr sz="2000" dirty="0">
                <a:latin typeface="宋体"/>
                <a:cs typeface="宋体"/>
              </a:rPr>
              <a:t>元对 一篮子货币的汇率变化</a:t>
            </a:r>
            <a:r>
              <a:rPr sz="2000" spc="-15" dirty="0">
                <a:latin typeface="宋体"/>
                <a:cs typeface="宋体"/>
              </a:rPr>
              <a:t>程</a:t>
            </a:r>
            <a:r>
              <a:rPr sz="2000" dirty="0">
                <a:latin typeface="宋体"/>
                <a:cs typeface="宋体"/>
              </a:rPr>
              <a:t>度。</a:t>
            </a:r>
            <a:r>
              <a:rPr sz="2000" spc="-15" dirty="0">
                <a:latin typeface="宋体"/>
                <a:cs typeface="宋体"/>
              </a:rPr>
              <a:t>它</a:t>
            </a:r>
            <a:r>
              <a:rPr sz="2000" dirty="0">
                <a:latin typeface="宋体"/>
                <a:cs typeface="宋体"/>
              </a:rPr>
              <a:t>通过</a:t>
            </a:r>
            <a:r>
              <a:rPr sz="2000" spc="-15" dirty="0">
                <a:latin typeface="宋体"/>
                <a:cs typeface="宋体"/>
              </a:rPr>
              <a:t>计</a:t>
            </a:r>
            <a:r>
              <a:rPr sz="2000" dirty="0">
                <a:latin typeface="宋体"/>
                <a:cs typeface="宋体"/>
              </a:rPr>
              <a:t>算美</a:t>
            </a:r>
            <a:r>
              <a:rPr sz="2000" spc="-15" dirty="0">
                <a:latin typeface="宋体"/>
                <a:cs typeface="宋体"/>
              </a:rPr>
              <a:t>元</a:t>
            </a:r>
            <a:r>
              <a:rPr sz="2000" dirty="0">
                <a:latin typeface="宋体"/>
                <a:cs typeface="宋体"/>
              </a:rPr>
              <a:t>和对</a:t>
            </a:r>
            <a:r>
              <a:rPr sz="2000" spc="-15" dirty="0">
                <a:latin typeface="宋体"/>
                <a:cs typeface="宋体"/>
              </a:rPr>
              <a:t>选</a:t>
            </a:r>
            <a:r>
              <a:rPr sz="2000" dirty="0">
                <a:latin typeface="宋体"/>
                <a:cs typeface="宋体"/>
              </a:rPr>
              <a:t>定的</a:t>
            </a:r>
            <a:r>
              <a:rPr sz="2000" spc="-15" dirty="0">
                <a:latin typeface="宋体"/>
                <a:cs typeface="宋体"/>
              </a:rPr>
              <a:t>一</a:t>
            </a:r>
            <a:r>
              <a:rPr sz="2000" dirty="0">
                <a:latin typeface="宋体"/>
                <a:cs typeface="宋体"/>
              </a:rPr>
              <a:t>篮子</a:t>
            </a:r>
            <a:r>
              <a:rPr sz="2000" spc="-15" dirty="0">
                <a:latin typeface="宋体"/>
                <a:cs typeface="宋体"/>
              </a:rPr>
              <a:t>货</a:t>
            </a:r>
            <a:r>
              <a:rPr sz="2000" dirty="0">
                <a:latin typeface="宋体"/>
                <a:cs typeface="宋体"/>
              </a:rPr>
              <a:t>币的综 合变化率，来衡量美元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强弱</a:t>
            </a:r>
            <a:r>
              <a:rPr sz="2000" spc="-15" dirty="0">
                <a:latin typeface="宋体"/>
                <a:cs typeface="宋体"/>
              </a:rPr>
              <a:t>程</a:t>
            </a:r>
            <a:r>
              <a:rPr sz="2000" dirty="0">
                <a:latin typeface="宋体"/>
                <a:cs typeface="宋体"/>
              </a:rPr>
              <a:t>度，</a:t>
            </a:r>
            <a:r>
              <a:rPr sz="2000" spc="-15" dirty="0">
                <a:latin typeface="宋体"/>
                <a:cs typeface="宋体"/>
              </a:rPr>
              <a:t>从</a:t>
            </a:r>
            <a:r>
              <a:rPr sz="2000" dirty="0">
                <a:latin typeface="宋体"/>
                <a:cs typeface="宋体"/>
              </a:rPr>
              <a:t>而间</a:t>
            </a:r>
            <a:r>
              <a:rPr sz="2000" spc="-15" dirty="0">
                <a:latin typeface="宋体"/>
                <a:cs typeface="宋体"/>
              </a:rPr>
              <a:t>接</a:t>
            </a:r>
            <a:r>
              <a:rPr sz="2000" dirty="0">
                <a:latin typeface="宋体"/>
                <a:cs typeface="宋体"/>
              </a:rPr>
              <a:t>反映</a:t>
            </a:r>
            <a:r>
              <a:rPr sz="2000" spc="-15" dirty="0">
                <a:latin typeface="宋体"/>
                <a:cs typeface="宋体"/>
              </a:rPr>
              <a:t>美</a:t>
            </a:r>
            <a:r>
              <a:rPr sz="2000" dirty="0">
                <a:latin typeface="宋体"/>
                <a:cs typeface="宋体"/>
              </a:rPr>
              <a:t>国的</a:t>
            </a:r>
            <a:r>
              <a:rPr sz="2000" spc="-15" dirty="0">
                <a:latin typeface="宋体"/>
                <a:cs typeface="宋体"/>
              </a:rPr>
              <a:t>出</a:t>
            </a:r>
            <a:r>
              <a:rPr sz="2000" dirty="0">
                <a:latin typeface="宋体"/>
                <a:cs typeface="宋体"/>
              </a:rPr>
              <a:t>口竞</a:t>
            </a:r>
            <a:r>
              <a:rPr sz="2000" spc="-15" dirty="0">
                <a:latin typeface="宋体"/>
                <a:cs typeface="宋体"/>
              </a:rPr>
              <a:t>争</a:t>
            </a:r>
            <a:r>
              <a:rPr sz="2000" dirty="0">
                <a:latin typeface="宋体"/>
                <a:cs typeface="宋体"/>
              </a:rPr>
              <a:t>能力和 进口成本的变动情况。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04352" y="190881"/>
            <a:ext cx="3533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FF0000"/>
                </a:solidFill>
                <a:latin typeface="华文中宋"/>
                <a:cs typeface="华文中宋"/>
              </a:rPr>
              <a:t>美元指数</a:t>
            </a:r>
            <a:r>
              <a:rPr sz="3200" b="0" spc="-5" dirty="0">
                <a:solidFill>
                  <a:srgbClr val="FF0000"/>
                </a:solidFill>
                <a:latin typeface="Gill Sans MT"/>
                <a:cs typeface="Gill Sans MT"/>
              </a:rPr>
              <a:t>——USDX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5934" y="5602094"/>
            <a:ext cx="7901456" cy="2699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175" y="147827"/>
            <a:ext cx="150685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FF0000"/>
                </a:solidFill>
              </a:rPr>
              <a:t>欧元指数</a:t>
            </a:r>
            <a:endParaRPr sz="29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7012" y="1227328"/>
            <a:ext cx="8436610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spc="-10" dirty="0">
                <a:latin typeface="Arial"/>
                <a:cs typeface="Arial"/>
              </a:rPr>
              <a:t>2005</a:t>
            </a:r>
            <a:r>
              <a:rPr sz="2400" dirty="0">
                <a:latin typeface="宋体"/>
                <a:cs typeface="宋体"/>
              </a:rPr>
              <a:t>年</a:t>
            </a:r>
            <a:r>
              <a:rPr sz="2400" spc="-5" dirty="0">
                <a:latin typeface="Arial"/>
                <a:cs typeface="Arial"/>
              </a:rPr>
              <a:t>9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月道琼斯指数公司提出并注册了道琼斯欧元指数（</a:t>
            </a:r>
            <a:endParaRPr sz="2400">
              <a:latin typeface="宋体"/>
              <a:cs typeface="宋体"/>
            </a:endParaRPr>
          </a:p>
          <a:p>
            <a:pPr marL="19367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DJEURO5</a:t>
            </a:r>
            <a:r>
              <a:rPr sz="2400" spc="-5" dirty="0">
                <a:latin typeface="宋体"/>
                <a:cs typeface="宋体"/>
              </a:rPr>
              <a:t>）</a:t>
            </a:r>
            <a:r>
              <a:rPr sz="240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93675" marR="169545" indent="-180975">
              <a:lnSpc>
                <a:spcPct val="100000"/>
              </a:lnSpc>
              <a:spcBef>
                <a:spcPts val="1150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基期</a:t>
            </a:r>
            <a:r>
              <a:rPr sz="2400" dirty="0">
                <a:latin typeface="宋体"/>
                <a:cs typeface="宋体"/>
              </a:rPr>
              <a:t>的选择是</a:t>
            </a:r>
            <a:r>
              <a:rPr sz="2400" spc="-5" dirty="0">
                <a:latin typeface="Arial"/>
                <a:cs typeface="Arial"/>
              </a:rPr>
              <a:t>1998 </a:t>
            </a:r>
            <a:r>
              <a:rPr sz="2400" dirty="0">
                <a:latin typeface="宋体"/>
                <a:cs typeface="宋体"/>
              </a:rPr>
              <a:t>年的</a:t>
            </a:r>
            <a:r>
              <a:rPr sz="2400" spc="-5" dirty="0">
                <a:latin typeface="Arial"/>
                <a:cs typeface="Arial"/>
              </a:rPr>
              <a:t>12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月</a:t>
            </a:r>
            <a:r>
              <a:rPr sz="2400" spc="-5" dirty="0">
                <a:latin typeface="Arial"/>
                <a:cs typeface="Arial"/>
              </a:rPr>
              <a:t>31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日，因为</a:t>
            </a:r>
            <a:r>
              <a:rPr sz="2400" spc="-5" dirty="0">
                <a:latin typeface="Arial"/>
                <a:cs typeface="Arial"/>
              </a:rPr>
              <a:t>1999 </a:t>
            </a:r>
            <a:r>
              <a:rPr sz="2400" dirty="0">
                <a:latin typeface="宋体"/>
                <a:cs typeface="宋体"/>
              </a:rPr>
              <a:t>年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月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日，  欧元在欧盟各成员国范围内正式发行。</a:t>
            </a:r>
            <a:endParaRPr sz="2400">
              <a:latin typeface="宋体"/>
              <a:cs typeface="宋体"/>
            </a:endParaRPr>
          </a:p>
          <a:p>
            <a:pPr marL="193675" marR="55244" indent="-180975">
              <a:lnSpc>
                <a:spcPct val="100000"/>
              </a:lnSpc>
              <a:spcBef>
                <a:spcPts val="1150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样本货币</a:t>
            </a:r>
            <a:r>
              <a:rPr sz="2400" dirty="0">
                <a:latin typeface="宋体"/>
                <a:cs typeface="宋体"/>
              </a:rPr>
              <a:t>选择了</a:t>
            </a:r>
            <a:r>
              <a:rPr sz="2400" spc="-5" dirty="0">
                <a:latin typeface="Arial"/>
                <a:cs typeface="Arial"/>
              </a:rPr>
              <a:t>5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个流动性最强的币种（美元、英镑、日元、 瑞士法郎和澳大利亚元）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93675" marR="5080" indent="-180975">
              <a:lnSpc>
                <a:spcPct val="98100"/>
              </a:lnSpc>
              <a:spcBef>
                <a:spcPts val="1315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各币种的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权重</a:t>
            </a:r>
            <a:r>
              <a:rPr sz="2400" dirty="0">
                <a:latin typeface="宋体"/>
                <a:cs typeface="宋体"/>
              </a:rPr>
              <a:t>确定主要依据三个因素：各经济体与欧元区的双 边贸易额占</a:t>
            </a:r>
            <a:r>
              <a:rPr sz="2400" spc="-5" dirty="0">
                <a:latin typeface="Arial"/>
                <a:cs typeface="Arial"/>
              </a:rPr>
              <a:t>40%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dirty="0">
                <a:latin typeface="宋体"/>
                <a:cs typeface="宋体"/>
              </a:rPr>
              <a:t>各经济体货币供应量</a:t>
            </a:r>
            <a:r>
              <a:rPr sz="2400" spc="-5" dirty="0">
                <a:latin typeface="Arial"/>
                <a:cs typeface="Arial"/>
              </a:rPr>
              <a:t>M2</a:t>
            </a:r>
            <a:r>
              <a:rPr sz="2400" dirty="0">
                <a:latin typeface="宋体"/>
                <a:cs typeface="宋体"/>
              </a:rPr>
              <a:t>占</a:t>
            </a:r>
            <a:r>
              <a:rPr sz="2400" spc="-5" dirty="0">
                <a:latin typeface="Arial"/>
                <a:cs typeface="Arial"/>
              </a:rPr>
              <a:t>40%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dirty="0">
                <a:latin typeface="宋体"/>
                <a:cs typeface="宋体"/>
              </a:rPr>
              <a:t>各经济体 的国内生产总值占</a:t>
            </a:r>
            <a:r>
              <a:rPr sz="2400" spc="-5" dirty="0">
                <a:latin typeface="Arial"/>
                <a:cs typeface="Arial"/>
              </a:rPr>
              <a:t>20%</a:t>
            </a:r>
            <a:r>
              <a:rPr sz="240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477" y="618997"/>
            <a:ext cx="605599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4445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人民币指数（北航）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70"/>
              </a:lnSpc>
              <a:tabLst>
                <a:tab pos="518159" algn="l"/>
              </a:tabLst>
            </a:pPr>
            <a:r>
              <a:rPr sz="2400" u="heavy" dirty="0">
                <a:solidFill>
                  <a:srgbClr val="C40505"/>
                </a:solidFill>
                <a:uFill>
                  <a:solidFill>
                    <a:srgbClr val="C40505"/>
                  </a:solidFill>
                </a:uFill>
                <a:latin typeface="Arial"/>
                <a:cs typeface="Arial"/>
                <a:hlinkClick r:id="rId2"/>
              </a:rPr>
              <a:t> 	</a:t>
            </a:r>
            <a:r>
              <a:rPr sz="2400" u="heavy" spc="-10" dirty="0">
                <a:solidFill>
                  <a:srgbClr val="C40505"/>
                </a:solidFill>
                <a:uFill>
                  <a:solidFill>
                    <a:srgbClr val="C40505"/>
                  </a:solidFill>
                </a:uFill>
                <a:latin typeface="Arial"/>
                <a:cs typeface="Arial"/>
                <a:hlinkClick r:id="rId2"/>
              </a:rPr>
              <a:t>http://www.macrochina.com.cn/info.shtml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96" y="1699260"/>
            <a:ext cx="8544595" cy="3437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051165" y="6591545"/>
            <a:ext cx="488950" cy="143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800" spc="0" dirty="0">
                <a:latin typeface="Arial"/>
                <a:cs typeface="Arial"/>
              </a:rPr>
              <a:t>5/31/2018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796" y="1699260"/>
            <a:ext cx="8544595" cy="3437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3202" y="352297"/>
            <a:ext cx="605599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4445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人民币指数（北航）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70"/>
              </a:lnSpc>
              <a:tabLst>
                <a:tab pos="518159" algn="l"/>
              </a:tabLst>
            </a:pPr>
            <a:r>
              <a:rPr sz="2400" u="heavy" dirty="0">
                <a:solidFill>
                  <a:srgbClr val="C40505"/>
                </a:solidFill>
                <a:uFill>
                  <a:solidFill>
                    <a:srgbClr val="C40505"/>
                  </a:solidFill>
                </a:uFill>
                <a:latin typeface="Arial"/>
                <a:cs typeface="Arial"/>
                <a:hlinkClick r:id="rId3"/>
              </a:rPr>
              <a:t> 	</a:t>
            </a:r>
            <a:r>
              <a:rPr sz="2400" u="heavy" spc="-10" dirty="0">
                <a:solidFill>
                  <a:srgbClr val="C40505"/>
                </a:solidFill>
                <a:uFill>
                  <a:solidFill>
                    <a:srgbClr val="C40505"/>
                  </a:solidFill>
                </a:uFill>
                <a:latin typeface="Arial"/>
                <a:cs typeface="Arial"/>
                <a:hlinkClick r:id="rId3"/>
              </a:rPr>
              <a:t>http://www.macrochina.com.cn/info.shtml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051165" y="6591545"/>
            <a:ext cx="488950" cy="143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800" spc="0" dirty="0">
                <a:latin typeface="Arial"/>
                <a:cs typeface="Arial"/>
              </a:rPr>
              <a:t>5/31/2018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875" y="209232"/>
            <a:ext cx="53416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/>
              <a:t>汇</a:t>
            </a:r>
            <a:r>
              <a:rPr sz="2200" spc="-455" dirty="0"/>
              <a:t> </a:t>
            </a:r>
            <a:r>
              <a:rPr sz="2200" spc="-10" dirty="0"/>
              <a:t>率的决定：需求与供给分析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spc="-10" dirty="0"/>
              <a:t>美</a:t>
            </a:r>
            <a:r>
              <a:rPr sz="2200" dirty="0"/>
              <a:t>国</a:t>
            </a:r>
            <a:r>
              <a:rPr sz="2200" spc="-10" dirty="0"/>
              <a:t>的角</a:t>
            </a:r>
            <a:r>
              <a:rPr sz="2200" dirty="0"/>
              <a:t>度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455" y="798512"/>
            <a:ext cx="3787140" cy="512826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274320" algn="l"/>
              </a:tabLst>
            </a:pPr>
            <a:r>
              <a:rPr sz="1800" spc="-5" dirty="0">
                <a:latin typeface="Arial"/>
                <a:cs typeface="Arial"/>
              </a:rPr>
              <a:t>–	</a:t>
            </a:r>
            <a:r>
              <a:rPr sz="1800" b="1" spc="-5" dirty="0">
                <a:latin typeface="宋体"/>
                <a:cs typeface="宋体"/>
              </a:rPr>
              <a:t>美元需求有两个来</a:t>
            </a:r>
            <a:r>
              <a:rPr sz="1800" b="1" spc="-10" dirty="0">
                <a:latin typeface="宋体"/>
                <a:cs typeface="宋体"/>
              </a:rPr>
              <a:t>源</a:t>
            </a:r>
            <a:r>
              <a:rPr sz="1800" b="1" spc="-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38455" indent="-32575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338455" algn="l"/>
                <a:tab pos="339090" algn="l"/>
              </a:tabLst>
            </a:pPr>
            <a:r>
              <a:rPr sz="1800" dirty="0">
                <a:latin typeface="宋体"/>
                <a:cs typeface="宋体"/>
              </a:rPr>
              <a:t>出口影响</a:t>
            </a:r>
            <a:endParaRPr sz="1800">
              <a:latin typeface="宋体"/>
              <a:cs typeface="宋体"/>
            </a:endParaRPr>
          </a:p>
          <a:p>
            <a:pPr marL="274320" indent="-261620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274320" algn="l"/>
                <a:tab pos="274955" algn="l"/>
              </a:tabLst>
            </a:pPr>
            <a:r>
              <a:rPr sz="1800" dirty="0">
                <a:latin typeface="宋体"/>
                <a:cs typeface="宋体"/>
              </a:rPr>
              <a:t>预期收益影响</a:t>
            </a:r>
            <a:endParaRPr sz="1800">
              <a:latin typeface="宋体"/>
              <a:cs typeface="宋体"/>
            </a:endParaRPr>
          </a:p>
          <a:p>
            <a:pPr marL="274320" marR="68580" indent="-261620">
              <a:lnSpc>
                <a:spcPts val="2060"/>
              </a:lnSpc>
              <a:spcBef>
                <a:spcPts val="1110"/>
              </a:spcBef>
              <a:buFont typeface="Arial"/>
              <a:buChar char="–"/>
              <a:tabLst>
                <a:tab pos="274320" algn="l"/>
                <a:tab pos="274955" algn="l"/>
              </a:tabLst>
            </a:pPr>
            <a:r>
              <a:rPr sz="1800" b="1" dirty="0">
                <a:solidFill>
                  <a:srgbClr val="FF0000"/>
                </a:solidFill>
                <a:latin typeface="宋体"/>
                <a:cs typeface="宋体"/>
              </a:rPr>
              <a:t>出口影响</a:t>
            </a:r>
            <a:r>
              <a:rPr sz="1800" dirty="0">
                <a:latin typeface="宋体"/>
                <a:cs typeface="宋体"/>
              </a:rPr>
              <a:t>：美国出口额越大，外汇 市场上美元的需求越多。</a:t>
            </a:r>
            <a:endParaRPr sz="1800">
              <a:latin typeface="宋体"/>
              <a:cs typeface="宋体"/>
            </a:endParaRPr>
          </a:p>
          <a:p>
            <a:pPr marL="274320" marR="74930" indent="-261620">
              <a:lnSpc>
                <a:spcPts val="2060"/>
              </a:lnSpc>
              <a:spcBef>
                <a:spcPts val="1065"/>
              </a:spcBef>
              <a:buFont typeface="Arial"/>
              <a:buChar char="–"/>
              <a:tabLst>
                <a:tab pos="274320" algn="l"/>
                <a:tab pos="274955" algn="l"/>
              </a:tabLst>
            </a:pPr>
            <a:r>
              <a:rPr sz="1800" dirty="0">
                <a:latin typeface="宋体"/>
                <a:cs typeface="宋体"/>
              </a:rPr>
              <a:t>汇率越低，美国出口额越大，美元 的需求也越多。</a:t>
            </a:r>
            <a:endParaRPr sz="1800">
              <a:latin typeface="宋体"/>
              <a:cs typeface="宋体"/>
            </a:endParaRPr>
          </a:p>
          <a:p>
            <a:pPr marL="274320" indent="-261620">
              <a:lnSpc>
                <a:spcPct val="100000"/>
              </a:lnSpc>
              <a:spcBef>
                <a:spcPts val="815"/>
              </a:spcBef>
              <a:buFont typeface="Arial"/>
              <a:buChar char="–"/>
              <a:tabLst>
                <a:tab pos="274320" algn="l"/>
                <a:tab pos="274955" algn="l"/>
              </a:tabLst>
            </a:pPr>
            <a:r>
              <a:rPr sz="1800" b="1" spc="-5" dirty="0">
                <a:solidFill>
                  <a:srgbClr val="FF0000"/>
                </a:solidFill>
                <a:latin typeface="宋体"/>
                <a:cs typeface="宋体"/>
              </a:rPr>
              <a:t>预期收益影</a:t>
            </a:r>
            <a:r>
              <a:rPr sz="1800" b="1" spc="-10" dirty="0">
                <a:solidFill>
                  <a:srgbClr val="FF0000"/>
                </a:solidFill>
                <a:latin typeface="宋体"/>
                <a:cs typeface="宋体"/>
              </a:rPr>
              <a:t>响</a:t>
            </a:r>
            <a:r>
              <a:rPr sz="1800" b="1" spc="-10" dirty="0">
                <a:latin typeface="宋体"/>
                <a:cs typeface="宋体"/>
              </a:rPr>
              <a:t>：</a:t>
            </a:r>
            <a:endParaRPr sz="1800">
              <a:latin typeface="宋体"/>
              <a:cs typeface="宋体"/>
            </a:endParaRPr>
          </a:p>
          <a:p>
            <a:pPr marL="274320" marR="5080" indent="54610">
              <a:lnSpc>
                <a:spcPct val="100000"/>
              </a:lnSpc>
              <a:spcBef>
                <a:spcPts val="865"/>
              </a:spcBef>
            </a:pPr>
            <a:r>
              <a:rPr sz="1800" b="1" spc="-5" dirty="0">
                <a:solidFill>
                  <a:srgbClr val="0061B2"/>
                </a:solidFill>
                <a:latin typeface="宋体"/>
                <a:cs typeface="宋体"/>
              </a:rPr>
              <a:t>给定预期远期美元汇</a:t>
            </a:r>
            <a:r>
              <a:rPr sz="1800" b="1" spc="-10" dirty="0">
                <a:solidFill>
                  <a:srgbClr val="0061B2"/>
                </a:solidFill>
                <a:latin typeface="宋体"/>
                <a:cs typeface="宋体"/>
              </a:rPr>
              <a:t>率</a:t>
            </a:r>
            <a:r>
              <a:rPr sz="1800" dirty="0">
                <a:latin typeface="宋体"/>
                <a:cs typeface="宋体"/>
              </a:rPr>
              <a:t>变化，汇率 越低，持有美元的预期收益越高，  外汇市场上美元的需求也越高。</a:t>
            </a:r>
            <a:endParaRPr sz="1800">
              <a:latin typeface="宋体"/>
              <a:cs typeface="宋体"/>
            </a:endParaRPr>
          </a:p>
          <a:p>
            <a:pPr marL="274320" indent="-261620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274320" algn="l"/>
                <a:tab pos="274955" algn="l"/>
              </a:tabLst>
            </a:pPr>
            <a:r>
              <a:rPr sz="1800" dirty="0">
                <a:latin typeface="宋体"/>
                <a:cs typeface="宋体"/>
              </a:rPr>
              <a:t>右图</a:t>
            </a:r>
            <a:r>
              <a:rPr sz="1800" spc="-41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表明了美元的需求曲线。</a:t>
            </a:r>
            <a:endParaRPr sz="1800">
              <a:latin typeface="宋体"/>
              <a:cs typeface="宋体"/>
            </a:endParaRPr>
          </a:p>
          <a:p>
            <a:pPr marL="274320" marR="74930" indent="-261620" algn="just">
              <a:lnSpc>
                <a:spcPct val="97800"/>
              </a:lnSpc>
              <a:spcBef>
                <a:spcPts val="1010"/>
              </a:spcBef>
              <a:buFont typeface="Arial"/>
              <a:buChar char="–"/>
              <a:tabLst>
                <a:tab pos="274955" algn="l"/>
              </a:tabLst>
            </a:pPr>
            <a:r>
              <a:rPr sz="1800" dirty="0">
                <a:latin typeface="宋体"/>
                <a:cs typeface="宋体"/>
              </a:rPr>
              <a:t>其他条件保持不变，汇率的上升减 少了美元的需求数量。汇率的降低 增加了美元的需求数量。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14958" y="1514952"/>
            <a:ext cx="4521325" cy="4143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3455" y="5641671"/>
            <a:ext cx="2330450" cy="981710"/>
          </a:xfrm>
          <a:custGeom>
            <a:avLst/>
            <a:gdLst/>
            <a:ahLst/>
            <a:cxnLst/>
            <a:rect l="l" t="t" r="r" b="b"/>
            <a:pathLst>
              <a:path w="2330450" h="981709">
                <a:moveTo>
                  <a:pt x="2228088" y="368985"/>
                </a:moveTo>
                <a:lnTo>
                  <a:pt x="102107" y="368985"/>
                </a:lnTo>
                <a:lnTo>
                  <a:pt x="62364" y="377010"/>
                </a:lnTo>
                <a:lnTo>
                  <a:pt x="29908" y="398894"/>
                </a:lnTo>
                <a:lnTo>
                  <a:pt x="8024" y="431350"/>
                </a:lnTo>
                <a:lnTo>
                  <a:pt x="0" y="471093"/>
                </a:lnTo>
                <a:lnTo>
                  <a:pt x="0" y="879525"/>
                </a:lnTo>
                <a:lnTo>
                  <a:pt x="8024" y="919268"/>
                </a:lnTo>
                <a:lnTo>
                  <a:pt x="29908" y="951725"/>
                </a:lnTo>
                <a:lnTo>
                  <a:pt x="62364" y="973608"/>
                </a:lnTo>
                <a:lnTo>
                  <a:pt x="102107" y="981633"/>
                </a:lnTo>
                <a:lnTo>
                  <a:pt x="2228088" y="981633"/>
                </a:lnTo>
                <a:lnTo>
                  <a:pt x="2267831" y="973608"/>
                </a:lnTo>
                <a:lnTo>
                  <a:pt x="2300287" y="951725"/>
                </a:lnTo>
                <a:lnTo>
                  <a:pt x="2322171" y="919268"/>
                </a:lnTo>
                <a:lnTo>
                  <a:pt x="2330196" y="879525"/>
                </a:lnTo>
                <a:lnTo>
                  <a:pt x="2330196" y="471093"/>
                </a:lnTo>
                <a:lnTo>
                  <a:pt x="2322171" y="431350"/>
                </a:lnTo>
                <a:lnTo>
                  <a:pt x="2300287" y="398894"/>
                </a:lnTo>
                <a:lnTo>
                  <a:pt x="2267831" y="377010"/>
                </a:lnTo>
                <a:lnTo>
                  <a:pt x="2228088" y="368985"/>
                </a:lnTo>
                <a:close/>
              </a:path>
              <a:path w="2330450" h="981709">
                <a:moveTo>
                  <a:pt x="612749" y="0"/>
                </a:moveTo>
                <a:lnTo>
                  <a:pt x="388366" y="368985"/>
                </a:lnTo>
                <a:lnTo>
                  <a:pt x="970915" y="368985"/>
                </a:lnTo>
                <a:lnTo>
                  <a:pt x="612749" y="0"/>
                </a:lnTo>
                <a:close/>
              </a:path>
            </a:pathLst>
          </a:custGeom>
          <a:solidFill>
            <a:srgbClr val="BFE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3455" y="5641671"/>
            <a:ext cx="2330450" cy="981710"/>
          </a:xfrm>
          <a:custGeom>
            <a:avLst/>
            <a:gdLst/>
            <a:ahLst/>
            <a:cxnLst/>
            <a:rect l="l" t="t" r="r" b="b"/>
            <a:pathLst>
              <a:path w="2330450" h="981709">
                <a:moveTo>
                  <a:pt x="0" y="471093"/>
                </a:moveTo>
                <a:lnTo>
                  <a:pt x="8024" y="431350"/>
                </a:lnTo>
                <a:lnTo>
                  <a:pt x="29908" y="398894"/>
                </a:lnTo>
                <a:lnTo>
                  <a:pt x="62364" y="377010"/>
                </a:lnTo>
                <a:lnTo>
                  <a:pt x="102107" y="368985"/>
                </a:lnTo>
                <a:lnTo>
                  <a:pt x="388366" y="368985"/>
                </a:lnTo>
                <a:lnTo>
                  <a:pt x="612749" y="0"/>
                </a:lnTo>
                <a:lnTo>
                  <a:pt x="970915" y="368985"/>
                </a:lnTo>
                <a:lnTo>
                  <a:pt x="2228088" y="368985"/>
                </a:lnTo>
                <a:lnTo>
                  <a:pt x="2267831" y="377010"/>
                </a:lnTo>
                <a:lnTo>
                  <a:pt x="2300287" y="398894"/>
                </a:lnTo>
                <a:lnTo>
                  <a:pt x="2322171" y="431350"/>
                </a:lnTo>
                <a:lnTo>
                  <a:pt x="2330196" y="471093"/>
                </a:lnTo>
                <a:lnTo>
                  <a:pt x="2330196" y="624255"/>
                </a:lnTo>
                <a:lnTo>
                  <a:pt x="2330196" y="879525"/>
                </a:lnTo>
                <a:lnTo>
                  <a:pt x="2322171" y="919268"/>
                </a:lnTo>
                <a:lnTo>
                  <a:pt x="2300287" y="951725"/>
                </a:lnTo>
                <a:lnTo>
                  <a:pt x="2267831" y="973608"/>
                </a:lnTo>
                <a:lnTo>
                  <a:pt x="2228088" y="981633"/>
                </a:lnTo>
                <a:lnTo>
                  <a:pt x="970915" y="981633"/>
                </a:lnTo>
                <a:lnTo>
                  <a:pt x="388366" y="981633"/>
                </a:lnTo>
                <a:lnTo>
                  <a:pt x="102107" y="981633"/>
                </a:lnTo>
                <a:lnTo>
                  <a:pt x="62364" y="973608"/>
                </a:lnTo>
                <a:lnTo>
                  <a:pt x="29908" y="951725"/>
                </a:lnTo>
                <a:lnTo>
                  <a:pt x="8024" y="919268"/>
                </a:lnTo>
                <a:lnTo>
                  <a:pt x="0" y="879525"/>
                </a:lnTo>
                <a:lnTo>
                  <a:pt x="0" y="624255"/>
                </a:lnTo>
                <a:lnTo>
                  <a:pt x="0" y="47109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69438" y="6068635"/>
            <a:ext cx="209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美元的间接汇率表示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4600" y="236219"/>
            <a:ext cx="19869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美元需求的变</a:t>
            </a:r>
            <a:r>
              <a:rPr sz="2200" spc="-15" dirty="0"/>
              <a:t>化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325754" y="1020445"/>
            <a:ext cx="3745865" cy="5348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33655" indent="-261620" algn="just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274955" algn="l"/>
              </a:tabLst>
            </a:pPr>
            <a:r>
              <a:rPr sz="1800" dirty="0">
                <a:latin typeface="宋体"/>
                <a:cs typeface="宋体"/>
              </a:rPr>
              <a:t>除汇率因素外，任何影响人们计划 购买美元数量的因素变化，均会影 响美元需求，使美元需求曲线移动</a:t>
            </a:r>
            <a:endParaRPr sz="1800">
              <a:latin typeface="宋体"/>
              <a:cs typeface="宋体"/>
            </a:endParaRPr>
          </a:p>
          <a:p>
            <a:pPr marL="274320">
              <a:lnSpc>
                <a:spcPts val="2065"/>
              </a:lnSpc>
            </a:pPr>
            <a:r>
              <a:rPr sz="1800" dirty="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 marL="274320" indent="-261620">
              <a:lnSpc>
                <a:spcPct val="100000"/>
              </a:lnSpc>
              <a:spcBef>
                <a:spcPts val="860"/>
              </a:spcBef>
              <a:buFont typeface="Arial"/>
              <a:buChar char="–"/>
              <a:tabLst>
                <a:tab pos="274320" algn="l"/>
                <a:tab pos="274955" algn="l"/>
              </a:tabLst>
            </a:pPr>
            <a:r>
              <a:rPr sz="1800" dirty="0">
                <a:latin typeface="宋体"/>
                <a:cs typeface="宋体"/>
              </a:rPr>
              <a:t>这些因素包括（除汇率因素）</a:t>
            </a:r>
            <a:endParaRPr sz="1800">
              <a:latin typeface="宋体"/>
              <a:cs typeface="宋体"/>
            </a:endParaRPr>
          </a:p>
          <a:p>
            <a:pPr marL="274320" indent="-261620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274320" algn="l"/>
                <a:tab pos="274955" algn="l"/>
              </a:tabLst>
            </a:pPr>
            <a:r>
              <a:rPr sz="1800" dirty="0">
                <a:latin typeface="宋体"/>
                <a:cs typeface="宋体"/>
              </a:rPr>
              <a:t>美国和其他国家的利率</a:t>
            </a:r>
            <a:endParaRPr sz="1800">
              <a:latin typeface="宋体"/>
              <a:cs typeface="宋体"/>
            </a:endParaRPr>
          </a:p>
          <a:p>
            <a:pPr marL="274320" indent="-261620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274320" algn="l"/>
                <a:tab pos="274955" algn="l"/>
              </a:tabLst>
            </a:pPr>
            <a:r>
              <a:rPr sz="1800" dirty="0">
                <a:latin typeface="宋体"/>
                <a:cs typeface="宋体"/>
              </a:rPr>
              <a:t>预期远期汇率</a:t>
            </a:r>
            <a:endParaRPr sz="1800">
              <a:latin typeface="宋体"/>
              <a:cs typeface="宋体"/>
            </a:endParaRPr>
          </a:p>
          <a:p>
            <a:pPr marL="274320" marR="7620" indent="-261620" algn="just">
              <a:lnSpc>
                <a:spcPts val="1839"/>
              </a:lnSpc>
              <a:spcBef>
                <a:spcPts val="1085"/>
              </a:spcBef>
              <a:buFont typeface="Arial"/>
              <a:buChar char="–"/>
              <a:tabLst>
                <a:tab pos="274955" algn="l"/>
              </a:tabLst>
            </a:pPr>
            <a:r>
              <a:rPr sz="1600" spc="-5" dirty="0">
                <a:latin typeface="宋体"/>
                <a:cs typeface="宋体"/>
              </a:rPr>
              <a:t>美国和其他国家的利率。</a:t>
            </a:r>
            <a:r>
              <a:rPr sz="1600" b="1" spc="-5" dirty="0">
                <a:latin typeface="宋体"/>
                <a:cs typeface="宋体"/>
              </a:rPr>
              <a:t>美国利</a:t>
            </a:r>
            <a:r>
              <a:rPr sz="1600" b="1" spc="0" dirty="0">
                <a:latin typeface="宋体"/>
                <a:cs typeface="宋体"/>
              </a:rPr>
              <a:t>差</a:t>
            </a:r>
            <a:r>
              <a:rPr sz="1600" b="1" spc="-5" dirty="0">
                <a:latin typeface="宋体"/>
                <a:cs typeface="宋体"/>
              </a:rPr>
              <a:t>是</a:t>
            </a:r>
            <a:r>
              <a:rPr sz="1600" b="1" spc="-10" dirty="0">
                <a:latin typeface="宋体"/>
                <a:cs typeface="宋体"/>
              </a:rPr>
              <a:t>美 国利率和其他国家利率的差</a:t>
            </a:r>
            <a:r>
              <a:rPr sz="1600" b="1" spc="-15" dirty="0">
                <a:latin typeface="宋体"/>
                <a:cs typeface="宋体"/>
              </a:rPr>
              <a:t>值</a:t>
            </a:r>
            <a:endParaRPr sz="1600">
              <a:latin typeface="宋体"/>
              <a:cs typeface="宋体"/>
            </a:endParaRPr>
          </a:p>
          <a:p>
            <a:pPr marL="274320" indent="-261620">
              <a:lnSpc>
                <a:spcPts val="1880"/>
              </a:lnSpc>
              <a:spcBef>
                <a:spcPts val="800"/>
              </a:spcBef>
              <a:buFont typeface="Arial"/>
              <a:buChar char="–"/>
              <a:tabLst>
                <a:tab pos="274320" algn="l"/>
                <a:tab pos="274955" algn="l"/>
              </a:tabLst>
            </a:pPr>
            <a:r>
              <a:rPr sz="1600" spc="-5" dirty="0">
                <a:latin typeface="宋体"/>
                <a:cs typeface="宋体"/>
              </a:rPr>
              <a:t>如果美国利差增加，对美元的需求</a:t>
            </a:r>
            <a:r>
              <a:rPr sz="1600" dirty="0">
                <a:latin typeface="宋体"/>
                <a:cs typeface="宋体"/>
              </a:rPr>
              <a:t>增</a:t>
            </a:r>
            <a:r>
              <a:rPr sz="1600" spc="-5" dirty="0">
                <a:latin typeface="宋体"/>
                <a:cs typeface="宋体"/>
              </a:rPr>
              <a:t>加</a:t>
            </a:r>
            <a:endParaRPr sz="1600">
              <a:latin typeface="宋体"/>
              <a:cs typeface="宋体"/>
            </a:endParaRPr>
          </a:p>
          <a:p>
            <a:pPr marL="274320">
              <a:lnSpc>
                <a:spcPts val="1880"/>
              </a:lnSpc>
            </a:pPr>
            <a:r>
              <a:rPr sz="1600" spc="-5" dirty="0">
                <a:latin typeface="宋体"/>
                <a:cs typeface="宋体"/>
              </a:rPr>
              <a:t>，需求曲线向右移动</a:t>
            </a:r>
            <a:endParaRPr sz="1600">
              <a:latin typeface="宋体"/>
              <a:cs typeface="宋体"/>
            </a:endParaRPr>
          </a:p>
          <a:p>
            <a:pPr marL="274320" marR="5080" indent="-261620" algn="just">
              <a:lnSpc>
                <a:spcPct val="97800"/>
              </a:lnSpc>
              <a:spcBef>
                <a:spcPts val="894"/>
              </a:spcBef>
              <a:buFont typeface="Arial"/>
              <a:buChar char="–"/>
              <a:tabLst>
                <a:tab pos="274955" algn="l"/>
              </a:tabLst>
            </a:pPr>
            <a:r>
              <a:rPr sz="1600" b="1" spc="-10" dirty="0">
                <a:latin typeface="宋体"/>
                <a:cs typeface="宋体"/>
              </a:rPr>
              <a:t>预期远期汇率。</a:t>
            </a:r>
            <a:r>
              <a:rPr sz="1600" spc="-5" dirty="0">
                <a:latin typeface="宋体"/>
                <a:cs typeface="宋体"/>
              </a:rPr>
              <a:t>给定远期汇率，</a:t>
            </a:r>
            <a:r>
              <a:rPr sz="1600" dirty="0">
                <a:latin typeface="宋体"/>
                <a:cs typeface="宋体"/>
              </a:rPr>
              <a:t>如</a:t>
            </a:r>
            <a:r>
              <a:rPr sz="1600" spc="-5" dirty="0">
                <a:latin typeface="宋体"/>
                <a:cs typeface="宋体"/>
              </a:rPr>
              <a:t>果即 期远期美元汇率下降，则收益上升</a:t>
            </a:r>
            <a:r>
              <a:rPr sz="1600" spc="0" dirty="0">
                <a:latin typeface="宋体"/>
                <a:cs typeface="宋体"/>
              </a:rPr>
              <a:t>，</a:t>
            </a:r>
            <a:r>
              <a:rPr sz="1600" spc="-5" dirty="0">
                <a:latin typeface="宋体"/>
                <a:cs typeface="宋体"/>
              </a:rPr>
              <a:t>则 美元需求增加，需求曲线向右移动。</a:t>
            </a:r>
            <a:endParaRPr sz="1600">
              <a:latin typeface="宋体"/>
              <a:cs typeface="宋体"/>
            </a:endParaRPr>
          </a:p>
          <a:p>
            <a:pPr marL="274320" marR="15240" indent="-261620" algn="just">
              <a:lnSpc>
                <a:spcPct val="98500"/>
              </a:lnSpc>
              <a:spcBef>
                <a:spcPts val="880"/>
              </a:spcBef>
              <a:buFont typeface="Wingdings"/>
              <a:buChar char=""/>
              <a:tabLst>
                <a:tab pos="274955" algn="l"/>
              </a:tabLst>
            </a:pPr>
            <a:r>
              <a:rPr sz="1600" spc="-5" dirty="0">
                <a:latin typeface="宋体"/>
                <a:cs typeface="宋体"/>
              </a:rPr>
              <a:t>右图表明美国利差和预期远期汇率</a:t>
            </a:r>
            <a:r>
              <a:rPr sz="1600" spc="0" dirty="0">
                <a:latin typeface="宋体"/>
                <a:cs typeface="宋体"/>
              </a:rPr>
              <a:t>如</a:t>
            </a:r>
            <a:r>
              <a:rPr sz="1600" spc="-5" dirty="0">
                <a:latin typeface="宋体"/>
                <a:cs typeface="宋体"/>
              </a:rPr>
              <a:t>何 导致美元需求曲线的移动。需求曲</a:t>
            </a:r>
            <a:r>
              <a:rPr sz="1600" spc="0" dirty="0">
                <a:latin typeface="宋体"/>
                <a:cs typeface="宋体"/>
              </a:rPr>
              <a:t>线</a:t>
            </a:r>
            <a:r>
              <a:rPr sz="1600" spc="-5" dirty="0">
                <a:latin typeface="宋体"/>
                <a:cs typeface="宋体"/>
              </a:rPr>
              <a:t>往 右移动，表示美元的需求增加；需</a:t>
            </a:r>
            <a:r>
              <a:rPr sz="1600" spc="0" dirty="0">
                <a:latin typeface="宋体"/>
                <a:cs typeface="宋体"/>
              </a:rPr>
              <a:t>求</a:t>
            </a:r>
            <a:r>
              <a:rPr sz="1600" spc="-5" dirty="0">
                <a:latin typeface="宋体"/>
                <a:cs typeface="宋体"/>
              </a:rPr>
              <a:t>曲 线往左移动，表示美元的需求减少。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4199" y="1658565"/>
            <a:ext cx="4731725" cy="4335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7450" y="206184"/>
            <a:ext cx="247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外汇市场上的供给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49148" y="1028382"/>
            <a:ext cx="4262755" cy="47199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57200" marR="146685" indent="-261620">
              <a:lnSpc>
                <a:spcPts val="1839"/>
              </a:lnSpc>
              <a:spcBef>
                <a:spcPts val="220"/>
              </a:spcBef>
              <a:buFont typeface="Arial"/>
              <a:buChar char="–"/>
              <a:tabLst>
                <a:tab pos="457200" algn="l"/>
                <a:tab pos="457834" algn="l"/>
              </a:tabLst>
            </a:pPr>
            <a:r>
              <a:rPr sz="1600" spc="-5" dirty="0">
                <a:latin typeface="宋体"/>
                <a:cs typeface="宋体"/>
              </a:rPr>
              <a:t>其他因素不变，汇率越高，外汇市</a:t>
            </a:r>
            <a:r>
              <a:rPr sz="1600" spc="0" dirty="0">
                <a:latin typeface="宋体"/>
                <a:cs typeface="宋体"/>
              </a:rPr>
              <a:t>场</a:t>
            </a:r>
            <a:r>
              <a:rPr sz="1600" spc="-5" dirty="0">
                <a:latin typeface="宋体"/>
                <a:cs typeface="宋体"/>
              </a:rPr>
              <a:t>上美 元供给越多</a:t>
            </a:r>
            <a:endParaRPr sz="1600">
              <a:latin typeface="宋体"/>
              <a:cs typeface="宋体"/>
            </a:endParaRPr>
          </a:p>
          <a:p>
            <a:pPr marL="457200" indent="-26162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457200" algn="l"/>
                <a:tab pos="457834" algn="l"/>
              </a:tabLst>
            </a:pPr>
            <a:r>
              <a:rPr sz="1600" spc="-5" dirty="0">
                <a:latin typeface="宋体"/>
                <a:cs typeface="宋体"/>
              </a:rPr>
              <a:t>美元供给有两个来源</a:t>
            </a:r>
            <a:endParaRPr sz="1600">
              <a:latin typeface="宋体"/>
              <a:cs typeface="宋体"/>
            </a:endParaRPr>
          </a:p>
          <a:p>
            <a:pPr marL="457200" indent="-261620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1600" b="1" spc="-10" dirty="0">
                <a:solidFill>
                  <a:srgbClr val="FF0000"/>
                </a:solidFill>
                <a:latin typeface="宋体"/>
                <a:cs typeface="宋体"/>
              </a:rPr>
              <a:t>进口影</a:t>
            </a:r>
            <a:r>
              <a:rPr sz="1600" b="1" spc="-15" dirty="0">
                <a:solidFill>
                  <a:srgbClr val="FF0000"/>
                </a:solidFill>
                <a:latin typeface="宋体"/>
                <a:cs typeface="宋体"/>
              </a:rPr>
              <a:t>响</a:t>
            </a:r>
            <a:endParaRPr sz="1600">
              <a:latin typeface="宋体"/>
              <a:cs typeface="宋体"/>
            </a:endParaRPr>
          </a:p>
          <a:p>
            <a:pPr marL="457200" indent="-26162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1600" b="1" spc="-10" dirty="0">
                <a:solidFill>
                  <a:srgbClr val="FF0000"/>
                </a:solidFill>
                <a:latin typeface="宋体"/>
                <a:cs typeface="宋体"/>
              </a:rPr>
              <a:t>预期收益影</a:t>
            </a:r>
            <a:r>
              <a:rPr sz="1600" b="1" spc="-15" dirty="0">
                <a:solidFill>
                  <a:srgbClr val="FF0000"/>
                </a:solidFill>
                <a:latin typeface="宋体"/>
                <a:cs typeface="宋体"/>
              </a:rPr>
              <a:t>响</a:t>
            </a:r>
            <a:endParaRPr sz="1600">
              <a:latin typeface="宋体"/>
              <a:cs typeface="宋体"/>
            </a:endParaRPr>
          </a:p>
          <a:p>
            <a:pPr marL="457200" marR="119380" indent="-261620">
              <a:lnSpc>
                <a:spcPts val="1839"/>
              </a:lnSpc>
              <a:spcBef>
                <a:spcPts val="980"/>
              </a:spcBef>
              <a:buFont typeface="Arial"/>
              <a:buChar char="–"/>
              <a:tabLst>
                <a:tab pos="457200" algn="l"/>
                <a:tab pos="457834" algn="l"/>
              </a:tabLst>
            </a:pPr>
            <a:r>
              <a:rPr sz="1600" b="1" spc="-10" dirty="0">
                <a:latin typeface="宋体"/>
                <a:cs typeface="宋体"/>
              </a:rPr>
              <a:t>进口影响：美国进口额越大，</a:t>
            </a:r>
            <a:r>
              <a:rPr sz="1600" b="1" dirty="0">
                <a:latin typeface="宋体"/>
                <a:cs typeface="宋体"/>
              </a:rPr>
              <a:t>外</a:t>
            </a:r>
            <a:r>
              <a:rPr sz="1600" b="1" spc="-10" dirty="0">
                <a:latin typeface="宋体"/>
                <a:cs typeface="宋体"/>
              </a:rPr>
              <a:t>汇市</a:t>
            </a:r>
            <a:r>
              <a:rPr sz="1600" b="1" dirty="0">
                <a:latin typeface="宋体"/>
                <a:cs typeface="宋体"/>
              </a:rPr>
              <a:t>场</a:t>
            </a:r>
            <a:r>
              <a:rPr sz="1600" b="1" spc="-15" dirty="0">
                <a:latin typeface="宋体"/>
                <a:cs typeface="宋体"/>
              </a:rPr>
              <a:t>上 </a:t>
            </a:r>
            <a:r>
              <a:rPr sz="1600" b="1" spc="-10" dirty="0">
                <a:latin typeface="宋体"/>
                <a:cs typeface="宋体"/>
              </a:rPr>
              <a:t>美元的供给越</a:t>
            </a:r>
            <a:r>
              <a:rPr sz="1600" b="1" spc="-15" dirty="0">
                <a:latin typeface="宋体"/>
                <a:cs typeface="宋体"/>
              </a:rPr>
              <a:t>多</a:t>
            </a:r>
            <a:endParaRPr sz="1600">
              <a:latin typeface="宋体"/>
              <a:cs typeface="宋体"/>
            </a:endParaRPr>
          </a:p>
          <a:p>
            <a:pPr marL="457200" marR="119380" indent="-261620">
              <a:lnSpc>
                <a:spcPts val="1839"/>
              </a:lnSpc>
              <a:spcBef>
                <a:spcPts val="925"/>
              </a:spcBef>
              <a:buFont typeface="Arial"/>
              <a:buChar char="–"/>
              <a:tabLst>
                <a:tab pos="457200" algn="l"/>
                <a:tab pos="457834" algn="l"/>
              </a:tabLst>
            </a:pPr>
            <a:r>
              <a:rPr sz="1600" b="1" spc="-10" dirty="0">
                <a:latin typeface="宋体"/>
                <a:cs typeface="宋体"/>
              </a:rPr>
              <a:t>汇率越高，美国进口额越大，</a:t>
            </a:r>
            <a:r>
              <a:rPr sz="1600" b="1" dirty="0">
                <a:latin typeface="宋体"/>
                <a:cs typeface="宋体"/>
              </a:rPr>
              <a:t>美</a:t>
            </a:r>
            <a:r>
              <a:rPr sz="1600" b="1" spc="-10" dirty="0">
                <a:latin typeface="宋体"/>
                <a:cs typeface="宋体"/>
              </a:rPr>
              <a:t>元供</a:t>
            </a:r>
            <a:r>
              <a:rPr sz="1600" b="1" dirty="0">
                <a:latin typeface="宋体"/>
                <a:cs typeface="宋体"/>
              </a:rPr>
              <a:t>给</a:t>
            </a:r>
            <a:r>
              <a:rPr sz="1600" b="1" spc="-15" dirty="0">
                <a:latin typeface="宋体"/>
                <a:cs typeface="宋体"/>
              </a:rPr>
              <a:t>也 </a:t>
            </a:r>
            <a:r>
              <a:rPr sz="1600" b="1" spc="-10" dirty="0">
                <a:latin typeface="宋体"/>
                <a:cs typeface="宋体"/>
              </a:rPr>
              <a:t>越</a:t>
            </a:r>
            <a:r>
              <a:rPr sz="1600" b="1" spc="-15" dirty="0">
                <a:latin typeface="宋体"/>
                <a:cs typeface="宋体"/>
              </a:rPr>
              <a:t>多</a:t>
            </a:r>
            <a:endParaRPr sz="1600">
              <a:latin typeface="宋体"/>
              <a:cs typeface="宋体"/>
            </a:endParaRPr>
          </a:p>
          <a:p>
            <a:pPr marL="457200" marR="119380" indent="-261620">
              <a:lnSpc>
                <a:spcPct val="100000"/>
              </a:lnSpc>
              <a:spcBef>
                <a:spcPts val="805"/>
              </a:spcBef>
              <a:buFont typeface="Arial"/>
              <a:buChar char="–"/>
              <a:tabLst>
                <a:tab pos="457200" algn="l"/>
                <a:tab pos="457834" algn="l"/>
              </a:tabLst>
            </a:pPr>
            <a:r>
              <a:rPr sz="1600" b="1" spc="-10" dirty="0">
                <a:latin typeface="宋体"/>
                <a:cs typeface="宋体"/>
              </a:rPr>
              <a:t>预期收益影响：给定预期远期</a:t>
            </a:r>
            <a:r>
              <a:rPr sz="1600" b="1" dirty="0">
                <a:latin typeface="宋体"/>
                <a:cs typeface="宋体"/>
              </a:rPr>
              <a:t>美</a:t>
            </a:r>
            <a:r>
              <a:rPr sz="1600" b="1" spc="-10" dirty="0">
                <a:latin typeface="宋体"/>
                <a:cs typeface="宋体"/>
              </a:rPr>
              <a:t>元汇</a:t>
            </a:r>
            <a:r>
              <a:rPr sz="1600" b="1" dirty="0">
                <a:latin typeface="宋体"/>
                <a:cs typeface="宋体"/>
              </a:rPr>
              <a:t>率</a:t>
            </a:r>
            <a:r>
              <a:rPr sz="1600" b="1" spc="-15" dirty="0">
                <a:latin typeface="宋体"/>
                <a:cs typeface="宋体"/>
              </a:rPr>
              <a:t>变 </a:t>
            </a:r>
            <a:r>
              <a:rPr sz="1600" b="1" spc="-10" dirty="0">
                <a:latin typeface="宋体"/>
                <a:cs typeface="宋体"/>
              </a:rPr>
              <a:t>化，即期汇率越高，出售美元</a:t>
            </a:r>
            <a:r>
              <a:rPr sz="1600" b="1" dirty="0">
                <a:latin typeface="宋体"/>
                <a:cs typeface="宋体"/>
              </a:rPr>
              <a:t>的</a:t>
            </a:r>
            <a:r>
              <a:rPr sz="1600" b="1" spc="-10" dirty="0">
                <a:latin typeface="宋体"/>
                <a:cs typeface="宋体"/>
              </a:rPr>
              <a:t>收益</a:t>
            </a:r>
            <a:r>
              <a:rPr sz="1600" b="1" dirty="0">
                <a:latin typeface="宋体"/>
                <a:cs typeface="宋体"/>
              </a:rPr>
              <a:t>越</a:t>
            </a:r>
            <a:r>
              <a:rPr sz="1600" b="1" spc="-15" dirty="0">
                <a:latin typeface="宋体"/>
                <a:cs typeface="宋体"/>
              </a:rPr>
              <a:t>高</a:t>
            </a:r>
            <a:endParaRPr sz="1600">
              <a:latin typeface="宋体"/>
              <a:cs typeface="宋体"/>
            </a:endParaRPr>
          </a:p>
          <a:p>
            <a:pPr marL="457200">
              <a:lnSpc>
                <a:spcPts val="1835"/>
              </a:lnSpc>
            </a:pPr>
            <a:r>
              <a:rPr sz="1600" b="1" spc="-10" dirty="0">
                <a:latin typeface="宋体"/>
                <a:cs typeface="宋体"/>
              </a:rPr>
              <a:t>，外汇市场上美元的供给也</a:t>
            </a:r>
            <a:r>
              <a:rPr sz="1600" b="1" spc="-15" dirty="0">
                <a:latin typeface="宋体"/>
                <a:cs typeface="宋体"/>
              </a:rPr>
              <a:t>越</a:t>
            </a:r>
            <a:r>
              <a:rPr sz="1600" b="1" dirty="0">
                <a:latin typeface="宋体"/>
                <a:cs typeface="宋体"/>
              </a:rPr>
              <a:t>高</a:t>
            </a:r>
            <a:r>
              <a:rPr sz="1600" b="1" spc="-15" dirty="0">
                <a:latin typeface="宋体"/>
                <a:cs typeface="宋体"/>
              </a:rPr>
              <a:t>。</a:t>
            </a:r>
            <a:endParaRPr sz="1600">
              <a:latin typeface="宋体"/>
              <a:cs typeface="宋体"/>
            </a:endParaRPr>
          </a:p>
          <a:p>
            <a:pPr marL="12700" marR="5080" algn="just">
              <a:lnSpc>
                <a:spcPct val="98500"/>
              </a:lnSpc>
              <a:spcBef>
                <a:spcPts val="885"/>
              </a:spcBef>
              <a:buFont typeface="Wingdings"/>
              <a:buChar char=""/>
              <a:tabLst>
                <a:tab pos="274955" algn="l"/>
              </a:tabLst>
            </a:pPr>
            <a:r>
              <a:rPr sz="1800" spc="25" dirty="0">
                <a:latin typeface="宋体"/>
                <a:cs typeface="宋体"/>
              </a:rPr>
              <a:t>右图</a:t>
            </a:r>
            <a:r>
              <a:rPr sz="1800" spc="35" dirty="0">
                <a:latin typeface="宋体"/>
                <a:cs typeface="宋体"/>
              </a:rPr>
              <a:t>表</a:t>
            </a:r>
            <a:r>
              <a:rPr sz="1800" spc="25" dirty="0">
                <a:latin typeface="宋体"/>
                <a:cs typeface="宋体"/>
              </a:rPr>
              <a:t>明</a:t>
            </a:r>
            <a:r>
              <a:rPr sz="1800" spc="35" dirty="0">
                <a:latin typeface="宋体"/>
                <a:cs typeface="宋体"/>
              </a:rPr>
              <a:t>了美</a:t>
            </a:r>
            <a:r>
              <a:rPr sz="1800" spc="25" dirty="0">
                <a:latin typeface="宋体"/>
                <a:cs typeface="宋体"/>
              </a:rPr>
              <a:t>元的</a:t>
            </a:r>
            <a:r>
              <a:rPr sz="1800" spc="35" dirty="0">
                <a:latin typeface="宋体"/>
                <a:cs typeface="宋体"/>
              </a:rPr>
              <a:t>供</a:t>
            </a:r>
            <a:r>
              <a:rPr sz="1800" spc="25" dirty="0">
                <a:latin typeface="宋体"/>
                <a:cs typeface="宋体"/>
              </a:rPr>
              <a:t>给</a:t>
            </a:r>
            <a:r>
              <a:rPr sz="1800" spc="35" dirty="0">
                <a:latin typeface="宋体"/>
                <a:cs typeface="宋体"/>
              </a:rPr>
              <a:t>曲线</a:t>
            </a:r>
            <a:r>
              <a:rPr sz="1800" spc="25" dirty="0">
                <a:latin typeface="宋体"/>
                <a:cs typeface="宋体"/>
              </a:rPr>
              <a:t>。其</a:t>
            </a:r>
            <a:r>
              <a:rPr sz="1800" spc="35" dirty="0">
                <a:latin typeface="宋体"/>
                <a:cs typeface="宋体"/>
              </a:rPr>
              <a:t>他</a:t>
            </a:r>
            <a:r>
              <a:rPr sz="1800" spc="25" dirty="0">
                <a:latin typeface="宋体"/>
                <a:cs typeface="宋体"/>
              </a:rPr>
              <a:t>条件 </a:t>
            </a:r>
            <a:r>
              <a:rPr sz="1800" spc="50" dirty="0">
                <a:latin typeface="宋体"/>
                <a:cs typeface="宋体"/>
              </a:rPr>
              <a:t>保持</a:t>
            </a:r>
            <a:r>
              <a:rPr sz="1800" spc="35" dirty="0">
                <a:latin typeface="宋体"/>
                <a:cs typeface="宋体"/>
              </a:rPr>
              <a:t>不</a:t>
            </a:r>
            <a:r>
              <a:rPr sz="1800" spc="50" dirty="0">
                <a:latin typeface="宋体"/>
                <a:cs typeface="宋体"/>
              </a:rPr>
              <a:t>变</a:t>
            </a:r>
            <a:r>
              <a:rPr sz="1800" spc="35" dirty="0">
                <a:latin typeface="宋体"/>
                <a:cs typeface="宋体"/>
              </a:rPr>
              <a:t>，汇</a:t>
            </a:r>
            <a:r>
              <a:rPr sz="1800" spc="50" dirty="0">
                <a:latin typeface="宋体"/>
                <a:cs typeface="宋体"/>
              </a:rPr>
              <a:t>率的</a:t>
            </a:r>
            <a:r>
              <a:rPr sz="1800" spc="35" dirty="0">
                <a:latin typeface="宋体"/>
                <a:cs typeface="宋体"/>
              </a:rPr>
              <a:t>上</a:t>
            </a:r>
            <a:r>
              <a:rPr sz="1800" spc="50" dirty="0">
                <a:latin typeface="宋体"/>
                <a:cs typeface="宋体"/>
              </a:rPr>
              <a:t>升</a:t>
            </a:r>
            <a:r>
              <a:rPr sz="1800" spc="35" dirty="0">
                <a:latin typeface="宋体"/>
                <a:cs typeface="宋体"/>
              </a:rPr>
              <a:t>提高</a:t>
            </a:r>
            <a:r>
              <a:rPr sz="1800" spc="50" dirty="0">
                <a:latin typeface="宋体"/>
                <a:cs typeface="宋体"/>
              </a:rPr>
              <a:t>了美</a:t>
            </a:r>
            <a:r>
              <a:rPr sz="1800" spc="35" dirty="0">
                <a:latin typeface="宋体"/>
                <a:cs typeface="宋体"/>
              </a:rPr>
              <a:t>元的供给 </a:t>
            </a:r>
            <a:r>
              <a:rPr sz="1800" spc="50" dirty="0">
                <a:latin typeface="宋体"/>
                <a:cs typeface="宋体"/>
              </a:rPr>
              <a:t>数量</a:t>
            </a:r>
            <a:r>
              <a:rPr sz="1800" spc="35" dirty="0">
                <a:latin typeface="宋体"/>
                <a:cs typeface="宋体"/>
              </a:rPr>
              <a:t>。</a:t>
            </a:r>
            <a:r>
              <a:rPr sz="1800" spc="50" dirty="0">
                <a:latin typeface="宋体"/>
                <a:cs typeface="宋体"/>
              </a:rPr>
              <a:t>同</a:t>
            </a:r>
            <a:r>
              <a:rPr sz="1800" spc="35" dirty="0">
                <a:latin typeface="宋体"/>
                <a:cs typeface="宋体"/>
              </a:rPr>
              <a:t>样，</a:t>
            </a:r>
            <a:r>
              <a:rPr sz="1800" spc="50" dirty="0">
                <a:latin typeface="宋体"/>
                <a:cs typeface="宋体"/>
              </a:rPr>
              <a:t>汇率</a:t>
            </a:r>
            <a:r>
              <a:rPr sz="1800" spc="35" dirty="0">
                <a:latin typeface="宋体"/>
                <a:cs typeface="宋体"/>
              </a:rPr>
              <a:t>的</a:t>
            </a:r>
            <a:r>
              <a:rPr sz="1800" spc="50" dirty="0">
                <a:latin typeface="宋体"/>
                <a:cs typeface="宋体"/>
              </a:rPr>
              <a:t>下</a:t>
            </a:r>
            <a:r>
              <a:rPr sz="1800" spc="35" dirty="0">
                <a:latin typeface="宋体"/>
                <a:cs typeface="宋体"/>
              </a:rPr>
              <a:t>降减</a:t>
            </a:r>
            <a:r>
              <a:rPr sz="1800" spc="50" dirty="0">
                <a:latin typeface="宋体"/>
                <a:cs typeface="宋体"/>
              </a:rPr>
              <a:t>少了</a:t>
            </a:r>
            <a:r>
              <a:rPr sz="1800" spc="35" dirty="0">
                <a:latin typeface="宋体"/>
                <a:cs typeface="宋体"/>
              </a:rPr>
              <a:t>美元的供 </a:t>
            </a:r>
            <a:r>
              <a:rPr sz="1800" dirty="0">
                <a:latin typeface="宋体"/>
                <a:cs typeface="宋体"/>
              </a:rPr>
              <a:t>给数量。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490" y="1601820"/>
            <a:ext cx="4522975" cy="4136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15" y="6395846"/>
            <a:ext cx="588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Page </a:t>
            </a:r>
            <a:r>
              <a:rPr sz="1000" spc="-5" dirty="0">
                <a:latin typeface="Wingdings"/>
                <a:cs typeface="Wingdings"/>
              </a:rPr>
              <a:t>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00162" y="194944"/>
            <a:ext cx="17068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美元供给变</a:t>
            </a:r>
            <a:r>
              <a:rPr sz="2200" spc="-15" dirty="0"/>
              <a:t>化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242" y="1310957"/>
            <a:ext cx="8288655" cy="36347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74320" marR="5080" indent="-261620">
              <a:lnSpc>
                <a:spcPts val="2060"/>
              </a:lnSpc>
              <a:spcBef>
                <a:spcPts val="250"/>
              </a:spcBef>
              <a:buFont typeface="Arial"/>
              <a:buChar char="–"/>
              <a:tabLst>
                <a:tab pos="274320" algn="l"/>
                <a:tab pos="274955" algn="l"/>
              </a:tabLst>
            </a:pPr>
            <a:r>
              <a:rPr sz="1800" dirty="0">
                <a:latin typeface="宋体"/>
                <a:cs typeface="宋体"/>
              </a:rPr>
              <a:t>除汇率因素外，任何影响人们计划卖出美元数量的因素变化，均会影响美元供给 的变化，使美元供给曲线移动。</a:t>
            </a:r>
            <a:endParaRPr sz="1800">
              <a:latin typeface="宋体"/>
              <a:cs typeface="宋体"/>
            </a:endParaRPr>
          </a:p>
          <a:p>
            <a:pPr marL="274320" indent="-261620">
              <a:lnSpc>
                <a:spcPct val="100000"/>
              </a:lnSpc>
              <a:spcBef>
                <a:spcPts val="815"/>
              </a:spcBef>
              <a:buFont typeface="Arial"/>
              <a:buChar char="–"/>
              <a:tabLst>
                <a:tab pos="274320" algn="l"/>
                <a:tab pos="274955" algn="l"/>
              </a:tabLst>
            </a:pPr>
            <a:r>
              <a:rPr sz="1800" dirty="0">
                <a:latin typeface="宋体"/>
                <a:cs typeface="宋体"/>
              </a:rPr>
              <a:t>这些因素（除汇率）包括：</a:t>
            </a:r>
            <a:endParaRPr sz="1800">
              <a:latin typeface="宋体"/>
              <a:cs typeface="宋体"/>
            </a:endParaRPr>
          </a:p>
          <a:p>
            <a:pPr marL="274320" indent="-261620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274320" algn="l"/>
                <a:tab pos="274955" algn="l"/>
              </a:tabLst>
            </a:pPr>
            <a:r>
              <a:rPr sz="1800" dirty="0">
                <a:latin typeface="宋体"/>
                <a:cs typeface="宋体"/>
              </a:rPr>
              <a:t>美国和其他国家的利率</a:t>
            </a:r>
            <a:endParaRPr sz="1800">
              <a:latin typeface="宋体"/>
              <a:cs typeface="宋体"/>
            </a:endParaRPr>
          </a:p>
          <a:p>
            <a:pPr marL="274320" indent="-261620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274320" algn="l"/>
                <a:tab pos="274955" algn="l"/>
              </a:tabLst>
            </a:pPr>
            <a:r>
              <a:rPr sz="1800" dirty="0">
                <a:latin typeface="宋体"/>
                <a:cs typeface="宋体"/>
              </a:rPr>
              <a:t>预期远期利率变化</a:t>
            </a:r>
            <a:endParaRPr sz="1800">
              <a:latin typeface="宋体"/>
              <a:cs typeface="宋体"/>
            </a:endParaRPr>
          </a:p>
          <a:p>
            <a:pPr marL="274320" indent="-261620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274320" algn="l"/>
                <a:tab pos="274955" algn="l"/>
              </a:tabLst>
            </a:pPr>
            <a:r>
              <a:rPr sz="1800" b="1" spc="-5" dirty="0">
                <a:latin typeface="宋体"/>
                <a:cs typeface="宋体"/>
              </a:rPr>
              <a:t>美国和其他国家的利率。</a:t>
            </a:r>
            <a:endParaRPr sz="1800">
              <a:latin typeface="宋体"/>
              <a:cs typeface="宋体"/>
            </a:endParaRPr>
          </a:p>
          <a:p>
            <a:pPr marL="329565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宋体"/>
                <a:cs typeface="宋体"/>
              </a:rPr>
              <a:t>如果美国利率增加，则美元供给减少，供给曲线向左移动。</a:t>
            </a:r>
            <a:endParaRPr sz="1800">
              <a:latin typeface="宋体"/>
              <a:cs typeface="宋体"/>
            </a:endParaRPr>
          </a:p>
          <a:p>
            <a:pPr marL="274320" indent="-261620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274320" algn="l"/>
                <a:tab pos="274955" algn="l"/>
              </a:tabLst>
            </a:pPr>
            <a:r>
              <a:rPr sz="1800" b="1" spc="-5" dirty="0">
                <a:latin typeface="宋体"/>
                <a:cs typeface="宋体"/>
              </a:rPr>
              <a:t>预期预期利率变化。</a:t>
            </a:r>
            <a:endParaRPr sz="1800">
              <a:latin typeface="宋体"/>
              <a:cs typeface="宋体"/>
            </a:endParaRPr>
          </a:p>
          <a:p>
            <a:pPr marL="393700" marR="2007235" indent="-64135">
              <a:lnSpc>
                <a:spcPct val="140000"/>
              </a:lnSpc>
            </a:pPr>
            <a:r>
              <a:rPr sz="1800" dirty="0">
                <a:latin typeface="宋体"/>
                <a:cs typeface="宋体"/>
              </a:rPr>
              <a:t>假定即期汇率不变，如果预期美元升值，则美元供给减少， 美元供给曲线向左移动。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515" y="6420529"/>
            <a:ext cx="56261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latin typeface="Arial"/>
                <a:cs typeface="Arial"/>
              </a:rPr>
              <a:t>Page </a:t>
            </a:r>
            <a:r>
              <a:rPr sz="1000" spc="-5" dirty="0">
                <a:latin typeface="Wingdings"/>
                <a:cs typeface="Wingdings"/>
              </a:rPr>
              <a:t>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65487" y="0"/>
            <a:ext cx="1146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均衡汇</a:t>
            </a:r>
            <a:r>
              <a:rPr sz="2200" spc="-15" dirty="0"/>
              <a:t>率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427355" y="1014095"/>
            <a:ext cx="3716654" cy="5619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74320" marR="5080" indent="-262255">
              <a:lnSpc>
                <a:spcPts val="2060"/>
              </a:lnSpc>
              <a:spcBef>
                <a:spcPts val="250"/>
              </a:spcBef>
              <a:tabLst>
                <a:tab pos="274320" algn="l"/>
              </a:tabLst>
            </a:pPr>
            <a:r>
              <a:rPr sz="1800" spc="-5" dirty="0">
                <a:latin typeface="Arial"/>
                <a:cs typeface="Arial"/>
              </a:rPr>
              <a:t>–	</a:t>
            </a:r>
            <a:r>
              <a:rPr sz="1800" spc="-5" dirty="0">
                <a:latin typeface="宋体"/>
                <a:cs typeface="宋体"/>
              </a:rPr>
              <a:t>下图表明利差和预期远期汇率如何 导致美元供给曲线的移动。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644" y="2846276"/>
            <a:ext cx="4140845" cy="3793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26318" y="781558"/>
            <a:ext cx="3945254" cy="10801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800" b="1" spc="-5" dirty="0">
                <a:latin typeface="宋体"/>
                <a:cs typeface="宋体"/>
              </a:rPr>
              <a:t>市场均衡</a:t>
            </a:r>
            <a:endParaRPr sz="1800">
              <a:latin typeface="宋体"/>
              <a:cs typeface="宋体"/>
            </a:endParaRPr>
          </a:p>
          <a:p>
            <a:pPr marL="274320" marR="5080" indent="-262255">
              <a:lnSpc>
                <a:spcPts val="2060"/>
              </a:lnSpc>
              <a:spcBef>
                <a:spcPts val="1110"/>
              </a:spcBef>
              <a:tabLst>
                <a:tab pos="274320" algn="l"/>
              </a:tabLst>
            </a:pPr>
            <a:r>
              <a:rPr sz="1800" spc="-5" dirty="0">
                <a:latin typeface="Arial"/>
                <a:cs typeface="Arial"/>
              </a:rPr>
              <a:t>–	</a:t>
            </a:r>
            <a:r>
              <a:rPr sz="1800" spc="-5" dirty="0">
                <a:latin typeface="宋体"/>
                <a:cs typeface="宋体"/>
              </a:rPr>
              <a:t>下图表明外汇市场上需求和供给如何 决定汇率。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52694" y="2507776"/>
            <a:ext cx="4038465" cy="370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1474" y="215393"/>
            <a:ext cx="4044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13131"/>
                </a:solidFill>
                <a:latin typeface="Arial"/>
                <a:cs typeface="Arial"/>
              </a:rPr>
              <a:t>CH7</a:t>
            </a:r>
            <a:r>
              <a:rPr sz="2800" b="0" spc="-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10" dirty="0"/>
              <a:t>汇率与国际收支平衡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6039" y="1310640"/>
            <a:ext cx="4358639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7460" y="1254252"/>
            <a:ext cx="4343399" cy="457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37460" y="1254252"/>
            <a:ext cx="4343400" cy="457200"/>
          </a:xfrm>
          <a:custGeom>
            <a:avLst/>
            <a:gdLst/>
            <a:ahLst/>
            <a:cxnLst/>
            <a:rect l="l" t="t" r="r" b="b"/>
            <a:pathLst>
              <a:path w="43434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267200" y="0"/>
                </a:lnTo>
                <a:lnTo>
                  <a:pt x="4296862" y="5987"/>
                </a:lnTo>
                <a:lnTo>
                  <a:pt x="4321082" y="22317"/>
                </a:lnTo>
                <a:lnTo>
                  <a:pt x="4337412" y="46537"/>
                </a:lnTo>
                <a:lnTo>
                  <a:pt x="4343400" y="76200"/>
                </a:lnTo>
                <a:lnTo>
                  <a:pt x="4343400" y="381000"/>
                </a:lnTo>
                <a:lnTo>
                  <a:pt x="4337412" y="410662"/>
                </a:lnTo>
                <a:lnTo>
                  <a:pt x="4321082" y="434882"/>
                </a:lnTo>
                <a:lnTo>
                  <a:pt x="4296862" y="451212"/>
                </a:lnTo>
                <a:lnTo>
                  <a:pt x="4267200" y="457200"/>
                </a:lnTo>
                <a:lnTo>
                  <a:pt x="76200" y="457200"/>
                </a:lnTo>
                <a:lnTo>
                  <a:pt x="46537" y="451212"/>
                </a:lnTo>
                <a:lnTo>
                  <a:pt x="22317" y="434882"/>
                </a:lnTo>
                <a:lnTo>
                  <a:pt x="5987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8464" y="1153667"/>
            <a:ext cx="725423" cy="7269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88464" y="1153667"/>
            <a:ext cx="294131" cy="2941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7222" y="113614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0" y="342900"/>
                </a:lnTo>
                <a:lnTo>
                  <a:pt x="342900" y="6858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85BA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7222" y="113614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42900" y="0"/>
                </a:lnTo>
                <a:lnTo>
                  <a:pt x="685800" y="342900"/>
                </a:lnTo>
                <a:lnTo>
                  <a:pt x="342900" y="685800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37996" y="1342707"/>
            <a:ext cx="1562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宋体"/>
                <a:cs typeface="宋体"/>
              </a:rPr>
              <a:t>国际货币体系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9187" y="125888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68523" y="2168652"/>
            <a:ext cx="4358639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7808" y="2569464"/>
            <a:ext cx="2100071" cy="134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99944" y="2112264"/>
            <a:ext cx="4343399" cy="457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9944" y="2112264"/>
            <a:ext cx="4343400" cy="457200"/>
          </a:xfrm>
          <a:custGeom>
            <a:avLst/>
            <a:gdLst/>
            <a:ahLst/>
            <a:cxnLst/>
            <a:rect l="l" t="t" r="r" b="b"/>
            <a:pathLst>
              <a:path w="43434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267200" y="0"/>
                </a:lnTo>
                <a:lnTo>
                  <a:pt x="4296862" y="5987"/>
                </a:lnTo>
                <a:lnTo>
                  <a:pt x="4321082" y="22317"/>
                </a:lnTo>
                <a:lnTo>
                  <a:pt x="4337412" y="46537"/>
                </a:lnTo>
                <a:lnTo>
                  <a:pt x="4343400" y="76200"/>
                </a:lnTo>
                <a:lnTo>
                  <a:pt x="4343400" y="381000"/>
                </a:lnTo>
                <a:lnTo>
                  <a:pt x="4337412" y="410662"/>
                </a:lnTo>
                <a:lnTo>
                  <a:pt x="4321082" y="434882"/>
                </a:lnTo>
                <a:lnTo>
                  <a:pt x="4296862" y="451212"/>
                </a:lnTo>
                <a:lnTo>
                  <a:pt x="4267200" y="457200"/>
                </a:lnTo>
                <a:lnTo>
                  <a:pt x="76200" y="457200"/>
                </a:lnTo>
                <a:lnTo>
                  <a:pt x="46537" y="451212"/>
                </a:lnTo>
                <a:lnTo>
                  <a:pt x="22317" y="434882"/>
                </a:lnTo>
                <a:lnTo>
                  <a:pt x="5987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63244" y="2176462"/>
            <a:ext cx="1818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宋体"/>
                <a:cs typeface="宋体"/>
              </a:rPr>
              <a:t>外汇交易与汇率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50948" y="2011679"/>
            <a:ext cx="725423" cy="7269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0948" y="2011679"/>
            <a:ext cx="294144" cy="2941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19705" y="1994154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0" y="342900"/>
                </a:lnTo>
                <a:lnTo>
                  <a:pt x="342900" y="6858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DE8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19705" y="1994154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42900" y="0"/>
                </a:lnTo>
                <a:lnTo>
                  <a:pt x="685800" y="342900"/>
                </a:lnTo>
                <a:lnTo>
                  <a:pt x="342900" y="685800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52687" y="211772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17292" y="4634484"/>
            <a:ext cx="4358639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48711" y="4578096"/>
            <a:ext cx="4343399" cy="457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48711" y="4578096"/>
            <a:ext cx="4343400" cy="457200"/>
          </a:xfrm>
          <a:custGeom>
            <a:avLst/>
            <a:gdLst/>
            <a:ahLst/>
            <a:cxnLst/>
            <a:rect l="l" t="t" r="r" b="b"/>
            <a:pathLst>
              <a:path w="4343400" h="4572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267200" y="0"/>
                </a:lnTo>
                <a:lnTo>
                  <a:pt x="4296862" y="5987"/>
                </a:lnTo>
                <a:lnTo>
                  <a:pt x="4321082" y="22317"/>
                </a:lnTo>
                <a:lnTo>
                  <a:pt x="4337412" y="46537"/>
                </a:lnTo>
                <a:lnTo>
                  <a:pt x="4343400" y="76199"/>
                </a:lnTo>
                <a:lnTo>
                  <a:pt x="4343400" y="380999"/>
                </a:lnTo>
                <a:lnTo>
                  <a:pt x="4337412" y="410662"/>
                </a:lnTo>
                <a:lnTo>
                  <a:pt x="4321082" y="434882"/>
                </a:lnTo>
                <a:lnTo>
                  <a:pt x="4296862" y="451212"/>
                </a:lnTo>
                <a:lnTo>
                  <a:pt x="4267200" y="457199"/>
                </a:lnTo>
                <a:lnTo>
                  <a:pt x="76200" y="457199"/>
                </a:lnTo>
                <a:lnTo>
                  <a:pt x="46537" y="451212"/>
                </a:lnTo>
                <a:lnTo>
                  <a:pt x="22317" y="434882"/>
                </a:lnTo>
                <a:lnTo>
                  <a:pt x="5987" y="410662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99716" y="4477511"/>
            <a:ext cx="725423" cy="7269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9716" y="4477511"/>
            <a:ext cx="294131" cy="294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68473" y="4459985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0" y="342900"/>
                </a:lnTo>
                <a:lnTo>
                  <a:pt x="342900" y="6858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4C5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68473" y="4459985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42900" y="0"/>
                </a:lnTo>
                <a:lnTo>
                  <a:pt x="685800" y="342900"/>
                </a:lnTo>
                <a:lnTo>
                  <a:pt x="342900" y="685800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00312" y="458311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05100" y="3005327"/>
            <a:ext cx="4358639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36520" y="2948940"/>
            <a:ext cx="4343399" cy="457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36520" y="2948939"/>
            <a:ext cx="4343400" cy="457200"/>
          </a:xfrm>
          <a:custGeom>
            <a:avLst/>
            <a:gdLst/>
            <a:ahLst/>
            <a:cxnLst/>
            <a:rect l="l" t="t" r="r" b="b"/>
            <a:pathLst>
              <a:path w="43434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267200" y="0"/>
                </a:lnTo>
                <a:lnTo>
                  <a:pt x="4296862" y="5987"/>
                </a:lnTo>
                <a:lnTo>
                  <a:pt x="4321082" y="22317"/>
                </a:lnTo>
                <a:lnTo>
                  <a:pt x="4337412" y="46537"/>
                </a:lnTo>
                <a:lnTo>
                  <a:pt x="4343400" y="76200"/>
                </a:lnTo>
                <a:lnTo>
                  <a:pt x="4343400" y="381000"/>
                </a:lnTo>
                <a:lnTo>
                  <a:pt x="4337412" y="410662"/>
                </a:lnTo>
                <a:lnTo>
                  <a:pt x="4321082" y="434882"/>
                </a:lnTo>
                <a:lnTo>
                  <a:pt x="4296862" y="451212"/>
                </a:lnTo>
                <a:lnTo>
                  <a:pt x="4267200" y="457200"/>
                </a:lnTo>
                <a:lnTo>
                  <a:pt x="76200" y="457200"/>
                </a:lnTo>
                <a:lnTo>
                  <a:pt x="46537" y="451212"/>
                </a:lnTo>
                <a:lnTo>
                  <a:pt x="22317" y="434882"/>
                </a:lnTo>
                <a:lnTo>
                  <a:pt x="5987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7524" y="2848355"/>
            <a:ext cx="725423" cy="7269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87524" y="2848355"/>
            <a:ext cx="294131" cy="2941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56282" y="28308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0" y="342900"/>
                </a:lnTo>
                <a:lnTo>
                  <a:pt x="342900" y="6858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56282" y="28308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42900" y="0"/>
                </a:lnTo>
                <a:lnTo>
                  <a:pt x="685800" y="342900"/>
                </a:lnTo>
                <a:lnTo>
                  <a:pt x="342900" y="685800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473672" y="3038157"/>
            <a:ext cx="2586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宋体"/>
                <a:cs typeface="宋体"/>
              </a:rPr>
              <a:t>均衡汇率：购买力平价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89201" y="295433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705100" y="3823715"/>
            <a:ext cx="4358639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78352" y="4224528"/>
            <a:ext cx="2612135" cy="1341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36520" y="3767328"/>
            <a:ext cx="4343399" cy="4571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36520" y="3767328"/>
            <a:ext cx="4343400" cy="457200"/>
          </a:xfrm>
          <a:custGeom>
            <a:avLst/>
            <a:gdLst/>
            <a:ahLst/>
            <a:cxnLst/>
            <a:rect l="l" t="t" r="r" b="b"/>
            <a:pathLst>
              <a:path w="43434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267200" y="0"/>
                </a:lnTo>
                <a:lnTo>
                  <a:pt x="4296862" y="5987"/>
                </a:lnTo>
                <a:lnTo>
                  <a:pt x="4321082" y="22317"/>
                </a:lnTo>
                <a:lnTo>
                  <a:pt x="4337412" y="46537"/>
                </a:lnTo>
                <a:lnTo>
                  <a:pt x="4343400" y="76200"/>
                </a:lnTo>
                <a:lnTo>
                  <a:pt x="4343400" y="381000"/>
                </a:lnTo>
                <a:lnTo>
                  <a:pt x="4337412" y="410662"/>
                </a:lnTo>
                <a:lnTo>
                  <a:pt x="4321082" y="434882"/>
                </a:lnTo>
                <a:lnTo>
                  <a:pt x="4296862" y="451212"/>
                </a:lnTo>
                <a:lnTo>
                  <a:pt x="4267200" y="457200"/>
                </a:lnTo>
                <a:lnTo>
                  <a:pt x="76200" y="457200"/>
                </a:lnTo>
                <a:lnTo>
                  <a:pt x="46537" y="451212"/>
                </a:lnTo>
                <a:lnTo>
                  <a:pt x="22317" y="434882"/>
                </a:lnTo>
                <a:lnTo>
                  <a:pt x="5987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43725" y="3830637"/>
            <a:ext cx="2329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宋体"/>
                <a:cs typeface="宋体"/>
              </a:rPr>
              <a:t>均衡汇率：利率平价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87524" y="3666744"/>
            <a:ext cx="725423" cy="7269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7524" y="3666744"/>
            <a:ext cx="294131" cy="294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56282" y="364921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0" y="342899"/>
                </a:lnTo>
                <a:lnTo>
                  <a:pt x="342900" y="685799"/>
                </a:lnTo>
                <a:lnTo>
                  <a:pt x="685800" y="342899"/>
                </a:lnTo>
                <a:lnTo>
                  <a:pt x="342900" y="0"/>
                </a:lnTo>
                <a:close/>
              </a:path>
            </a:pathLst>
          </a:custGeom>
          <a:solidFill>
            <a:srgbClr val="FEA5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56282" y="364921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899"/>
                </a:moveTo>
                <a:lnTo>
                  <a:pt x="342900" y="0"/>
                </a:lnTo>
                <a:lnTo>
                  <a:pt x="685800" y="342899"/>
                </a:lnTo>
                <a:lnTo>
                  <a:pt x="342900" y="685799"/>
                </a:lnTo>
                <a:lnTo>
                  <a:pt x="0" y="34289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489201" y="37719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47851" y="4611370"/>
            <a:ext cx="2073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宋体"/>
                <a:cs typeface="宋体"/>
              </a:rPr>
              <a:t>不平衡与国际债务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732532" y="5477255"/>
            <a:ext cx="4358639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45864" y="5878067"/>
            <a:ext cx="1331975" cy="1295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63951" y="5420867"/>
            <a:ext cx="4343400" cy="45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63951" y="5420867"/>
            <a:ext cx="4343400" cy="457200"/>
          </a:xfrm>
          <a:custGeom>
            <a:avLst/>
            <a:gdLst/>
            <a:ahLst/>
            <a:cxnLst/>
            <a:rect l="l" t="t" r="r" b="b"/>
            <a:pathLst>
              <a:path w="4343400" h="4572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267200" y="0"/>
                </a:lnTo>
                <a:lnTo>
                  <a:pt x="4296862" y="5987"/>
                </a:lnTo>
                <a:lnTo>
                  <a:pt x="4321082" y="22317"/>
                </a:lnTo>
                <a:lnTo>
                  <a:pt x="4337412" y="46537"/>
                </a:lnTo>
                <a:lnTo>
                  <a:pt x="4343400" y="76199"/>
                </a:lnTo>
                <a:lnTo>
                  <a:pt x="4343400" y="380999"/>
                </a:lnTo>
                <a:lnTo>
                  <a:pt x="4337412" y="410662"/>
                </a:lnTo>
                <a:lnTo>
                  <a:pt x="4321082" y="434882"/>
                </a:lnTo>
                <a:lnTo>
                  <a:pt x="4296862" y="451212"/>
                </a:lnTo>
                <a:lnTo>
                  <a:pt x="4267200" y="457199"/>
                </a:lnTo>
                <a:lnTo>
                  <a:pt x="76200" y="457199"/>
                </a:lnTo>
                <a:lnTo>
                  <a:pt x="46537" y="451212"/>
                </a:lnTo>
                <a:lnTo>
                  <a:pt x="22317" y="434882"/>
                </a:lnTo>
                <a:lnTo>
                  <a:pt x="5987" y="410662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310760" y="5480240"/>
            <a:ext cx="1049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0" dirty="0">
                <a:latin typeface="宋体"/>
                <a:cs typeface="宋体"/>
              </a:rPr>
              <a:t>长期效应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14956" y="5320284"/>
            <a:ext cx="725423" cy="7269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14956" y="5320284"/>
            <a:ext cx="294131" cy="294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83714" y="530275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0" y="342899"/>
                </a:lnTo>
                <a:lnTo>
                  <a:pt x="342900" y="685799"/>
                </a:lnTo>
                <a:lnTo>
                  <a:pt x="685800" y="342899"/>
                </a:lnTo>
                <a:lnTo>
                  <a:pt x="342900" y="0"/>
                </a:lnTo>
                <a:close/>
              </a:path>
            </a:pathLst>
          </a:custGeom>
          <a:solidFill>
            <a:srgbClr val="DE8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83714" y="530275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899"/>
                </a:moveTo>
                <a:lnTo>
                  <a:pt x="342900" y="0"/>
                </a:lnTo>
                <a:lnTo>
                  <a:pt x="685800" y="342899"/>
                </a:lnTo>
                <a:lnTo>
                  <a:pt x="342900" y="685799"/>
                </a:lnTo>
                <a:lnTo>
                  <a:pt x="0" y="34289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516187" y="542607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7815" y="6407829"/>
            <a:ext cx="53086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Page </a:t>
            </a:r>
            <a:r>
              <a:rPr sz="1000" spc="-5" dirty="0">
                <a:latin typeface="Wingdings"/>
                <a:cs typeface="Wingdings"/>
              </a:rPr>
              <a:t>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35290" y="6643709"/>
            <a:ext cx="953769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45" dirty="0">
                <a:solidFill>
                  <a:srgbClr val="003059"/>
                </a:solidFill>
                <a:latin typeface="Arial"/>
                <a:cs typeface="Arial"/>
              </a:rPr>
              <a:t>2018/</a:t>
            </a:r>
            <a:r>
              <a:rPr sz="1500" spc="-217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00" spc="-145" dirty="0">
                <a:solidFill>
                  <a:srgbClr val="003059"/>
                </a:solidFill>
                <a:latin typeface="Arial"/>
                <a:cs typeface="Arial"/>
              </a:rPr>
              <a:t>5</a:t>
            </a:r>
            <a:r>
              <a:rPr sz="1500" spc="-217" baseline="-1111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200" spc="-145" dirty="0">
                <a:solidFill>
                  <a:srgbClr val="003059"/>
                </a:solidFill>
                <a:latin typeface="Arial"/>
                <a:cs typeface="Arial"/>
              </a:rPr>
              <a:t>/</a:t>
            </a:r>
            <a:r>
              <a:rPr sz="1500" spc="-217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00" spc="-145" dirty="0">
                <a:solidFill>
                  <a:srgbClr val="003059"/>
                </a:solidFill>
                <a:latin typeface="Arial"/>
                <a:cs typeface="Arial"/>
              </a:rPr>
              <a:t>3</a:t>
            </a:r>
            <a:r>
              <a:rPr sz="1500" spc="-217" baseline="-11111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sz="1200" spc="-145" dirty="0">
                <a:solidFill>
                  <a:srgbClr val="003059"/>
                </a:solidFill>
                <a:latin typeface="Arial"/>
                <a:cs typeface="Arial"/>
              </a:rPr>
              <a:t>1</a:t>
            </a:r>
            <a:r>
              <a:rPr sz="1500" spc="-217" baseline="-11111" dirty="0">
                <a:solidFill>
                  <a:srgbClr val="FF0000"/>
                </a:solidFill>
                <a:latin typeface="Arial"/>
                <a:cs typeface="Arial"/>
              </a:rPr>
              <a:t>/5/31</a:t>
            </a:r>
            <a:endParaRPr sz="1500" baseline="-1111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9500" y="193357"/>
            <a:ext cx="32950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7.3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/>
              <a:t>均衡汇率：购买力平</a:t>
            </a:r>
            <a:r>
              <a:rPr sz="2200" spc="-15" dirty="0"/>
              <a:t>价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455" y="1352803"/>
            <a:ext cx="8348345" cy="370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118110" indent="-261620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274320" algn="l"/>
                <a:tab pos="274955" algn="l"/>
              </a:tabLst>
            </a:pPr>
            <a:r>
              <a:rPr sz="1800" b="1" spc="-5" dirty="0">
                <a:latin typeface="Arial"/>
                <a:cs typeface="Arial"/>
              </a:rPr>
              <a:t>Purchasing </a:t>
            </a:r>
            <a:r>
              <a:rPr sz="1800" b="1" dirty="0">
                <a:latin typeface="Arial"/>
                <a:cs typeface="Arial"/>
              </a:rPr>
              <a:t>power </a:t>
            </a:r>
            <a:r>
              <a:rPr sz="1800" b="1" spc="-5" dirty="0">
                <a:latin typeface="Arial"/>
                <a:cs typeface="Arial"/>
              </a:rPr>
              <a:t>parity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currency is </a:t>
            </a:r>
            <a:r>
              <a:rPr sz="1800" spc="-15" dirty="0">
                <a:latin typeface="Arial"/>
                <a:cs typeface="Arial"/>
              </a:rPr>
              <a:t>worth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value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goods and </a:t>
            </a:r>
            <a:r>
              <a:rPr sz="1800" spc="-5" dirty="0">
                <a:latin typeface="Arial"/>
                <a:cs typeface="Arial"/>
              </a:rPr>
              <a:t>services  that it </a:t>
            </a:r>
            <a:r>
              <a:rPr sz="1800" spc="-15" dirty="0">
                <a:latin typeface="Arial"/>
                <a:cs typeface="Arial"/>
              </a:rPr>
              <a:t>will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buy.</a:t>
            </a:r>
            <a:endParaRPr sz="1800" dirty="0">
              <a:latin typeface="Arial"/>
              <a:cs typeface="Arial"/>
            </a:endParaRPr>
          </a:p>
          <a:p>
            <a:pPr marL="274320" marR="5080" indent="-261620">
              <a:lnSpc>
                <a:spcPct val="100000"/>
              </a:lnSpc>
              <a:spcBef>
                <a:spcPts val="860"/>
              </a:spcBef>
              <a:buChar char="–"/>
              <a:tabLst>
                <a:tab pos="274320" algn="l"/>
                <a:tab pos="274955" algn="l"/>
              </a:tabLst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quantity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goods and </a:t>
            </a:r>
            <a:r>
              <a:rPr sz="1800" spc="-5" dirty="0">
                <a:latin typeface="Arial"/>
                <a:cs typeface="Arial"/>
              </a:rPr>
              <a:t>services that </a:t>
            </a:r>
            <a:r>
              <a:rPr sz="1800" spc="-10" dirty="0">
                <a:latin typeface="Arial"/>
                <a:cs typeface="Arial"/>
              </a:rPr>
              <a:t>one unit </a:t>
            </a:r>
            <a:r>
              <a:rPr sz="1800" spc="-5" dirty="0">
                <a:latin typeface="Arial"/>
                <a:cs typeface="Arial"/>
              </a:rPr>
              <a:t>of a </a:t>
            </a:r>
            <a:r>
              <a:rPr sz="1800" spc="-10" dirty="0">
                <a:latin typeface="Arial"/>
                <a:cs typeface="Arial"/>
              </a:rPr>
              <a:t>particular </a:t>
            </a:r>
            <a:r>
              <a:rPr sz="1800" spc="-5" dirty="0">
                <a:latin typeface="Arial"/>
                <a:cs typeface="Arial"/>
              </a:rPr>
              <a:t>currency </a:t>
            </a:r>
            <a:r>
              <a:rPr sz="1800" spc="-15" dirty="0">
                <a:latin typeface="Arial"/>
                <a:cs typeface="Arial"/>
              </a:rPr>
              <a:t>will buy  will </a:t>
            </a:r>
            <a:r>
              <a:rPr sz="1800" spc="-5" dirty="0">
                <a:latin typeface="Arial"/>
                <a:cs typeface="Arial"/>
              </a:rPr>
              <a:t>differ from the </a:t>
            </a:r>
            <a:r>
              <a:rPr sz="1800" spc="-10" dirty="0">
                <a:latin typeface="Arial"/>
                <a:cs typeface="Arial"/>
              </a:rPr>
              <a:t>quantity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goods and </a:t>
            </a:r>
            <a:r>
              <a:rPr sz="1800" spc="-5" dirty="0">
                <a:latin typeface="Arial"/>
                <a:cs typeface="Arial"/>
              </a:rPr>
              <a:t>services that </a:t>
            </a:r>
            <a:r>
              <a:rPr sz="1800" spc="-10" dirty="0">
                <a:latin typeface="Arial"/>
                <a:cs typeface="Arial"/>
              </a:rPr>
              <a:t>one unit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another  </a:t>
            </a:r>
            <a:r>
              <a:rPr sz="1800" spc="-5" dirty="0">
                <a:latin typeface="Arial"/>
                <a:cs typeface="Arial"/>
              </a:rPr>
              <a:t>currency </a:t>
            </a:r>
            <a:r>
              <a:rPr sz="1800" spc="-15" dirty="0">
                <a:latin typeface="Arial"/>
                <a:cs typeface="Arial"/>
              </a:rPr>
              <a:t>will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buy.</a:t>
            </a:r>
            <a:endParaRPr sz="1800" dirty="0">
              <a:latin typeface="Arial"/>
              <a:cs typeface="Arial"/>
            </a:endParaRPr>
          </a:p>
          <a:p>
            <a:pPr marL="274320" marR="894715" indent="-261620">
              <a:lnSpc>
                <a:spcPct val="100000"/>
              </a:lnSpc>
              <a:spcBef>
                <a:spcPts val="865"/>
              </a:spcBef>
              <a:buChar char="–"/>
              <a:tabLst>
                <a:tab pos="274320" algn="l"/>
                <a:tab pos="274955" algn="l"/>
              </a:tabLst>
            </a:pPr>
            <a:r>
              <a:rPr sz="1800" spc="-10" dirty="0">
                <a:latin typeface="Arial"/>
                <a:cs typeface="Arial"/>
              </a:rPr>
              <a:t>When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10" dirty="0">
                <a:latin typeface="Arial"/>
                <a:cs typeface="Arial"/>
              </a:rPr>
              <a:t>quantities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money </a:t>
            </a:r>
            <a:r>
              <a:rPr sz="1800" spc="-5" dirty="0">
                <a:latin typeface="Arial"/>
                <a:cs typeface="Arial"/>
              </a:rPr>
              <a:t>can </a:t>
            </a:r>
            <a:r>
              <a:rPr sz="1800" spc="-10" dirty="0">
                <a:latin typeface="Arial"/>
                <a:cs typeface="Arial"/>
              </a:rPr>
              <a:t>buy </a:t>
            </a:r>
            <a:r>
              <a:rPr sz="1800" spc="-5" dirty="0">
                <a:latin typeface="Arial"/>
                <a:cs typeface="Arial"/>
              </a:rPr>
              <a:t>the same </a:t>
            </a:r>
            <a:r>
              <a:rPr sz="1800" spc="-10" dirty="0">
                <a:latin typeface="Arial"/>
                <a:cs typeface="Arial"/>
              </a:rPr>
              <a:t>quantity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goods </a:t>
            </a:r>
            <a:r>
              <a:rPr sz="1800" spc="-15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services, the situation is </a:t>
            </a:r>
            <a:r>
              <a:rPr sz="1800" spc="-10" dirty="0">
                <a:latin typeface="Arial"/>
                <a:cs typeface="Arial"/>
              </a:rPr>
              <a:t>called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purchasing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power</a:t>
            </a:r>
            <a:r>
              <a:rPr sz="18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parity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274320" indent="-261620">
              <a:lnSpc>
                <a:spcPct val="100000"/>
              </a:lnSpc>
              <a:spcBef>
                <a:spcPts val="880"/>
              </a:spcBef>
              <a:buFont typeface="Arial"/>
              <a:buChar char="–"/>
              <a:tabLst>
                <a:tab pos="274320" algn="l"/>
                <a:tab pos="274955" algn="l"/>
              </a:tabLst>
            </a:pPr>
            <a:r>
              <a:rPr sz="1800" dirty="0">
                <a:latin typeface="宋体"/>
                <a:cs typeface="宋体"/>
              </a:rPr>
              <a:t>名义汇率是市场交易汇率。</a:t>
            </a:r>
          </a:p>
          <a:p>
            <a:pPr marL="274320" indent="-261620">
              <a:lnSpc>
                <a:spcPct val="100000"/>
              </a:lnSpc>
              <a:spcBef>
                <a:spcPts val="860"/>
              </a:spcBef>
              <a:buFont typeface="Arial"/>
              <a:buChar char="–"/>
              <a:tabLst>
                <a:tab pos="274320" algn="l"/>
                <a:tab pos="274955" algn="l"/>
              </a:tabLst>
            </a:pPr>
            <a:r>
              <a:rPr sz="1800" dirty="0">
                <a:latin typeface="宋体"/>
                <a:cs typeface="宋体"/>
              </a:rPr>
              <a:t>实际汇率是兑换货物的汇率（比率）。</a:t>
            </a:r>
          </a:p>
          <a:p>
            <a:pPr marL="274320" indent="-261620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274320" algn="l"/>
                <a:tab pos="274955" algn="l"/>
              </a:tabLst>
            </a:pPr>
            <a:r>
              <a:rPr sz="1800" dirty="0">
                <a:latin typeface="宋体"/>
                <a:cs typeface="宋体"/>
              </a:rPr>
              <a:t>一篮子代表性商品与服务，在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dirty="0">
                <a:latin typeface="宋体"/>
                <a:cs typeface="宋体"/>
              </a:rPr>
              <a:t>国所值货币量与在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国所值货币量之比。</a:t>
            </a:r>
          </a:p>
          <a:p>
            <a:pPr marL="274320" indent="-261620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274320" algn="l"/>
                <a:tab pos="274955" algn="l"/>
              </a:tabLst>
            </a:pPr>
            <a:r>
              <a:rPr sz="1800" dirty="0">
                <a:latin typeface="宋体"/>
                <a:cs typeface="宋体"/>
              </a:rPr>
              <a:t>局限性？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37" y="148907"/>
            <a:ext cx="39503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宋体"/>
                <a:cs typeface="宋体"/>
              </a:rPr>
              <a:t>通胀率差异对于实际汇率的影</a:t>
            </a:r>
            <a:r>
              <a:rPr sz="2200" b="1" spc="-15" dirty="0">
                <a:latin typeface="宋体"/>
                <a:cs typeface="宋体"/>
              </a:rPr>
              <a:t>响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575" y="1130237"/>
            <a:ext cx="3678554" cy="404876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250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示例：</a:t>
            </a:r>
            <a:endParaRPr sz="24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1150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初始期，美元兑欧元为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</a:pPr>
            <a:r>
              <a:rPr sz="2400" spc="-5" dirty="0">
                <a:latin typeface="宋体"/>
                <a:cs typeface="宋体"/>
              </a:rPr>
              <a:t>：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5" dirty="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93675" marR="5080" indent="-180975">
              <a:lnSpc>
                <a:spcPct val="100000"/>
              </a:lnSpc>
              <a:spcBef>
                <a:spcPts val="1155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考察期，美国物价上升</a:t>
            </a:r>
            <a:r>
              <a:rPr sz="2400" spc="-5" dirty="0">
                <a:latin typeface="Arial"/>
                <a:cs typeface="Arial"/>
              </a:rPr>
              <a:t>2  </a:t>
            </a:r>
            <a:r>
              <a:rPr sz="2400" dirty="0">
                <a:latin typeface="宋体"/>
                <a:cs typeface="宋体"/>
              </a:rPr>
              <a:t>倍，欧元区物价上升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10" dirty="0">
                <a:latin typeface="Arial"/>
                <a:cs typeface="Arial"/>
              </a:rPr>
              <a:t>5</a:t>
            </a:r>
            <a:r>
              <a:rPr sz="2400" dirty="0">
                <a:latin typeface="宋体"/>
                <a:cs typeface="宋体"/>
              </a:rPr>
              <a:t>倍</a:t>
            </a:r>
            <a:endParaRPr sz="2400">
              <a:latin typeface="宋体"/>
              <a:cs typeface="宋体"/>
            </a:endParaRPr>
          </a:p>
          <a:p>
            <a:pPr marL="193675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93675" marR="123825" indent="-180975">
              <a:lnSpc>
                <a:spcPts val="2770"/>
              </a:lnSpc>
              <a:spcBef>
                <a:spcPts val="1445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同样的一篮子商品，分别 值</a:t>
            </a:r>
            <a:r>
              <a:rPr sz="2400" spc="-10" dirty="0">
                <a:latin typeface="Arial"/>
                <a:cs typeface="Arial"/>
              </a:rPr>
              <a:t>2</a:t>
            </a:r>
            <a:r>
              <a:rPr sz="2400" dirty="0">
                <a:latin typeface="宋体"/>
                <a:cs typeface="宋体"/>
              </a:rPr>
              <a:t>美元和</a:t>
            </a:r>
            <a:r>
              <a:rPr sz="2400" spc="-5" dirty="0">
                <a:latin typeface="Arial"/>
                <a:cs typeface="Arial"/>
              </a:rPr>
              <a:t>1.5</a:t>
            </a:r>
            <a:r>
              <a:rPr sz="2400" dirty="0">
                <a:latin typeface="宋体"/>
                <a:cs typeface="宋体"/>
              </a:rPr>
              <a:t>欧元，</a:t>
            </a:r>
            <a:endParaRPr sz="24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所以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dirty="0">
                <a:latin typeface="宋体"/>
                <a:cs typeface="宋体"/>
              </a:rPr>
              <a:t>美元</a:t>
            </a:r>
            <a:r>
              <a:rPr sz="2400" spc="-5" dirty="0">
                <a:latin typeface="Arial"/>
                <a:cs typeface="Arial"/>
              </a:rPr>
              <a:t>=0.75</a:t>
            </a:r>
            <a:r>
              <a:rPr sz="2400" dirty="0">
                <a:latin typeface="宋体"/>
                <a:cs typeface="宋体"/>
              </a:rPr>
              <a:t>欧元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28" name="object 28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0236" y="2967123"/>
            <a:ext cx="5003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7034" algn="l"/>
              </a:tabLst>
            </a:pPr>
            <a:r>
              <a:rPr sz="1300" i="1" spc="-25" dirty="0">
                <a:latin typeface="宋体"/>
                <a:cs typeface="宋体"/>
              </a:rPr>
              <a:t>A	B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1129" y="4637542"/>
            <a:ext cx="672465" cy="34496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5" dirty="0">
                <a:latin typeface="Symbol"/>
                <a:cs typeface="Symbol"/>
              </a:rPr>
              <a:t>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endParaRPr sz="3225" baseline="2583" dirty="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3725" y="2340284"/>
            <a:ext cx="12941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45" dirty="0">
                <a:latin typeface="宋体"/>
                <a:cs typeface="宋体"/>
              </a:rPr>
              <a:t>P</a:t>
            </a:r>
            <a:r>
              <a:rPr sz="1950" i="1" spc="-67" baseline="-23504" dirty="0">
                <a:latin typeface="宋体"/>
                <a:cs typeface="宋体"/>
              </a:rPr>
              <a:t>B </a:t>
            </a:r>
            <a:r>
              <a:rPr sz="2150" spc="-5" dirty="0">
                <a:latin typeface="Symbol"/>
                <a:cs typeface="Symbol"/>
              </a:rPr>
              <a:t>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250" i="1" spc="-60" dirty="0">
                <a:latin typeface="Symbol"/>
                <a:cs typeface="Symbol"/>
              </a:rPr>
              <a:t></a:t>
            </a:r>
            <a:r>
              <a:rPr sz="2250" i="1" spc="-150" dirty="0">
                <a:latin typeface="Times New Roman"/>
                <a:cs typeface="Times New Roman"/>
              </a:rPr>
              <a:t> </a:t>
            </a:r>
            <a:r>
              <a:rPr sz="1950" i="1" spc="-37" baseline="-23504" dirty="0">
                <a:latin typeface="宋体"/>
                <a:cs typeface="宋体"/>
              </a:rPr>
              <a:t>AB </a:t>
            </a:r>
            <a:r>
              <a:rPr sz="2250" i="1" spc="-45" dirty="0">
                <a:latin typeface="宋体"/>
                <a:cs typeface="宋体"/>
              </a:rPr>
              <a:t>P</a:t>
            </a:r>
            <a:r>
              <a:rPr sz="1950" i="1" spc="-67" baseline="-23504" dirty="0">
                <a:latin typeface="宋体"/>
                <a:cs typeface="宋体"/>
              </a:rPr>
              <a:t>A</a:t>
            </a:r>
            <a:endParaRPr sz="1950" baseline="-23504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1129" y="3851256"/>
            <a:ext cx="2213610" cy="38382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130"/>
              </a:spcBef>
              <a:tabLst>
                <a:tab pos="412750" algn="l"/>
                <a:tab pos="822960" algn="l"/>
                <a:tab pos="1108710" algn="l"/>
                <a:tab pos="1925955" algn="l"/>
              </a:tabLst>
            </a:pPr>
            <a:r>
              <a:rPr sz="2150" spc="-5" dirty="0">
                <a:latin typeface="Symbol"/>
                <a:cs typeface="Symbol"/>
              </a:rPr>
              <a:t></a:t>
            </a:r>
            <a:endParaRPr sz="1300" dirty="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67987" y="3088649"/>
            <a:ext cx="3198495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904364" algn="l"/>
                <a:tab pos="2190750" algn="l"/>
                <a:tab pos="2989580" algn="l"/>
              </a:tabLst>
            </a:pPr>
            <a:r>
              <a:rPr sz="2250" i="1" spc="-55" dirty="0">
                <a:latin typeface="宋体"/>
                <a:cs typeface="宋体"/>
              </a:rPr>
              <a:t>A</a:t>
            </a:r>
            <a:r>
              <a:rPr sz="2150" spc="-5" dirty="0">
                <a:latin typeface="宋体"/>
                <a:cs typeface="宋体"/>
              </a:rPr>
              <a:t>国通胀后，</a:t>
            </a:r>
            <a:r>
              <a:rPr sz="2250" i="1" spc="-55" dirty="0">
                <a:latin typeface="宋体"/>
                <a:cs typeface="宋体"/>
              </a:rPr>
              <a:t>P</a:t>
            </a:r>
            <a:r>
              <a:rPr sz="2250" i="1" spc="-725" dirty="0">
                <a:latin typeface="宋体"/>
                <a:cs typeface="宋体"/>
              </a:rPr>
              <a:t> </a:t>
            </a:r>
            <a:r>
              <a:rPr sz="3225" spc="-7" baseline="2583" dirty="0">
                <a:latin typeface="Symbol"/>
                <a:cs typeface="Symbol"/>
              </a:rPr>
              <a:t>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Symbol"/>
                <a:cs typeface="Symbol"/>
              </a:rPr>
              <a:t>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3250" spc="-690" dirty="0">
                <a:latin typeface="Symbol"/>
                <a:cs typeface="Symbol"/>
              </a:rPr>
              <a:t></a:t>
            </a:r>
            <a:r>
              <a:rPr sz="2150" spc="-5" dirty="0">
                <a:latin typeface="宋体"/>
                <a:cs typeface="宋体"/>
              </a:rPr>
              <a:t>1</a:t>
            </a:r>
            <a:r>
              <a:rPr sz="2150" spc="-405" dirty="0">
                <a:latin typeface="宋体"/>
                <a:cs typeface="宋体"/>
              </a:rPr>
              <a:t> </a:t>
            </a:r>
            <a:r>
              <a:rPr sz="2150" spc="-5" dirty="0">
                <a:latin typeface="Symbol"/>
                <a:cs typeface="Symbol"/>
              </a:rPr>
              <a:t>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250" i="1" spc="-55" dirty="0">
                <a:latin typeface="Symbol"/>
                <a:cs typeface="Symbol"/>
              </a:rPr>
              <a:t>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3250" spc="-625" dirty="0">
                <a:latin typeface="Symbol"/>
                <a:cs typeface="Symbol"/>
              </a:rPr>
              <a:t></a:t>
            </a:r>
            <a:r>
              <a:rPr sz="2250" i="1" spc="-55" dirty="0">
                <a:latin typeface="宋体"/>
                <a:cs typeface="宋体"/>
              </a:rPr>
              <a:t>P</a:t>
            </a:r>
            <a:endParaRPr sz="2250" dirty="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63724" y="2779173"/>
            <a:ext cx="1932939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70330" algn="l"/>
                <a:tab pos="1783080" algn="l"/>
              </a:tabLst>
            </a:pPr>
            <a:r>
              <a:rPr sz="2150" spc="-5" dirty="0">
                <a:latin typeface="宋体"/>
                <a:cs typeface="宋体"/>
              </a:rPr>
              <a:t>通胀率：</a:t>
            </a:r>
            <a:r>
              <a:rPr sz="2250" i="1" spc="-55" dirty="0">
                <a:latin typeface="Symbol"/>
                <a:cs typeface="Symbol"/>
              </a:rPr>
              <a:t></a:t>
            </a:r>
            <a:r>
              <a:rPr sz="2250" spc="-55" dirty="0">
                <a:latin typeface="Times New Roman"/>
                <a:cs typeface="Times New Roman"/>
              </a:rPr>
              <a:t>	</a:t>
            </a:r>
            <a:r>
              <a:rPr sz="2150" spc="-75" dirty="0">
                <a:latin typeface="宋体"/>
                <a:cs typeface="宋体"/>
              </a:rPr>
              <a:t>,</a:t>
            </a:r>
            <a:r>
              <a:rPr sz="2250" i="1" spc="-55" dirty="0">
                <a:latin typeface="Symbol"/>
                <a:cs typeface="Symbol"/>
              </a:rPr>
              <a:t>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宋体"/>
                <a:cs typeface="宋体"/>
              </a:rPr>
              <a:t>.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55201" y="1344433"/>
            <a:ext cx="3930015" cy="90360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320800" algn="l"/>
              </a:tabLst>
            </a:pPr>
            <a:r>
              <a:rPr sz="2250" i="1" spc="-60" dirty="0">
                <a:latin typeface="Symbol"/>
                <a:cs typeface="Symbol"/>
              </a:rPr>
              <a:t></a:t>
            </a:r>
            <a:r>
              <a:rPr sz="2250" i="1" spc="-335" dirty="0">
                <a:latin typeface="Times New Roman"/>
                <a:cs typeface="Times New Roman"/>
              </a:rPr>
              <a:t> </a:t>
            </a:r>
            <a:r>
              <a:rPr sz="1950" i="1" spc="-37" baseline="-23504" dirty="0">
                <a:latin typeface="宋体"/>
                <a:cs typeface="宋体"/>
              </a:rPr>
              <a:t>AB</a:t>
            </a:r>
            <a:r>
              <a:rPr sz="1950" i="1" spc="-750" baseline="-23504" dirty="0">
                <a:latin typeface="宋体"/>
                <a:cs typeface="宋体"/>
              </a:rPr>
              <a:t> </a:t>
            </a:r>
            <a:r>
              <a:rPr sz="2150" spc="-210" dirty="0">
                <a:latin typeface="宋体"/>
                <a:cs typeface="宋体"/>
              </a:rPr>
              <a:t>为</a:t>
            </a:r>
            <a:r>
              <a:rPr sz="2150" spc="-95" dirty="0">
                <a:latin typeface="宋体"/>
                <a:cs typeface="宋体"/>
              </a:rPr>
              <a:t>1</a:t>
            </a:r>
            <a:r>
              <a:rPr sz="2250" i="1" spc="-95" dirty="0">
                <a:latin typeface="宋体"/>
                <a:cs typeface="宋体"/>
              </a:rPr>
              <a:t>A</a:t>
            </a:r>
            <a:r>
              <a:rPr sz="2250" i="1" spc="80" dirty="0">
                <a:latin typeface="宋体"/>
                <a:cs typeface="宋体"/>
              </a:rPr>
              <a:t> </a:t>
            </a:r>
            <a:r>
              <a:rPr sz="2150" spc="-5" dirty="0">
                <a:latin typeface="Symbol"/>
                <a:cs typeface="Symbol"/>
              </a:rPr>
              <a:t></a:t>
            </a:r>
            <a:r>
              <a:rPr sz="2150" spc="-5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宋体"/>
                <a:cs typeface="宋体"/>
              </a:rPr>
              <a:t>?</a:t>
            </a:r>
            <a:r>
              <a:rPr sz="2150" spc="-509" dirty="0">
                <a:latin typeface="宋体"/>
                <a:cs typeface="宋体"/>
              </a:rPr>
              <a:t> </a:t>
            </a:r>
            <a:r>
              <a:rPr sz="2250" i="1" spc="-55" dirty="0">
                <a:latin typeface="宋体"/>
                <a:cs typeface="宋体"/>
              </a:rPr>
              <a:t>B</a:t>
            </a:r>
            <a:r>
              <a:rPr sz="2250" i="1" spc="-830" dirty="0">
                <a:latin typeface="宋体"/>
                <a:cs typeface="宋体"/>
              </a:rPr>
              <a:t> </a:t>
            </a:r>
            <a:r>
              <a:rPr sz="2150" spc="-5" dirty="0">
                <a:latin typeface="宋体"/>
                <a:cs typeface="宋体"/>
              </a:rPr>
              <a:t>,</a:t>
            </a:r>
            <a:endParaRPr sz="2150">
              <a:latin typeface="宋体"/>
              <a:cs typeface="宋体"/>
            </a:endParaRPr>
          </a:p>
          <a:p>
            <a:pPr marL="20955">
              <a:lnSpc>
                <a:spcPct val="100000"/>
              </a:lnSpc>
              <a:spcBef>
                <a:spcPts val="755"/>
              </a:spcBef>
            </a:pPr>
            <a:r>
              <a:rPr sz="2150" spc="-5" dirty="0">
                <a:latin typeface="宋体"/>
                <a:cs typeface="宋体"/>
              </a:rPr>
              <a:t>价格：同种商品在</a:t>
            </a:r>
            <a:r>
              <a:rPr sz="2250" i="1" spc="-10" dirty="0">
                <a:latin typeface="宋体"/>
                <a:cs typeface="宋体"/>
              </a:rPr>
              <a:t>A</a:t>
            </a:r>
            <a:r>
              <a:rPr sz="2150" spc="-10" dirty="0">
                <a:latin typeface="宋体"/>
                <a:cs typeface="宋体"/>
              </a:rPr>
              <a:t>,</a:t>
            </a:r>
            <a:r>
              <a:rPr sz="2250" i="1" spc="-10" dirty="0">
                <a:latin typeface="宋体"/>
                <a:cs typeface="宋体"/>
              </a:rPr>
              <a:t>B</a:t>
            </a:r>
            <a:r>
              <a:rPr sz="2150" spc="-5" dirty="0">
                <a:latin typeface="宋体"/>
                <a:cs typeface="宋体"/>
              </a:rPr>
              <a:t>处的</a:t>
            </a:r>
            <a:r>
              <a:rPr sz="2250" i="1" spc="-55" dirty="0">
                <a:latin typeface="宋体"/>
                <a:cs typeface="宋体"/>
              </a:rPr>
              <a:t>P</a:t>
            </a:r>
            <a:r>
              <a:rPr sz="2250" i="1" spc="-275" dirty="0">
                <a:latin typeface="宋体"/>
                <a:cs typeface="宋体"/>
              </a:rPr>
              <a:t> </a:t>
            </a:r>
            <a:r>
              <a:rPr sz="2150" spc="-30" dirty="0">
                <a:latin typeface="宋体"/>
                <a:cs typeface="宋体"/>
              </a:rPr>
              <a:t>,</a:t>
            </a:r>
            <a:r>
              <a:rPr sz="2250" i="1" spc="-30" dirty="0">
                <a:latin typeface="宋体"/>
                <a:cs typeface="宋体"/>
              </a:rPr>
              <a:t>P</a:t>
            </a:r>
            <a:r>
              <a:rPr sz="2250" i="1" spc="-434" dirty="0">
                <a:latin typeface="宋体"/>
                <a:cs typeface="宋体"/>
              </a:rPr>
              <a:t> </a:t>
            </a:r>
            <a:r>
              <a:rPr sz="2150" spc="-5" dirty="0">
                <a:latin typeface="宋体"/>
                <a:cs typeface="宋体"/>
              </a:rPr>
              <a:t>;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2EFD56-F972-43F4-B88B-01BD2F9601C7}"/>
              </a:ext>
            </a:extLst>
          </p:cNvPr>
          <p:cNvSpPr txBox="1"/>
          <p:nvPr/>
        </p:nvSpPr>
        <p:spPr>
          <a:xfrm>
            <a:off x="4553622" y="5513567"/>
            <a:ext cx="145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购买力评价：谁通胀率高，谁贬值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131FEA8-1058-4CF4-87E0-888DFC5B4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785005"/>
              </p:ext>
            </p:extLst>
          </p:nvPr>
        </p:nvGraphicFramePr>
        <p:xfrm>
          <a:off x="5289550" y="2700338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90440" imgH="330120" progId="Equation.DSMT4">
                  <p:embed/>
                </p:oleObj>
              </mc:Choice>
              <mc:Fallback>
                <p:oleObj name="Equation" r:id="rId3" imgW="190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9550" y="2700338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570964DF-BFCE-41DC-8672-0D44BCC76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443624"/>
              </p:ext>
            </p:extLst>
          </p:nvPr>
        </p:nvGraphicFramePr>
        <p:xfrm>
          <a:off x="4297361" y="4415273"/>
          <a:ext cx="2425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2425680" imgH="927000" progId="Equation.DSMT4">
                  <p:embed/>
                </p:oleObj>
              </mc:Choice>
              <mc:Fallback>
                <p:oleObj name="Equation" r:id="rId5" imgW="242568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7361" y="4415273"/>
                        <a:ext cx="24257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3F0BBF03-AA17-4A3B-AB79-0C7593AC0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143401"/>
              </p:ext>
            </p:extLst>
          </p:nvPr>
        </p:nvGraphicFramePr>
        <p:xfrm>
          <a:off x="4276271" y="3664603"/>
          <a:ext cx="4887663" cy="854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5663880" imgH="990360" progId="Equation.DSMT4">
                  <p:embed/>
                </p:oleObj>
              </mc:Choice>
              <mc:Fallback>
                <p:oleObj name="Equation" r:id="rId7" imgW="566388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6271" y="3664603"/>
                        <a:ext cx="4887663" cy="854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15" y="6395846"/>
            <a:ext cx="588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Page </a:t>
            </a:r>
            <a:r>
              <a:rPr sz="1000" spc="-5" dirty="0">
                <a:latin typeface="Wingdings"/>
                <a:cs typeface="Wingdings"/>
              </a:rPr>
              <a:t>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32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2212" y="0"/>
            <a:ext cx="769874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Arial"/>
                <a:cs typeface="Arial"/>
              </a:rPr>
              <a:t>PPP </a:t>
            </a:r>
            <a:r>
              <a:rPr sz="2800" spc="-5" dirty="0">
                <a:latin typeface="Arial"/>
                <a:cs typeface="Arial"/>
              </a:rPr>
              <a:t>Calculations </a:t>
            </a:r>
            <a:r>
              <a:rPr sz="2800" spc="-10" dirty="0">
                <a:latin typeface="Arial"/>
                <a:cs typeface="Arial"/>
              </a:rPr>
              <a:t>Change </a:t>
            </a:r>
            <a:r>
              <a:rPr sz="2800" spc="-5" dirty="0">
                <a:latin typeface="Arial"/>
                <a:cs typeface="Arial"/>
              </a:rPr>
              <a:t>the Relative Size of  Nations,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1998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911600"/>
            <a:ext cx="138176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Arial"/>
                <a:cs typeface="Arial"/>
              </a:rPr>
              <a:t>T-218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Figure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29-6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13081" y="2233460"/>
            <a:ext cx="5384438" cy="4006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9027" y="2061972"/>
            <a:ext cx="5648325" cy="4279900"/>
          </a:xfrm>
          <a:custGeom>
            <a:avLst/>
            <a:gdLst/>
            <a:ahLst/>
            <a:cxnLst/>
            <a:rect l="l" t="t" r="r" b="b"/>
            <a:pathLst>
              <a:path w="5648325" h="4279900">
                <a:moveTo>
                  <a:pt x="0" y="0"/>
                </a:moveTo>
                <a:lnTo>
                  <a:pt x="5647944" y="0"/>
                </a:lnTo>
                <a:lnTo>
                  <a:pt x="5647944" y="4279392"/>
                </a:lnTo>
                <a:lnTo>
                  <a:pt x="0" y="427939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6324600"/>
            <a:ext cx="7696200" cy="367665"/>
          </a:xfrm>
          <a:custGeom>
            <a:avLst/>
            <a:gdLst/>
            <a:ahLst/>
            <a:cxnLst/>
            <a:rect l="l" t="t" r="r" b="b"/>
            <a:pathLst>
              <a:path w="7696200" h="367665">
                <a:moveTo>
                  <a:pt x="0" y="0"/>
                </a:moveTo>
                <a:lnTo>
                  <a:pt x="7696200" y="0"/>
                </a:lnTo>
                <a:lnTo>
                  <a:pt x="7696200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19002" y="6351523"/>
            <a:ext cx="7145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Source: </a:t>
            </a:r>
            <a:r>
              <a:rPr sz="1800" b="1" spc="-10" dirty="0">
                <a:latin typeface="Arial"/>
                <a:cs typeface="Arial"/>
              </a:rPr>
              <a:t>World </a:t>
            </a:r>
            <a:r>
              <a:rPr sz="1800" b="1" spc="-5" dirty="0">
                <a:latin typeface="Arial"/>
                <a:cs typeface="Arial"/>
              </a:rPr>
              <a:t>Bank. Note that </a:t>
            </a:r>
            <a:r>
              <a:rPr sz="1800" b="1" dirty="0">
                <a:latin typeface="Arial"/>
                <a:cs typeface="Arial"/>
              </a:rPr>
              <a:t>outputs </a:t>
            </a:r>
            <a:r>
              <a:rPr sz="1800" b="1" spc="-5" dirty="0">
                <a:latin typeface="Arial"/>
                <a:cs typeface="Arial"/>
              </a:rPr>
              <a:t>are </a:t>
            </a:r>
            <a:r>
              <a:rPr sz="1800" b="1" dirty="0">
                <a:latin typeface="Arial"/>
                <a:cs typeface="Arial"/>
              </a:rPr>
              <a:t>shown on </a:t>
            </a:r>
            <a:r>
              <a:rPr sz="1800" b="1" spc="-5" dirty="0">
                <a:latin typeface="Arial"/>
                <a:cs typeface="Arial"/>
              </a:rPr>
              <a:t>a ratio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182244"/>
            <a:ext cx="30143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7.4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/>
              <a:t>均衡汇率：利率平</a:t>
            </a:r>
            <a:r>
              <a:rPr sz="2200" spc="-15" dirty="0"/>
              <a:t>价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575" y="1055217"/>
            <a:ext cx="7324090" cy="17322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060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从资本市场投资的角度</a:t>
            </a:r>
            <a:r>
              <a:rPr sz="2000" spc="-15" dirty="0">
                <a:latin typeface="宋体"/>
                <a:cs typeface="宋体"/>
              </a:rPr>
              <a:t>可</a:t>
            </a:r>
            <a:r>
              <a:rPr sz="2000" dirty="0">
                <a:latin typeface="宋体"/>
                <a:cs typeface="宋体"/>
              </a:rPr>
              <a:t>以得</a:t>
            </a:r>
            <a:r>
              <a:rPr sz="2000" spc="-15" dirty="0">
                <a:latin typeface="宋体"/>
                <a:cs typeface="宋体"/>
              </a:rPr>
              <a:t>到</a:t>
            </a:r>
            <a:r>
              <a:rPr sz="2000" dirty="0">
                <a:latin typeface="宋体"/>
                <a:cs typeface="宋体"/>
              </a:rPr>
              <a:t>基于</a:t>
            </a:r>
            <a:r>
              <a:rPr sz="2000" spc="-15" dirty="0">
                <a:latin typeface="宋体"/>
                <a:cs typeface="宋体"/>
              </a:rPr>
              <a:t>无</a:t>
            </a:r>
            <a:r>
              <a:rPr sz="2000" dirty="0">
                <a:latin typeface="宋体"/>
                <a:cs typeface="宋体"/>
              </a:rPr>
              <a:t>套利</a:t>
            </a:r>
            <a:r>
              <a:rPr sz="2000" spc="-15" dirty="0">
                <a:latin typeface="宋体"/>
                <a:cs typeface="宋体"/>
              </a:rPr>
              <a:t>均</a:t>
            </a:r>
            <a:r>
              <a:rPr sz="2000" dirty="0">
                <a:latin typeface="宋体"/>
                <a:cs typeface="宋体"/>
              </a:rPr>
              <a:t>衡的</a:t>
            </a:r>
            <a:r>
              <a:rPr sz="2000" spc="-15" dirty="0">
                <a:latin typeface="宋体"/>
                <a:cs typeface="宋体"/>
              </a:rPr>
              <a:t>汇</a:t>
            </a:r>
            <a:r>
              <a:rPr sz="2000" dirty="0">
                <a:latin typeface="宋体"/>
                <a:cs typeface="宋体"/>
              </a:rPr>
              <a:t>率。</a:t>
            </a:r>
            <a:endParaRPr sz="20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如果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宋体"/>
                <a:cs typeface="宋体"/>
              </a:rPr>
              <a:t>、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宋体"/>
                <a:cs typeface="宋体"/>
              </a:rPr>
              <a:t>两国资本可以自由流动，</a:t>
            </a:r>
            <a:endParaRPr sz="20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宋体"/>
                <a:cs typeface="宋体"/>
              </a:rPr>
              <a:t>国的利率上升，投资者愿</a:t>
            </a:r>
            <a:r>
              <a:rPr sz="2000" spc="-15" dirty="0">
                <a:latin typeface="宋体"/>
                <a:cs typeface="宋体"/>
              </a:rPr>
              <a:t>意</a:t>
            </a:r>
            <a:r>
              <a:rPr sz="2000" dirty="0">
                <a:latin typeface="宋体"/>
                <a:cs typeface="宋体"/>
              </a:rPr>
              <a:t>持有</a:t>
            </a:r>
            <a:r>
              <a:rPr sz="2000" spc="-15" dirty="0">
                <a:latin typeface="宋体"/>
                <a:cs typeface="宋体"/>
              </a:rPr>
              <a:t>谁</a:t>
            </a:r>
            <a:r>
              <a:rPr sz="2000" dirty="0">
                <a:latin typeface="宋体"/>
                <a:cs typeface="宋体"/>
              </a:rPr>
              <a:t>的债</a:t>
            </a:r>
            <a:r>
              <a:rPr sz="2000" spc="-15" dirty="0">
                <a:latin typeface="宋体"/>
                <a:cs typeface="宋体"/>
              </a:rPr>
              <a:t>券</a:t>
            </a:r>
            <a:r>
              <a:rPr sz="2000" dirty="0">
                <a:latin typeface="宋体"/>
                <a:cs typeface="宋体"/>
              </a:rPr>
              <a:t>或者</a:t>
            </a:r>
            <a:r>
              <a:rPr sz="2000" spc="-15" dirty="0">
                <a:latin typeface="宋体"/>
                <a:cs typeface="宋体"/>
              </a:rPr>
              <a:t>银</a:t>
            </a:r>
            <a:r>
              <a:rPr sz="2000" dirty="0">
                <a:latin typeface="宋体"/>
                <a:cs typeface="宋体"/>
              </a:rPr>
              <a:t>行存</a:t>
            </a:r>
            <a:r>
              <a:rPr sz="2000" spc="-15" dirty="0">
                <a:latin typeface="宋体"/>
                <a:cs typeface="宋体"/>
              </a:rPr>
              <a:t>款</a:t>
            </a:r>
            <a:r>
              <a:rPr sz="2000" dirty="0">
                <a:latin typeface="宋体"/>
                <a:cs typeface="宋体"/>
              </a:rPr>
              <a:t>呢？</a:t>
            </a:r>
            <a:endParaRPr sz="20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当市场出现套利机会时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投资</a:t>
            </a:r>
            <a:r>
              <a:rPr sz="2000" spc="-15" dirty="0">
                <a:latin typeface="宋体"/>
                <a:cs typeface="宋体"/>
              </a:rPr>
              <a:t>者</a:t>
            </a:r>
            <a:r>
              <a:rPr sz="2000" dirty="0">
                <a:latin typeface="宋体"/>
                <a:cs typeface="宋体"/>
              </a:rPr>
              <a:t>的套</a:t>
            </a:r>
            <a:r>
              <a:rPr sz="2000" spc="-15" dirty="0">
                <a:latin typeface="宋体"/>
                <a:cs typeface="宋体"/>
              </a:rPr>
              <a:t>利</a:t>
            </a:r>
            <a:r>
              <a:rPr sz="2000" dirty="0">
                <a:latin typeface="宋体"/>
                <a:cs typeface="宋体"/>
              </a:rPr>
              <a:t>行为</a:t>
            </a:r>
            <a:r>
              <a:rPr sz="2000" spc="-15" dirty="0">
                <a:latin typeface="宋体"/>
                <a:cs typeface="宋体"/>
              </a:rPr>
              <a:t>最</a:t>
            </a:r>
            <a:r>
              <a:rPr sz="2000" dirty="0">
                <a:latin typeface="宋体"/>
                <a:cs typeface="宋体"/>
              </a:rPr>
              <a:t>终消</a:t>
            </a:r>
            <a:r>
              <a:rPr sz="2000" spc="-15" dirty="0">
                <a:latin typeface="宋体"/>
                <a:cs typeface="宋体"/>
              </a:rPr>
              <a:t>除</a:t>
            </a:r>
            <a:r>
              <a:rPr sz="2000" dirty="0">
                <a:latin typeface="宋体"/>
                <a:cs typeface="宋体"/>
              </a:rPr>
              <a:t>套利</a:t>
            </a:r>
            <a:r>
              <a:rPr sz="2000" spc="-15" dirty="0">
                <a:latin typeface="宋体"/>
                <a:cs typeface="宋体"/>
              </a:rPr>
              <a:t>机</a:t>
            </a:r>
            <a:r>
              <a:rPr sz="2000" dirty="0">
                <a:latin typeface="宋体"/>
                <a:cs typeface="宋体"/>
              </a:rPr>
              <a:t>会。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9525" y="160019"/>
            <a:ext cx="4232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宋体"/>
                <a:cs typeface="宋体"/>
              </a:rPr>
              <a:t>直接表示法之下的利率平价原</a:t>
            </a:r>
            <a:r>
              <a:rPr sz="2200" b="1" dirty="0">
                <a:latin typeface="宋体"/>
                <a:cs typeface="宋体"/>
              </a:rPr>
              <a:t>理</a:t>
            </a:r>
            <a:r>
              <a:rPr sz="2200" b="1" spc="-15" dirty="0">
                <a:latin typeface="宋体"/>
                <a:cs typeface="宋体"/>
              </a:rPr>
              <a:t>：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0232" y="3807982"/>
            <a:ext cx="1136650" cy="0"/>
          </a:xfrm>
          <a:custGeom>
            <a:avLst/>
            <a:gdLst/>
            <a:ahLst/>
            <a:cxnLst/>
            <a:rect l="l" t="t" r="r" b="b"/>
            <a:pathLst>
              <a:path w="1136650">
                <a:moveTo>
                  <a:pt x="0" y="0"/>
                </a:moveTo>
                <a:lnTo>
                  <a:pt x="1136080" y="0"/>
                </a:lnTo>
              </a:path>
            </a:pathLst>
          </a:custGeom>
          <a:ln w="15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5815" y="4754424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8634" y="0"/>
                </a:lnTo>
              </a:path>
            </a:pathLst>
          </a:custGeom>
          <a:ln w="15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954" y="4754423"/>
            <a:ext cx="652780" cy="0"/>
          </a:xfrm>
          <a:custGeom>
            <a:avLst/>
            <a:gdLst/>
            <a:ahLst/>
            <a:cxnLst/>
            <a:rect l="l" t="t" r="r" b="b"/>
            <a:pathLst>
              <a:path w="652780">
                <a:moveTo>
                  <a:pt x="0" y="0"/>
                </a:moveTo>
                <a:lnTo>
                  <a:pt x="652179" y="0"/>
                </a:lnTo>
              </a:path>
            </a:pathLst>
          </a:custGeom>
          <a:ln w="15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3213" y="3773551"/>
            <a:ext cx="1149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384" y="4014989"/>
            <a:ext cx="75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Times New Roman"/>
                <a:cs typeface="Times New Roman"/>
              </a:rPr>
              <a:t>f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0374" y="2722483"/>
            <a:ext cx="1499235" cy="5118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44" baseline="1157" dirty="0">
                <a:latin typeface="Symbol"/>
                <a:cs typeface="Symbol"/>
              </a:rPr>
              <a:t></a:t>
            </a:r>
            <a:r>
              <a:rPr sz="3600" spc="-284" baseline="1157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100" spc="-7" baseline="-25793" dirty="0">
                <a:latin typeface="Times New Roman"/>
                <a:cs typeface="Times New Roman"/>
              </a:rPr>
              <a:t>0</a:t>
            </a:r>
            <a:r>
              <a:rPr sz="2100" spc="-112" baseline="-25793" dirty="0">
                <a:latin typeface="Times New Roman"/>
                <a:cs typeface="Times New Roman"/>
              </a:rPr>
              <a:t> </a:t>
            </a:r>
            <a:r>
              <a:rPr sz="4725" spc="-44" baseline="-3527" dirty="0">
                <a:latin typeface="Symbol"/>
                <a:cs typeface="Symbol"/>
              </a:rPr>
              <a:t></a:t>
            </a:r>
            <a:r>
              <a:rPr sz="2400" spc="-30" dirty="0">
                <a:latin typeface="Times New Roman"/>
                <a:cs typeface="Times New Roman"/>
              </a:rPr>
              <a:t>1</a:t>
            </a:r>
            <a:r>
              <a:rPr sz="2400" spc="-30" dirty="0">
                <a:latin typeface="Symbol"/>
                <a:cs typeface="Symbol"/>
              </a:rPr>
              <a:t>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i="1" spc="-335" dirty="0">
                <a:latin typeface="Times New Roman"/>
                <a:cs typeface="Times New Roman"/>
              </a:rPr>
              <a:t> </a:t>
            </a:r>
            <a:r>
              <a:rPr sz="4725" spc="-375" baseline="-3527" dirty="0">
                <a:latin typeface="Symbol"/>
                <a:cs typeface="Symbol"/>
              </a:rPr>
              <a:t></a:t>
            </a:r>
            <a:endParaRPr sz="4725" baseline="-3527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654" y="3246406"/>
            <a:ext cx="2131060" cy="5118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46125" algn="l"/>
              </a:tabLst>
            </a:pPr>
            <a:r>
              <a:rPr sz="3600" spc="37" baseline="-40509" dirty="0">
                <a:latin typeface="Symbol"/>
                <a:cs typeface="Symbol"/>
              </a:rPr>
              <a:t></a:t>
            </a:r>
            <a:r>
              <a:rPr sz="3600" spc="52" baseline="-40509" dirty="0">
                <a:latin typeface="Times New Roman"/>
                <a:cs typeface="Times New Roman"/>
              </a:rPr>
              <a:t> </a:t>
            </a:r>
            <a:r>
              <a:rPr sz="3600" i="1" spc="22" baseline="-40509" dirty="0">
                <a:latin typeface="Times New Roman"/>
                <a:cs typeface="Times New Roman"/>
              </a:rPr>
              <a:t>E	</a:t>
            </a:r>
            <a:r>
              <a:rPr sz="3600" spc="15" baseline="-40509" dirty="0">
                <a:latin typeface="Symbol"/>
                <a:cs typeface="Symbol"/>
              </a:rPr>
              <a:t></a:t>
            </a:r>
            <a:r>
              <a:rPr sz="3600" spc="15" baseline="-40509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100" spc="-7" baseline="-25793" dirty="0">
                <a:latin typeface="Times New Roman"/>
                <a:cs typeface="Times New Roman"/>
              </a:rPr>
              <a:t>0 </a:t>
            </a:r>
            <a:r>
              <a:rPr sz="4725" spc="-44" baseline="-3527" dirty="0">
                <a:latin typeface="Symbol"/>
                <a:cs typeface="Symbol"/>
              </a:rPr>
              <a:t></a:t>
            </a:r>
            <a:r>
              <a:rPr sz="2400" spc="-30" dirty="0">
                <a:latin typeface="Times New Roman"/>
                <a:cs typeface="Times New Roman"/>
              </a:rPr>
              <a:t>1</a:t>
            </a:r>
            <a:r>
              <a:rPr sz="2400" spc="-30" dirty="0">
                <a:latin typeface="Symbol"/>
                <a:cs typeface="Symbol"/>
              </a:rPr>
              <a:t>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i="1" spc="-345" dirty="0">
                <a:latin typeface="Times New Roman"/>
                <a:cs typeface="Times New Roman"/>
              </a:rPr>
              <a:t> </a:t>
            </a:r>
            <a:r>
              <a:rPr sz="4725" spc="-375" baseline="-3527" dirty="0">
                <a:latin typeface="Symbol"/>
                <a:cs typeface="Symbol"/>
              </a:rPr>
              <a:t></a:t>
            </a:r>
            <a:endParaRPr sz="4725" baseline="-3527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4588" y="3804936"/>
            <a:ext cx="551815" cy="396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05" dirty="0">
                <a:latin typeface="Times New Roman"/>
                <a:cs typeface="Times New Roman"/>
              </a:rPr>
              <a:t>1</a:t>
            </a:r>
            <a:r>
              <a:rPr sz="2400" spc="105" dirty="0">
                <a:latin typeface="Symbol"/>
                <a:cs typeface="Symbol"/>
              </a:rPr>
              <a:t>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316" y="4249831"/>
            <a:ext cx="1675764" cy="897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47040" marR="5080" indent="-434975">
              <a:lnSpc>
                <a:spcPct val="119300"/>
              </a:lnSpc>
              <a:spcBef>
                <a:spcPts val="90"/>
              </a:spcBef>
              <a:tabLst>
                <a:tab pos="462280" algn="l"/>
                <a:tab pos="1080770" algn="l"/>
              </a:tabLst>
            </a:pPr>
            <a:r>
              <a:rPr sz="3600" spc="44" baseline="-35879" dirty="0">
                <a:latin typeface="Symbol"/>
                <a:cs typeface="Symbol"/>
              </a:rPr>
              <a:t></a:t>
            </a:r>
            <a:r>
              <a:rPr sz="3600" spc="44" baseline="-35879" dirty="0">
                <a:latin typeface="Times New Roman"/>
                <a:cs typeface="Times New Roman"/>
              </a:rPr>
              <a:t>		</a:t>
            </a:r>
            <a:r>
              <a:rPr sz="2400" i="1" spc="-70" dirty="0">
                <a:latin typeface="Times New Roman"/>
                <a:cs typeface="Times New Roman"/>
              </a:rPr>
              <a:t>E</a:t>
            </a:r>
            <a:r>
              <a:rPr sz="2100" spc="-104" baseline="-23809" dirty="0">
                <a:latin typeface="Times New Roman"/>
                <a:cs typeface="Times New Roman"/>
              </a:rPr>
              <a:t>1 </a:t>
            </a:r>
            <a:r>
              <a:rPr sz="3600" spc="15" baseline="-35879" dirty="0">
                <a:latin typeface="Symbol"/>
                <a:cs typeface="Symbol"/>
              </a:rPr>
              <a:t></a:t>
            </a:r>
            <a:r>
              <a:rPr sz="3600" spc="15" baseline="-35879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1</a:t>
            </a:r>
            <a:r>
              <a:rPr sz="2400" spc="105" dirty="0">
                <a:latin typeface="Symbol"/>
                <a:cs typeface="Symbol"/>
              </a:rPr>
              <a:t>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r  </a:t>
            </a: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100" spc="-7" baseline="-25793" dirty="0">
                <a:latin typeface="Times New Roman"/>
                <a:cs typeface="Times New Roman"/>
              </a:rPr>
              <a:t>0	</a:t>
            </a:r>
            <a:r>
              <a:rPr sz="2400" spc="105" dirty="0">
                <a:latin typeface="Times New Roman"/>
                <a:cs typeface="Times New Roman"/>
              </a:rPr>
              <a:t>1</a:t>
            </a:r>
            <a:r>
              <a:rPr sz="2400" spc="105" dirty="0">
                <a:latin typeface="Symbol"/>
                <a:cs typeface="Symbol"/>
              </a:rPr>
              <a:t>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r</a:t>
            </a:r>
            <a:r>
              <a:rPr sz="2100" i="1" spc="22" baseline="-25793" dirty="0">
                <a:latin typeface="Times New Roman"/>
                <a:cs typeface="Times New Roman"/>
              </a:rPr>
              <a:t>f</a:t>
            </a:r>
            <a:endParaRPr sz="2100" baseline="-2579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498" y="1325995"/>
            <a:ext cx="1294765" cy="18802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R="579755" algn="ctr">
              <a:lnSpc>
                <a:spcPct val="100000"/>
              </a:lnSpc>
              <a:spcBef>
                <a:spcPts val="860"/>
              </a:spcBef>
            </a:pPr>
            <a:r>
              <a:rPr sz="2400" spc="25" dirty="0">
                <a:latin typeface="宋体"/>
                <a:cs typeface="宋体"/>
              </a:rPr>
              <a:t>外</a:t>
            </a:r>
            <a:endParaRPr sz="2400">
              <a:latin typeface="宋体"/>
              <a:cs typeface="宋体"/>
            </a:endParaRPr>
          </a:p>
          <a:p>
            <a:pPr marL="275590">
              <a:lnSpc>
                <a:spcPct val="100000"/>
              </a:lnSpc>
              <a:spcBef>
                <a:spcPts val="770"/>
              </a:spcBef>
              <a:tabLst>
                <a:tab pos="959485" algn="l"/>
              </a:tabLst>
            </a:pPr>
            <a:r>
              <a:rPr sz="2400" spc="10" dirty="0">
                <a:latin typeface="Times New Roman"/>
                <a:cs typeface="Times New Roman"/>
              </a:rPr>
              <a:t>1	</a:t>
            </a:r>
            <a:r>
              <a:rPr sz="2400" spc="30" dirty="0">
                <a:latin typeface="Symbol"/>
                <a:cs typeface="Symbol"/>
              </a:rPr>
              <a:t></a:t>
            </a:r>
            <a:endParaRPr sz="2400">
              <a:latin typeface="Symbol"/>
              <a:cs typeface="Symbol"/>
            </a:endParaRPr>
          </a:p>
          <a:p>
            <a:pPr marL="258445">
              <a:lnSpc>
                <a:spcPct val="100000"/>
              </a:lnSpc>
              <a:spcBef>
                <a:spcPts val="770"/>
              </a:spcBef>
            </a:pPr>
            <a:r>
              <a:rPr sz="2400" spc="15" dirty="0">
                <a:latin typeface="Symbol"/>
                <a:cs typeface="Symbol"/>
              </a:rPr>
              <a:t></a:t>
            </a:r>
            <a:endParaRPr sz="2400">
              <a:latin typeface="Symbol"/>
              <a:cs typeface="Symbol"/>
            </a:endParaRPr>
          </a:p>
          <a:p>
            <a:pPr marR="681355" algn="ctr">
              <a:lnSpc>
                <a:spcPct val="100000"/>
              </a:lnSpc>
              <a:spcBef>
                <a:spcPts val="770"/>
              </a:spcBef>
            </a:pPr>
            <a:r>
              <a:rPr sz="2400" spc="105" dirty="0">
                <a:latin typeface="Times New Roman"/>
                <a:cs typeface="Times New Roman"/>
              </a:rPr>
              <a:t>1</a:t>
            </a:r>
            <a:r>
              <a:rPr sz="2400" spc="105" dirty="0">
                <a:latin typeface="Symbol"/>
                <a:cs typeface="Symbol"/>
              </a:rPr>
              <a:t>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r</a:t>
            </a:r>
            <a:r>
              <a:rPr sz="2100" i="1" spc="22" baseline="-25793" dirty="0">
                <a:latin typeface="Times New Roman"/>
                <a:cs typeface="Times New Roman"/>
              </a:rPr>
              <a:t>f</a:t>
            </a:r>
            <a:endParaRPr sz="2100" baseline="-2579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1243" y="1334850"/>
            <a:ext cx="334645" cy="14166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spc="25" dirty="0">
                <a:latin typeface="宋体"/>
                <a:cs typeface="宋体"/>
              </a:rPr>
              <a:t>本</a:t>
            </a:r>
            <a:endParaRPr sz="2400">
              <a:latin typeface="宋体"/>
              <a:cs typeface="宋体"/>
            </a:endParaRPr>
          </a:p>
          <a:p>
            <a:pPr marL="22225">
              <a:lnSpc>
                <a:spcPct val="100000"/>
              </a:lnSpc>
              <a:spcBef>
                <a:spcPts val="770"/>
              </a:spcBef>
            </a:pP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100" spc="-7" baseline="-25793" dirty="0">
                <a:latin typeface="Times New Roman"/>
                <a:cs typeface="Times New Roman"/>
              </a:rPr>
              <a:t>0</a:t>
            </a:r>
            <a:endParaRPr sz="2100" baseline="-25793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770"/>
              </a:spcBef>
            </a:pPr>
            <a:r>
              <a:rPr sz="2400" spc="15" dirty="0">
                <a:latin typeface="Symbol"/>
                <a:cs typeface="Symbol"/>
              </a:rPr>
              <a:t>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952" y="1713864"/>
            <a:ext cx="3532504" cy="92900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469900" marR="5080" indent="-457200" algn="just">
              <a:lnSpc>
                <a:spcPct val="98000"/>
              </a:lnSpc>
              <a:spcBef>
                <a:spcPts val="150"/>
              </a:spcBef>
            </a:pPr>
            <a:r>
              <a:rPr sz="2000" dirty="0">
                <a:latin typeface="Arial"/>
                <a:cs typeface="Arial"/>
              </a:rPr>
              <a:t>1.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在没有</a:t>
            </a:r>
            <a:r>
              <a:rPr sz="2000" spc="-15" dirty="0">
                <a:latin typeface="宋体"/>
                <a:cs typeface="宋体"/>
              </a:rPr>
              <a:t>套</a:t>
            </a:r>
            <a:r>
              <a:rPr sz="2000" dirty="0">
                <a:latin typeface="宋体"/>
                <a:cs typeface="宋体"/>
              </a:rPr>
              <a:t>利</a:t>
            </a:r>
            <a:r>
              <a:rPr sz="2000" spc="-15" dirty="0">
                <a:latin typeface="宋体"/>
                <a:cs typeface="宋体"/>
              </a:rPr>
              <a:t>机</a:t>
            </a:r>
            <a:r>
              <a:rPr sz="2000" dirty="0">
                <a:latin typeface="宋体"/>
                <a:cs typeface="宋体"/>
              </a:rPr>
              <a:t>会的情</a:t>
            </a:r>
            <a:r>
              <a:rPr sz="2000" spc="-15" dirty="0">
                <a:latin typeface="宋体"/>
                <a:cs typeface="宋体"/>
              </a:rPr>
              <a:t>形</a:t>
            </a:r>
            <a:r>
              <a:rPr sz="2000" dirty="0">
                <a:latin typeface="宋体"/>
                <a:cs typeface="宋体"/>
              </a:rPr>
              <a:t>下，  若本国</a:t>
            </a:r>
            <a:r>
              <a:rPr sz="2000" spc="-15" dirty="0">
                <a:latin typeface="宋体"/>
                <a:cs typeface="宋体"/>
              </a:rPr>
              <a:t>利</a:t>
            </a:r>
            <a:r>
              <a:rPr sz="2000" dirty="0">
                <a:latin typeface="宋体"/>
                <a:cs typeface="宋体"/>
              </a:rPr>
              <a:t>率</a:t>
            </a:r>
            <a:r>
              <a:rPr sz="2000" spc="-15" dirty="0">
                <a:latin typeface="宋体"/>
                <a:cs typeface="宋体"/>
              </a:rPr>
              <a:t>高</a:t>
            </a:r>
            <a:r>
              <a:rPr sz="2000" dirty="0">
                <a:latin typeface="宋体"/>
                <a:cs typeface="宋体"/>
              </a:rPr>
              <a:t>于外国</a:t>
            </a:r>
            <a:r>
              <a:rPr sz="2000" spc="-15" dirty="0">
                <a:latin typeface="宋体"/>
                <a:cs typeface="宋体"/>
              </a:rPr>
              <a:t>利</a:t>
            </a:r>
            <a:r>
              <a:rPr sz="2000" dirty="0">
                <a:latin typeface="宋体"/>
                <a:cs typeface="宋体"/>
              </a:rPr>
              <a:t>率， 则本币应当贬值；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2952" y="2780664"/>
            <a:ext cx="3532504" cy="138557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469900" marR="5080" indent="-457200" algn="just">
              <a:lnSpc>
                <a:spcPct val="98000"/>
              </a:lnSpc>
              <a:spcBef>
                <a:spcPts val="150"/>
              </a:spcBef>
              <a:buFont typeface="Arial"/>
              <a:buAutoNum type="arabicPeriod" startAt="2"/>
              <a:tabLst>
                <a:tab pos="469900" algn="l"/>
              </a:tabLst>
            </a:pPr>
            <a:r>
              <a:rPr sz="2000" dirty="0">
                <a:latin typeface="宋体"/>
                <a:cs typeface="宋体"/>
              </a:rPr>
              <a:t>在没有</a:t>
            </a:r>
            <a:r>
              <a:rPr sz="2000" spc="-15" dirty="0">
                <a:latin typeface="宋体"/>
                <a:cs typeface="宋体"/>
              </a:rPr>
              <a:t>套</a:t>
            </a:r>
            <a:r>
              <a:rPr sz="2000" dirty="0">
                <a:latin typeface="宋体"/>
                <a:cs typeface="宋体"/>
              </a:rPr>
              <a:t>利</a:t>
            </a:r>
            <a:r>
              <a:rPr sz="2000" spc="-15" dirty="0">
                <a:latin typeface="宋体"/>
                <a:cs typeface="宋体"/>
              </a:rPr>
              <a:t>机</a:t>
            </a:r>
            <a:r>
              <a:rPr sz="2000" dirty="0">
                <a:latin typeface="宋体"/>
                <a:cs typeface="宋体"/>
              </a:rPr>
              <a:t>会的情</a:t>
            </a:r>
            <a:r>
              <a:rPr sz="2000" spc="-15" dirty="0">
                <a:latin typeface="宋体"/>
                <a:cs typeface="宋体"/>
              </a:rPr>
              <a:t>形</a:t>
            </a:r>
            <a:r>
              <a:rPr sz="2000" dirty="0">
                <a:latin typeface="宋体"/>
                <a:cs typeface="宋体"/>
              </a:rPr>
              <a:t>下， 若本国</a:t>
            </a:r>
            <a:r>
              <a:rPr sz="2000" spc="-15" dirty="0">
                <a:latin typeface="宋体"/>
                <a:cs typeface="宋体"/>
              </a:rPr>
              <a:t>利</a:t>
            </a:r>
            <a:r>
              <a:rPr sz="2000" dirty="0">
                <a:latin typeface="宋体"/>
                <a:cs typeface="宋体"/>
              </a:rPr>
              <a:t>率</a:t>
            </a:r>
            <a:r>
              <a:rPr sz="2000" spc="-15" dirty="0">
                <a:latin typeface="宋体"/>
                <a:cs typeface="宋体"/>
              </a:rPr>
              <a:t>低</a:t>
            </a:r>
            <a:r>
              <a:rPr sz="2000" dirty="0">
                <a:latin typeface="宋体"/>
                <a:cs typeface="宋体"/>
              </a:rPr>
              <a:t>于外国</a:t>
            </a:r>
            <a:r>
              <a:rPr sz="2000" spc="-15" dirty="0">
                <a:latin typeface="宋体"/>
                <a:cs typeface="宋体"/>
              </a:rPr>
              <a:t>利</a:t>
            </a:r>
            <a:r>
              <a:rPr sz="2000" dirty="0">
                <a:latin typeface="宋体"/>
                <a:cs typeface="宋体"/>
              </a:rPr>
              <a:t>率， 则本币应当升值；</a:t>
            </a:r>
            <a:endParaRPr sz="2000">
              <a:latin typeface="宋体"/>
              <a:cs typeface="宋体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469265" algn="l"/>
                <a:tab pos="469900" algn="l"/>
              </a:tabLst>
            </a:pPr>
            <a:r>
              <a:rPr sz="2000" dirty="0">
                <a:latin typeface="宋体"/>
                <a:cs typeface="宋体"/>
              </a:rPr>
              <a:t>否则，就会有热钱套利。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5062" y="193357"/>
            <a:ext cx="27336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7.5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0" dirty="0"/>
              <a:t>不平衡与国际债</a:t>
            </a:r>
            <a:r>
              <a:rPr sz="2200" spc="-15" dirty="0"/>
              <a:t>务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575" y="1152462"/>
            <a:ext cx="5693410" cy="258572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250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国际贸易从长期来看应当平衡。</a:t>
            </a:r>
            <a:endParaRPr sz="24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1150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双顺差意味着什么？</a:t>
            </a:r>
            <a:endParaRPr sz="24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1155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长期贸易逆差又意味着什么？</a:t>
            </a:r>
            <a:endParaRPr sz="24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1150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美元作为本位货币，势必有一定逆差吗？</a:t>
            </a:r>
            <a:endParaRPr sz="24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1155"/>
              </a:spcBef>
              <a:buFont typeface="Wingdings"/>
              <a:buChar char="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美国的长期严重逆差是危机的根源吗？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4462" y="0"/>
            <a:ext cx="3108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美国的低储蓄与长期负</a:t>
            </a:r>
            <a:r>
              <a:rPr sz="2200" spc="-15" dirty="0"/>
              <a:t>债</a:t>
            </a:r>
            <a:endParaRPr sz="2200"/>
          </a:p>
        </p:txBody>
      </p:sp>
      <p:sp>
        <p:nvSpPr>
          <p:cNvPr id="4" name="object 4"/>
          <p:cNvSpPr/>
          <p:nvPr/>
        </p:nvSpPr>
        <p:spPr>
          <a:xfrm>
            <a:off x="1560695" y="2533014"/>
            <a:ext cx="5398770" cy="0"/>
          </a:xfrm>
          <a:custGeom>
            <a:avLst/>
            <a:gdLst/>
            <a:ahLst/>
            <a:cxnLst/>
            <a:rect l="l" t="t" r="r" b="b"/>
            <a:pathLst>
              <a:path w="5398770">
                <a:moveTo>
                  <a:pt x="0" y="0"/>
                </a:moveTo>
                <a:lnTo>
                  <a:pt x="5398466" y="0"/>
                </a:lnTo>
              </a:path>
            </a:pathLst>
          </a:custGeom>
          <a:ln w="13006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59162" y="2533014"/>
            <a:ext cx="0" cy="2198370"/>
          </a:xfrm>
          <a:custGeom>
            <a:avLst/>
            <a:gdLst/>
            <a:ahLst/>
            <a:cxnLst/>
            <a:rect l="l" t="t" r="r" b="b"/>
            <a:pathLst>
              <a:path h="2198370">
                <a:moveTo>
                  <a:pt x="0" y="0"/>
                </a:moveTo>
                <a:lnTo>
                  <a:pt x="0" y="2198173"/>
                </a:lnTo>
              </a:path>
            </a:pathLst>
          </a:custGeom>
          <a:ln w="14669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0695" y="4731186"/>
            <a:ext cx="5398770" cy="0"/>
          </a:xfrm>
          <a:custGeom>
            <a:avLst/>
            <a:gdLst/>
            <a:ahLst/>
            <a:cxnLst/>
            <a:rect l="l" t="t" r="r" b="b"/>
            <a:pathLst>
              <a:path w="5398770">
                <a:moveTo>
                  <a:pt x="5398466" y="0"/>
                </a:moveTo>
                <a:lnTo>
                  <a:pt x="0" y="0"/>
                </a:lnTo>
              </a:path>
            </a:pathLst>
          </a:custGeom>
          <a:ln w="13006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60695" y="2533013"/>
            <a:ext cx="0" cy="2198370"/>
          </a:xfrm>
          <a:custGeom>
            <a:avLst/>
            <a:gdLst/>
            <a:ahLst/>
            <a:cxnLst/>
            <a:rect l="l" t="t" r="r" b="b"/>
            <a:pathLst>
              <a:path h="2198370">
                <a:moveTo>
                  <a:pt x="0" y="2198173"/>
                </a:moveTo>
                <a:lnTo>
                  <a:pt x="0" y="0"/>
                </a:lnTo>
              </a:path>
            </a:pathLst>
          </a:custGeom>
          <a:ln w="14669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0695" y="2533015"/>
            <a:ext cx="0" cy="2198370"/>
          </a:xfrm>
          <a:custGeom>
            <a:avLst/>
            <a:gdLst/>
            <a:ahLst/>
            <a:cxnLst/>
            <a:rect l="l" t="t" r="r" b="b"/>
            <a:pathLst>
              <a:path h="2198370">
                <a:moveTo>
                  <a:pt x="0" y="0"/>
                </a:moveTo>
                <a:lnTo>
                  <a:pt x="0" y="21981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0695" y="4731187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3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0695" y="4366993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3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60695" y="4002798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3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0695" y="3638603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3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0695" y="326140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3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0695" y="2897207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3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0695" y="253301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3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0695" y="4731185"/>
            <a:ext cx="5398770" cy="0"/>
          </a:xfrm>
          <a:custGeom>
            <a:avLst/>
            <a:gdLst/>
            <a:ahLst/>
            <a:cxnLst/>
            <a:rect l="l" t="t" r="r" b="b"/>
            <a:pathLst>
              <a:path w="5398770">
                <a:moveTo>
                  <a:pt x="0" y="0"/>
                </a:moveTo>
                <a:lnTo>
                  <a:pt x="5398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0695" y="4666150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66071" y="4666150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6778" y="4666149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62155" y="4666149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7531" y="4666148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58238" y="4666148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63614" y="4666148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54321" y="4666147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59697" y="4666147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65074" y="4666146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5781" y="4666146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61157" y="4666146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6533" y="4666145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57240" y="4666145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62617" y="4666145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53323" y="4666144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58700" y="4666144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4076" y="4666143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54783" y="4666143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60159" y="4666143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5536" y="4666142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56242" y="4666142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61619" y="4666141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52326" y="4666141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57702" y="4666141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63079" y="4666140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53785" y="4666140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9162" y="4666139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63383" y="4536084"/>
            <a:ext cx="191135" cy="156210"/>
          </a:xfrm>
          <a:custGeom>
            <a:avLst/>
            <a:gdLst/>
            <a:ahLst/>
            <a:cxnLst/>
            <a:rect l="l" t="t" r="r" b="b"/>
            <a:pathLst>
              <a:path w="191135" h="156210">
                <a:moveTo>
                  <a:pt x="0" y="156083"/>
                </a:moveTo>
                <a:lnTo>
                  <a:pt x="190706" y="0"/>
                </a:lnTo>
              </a:path>
            </a:pathLst>
          </a:custGeom>
          <a:ln w="1367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54090" y="4288952"/>
            <a:ext cx="205740" cy="247650"/>
          </a:xfrm>
          <a:custGeom>
            <a:avLst/>
            <a:gdLst/>
            <a:ahLst/>
            <a:cxnLst/>
            <a:rect l="l" t="t" r="r" b="b"/>
            <a:pathLst>
              <a:path w="205739" h="247650">
                <a:moveTo>
                  <a:pt x="0" y="247131"/>
                </a:moveTo>
                <a:lnTo>
                  <a:pt x="205376" y="0"/>
                </a:lnTo>
              </a:path>
            </a:pathLst>
          </a:custGeom>
          <a:ln w="1399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59466" y="4223916"/>
            <a:ext cx="205740" cy="65405"/>
          </a:xfrm>
          <a:custGeom>
            <a:avLst/>
            <a:gdLst/>
            <a:ahLst/>
            <a:cxnLst/>
            <a:rect l="l" t="t" r="r" b="b"/>
            <a:pathLst>
              <a:path w="205739" h="65404">
                <a:moveTo>
                  <a:pt x="0" y="65034"/>
                </a:moveTo>
                <a:lnTo>
                  <a:pt x="205376" y="0"/>
                </a:lnTo>
              </a:path>
            </a:pathLst>
          </a:custGeom>
          <a:ln w="1315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64843" y="4132867"/>
            <a:ext cx="191135" cy="91440"/>
          </a:xfrm>
          <a:custGeom>
            <a:avLst/>
            <a:gdLst/>
            <a:ahLst/>
            <a:cxnLst/>
            <a:rect l="l" t="t" r="r" b="b"/>
            <a:pathLst>
              <a:path w="191135" h="91439">
                <a:moveTo>
                  <a:pt x="0" y="91048"/>
                </a:moveTo>
                <a:lnTo>
                  <a:pt x="190706" y="0"/>
                </a:lnTo>
              </a:path>
            </a:pathLst>
          </a:custGeom>
          <a:ln w="1331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55549" y="4106853"/>
            <a:ext cx="205740" cy="26034"/>
          </a:xfrm>
          <a:custGeom>
            <a:avLst/>
            <a:gdLst/>
            <a:ahLst/>
            <a:cxnLst/>
            <a:rect l="l" t="t" r="r" b="b"/>
            <a:pathLst>
              <a:path w="205739" h="26035">
                <a:moveTo>
                  <a:pt x="0" y="26013"/>
                </a:moveTo>
                <a:lnTo>
                  <a:pt x="205376" y="0"/>
                </a:lnTo>
              </a:path>
            </a:pathLst>
          </a:custGeom>
          <a:ln w="1303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60926" y="4106853"/>
            <a:ext cx="205740" cy="182245"/>
          </a:xfrm>
          <a:custGeom>
            <a:avLst/>
            <a:gdLst/>
            <a:ahLst/>
            <a:cxnLst/>
            <a:rect l="l" t="t" r="r" b="b"/>
            <a:pathLst>
              <a:path w="205739" h="182245">
                <a:moveTo>
                  <a:pt x="0" y="0"/>
                </a:moveTo>
                <a:lnTo>
                  <a:pt x="205376" y="182097"/>
                </a:lnTo>
              </a:path>
            </a:pathLst>
          </a:custGeom>
          <a:ln w="1373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66302" y="4288950"/>
            <a:ext cx="191135" cy="117475"/>
          </a:xfrm>
          <a:custGeom>
            <a:avLst/>
            <a:gdLst/>
            <a:ahLst/>
            <a:cxnLst/>
            <a:rect l="l" t="t" r="r" b="b"/>
            <a:pathLst>
              <a:path w="191135" h="117475">
                <a:moveTo>
                  <a:pt x="0" y="0"/>
                </a:moveTo>
                <a:lnTo>
                  <a:pt x="190706" y="117062"/>
                </a:lnTo>
              </a:path>
            </a:pathLst>
          </a:custGeom>
          <a:ln w="13462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57009" y="4406012"/>
            <a:ext cx="205740" cy="65405"/>
          </a:xfrm>
          <a:custGeom>
            <a:avLst/>
            <a:gdLst/>
            <a:ahLst/>
            <a:cxnLst/>
            <a:rect l="l" t="t" r="r" b="b"/>
            <a:pathLst>
              <a:path w="205739" h="65404">
                <a:moveTo>
                  <a:pt x="0" y="0"/>
                </a:moveTo>
                <a:lnTo>
                  <a:pt x="205376" y="65034"/>
                </a:lnTo>
              </a:path>
            </a:pathLst>
          </a:custGeom>
          <a:ln w="1315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62385" y="4471046"/>
            <a:ext cx="191135" cy="260350"/>
          </a:xfrm>
          <a:custGeom>
            <a:avLst/>
            <a:gdLst/>
            <a:ahLst/>
            <a:cxnLst/>
            <a:rect l="l" t="t" r="r" b="b"/>
            <a:pathLst>
              <a:path w="191135" h="260350">
                <a:moveTo>
                  <a:pt x="0" y="0"/>
                </a:moveTo>
                <a:lnTo>
                  <a:pt x="190706" y="260138"/>
                </a:lnTo>
              </a:path>
            </a:pathLst>
          </a:custGeom>
          <a:ln w="1408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53092" y="4588108"/>
            <a:ext cx="205740" cy="143510"/>
          </a:xfrm>
          <a:custGeom>
            <a:avLst/>
            <a:gdLst/>
            <a:ahLst/>
            <a:cxnLst/>
            <a:rect l="l" t="t" r="r" b="b"/>
            <a:pathLst>
              <a:path w="205739" h="143510">
                <a:moveTo>
                  <a:pt x="0" y="143076"/>
                </a:moveTo>
                <a:lnTo>
                  <a:pt x="205376" y="0"/>
                </a:lnTo>
              </a:path>
            </a:pathLst>
          </a:custGeom>
          <a:ln w="1355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58468" y="4497059"/>
            <a:ext cx="205740" cy="91440"/>
          </a:xfrm>
          <a:custGeom>
            <a:avLst/>
            <a:gdLst/>
            <a:ahLst/>
            <a:cxnLst/>
            <a:rect l="l" t="t" r="r" b="b"/>
            <a:pathLst>
              <a:path w="205739" h="91439">
                <a:moveTo>
                  <a:pt x="0" y="91048"/>
                </a:moveTo>
                <a:lnTo>
                  <a:pt x="205376" y="0"/>
                </a:lnTo>
              </a:path>
            </a:pathLst>
          </a:custGeom>
          <a:ln w="1328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63845" y="4419017"/>
            <a:ext cx="191135" cy="78105"/>
          </a:xfrm>
          <a:custGeom>
            <a:avLst/>
            <a:gdLst/>
            <a:ahLst/>
            <a:cxnLst/>
            <a:rect l="l" t="t" r="r" b="b"/>
            <a:pathLst>
              <a:path w="191135" h="78104">
                <a:moveTo>
                  <a:pt x="0" y="78041"/>
                </a:moveTo>
                <a:lnTo>
                  <a:pt x="190706" y="0"/>
                </a:lnTo>
              </a:path>
            </a:pathLst>
          </a:custGeom>
          <a:ln w="1324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4552" y="4419017"/>
            <a:ext cx="205740" cy="39370"/>
          </a:xfrm>
          <a:custGeom>
            <a:avLst/>
            <a:gdLst/>
            <a:ahLst/>
            <a:cxnLst/>
            <a:rect l="l" t="t" r="r" b="b"/>
            <a:pathLst>
              <a:path w="205739" h="39370">
                <a:moveTo>
                  <a:pt x="0" y="0"/>
                </a:moveTo>
                <a:lnTo>
                  <a:pt x="205376" y="39020"/>
                </a:lnTo>
              </a:path>
            </a:pathLst>
          </a:custGeom>
          <a:ln w="13064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59928" y="4432023"/>
            <a:ext cx="205740" cy="26034"/>
          </a:xfrm>
          <a:custGeom>
            <a:avLst/>
            <a:gdLst/>
            <a:ahLst/>
            <a:cxnLst/>
            <a:rect l="l" t="t" r="r" b="b"/>
            <a:pathLst>
              <a:path w="205739" h="26035">
                <a:moveTo>
                  <a:pt x="0" y="26013"/>
                </a:moveTo>
                <a:lnTo>
                  <a:pt x="205376" y="0"/>
                </a:lnTo>
              </a:path>
            </a:pathLst>
          </a:custGeom>
          <a:ln w="1303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65304" y="4419016"/>
            <a:ext cx="191135" cy="13335"/>
          </a:xfrm>
          <a:custGeom>
            <a:avLst/>
            <a:gdLst/>
            <a:ahLst/>
            <a:cxnLst/>
            <a:rect l="l" t="t" r="r" b="b"/>
            <a:pathLst>
              <a:path w="191135" h="13335">
                <a:moveTo>
                  <a:pt x="0" y="13006"/>
                </a:moveTo>
                <a:lnTo>
                  <a:pt x="190706" y="0"/>
                </a:lnTo>
              </a:path>
            </a:pathLst>
          </a:custGeom>
          <a:ln w="13014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56011" y="4275939"/>
            <a:ext cx="205740" cy="143510"/>
          </a:xfrm>
          <a:custGeom>
            <a:avLst/>
            <a:gdLst/>
            <a:ahLst/>
            <a:cxnLst/>
            <a:rect l="l" t="t" r="r" b="b"/>
            <a:pathLst>
              <a:path w="205739" h="143510">
                <a:moveTo>
                  <a:pt x="0" y="143076"/>
                </a:moveTo>
                <a:lnTo>
                  <a:pt x="205376" y="0"/>
                </a:lnTo>
              </a:path>
            </a:pathLst>
          </a:custGeom>
          <a:ln w="1355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61388" y="4132862"/>
            <a:ext cx="205740" cy="143510"/>
          </a:xfrm>
          <a:custGeom>
            <a:avLst/>
            <a:gdLst/>
            <a:ahLst/>
            <a:cxnLst/>
            <a:rect l="l" t="t" r="r" b="b"/>
            <a:pathLst>
              <a:path w="205739" h="143510">
                <a:moveTo>
                  <a:pt x="0" y="143076"/>
                </a:moveTo>
                <a:lnTo>
                  <a:pt x="205376" y="0"/>
                </a:lnTo>
              </a:path>
            </a:pathLst>
          </a:custGeom>
          <a:ln w="1355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66764" y="3937758"/>
            <a:ext cx="191135" cy="195580"/>
          </a:xfrm>
          <a:custGeom>
            <a:avLst/>
            <a:gdLst/>
            <a:ahLst/>
            <a:cxnLst/>
            <a:rect l="l" t="t" r="r" b="b"/>
            <a:pathLst>
              <a:path w="191135" h="195579">
                <a:moveTo>
                  <a:pt x="0" y="195104"/>
                </a:moveTo>
                <a:lnTo>
                  <a:pt x="190706" y="0"/>
                </a:lnTo>
              </a:path>
            </a:pathLst>
          </a:custGeom>
          <a:ln w="13857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57471" y="3937758"/>
            <a:ext cx="205740" cy="91440"/>
          </a:xfrm>
          <a:custGeom>
            <a:avLst/>
            <a:gdLst/>
            <a:ahLst/>
            <a:cxnLst/>
            <a:rect l="l" t="t" r="r" b="b"/>
            <a:pathLst>
              <a:path w="205739" h="91439">
                <a:moveTo>
                  <a:pt x="0" y="0"/>
                </a:moveTo>
                <a:lnTo>
                  <a:pt x="205376" y="91048"/>
                </a:lnTo>
              </a:path>
            </a:pathLst>
          </a:custGeom>
          <a:ln w="1328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62847" y="3924750"/>
            <a:ext cx="191135" cy="104139"/>
          </a:xfrm>
          <a:custGeom>
            <a:avLst/>
            <a:gdLst/>
            <a:ahLst/>
            <a:cxnLst/>
            <a:rect l="l" t="t" r="r" b="b"/>
            <a:pathLst>
              <a:path w="191135" h="104139">
                <a:moveTo>
                  <a:pt x="0" y="104055"/>
                </a:moveTo>
                <a:lnTo>
                  <a:pt x="190706" y="0"/>
                </a:lnTo>
              </a:path>
            </a:pathLst>
          </a:custGeom>
          <a:ln w="1338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53554" y="3846708"/>
            <a:ext cx="205740" cy="78105"/>
          </a:xfrm>
          <a:custGeom>
            <a:avLst/>
            <a:gdLst/>
            <a:ahLst/>
            <a:cxnLst/>
            <a:rect l="l" t="t" r="r" b="b"/>
            <a:pathLst>
              <a:path w="205739" h="78104">
                <a:moveTo>
                  <a:pt x="0" y="78041"/>
                </a:moveTo>
                <a:lnTo>
                  <a:pt x="205376" y="0"/>
                </a:lnTo>
              </a:path>
            </a:pathLst>
          </a:custGeom>
          <a:ln w="1321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58931" y="3755659"/>
            <a:ext cx="205740" cy="91440"/>
          </a:xfrm>
          <a:custGeom>
            <a:avLst/>
            <a:gdLst/>
            <a:ahLst/>
            <a:cxnLst/>
            <a:rect l="l" t="t" r="r" b="b"/>
            <a:pathLst>
              <a:path w="205739" h="91439">
                <a:moveTo>
                  <a:pt x="0" y="91048"/>
                </a:moveTo>
                <a:lnTo>
                  <a:pt x="205376" y="0"/>
                </a:lnTo>
              </a:path>
            </a:pathLst>
          </a:custGeom>
          <a:ln w="1328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64307" y="3651603"/>
            <a:ext cx="191135" cy="104139"/>
          </a:xfrm>
          <a:custGeom>
            <a:avLst/>
            <a:gdLst/>
            <a:ahLst/>
            <a:cxnLst/>
            <a:rect l="l" t="t" r="r" b="b"/>
            <a:pathLst>
              <a:path w="191135" h="104139">
                <a:moveTo>
                  <a:pt x="0" y="104055"/>
                </a:moveTo>
                <a:lnTo>
                  <a:pt x="190706" y="0"/>
                </a:lnTo>
              </a:path>
            </a:pathLst>
          </a:custGeom>
          <a:ln w="1338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55014" y="3638596"/>
            <a:ext cx="205740" cy="13335"/>
          </a:xfrm>
          <a:custGeom>
            <a:avLst/>
            <a:gdLst/>
            <a:ahLst/>
            <a:cxnLst/>
            <a:rect l="l" t="t" r="r" b="b"/>
            <a:pathLst>
              <a:path w="205739" h="13335">
                <a:moveTo>
                  <a:pt x="0" y="13006"/>
                </a:moveTo>
                <a:lnTo>
                  <a:pt x="205376" y="0"/>
                </a:lnTo>
              </a:path>
            </a:pathLst>
          </a:custGeom>
          <a:ln w="1301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60390" y="3638596"/>
            <a:ext cx="205740" cy="117475"/>
          </a:xfrm>
          <a:custGeom>
            <a:avLst/>
            <a:gdLst/>
            <a:ahLst/>
            <a:cxnLst/>
            <a:rect l="l" t="t" r="r" b="b"/>
            <a:pathLst>
              <a:path w="205740" h="117475">
                <a:moveTo>
                  <a:pt x="0" y="0"/>
                </a:moveTo>
                <a:lnTo>
                  <a:pt x="205376" y="117062"/>
                </a:lnTo>
              </a:path>
            </a:pathLst>
          </a:custGeom>
          <a:ln w="13414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65766" y="3755657"/>
            <a:ext cx="191135" cy="78105"/>
          </a:xfrm>
          <a:custGeom>
            <a:avLst/>
            <a:gdLst/>
            <a:ahLst/>
            <a:cxnLst/>
            <a:rect l="l" t="t" r="r" b="b"/>
            <a:pathLst>
              <a:path w="191134" h="78104">
                <a:moveTo>
                  <a:pt x="0" y="0"/>
                </a:moveTo>
                <a:lnTo>
                  <a:pt x="190706" y="78041"/>
                </a:lnTo>
              </a:path>
            </a:pathLst>
          </a:custGeom>
          <a:ln w="1324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63383" y="2676081"/>
            <a:ext cx="191135" cy="416559"/>
          </a:xfrm>
          <a:custGeom>
            <a:avLst/>
            <a:gdLst/>
            <a:ahLst/>
            <a:cxnLst/>
            <a:rect l="l" t="t" r="r" b="b"/>
            <a:pathLst>
              <a:path w="191135" h="416560">
                <a:moveTo>
                  <a:pt x="0" y="0"/>
                </a:moveTo>
                <a:lnTo>
                  <a:pt x="190706" y="416222"/>
                </a:lnTo>
              </a:path>
            </a:pathLst>
          </a:custGeom>
          <a:ln w="1438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54090" y="2754122"/>
            <a:ext cx="205740" cy="338455"/>
          </a:xfrm>
          <a:custGeom>
            <a:avLst/>
            <a:gdLst/>
            <a:ahLst/>
            <a:cxnLst/>
            <a:rect l="l" t="t" r="r" b="b"/>
            <a:pathLst>
              <a:path w="205739" h="338455">
                <a:moveTo>
                  <a:pt x="0" y="338180"/>
                </a:moveTo>
                <a:lnTo>
                  <a:pt x="205376" y="0"/>
                </a:lnTo>
              </a:path>
            </a:pathLst>
          </a:custGeom>
          <a:ln w="1422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59466" y="2754122"/>
            <a:ext cx="205740" cy="325755"/>
          </a:xfrm>
          <a:custGeom>
            <a:avLst/>
            <a:gdLst/>
            <a:ahLst/>
            <a:cxnLst/>
            <a:rect l="l" t="t" r="r" b="b"/>
            <a:pathLst>
              <a:path w="205739" h="325755">
                <a:moveTo>
                  <a:pt x="0" y="0"/>
                </a:moveTo>
                <a:lnTo>
                  <a:pt x="205376" y="325173"/>
                </a:lnTo>
              </a:path>
            </a:pathLst>
          </a:custGeom>
          <a:ln w="1419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64843" y="3079295"/>
            <a:ext cx="191135" cy="156210"/>
          </a:xfrm>
          <a:custGeom>
            <a:avLst/>
            <a:gdLst/>
            <a:ahLst/>
            <a:cxnLst/>
            <a:rect l="l" t="t" r="r" b="b"/>
            <a:pathLst>
              <a:path w="191135" h="156210">
                <a:moveTo>
                  <a:pt x="0" y="0"/>
                </a:moveTo>
                <a:lnTo>
                  <a:pt x="190706" y="156083"/>
                </a:lnTo>
              </a:path>
            </a:pathLst>
          </a:custGeom>
          <a:ln w="13673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55550" y="3235378"/>
            <a:ext cx="205740" cy="221615"/>
          </a:xfrm>
          <a:custGeom>
            <a:avLst/>
            <a:gdLst/>
            <a:ahLst/>
            <a:cxnLst/>
            <a:rect l="l" t="t" r="r" b="b"/>
            <a:pathLst>
              <a:path w="205739" h="221614">
                <a:moveTo>
                  <a:pt x="0" y="0"/>
                </a:moveTo>
                <a:lnTo>
                  <a:pt x="205376" y="221118"/>
                </a:lnTo>
              </a:path>
            </a:pathLst>
          </a:custGeom>
          <a:ln w="1389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60926" y="3391461"/>
            <a:ext cx="205740" cy="65405"/>
          </a:xfrm>
          <a:custGeom>
            <a:avLst/>
            <a:gdLst/>
            <a:ahLst/>
            <a:cxnLst/>
            <a:rect l="l" t="t" r="r" b="b"/>
            <a:pathLst>
              <a:path w="205739" h="65404">
                <a:moveTo>
                  <a:pt x="0" y="65034"/>
                </a:moveTo>
                <a:lnTo>
                  <a:pt x="205376" y="0"/>
                </a:lnTo>
              </a:path>
            </a:pathLst>
          </a:custGeom>
          <a:ln w="1315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66302" y="3391461"/>
            <a:ext cx="191135" cy="26034"/>
          </a:xfrm>
          <a:custGeom>
            <a:avLst/>
            <a:gdLst/>
            <a:ahLst/>
            <a:cxnLst/>
            <a:rect l="l" t="t" r="r" b="b"/>
            <a:pathLst>
              <a:path w="191135" h="26035">
                <a:moveTo>
                  <a:pt x="0" y="0"/>
                </a:moveTo>
                <a:lnTo>
                  <a:pt x="190706" y="26013"/>
                </a:lnTo>
              </a:path>
            </a:pathLst>
          </a:custGeom>
          <a:ln w="1303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57009" y="3417474"/>
            <a:ext cx="205740" cy="39370"/>
          </a:xfrm>
          <a:custGeom>
            <a:avLst/>
            <a:gdLst/>
            <a:ahLst/>
            <a:cxnLst/>
            <a:rect l="l" t="t" r="r" b="b"/>
            <a:pathLst>
              <a:path w="205739" h="39370">
                <a:moveTo>
                  <a:pt x="0" y="0"/>
                </a:moveTo>
                <a:lnTo>
                  <a:pt x="205376" y="39020"/>
                </a:lnTo>
              </a:path>
            </a:pathLst>
          </a:custGeom>
          <a:ln w="1306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62386" y="3404467"/>
            <a:ext cx="191135" cy="52069"/>
          </a:xfrm>
          <a:custGeom>
            <a:avLst/>
            <a:gdLst/>
            <a:ahLst/>
            <a:cxnLst/>
            <a:rect l="l" t="t" r="r" b="b"/>
            <a:pathLst>
              <a:path w="191135" h="52070">
                <a:moveTo>
                  <a:pt x="0" y="52027"/>
                </a:moveTo>
                <a:lnTo>
                  <a:pt x="190706" y="0"/>
                </a:lnTo>
              </a:path>
            </a:pathLst>
          </a:custGeom>
          <a:ln w="1312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53092" y="3326425"/>
            <a:ext cx="205740" cy="78105"/>
          </a:xfrm>
          <a:custGeom>
            <a:avLst/>
            <a:gdLst/>
            <a:ahLst/>
            <a:cxnLst/>
            <a:rect l="l" t="t" r="r" b="b"/>
            <a:pathLst>
              <a:path w="205739" h="78104">
                <a:moveTo>
                  <a:pt x="0" y="78041"/>
                </a:moveTo>
                <a:lnTo>
                  <a:pt x="205376" y="0"/>
                </a:lnTo>
              </a:path>
            </a:pathLst>
          </a:custGeom>
          <a:ln w="1321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58469" y="3326424"/>
            <a:ext cx="205740" cy="351790"/>
          </a:xfrm>
          <a:custGeom>
            <a:avLst/>
            <a:gdLst/>
            <a:ahLst/>
            <a:cxnLst/>
            <a:rect l="l" t="t" r="r" b="b"/>
            <a:pathLst>
              <a:path w="205739" h="351789">
                <a:moveTo>
                  <a:pt x="0" y="0"/>
                </a:moveTo>
                <a:lnTo>
                  <a:pt x="205376" y="351187"/>
                </a:lnTo>
              </a:path>
            </a:pathLst>
          </a:custGeom>
          <a:ln w="1424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63845" y="3677611"/>
            <a:ext cx="191135" cy="169545"/>
          </a:xfrm>
          <a:custGeom>
            <a:avLst/>
            <a:gdLst/>
            <a:ahLst/>
            <a:cxnLst/>
            <a:rect l="l" t="t" r="r" b="b"/>
            <a:pathLst>
              <a:path w="191135" h="169545">
                <a:moveTo>
                  <a:pt x="0" y="0"/>
                </a:moveTo>
                <a:lnTo>
                  <a:pt x="190706" y="169090"/>
                </a:lnTo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54552" y="3846701"/>
            <a:ext cx="205740" cy="39370"/>
          </a:xfrm>
          <a:custGeom>
            <a:avLst/>
            <a:gdLst/>
            <a:ahLst/>
            <a:cxnLst/>
            <a:rect l="l" t="t" r="r" b="b"/>
            <a:pathLst>
              <a:path w="205739" h="39370">
                <a:moveTo>
                  <a:pt x="0" y="0"/>
                </a:moveTo>
                <a:lnTo>
                  <a:pt x="205376" y="39020"/>
                </a:lnTo>
              </a:path>
            </a:pathLst>
          </a:custGeom>
          <a:ln w="1306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59928" y="3885722"/>
            <a:ext cx="205740" cy="104139"/>
          </a:xfrm>
          <a:custGeom>
            <a:avLst/>
            <a:gdLst/>
            <a:ahLst/>
            <a:cxnLst/>
            <a:rect l="l" t="t" r="r" b="b"/>
            <a:pathLst>
              <a:path w="205739" h="104139">
                <a:moveTo>
                  <a:pt x="0" y="0"/>
                </a:moveTo>
                <a:lnTo>
                  <a:pt x="205376" y="104055"/>
                </a:lnTo>
              </a:path>
            </a:pathLst>
          </a:custGeom>
          <a:ln w="1334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65305" y="3989777"/>
            <a:ext cx="191135" cy="78105"/>
          </a:xfrm>
          <a:custGeom>
            <a:avLst/>
            <a:gdLst/>
            <a:ahLst/>
            <a:cxnLst/>
            <a:rect l="l" t="t" r="r" b="b"/>
            <a:pathLst>
              <a:path w="191135" h="78104">
                <a:moveTo>
                  <a:pt x="0" y="0"/>
                </a:moveTo>
                <a:lnTo>
                  <a:pt x="190706" y="78041"/>
                </a:lnTo>
              </a:path>
            </a:pathLst>
          </a:custGeom>
          <a:ln w="1324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56011" y="3937749"/>
            <a:ext cx="205740" cy="130175"/>
          </a:xfrm>
          <a:custGeom>
            <a:avLst/>
            <a:gdLst/>
            <a:ahLst/>
            <a:cxnLst/>
            <a:rect l="l" t="t" r="r" b="b"/>
            <a:pathLst>
              <a:path w="205739" h="130175">
                <a:moveTo>
                  <a:pt x="0" y="130069"/>
                </a:moveTo>
                <a:lnTo>
                  <a:pt x="205376" y="0"/>
                </a:lnTo>
              </a:path>
            </a:pathLst>
          </a:custGeom>
          <a:ln w="1348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61388" y="3937748"/>
            <a:ext cx="205740" cy="364490"/>
          </a:xfrm>
          <a:custGeom>
            <a:avLst/>
            <a:gdLst/>
            <a:ahLst/>
            <a:cxnLst/>
            <a:rect l="l" t="t" r="r" b="b"/>
            <a:pathLst>
              <a:path w="205739" h="364489">
                <a:moveTo>
                  <a:pt x="0" y="0"/>
                </a:moveTo>
                <a:lnTo>
                  <a:pt x="205376" y="364194"/>
                </a:lnTo>
              </a:path>
            </a:pathLst>
          </a:custGeom>
          <a:ln w="1426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96108" y="4301942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3" y="0"/>
                </a:lnTo>
              </a:path>
            </a:pathLst>
          </a:custGeom>
          <a:ln w="1300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57471" y="4301942"/>
            <a:ext cx="205740" cy="104139"/>
          </a:xfrm>
          <a:custGeom>
            <a:avLst/>
            <a:gdLst/>
            <a:ahLst/>
            <a:cxnLst/>
            <a:rect l="l" t="t" r="r" b="b"/>
            <a:pathLst>
              <a:path w="205739" h="104139">
                <a:moveTo>
                  <a:pt x="0" y="0"/>
                </a:moveTo>
                <a:lnTo>
                  <a:pt x="205376" y="104055"/>
                </a:lnTo>
              </a:path>
            </a:pathLst>
          </a:custGeom>
          <a:ln w="1334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62848" y="4301942"/>
            <a:ext cx="191135" cy="104139"/>
          </a:xfrm>
          <a:custGeom>
            <a:avLst/>
            <a:gdLst/>
            <a:ahLst/>
            <a:cxnLst/>
            <a:rect l="l" t="t" r="r" b="b"/>
            <a:pathLst>
              <a:path w="191135" h="104139">
                <a:moveTo>
                  <a:pt x="0" y="104055"/>
                </a:moveTo>
                <a:lnTo>
                  <a:pt x="190706" y="0"/>
                </a:lnTo>
              </a:path>
            </a:pathLst>
          </a:custGeom>
          <a:ln w="1338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653554" y="4301941"/>
            <a:ext cx="205740" cy="39370"/>
          </a:xfrm>
          <a:custGeom>
            <a:avLst/>
            <a:gdLst/>
            <a:ahLst/>
            <a:cxnLst/>
            <a:rect l="l" t="t" r="r" b="b"/>
            <a:pathLst>
              <a:path w="205739" h="39370">
                <a:moveTo>
                  <a:pt x="0" y="0"/>
                </a:moveTo>
                <a:lnTo>
                  <a:pt x="205376" y="39020"/>
                </a:lnTo>
              </a:path>
            </a:pathLst>
          </a:custGeom>
          <a:ln w="1306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58931" y="4340962"/>
            <a:ext cx="205740" cy="13335"/>
          </a:xfrm>
          <a:custGeom>
            <a:avLst/>
            <a:gdLst/>
            <a:ahLst/>
            <a:cxnLst/>
            <a:rect l="l" t="t" r="r" b="b"/>
            <a:pathLst>
              <a:path w="205739" h="13335">
                <a:moveTo>
                  <a:pt x="0" y="0"/>
                </a:moveTo>
                <a:lnTo>
                  <a:pt x="205376" y="13006"/>
                </a:lnTo>
              </a:path>
            </a:pathLst>
          </a:custGeom>
          <a:ln w="13013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64307" y="4353968"/>
            <a:ext cx="191135" cy="312420"/>
          </a:xfrm>
          <a:custGeom>
            <a:avLst/>
            <a:gdLst/>
            <a:ahLst/>
            <a:cxnLst/>
            <a:rect l="l" t="t" r="r" b="b"/>
            <a:pathLst>
              <a:path w="191135" h="312420">
                <a:moveTo>
                  <a:pt x="0" y="0"/>
                </a:moveTo>
                <a:lnTo>
                  <a:pt x="190706" y="312166"/>
                </a:lnTo>
              </a:path>
            </a:pathLst>
          </a:custGeom>
          <a:ln w="1421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55014" y="4601100"/>
            <a:ext cx="205740" cy="65405"/>
          </a:xfrm>
          <a:custGeom>
            <a:avLst/>
            <a:gdLst/>
            <a:ahLst/>
            <a:cxnLst/>
            <a:rect l="l" t="t" r="r" b="b"/>
            <a:pathLst>
              <a:path w="205739" h="65404">
                <a:moveTo>
                  <a:pt x="0" y="65034"/>
                </a:moveTo>
                <a:lnTo>
                  <a:pt x="205376" y="0"/>
                </a:lnTo>
              </a:path>
            </a:pathLst>
          </a:custGeom>
          <a:ln w="1315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60390" y="4601099"/>
            <a:ext cx="205740" cy="26034"/>
          </a:xfrm>
          <a:custGeom>
            <a:avLst/>
            <a:gdLst/>
            <a:ahLst/>
            <a:cxnLst/>
            <a:rect l="l" t="t" r="r" b="b"/>
            <a:pathLst>
              <a:path w="205740" h="26035">
                <a:moveTo>
                  <a:pt x="0" y="0"/>
                </a:moveTo>
                <a:lnTo>
                  <a:pt x="205376" y="26013"/>
                </a:lnTo>
              </a:path>
            </a:pathLst>
          </a:custGeom>
          <a:ln w="13033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65767" y="4405995"/>
            <a:ext cx="191135" cy="221615"/>
          </a:xfrm>
          <a:custGeom>
            <a:avLst/>
            <a:gdLst/>
            <a:ahLst/>
            <a:cxnLst/>
            <a:rect l="l" t="t" r="r" b="b"/>
            <a:pathLst>
              <a:path w="191134" h="221614">
                <a:moveTo>
                  <a:pt x="0" y="221118"/>
                </a:moveTo>
                <a:lnTo>
                  <a:pt x="190706" y="0"/>
                </a:lnTo>
              </a:path>
            </a:pathLst>
          </a:custGeom>
          <a:ln w="1396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12455" y="4646207"/>
            <a:ext cx="101856" cy="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03161" y="4490144"/>
            <a:ext cx="101856" cy="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08538" y="4243012"/>
            <a:ext cx="101856" cy="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13914" y="4177977"/>
            <a:ext cx="101856" cy="91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04621" y="4086929"/>
            <a:ext cx="101856" cy="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09997" y="4060915"/>
            <a:ext cx="101856" cy="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15374" y="4243012"/>
            <a:ext cx="101856" cy="91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06080" y="4360074"/>
            <a:ext cx="101856" cy="91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211457" y="4425109"/>
            <a:ext cx="101856" cy="91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2164" y="4685248"/>
            <a:ext cx="101856" cy="91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607540" y="4542171"/>
            <a:ext cx="101856" cy="91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812916" y="4451123"/>
            <a:ext cx="101856" cy="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03623" y="4373081"/>
            <a:ext cx="101856" cy="91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09000" y="4412102"/>
            <a:ext cx="101856" cy="91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14376" y="4386088"/>
            <a:ext cx="101856" cy="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05083" y="4373081"/>
            <a:ext cx="101856" cy="91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810459" y="4230005"/>
            <a:ext cx="101856" cy="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15836" y="4086929"/>
            <a:ext cx="101856" cy="91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06542" y="3891824"/>
            <a:ext cx="101856" cy="91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11919" y="3982873"/>
            <a:ext cx="101856" cy="918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602625" y="3878818"/>
            <a:ext cx="101856" cy="918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808002" y="3800776"/>
            <a:ext cx="101856" cy="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13378" y="3709727"/>
            <a:ext cx="101856" cy="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204085" y="3605672"/>
            <a:ext cx="101856" cy="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09461" y="3592665"/>
            <a:ext cx="101856" cy="91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838" y="3709727"/>
            <a:ext cx="101856" cy="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805545" y="3787769"/>
            <a:ext cx="101856" cy="91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619378" y="2637064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5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619374" y="2637070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5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10085" y="3053286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5">
                <a:moveTo>
                  <a:pt x="0" y="0"/>
                </a:moveTo>
                <a:lnTo>
                  <a:pt x="73334" y="0"/>
                </a:lnTo>
                <a:lnTo>
                  <a:pt x="73334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810080" y="3053292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5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015461" y="2715105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5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015457" y="2715112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5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220838" y="3040292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5">
                <a:moveTo>
                  <a:pt x="0" y="0"/>
                </a:moveTo>
                <a:lnTo>
                  <a:pt x="73334" y="0"/>
                </a:lnTo>
                <a:lnTo>
                  <a:pt x="73334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220833" y="3040285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5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411544" y="3196362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411540" y="3196369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16921" y="3417480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616917" y="3417487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822297" y="3352458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822293" y="3352452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013004" y="3378472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013000" y="3378466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218380" y="3417480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218376" y="3417487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09087" y="3365465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21"/>
                </a:lnTo>
                <a:lnTo>
                  <a:pt x="0" y="65021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409083" y="3365459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14463" y="3287411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14459" y="3287417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819840" y="3638598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819836" y="3638605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010532" y="3807688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010542" y="3807695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215923" y="3846722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21"/>
                </a:lnTo>
                <a:lnTo>
                  <a:pt x="0" y="65021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215919" y="3846716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421285" y="3950778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21"/>
                </a:lnTo>
                <a:lnTo>
                  <a:pt x="0" y="65021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421295" y="3950772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612006" y="4028807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612002" y="4028813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817368" y="3898737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817378" y="3898744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022759" y="4262932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22755" y="4262938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13451" y="4262932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13462" y="4262938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18842" y="4366987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18838" y="4366994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609534" y="4262932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609545" y="4262938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814926" y="4301965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21"/>
                </a:lnTo>
                <a:lnTo>
                  <a:pt x="0" y="65021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814921" y="4301959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20287" y="4314972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21"/>
                </a:lnTo>
                <a:lnTo>
                  <a:pt x="0" y="65021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20298" y="4314966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211008" y="4627126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211004" y="4627133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416370" y="4562104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21"/>
                </a:lnTo>
                <a:lnTo>
                  <a:pt x="0" y="65021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416381" y="4562098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621761" y="4588105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59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621757" y="4588112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59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812453" y="4366987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59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812464" y="4366994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59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3073649" y="1921996"/>
            <a:ext cx="2372995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240" dirty="0">
                <a:latin typeface="宋体"/>
                <a:cs typeface="宋体"/>
              </a:rPr>
              <a:t>美国对外负债和储蓄率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67810" y="2288688"/>
            <a:ext cx="729615" cy="25882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1600" spc="114" dirty="0">
                <a:latin typeface="宋体"/>
                <a:cs typeface="宋体"/>
              </a:rPr>
              <a:t>12.00%</a:t>
            </a:r>
            <a:endParaRPr sz="16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600" spc="114" dirty="0">
                <a:latin typeface="宋体"/>
                <a:cs typeface="宋体"/>
              </a:rPr>
              <a:t>10.00%</a:t>
            </a:r>
            <a:endParaRPr sz="1600">
              <a:latin typeface="宋体"/>
              <a:cs typeface="宋体"/>
            </a:endParaRPr>
          </a:p>
          <a:p>
            <a:pPr marL="116839" algn="ctr">
              <a:lnSpc>
                <a:spcPct val="100000"/>
              </a:lnSpc>
              <a:spcBef>
                <a:spcPts val="950"/>
              </a:spcBef>
            </a:pPr>
            <a:r>
              <a:rPr sz="1600" spc="114" dirty="0">
                <a:latin typeface="宋体"/>
                <a:cs typeface="宋体"/>
              </a:rPr>
              <a:t>8.00%</a:t>
            </a:r>
            <a:endParaRPr sz="1600">
              <a:latin typeface="宋体"/>
              <a:cs typeface="宋体"/>
            </a:endParaRPr>
          </a:p>
          <a:p>
            <a:pPr marL="116839" algn="ctr">
              <a:lnSpc>
                <a:spcPct val="100000"/>
              </a:lnSpc>
              <a:spcBef>
                <a:spcPts val="1050"/>
              </a:spcBef>
            </a:pPr>
            <a:r>
              <a:rPr sz="1600" spc="114" dirty="0">
                <a:latin typeface="宋体"/>
                <a:cs typeface="宋体"/>
              </a:rPr>
              <a:t>6.00%</a:t>
            </a:r>
            <a:endParaRPr sz="1600">
              <a:latin typeface="宋体"/>
              <a:cs typeface="宋体"/>
            </a:endParaRPr>
          </a:p>
          <a:p>
            <a:pPr marL="116839" algn="ctr">
              <a:lnSpc>
                <a:spcPct val="100000"/>
              </a:lnSpc>
              <a:spcBef>
                <a:spcPts val="944"/>
              </a:spcBef>
            </a:pPr>
            <a:r>
              <a:rPr sz="1600" spc="114" dirty="0">
                <a:latin typeface="宋体"/>
                <a:cs typeface="宋体"/>
              </a:rPr>
              <a:t>4.00%</a:t>
            </a:r>
            <a:endParaRPr sz="1600">
              <a:latin typeface="宋体"/>
              <a:cs typeface="宋体"/>
            </a:endParaRPr>
          </a:p>
          <a:p>
            <a:pPr marL="116839" algn="ctr">
              <a:lnSpc>
                <a:spcPct val="100000"/>
              </a:lnSpc>
              <a:spcBef>
                <a:spcPts val="950"/>
              </a:spcBef>
            </a:pPr>
            <a:r>
              <a:rPr sz="1600" spc="114" dirty="0">
                <a:latin typeface="宋体"/>
                <a:cs typeface="宋体"/>
              </a:rPr>
              <a:t>2.00%</a:t>
            </a:r>
            <a:endParaRPr sz="1600">
              <a:latin typeface="宋体"/>
              <a:cs typeface="宋体"/>
            </a:endParaRPr>
          </a:p>
          <a:p>
            <a:pPr marL="116839" algn="ctr">
              <a:lnSpc>
                <a:spcPct val="100000"/>
              </a:lnSpc>
              <a:spcBef>
                <a:spcPts val="950"/>
              </a:spcBef>
            </a:pPr>
            <a:r>
              <a:rPr sz="1600" spc="114" dirty="0">
                <a:latin typeface="宋体"/>
                <a:cs typeface="宋体"/>
              </a:rPr>
              <a:t>0.00%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80" name="object 180"/>
          <p:cNvSpPr txBox="1"/>
          <p:nvPr/>
        </p:nvSpPr>
        <p:spPr>
          <a:xfrm rot="19500000">
            <a:off x="917482" y="5089011"/>
            <a:ext cx="711478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700" spc="25" dirty="0">
                <a:latin typeface="宋体"/>
                <a:cs typeface="宋体"/>
              </a:rPr>
              <a:t>198</a:t>
            </a:r>
            <a:r>
              <a:rPr sz="1700" spc="10" dirty="0">
                <a:latin typeface="宋体"/>
                <a:cs typeface="宋体"/>
              </a:rPr>
              <a:t>2</a:t>
            </a:r>
            <a:r>
              <a:rPr sz="1700" spc="60" dirty="0">
                <a:latin typeface="宋体"/>
                <a:cs typeface="宋体"/>
              </a:rPr>
              <a:t>年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81" name="object 181"/>
          <p:cNvSpPr txBox="1"/>
          <p:nvPr/>
        </p:nvSpPr>
        <p:spPr>
          <a:xfrm rot="19500000">
            <a:off x="1313564" y="5089011"/>
            <a:ext cx="711478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700" spc="25" dirty="0">
                <a:latin typeface="宋体"/>
                <a:cs typeface="宋体"/>
              </a:rPr>
              <a:t>198</a:t>
            </a:r>
            <a:r>
              <a:rPr sz="1700" spc="10" dirty="0">
                <a:latin typeface="宋体"/>
                <a:cs typeface="宋体"/>
              </a:rPr>
              <a:t>4</a:t>
            </a:r>
            <a:r>
              <a:rPr sz="1700" spc="60" dirty="0">
                <a:latin typeface="宋体"/>
                <a:cs typeface="宋体"/>
              </a:rPr>
              <a:t>年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82" name="object 182"/>
          <p:cNvSpPr txBox="1"/>
          <p:nvPr/>
        </p:nvSpPr>
        <p:spPr>
          <a:xfrm rot="19500000">
            <a:off x="1709648" y="5089011"/>
            <a:ext cx="711478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700" spc="25" dirty="0">
                <a:latin typeface="宋体"/>
                <a:cs typeface="宋体"/>
              </a:rPr>
              <a:t>198</a:t>
            </a:r>
            <a:r>
              <a:rPr sz="1700" spc="10" dirty="0">
                <a:latin typeface="宋体"/>
                <a:cs typeface="宋体"/>
              </a:rPr>
              <a:t>6</a:t>
            </a:r>
            <a:r>
              <a:rPr sz="1700" spc="60" dirty="0">
                <a:latin typeface="宋体"/>
                <a:cs typeface="宋体"/>
              </a:rPr>
              <a:t>年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83" name="object 183"/>
          <p:cNvSpPr txBox="1"/>
          <p:nvPr/>
        </p:nvSpPr>
        <p:spPr>
          <a:xfrm rot="19500000">
            <a:off x="2120401" y="5089011"/>
            <a:ext cx="711478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700" spc="25" dirty="0">
                <a:latin typeface="宋体"/>
                <a:cs typeface="宋体"/>
              </a:rPr>
              <a:t>198</a:t>
            </a:r>
            <a:r>
              <a:rPr sz="1700" spc="10" dirty="0">
                <a:latin typeface="宋体"/>
                <a:cs typeface="宋体"/>
              </a:rPr>
              <a:t>8</a:t>
            </a:r>
            <a:r>
              <a:rPr sz="1700" spc="60" dirty="0">
                <a:latin typeface="宋体"/>
                <a:cs typeface="宋体"/>
              </a:rPr>
              <a:t>年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84" name="object 184"/>
          <p:cNvSpPr txBox="1"/>
          <p:nvPr/>
        </p:nvSpPr>
        <p:spPr>
          <a:xfrm rot="19500000">
            <a:off x="2516484" y="5089011"/>
            <a:ext cx="711478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700" spc="25" dirty="0">
                <a:latin typeface="宋体"/>
                <a:cs typeface="宋体"/>
              </a:rPr>
              <a:t>199</a:t>
            </a:r>
            <a:r>
              <a:rPr sz="1700" spc="10" dirty="0">
                <a:latin typeface="宋体"/>
                <a:cs typeface="宋体"/>
              </a:rPr>
              <a:t>0</a:t>
            </a:r>
            <a:r>
              <a:rPr sz="1700" spc="60" dirty="0">
                <a:latin typeface="宋体"/>
                <a:cs typeface="宋体"/>
              </a:rPr>
              <a:t>年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85" name="object 185"/>
          <p:cNvSpPr txBox="1"/>
          <p:nvPr/>
        </p:nvSpPr>
        <p:spPr>
          <a:xfrm rot="19500000">
            <a:off x="2912566" y="5089011"/>
            <a:ext cx="711478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700" spc="25" dirty="0">
                <a:latin typeface="宋体"/>
                <a:cs typeface="宋体"/>
              </a:rPr>
              <a:t>199</a:t>
            </a:r>
            <a:r>
              <a:rPr sz="1700" spc="10" dirty="0">
                <a:latin typeface="宋体"/>
                <a:cs typeface="宋体"/>
              </a:rPr>
              <a:t>2</a:t>
            </a:r>
            <a:r>
              <a:rPr sz="1700" spc="60" dirty="0">
                <a:latin typeface="宋体"/>
                <a:cs typeface="宋体"/>
              </a:rPr>
              <a:t>年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86" name="object 186"/>
          <p:cNvSpPr txBox="1"/>
          <p:nvPr/>
        </p:nvSpPr>
        <p:spPr>
          <a:xfrm rot="19500000">
            <a:off x="3308650" y="5089011"/>
            <a:ext cx="711478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700" spc="25" dirty="0">
                <a:latin typeface="宋体"/>
                <a:cs typeface="宋体"/>
              </a:rPr>
              <a:t>199</a:t>
            </a:r>
            <a:r>
              <a:rPr sz="1700" spc="10" dirty="0">
                <a:latin typeface="宋体"/>
                <a:cs typeface="宋体"/>
              </a:rPr>
              <a:t>4</a:t>
            </a:r>
            <a:r>
              <a:rPr sz="1700" spc="60" dirty="0">
                <a:latin typeface="宋体"/>
                <a:cs typeface="宋体"/>
              </a:rPr>
              <a:t>年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87" name="object 187"/>
          <p:cNvSpPr txBox="1"/>
          <p:nvPr/>
        </p:nvSpPr>
        <p:spPr>
          <a:xfrm rot="19500000">
            <a:off x="3719403" y="5089011"/>
            <a:ext cx="711478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700" spc="25" dirty="0">
                <a:latin typeface="宋体"/>
                <a:cs typeface="宋体"/>
              </a:rPr>
              <a:t>199</a:t>
            </a:r>
            <a:r>
              <a:rPr sz="1700" spc="10" dirty="0">
                <a:latin typeface="宋体"/>
                <a:cs typeface="宋体"/>
              </a:rPr>
              <a:t>6</a:t>
            </a:r>
            <a:r>
              <a:rPr sz="1700" spc="60" dirty="0">
                <a:latin typeface="宋体"/>
                <a:cs typeface="宋体"/>
              </a:rPr>
              <a:t>年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88" name="object 188"/>
          <p:cNvSpPr txBox="1"/>
          <p:nvPr/>
        </p:nvSpPr>
        <p:spPr>
          <a:xfrm rot="19500000">
            <a:off x="4115486" y="5089011"/>
            <a:ext cx="711478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700" spc="25" dirty="0">
                <a:latin typeface="宋体"/>
                <a:cs typeface="宋体"/>
              </a:rPr>
              <a:t>199</a:t>
            </a:r>
            <a:r>
              <a:rPr sz="1700" spc="10" dirty="0">
                <a:latin typeface="宋体"/>
                <a:cs typeface="宋体"/>
              </a:rPr>
              <a:t>8</a:t>
            </a:r>
            <a:r>
              <a:rPr sz="1700" spc="60" dirty="0">
                <a:latin typeface="宋体"/>
                <a:cs typeface="宋体"/>
              </a:rPr>
              <a:t>年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89" name="object 189"/>
          <p:cNvSpPr txBox="1"/>
          <p:nvPr/>
        </p:nvSpPr>
        <p:spPr>
          <a:xfrm rot="19500000">
            <a:off x="4511569" y="5089011"/>
            <a:ext cx="711478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700" spc="25" dirty="0">
                <a:latin typeface="宋体"/>
                <a:cs typeface="宋体"/>
              </a:rPr>
              <a:t>200</a:t>
            </a:r>
            <a:r>
              <a:rPr sz="1700" spc="10" dirty="0">
                <a:latin typeface="宋体"/>
                <a:cs typeface="宋体"/>
              </a:rPr>
              <a:t>0</a:t>
            </a:r>
            <a:r>
              <a:rPr sz="1700" spc="60" dirty="0">
                <a:latin typeface="宋体"/>
                <a:cs typeface="宋体"/>
              </a:rPr>
              <a:t>年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90" name="object 190"/>
          <p:cNvSpPr txBox="1"/>
          <p:nvPr/>
        </p:nvSpPr>
        <p:spPr>
          <a:xfrm rot="19500000">
            <a:off x="4907652" y="5089011"/>
            <a:ext cx="711478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700" spc="25" dirty="0">
                <a:latin typeface="宋体"/>
                <a:cs typeface="宋体"/>
              </a:rPr>
              <a:t>200</a:t>
            </a:r>
            <a:r>
              <a:rPr sz="1700" spc="10" dirty="0">
                <a:latin typeface="宋体"/>
                <a:cs typeface="宋体"/>
              </a:rPr>
              <a:t>2</a:t>
            </a:r>
            <a:r>
              <a:rPr sz="1700" spc="60" dirty="0">
                <a:latin typeface="宋体"/>
                <a:cs typeface="宋体"/>
              </a:rPr>
              <a:t>年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91" name="object 191"/>
          <p:cNvSpPr txBox="1"/>
          <p:nvPr/>
        </p:nvSpPr>
        <p:spPr>
          <a:xfrm rot="19500000">
            <a:off x="5318405" y="5089011"/>
            <a:ext cx="711478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700" spc="25" dirty="0">
                <a:latin typeface="宋体"/>
                <a:cs typeface="宋体"/>
              </a:rPr>
              <a:t>200</a:t>
            </a:r>
            <a:r>
              <a:rPr sz="1700" spc="10" dirty="0">
                <a:latin typeface="宋体"/>
                <a:cs typeface="宋体"/>
              </a:rPr>
              <a:t>4</a:t>
            </a:r>
            <a:r>
              <a:rPr sz="1700" spc="60" dirty="0">
                <a:latin typeface="宋体"/>
                <a:cs typeface="宋体"/>
              </a:rPr>
              <a:t>年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92" name="object 192"/>
          <p:cNvSpPr txBox="1"/>
          <p:nvPr/>
        </p:nvSpPr>
        <p:spPr>
          <a:xfrm rot="19500000">
            <a:off x="5714488" y="5089011"/>
            <a:ext cx="711478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700" spc="25" dirty="0">
                <a:latin typeface="宋体"/>
                <a:cs typeface="宋体"/>
              </a:rPr>
              <a:t>200</a:t>
            </a:r>
            <a:r>
              <a:rPr sz="1700" spc="10" dirty="0">
                <a:latin typeface="宋体"/>
                <a:cs typeface="宋体"/>
              </a:rPr>
              <a:t>6</a:t>
            </a:r>
            <a:r>
              <a:rPr sz="1700" spc="60" dirty="0">
                <a:latin typeface="宋体"/>
                <a:cs typeface="宋体"/>
              </a:rPr>
              <a:t>年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93" name="object 193"/>
          <p:cNvSpPr txBox="1"/>
          <p:nvPr/>
        </p:nvSpPr>
        <p:spPr>
          <a:xfrm rot="19500000">
            <a:off x="6110572" y="5089011"/>
            <a:ext cx="711478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700" spc="25" dirty="0">
                <a:latin typeface="宋体"/>
                <a:cs typeface="宋体"/>
              </a:rPr>
              <a:t>200</a:t>
            </a:r>
            <a:r>
              <a:rPr sz="1700" spc="10" dirty="0">
                <a:latin typeface="宋体"/>
                <a:cs typeface="宋体"/>
              </a:rPr>
              <a:t>8</a:t>
            </a:r>
            <a:r>
              <a:rPr sz="1700" spc="60" dirty="0">
                <a:latin typeface="宋体"/>
                <a:cs typeface="宋体"/>
              </a:rPr>
              <a:t>年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4012512" y="5511913"/>
            <a:ext cx="495300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240" dirty="0">
                <a:latin typeface="宋体"/>
                <a:cs typeface="宋体"/>
              </a:rPr>
              <a:t>时间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34073" y="3300732"/>
            <a:ext cx="260350" cy="650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1850" dirty="0">
                <a:latin typeface="宋体"/>
                <a:cs typeface="宋体"/>
              </a:rPr>
              <a:t>百分比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1531345" y="5836785"/>
            <a:ext cx="5427980" cy="260350"/>
          </a:xfrm>
          <a:custGeom>
            <a:avLst/>
            <a:gdLst/>
            <a:ahLst/>
            <a:cxnLst/>
            <a:rect l="l" t="t" r="r" b="b"/>
            <a:pathLst>
              <a:path w="5427980" h="260350">
                <a:moveTo>
                  <a:pt x="0" y="0"/>
                </a:moveTo>
                <a:lnTo>
                  <a:pt x="5427820" y="0"/>
                </a:lnTo>
                <a:lnTo>
                  <a:pt x="5427820" y="260138"/>
                </a:lnTo>
                <a:lnTo>
                  <a:pt x="0" y="260138"/>
                </a:lnTo>
                <a:lnTo>
                  <a:pt x="0" y="0"/>
                </a:lnTo>
                <a:close/>
              </a:path>
            </a:pathLst>
          </a:custGeom>
          <a:solidFill>
            <a:srgbClr val="CCE8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604704" y="5979855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083" y="0"/>
                </a:lnTo>
              </a:path>
            </a:pathLst>
          </a:custGeom>
          <a:ln w="1300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744482" y="5933914"/>
            <a:ext cx="101856" cy="91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330809" y="597985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47" y="0"/>
                </a:lnTo>
              </a:path>
            </a:pathLst>
          </a:custGeom>
          <a:ln w="1300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10773" y="5979855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701" y="0"/>
                </a:lnTo>
              </a:path>
            </a:pathLst>
          </a:custGeom>
          <a:ln w="1300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57475" y="5940840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34" y="0"/>
                </a:lnTo>
                <a:lnTo>
                  <a:pt x="73334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57471" y="5940833"/>
            <a:ext cx="73660" cy="65405"/>
          </a:xfrm>
          <a:custGeom>
            <a:avLst/>
            <a:gdLst/>
            <a:ahLst/>
            <a:cxnLst/>
            <a:rect l="l" t="t" r="r" b="b"/>
            <a:pathLst>
              <a:path w="73660" h="65404">
                <a:moveTo>
                  <a:pt x="0" y="0"/>
                </a:moveTo>
                <a:lnTo>
                  <a:pt x="73348" y="0"/>
                </a:lnTo>
                <a:lnTo>
                  <a:pt x="73348" y="65034"/>
                </a:lnTo>
                <a:lnTo>
                  <a:pt x="0" y="65034"/>
                </a:lnTo>
                <a:lnTo>
                  <a:pt x="0" y="0"/>
                </a:lnTo>
                <a:close/>
              </a:path>
            </a:pathLst>
          </a:custGeom>
          <a:ln w="1373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1531355" y="5836778"/>
            <a:ext cx="5427980" cy="2603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235"/>
              </a:spcBef>
              <a:tabLst>
                <a:tab pos="4018915" algn="l"/>
              </a:tabLst>
            </a:pPr>
            <a:r>
              <a:rPr sz="1300" spc="200" dirty="0">
                <a:latin typeface="宋体"/>
                <a:cs typeface="宋体"/>
              </a:rPr>
              <a:t>美国经常账户余额绝对值占</a:t>
            </a:r>
            <a:r>
              <a:rPr sz="1300" spc="150" dirty="0">
                <a:latin typeface="宋体"/>
                <a:cs typeface="宋体"/>
              </a:rPr>
              <a:t>GDP</a:t>
            </a:r>
            <a:r>
              <a:rPr sz="1300" spc="200" dirty="0">
                <a:latin typeface="宋体"/>
                <a:cs typeface="宋体"/>
              </a:rPr>
              <a:t>比重	美国个人储蓄率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7024675" y="1371605"/>
            <a:ext cx="2119630" cy="3286125"/>
          </a:xfrm>
          <a:custGeom>
            <a:avLst/>
            <a:gdLst/>
            <a:ahLst/>
            <a:cxnLst/>
            <a:rect l="l" t="t" r="r" b="b"/>
            <a:pathLst>
              <a:path w="2119629" h="3286125">
                <a:moveTo>
                  <a:pt x="1839925" y="0"/>
                </a:moveTo>
                <a:lnTo>
                  <a:pt x="722325" y="0"/>
                </a:lnTo>
                <a:lnTo>
                  <a:pt x="677005" y="3656"/>
                </a:lnTo>
                <a:lnTo>
                  <a:pt x="634014" y="14244"/>
                </a:lnTo>
                <a:lnTo>
                  <a:pt x="593926" y="31186"/>
                </a:lnTo>
                <a:lnTo>
                  <a:pt x="557316" y="53908"/>
                </a:lnTo>
                <a:lnTo>
                  <a:pt x="524760" y="81835"/>
                </a:lnTo>
                <a:lnTo>
                  <a:pt x="496834" y="114391"/>
                </a:lnTo>
                <a:lnTo>
                  <a:pt x="474111" y="151001"/>
                </a:lnTo>
                <a:lnTo>
                  <a:pt x="457169" y="191089"/>
                </a:lnTo>
                <a:lnTo>
                  <a:pt x="446582" y="234080"/>
                </a:lnTo>
                <a:lnTo>
                  <a:pt x="442925" y="279400"/>
                </a:lnTo>
                <a:lnTo>
                  <a:pt x="442925" y="2082787"/>
                </a:lnTo>
                <a:lnTo>
                  <a:pt x="446582" y="2128110"/>
                </a:lnTo>
                <a:lnTo>
                  <a:pt x="457169" y="2171104"/>
                </a:lnTo>
                <a:lnTo>
                  <a:pt x="474111" y="2211194"/>
                </a:lnTo>
                <a:lnTo>
                  <a:pt x="496834" y="2247805"/>
                </a:lnTo>
                <a:lnTo>
                  <a:pt x="524760" y="2280362"/>
                </a:lnTo>
                <a:lnTo>
                  <a:pt x="557316" y="2308290"/>
                </a:lnTo>
                <a:lnTo>
                  <a:pt x="593926" y="2331012"/>
                </a:lnTo>
                <a:lnTo>
                  <a:pt x="634014" y="2347955"/>
                </a:lnTo>
                <a:lnTo>
                  <a:pt x="677005" y="2358543"/>
                </a:lnTo>
                <a:lnTo>
                  <a:pt x="722325" y="2362200"/>
                </a:lnTo>
                <a:lnTo>
                  <a:pt x="0" y="3286074"/>
                </a:lnTo>
                <a:lnTo>
                  <a:pt x="1141425" y="2362200"/>
                </a:lnTo>
                <a:lnTo>
                  <a:pt x="1839925" y="2362200"/>
                </a:lnTo>
                <a:lnTo>
                  <a:pt x="1885244" y="2358543"/>
                </a:lnTo>
                <a:lnTo>
                  <a:pt x="1928235" y="2347955"/>
                </a:lnTo>
                <a:lnTo>
                  <a:pt x="1968324" y="2331012"/>
                </a:lnTo>
                <a:lnTo>
                  <a:pt x="2004933" y="2308290"/>
                </a:lnTo>
                <a:lnTo>
                  <a:pt x="2037489" y="2280362"/>
                </a:lnTo>
                <a:lnTo>
                  <a:pt x="2065416" y="2247805"/>
                </a:lnTo>
                <a:lnTo>
                  <a:pt x="2088138" y="2211194"/>
                </a:lnTo>
                <a:lnTo>
                  <a:pt x="2105080" y="2171104"/>
                </a:lnTo>
                <a:lnTo>
                  <a:pt x="2115668" y="2128110"/>
                </a:lnTo>
                <a:lnTo>
                  <a:pt x="2119325" y="2082787"/>
                </a:lnTo>
                <a:lnTo>
                  <a:pt x="2119325" y="279400"/>
                </a:lnTo>
                <a:lnTo>
                  <a:pt x="2115668" y="234080"/>
                </a:lnTo>
                <a:lnTo>
                  <a:pt x="2105080" y="191089"/>
                </a:lnTo>
                <a:lnTo>
                  <a:pt x="2088138" y="151001"/>
                </a:lnTo>
                <a:lnTo>
                  <a:pt x="2065416" y="114391"/>
                </a:lnTo>
                <a:lnTo>
                  <a:pt x="2037489" y="81835"/>
                </a:lnTo>
                <a:lnTo>
                  <a:pt x="2004933" y="53908"/>
                </a:lnTo>
                <a:lnTo>
                  <a:pt x="1968324" y="31186"/>
                </a:lnTo>
                <a:lnTo>
                  <a:pt x="1928235" y="14244"/>
                </a:lnTo>
                <a:lnTo>
                  <a:pt x="1885244" y="3656"/>
                </a:lnTo>
                <a:lnTo>
                  <a:pt x="1839925" y="0"/>
                </a:lnTo>
                <a:close/>
              </a:path>
            </a:pathLst>
          </a:custGeom>
          <a:solidFill>
            <a:srgbClr val="FEA5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024675" y="1371605"/>
            <a:ext cx="2119630" cy="3286125"/>
          </a:xfrm>
          <a:custGeom>
            <a:avLst/>
            <a:gdLst/>
            <a:ahLst/>
            <a:cxnLst/>
            <a:rect l="l" t="t" r="r" b="b"/>
            <a:pathLst>
              <a:path w="2119629" h="3286125">
                <a:moveTo>
                  <a:pt x="442925" y="279400"/>
                </a:moveTo>
                <a:lnTo>
                  <a:pt x="446582" y="234080"/>
                </a:lnTo>
                <a:lnTo>
                  <a:pt x="457169" y="191089"/>
                </a:lnTo>
                <a:lnTo>
                  <a:pt x="474111" y="151001"/>
                </a:lnTo>
                <a:lnTo>
                  <a:pt x="496834" y="114391"/>
                </a:lnTo>
                <a:lnTo>
                  <a:pt x="524760" y="81835"/>
                </a:lnTo>
                <a:lnTo>
                  <a:pt x="557316" y="53908"/>
                </a:lnTo>
                <a:lnTo>
                  <a:pt x="593926" y="31186"/>
                </a:lnTo>
                <a:lnTo>
                  <a:pt x="634014" y="14244"/>
                </a:lnTo>
                <a:lnTo>
                  <a:pt x="677005" y="3656"/>
                </a:lnTo>
                <a:lnTo>
                  <a:pt x="722325" y="0"/>
                </a:lnTo>
                <a:lnTo>
                  <a:pt x="1141425" y="0"/>
                </a:lnTo>
                <a:lnTo>
                  <a:pt x="1839925" y="0"/>
                </a:lnTo>
                <a:lnTo>
                  <a:pt x="1885244" y="3656"/>
                </a:lnTo>
                <a:lnTo>
                  <a:pt x="1928235" y="14244"/>
                </a:lnTo>
                <a:lnTo>
                  <a:pt x="1968324" y="31186"/>
                </a:lnTo>
                <a:lnTo>
                  <a:pt x="2004933" y="53908"/>
                </a:lnTo>
                <a:lnTo>
                  <a:pt x="2037489" y="81835"/>
                </a:lnTo>
                <a:lnTo>
                  <a:pt x="2065416" y="114391"/>
                </a:lnTo>
                <a:lnTo>
                  <a:pt x="2088138" y="151001"/>
                </a:lnTo>
                <a:lnTo>
                  <a:pt x="2105080" y="191089"/>
                </a:lnTo>
                <a:lnTo>
                  <a:pt x="2115668" y="234080"/>
                </a:lnTo>
                <a:lnTo>
                  <a:pt x="2119325" y="279400"/>
                </a:lnTo>
                <a:lnTo>
                  <a:pt x="2119325" y="1377950"/>
                </a:lnTo>
                <a:lnTo>
                  <a:pt x="2119325" y="1968500"/>
                </a:lnTo>
                <a:lnTo>
                  <a:pt x="2119325" y="2082787"/>
                </a:lnTo>
                <a:lnTo>
                  <a:pt x="2115668" y="2128110"/>
                </a:lnTo>
                <a:lnTo>
                  <a:pt x="2105080" y="2171104"/>
                </a:lnTo>
                <a:lnTo>
                  <a:pt x="2088138" y="2211194"/>
                </a:lnTo>
                <a:lnTo>
                  <a:pt x="2065416" y="2247805"/>
                </a:lnTo>
                <a:lnTo>
                  <a:pt x="2037489" y="2280362"/>
                </a:lnTo>
                <a:lnTo>
                  <a:pt x="2004933" y="2308290"/>
                </a:lnTo>
                <a:lnTo>
                  <a:pt x="1968324" y="2331012"/>
                </a:lnTo>
                <a:lnTo>
                  <a:pt x="1928235" y="2347955"/>
                </a:lnTo>
                <a:lnTo>
                  <a:pt x="1885244" y="2358543"/>
                </a:lnTo>
                <a:lnTo>
                  <a:pt x="1839925" y="2362200"/>
                </a:lnTo>
                <a:lnTo>
                  <a:pt x="1141425" y="2362200"/>
                </a:lnTo>
                <a:lnTo>
                  <a:pt x="0" y="3286074"/>
                </a:lnTo>
                <a:lnTo>
                  <a:pt x="722325" y="2362200"/>
                </a:lnTo>
                <a:lnTo>
                  <a:pt x="677005" y="2358543"/>
                </a:lnTo>
                <a:lnTo>
                  <a:pt x="634014" y="2347955"/>
                </a:lnTo>
                <a:lnTo>
                  <a:pt x="593926" y="2331012"/>
                </a:lnTo>
                <a:lnTo>
                  <a:pt x="557316" y="2308290"/>
                </a:lnTo>
                <a:lnTo>
                  <a:pt x="524760" y="2280362"/>
                </a:lnTo>
                <a:lnTo>
                  <a:pt x="496834" y="2247805"/>
                </a:lnTo>
                <a:lnTo>
                  <a:pt x="474111" y="2211194"/>
                </a:lnTo>
                <a:lnTo>
                  <a:pt x="457169" y="2171104"/>
                </a:lnTo>
                <a:lnTo>
                  <a:pt x="446582" y="2128110"/>
                </a:lnTo>
                <a:lnTo>
                  <a:pt x="442925" y="2082787"/>
                </a:lnTo>
                <a:lnTo>
                  <a:pt x="442925" y="1968500"/>
                </a:lnTo>
                <a:lnTo>
                  <a:pt x="442925" y="1377950"/>
                </a:lnTo>
                <a:lnTo>
                  <a:pt x="442925" y="279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7628707" y="1494074"/>
            <a:ext cx="1356360" cy="2148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005" marR="35560" algn="ctr">
              <a:lnSpc>
                <a:spcPct val="98700"/>
              </a:lnSpc>
              <a:spcBef>
                <a:spcPts val="135"/>
              </a:spcBef>
            </a:pPr>
            <a:r>
              <a:rPr sz="2000" dirty="0">
                <a:latin typeface="宋体"/>
                <a:cs typeface="宋体"/>
              </a:rPr>
              <a:t>在美国外债 中，中国第 一债权人，  </a:t>
            </a:r>
            <a:r>
              <a:rPr sz="2000" spc="-5" dirty="0">
                <a:latin typeface="Arial"/>
                <a:cs typeface="Arial"/>
              </a:rPr>
              <a:t>6%</a:t>
            </a:r>
            <a:r>
              <a:rPr sz="2000" spc="-5" dirty="0"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  <a:p>
            <a:pPr marL="12700" marR="5080" algn="ctr">
              <a:lnSpc>
                <a:spcPct val="100000"/>
              </a:lnSpc>
            </a:pPr>
            <a:r>
              <a:rPr sz="2000" dirty="0">
                <a:latin typeface="宋体"/>
                <a:cs typeface="宋体"/>
              </a:rPr>
              <a:t>近</a:t>
            </a:r>
            <a:r>
              <a:rPr sz="2000" dirty="0">
                <a:latin typeface="Arial"/>
                <a:cs typeface="Arial"/>
              </a:rPr>
              <a:t>7500</a:t>
            </a:r>
            <a:r>
              <a:rPr sz="2000" dirty="0">
                <a:latin typeface="宋体"/>
                <a:cs typeface="宋体"/>
              </a:rPr>
              <a:t>亿美 元，人均 </a:t>
            </a:r>
            <a:r>
              <a:rPr sz="2000" dirty="0">
                <a:latin typeface="Arial"/>
                <a:cs typeface="Arial"/>
              </a:rPr>
              <a:t>570</a:t>
            </a:r>
            <a:r>
              <a:rPr sz="2000" dirty="0">
                <a:latin typeface="宋体"/>
                <a:cs typeface="宋体"/>
              </a:rPr>
              <a:t>美元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8383016" y="6289039"/>
            <a:ext cx="2241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8" name="object 208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209" name="object 209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9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中国外向型经济的高速发展与美国的贸易赤字</a:t>
            </a:r>
          </a:p>
        </p:txBody>
      </p:sp>
      <p:sp>
        <p:nvSpPr>
          <p:cNvPr id="4" name="object 4"/>
          <p:cNvSpPr/>
          <p:nvPr/>
        </p:nvSpPr>
        <p:spPr>
          <a:xfrm>
            <a:off x="1658094" y="1492701"/>
            <a:ext cx="5500370" cy="2416175"/>
          </a:xfrm>
          <a:custGeom>
            <a:avLst/>
            <a:gdLst/>
            <a:ahLst/>
            <a:cxnLst/>
            <a:rect l="l" t="t" r="r" b="b"/>
            <a:pathLst>
              <a:path w="5500370" h="2416175">
                <a:moveTo>
                  <a:pt x="0" y="0"/>
                </a:moveTo>
                <a:lnTo>
                  <a:pt x="5499965" y="0"/>
                </a:lnTo>
                <a:lnTo>
                  <a:pt x="5499965" y="2415761"/>
                </a:lnTo>
                <a:lnTo>
                  <a:pt x="0" y="2415761"/>
                </a:lnTo>
                <a:lnTo>
                  <a:pt x="0" y="0"/>
                </a:lnTo>
                <a:close/>
              </a:path>
            </a:pathLst>
          </a:custGeom>
          <a:solidFill>
            <a:srgbClr val="CCE8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8094" y="1492704"/>
            <a:ext cx="5500370" cy="2416175"/>
          </a:xfrm>
          <a:custGeom>
            <a:avLst/>
            <a:gdLst/>
            <a:ahLst/>
            <a:cxnLst/>
            <a:rect l="l" t="t" r="r" b="b"/>
            <a:pathLst>
              <a:path w="5500370" h="2416175">
                <a:moveTo>
                  <a:pt x="0" y="0"/>
                </a:moveTo>
                <a:lnTo>
                  <a:pt x="5499965" y="0"/>
                </a:lnTo>
                <a:lnTo>
                  <a:pt x="5499965" y="2415761"/>
                </a:lnTo>
                <a:lnTo>
                  <a:pt x="0" y="241576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3876" y="1977650"/>
            <a:ext cx="3496945" cy="1338580"/>
          </a:xfrm>
          <a:custGeom>
            <a:avLst/>
            <a:gdLst/>
            <a:ahLst/>
            <a:cxnLst/>
            <a:rect l="l" t="t" r="r" b="b"/>
            <a:pathLst>
              <a:path w="3496945" h="1338579">
                <a:moveTo>
                  <a:pt x="0" y="0"/>
                </a:moveTo>
                <a:lnTo>
                  <a:pt x="3496819" y="0"/>
                </a:lnTo>
                <a:lnTo>
                  <a:pt x="3496819" y="1338098"/>
                </a:lnTo>
                <a:lnTo>
                  <a:pt x="0" y="1338098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73876" y="3046335"/>
            <a:ext cx="3496945" cy="0"/>
          </a:xfrm>
          <a:custGeom>
            <a:avLst/>
            <a:gdLst/>
            <a:ahLst/>
            <a:cxnLst/>
            <a:rect l="l" t="t" r="r" b="b"/>
            <a:pathLst>
              <a:path w="3496945">
                <a:moveTo>
                  <a:pt x="0" y="0"/>
                </a:moveTo>
                <a:lnTo>
                  <a:pt x="34968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73876" y="2776920"/>
            <a:ext cx="3496945" cy="0"/>
          </a:xfrm>
          <a:custGeom>
            <a:avLst/>
            <a:gdLst/>
            <a:ahLst/>
            <a:cxnLst/>
            <a:rect l="l" t="t" r="r" b="b"/>
            <a:pathLst>
              <a:path w="3496945">
                <a:moveTo>
                  <a:pt x="0" y="0"/>
                </a:moveTo>
                <a:lnTo>
                  <a:pt x="34968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3876" y="2516485"/>
            <a:ext cx="3496945" cy="0"/>
          </a:xfrm>
          <a:custGeom>
            <a:avLst/>
            <a:gdLst/>
            <a:ahLst/>
            <a:cxnLst/>
            <a:rect l="l" t="t" r="r" b="b"/>
            <a:pathLst>
              <a:path w="3496945">
                <a:moveTo>
                  <a:pt x="0" y="0"/>
                </a:moveTo>
                <a:lnTo>
                  <a:pt x="34968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3876" y="2247070"/>
            <a:ext cx="3496945" cy="0"/>
          </a:xfrm>
          <a:custGeom>
            <a:avLst/>
            <a:gdLst/>
            <a:ahLst/>
            <a:cxnLst/>
            <a:rect l="l" t="t" r="r" b="b"/>
            <a:pathLst>
              <a:path w="3496945">
                <a:moveTo>
                  <a:pt x="0" y="0"/>
                </a:moveTo>
                <a:lnTo>
                  <a:pt x="34968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3876" y="1977654"/>
            <a:ext cx="3496945" cy="0"/>
          </a:xfrm>
          <a:custGeom>
            <a:avLst/>
            <a:gdLst/>
            <a:ahLst/>
            <a:cxnLst/>
            <a:rect l="l" t="t" r="r" b="b"/>
            <a:pathLst>
              <a:path w="3496945">
                <a:moveTo>
                  <a:pt x="0" y="0"/>
                </a:moveTo>
                <a:lnTo>
                  <a:pt x="34968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3876" y="1977652"/>
            <a:ext cx="3496945" cy="0"/>
          </a:xfrm>
          <a:custGeom>
            <a:avLst/>
            <a:gdLst/>
            <a:ahLst/>
            <a:cxnLst/>
            <a:rect l="l" t="t" r="r" b="b"/>
            <a:pathLst>
              <a:path w="3496945">
                <a:moveTo>
                  <a:pt x="0" y="0"/>
                </a:moveTo>
                <a:lnTo>
                  <a:pt x="3496820" y="0"/>
                </a:lnTo>
              </a:path>
            </a:pathLst>
          </a:custGeom>
          <a:ln w="898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0696" y="1977653"/>
            <a:ext cx="0" cy="1338580"/>
          </a:xfrm>
          <a:custGeom>
            <a:avLst/>
            <a:gdLst/>
            <a:ahLst/>
            <a:cxnLst/>
            <a:rect l="l" t="t" r="r" b="b"/>
            <a:pathLst>
              <a:path h="1338579">
                <a:moveTo>
                  <a:pt x="0" y="0"/>
                </a:moveTo>
                <a:lnTo>
                  <a:pt x="0" y="1338098"/>
                </a:lnTo>
              </a:path>
            </a:pathLst>
          </a:custGeom>
          <a:ln w="11578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73876" y="3315752"/>
            <a:ext cx="3496945" cy="0"/>
          </a:xfrm>
          <a:custGeom>
            <a:avLst/>
            <a:gdLst/>
            <a:ahLst/>
            <a:cxnLst/>
            <a:rect l="l" t="t" r="r" b="b"/>
            <a:pathLst>
              <a:path w="3496945">
                <a:moveTo>
                  <a:pt x="3496820" y="0"/>
                </a:moveTo>
                <a:lnTo>
                  <a:pt x="0" y="0"/>
                </a:lnTo>
              </a:path>
            </a:pathLst>
          </a:custGeom>
          <a:ln w="898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3876" y="1977654"/>
            <a:ext cx="0" cy="1338580"/>
          </a:xfrm>
          <a:custGeom>
            <a:avLst/>
            <a:gdLst/>
            <a:ahLst/>
            <a:cxnLst/>
            <a:rect l="l" t="t" r="r" b="b"/>
            <a:pathLst>
              <a:path h="1338579">
                <a:moveTo>
                  <a:pt x="0" y="1338098"/>
                </a:moveTo>
                <a:lnTo>
                  <a:pt x="0" y="0"/>
                </a:lnTo>
              </a:path>
            </a:pathLst>
          </a:custGeom>
          <a:ln w="11578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88085" y="3086747"/>
            <a:ext cx="277892" cy="229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82296" y="3082254"/>
            <a:ext cx="278130" cy="233679"/>
          </a:xfrm>
          <a:custGeom>
            <a:avLst/>
            <a:gdLst/>
            <a:ahLst/>
            <a:cxnLst/>
            <a:rect l="l" t="t" r="r" b="b"/>
            <a:pathLst>
              <a:path w="278129" h="233679">
                <a:moveTo>
                  <a:pt x="0" y="0"/>
                </a:moveTo>
                <a:lnTo>
                  <a:pt x="277892" y="0"/>
                </a:lnTo>
                <a:lnTo>
                  <a:pt x="277892" y="233493"/>
                </a:lnTo>
                <a:lnTo>
                  <a:pt x="0" y="233493"/>
                </a:lnTo>
                <a:lnTo>
                  <a:pt x="0" y="0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82821" y="3077768"/>
            <a:ext cx="289467" cy="237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77028" y="3073274"/>
            <a:ext cx="289560" cy="242570"/>
          </a:xfrm>
          <a:custGeom>
            <a:avLst/>
            <a:gdLst/>
            <a:ahLst/>
            <a:cxnLst/>
            <a:rect l="l" t="t" r="r" b="b"/>
            <a:pathLst>
              <a:path w="289560" h="242570">
                <a:moveTo>
                  <a:pt x="0" y="0"/>
                </a:moveTo>
                <a:lnTo>
                  <a:pt x="289471" y="0"/>
                </a:lnTo>
                <a:lnTo>
                  <a:pt x="289471" y="242474"/>
                </a:lnTo>
                <a:lnTo>
                  <a:pt x="0" y="242474"/>
                </a:lnTo>
                <a:lnTo>
                  <a:pt x="0" y="0"/>
                </a:lnTo>
                <a:close/>
              </a:path>
            </a:pathLst>
          </a:custGeom>
          <a:ln w="10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9132" y="3005924"/>
            <a:ext cx="277888" cy="3098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83340" y="3001430"/>
            <a:ext cx="278130" cy="314325"/>
          </a:xfrm>
          <a:custGeom>
            <a:avLst/>
            <a:gdLst/>
            <a:ahLst/>
            <a:cxnLst/>
            <a:rect l="l" t="t" r="r" b="b"/>
            <a:pathLst>
              <a:path w="278129" h="314325">
                <a:moveTo>
                  <a:pt x="0" y="0"/>
                </a:moveTo>
                <a:lnTo>
                  <a:pt x="277892" y="0"/>
                </a:lnTo>
                <a:lnTo>
                  <a:pt x="277892" y="314318"/>
                </a:lnTo>
                <a:lnTo>
                  <a:pt x="0" y="314318"/>
                </a:lnTo>
                <a:lnTo>
                  <a:pt x="0" y="0"/>
                </a:lnTo>
                <a:close/>
              </a:path>
            </a:pathLst>
          </a:custGeom>
          <a:ln w="10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3861" y="2601800"/>
            <a:ext cx="289469" cy="7139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78072" y="2597307"/>
            <a:ext cx="289560" cy="718820"/>
          </a:xfrm>
          <a:custGeom>
            <a:avLst/>
            <a:gdLst/>
            <a:ahLst/>
            <a:cxnLst/>
            <a:rect l="l" t="t" r="r" b="b"/>
            <a:pathLst>
              <a:path w="289560" h="718820">
                <a:moveTo>
                  <a:pt x="0" y="0"/>
                </a:moveTo>
                <a:lnTo>
                  <a:pt x="289471" y="0"/>
                </a:lnTo>
                <a:lnTo>
                  <a:pt x="289471" y="718442"/>
                </a:lnTo>
                <a:lnTo>
                  <a:pt x="0" y="718442"/>
                </a:lnTo>
                <a:lnTo>
                  <a:pt x="0" y="0"/>
                </a:lnTo>
                <a:close/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90173" y="2152776"/>
            <a:ext cx="277892" cy="11629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4384" y="2148281"/>
            <a:ext cx="278130" cy="1167765"/>
          </a:xfrm>
          <a:custGeom>
            <a:avLst/>
            <a:gdLst/>
            <a:ahLst/>
            <a:cxnLst/>
            <a:rect l="l" t="t" r="r" b="b"/>
            <a:pathLst>
              <a:path w="278129" h="1167764">
                <a:moveTo>
                  <a:pt x="0" y="0"/>
                </a:moveTo>
                <a:lnTo>
                  <a:pt x="277892" y="0"/>
                </a:lnTo>
                <a:lnTo>
                  <a:pt x="277892" y="1167468"/>
                </a:lnTo>
                <a:lnTo>
                  <a:pt x="0" y="1167468"/>
                </a:lnTo>
                <a:lnTo>
                  <a:pt x="0" y="0"/>
                </a:lnTo>
                <a:close/>
              </a:path>
            </a:pathLst>
          </a:custGeom>
          <a:ln w="11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73876" y="1977652"/>
            <a:ext cx="0" cy="1338580"/>
          </a:xfrm>
          <a:custGeom>
            <a:avLst/>
            <a:gdLst/>
            <a:ahLst/>
            <a:cxnLst/>
            <a:rect l="l" t="t" r="r" b="b"/>
            <a:pathLst>
              <a:path h="1338579">
                <a:moveTo>
                  <a:pt x="0" y="13381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73876" y="3315751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8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73876" y="3046336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8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73876" y="2776920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8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3876" y="2516485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8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3876" y="2247070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8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73876" y="1977654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8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73876" y="3315753"/>
            <a:ext cx="3496945" cy="0"/>
          </a:xfrm>
          <a:custGeom>
            <a:avLst/>
            <a:gdLst/>
            <a:ahLst/>
            <a:cxnLst/>
            <a:rect l="l" t="t" r="r" b="b"/>
            <a:pathLst>
              <a:path w="3496945">
                <a:moveTo>
                  <a:pt x="0" y="0"/>
                </a:moveTo>
                <a:lnTo>
                  <a:pt x="34968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68609" y="3270851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9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74920" y="3270852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9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69652" y="3270852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9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75964" y="3270853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9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70696" y="3270853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9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371767" y="1542867"/>
            <a:ext cx="209740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spc="310" dirty="0">
                <a:latin typeface="宋体"/>
                <a:cs typeface="宋体"/>
              </a:rPr>
              <a:t>中国经常项目商品贸易净值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86512" y="1884127"/>
            <a:ext cx="568325" cy="1525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0"/>
              </a:spcBef>
            </a:pPr>
            <a:r>
              <a:rPr sz="1050" spc="195" dirty="0">
                <a:latin typeface="宋体"/>
                <a:cs typeface="宋体"/>
              </a:rPr>
              <a:t>250000</a:t>
            </a:r>
            <a:endParaRPr sz="1050">
              <a:latin typeface="宋体"/>
              <a:cs typeface="宋体"/>
            </a:endParaRPr>
          </a:p>
          <a:p>
            <a:pPr marR="5080" algn="ctr">
              <a:lnSpc>
                <a:spcPct val="100000"/>
              </a:lnSpc>
              <a:spcBef>
                <a:spcPts val="860"/>
              </a:spcBef>
            </a:pPr>
            <a:r>
              <a:rPr sz="1050" spc="195" dirty="0">
                <a:latin typeface="宋体"/>
                <a:cs typeface="宋体"/>
              </a:rPr>
              <a:t>200000</a:t>
            </a:r>
            <a:endParaRPr sz="1050">
              <a:latin typeface="宋体"/>
              <a:cs typeface="宋体"/>
            </a:endParaRPr>
          </a:p>
          <a:p>
            <a:pPr marR="5080" algn="ctr">
              <a:lnSpc>
                <a:spcPct val="100000"/>
              </a:lnSpc>
              <a:spcBef>
                <a:spcPts val="860"/>
              </a:spcBef>
            </a:pPr>
            <a:r>
              <a:rPr sz="1050" spc="195" dirty="0">
                <a:latin typeface="宋体"/>
                <a:cs typeface="宋体"/>
              </a:rPr>
              <a:t>150000</a:t>
            </a:r>
            <a:endParaRPr sz="1050">
              <a:latin typeface="宋体"/>
              <a:cs typeface="宋体"/>
            </a:endParaRPr>
          </a:p>
          <a:p>
            <a:pPr marR="5080" algn="ctr">
              <a:lnSpc>
                <a:spcPct val="100000"/>
              </a:lnSpc>
              <a:spcBef>
                <a:spcPts val="795"/>
              </a:spcBef>
            </a:pPr>
            <a:r>
              <a:rPr sz="1050" spc="195" dirty="0">
                <a:latin typeface="宋体"/>
                <a:cs typeface="宋体"/>
              </a:rPr>
              <a:t>100000</a:t>
            </a:r>
            <a:endParaRPr sz="1050">
              <a:latin typeface="宋体"/>
              <a:cs typeface="宋体"/>
            </a:endParaRPr>
          </a:p>
          <a:p>
            <a:pPr marL="79375" algn="ctr">
              <a:lnSpc>
                <a:spcPct val="100000"/>
              </a:lnSpc>
              <a:spcBef>
                <a:spcPts val="860"/>
              </a:spcBef>
            </a:pPr>
            <a:r>
              <a:rPr sz="1050" spc="190" dirty="0">
                <a:latin typeface="宋体"/>
                <a:cs typeface="宋体"/>
              </a:rPr>
              <a:t>50000</a:t>
            </a:r>
            <a:endParaRPr sz="1050">
              <a:latin typeface="宋体"/>
              <a:cs typeface="宋体"/>
            </a:endParaRPr>
          </a:p>
          <a:p>
            <a:pPr marR="10160" algn="r">
              <a:lnSpc>
                <a:spcPct val="100000"/>
              </a:lnSpc>
              <a:spcBef>
                <a:spcPts val="860"/>
              </a:spcBef>
            </a:pPr>
            <a:r>
              <a:rPr sz="1050" spc="150" dirty="0">
                <a:latin typeface="宋体"/>
                <a:cs typeface="宋体"/>
              </a:rPr>
              <a:t>0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35980" y="3410817"/>
            <a:ext cx="38354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spc="190" dirty="0">
                <a:latin typeface="宋体"/>
                <a:cs typeface="宋体"/>
              </a:rPr>
              <a:t>2002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42291" y="3410817"/>
            <a:ext cx="38354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spc="190" dirty="0">
                <a:latin typeface="宋体"/>
                <a:cs typeface="宋体"/>
              </a:rPr>
              <a:t>2003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31756" y="3410817"/>
            <a:ext cx="38354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spc="190" dirty="0">
                <a:latin typeface="宋体"/>
                <a:cs typeface="宋体"/>
              </a:rPr>
              <a:t>2005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38068" y="3410817"/>
            <a:ext cx="38354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spc="190" dirty="0">
                <a:latin typeface="宋体"/>
                <a:cs typeface="宋体"/>
              </a:rPr>
              <a:t>2006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37024" y="3374895"/>
            <a:ext cx="383540" cy="421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0"/>
              </a:spcBef>
            </a:pPr>
            <a:r>
              <a:rPr sz="1050" spc="195" dirty="0">
                <a:latin typeface="宋体"/>
                <a:cs typeface="宋体"/>
              </a:rPr>
              <a:t>2004</a:t>
            </a:r>
            <a:endParaRPr sz="1050">
              <a:latin typeface="宋体"/>
              <a:cs typeface="宋体"/>
            </a:endParaRPr>
          </a:p>
          <a:p>
            <a:pPr marL="11430">
              <a:lnSpc>
                <a:spcPct val="100000"/>
              </a:lnSpc>
              <a:spcBef>
                <a:spcPts val="300"/>
              </a:spcBef>
            </a:pPr>
            <a:r>
              <a:rPr sz="1050" spc="310" dirty="0">
                <a:latin typeface="宋体"/>
                <a:cs typeface="宋体"/>
              </a:rPr>
              <a:t>年份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31923" y="2090681"/>
            <a:ext cx="199390" cy="11036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350" dirty="0">
                <a:latin typeface="宋体"/>
                <a:cs typeface="宋体"/>
              </a:rPr>
              <a:t>净值（百万美元）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486485" y="2534442"/>
            <a:ext cx="602615" cy="179705"/>
          </a:xfrm>
          <a:custGeom>
            <a:avLst/>
            <a:gdLst/>
            <a:ahLst/>
            <a:cxnLst/>
            <a:rect l="l" t="t" r="r" b="b"/>
            <a:pathLst>
              <a:path w="602615" h="179705">
                <a:moveTo>
                  <a:pt x="0" y="0"/>
                </a:moveTo>
                <a:lnTo>
                  <a:pt x="602101" y="0"/>
                </a:lnTo>
                <a:lnTo>
                  <a:pt x="602101" y="179619"/>
                </a:lnTo>
                <a:lnTo>
                  <a:pt x="0" y="179619"/>
                </a:lnTo>
                <a:lnTo>
                  <a:pt x="0" y="0"/>
                </a:lnTo>
                <a:close/>
              </a:path>
            </a:pathLst>
          </a:custGeom>
          <a:solidFill>
            <a:srgbClr val="CCE8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50169" y="2601798"/>
            <a:ext cx="104209" cy="808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44379" y="2597308"/>
            <a:ext cx="104775" cy="81280"/>
          </a:xfrm>
          <a:custGeom>
            <a:avLst/>
            <a:gdLst/>
            <a:ahLst/>
            <a:cxnLst/>
            <a:rect l="l" t="t" r="r" b="b"/>
            <a:pathLst>
              <a:path w="104775" h="81280">
                <a:moveTo>
                  <a:pt x="0" y="0"/>
                </a:moveTo>
                <a:lnTo>
                  <a:pt x="104209" y="0"/>
                </a:lnTo>
                <a:lnTo>
                  <a:pt x="104209" y="80824"/>
                </a:lnTo>
                <a:lnTo>
                  <a:pt x="0" y="80824"/>
                </a:lnTo>
                <a:lnTo>
                  <a:pt x="0" y="0"/>
                </a:lnTo>
                <a:close/>
              </a:path>
            </a:pathLst>
          </a:custGeom>
          <a:ln w="9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486485" y="2534445"/>
            <a:ext cx="602615" cy="17970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50"/>
              </a:spcBef>
            </a:pPr>
            <a:r>
              <a:rPr sz="1050" spc="310" dirty="0">
                <a:latin typeface="宋体"/>
                <a:cs typeface="宋体"/>
              </a:rPr>
              <a:t>中国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58094" y="1492704"/>
            <a:ext cx="5500370" cy="2416175"/>
          </a:xfrm>
          <a:custGeom>
            <a:avLst/>
            <a:gdLst/>
            <a:ahLst/>
            <a:cxnLst/>
            <a:rect l="l" t="t" r="r" b="b"/>
            <a:pathLst>
              <a:path w="5500370" h="2416175">
                <a:moveTo>
                  <a:pt x="0" y="0"/>
                </a:moveTo>
                <a:lnTo>
                  <a:pt x="5499965" y="0"/>
                </a:lnTo>
                <a:lnTo>
                  <a:pt x="5499965" y="2415761"/>
                </a:lnTo>
                <a:lnTo>
                  <a:pt x="0" y="241576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58094" y="4159701"/>
            <a:ext cx="5500370" cy="2416175"/>
          </a:xfrm>
          <a:custGeom>
            <a:avLst/>
            <a:gdLst/>
            <a:ahLst/>
            <a:cxnLst/>
            <a:rect l="l" t="t" r="r" b="b"/>
            <a:pathLst>
              <a:path w="5500370" h="2416175">
                <a:moveTo>
                  <a:pt x="0" y="0"/>
                </a:moveTo>
                <a:lnTo>
                  <a:pt x="5499965" y="0"/>
                </a:lnTo>
                <a:lnTo>
                  <a:pt x="5499965" y="2415752"/>
                </a:lnTo>
                <a:lnTo>
                  <a:pt x="0" y="2415752"/>
                </a:lnTo>
                <a:lnTo>
                  <a:pt x="0" y="0"/>
                </a:lnTo>
                <a:close/>
              </a:path>
            </a:pathLst>
          </a:custGeom>
          <a:solidFill>
            <a:srgbClr val="CCE8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58094" y="4159702"/>
            <a:ext cx="5500370" cy="2416175"/>
          </a:xfrm>
          <a:custGeom>
            <a:avLst/>
            <a:gdLst/>
            <a:ahLst/>
            <a:cxnLst/>
            <a:rect l="l" t="t" r="r" b="b"/>
            <a:pathLst>
              <a:path w="5500370" h="2416175">
                <a:moveTo>
                  <a:pt x="0" y="0"/>
                </a:moveTo>
                <a:lnTo>
                  <a:pt x="5499965" y="0"/>
                </a:lnTo>
                <a:lnTo>
                  <a:pt x="5499965" y="2415761"/>
                </a:lnTo>
                <a:lnTo>
                  <a:pt x="0" y="241576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35980" y="4833241"/>
            <a:ext cx="3346450" cy="1347470"/>
          </a:xfrm>
          <a:custGeom>
            <a:avLst/>
            <a:gdLst/>
            <a:ahLst/>
            <a:cxnLst/>
            <a:rect l="l" t="t" r="r" b="b"/>
            <a:pathLst>
              <a:path w="3346450" h="1347470">
                <a:moveTo>
                  <a:pt x="0" y="0"/>
                </a:moveTo>
                <a:lnTo>
                  <a:pt x="3346294" y="0"/>
                </a:lnTo>
                <a:lnTo>
                  <a:pt x="3346294" y="1347078"/>
                </a:lnTo>
                <a:lnTo>
                  <a:pt x="0" y="1347078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35980" y="618032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2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35980" y="5910904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2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35980" y="5641488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2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35980" y="5372072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2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35980" y="5102656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2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35980" y="4833241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294" y="0"/>
                </a:lnTo>
              </a:path>
            </a:pathLst>
          </a:custGeom>
          <a:ln w="898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82275" y="4833241"/>
            <a:ext cx="0" cy="1347470"/>
          </a:xfrm>
          <a:custGeom>
            <a:avLst/>
            <a:gdLst/>
            <a:ahLst/>
            <a:cxnLst/>
            <a:rect l="l" t="t" r="r" b="b"/>
            <a:pathLst>
              <a:path h="1347470">
                <a:moveTo>
                  <a:pt x="0" y="0"/>
                </a:moveTo>
                <a:lnTo>
                  <a:pt x="0" y="1347079"/>
                </a:lnTo>
              </a:path>
            </a:pathLst>
          </a:custGeom>
          <a:ln w="11578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35980" y="618032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3346294" y="0"/>
                </a:moveTo>
                <a:lnTo>
                  <a:pt x="0" y="0"/>
                </a:lnTo>
              </a:path>
            </a:pathLst>
          </a:custGeom>
          <a:ln w="898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35980" y="4833241"/>
            <a:ext cx="0" cy="1347470"/>
          </a:xfrm>
          <a:custGeom>
            <a:avLst/>
            <a:gdLst/>
            <a:ahLst/>
            <a:cxnLst/>
            <a:rect l="l" t="t" r="r" b="b"/>
            <a:pathLst>
              <a:path h="1347470">
                <a:moveTo>
                  <a:pt x="0" y="1347079"/>
                </a:moveTo>
                <a:lnTo>
                  <a:pt x="0" y="0"/>
                </a:lnTo>
              </a:path>
            </a:pathLst>
          </a:custGeom>
          <a:ln w="11578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38614" y="4837732"/>
            <a:ext cx="277888" cy="6465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32821" y="4833241"/>
            <a:ext cx="278130" cy="647065"/>
          </a:xfrm>
          <a:custGeom>
            <a:avLst/>
            <a:gdLst/>
            <a:ahLst/>
            <a:cxnLst/>
            <a:rect l="l" t="t" r="r" b="b"/>
            <a:pathLst>
              <a:path w="278129" h="647064">
                <a:moveTo>
                  <a:pt x="0" y="0"/>
                </a:moveTo>
                <a:lnTo>
                  <a:pt x="277892" y="0"/>
                </a:lnTo>
                <a:lnTo>
                  <a:pt x="277892" y="646597"/>
                </a:lnTo>
                <a:lnTo>
                  <a:pt x="0" y="646597"/>
                </a:lnTo>
                <a:lnTo>
                  <a:pt x="0" y="0"/>
                </a:lnTo>
                <a:close/>
              </a:path>
            </a:pathLst>
          </a:custGeom>
          <a:ln w="11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10185" y="4837732"/>
            <a:ext cx="277892" cy="736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04396" y="4833241"/>
            <a:ext cx="278130" cy="736600"/>
          </a:xfrm>
          <a:custGeom>
            <a:avLst/>
            <a:gdLst/>
            <a:ahLst/>
            <a:cxnLst/>
            <a:rect l="l" t="t" r="r" b="b"/>
            <a:pathLst>
              <a:path w="278129" h="736600">
                <a:moveTo>
                  <a:pt x="0" y="0"/>
                </a:moveTo>
                <a:lnTo>
                  <a:pt x="277892" y="0"/>
                </a:lnTo>
                <a:lnTo>
                  <a:pt x="277892" y="736403"/>
                </a:lnTo>
                <a:lnTo>
                  <a:pt x="0" y="736403"/>
                </a:lnTo>
                <a:lnTo>
                  <a:pt x="0" y="0"/>
                </a:lnTo>
                <a:close/>
              </a:path>
            </a:pathLst>
          </a:custGeom>
          <a:ln w="11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81766" y="4837731"/>
            <a:ext cx="266306" cy="8980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75971" y="4833240"/>
            <a:ext cx="266700" cy="898525"/>
          </a:xfrm>
          <a:custGeom>
            <a:avLst/>
            <a:gdLst/>
            <a:ahLst/>
            <a:cxnLst/>
            <a:rect l="l" t="t" r="r" b="b"/>
            <a:pathLst>
              <a:path w="266700" h="898525">
                <a:moveTo>
                  <a:pt x="0" y="0"/>
                </a:moveTo>
                <a:lnTo>
                  <a:pt x="266314" y="0"/>
                </a:lnTo>
                <a:lnTo>
                  <a:pt x="266314" y="898052"/>
                </a:lnTo>
                <a:lnTo>
                  <a:pt x="0" y="898052"/>
                </a:lnTo>
                <a:lnTo>
                  <a:pt x="0" y="0"/>
                </a:lnTo>
                <a:close/>
              </a:path>
            </a:pathLst>
          </a:custGeom>
          <a:ln w="11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41759" y="4837731"/>
            <a:ext cx="277889" cy="10597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35967" y="4833240"/>
            <a:ext cx="278130" cy="1059815"/>
          </a:xfrm>
          <a:custGeom>
            <a:avLst/>
            <a:gdLst/>
            <a:ahLst/>
            <a:cxnLst/>
            <a:rect l="l" t="t" r="r" b="b"/>
            <a:pathLst>
              <a:path w="278129" h="1059814">
                <a:moveTo>
                  <a:pt x="0" y="0"/>
                </a:moveTo>
                <a:lnTo>
                  <a:pt x="277892" y="0"/>
                </a:lnTo>
                <a:lnTo>
                  <a:pt x="277892" y="1059702"/>
                </a:lnTo>
                <a:lnTo>
                  <a:pt x="0" y="1059702"/>
                </a:lnTo>
                <a:lnTo>
                  <a:pt x="0" y="0"/>
                </a:lnTo>
                <a:close/>
              </a:path>
            </a:pathLst>
          </a:custGeom>
          <a:ln w="114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13330" y="4837731"/>
            <a:ext cx="277892" cy="11225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07541" y="4833240"/>
            <a:ext cx="278130" cy="1122680"/>
          </a:xfrm>
          <a:custGeom>
            <a:avLst/>
            <a:gdLst/>
            <a:ahLst/>
            <a:cxnLst/>
            <a:rect l="l" t="t" r="r" b="b"/>
            <a:pathLst>
              <a:path w="278129" h="1122679">
                <a:moveTo>
                  <a:pt x="0" y="0"/>
                </a:moveTo>
                <a:lnTo>
                  <a:pt x="277892" y="0"/>
                </a:lnTo>
                <a:lnTo>
                  <a:pt x="277892" y="1122565"/>
                </a:lnTo>
                <a:lnTo>
                  <a:pt x="0" y="1122565"/>
                </a:lnTo>
                <a:lnTo>
                  <a:pt x="0" y="0"/>
                </a:lnTo>
                <a:close/>
              </a:path>
            </a:pathLst>
          </a:custGeom>
          <a:ln w="11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35980" y="4788337"/>
            <a:ext cx="0" cy="1392555"/>
          </a:xfrm>
          <a:custGeom>
            <a:avLst/>
            <a:gdLst/>
            <a:ahLst/>
            <a:cxnLst/>
            <a:rect l="l" t="t" r="r" b="b"/>
            <a:pathLst>
              <a:path h="1392554">
                <a:moveTo>
                  <a:pt x="0" y="13919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35980" y="6180320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8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35980" y="5910904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8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35980" y="5641488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8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35980" y="5372072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8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35980" y="5102656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8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35980" y="4833241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8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35980" y="483324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2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07555" y="4788337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9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79130" y="4788337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9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39126" y="4788337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9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10701" y="4788337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9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82275" y="4788336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9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063355" y="4739717"/>
            <a:ext cx="753745" cy="153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0160" algn="r">
              <a:lnSpc>
                <a:spcPct val="100000"/>
              </a:lnSpc>
              <a:spcBef>
                <a:spcPts val="110"/>
              </a:spcBef>
            </a:pPr>
            <a:r>
              <a:rPr sz="1050" spc="150" dirty="0">
                <a:latin typeface="宋体"/>
                <a:cs typeface="宋体"/>
              </a:rPr>
              <a:t>0</a:t>
            </a:r>
            <a:endParaRPr sz="1050">
              <a:latin typeface="宋体"/>
              <a:cs typeface="宋体"/>
            </a:endParaRPr>
          </a:p>
          <a:p>
            <a:pPr marL="79375" algn="ctr">
              <a:lnSpc>
                <a:spcPct val="100000"/>
              </a:lnSpc>
              <a:spcBef>
                <a:spcPts val="860"/>
              </a:spcBef>
            </a:pPr>
            <a:r>
              <a:rPr sz="1050" spc="190" dirty="0">
                <a:latin typeface="宋体"/>
                <a:cs typeface="宋体"/>
              </a:rPr>
              <a:t>-200000</a:t>
            </a:r>
            <a:endParaRPr sz="1050">
              <a:latin typeface="宋体"/>
              <a:cs typeface="宋体"/>
            </a:endParaRPr>
          </a:p>
          <a:p>
            <a:pPr marL="79375" algn="ctr">
              <a:lnSpc>
                <a:spcPct val="100000"/>
              </a:lnSpc>
              <a:spcBef>
                <a:spcPts val="860"/>
              </a:spcBef>
            </a:pPr>
            <a:r>
              <a:rPr sz="1050" spc="190" dirty="0">
                <a:latin typeface="宋体"/>
                <a:cs typeface="宋体"/>
              </a:rPr>
              <a:t>-400000</a:t>
            </a:r>
            <a:endParaRPr sz="1050">
              <a:latin typeface="宋体"/>
              <a:cs typeface="宋体"/>
            </a:endParaRPr>
          </a:p>
          <a:p>
            <a:pPr marL="79375" algn="ctr">
              <a:lnSpc>
                <a:spcPct val="100000"/>
              </a:lnSpc>
              <a:spcBef>
                <a:spcPts val="865"/>
              </a:spcBef>
            </a:pPr>
            <a:r>
              <a:rPr sz="1050" spc="190" dirty="0">
                <a:latin typeface="宋体"/>
                <a:cs typeface="宋体"/>
              </a:rPr>
              <a:t>-600000</a:t>
            </a:r>
            <a:endParaRPr sz="1050">
              <a:latin typeface="宋体"/>
              <a:cs typeface="宋体"/>
            </a:endParaRPr>
          </a:p>
          <a:p>
            <a:pPr marL="79375" algn="ctr">
              <a:lnSpc>
                <a:spcPct val="100000"/>
              </a:lnSpc>
              <a:spcBef>
                <a:spcPts val="860"/>
              </a:spcBef>
            </a:pPr>
            <a:r>
              <a:rPr sz="1050" spc="190" dirty="0">
                <a:latin typeface="宋体"/>
                <a:cs typeface="宋体"/>
              </a:rPr>
              <a:t>-800000</a:t>
            </a:r>
            <a:endParaRPr sz="1050">
              <a:latin typeface="宋体"/>
              <a:cs typeface="宋体"/>
            </a:endParaRPr>
          </a:p>
          <a:p>
            <a:pPr marR="5080" algn="ctr">
              <a:lnSpc>
                <a:spcPct val="100000"/>
              </a:lnSpc>
              <a:spcBef>
                <a:spcPts val="860"/>
              </a:spcBef>
            </a:pPr>
            <a:r>
              <a:rPr sz="1050" spc="195" dirty="0">
                <a:latin typeface="宋体"/>
                <a:cs typeface="宋体"/>
              </a:rPr>
              <a:t>-1000000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186506" y="4209867"/>
            <a:ext cx="2386330" cy="528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10"/>
              </a:spcBef>
            </a:pPr>
            <a:r>
              <a:rPr sz="1050" spc="310" dirty="0">
                <a:latin typeface="宋体"/>
                <a:cs typeface="宋体"/>
              </a:rPr>
              <a:t>美国经常项目商品贸易净值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tabLst>
                <a:tab pos="671195" algn="l"/>
                <a:tab pos="1343025" algn="l"/>
                <a:tab pos="2002789" algn="l"/>
              </a:tabLst>
            </a:pPr>
            <a:r>
              <a:rPr sz="1050" spc="195" dirty="0">
                <a:latin typeface="宋体"/>
                <a:cs typeface="宋体"/>
              </a:rPr>
              <a:t>200</a:t>
            </a:r>
            <a:r>
              <a:rPr sz="1050" spc="150" dirty="0">
                <a:latin typeface="宋体"/>
                <a:cs typeface="宋体"/>
              </a:rPr>
              <a:t>2</a:t>
            </a:r>
            <a:r>
              <a:rPr sz="1050" dirty="0">
                <a:latin typeface="宋体"/>
                <a:cs typeface="宋体"/>
              </a:rPr>
              <a:t>	</a:t>
            </a:r>
            <a:r>
              <a:rPr sz="1050" spc="195" dirty="0">
                <a:latin typeface="宋体"/>
                <a:cs typeface="宋体"/>
              </a:rPr>
              <a:t>200</a:t>
            </a:r>
            <a:r>
              <a:rPr sz="1050" spc="150" dirty="0">
                <a:latin typeface="宋体"/>
                <a:cs typeface="宋体"/>
              </a:rPr>
              <a:t>3</a:t>
            </a:r>
            <a:r>
              <a:rPr sz="1050" dirty="0">
                <a:latin typeface="宋体"/>
                <a:cs typeface="宋体"/>
              </a:rPr>
              <a:t>	</a:t>
            </a:r>
            <a:r>
              <a:rPr sz="1050" spc="195" dirty="0">
                <a:latin typeface="宋体"/>
                <a:cs typeface="宋体"/>
              </a:rPr>
              <a:t>200</a:t>
            </a:r>
            <a:r>
              <a:rPr sz="1050" spc="150" dirty="0">
                <a:latin typeface="宋体"/>
                <a:cs typeface="宋体"/>
              </a:rPr>
              <a:t>4</a:t>
            </a:r>
            <a:r>
              <a:rPr sz="1050" dirty="0">
                <a:latin typeface="宋体"/>
                <a:cs typeface="宋体"/>
              </a:rPr>
              <a:t>	</a:t>
            </a:r>
            <a:r>
              <a:rPr sz="1050" spc="195" dirty="0">
                <a:latin typeface="宋体"/>
                <a:cs typeface="宋体"/>
              </a:rPr>
              <a:t>2005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861225" y="4551126"/>
            <a:ext cx="38354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spc="190" dirty="0">
                <a:latin typeface="宋体"/>
                <a:cs typeface="宋体"/>
              </a:rPr>
              <a:t>2006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529655" y="6284367"/>
            <a:ext cx="36068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spc="310" dirty="0">
                <a:latin typeface="宋体"/>
                <a:cs typeface="宋体"/>
              </a:rPr>
              <a:t>年份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808765" y="4955251"/>
            <a:ext cx="199390" cy="11036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350" dirty="0">
                <a:latin typeface="宋体"/>
                <a:cs typeface="宋体"/>
              </a:rPr>
              <a:t>净值（百万美元）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509642" y="5416975"/>
            <a:ext cx="602615" cy="179705"/>
          </a:xfrm>
          <a:custGeom>
            <a:avLst/>
            <a:gdLst/>
            <a:ahLst/>
            <a:cxnLst/>
            <a:rect l="l" t="t" r="r" b="b"/>
            <a:pathLst>
              <a:path w="602615" h="179704">
                <a:moveTo>
                  <a:pt x="0" y="0"/>
                </a:moveTo>
                <a:lnTo>
                  <a:pt x="602089" y="0"/>
                </a:lnTo>
                <a:lnTo>
                  <a:pt x="602089" y="179610"/>
                </a:lnTo>
                <a:lnTo>
                  <a:pt x="0" y="179610"/>
                </a:lnTo>
                <a:lnTo>
                  <a:pt x="0" y="0"/>
                </a:lnTo>
                <a:close/>
              </a:path>
            </a:pathLst>
          </a:custGeom>
          <a:solidFill>
            <a:srgbClr val="CCE8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73329" y="5484330"/>
            <a:ext cx="104207" cy="808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67537" y="5479839"/>
            <a:ext cx="104775" cy="81280"/>
          </a:xfrm>
          <a:custGeom>
            <a:avLst/>
            <a:gdLst/>
            <a:ahLst/>
            <a:cxnLst/>
            <a:rect l="l" t="t" r="r" b="b"/>
            <a:pathLst>
              <a:path w="104775" h="81279">
                <a:moveTo>
                  <a:pt x="0" y="0"/>
                </a:moveTo>
                <a:lnTo>
                  <a:pt x="104209" y="0"/>
                </a:lnTo>
                <a:lnTo>
                  <a:pt x="104209" y="80824"/>
                </a:lnTo>
                <a:lnTo>
                  <a:pt x="0" y="80824"/>
                </a:lnTo>
                <a:lnTo>
                  <a:pt x="0" y="0"/>
                </a:lnTo>
                <a:close/>
              </a:path>
            </a:pathLst>
          </a:custGeom>
          <a:ln w="9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6509642" y="5416976"/>
            <a:ext cx="602615" cy="17970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50"/>
              </a:spcBef>
            </a:pPr>
            <a:r>
              <a:rPr sz="1050" spc="310" dirty="0">
                <a:latin typeface="宋体"/>
                <a:cs typeface="宋体"/>
              </a:rPr>
              <a:t>美国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658094" y="4159702"/>
            <a:ext cx="5500370" cy="2416175"/>
          </a:xfrm>
          <a:custGeom>
            <a:avLst/>
            <a:gdLst/>
            <a:ahLst/>
            <a:cxnLst/>
            <a:rect l="l" t="t" r="r" b="b"/>
            <a:pathLst>
              <a:path w="5500370" h="2416175">
                <a:moveTo>
                  <a:pt x="0" y="0"/>
                </a:moveTo>
                <a:lnTo>
                  <a:pt x="5499965" y="0"/>
                </a:lnTo>
                <a:lnTo>
                  <a:pt x="5499965" y="2415761"/>
                </a:lnTo>
                <a:lnTo>
                  <a:pt x="0" y="241576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98" name="object 98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0637" y="183832"/>
            <a:ext cx="2548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中国外汇储备的演</a:t>
            </a:r>
            <a:r>
              <a:rPr sz="2200" spc="-15" dirty="0"/>
              <a:t>化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304800" y="1068793"/>
            <a:ext cx="8462010" cy="280543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宋体"/>
                <a:cs typeface="宋体"/>
              </a:rPr>
              <a:t>中国</a:t>
            </a:r>
            <a:r>
              <a:rPr sz="1600" spc="-5" dirty="0">
                <a:latin typeface="Arial"/>
                <a:cs typeface="Arial"/>
              </a:rPr>
              <a:t>2002</a:t>
            </a:r>
            <a:r>
              <a:rPr sz="1600" spc="-5" dirty="0">
                <a:latin typeface="宋体"/>
                <a:cs typeface="宋体"/>
              </a:rPr>
              <a:t>年</a:t>
            </a:r>
            <a:r>
              <a:rPr sz="1600" spc="-5" dirty="0">
                <a:latin typeface="Arial"/>
                <a:cs typeface="Arial"/>
              </a:rPr>
              <a:t>10</a:t>
            </a:r>
            <a:r>
              <a:rPr sz="1600" spc="-5" dirty="0">
                <a:latin typeface="宋体"/>
                <a:cs typeface="宋体"/>
              </a:rPr>
              <a:t>月底外汇储备</a:t>
            </a:r>
            <a:r>
              <a:rPr sz="1600" spc="-5" dirty="0">
                <a:latin typeface="Arial"/>
                <a:cs typeface="Arial"/>
              </a:rPr>
              <a:t>2650</a:t>
            </a:r>
            <a:r>
              <a:rPr sz="1600" spc="-5" dirty="0">
                <a:latin typeface="宋体"/>
                <a:cs typeface="宋体"/>
              </a:rPr>
              <a:t>亿美元。</a:t>
            </a:r>
            <a:endParaRPr sz="16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宋体"/>
                <a:cs typeface="宋体"/>
              </a:rPr>
              <a:t>中国</a:t>
            </a:r>
            <a:r>
              <a:rPr sz="1600" spc="-5" dirty="0">
                <a:latin typeface="Arial"/>
                <a:cs typeface="Arial"/>
              </a:rPr>
              <a:t>2009</a:t>
            </a:r>
            <a:r>
              <a:rPr sz="1600" spc="-5" dirty="0">
                <a:latin typeface="宋体"/>
                <a:cs typeface="宋体"/>
              </a:rPr>
              <a:t>年外储增幅超过</a:t>
            </a:r>
            <a:r>
              <a:rPr sz="1600" spc="-5" dirty="0">
                <a:latin typeface="Arial"/>
                <a:cs typeface="Arial"/>
              </a:rPr>
              <a:t>23%</a:t>
            </a:r>
            <a:r>
              <a:rPr sz="1600" spc="-5" dirty="0">
                <a:latin typeface="宋体"/>
                <a:cs typeface="宋体"/>
              </a:rPr>
              <a:t>，约</a:t>
            </a:r>
            <a:r>
              <a:rPr sz="1600" spc="-5" dirty="0">
                <a:latin typeface="Arial"/>
                <a:cs typeface="Arial"/>
              </a:rPr>
              <a:t>2.399</a:t>
            </a:r>
            <a:r>
              <a:rPr sz="1600" spc="-5" dirty="0">
                <a:latin typeface="宋体"/>
                <a:cs typeface="宋体"/>
              </a:rPr>
              <a:t>万</a:t>
            </a:r>
            <a:r>
              <a:rPr sz="1600" dirty="0">
                <a:latin typeface="宋体"/>
                <a:cs typeface="宋体"/>
              </a:rPr>
              <a:t>亿</a:t>
            </a:r>
            <a:r>
              <a:rPr sz="1600" spc="-5" dirty="0">
                <a:latin typeface="宋体"/>
                <a:cs typeface="宋体"/>
              </a:rPr>
              <a:t>美元</a:t>
            </a:r>
            <a:r>
              <a:rPr sz="1600" dirty="0">
                <a:latin typeface="宋体"/>
                <a:cs typeface="宋体"/>
              </a:rPr>
              <a:t>，</a:t>
            </a:r>
            <a:r>
              <a:rPr sz="1600" spc="-5" dirty="0">
                <a:latin typeface="宋体"/>
                <a:cs typeface="宋体"/>
              </a:rPr>
              <a:t>相当</a:t>
            </a:r>
            <a:r>
              <a:rPr sz="1600" dirty="0">
                <a:latin typeface="宋体"/>
                <a:cs typeface="宋体"/>
              </a:rPr>
              <a:t>于</a:t>
            </a:r>
            <a:r>
              <a:rPr sz="1600" spc="-10" dirty="0">
                <a:latin typeface="Arial"/>
                <a:cs typeface="Arial"/>
              </a:rPr>
              <a:t>G7</a:t>
            </a:r>
            <a:r>
              <a:rPr sz="1600" spc="-5" dirty="0">
                <a:latin typeface="宋体"/>
                <a:cs typeface="宋体"/>
              </a:rPr>
              <a:t>的</a:t>
            </a:r>
            <a:r>
              <a:rPr sz="1600" spc="-5" dirty="0">
                <a:latin typeface="Arial"/>
                <a:cs typeface="Arial"/>
              </a:rPr>
              <a:t>1.93</a:t>
            </a:r>
            <a:r>
              <a:rPr sz="1600" dirty="0">
                <a:latin typeface="宋体"/>
                <a:cs typeface="宋体"/>
              </a:rPr>
              <a:t>倍</a:t>
            </a:r>
            <a:r>
              <a:rPr sz="1600" spc="-5" dirty="0">
                <a:latin typeface="宋体"/>
                <a:cs typeface="宋体"/>
              </a:rPr>
              <a:t>。</a:t>
            </a:r>
            <a:endParaRPr sz="1600">
              <a:latin typeface="宋体"/>
              <a:cs typeface="宋体"/>
            </a:endParaRPr>
          </a:p>
          <a:p>
            <a:pPr marL="193675" marR="105410" indent="-18097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宋体"/>
                <a:cs typeface="宋体"/>
              </a:rPr>
              <a:t>综合各地储备数字，金砖四国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dirty="0">
                <a:latin typeface="宋体"/>
                <a:cs typeface="宋体"/>
              </a:rPr>
              <a:t>即</a:t>
            </a:r>
            <a:r>
              <a:rPr sz="1600" spc="-5" dirty="0">
                <a:latin typeface="宋体"/>
                <a:cs typeface="宋体"/>
              </a:rPr>
              <a:t>中国</a:t>
            </a:r>
            <a:r>
              <a:rPr sz="1600" dirty="0">
                <a:latin typeface="宋体"/>
                <a:cs typeface="宋体"/>
              </a:rPr>
              <a:t>、</a:t>
            </a:r>
            <a:r>
              <a:rPr sz="1600" spc="-5" dirty="0">
                <a:latin typeface="宋体"/>
                <a:cs typeface="宋体"/>
              </a:rPr>
              <a:t>俄罗</a:t>
            </a:r>
            <a:r>
              <a:rPr sz="1600" dirty="0">
                <a:latin typeface="宋体"/>
                <a:cs typeface="宋体"/>
              </a:rPr>
              <a:t>斯</a:t>
            </a:r>
            <a:r>
              <a:rPr sz="1600" spc="-5" dirty="0">
                <a:latin typeface="宋体"/>
                <a:cs typeface="宋体"/>
              </a:rPr>
              <a:t>、巴</a:t>
            </a:r>
            <a:r>
              <a:rPr sz="1600" dirty="0">
                <a:latin typeface="宋体"/>
                <a:cs typeface="宋体"/>
              </a:rPr>
              <a:t>西</a:t>
            </a:r>
            <a:r>
              <a:rPr sz="1600" spc="-5" dirty="0">
                <a:latin typeface="宋体"/>
                <a:cs typeface="宋体"/>
              </a:rPr>
              <a:t>及印</a:t>
            </a:r>
            <a:r>
              <a:rPr sz="1600" dirty="0">
                <a:latin typeface="宋体"/>
                <a:cs typeface="宋体"/>
              </a:rPr>
              <a:t>度</a:t>
            </a:r>
            <a:r>
              <a:rPr sz="1600" spc="-5" dirty="0">
                <a:latin typeface="Arial"/>
                <a:cs typeface="Arial"/>
              </a:rPr>
              <a:t>)</a:t>
            </a:r>
            <a:r>
              <a:rPr sz="1600" spc="-5" dirty="0">
                <a:latin typeface="宋体"/>
                <a:cs typeface="宋体"/>
              </a:rPr>
              <a:t>位居</a:t>
            </a:r>
            <a:r>
              <a:rPr sz="1600" dirty="0">
                <a:latin typeface="宋体"/>
                <a:cs typeface="宋体"/>
              </a:rPr>
              <a:t>前</a:t>
            </a:r>
            <a:r>
              <a:rPr sz="1600" spc="-5" dirty="0">
                <a:latin typeface="宋体"/>
                <a:cs typeface="宋体"/>
              </a:rPr>
              <a:t>列。</a:t>
            </a:r>
            <a:r>
              <a:rPr sz="1600" dirty="0">
                <a:latin typeface="宋体"/>
                <a:cs typeface="宋体"/>
              </a:rPr>
              <a:t>储</a:t>
            </a:r>
            <a:r>
              <a:rPr sz="1600" spc="-5" dirty="0">
                <a:latin typeface="宋体"/>
                <a:cs typeface="宋体"/>
              </a:rPr>
              <a:t>备总</a:t>
            </a:r>
            <a:r>
              <a:rPr sz="1600" dirty="0">
                <a:latin typeface="宋体"/>
                <a:cs typeface="宋体"/>
              </a:rPr>
              <a:t>和</a:t>
            </a:r>
            <a:r>
              <a:rPr sz="1600" spc="-5" dirty="0">
                <a:latin typeface="宋体"/>
                <a:cs typeface="宋体"/>
              </a:rPr>
              <a:t>达到</a:t>
            </a:r>
            <a:r>
              <a:rPr sz="1600" spc="-5" dirty="0">
                <a:latin typeface="Arial"/>
                <a:cs typeface="Arial"/>
              </a:rPr>
              <a:t>3.307  </a:t>
            </a:r>
            <a:r>
              <a:rPr sz="1600" spc="-5" dirty="0">
                <a:latin typeface="宋体"/>
                <a:cs typeface="宋体"/>
              </a:rPr>
              <a:t>万亿美元，占全球储备比重</a:t>
            </a:r>
            <a:r>
              <a:rPr sz="1600" spc="-5" dirty="0">
                <a:latin typeface="Arial"/>
                <a:cs typeface="Arial"/>
              </a:rPr>
              <a:t>42.3%</a:t>
            </a:r>
            <a:r>
              <a:rPr sz="1600" spc="-5" dirty="0">
                <a:latin typeface="宋体"/>
                <a:cs typeface="宋体"/>
              </a:rPr>
              <a:t>，</a:t>
            </a:r>
            <a:r>
              <a:rPr sz="1600" dirty="0">
                <a:latin typeface="宋体"/>
                <a:cs typeface="宋体"/>
              </a:rPr>
              <a:t>而</a:t>
            </a:r>
            <a:r>
              <a:rPr sz="1600" spc="-10" dirty="0">
                <a:latin typeface="Arial"/>
                <a:cs typeface="Arial"/>
              </a:rPr>
              <a:t>G7</a:t>
            </a:r>
            <a:r>
              <a:rPr sz="1600" dirty="0">
                <a:latin typeface="宋体"/>
                <a:cs typeface="宋体"/>
              </a:rPr>
              <a:t>则</a:t>
            </a:r>
            <a:r>
              <a:rPr sz="1600" spc="-5" dirty="0">
                <a:latin typeface="宋体"/>
                <a:cs typeface="宋体"/>
              </a:rPr>
              <a:t>只有</a:t>
            </a:r>
            <a:r>
              <a:rPr sz="1600" spc="-5" dirty="0">
                <a:latin typeface="Arial"/>
                <a:cs typeface="Arial"/>
              </a:rPr>
              <a:t>1.24</a:t>
            </a:r>
            <a:r>
              <a:rPr sz="1600" spc="-5" dirty="0">
                <a:latin typeface="宋体"/>
                <a:cs typeface="宋体"/>
              </a:rPr>
              <a:t>万亿</a:t>
            </a:r>
            <a:r>
              <a:rPr sz="1600" dirty="0">
                <a:latin typeface="宋体"/>
                <a:cs typeface="宋体"/>
              </a:rPr>
              <a:t>美</a:t>
            </a:r>
            <a:r>
              <a:rPr sz="1600" spc="-5" dirty="0">
                <a:latin typeface="宋体"/>
                <a:cs typeface="宋体"/>
              </a:rPr>
              <a:t>元；</a:t>
            </a:r>
            <a:endParaRPr sz="16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宋体"/>
                <a:cs typeface="宋体"/>
              </a:rPr>
              <a:t>新兴市场在</a:t>
            </a:r>
            <a:r>
              <a:rPr sz="1600" spc="-5" dirty="0">
                <a:latin typeface="Arial"/>
                <a:cs typeface="Arial"/>
              </a:rPr>
              <a:t>2010</a:t>
            </a:r>
            <a:r>
              <a:rPr sz="1600" spc="-5" dirty="0">
                <a:latin typeface="宋体"/>
                <a:cs typeface="宋体"/>
              </a:rPr>
              <a:t>年仍然是全球基金的投</a:t>
            </a:r>
            <a:r>
              <a:rPr sz="1600" dirty="0">
                <a:latin typeface="宋体"/>
                <a:cs typeface="宋体"/>
              </a:rPr>
              <a:t>资</a:t>
            </a:r>
            <a:r>
              <a:rPr sz="1600" spc="-5" dirty="0">
                <a:latin typeface="宋体"/>
                <a:cs typeface="宋体"/>
              </a:rPr>
              <a:t>焦点。</a:t>
            </a:r>
            <a:endParaRPr sz="1600">
              <a:latin typeface="宋体"/>
              <a:cs typeface="宋体"/>
            </a:endParaRPr>
          </a:p>
          <a:p>
            <a:pPr marL="193675" marR="5080" indent="-18097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宋体"/>
                <a:cs typeface="宋体"/>
              </a:rPr>
              <a:t>作为</a:t>
            </a:r>
            <a:r>
              <a:rPr sz="1600" spc="-10" dirty="0">
                <a:latin typeface="Arial"/>
                <a:cs typeface="Arial"/>
              </a:rPr>
              <a:t>G7</a:t>
            </a:r>
            <a:r>
              <a:rPr sz="1600" spc="-5" dirty="0">
                <a:latin typeface="宋体"/>
                <a:cs typeface="宋体"/>
              </a:rPr>
              <a:t>成员国的日本，储备约</a:t>
            </a:r>
            <a:r>
              <a:rPr sz="1600" dirty="0">
                <a:latin typeface="宋体"/>
                <a:cs typeface="宋体"/>
              </a:rPr>
              <a:t>有</a:t>
            </a:r>
            <a:r>
              <a:rPr sz="1600" spc="-5" dirty="0">
                <a:latin typeface="宋体"/>
                <a:cs typeface="宋体"/>
              </a:rPr>
              <a:t>一万</a:t>
            </a:r>
            <a:r>
              <a:rPr sz="1600" dirty="0">
                <a:latin typeface="宋体"/>
                <a:cs typeface="宋体"/>
              </a:rPr>
              <a:t>亿</a:t>
            </a:r>
            <a:r>
              <a:rPr sz="1600" spc="-5" dirty="0">
                <a:latin typeface="宋体"/>
                <a:cs typeface="宋体"/>
              </a:rPr>
              <a:t>美元</a:t>
            </a:r>
            <a:r>
              <a:rPr sz="1600" dirty="0">
                <a:latin typeface="宋体"/>
                <a:cs typeface="宋体"/>
              </a:rPr>
              <a:t>，</a:t>
            </a:r>
            <a:r>
              <a:rPr sz="1600" spc="-5" dirty="0">
                <a:latin typeface="宋体"/>
                <a:cs typeface="宋体"/>
              </a:rPr>
              <a:t>是第</a:t>
            </a:r>
            <a:r>
              <a:rPr sz="1600" dirty="0">
                <a:latin typeface="宋体"/>
                <a:cs typeface="宋体"/>
              </a:rPr>
              <a:t>二</a:t>
            </a:r>
            <a:r>
              <a:rPr sz="1600" spc="-5" dirty="0">
                <a:latin typeface="宋体"/>
                <a:cs typeface="宋体"/>
              </a:rPr>
              <a:t>丰厚</a:t>
            </a:r>
            <a:r>
              <a:rPr sz="1600" dirty="0">
                <a:latin typeface="宋体"/>
                <a:cs typeface="宋体"/>
              </a:rPr>
              <a:t>储</a:t>
            </a:r>
            <a:r>
              <a:rPr sz="1600" spc="-5" dirty="0">
                <a:latin typeface="宋体"/>
                <a:cs typeface="宋体"/>
              </a:rPr>
              <a:t>备的</a:t>
            </a:r>
            <a:r>
              <a:rPr sz="1600" dirty="0">
                <a:latin typeface="宋体"/>
                <a:cs typeface="宋体"/>
              </a:rPr>
              <a:t>国</a:t>
            </a:r>
            <a:r>
              <a:rPr sz="1600" spc="-5" dirty="0">
                <a:latin typeface="宋体"/>
                <a:cs typeface="宋体"/>
              </a:rPr>
              <a:t>家。</a:t>
            </a:r>
            <a:r>
              <a:rPr sz="1600" dirty="0">
                <a:latin typeface="宋体"/>
                <a:cs typeface="宋体"/>
              </a:rPr>
              <a:t>根</a:t>
            </a:r>
            <a:r>
              <a:rPr sz="1600" spc="-5" dirty="0">
                <a:latin typeface="宋体"/>
                <a:cs typeface="宋体"/>
              </a:rPr>
              <a:t>据调</a:t>
            </a:r>
            <a:r>
              <a:rPr sz="1600" dirty="0">
                <a:latin typeface="宋体"/>
                <a:cs typeface="宋体"/>
              </a:rPr>
              <a:t>查</a:t>
            </a:r>
            <a:r>
              <a:rPr sz="1600" spc="-5" dirty="0">
                <a:latin typeface="宋体"/>
                <a:cs typeface="宋体"/>
              </a:rPr>
              <a:t>，在</a:t>
            </a:r>
            <a:r>
              <a:rPr sz="1600" dirty="0">
                <a:latin typeface="宋体"/>
                <a:cs typeface="宋体"/>
              </a:rPr>
              <a:t>全</a:t>
            </a:r>
            <a:r>
              <a:rPr sz="1600" spc="-5" dirty="0">
                <a:latin typeface="宋体"/>
                <a:cs typeface="宋体"/>
              </a:rPr>
              <a:t>球十 大储备国家中，亚洲地区占有七席</a:t>
            </a:r>
            <a:r>
              <a:rPr sz="1600" dirty="0">
                <a:latin typeface="宋体"/>
                <a:cs typeface="宋体"/>
              </a:rPr>
              <a:t>。</a:t>
            </a:r>
            <a:r>
              <a:rPr sz="1600" spc="-5" dirty="0">
                <a:latin typeface="宋体"/>
                <a:cs typeface="宋体"/>
              </a:rPr>
              <a:t>至于</a:t>
            </a:r>
            <a:r>
              <a:rPr sz="1600" dirty="0">
                <a:latin typeface="宋体"/>
                <a:cs typeface="宋体"/>
              </a:rPr>
              <a:t>美</a:t>
            </a:r>
            <a:r>
              <a:rPr sz="1600" spc="-5" dirty="0">
                <a:latin typeface="宋体"/>
                <a:cs typeface="宋体"/>
              </a:rPr>
              <a:t>国，</a:t>
            </a:r>
            <a:r>
              <a:rPr sz="1600" dirty="0">
                <a:latin typeface="宋体"/>
                <a:cs typeface="宋体"/>
              </a:rPr>
              <a:t>外</a:t>
            </a:r>
            <a:r>
              <a:rPr sz="1600" spc="-5" dirty="0">
                <a:latin typeface="宋体"/>
                <a:cs typeface="宋体"/>
              </a:rPr>
              <a:t>汇储</a:t>
            </a:r>
            <a:r>
              <a:rPr sz="1600" dirty="0">
                <a:latin typeface="宋体"/>
                <a:cs typeface="宋体"/>
              </a:rPr>
              <a:t>备</a:t>
            </a:r>
            <a:r>
              <a:rPr sz="1600" spc="-5" dirty="0">
                <a:latin typeface="宋体"/>
                <a:cs typeface="宋体"/>
              </a:rPr>
              <a:t>只有</a:t>
            </a:r>
            <a:r>
              <a:rPr sz="1600" spc="-5" dirty="0">
                <a:latin typeface="Arial"/>
                <a:cs typeface="Arial"/>
              </a:rPr>
              <a:t>454</a:t>
            </a:r>
            <a:r>
              <a:rPr sz="1600" dirty="0">
                <a:latin typeface="宋体"/>
                <a:cs typeface="宋体"/>
              </a:rPr>
              <a:t>亿</a:t>
            </a:r>
            <a:r>
              <a:rPr sz="1600" spc="-5" dirty="0">
                <a:latin typeface="宋体"/>
                <a:cs typeface="宋体"/>
              </a:rPr>
              <a:t>美元</a:t>
            </a:r>
            <a:r>
              <a:rPr sz="1600" dirty="0">
                <a:latin typeface="宋体"/>
                <a:cs typeface="宋体"/>
              </a:rPr>
              <a:t>，</a:t>
            </a:r>
            <a:r>
              <a:rPr sz="1600" spc="-5" dirty="0">
                <a:latin typeface="宋体"/>
                <a:cs typeface="宋体"/>
              </a:rPr>
              <a:t>较尼</a:t>
            </a:r>
            <a:r>
              <a:rPr sz="1600" dirty="0">
                <a:latin typeface="宋体"/>
                <a:cs typeface="宋体"/>
              </a:rPr>
              <a:t>日</a:t>
            </a:r>
            <a:r>
              <a:rPr sz="1600" spc="-5" dirty="0">
                <a:latin typeface="宋体"/>
                <a:cs typeface="宋体"/>
              </a:rPr>
              <a:t>利</a:t>
            </a:r>
            <a:r>
              <a:rPr sz="1600" dirty="0">
                <a:latin typeface="宋体"/>
                <a:cs typeface="宋体"/>
              </a:rPr>
              <a:t>亚</a:t>
            </a:r>
            <a:r>
              <a:rPr sz="1600" spc="-5" dirty="0">
                <a:latin typeface="Arial"/>
                <a:cs typeface="Arial"/>
              </a:rPr>
              <a:t>(430</a:t>
            </a:r>
            <a:r>
              <a:rPr sz="1600" spc="-5" dirty="0">
                <a:latin typeface="宋体"/>
                <a:cs typeface="宋体"/>
              </a:rPr>
              <a:t>亿 美元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-5" dirty="0">
                <a:latin typeface="宋体"/>
                <a:cs typeface="宋体"/>
              </a:rPr>
              <a:t>仅多出</a:t>
            </a:r>
            <a:r>
              <a:rPr sz="1600" spc="-5" dirty="0">
                <a:latin typeface="Arial"/>
                <a:cs typeface="Arial"/>
              </a:rPr>
              <a:t>24</a:t>
            </a:r>
            <a:r>
              <a:rPr sz="1600" spc="-5" dirty="0">
                <a:latin typeface="宋体"/>
                <a:cs typeface="宋体"/>
              </a:rPr>
              <a:t>亿美元。</a:t>
            </a:r>
            <a:endParaRPr sz="16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Arial"/>
                <a:cs typeface="Arial"/>
              </a:rPr>
              <a:t>2013</a:t>
            </a:r>
            <a:r>
              <a:rPr sz="1600" spc="-5" dirty="0">
                <a:latin typeface="宋体"/>
                <a:cs typeface="宋体"/>
              </a:rPr>
              <a:t>年初中国外汇储备增至</a:t>
            </a:r>
            <a:r>
              <a:rPr sz="1600" spc="-5" dirty="0">
                <a:latin typeface="Arial"/>
                <a:cs typeface="Arial"/>
              </a:rPr>
              <a:t>3.4</a:t>
            </a:r>
            <a:r>
              <a:rPr sz="1600" spc="-5" dirty="0">
                <a:latin typeface="宋体"/>
                <a:cs typeface="宋体"/>
              </a:rPr>
              <a:t>万亿美元。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2911" y="3925823"/>
            <a:ext cx="5452871" cy="2769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5625" y="148907"/>
            <a:ext cx="1146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外汇占</a:t>
            </a:r>
            <a:r>
              <a:rPr sz="2200" spc="-15" dirty="0"/>
              <a:t>款</a:t>
            </a:r>
            <a:endParaRPr sz="22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24025" y="1004572"/>
          <a:ext cx="5841363" cy="285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700" spc="-30" dirty="0">
                          <a:latin typeface="Arial"/>
                          <a:cs typeface="Arial"/>
                        </a:rPr>
                        <a:t>2011</a:t>
                      </a:r>
                      <a:r>
                        <a:rPr sz="1700" dirty="0">
                          <a:latin typeface="微软雅黑"/>
                          <a:cs typeface="微软雅黑"/>
                        </a:rPr>
                        <a:t>年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03</a:t>
                      </a:r>
                      <a:r>
                        <a:rPr sz="1700" dirty="0">
                          <a:latin typeface="微软雅黑"/>
                          <a:cs typeface="微软雅黑"/>
                        </a:rPr>
                        <a:t>月份</a:t>
                      </a:r>
                      <a:endParaRPr sz="1700">
                        <a:latin typeface="微软雅黑"/>
                        <a:cs typeface="微软雅黑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ts val="2035"/>
                        </a:lnSpc>
                        <a:spcBef>
                          <a:spcPts val="11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30447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ts val="2035"/>
                        </a:lnSpc>
                        <a:spcBef>
                          <a:spcPts val="115"/>
                        </a:spcBef>
                      </a:pPr>
                      <a:r>
                        <a:rPr sz="17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24.42</a:t>
                      </a:r>
                      <a:r>
                        <a:rPr sz="17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ts val="2035"/>
                        </a:lnSpc>
                        <a:spcBef>
                          <a:spcPts val="115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0.00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%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6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05293" y="1439547"/>
          <a:ext cx="5871210" cy="65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3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2010</a:t>
                      </a:r>
                      <a:r>
                        <a:rPr sz="1700" dirty="0">
                          <a:latin typeface="微软雅黑"/>
                          <a:cs typeface="微软雅黑"/>
                        </a:rPr>
                        <a:t>年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03</a:t>
                      </a:r>
                      <a:r>
                        <a:rPr sz="1700" dirty="0">
                          <a:latin typeface="微软雅黑"/>
                          <a:cs typeface="微软雅黑"/>
                        </a:rPr>
                        <a:t>月份</a:t>
                      </a:r>
                      <a:endParaRPr sz="1700">
                        <a:latin typeface="微软雅黑"/>
                        <a:cs typeface="微软雅黑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24470.84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25.25</a:t>
                      </a:r>
                      <a:r>
                        <a:rPr sz="17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0.93</a:t>
                      </a:r>
                      <a:r>
                        <a:rPr sz="1700" spc="-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6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2009</a:t>
                      </a:r>
                      <a:r>
                        <a:rPr sz="1700" dirty="0">
                          <a:latin typeface="微软雅黑"/>
                          <a:cs typeface="微软雅黑"/>
                        </a:rPr>
                        <a:t>年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04</a:t>
                      </a:r>
                      <a:r>
                        <a:rPr sz="1700" dirty="0">
                          <a:latin typeface="微软雅黑"/>
                          <a:cs typeface="微软雅黑"/>
                        </a:rPr>
                        <a:t>月份</a:t>
                      </a:r>
                      <a:endParaRPr sz="1700">
                        <a:latin typeface="微软雅黑"/>
                        <a:cs typeface="微软雅黑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R="104775" algn="ctr">
                        <a:lnSpc>
                          <a:spcPts val="2035"/>
                        </a:lnSpc>
                        <a:spcBef>
                          <a:spcPts val="44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20088.8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588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2035"/>
                        </a:lnSpc>
                        <a:spcBef>
                          <a:spcPts val="440"/>
                        </a:spcBef>
                      </a:pPr>
                      <a:r>
                        <a:rPr sz="17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14.36</a:t>
                      </a:r>
                      <a:r>
                        <a:rPr sz="1700" spc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588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2035"/>
                        </a:lnSpc>
                        <a:spcBef>
                          <a:spcPts val="440"/>
                        </a:spcBef>
                      </a:pPr>
                      <a:r>
                        <a:rPr sz="17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2.82</a:t>
                      </a:r>
                      <a:r>
                        <a:rPr sz="1700" spc="-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58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917192" y="2353058"/>
            <a:ext cx="4940935" cy="524510"/>
          </a:xfrm>
          <a:custGeom>
            <a:avLst/>
            <a:gdLst/>
            <a:ahLst/>
            <a:cxnLst/>
            <a:rect l="l" t="t" r="r" b="b"/>
            <a:pathLst>
              <a:path w="4940934" h="524510">
                <a:moveTo>
                  <a:pt x="4853432" y="0"/>
                </a:moveTo>
                <a:lnTo>
                  <a:pt x="87376" y="0"/>
                </a:lnTo>
                <a:lnTo>
                  <a:pt x="53363" y="6865"/>
                </a:lnTo>
                <a:lnTo>
                  <a:pt x="25590" y="25590"/>
                </a:lnTo>
                <a:lnTo>
                  <a:pt x="6865" y="53363"/>
                </a:lnTo>
                <a:lnTo>
                  <a:pt x="0" y="87375"/>
                </a:lnTo>
                <a:lnTo>
                  <a:pt x="0" y="436879"/>
                </a:lnTo>
                <a:lnTo>
                  <a:pt x="6865" y="470886"/>
                </a:lnTo>
                <a:lnTo>
                  <a:pt x="25590" y="498660"/>
                </a:lnTo>
                <a:lnTo>
                  <a:pt x="53363" y="517388"/>
                </a:lnTo>
                <a:lnTo>
                  <a:pt x="87376" y="524255"/>
                </a:lnTo>
                <a:lnTo>
                  <a:pt x="4853432" y="524255"/>
                </a:lnTo>
                <a:lnTo>
                  <a:pt x="4887444" y="517388"/>
                </a:lnTo>
                <a:lnTo>
                  <a:pt x="4915217" y="498660"/>
                </a:lnTo>
                <a:lnTo>
                  <a:pt x="4933942" y="470886"/>
                </a:lnTo>
                <a:lnTo>
                  <a:pt x="4940808" y="436879"/>
                </a:lnTo>
                <a:lnTo>
                  <a:pt x="4940808" y="87375"/>
                </a:lnTo>
                <a:lnTo>
                  <a:pt x="4933942" y="53363"/>
                </a:lnTo>
                <a:lnTo>
                  <a:pt x="4915217" y="25590"/>
                </a:lnTo>
                <a:lnTo>
                  <a:pt x="4887444" y="6865"/>
                </a:lnTo>
                <a:lnTo>
                  <a:pt x="4853432" y="0"/>
                </a:lnTo>
                <a:close/>
              </a:path>
            </a:pathLst>
          </a:custGeom>
          <a:solidFill>
            <a:srgbClr val="FEA5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17192" y="2353058"/>
            <a:ext cx="4940935" cy="524510"/>
          </a:xfrm>
          <a:custGeom>
            <a:avLst/>
            <a:gdLst/>
            <a:ahLst/>
            <a:cxnLst/>
            <a:rect l="l" t="t" r="r" b="b"/>
            <a:pathLst>
              <a:path w="4940934" h="524510">
                <a:moveTo>
                  <a:pt x="0" y="87375"/>
                </a:moveTo>
                <a:lnTo>
                  <a:pt x="6865" y="53363"/>
                </a:lnTo>
                <a:lnTo>
                  <a:pt x="25590" y="25590"/>
                </a:lnTo>
                <a:lnTo>
                  <a:pt x="53363" y="6865"/>
                </a:lnTo>
                <a:lnTo>
                  <a:pt x="87376" y="0"/>
                </a:lnTo>
                <a:lnTo>
                  <a:pt x="4853432" y="0"/>
                </a:lnTo>
                <a:lnTo>
                  <a:pt x="4887444" y="6865"/>
                </a:lnTo>
                <a:lnTo>
                  <a:pt x="4915217" y="25590"/>
                </a:lnTo>
                <a:lnTo>
                  <a:pt x="4933942" y="53363"/>
                </a:lnTo>
                <a:lnTo>
                  <a:pt x="4940808" y="87375"/>
                </a:lnTo>
                <a:lnTo>
                  <a:pt x="4940808" y="436879"/>
                </a:lnTo>
                <a:lnTo>
                  <a:pt x="4933942" y="470886"/>
                </a:lnTo>
                <a:lnTo>
                  <a:pt x="4915217" y="498660"/>
                </a:lnTo>
                <a:lnTo>
                  <a:pt x="4887444" y="517388"/>
                </a:lnTo>
                <a:lnTo>
                  <a:pt x="4853432" y="524255"/>
                </a:lnTo>
                <a:lnTo>
                  <a:pt x="87376" y="524255"/>
                </a:lnTo>
                <a:lnTo>
                  <a:pt x="53363" y="517388"/>
                </a:lnTo>
                <a:lnTo>
                  <a:pt x="25590" y="498660"/>
                </a:lnTo>
                <a:lnTo>
                  <a:pt x="6865" y="470886"/>
                </a:lnTo>
                <a:lnTo>
                  <a:pt x="0" y="436879"/>
                </a:lnTo>
                <a:lnTo>
                  <a:pt x="0" y="873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223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宋体"/>
                <a:cs typeface="宋体"/>
              </a:rPr>
              <a:t>月均增</a:t>
            </a:r>
            <a:r>
              <a:rPr spc="-5" dirty="0"/>
              <a:t>300-400</a:t>
            </a:r>
            <a:r>
              <a:rPr dirty="0">
                <a:latin typeface="宋体"/>
                <a:cs typeface="宋体"/>
              </a:rPr>
              <a:t>亿美元</a:t>
            </a:r>
          </a:p>
          <a:p>
            <a:pPr marL="42545"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  <a:latin typeface="华文新魏"/>
                <a:cs typeface="华文新魏"/>
              </a:rPr>
              <a:t>准备金调整常态</a:t>
            </a:r>
            <a:r>
              <a:rPr spc="450" dirty="0">
                <a:solidFill>
                  <a:srgbClr val="FF0000"/>
                </a:solidFill>
                <a:latin typeface="华文新魏"/>
                <a:cs typeface="华文新魏"/>
              </a:rPr>
              <a:t>化</a:t>
            </a:r>
            <a:r>
              <a:rPr dirty="0">
                <a:solidFill>
                  <a:srgbClr val="FF0000"/>
                </a:solidFill>
                <a:latin typeface="华文新魏"/>
                <a:cs typeface="华文新魏"/>
              </a:rPr>
              <a:t>主要为对冲热钱流入</a:t>
            </a:r>
          </a:p>
          <a:p>
            <a:pPr marL="42545"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  <a:r>
              <a:rPr dirty="0">
                <a:latin typeface="宋体"/>
                <a:cs typeface="宋体"/>
              </a:rPr>
              <a:t>月份新增外汇占款</a:t>
            </a:r>
            <a:r>
              <a:rPr spc="-5" dirty="0"/>
              <a:t>4079</a:t>
            </a:r>
            <a:r>
              <a:rPr dirty="0">
                <a:latin typeface="宋体"/>
                <a:cs typeface="宋体"/>
              </a:rPr>
              <a:t>亿</a:t>
            </a:r>
            <a:r>
              <a:rPr spc="-15" dirty="0">
                <a:latin typeface="宋体"/>
                <a:cs typeface="宋体"/>
              </a:rPr>
              <a:t>元</a:t>
            </a:r>
            <a:r>
              <a:rPr dirty="0">
                <a:latin typeface="宋体"/>
                <a:cs typeface="宋体"/>
              </a:rPr>
              <a:t>，</a:t>
            </a:r>
          </a:p>
          <a:p>
            <a:pPr marL="55244" marR="1723389">
              <a:lnSpc>
                <a:spcPct val="100000"/>
              </a:lnSpc>
            </a:pPr>
            <a:r>
              <a:rPr dirty="0">
                <a:latin typeface="宋体"/>
                <a:cs typeface="宋体"/>
              </a:rPr>
              <a:t>三月份贸易顺差仅为</a:t>
            </a:r>
            <a:r>
              <a:rPr spc="-5" dirty="0"/>
              <a:t>1.39</a:t>
            </a:r>
            <a:r>
              <a:rPr dirty="0">
                <a:latin typeface="宋体"/>
                <a:cs typeface="宋体"/>
              </a:rPr>
              <a:t>亿</a:t>
            </a:r>
            <a:r>
              <a:rPr spc="-15" dirty="0">
                <a:latin typeface="宋体"/>
                <a:cs typeface="宋体"/>
              </a:rPr>
              <a:t>美</a:t>
            </a:r>
            <a:r>
              <a:rPr dirty="0">
                <a:latin typeface="宋体"/>
                <a:cs typeface="宋体"/>
              </a:rPr>
              <a:t>元，</a:t>
            </a:r>
            <a:r>
              <a:rPr spc="-15" dirty="0">
                <a:latin typeface="宋体"/>
                <a:cs typeface="宋体"/>
              </a:rPr>
              <a:t>折</a:t>
            </a:r>
            <a:r>
              <a:rPr dirty="0">
                <a:latin typeface="宋体"/>
                <a:cs typeface="宋体"/>
              </a:rPr>
              <a:t>合人</a:t>
            </a:r>
            <a:r>
              <a:rPr spc="-15" dirty="0">
                <a:latin typeface="宋体"/>
                <a:cs typeface="宋体"/>
              </a:rPr>
              <a:t>民</a:t>
            </a:r>
            <a:r>
              <a:rPr dirty="0">
                <a:latin typeface="宋体"/>
                <a:cs typeface="宋体"/>
              </a:rPr>
              <a:t>币</a:t>
            </a:r>
            <a:r>
              <a:rPr spc="-5" dirty="0"/>
              <a:t>9.08</a:t>
            </a:r>
            <a:r>
              <a:rPr dirty="0">
                <a:latin typeface="宋体"/>
                <a:cs typeface="宋体"/>
              </a:rPr>
              <a:t>亿</a:t>
            </a:r>
            <a:r>
              <a:rPr spc="-15" dirty="0">
                <a:latin typeface="宋体"/>
                <a:cs typeface="宋体"/>
              </a:rPr>
              <a:t>元</a:t>
            </a:r>
            <a:r>
              <a:rPr dirty="0">
                <a:latin typeface="宋体"/>
                <a:cs typeface="宋体"/>
              </a:rPr>
              <a:t>，  外商直接投资（</a:t>
            </a:r>
            <a:r>
              <a:rPr dirty="0"/>
              <a:t>FDI</a:t>
            </a:r>
            <a:r>
              <a:rPr dirty="0">
                <a:latin typeface="宋体"/>
                <a:cs typeface="宋体"/>
              </a:rPr>
              <a:t>）为</a:t>
            </a:r>
            <a:r>
              <a:rPr spc="-5" dirty="0"/>
              <a:t>500-600</a:t>
            </a:r>
            <a:r>
              <a:rPr dirty="0">
                <a:latin typeface="宋体"/>
                <a:cs typeface="宋体"/>
              </a:rPr>
              <a:t>亿元，</a:t>
            </a:r>
          </a:p>
          <a:p>
            <a:pPr marL="55244">
              <a:lnSpc>
                <a:spcPct val="100000"/>
              </a:lnSpc>
            </a:pPr>
            <a:r>
              <a:rPr dirty="0">
                <a:latin typeface="宋体"/>
                <a:cs typeface="宋体"/>
              </a:rPr>
              <a:t>那么</a:t>
            </a:r>
            <a:r>
              <a:rPr dirty="0"/>
              <a:t>3</a:t>
            </a:r>
            <a:r>
              <a:rPr dirty="0">
                <a:latin typeface="宋体"/>
                <a:cs typeface="宋体"/>
              </a:rPr>
              <a:t>月份疑似热钱流</a:t>
            </a:r>
            <a:r>
              <a:rPr spc="-15" dirty="0">
                <a:latin typeface="宋体"/>
                <a:cs typeface="宋体"/>
              </a:rPr>
              <a:t>入</a:t>
            </a:r>
            <a:r>
              <a:rPr dirty="0">
                <a:latin typeface="宋体"/>
                <a:cs typeface="宋体"/>
              </a:rPr>
              <a:t>约</a:t>
            </a:r>
            <a:r>
              <a:rPr spc="-5" dirty="0"/>
              <a:t>3400-3500</a:t>
            </a:r>
            <a:r>
              <a:rPr dirty="0">
                <a:latin typeface="宋体"/>
                <a:cs typeface="宋体"/>
              </a:rPr>
              <a:t>亿</a:t>
            </a:r>
            <a:r>
              <a:rPr spc="-15" dirty="0">
                <a:latin typeface="宋体"/>
                <a:cs typeface="宋体"/>
              </a:rPr>
              <a:t>元</a:t>
            </a:r>
            <a:r>
              <a:rPr dirty="0">
                <a:latin typeface="宋体"/>
                <a:cs typeface="宋体"/>
              </a:rPr>
              <a:t>。</a:t>
            </a:r>
          </a:p>
          <a:p>
            <a:pPr marL="55880" marR="1819910">
              <a:lnSpc>
                <a:spcPct val="100000"/>
              </a:lnSpc>
            </a:pPr>
            <a:r>
              <a:rPr dirty="0">
                <a:latin typeface="宋体"/>
                <a:cs typeface="宋体"/>
              </a:rPr>
              <a:t>而本次上存款类准备金</a:t>
            </a:r>
            <a:r>
              <a:rPr spc="-5" dirty="0"/>
              <a:t>0.5%</a:t>
            </a:r>
            <a:r>
              <a:rPr spc="-5" dirty="0">
                <a:latin typeface="宋体"/>
                <a:cs typeface="宋体"/>
              </a:rPr>
              <a:t>，</a:t>
            </a:r>
            <a:r>
              <a:rPr spc="-15" dirty="0">
                <a:latin typeface="宋体"/>
                <a:cs typeface="宋体"/>
              </a:rPr>
              <a:t>将</a:t>
            </a:r>
            <a:r>
              <a:rPr dirty="0">
                <a:latin typeface="宋体"/>
                <a:cs typeface="宋体"/>
              </a:rPr>
              <a:t>冻结</a:t>
            </a:r>
            <a:r>
              <a:rPr spc="-15" dirty="0">
                <a:latin typeface="宋体"/>
                <a:cs typeface="宋体"/>
              </a:rPr>
              <a:t>流</a:t>
            </a:r>
            <a:r>
              <a:rPr dirty="0">
                <a:latin typeface="宋体"/>
                <a:cs typeface="宋体"/>
              </a:rPr>
              <a:t>动性</a:t>
            </a:r>
            <a:r>
              <a:rPr spc="-5" dirty="0"/>
              <a:t>3842</a:t>
            </a:r>
            <a:r>
              <a:rPr dirty="0">
                <a:latin typeface="宋体"/>
                <a:cs typeface="宋体"/>
              </a:rPr>
              <a:t>亿元，  规模与疑似热钱流入量</a:t>
            </a:r>
            <a:r>
              <a:rPr spc="-15" dirty="0">
                <a:latin typeface="宋体"/>
                <a:cs typeface="宋体"/>
              </a:rPr>
              <a:t>基</a:t>
            </a:r>
            <a:r>
              <a:rPr dirty="0">
                <a:latin typeface="宋体"/>
                <a:cs typeface="宋体"/>
              </a:rPr>
              <a:t>本相</a:t>
            </a:r>
            <a:r>
              <a:rPr spc="-15" dirty="0">
                <a:latin typeface="宋体"/>
                <a:cs typeface="宋体"/>
              </a:rPr>
              <a:t>当</a:t>
            </a:r>
            <a:r>
              <a:rPr dirty="0">
                <a:latin typeface="宋体"/>
                <a:cs typeface="宋体"/>
              </a:rPr>
              <a:t>。</a:t>
            </a:r>
          </a:p>
          <a:p>
            <a:pPr marL="55880" marR="5080">
              <a:lnSpc>
                <a:spcPts val="2300"/>
              </a:lnSpc>
              <a:spcBef>
                <a:spcPts val="260"/>
              </a:spcBef>
            </a:pPr>
            <a:r>
              <a:rPr spc="35" dirty="0">
                <a:latin typeface="宋体"/>
                <a:cs typeface="宋体"/>
              </a:rPr>
              <a:t>时</a:t>
            </a:r>
            <a:r>
              <a:rPr spc="25" dirty="0">
                <a:latin typeface="宋体"/>
                <a:cs typeface="宋体"/>
              </a:rPr>
              <a:t>间</a:t>
            </a:r>
            <a:r>
              <a:rPr spc="35" dirty="0">
                <a:latin typeface="宋体"/>
                <a:cs typeface="宋体"/>
              </a:rPr>
              <a:t>窗</a:t>
            </a:r>
            <a:r>
              <a:rPr spc="25" dirty="0">
                <a:latin typeface="宋体"/>
                <a:cs typeface="宋体"/>
              </a:rPr>
              <a:t>口为每</a:t>
            </a:r>
            <a:r>
              <a:rPr spc="35" dirty="0">
                <a:latin typeface="宋体"/>
                <a:cs typeface="宋体"/>
              </a:rPr>
              <a:t>个</a:t>
            </a:r>
            <a:r>
              <a:rPr spc="25" dirty="0">
                <a:latin typeface="宋体"/>
                <a:cs typeface="宋体"/>
              </a:rPr>
              <a:t>月</a:t>
            </a:r>
            <a:r>
              <a:rPr spc="35" dirty="0">
                <a:latin typeface="宋体"/>
                <a:cs typeface="宋体"/>
              </a:rPr>
              <a:t>的</a:t>
            </a:r>
            <a:r>
              <a:rPr spc="25" dirty="0">
                <a:latin typeface="宋体"/>
                <a:cs typeface="宋体"/>
              </a:rPr>
              <a:t>下旬，</a:t>
            </a:r>
            <a:r>
              <a:rPr spc="35" dirty="0">
                <a:latin typeface="宋体"/>
                <a:cs typeface="宋体"/>
              </a:rPr>
              <a:t>主</a:t>
            </a:r>
            <a:r>
              <a:rPr spc="25" dirty="0">
                <a:latin typeface="宋体"/>
                <a:cs typeface="宋体"/>
              </a:rPr>
              <a:t>要</a:t>
            </a:r>
            <a:r>
              <a:rPr spc="35" dirty="0">
                <a:latin typeface="宋体"/>
                <a:cs typeface="宋体"/>
              </a:rPr>
              <a:t>参</a:t>
            </a:r>
            <a:r>
              <a:rPr spc="25" dirty="0">
                <a:latin typeface="宋体"/>
                <a:cs typeface="宋体"/>
              </a:rPr>
              <a:t>考依据</a:t>
            </a:r>
            <a:r>
              <a:rPr spc="35" dirty="0">
                <a:latin typeface="宋体"/>
                <a:cs typeface="宋体"/>
              </a:rPr>
              <a:t>为</a:t>
            </a:r>
            <a:r>
              <a:rPr spc="25" dirty="0">
                <a:latin typeface="宋体"/>
                <a:cs typeface="宋体"/>
              </a:rPr>
              <a:t>未</a:t>
            </a:r>
            <a:r>
              <a:rPr spc="35" dirty="0">
                <a:latin typeface="宋体"/>
                <a:cs typeface="宋体"/>
              </a:rPr>
              <a:t>到</a:t>
            </a:r>
            <a:r>
              <a:rPr spc="25" dirty="0">
                <a:latin typeface="宋体"/>
                <a:cs typeface="宋体"/>
              </a:rPr>
              <a:t>期央票</a:t>
            </a:r>
            <a:r>
              <a:rPr spc="35" dirty="0">
                <a:latin typeface="宋体"/>
                <a:cs typeface="宋体"/>
              </a:rPr>
              <a:t>量</a:t>
            </a:r>
            <a:r>
              <a:rPr spc="25" dirty="0">
                <a:latin typeface="宋体"/>
                <a:cs typeface="宋体"/>
              </a:rPr>
              <a:t>下</a:t>
            </a:r>
            <a:r>
              <a:rPr spc="35" dirty="0">
                <a:latin typeface="宋体"/>
                <a:cs typeface="宋体"/>
              </a:rPr>
              <a:t>降</a:t>
            </a:r>
            <a:r>
              <a:rPr spc="25" dirty="0">
                <a:latin typeface="宋体"/>
                <a:cs typeface="宋体"/>
              </a:rPr>
              <a:t>额与</a:t>
            </a:r>
            <a:r>
              <a:rPr spc="35" dirty="0">
                <a:latin typeface="宋体"/>
                <a:cs typeface="宋体"/>
              </a:rPr>
              <a:t>疑</a:t>
            </a:r>
            <a:r>
              <a:rPr dirty="0">
                <a:latin typeface="宋体"/>
                <a:cs typeface="宋体"/>
              </a:rPr>
              <a:t>似 热钱流入总量。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297815" y="6407829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 </a:t>
            </a:r>
            <a:r>
              <a:rPr spc="-5" dirty="0">
                <a:latin typeface="Wingdings"/>
                <a:cs typeface="Wingdings"/>
              </a:rPr>
              <a:t></a:t>
            </a:r>
            <a:r>
              <a:rPr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8035290" y="6643709"/>
            <a:ext cx="7048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003059"/>
                </a:solidFill>
                <a:latin typeface="Arial"/>
                <a:cs typeface="Arial"/>
              </a:rPr>
              <a:t>2018/5/31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408" y="142367"/>
            <a:ext cx="2232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ahoma"/>
                <a:cs typeface="Tahoma"/>
              </a:rPr>
              <a:t>7.1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10" dirty="0"/>
              <a:t>国际货币体</a:t>
            </a:r>
            <a:r>
              <a:rPr sz="2200" spc="-15" dirty="0"/>
              <a:t>系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815" y="6407829"/>
            <a:ext cx="53086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Page </a:t>
            </a:r>
            <a:r>
              <a:rPr sz="1000" spc="-5" dirty="0">
                <a:latin typeface="Wingdings"/>
                <a:cs typeface="Wingdings"/>
              </a:rPr>
              <a:t>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5290" y="6643709"/>
            <a:ext cx="953769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45" dirty="0">
                <a:solidFill>
                  <a:srgbClr val="003059"/>
                </a:solidFill>
                <a:latin typeface="Arial"/>
                <a:cs typeface="Arial"/>
              </a:rPr>
              <a:t>2018/</a:t>
            </a:r>
            <a:r>
              <a:rPr sz="1500" spc="-217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00" spc="-145" dirty="0">
                <a:solidFill>
                  <a:srgbClr val="003059"/>
                </a:solidFill>
                <a:latin typeface="Arial"/>
                <a:cs typeface="Arial"/>
              </a:rPr>
              <a:t>5</a:t>
            </a:r>
            <a:r>
              <a:rPr sz="1500" spc="-217" baseline="-1111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200" spc="-145" dirty="0">
                <a:solidFill>
                  <a:srgbClr val="003059"/>
                </a:solidFill>
                <a:latin typeface="Arial"/>
                <a:cs typeface="Arial"/>
              </a:rPr>
              <a:t>/</a:t>
            </a:r>
            <a:r>
              <a:rPr sz="1500" spc="-217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00" spc="-145" dirty="0">
                <a:solidFill>
                  <a:srgbClr val="003059"/>
                </a:solidFill>
                <a:latin typeface="Arial"/>
                <a:cs typeface="Arial"/>
              </a:rPr>
              <a:t>3</a:t>
            </a:r>
            <a:r>
              <a:rPr sz="1500" spc="-217" baseline="-11111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sz="1200" spc="-145" dirty="0">
                <a:solidFill>
                  <a:srgbClr val="003059"/>
                </a:solidFill>
                <a:latin typeface="Arial"/>
                <a:cs typeface="Arial"/>
              </a:rPr>
              <a:t>1</a:t>
            </a:r>
            <a:r>
              <a:rPr sz="1500" spc="-217" baseline="-11111" dirty="0">
                <a:solidFill>
                  <a:srgbClr val="FF0000"/>
                </a:solidFill>
                <a:latin typeface="Arial"/>
                <a:cs typeface="Arial"/>
              </a:rPr>
              <a:t>/5/31</a:t>
            </a:r>
            <a:endParaRPr sz="1500" baseline="-1111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362" y="1165415"/>
            <a:ext cx="8667115" cy="3836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布雷顿森林体系的形成</a:t>
            </a:r>
            <a:r>
              <a:rPr sz="2000" spc="-15" dirty="0">
                <a:latin typeface="宋体"/>
                <a:cs typeface="宋体"/>
              </a:rPr>
              <a:t>与</a:t>
            </a:r>
            <a:r>
              <a:rPr sz="2000" dirty="0">
                <a:latin typeface="宋体"/>
                <a:cs typeface="宋体"/>
              </a:rPr>
              <a:t>解体</a:t>
            </a:r>
            <a:endParaRPr sz="2000">
              <a:latin typeface="宋体"/>
              <a:cs typeface="宋体"/>
            </a:endParaRPr>
          </a:p>
          <a:p>
            <a:pPr marL="12700" marR="6355080">
              <a:lnSpc>
                <a:spcPct val="210000"/>
              </a:lnSpc>
            </a:pPr>
            <a:r>
              <a:rPr sz="2000" dirty="0">
                <a:latin typeface="宋体"/>
                <a:cs typeface="宋体"/>
              </a:rPr>
              <a:t>欧元的意义（研讨） 主要国际货币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宋体"/>
                <a:cs typeface="宋体"/>
              </a:rPr>
              <a:t>从固定汇率到浮动汇率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93675" marR="5080" indent="-181610">
              <a:lnSpc>
                <a:spcPts val="2300"/>
              </a:lnSpc>
            </a:pPr>
            <a:r>
              <a:rPr sz="2000" dirty="0">
                <a:latin typeface="宋体"/>
                <a:cs typeface="宋体"/>
              </a:rPr>
              <a:t>人民币的国际化（东南</a:t>
            </a:r>
            <a:r>
              <a:rPr sz="2000" spc="-15" dirty="0">
                <a:latin typeface="宋体"/>
                <a:cs typeface="宋体"/>
              </a:rPr>
              <a:t>亚</a:t>
            </a:r>
            <a:r>
              <a:rPr sz="2000" dirty="0">
                <a:latin typeface="宋体"/>
                <a:cs typeface="宋体"/>
              </a:rPr>
              <a:t>的交</a:t>
            </a:r>
            <a:r>
              <a:rPr sz="2000" spc="-15" dirty="0">
                <a:latin typeface="宋体"/>
                <a:cs typeface="宋体"/>
              </a:rPr>
              <a:t>易</a:t>
            </a:r>
            <a:r>
              <a:rPr sz="2000" dirty="0">
                <a:latin typeface="宋体"/>
                <a:cs typeface="宋体"/>
              </a:rPr>
              <a:t>货币</a:t>
            </a:r>
            <a:r>
              <a:rPr sz="2000" spc="-15" dirty="0">
                <a:latin typeface="宋体"/>
                <a:cs typeface="宋体"/>
              </a:rPr>
              <a:t>、</a:t>
            </a:r>
            <a:r>
              <a:rPr sz="2000" dirty="0">
                <a:latin typeface="宋体"/>
                <a:cs typeface="宋体"/>
              </a:rPr>
              <a:t>部分</a:t>
            </a:r>
            <a:r>
              <a:rPr sz="2000" spc="-15" dirty="0">
                <a:latin typeface="宋体"/>
                <a:cs typeface="宋体"/>
              </a:rPr>
              <a:t>国</a:t>
            </a:r>
            <a:r>
              <a:rPr sz="2000" dirty="0">
                <a:latin typeface="宋体"/>
                <a:cs typeface="宋体"/>
              </a:rPr>
              <a:t>际贸</a:t>
            </a:r>
            <a:r>
              <a:rPr sz="2000" spc="-15" dirty="0">
                <a:latin typeface="宋体"/>
                <a:cs typeface="宋体"/>
              </a:rPr>
              <a:t>易</a:t>
            </a:r>
            <a:r>
              <a:rPr sz="2000" dirty="0">
                <a:latin typeface="宋体"/>
                <a:cs typeface="宋体"/>
              </a:rPr>
              <a:t>结算</a:t>
            </a:r>
            <a:r>
              <a:rPr sz="2000" spc="-15" dirty="0">
                <a:latin typeface="宋体"/>
                <a:cs typeface="宋体"/>
              </a:rPr>
              <a:t>、</a:t>
            </a:r>
            <a:r>
              <a:rPr sz="2000" dirty="0">
                <a:latin typeface="宋体"/>
                <a:cs typeface="宋体"/>
              </a:rPr>
              <a:t>进一</a:t>
            </a:r>
            <a:r>
              <a:rPr sz="2000" spc="-15" dirty="0">
                <a:latin typeface="宋体"/>
                <a:cs typeface="宋体"/>
              </a:rPr>
              <a:t>步</a:t>
            </a:r>
            <a:r>
              <a:rPr sz="2000" dirty="0">
                <a:latin typeface="宋体"/>
                <a:cs typeface="宋体"/>
              </a:rPr>
              <a:t>债务</a:t>
            </a:r>
            <a:r>
              <a:rPr sz="2000" spc="-15" dirty="0">
                <a:latin typeface="宋体"/>
                <a:cs typeface="宋体"/>
              </a:rPr>
              <a:t>支</a:t>
            </a:r>
            <a:r>
              <a:rPr sz="2000" dirty="0">
                <a:latin typeface="宋体"/>
                <a:cs typeface="宋体"/>
              </a:rPr>
              <a:t>付、 储备货币）（研讨）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宋体"/>
                <a:cs typeface="宋体"/>
              </a:rPr>
              <a:t>人民币升值之辩</a:t>
            </a:r>
            <a:r>
              <a:rPr sz="2000" dirty="0">
                <a:latin typeface="Arial"/>
                <a:cs typeface="Arial"/>
              </a:rPr>
              <a:t>——</a:t>
            </a:r>
            <a:r>
              <a:rPr sz="2000" dirty="0">
                <a:latin typeface="宋体"/>
                <a:cs typeface="宋体"/>
              </a:rPr>
              <a:t>利</a:t>
            </a:r>
            <a:r>
              <a:rPr sz="2000" spc="-15" dirty="0">
                <a:latin typeface="宋体"/>
                <a:cs typeface="宋体"/>
              </a:rPr>
              <a:t>弊</a:t>
            </a:r>
            <a:r>
              <a:rPr sz="2000" dirty="0">
                <a:latin typeface="宋体"/>
                <a:cs typeface="宋体"/>
              </a:rPr>
              <a:t>说（</a:t>
            </a:r>
            <a:r>
              <a:rPr sz="2000" spc="-15" dirty="0">
                <a:latin typeface="宋体"/>
                <a:cs typeface="宋体"/>
              </a:rPr>
              <a:t>研</a:t>
            </a:r>
            <a:r>
              <a:rPr sz="2000" dirty="0">
                <a:latin typeface="宋体"/>
                <a:cs typeface="宋体"/>
              </a:rPr>
              <a:t>讨）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6397244"/>
            <a:ext cx="588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Page </a:t>
            </a:r>
            <a:r>
              <a:rPr sz="1000" spc="100" dirty="0">
                <a:latin typeface="Microsoft Sans Serif"/>
                <a:cs typeface="Microsoft Sans Serif"/>
              </a:rPr>
              <a:t>▪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3680" y="183896"/>
            <a:ext cx="1613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7.6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10" dirty="0">
                <a:latin typeface="宋体"/>
                <a:cs typeface="宋体"/>
              </a:rPr>
              <a:t>长期效应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1501902"/>
            <a:ext cx="2169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/>
                <a:cs typeface="宋体"/>
              </a:rPr>
              <a:t>汇率工具的效果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011162"/>
            <a:ext cx="3868420" cy="192849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25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短期可以影响贸易和投资</a:t>
            </a:r>
            <a:endParaRPr sz="24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115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长期呢？</a:t>
            </a:r>
            <a:endParaRPr sz="2400">
              <a:latin typeface="宋体"/>
              <a:cs typeface="宋体"/>
            </a:endParaRPr>
          </a:p>
          <a:p>
            <a:pPr marL="193675" indent="-180975">
              <a:lnSpc>
                <a:spcPts val="2825"/>
              </a:lnSpc>
              <a:spcBef>
                <a:spcPts val="1260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根据购买力平价理论，币值</a:t>
            </a:r>
            <a:endParaRPr sz="2400">
              <a:latin typeface="宋体"/>
              <a:cs typeface="宋体"/>
            </a:endParaRPr>
          </a:p>
          <a:p>
            <a:pPr marR="115570" algn="ctr">
              <a:lnSpc>
                <a:spcPts val="2825"/>
              </a:lnSpc>
            </a:pPr>
            <a:r>
              <a:rPr sz="2400" dirty="0">
                <a:latin typeface="宋体"/>
                <a:cs typeface="宋体"/>
              </a:rPr>
              <a:t>的长期决定因素是什么？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3035" y="1546352"/>
            <a:ext cx="339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通胀或者货币贬值的效果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3086" y="2011162"/>
            <a:ext cx="3270250" cy="207518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25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spc="-5" dirty="0">
                <a:latin typeface="宋体"/>
                <a:cs typeface="宋体"/>
              </a:rPr>
              <a:t>短期可以缓解债务</a:t>
            </a:r>
            <a:endParaRPr sz="24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115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长期呢？</a:t>
            </a:r>
            <a:endParaRPr sz="24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1150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美元会长期弱势吗？</a:t>
            </a:r>
            <a:endParaRPr sz="24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115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b="1" spc="-10" dirty="0">
                <a:solidFill>
                  <a:srgbClr val="C00000"/>
                </a:solidFill>
                <a:latin typeface="宋体"/>
                <a:cs typeface="宋体"/>
              </a:rPr>
              <a:t>人民币会长期强势吗？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36432" y="6630416"/>
            <a:ext cx="704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2F58"/>
                </a:solidFill>
                <a:latin typeface="Arial"/>
                <a:cs typeface="Arial"/>
              </a:rPr>
              <a:t>2019/4/15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2645" y="113233"/>
            <a:ext cx="586829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短期投机</a:t>
            </a:r>
            <a:r>
              <a:rPr spc="-5" dirty="0"/>
              <a:t>：</a:t>
            </a:r>
            <a:r>
              <a:rPr spc="-5" dirty="0">
                <a:latin typeface="Arial"/>
                <a:cs typeface="Arial"/>
              </a:rPr>
              <a:t>2019</a:t>
            </a:r>
            <a:r>
              <a:rPr spc="-10" dirty="0"/>
              <a:t>中国股票的诱惑</a:t>
            </a:r>
          </a:p>
        </p:txBody>
      </p:sp>
      <p:sp>
        <p:nvSpPr>
          <p:cNvPr id="4" name="object 4"/>
          <p:cNvSpPr/>
          <p:nvPr/>
        </p:nvSpPr>
        <p:spPr>
          <a:xfrm>
            <a:off x="1752600" y="2700527"/>
            <a:ext cx="6163310" cy="0"/>
          </a:xfrm>
          <a:custGeom>
            <a:avLst/>
            <a:gdLst/>
            <a:ahLst/>
            <a:cxnLst/>
            <a:rect l="l" t="t" r="r" b="b"/>
            <a:pathLst>
              <a:path w="6163309">
                <a:moveTo>
                  <a:pt x="0" y="0"/>
                </a:moveTo>
                <a:lnTo>
                  <a:pt x="61630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0" y="6007608"/>
            <a:ext cx="6163310" cy="0"/>
          </a:xfrm>
          <a:custGeom>
            <a:avLst/>
            <a:gdLst/>
            <a:ahLst/>
            <a:cxnLst/>
            <a:rect l="l" t="t" r="r" b="b"/>
            <a:pathLst>
              <a:path w="6163309">
                <a:moveTo>
                  <a:pt x="0" y="0"/>
                </a:moveTo>
                <a:lnTo>
                  <a:pt x="61630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8883" y="2846832"/>
            <a:ext cx="6188964" cy="2785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01127" y="5917184"/>
            <a:ext cx="2546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1127" y="4815078"/>
            <a:ext cx="254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3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1127" y="3712591"/>
            <a:ext cx="254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4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1127" y="2610103"/>
            <a:ext cx="254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6486" y="5917184"/>
            <a:ext cx="3111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6486" y="5256021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6486" y="4594605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6486" y="3933190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6486" y="3271773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3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6486" y="2610103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3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8477" y="6051905"/>
            <a:ext cx="431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8473" y="6051905"/>
            <a:ext cx="431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10916" y="6051905"/>
            <a:ext cx="431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90106" y="6051905"/>
            <a:ext cx="431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8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32293" y="6051905"/>
            <a:ext cx="431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9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74541" y="638479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45229" y="6051905"/>
            <a:ext cx="1173480" cy="40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741680" algn="l"/>
              </a:tabLst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	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</a:t>
            </a:r>
            <a:endParaRPr sz="900">
              <a:latin typeface="Times New Roman"/>
              <a:cs typeface="Times New Roman"/>
            </a:endParaRPr>
          </a:p>
          <a:p>
            <a:pPr marR="50800" algn="ctr">
              <a:lnSpc>
                <a:spcPct val="100000"/>
              </a:lnSpc>
              <a:spcBef>
                <a:spcPts val="860"/>
              </a:spcBef>
            </a:pPr>
            <a:r>
              <a:rPr sz="900" dirty="0">
                <a:solidFill>
                  <a:srgbClr val="585858"/>
                </a:solidFill>
                <a:latin typeface="宋体"/>
                <a:cs typeface="宋体"/>
              </a:rPr>
              <a:t>恒生指数（左轴）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3761" y="638479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956">
            <a:solidFill>
              <a:srgbClr val="FDA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10683" y="6051905"/>
            <a:ext cx="1180465" cy="40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	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8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900" dirty="0">
                <a:solidFill>
                  <a:srgbClr val="585858"/>
                </a:solidFill>
                <a:latin typeface="宋体"/>
                <a:cs typeface="宋体"/>
              </a:rPr>
              <a:t>沪深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300</a:t>
            </a:r>
            <a:r>
              <a:rPr sz="900" dirty="0">
                <a:solidFill>
                  <a:srgbClr val="585858"/>
                </a:solidFill>
                <a:latin typeface="宋体"/>
                <a:cs typeface="宋体"/>
              </a:rPr>
              <a:t>（右轴）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297891" y="6409226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5"/>
              <a:t>Page </a:t>
            </a:r>
            <a:r>
              <a:rPr lang="en-US" spc="100">
                <a:latin typeface="Microsoft Sans Serif"/>
                <a:cs typeface="Microsoft Sans Serif"/>
              </a:rPr>
              <a:t>▪</a:t>
            </a:r>
            <a:r>
              <a:rPr lang="en-US" spc="-6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pc="-5" smtClean="0"/>
              <a:pPr marL="12700"/>
              <a:t>41</a:t>
            </a:fld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204317" y="1092834"/>
            <a:ext cx="3840479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100"/>
              </a:spcBef>
            </a:pPr>
            <a:r>
              <a:rPr sz="2000" spc="0" dirty="0">
                <a:latin typeface="Times New Roman"/>
                <a:cs typeface="Times New Roman"/>
              </a:rPr>
              <a:t>2015</a:t>
            </a:r>
            <a:r>
              <a:rPr sz="2000" dirty="0">
                <a:latin typeface="宋体"/>
                <a:cs typeface="宋体"/>
              </a:rPr>
              <a:t>年以</a:t>
            </a:r>
            <a:r>
              <a:rPr sz="2000" spc="-15" dirty="0">
                <a:latin typeface="宋体"/>
                <a:cs typeface="宋体"/>
              </a:rPr>
              <a:t>来</a:t>
            </a:r>
            <a:r>
              <a:rPr sz="2000" dirty="0">
                <a:latin typeface="宋体"/>
                <a:cs typeface="宋体"/>
              </a:rPr>
              <a:t>，香</a:t>
            </a:r>
            <a:r>
              <a:rPr sz="2000" spc="-15" dirty="0">
                <a:latin typeface="宋体"/>
                <a:cs typeface="宋体"/>
              </a:rPr>
              <a:t>港</a:t>
            </a:r>
            <a:r>
              <a:rPr sz="2000" dirty="0">
                <a:latin typeface="宋体"/>
                <a:cs typeface="宋体"/>
              </a:rPr>
              <a:t>恒生</a:t>
            </a:r>
            <a:r>
              <a:rPr sz="2000" spc="-15" dirty="0">
                <a:latin typeface="宋体"/>
                <a:cs typeface="宋体"/>
              </a:rPr>
              <a:t>指</a:t>
            </a:r>
            <a:r>
              <a:rPr sz="2000" dirty="0">
                <a:latin typeface="宋体"/>
                <a:cs typeface="宋体"/>
              </a:rPr>
              <a:t>数与</a:t>
            </a:r>
            <a:r>
              <a:rPr sz="2000" spc="-15" dirty="0">
                <a:latin typeface="宋体"/>
                <a:cs typeface="宋体"/>
              </a:rPr>
              <a:t>内</a:t>
            </a:r>
            <a:r>
              <a:rPr sz="2000" dirty="0">
                <a:latin typeface="宋体"/>
                <a:cs typeface="宋体"/>
              </a:rPr>
              <a:t>地 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宋体"/>
                <a:cs typeface="宋体"/>
              </a:rPr>
              <a:t>股的联动性逐渐增强，</a:t>
            </a:r>
            <a:r>
              <a:rPr sz="2000" spc="-15" dirty="0">
                <a:latin typeface="宋体"/>
                <a:cs typeface="宋体"/>
              </a:rPr>
              <a:t>表</a:t>
            </a:r>
            <a:r>
              <a:rPr sz="2000" dirty="0">
                <a:latin typeface="宋体"/>
                <a:cs typeface="宋体"/>
              </a:rPr>
              <a:t>现为指 数走势逐渐趋于一致。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51375" y="1106551"/>
            <a:ext cx="4099560" cy="92836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98000"/>
              </a:lnSpc>
              <a:spcBef>
                <a:spcPts val="150"/>
              </a:spcBef>
            </a:pPr>
            <a:r>
              <a:rPr sz="2000" dirty="0">
                <a:latin typeface="宋体"/>
                <a:cs typeface="宋体"/>
              </a:rPr>
              <a:t>反观香港恒生指数与美</a:t>
            </a:r>
            <a:r>
              <a:rPr sz="2000" spc="-10" dirty="0">
                <a:latin typeface="宋体"/>
                <a:cs typeface="宋体"/>
              </a:rPr>
              <a:t>国</a:t>
            </a:r>
            <a:r>
              <a:rPr sz="2000" dirty="0">
                <a:latin typeface="宋体"/>
                <a:cs typeface="宋体"/>
              </a:rPr>
              <a:t>股市</a:t>
            </a:r>
            <a:r>
              <a:rPr sz="2000" spc="-10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关联 关系，则从最初的紧密</a:t>
            </a:r>
            <a:r>
              <a:rPr sz="2000" spc="-10" dirty="0">
                <a:latin typeface="宋体"/>
                <a:cs typeface="宋体"/>
              </a:rPr>
              <a:t>相</a:t>
            </a:r>
            <a:r>
              <a:rPr sz="2000" dirty="0">
                <a:latin typeface="宋体"/>
                <a:cs typeface="宋体"/>
              </a:rPr>
              <a:t>关逐</a:t>
            </a:r>
            <a:r>
              <a:rPr sz="2000" spc="-10" dirty="0">
                <a:latin typeface="宋体"/>
                <a:cs typeface="宋体"/>
              </a:rPr>
              <a:t>渐</a:t>
            </a:r>
            <a:r>
              <a:rPr sz="2000" dirty="0">
                <a:latin typeface="宋体"/>
                <a:cs typeface="宋体"/>
              </a:rPr>
              <a:t>变换 为有所关联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52400" y="19927"/>
            <a:ext cx="1123664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8565">
              <a:lnSpc>
                <a:spcPct val="100000"/>
              </a:lnSpc>
              <a:spcBef>
                <a:spcPts val="95"/>
              </a:spcBef>
            </a:pPr>
            <a:r>
              <a:rPr spc="-10" dirty="0" err="1">
                <a:latin typeface="Arial"/>
                <a:cs typeface="Arial"/>
              </a:rPr>
              <a:t>A</a:t>
            </a:r>
            <a:r>
              <a:rPr spc="-5" dirty="0" err="1"/>
              <a:t>股预期带来的人民币短期升值的推力</a:t>
            </a:r>
            <a:br>
              <a:rPr lang="en-US" altLang="zh-CN" spc="-5" dirty="0"/>
            </a:br>
            <a:r>
              <a:rPr spc="-5" dirty="0"/>
              <a:t>（</a:t>
            </a:r>
            <a:r>
              <a:rPr spc="-5" dirty="0">
                <a:solidFill>
                  <a:srgbClr val="C00000"/>
                </a:solidFill>
              </a:rPr>
              <a:t>金融市场因素</a:t>
            </a:r>
            <a:r>
              <a:rPr spc="-5" dirty="0"/>
              <a:t>）</a:t>
            </a:r>
          </a:p>
        </p:txBody>
      </p:sp>
      <p:sp>
        <p:nvSpPr>
          <p:cNvPr id="4" name="object 4"/>
          <p:cNvSpPr/>
          <p:nvPr/>
        </p:nvSpPr>
        <p:spPr>
          <a:xfrm>
            <a:off x="1748027" y="1620011"/>
            <a:ext cx="6311265" cy="0"/>
          </a:xfrm>
          <a:custGeom>
            <a:avLst/>
            <a:gdLst/>
            <a:ahLst/>
            <a:cxnLst/>
            <a:rect l="l" t="t" r="r" b="b"/>
            <a:pathLst>
              <a:path w="6311265">
                <a:moveTo>
                  <a:pt x="0" y="0"/>
                </a:moveTo>
                <a:lnTo>
                  <a:pt x="631088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8027" y="5250179"/>
            <a:ext cx="6311265" cy="0"/>
          </a:xfrm>
          <a:custGeom>
            <a:avLst/>
            <a:gdLst/>
            <a:ahLst/>
            <a:cxnLst/>
            <a:rect l="l" t="t" r="r" b="b"/>
            <a:pathLst>
              <a:path w="6311265">
                <a:moveTo>
                  <a:pt x="0" y="0"/>
                </a:moveTo>
                <a:lnTo>
                  <a:pt x="631088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4311" y="2287523"/>
            <a:ext cx="6336792" cy="273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5271" y="5159502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5271" y="4554473"/>
            <a:ext cx="168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5271" y="3949700"/>
            <a:ext cx="168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5271" y="3344671"/>
            <a:ext cx="168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45271" y="2739644"/>
            <a:ext cx="168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5271" y="2134615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45271" y="1529588"/>
            <a:ext cx="168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1914" y="5159502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1914" y="4433442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1914" y="3707638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1914" y="2981705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9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1914" y="2255646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3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3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1914" y="1529588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3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47164" y="5351779"/>
            <a:ext cx="6582156" cy="363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44773" y="591845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956">
            <a:solidFill>
              <a:srgbClr val="C79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02329" y="5834888"/>
            <a:ext cx="1168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香港恒生指数（左轴）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08982" y="591845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066157" y="5834888"/>
            <a:ext cx="1511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香港离岸人民币汇率（右轴）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297891" y="6409226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5"/>
              <a:t>Page </a:t>
            </a:r>
            <a:r>
              <a:rPr lang="en-US" spc="100">
                <a:latin typeface="Microsoft Sans Serif"/>
                <a:cs typeface="Microsoft Sans Serif"/>
              </a:rPr>
              <a:t>▪</a:t>
            </a:r>
            <a:r>
              <a:rPr lang="en-US" spc="-6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pc="-5" smtClean="0"/>
              <a:pPr marL="1270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60" y="281770"/>
            <a:ext cx="8437880" cy="5798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6645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Arial"/>
                <a:cs typeface="Arial"/>
              </a:rPr>
              <a:t>A</a:t>
            </a:r>
            <a:r>
              <a:rPr sz="2200" b="1" spc="-5" dirty="0">
                <a:latin typeface="微软雅黑"/>
                <a:cs typeface="微软雅黑"/>
              </a:rPr>
              <a:t>股吸引国际游资进</a:t>
            </a:r>
            <a:r>
              <a:rPr sz="2200" b="1" spc="-20" dirty="0">
                <a:latin typeface="微软雅黑"/>
                <a:cs typeface="微软雅黑"/>
              </a:rPr>
              <a:t>入</a:t>
            </a:r>
            <a:r>
              <a:rPr sz="2200" b="1" spc="-5" dirty="0">
                <a:latin typeface="微软雅黑"/>
                <a:cs typeface="微软雅黑"/>
              </a:rPr>
              <a:t>，美元多了</a:t>
            </a:r>
            <a:r>
              <a:rPr sz="2200" b="1" dirty="0">
                <a:latin typeface="微软雅黑"/>
                <a:cs typeface="微软雅黑"/>
              </a:rPr>
              <a:t>，</a:t>
            </a:r>
            <a:r>
              <a:rPr sz="2200" b="1" spc="-5" dirty="0">
                <a:latin typeface="微软雅黑"/>
                <a:cs typeface="微软雅黑"/>
              </a:rPr>
              <a:t>人民币升了？</a:t>
            </a:r>
            <a:endParaRPr sz="22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193675" indent="-180975">
              <a:lnSpc>
                <a:spcPct val="100000"/>
              </a:lnSpc>
              <a:spcBef>
                <a:spcPts val="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dirty="0">
                <a:latin typeface="微软雅黑"/>
                <a:cs typeface="微软雅黑"/>
              </a:rPr>
              <a:t>当境外投资者对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微软雅黑"/>
                <a:cs typeface="微软雅黑"/>
              </a:rPr>
              <a:t>股市场行情看好时，会想方设法的跑步入场</a:t>
            </a:r>
          </a:p>
          <a:p>
            <a:pPr marL="19367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/>
                <a:cs typeface="微软雅黑"/>
              </a:rPr>
              <a:t>。但是</a:t>
            </a:r>
            <a:r>
              <a:rPr sz="2400" dirty="0">
                <a:latin typeface="微软雅黑"/>
                <a:cs typeface="微软雅黑"/>
              </a:rPr>
              <a:t>，</a:t>
            </a:r>
            <a:r>
              <a:rPr sz="2400" spc="-5" dirty="0">
                <a:latin typeface="微软雅黑"/>
                <a:cs typeface="微软雅黑"/>
              </a:rPr>
              <a:t>囿于中国内地市场的有限开</a:t>
            </a:r>
            <a:r>
              <a:rPr sz="2400" dirty="0">
                <a:latin typeface="微软雅黑"/>
                <a:cs typeface="微软雅黑"/>
              </a:rPr>
              <a:t>放</a:t>
            </a:r>
            <a:r>
              <a:rPr sz="2400" spc="-5" dirty="0">
                <a:latin typeface="微软雅黑"/>
                <a:cs typeface="微软雅黑"/>
              </a:rPr>
              <a:t>，香港股票市场遂成为</a:t>
            </a:r>
            <a:endParaRPr sz="2400" dirty="0">
              <a:latin typeface="微软雅黑"/>
              <a:cs typeface="微软雅黑"/>
            </a:endParaRPr>
          </a:p>
          <a:p>
            <a:pPr marL="193675" marR="6350">
              <a:lnSpc>
                <a:spcPct val="150000"/>
              </a:lnSpc>
            </a:pPr>
            <a:r>
              <a:rPr sz="2400" dirty="0">
                <a:latin typeface="微软雅黑"/>
                <a:cs typeface="微软雅黑"/>
              </a:rPr>
              <a:t>境外资金抢先登陆的市场，籍此通过两地市场间的互联互通机 制来进入中国内地市场。</a:t>
            </a:r>
          </a:p>
          <a:p>
            <a:pPr marL="193675" marR="5080" indent="-180975" algn="just">
              <a:lnSpc>
                <a:spcPct val="150000"/>
              </a:lnSpc>
              <a:spcBef>
                <a:spcPts val="115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dirty="0">
                <a:latin typeface="微软雅黑"/>
                <a:cs typeface="微软雅黑"/>
              </a:rPr>
              <a:t>由于沪港通和深港通的日额度限制依然存</a:t>
            </a:r>
            <a:r>
              <a:rPr sz="2400" spc="0" dirty="0">
                <a:latin typeface="微软雅黑"/>
                <a:cs typeface="微软雅黑"/>
              </a:rPr>
              <a:t>在</a:t>
            </a:r>
            <a:r>
              <a:rPr sz="2400" dirty="0">
                <a:latin typeface="微软雅黑"/>
                <a:cs typeface="微软雅黑"/>
              </a:rPr>
              <a:t>，加上交易制度等 因素的考虑，进入境内股票市场的海外资金规模相对有</a:t>
            </a:r>
            <a:r>
              <a:rPr sz="2400" spc="0" dirty="0">
                <a:latin typeface="微软雅黑"/>
                <a:cs typeface="微软雅黑"/>
              </a:rPr>
              <a:t>限</a:t>
            </a:r>
            <a:r>
              <a:rPr sz="2400" dirty="0">
                <a:latin typeface="微软雅黑"/>
                <a:cs typeface="微软雅黑"/>
              </a:rPr>
              <a:t>。这 </a:t>
            </a:r>
            <a:r>
              <a:rPr sz="2400" spc="-5" dirty="0">
                <a:latin typeface="微软雅黑"/>
                <a:cs typeface="微软雅黑"/>
              </a:rPr>
              <a:t>将导致大量的美元游资在一段时期内留驻香港市</a:t>
            </a:r>
            <a:r>
              <a:rPr sz="2400" dirty="0">
                <a:latin typeface="微软雅黑"/>
                <a:cs typeface="微软雅黑"/>
              </a:rPr>
              <a:t>场</a:t>
            </a:r>
            <a:r>
              <a:rPr sz="2400" spc="-5" dirty="0">
                <a:latin typeface="微软雅黑"/>
                <a:cs typeface="微软雅黑"/>
              </a:rPr>
              <a:t>，进而使得 </a:t>
            </a:r>
            <a:r>
              <a:rPr sz="2400" dirty="0">
                <a:latin typeface="微软雅黑"/>
                <a:cs typeface="微软雅黑"/>
              </a:rPr>
              <a:t>该市场中的美元货币供给超过市场需</a:t>
            </a:r>
            <a:r>
              <a:rPr sz="2400" spc="0" dirty="0">
                <a:latin typeface="微软雅黑"/>
                <a:cs typeface="微软雅黑"/>
              </a:rPr>
              <a:t>求</a:t>
            </a:r>
            <a:r>
              <a:rPr sz="2400" dirty="0">
                <a:latin typeface="微软雅黑"/>
                <a:cs typeface="微软雅黑"/>
              </a:rPr>
              <a:t>，而在离岸人民币供给 </a:t>
            </a:r>
            <a:r>
              <a:rPr sz="2400" spc="-5" dirty="0">
                <a:latin typeface="微软雅黑"/>
                <a:cs typeface="微软雅黑"/>
              </a:rPr>
              <a:t>保持相对不变的前提</a:t>
            </a:r>
            <a:r>
              <a:rPr sz="2400" dirty="0">
                <a:latin typeface="微软雅黑"/>
                <a:cs typeface="微软雅黑"/>
              </a:rPr>
              <a:t>下</a:t>
            </a:r>
            <a:r>
              <a:rPr sz="2400" spc="-5" dirty="0">
                <a:latin typeface="微软雅黑"/>
                <a:cs typeface="微软雅黑"/>
              </a:rPr>
              <a:t>，离岸人民币将相对美元升</a:t>
            </a:r>
            <a:r>
              <a:rPr sz="2400" dirty="0">
                <a:latin typeface="微软雅黑"/>
                <a:cs typeface="微软雅黑"/>
              </a:rPr>
              <a:t>值。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297891" y="6409226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5"/>
              <a:t>Page </a:t>
            </a:r>
            <a:r>
              <a:rPr lang="en-US" spc="100">
                <a:latin typeface="Microsoft Sans Serif"/>
                <a:cs typeface="Microsoft Sans Serif"/>
              </a:rPr>
              <a:t>▪</a:t>
            </a:r>
            <a:r>
              <a:rPr lang="en-US" spc="-6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pc="-5" smtClean="0"/>
              <a:pPr marL="1270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524" y="1147317"/>
            <a:ext cx="8853805" cy="445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53204" algn="just">
              <a:lnSpc>
                <a:spcPct val="13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1969</a:t>
            </a:r>
            <a:r>
              <a:rPr sz="1500" b="1" spc="-5" dirty="0">
                <a:latin typeface="宋体"/>
                <a:cs typeface="宋体"/>
              </a:rPr>
              <a:t>年，</a:t>
            </a:r>
            <a:r>
              <a:rPr sz="1500" b="1" spc="-5" dirty="0">
                <a:latin typeface="Arial"/>
                <a:cs typeface="Arial"/>
              </a:rPr>
              <a:t>IMF</a:t>
            </a:r>
            <a:r>
              <a:rPr sz="1500" b="1" spc="-10" dirty="0">
                <a:latin typeface="宋体"/>
                <a:cs typeface="宋体"/>
              </a:rPr>
              <a:t>创设</a:t>
            </a:r>
            <a:r>
              <a:rPr sz="1500" b="1" spc="-5" dirty="0">
                <a:latin typeface="Arial"/>
                <a:cs typeface="Arial"/>
              </a:rPr>
              <a:t>SDR</a:t>
            </a:r>
            <a:r>
              <a:rPr sz="1500" b="1" spc="-5" dirty="0">
                <a:latin typeface="宋体"/>
                <a:cs typeface="宋体"/>
              </a:rPr>
              <a:t>，</a:t>
            </a:r>
            <a:r>
              <a:rPr sz="1500" b="1" spc="-10" dirty="0">
                <a:latin typeface="宋体"/>
                <a:cs typeface="宋体"/>
              </a:rPr>
              <a:t>根据会员国认缴的份额分配的，  </a:t>
            </a:r>
            <a:r>
              <a:rPr sz="1500" b="1" spc="-5" dirty="0">
                <a:latin typeface="宋体"/>
                <a:cs typeface="宋体"/>
              </a:rPr>
              <a:t>可用于</a:t>
            </a:r>
            <a:r>
              <a:rPr sz="1500" b="1" spc="-10" dirty="0">
                <a:latin typeface="宋体"/>
                <a:cs typeface="宋体"/>
              </a:rPr>
              <a:t>偿还国际货币基金组织债务、弥补会员国政府之间 </a:t>
            </a:r>
            <a:r>
              <a:rPr sz="1500" b="1" spc="-5" dirty="0">
                <a:latin typeface="宋体"/>
                <a:cs typeface="宋体"/>
              </a:rPr>
              <a:t>国际收</a:t>
            </a:r>
            <a:r>
              <a:rPr sz="1500" b="1" spc="-10" dirty="0">
                <a:latin typeface="宋体"/>
                <a:cs typeface="宋体"/>
              </a:rPr>
              <a:t>支逆差的一种账面资产。</a:t>
            </a:r>
            <a:endParaRPr sz="1500" dirty="0">
              <a:latin typeface="宋体"/>
              <a:cs typeface="宋体"/>
            </a:endParaRPr>
          </a:p>
          <a:p>
            <a:pPr marL="12700" marR="4097020" algn="just">
              <a:lnSpc>
                <a:spcPct val="130000"/>
              </a:lnSpc>
            </a:pPr>
            <a:r>
              <a:rPr sz="1500" b="1" spc="-5" dirty="0">
                <a:latin typeface="宋体"/>
                <a:cs typeface="宋体"/>
              </a:rPr>
              <a:t>其价值</a:t>
            </a:r>
            <a:r>
              <a:rPr sz="1500" b="1" spc="-10" dirty="0">
                <a:latin typeface="宋体"/>
                <a:cs typeface="宋体"/>
              </a:rPr>
              <a:t>目前由美元、欧元、</a:t>
            </a:r>
            <a:r>
              <a:rPr sz="1500" b="1" spc="475" dirty="0">
                <a:latin typeface="宋体"/>
                <a:cs typeface="宋体"/>
              </a:rPr>
              <a:t> </a:t>
            </a:r>
            <a:r>
              <a:rPr sz="1500" b="1" spc="-5" dirty="0">
                <a:latin typeface="宋体"/>
                <a:cs typeface="宋体"/>
              </a:rPr>
              <a:t>人民币</a:t>
            </a:r>
            <a:r>
              <a:rPr sz="1500" b="1" spc="-10" dirty="0">
                <a:latin typeface="宋体"/>
                <a:cs typeface="宋体"/>
              </a:rPr>
              <a:t>、日元和英镑组成的 </a:t>
            </a:r>
            <a:r>
              <a:rPr sz="1500" b="1" spc="-5" dirty="0">
                <a:latin typeface="宋体"/>
                <a:cs typeface="宋体"/>
              </a:rPr>
              <a:t>一篮子</a:t>
            </a:r>
            <a:r>
              <a:rPr sz="1500" b="1" spc="-10" dirty="0">
                <a:latin typeface="宋体"/>
                <a:cs typeface="宋体"/>
              </a:rPr>
              <a:t>储备货币决定。</a:t>
            </a:r>
            <a:endParaRPr sz="1500" dirty="0">
              <a:latin typeface="宋体"/>
              <a:cs typeface="宋体"/>
            </a:endParaRPr>
          </a:p>
          <a:p>
            <a:pPr marL="12700" marR="3935095">
              <a:lnSpc>
                <a:spcPct val="130000"/>
              </a:lnSpc>
            </a:pPr>
            <a:r>
              <a:rPr sz="1500" b="1" spc="-5" dirty="0">
                <a:latin typeface="宋体"/>
                <a:cs typeface="宋体"/>
              </a:rPr>
              <a:t>初始价</a:t>
            </a:r>
            <a:r>
              <a:rPr sz="1500" b="1" spc="-10" dirty="0">
                <a:latin typeface="宋体"/>
                <a:cs typeface="宋体"/>
              </a:rPr>
              <a:t>值被设为</a:t>
            </a:r>
            <a:r>
              <a:rPr sz="1500" b="1" spc="-5" dirty="0">
                <a:latin typeface="Arial"/>
                <a:cs typeface="Arial"/>
              </a:rPr>
              <a:t>1</a:t>
            </a:r>
            <a:r>
              <a:rPr sz="1500" b="1" spc="-10" dirty="0">
                <a:latin typeface="宋体"/>
                <a:cs typeface="宋体"/>
              </a:rPr>
              <a:t>单位</a:t>
            </a:r>
            <a:r>
              <a:rPr sz="1500" b="1" spc="-10" dirty="0">
                <a:latin typeface="Arial"/>
                <a:cs typeface="Arial"/>
              </a:rPr>
              <a:t>SDR</a:t>
            </a:r>
            <a:r>
              <a:rPr sz="1500" b="1" spc="-5" dirty="0">
                <a:latin typeface="宋体"/>
                <a:cs typeface="宋体"/>
              </a:rPr>
              <a:t>对</a:t>
            </a:r>
            <a:r>
              <a:rPr sz="1500" b="1" spc="-5" dirty="0">
                <a:latin typeface="Arial"/>
                <a:cs typeface="Arial"/>
              </a:rPr>
              <a:t>1</a:t>
            </a:r>
            <a:r>
              <a:rPr sz="1500" b="1" spc="-10" dirty="0">
                <a:latin typeface="宋体"/>
                <a:cs typeface="宋体"/>
              </a:rPr>
              <a:t>美元，相当</a:t>
            </a:r>
            <a:r>
              <a:rPr sz="1500" b="1" spc="-20" dirty="0">
                <a:latin typeface="宋体"/>
                <a:cs typeface="宋体"/>
              </a:rPr>
              <a:t>于</a:t>
            </a:r>
            <a:r>
              <a:rPr sz="1500" b="1" spc="-5" dirty="0">
                <a:latin typeface="Arial"/>
                <a:cs typeface="Arial"/>
              </a:rPr>
              <a:t>0.888671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-5" dirty="0">
                <a:latin typeface="宋体"/>
                <a:cs typeface="宋体"/>
              </a:rPr>
              <a:t>克黄 金。</a:t>
            </a:r>
            <a:r>
              <a:rPr sz="1500" b="1" spc="-5" dirty="0">
                <a:latin typeface="Arial"/>
                <a:cs typeface="Arial"/>
              </a:rPr>
              <a:t>SDR</a:t>
            </a:r>
            <a:r>
              <a:rPr sz="1500" b="1" spc="-5" dirty="0">
                <a:latin typeface="宋体"/>
                <a:cs typeface="宋体"/>
              </a:rPr>
              <a:t>相当于</a:t>
            </a:r>
            <a:r>
              <a:rPr sz="1500" b="1" spc="-10" dirty="0">
                <a:latin typeface="宋体"/>
                <a:cs typeface="宋体"/>
              </a:rPr>
              <a:t>一种账面资产，也被称做</a:t>
            </a:r>
            <a:r>
              <a:rPr sz="1500" b="1" spc="-10" dirty="0">
                <a:latin typeface="Arial"/>
                <a:cs typeface="Arial"/>
              </a:rPr>
              <a:t>"</a:t>
            </a:r>
            <a:r>
              <a:rPr sz="1500" b="1" spc="-10" dirty="0">
                <a:latin typeface="宋体"/>
                <a:cs typeface="宋体"/>
              </a:rPr>
              <a:t>纸黄金</a:t>
            </a:r>
            <a:r>
              <a:rPr sz="1500" b="1" spc="-10" dirty="0">
                <a:latin typeface="Arial"/>
                <a:cs typeface="Arial"/>
              </a:rPr>
              <a:t>"</a:t>
            </a:r>
            <a:r>
              <a:rPr sz="1500" b="1" spc="-10" dirty="0">
                <a:latin typeface="宋体"/>
                <a:cs typeface="宋体"/>
              </a:rPr>
              <a:t>。</a:t>
            </a:r>
            <a:endParaRPr sz="15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630929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宋体"/>
                <a:cs typeface="宋体"/>
              </a:rPr>
              <a:t>救助债务危机</a:t>
            </a:r>
            <a:endParaRPr sz="1800" dirty="0">
              <a:latin typeface="宋体"/>
              <a:cs typeface="宋体"/>
            </a:endParaRPr>
          </a:p>
          <a:p>
            <a:pPr marL="3630929" marR="5080">
              <a:lnSpc>
                <a:spcPct val="150100"/>
              </a:lnSpc>
              <a:spcBef>
                <a:spcPts val="495"/>
              </a:spcBef>
            </a:pPr>
            <a:r>
              <a:rPr sz="1600" spc="-5" dirty="0">
                <a:latin typeface="宋体"/>
                <a:cs typeface="宋体"/>
              </a:rPr>
              <a:t>参加国基于国际收支平衡或储备地</a:t>
            </a:r>
            <a:r>
              <a:rPr sz="1600" dirty="0">
                <a:latin typeface="宋体"/>
                <a:cs typeface="宋体"/>
              </a:rPr>
              <a:t>位</a:t>
            </a:r>
            <a:r>
              <a:rPr sz="1600" spc="-5" dirty="0">
                <a:latin typeface="宋体"/>
                <a:cs typeface="宋体"/>
              </a:rPr>
              <a:t>的需</a:t>
            </a:r>
            <a:r>
              <a:rPr sz="1600" dirty="0">
                <a:latin typeface="宋体"/>
                <a:cs typeface="宋体"/>
              </a:rPr>
              <a:t>要</a:t>
            </a:r>
            <a:r>
              <a:rPr sz="1600" spc="-5" dirty="0">
                <a:latin typeface="宋体"/>
                <a:cs typeface="宋体"/>
              </a:rPr>
              <a:t>，可</a:t>
            </a:r>
            <a:r>
              <a:rPr sz="1600" dirty="0">
                <a:latin typeface="宋体"/>
                <a:cs typeface="宋体"/>
              </a:rPr>
              <a:t>申</a:t>
            </a:r>
            <a:r>
              <a:rPr sz="1600" spc="-5" dirty="0">
                <a:latin typeface="宋体"/>
                <a:cs typeface="宋体"/>
              </a:rPr>
              <a:t>请基金 组织在特别提款权账户下安排向其</a:t>
            </a:r>
            <a:r>
              <a:rPr sz="1600" dirty="0">
                <a:latin typeface="宋体"/>
                <a:cs typeface="宋体"/>
              </a:rPr>
              <a:t>他</a:t>
            </a:r>
            <a:r>
              <a:rPr sz="1600" spc="-5" dirty="0">
                <a:latin typeface="宋体"/>
                <a:cs typeface="宋体"/>
              </a:rPr>
              <a:t>参加</a:t>
            </a:r>
            <a:r>
              <a:rPr sz="1600" dirty="0">
                <a:latin typeface="宋体"/>
                <a:cs typeface="宋体"/>
              </a:rPr>
              <a:t>国</a:t>
            </a:r>
            <a:r>
              <a:rPr sz="1600" spc="-5" dirty="0">
                <a:latin typeface="宋体"/>
                <a:cs typeface="宋体"/>
              </a:rPr>
              <a:t>兑换</a:t>
            </a:r>
            <a:r>
              <a:rPr sz="1600" dirty="0">
                <a:latin typeface="宋体"/>
                <a:cs typeface="宋体"/>
              </a:rPr>
              <a:t>为</a:t>
            </a:r>
            <a:r>
              <a:rPr sz="1600" spc="-5" dirty="0">
                <a:latin typeface="宋体"/>
                <a:cs typeface="宋体"/>
              </a:rPr>
              <a:t>可自由 使用的外汇</a:t>
            </a:r>
            <a:r>
              <a:rPr sz="1600" spc="-5" dirty="0">
                <a:latin typeface="Arial"/>
                <a:cs typeface="Arial"/>
              </a:rPr>
              <a:t>;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宋体"/>
                <a:cs typeface="宋体"/>
              </a:rPr>
              <a:t>基金组织在收到申请后，可协调指定</a:t>
            </a:r>
            <a:r>
              <a:rPr sz="1600" dirty="0">
                <a:latin typeface="宋体"/>
                <a:cs typeface="宋体"/>
              </a:rPr>
              <a:t>某</a:t>
            </a:r>
            <a:r>
              <a:rPr sz="1600" spc="-5" dirty="0">
                <a:latin typeface="宋体"/>
                <a:cs typeface="宋体"/>
              </a:rPr>
              <a:t>些参加 国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5" dirty="0">
                <a:latin typeface="宋体"/>
                <a:cs typeface="宋体"/>
              </a:rPr>
              <a:t>国际收支情势好、国际储备</a:t>
            </a:r>
            <a:r>
              <a:rPr sz="1600" spc="0" dirty="0">
                <a:latin typeface="宋体"/>
                <a:cs typeface="宋体"/>
              </a:rPr>
              <a:t>地</a:t>
            </a:r>
            <a:r>
              <a:rPr sz="1600" spc="-5" dirty="0">
                <a:latin typeface="宋体"/>
                <a:cs typeface="宋体"/>
              </a:rPr>
              <a:t>位</a:t>
            </a:r>
            <a:r>
              <a:rPr sz="1600" spc="5" dirty="0">
                <a:latin typeface="宋体"/>
                <a:cs typeface="宋体"/>
              </a:rPr>
              <a:t>强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0" dirty="0">
                <a:latin typeface="宋体"/>
                <a:cs typeface="宋体"/>
              </a:rPr>
              <a:t>为</a:t>
            </a:r>
            <a:r>
              <a:rPr sz="1600" spc="-5" dirty="0">
                <a:latin typeface="宋体"/>
                <a:cs typeface="宋体"/>
              </a:rPr>
              <a:t>承兑</a:t>
            </a:r>
            <a:r>
              <a:rPr sz="1600" spc="0" dirty="0">
                <a:latin typeface="宋体"/>
                <a:cs typeface="宋体"/>
              </a:rPr>
              <a:t>特</a:t>
            </a:r>
            <a:r>
              <a:rPr sz="1600" spc="-5" dirty="0">
                <a:latin typeface="宋体"/>
                <a:cs typeface="宋体"/>
              </a:rPr>
              <a:t>别提</a:t>
            </a:r>
            <a:r>
              <a:rPr sz="1600" spc="0" dirty="0">
                <a:latin typeface="宋体"/>
                <a:cs typeface="宋体"/>
              </a:rPr>
              <a:t>款</a:t>
            </a:r>
            <a:r>
              <a:rPr sz="1600" spc="-5" dirty="0">
                <a:latin typeface="宋体"/>
                <a:cs typeface="宋体"/>
              </a:rPr>
              <a:t>权的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1545" y="5701080"/>
            <a:ext cx="2459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宋体"/>
                <a:cs typeface="宋体"/>
              </a:rPr>
              <a:t>规定期限内与申请国兑</a:t>
            </a:r>
            <a:r>
              <a:rPr sz="1600" spc="-5" dirty="0">
                <a:latin typeface="宋体"/>
                <a:cs typeface="宋体"/>
              </a:rPr>
              <a:t>汇。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8084" y="5749239"/>
            <a:ext cx="934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5" baseline="13888" dirty="0">
                <a:latin typeface="宋体"/>
                <a:cs typeface="宋体"/>
              </a:rPr>
              <a:t>对</a:t>
            </a:r>
            <a:r>
              <a:rPr sz="2400" spc="-697" baseline="13888" dirty="0">
                <a:latin typeface="宋体"/>
                <a:cs typeface="宋体"/>
              </a:rPr>
              <a:t>象</a:t>
            </a:r>
            <a:r>
              <a:rPr sz="1000" spc="-3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540" baseline="13888" dirty="0">
                <a:latin typeface="宋体"/>
                <a:cs typeface="宋体"/>
              </a:rPr>
              <a:t>，</a:t>
            </a:r>
            <a:r>
              <a:rPr sz="1000" spc="-360" dirty="0">
                <a:solidFill>
                  <a:srgbClr val="FFFFFF"/>
                </a:solidFill>
                <a:latin typeface="Arial"/>
                <a:cs typeface="Arial"/>
              </a:rPr>
              <a:t>019</a:t>
            </a:r>
            <a:r>
              <a:rPr sz="2400" spc="-2175" baseline="13888" dirty="0">
                <a:latin typeface="宋体"/>
                <a:cs typeface="宋体"/>
              </a:rPr>
              <a:t>并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/4/1</a:t>
            </a:r>
            <a:r>
              <a:rPr sz="2400" spc="-2085" baseline="13888" dirty="0">
                <a:latin typeface="宋体"/>
                <a:cs typeface="宋体"/>
              </a:rPr>
              <a:t>在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840479"/>
            <a:ext cx="3476244" cy="2161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75503" y="858011"/>
            <a:ext cx="3968496" cy="2328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68044" y="116281"/>
            <a:ext cx="7198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FF0000"/>
                </a:solidFill>
                <a:latin typeface="华文新魏"/>
                <a:cs typeface="华文新魏"/>
              </a:rPr>
              <a:t>SDR</a:t>
            </a:r>
            <a:r>
              <a:rPr sz="2800" b="0" spc="0" dirty="0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sz="2800" b="0" spc="-5" dirty="0">
                <a:solidFill>
                  <a:srgbClr val="FF0000"/>
                </a:solidFill>
                <a:latin typeface="华文新魏"/>
                <a:cs typeface="华文新魏"/>
              </a:rPr>
              <a:t>（</a:t>
            </a:r>
            <a:r>
              <a:rPr sz="2800" b="0" spc="90" dirty="0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sz="2800" b="0" spc="-5" dirty="0">
                <a:solidFill>
                  <a:srgbClr val="FF0000"/>
                </a:solidFill>
                <a:latin typeface="Arial"/>
                <a:cs typeface="Arial"/>
              </a:rPr>
              <a:t>Special</a:t>
            </a:r>
            <a:r>
              <a:rPr sz="2800" b="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0" spc="-5" dirty="0">
                <a:solidFill>
                  <a:srgbClr val="FF0000"/>
                </a:solidFill>
                <a:latin typeface="Arial"/>
                <a:cs typeface="Arial"/>
              </a:rPr>
              <a:t>Drawing</a:t>
            </a:r>
            <a:r>
              <a:rPr sz="2800" b="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Right</a:t>
            </a:r>
            <a:r>
              <a:rPr sz="2800" b="0" dirty="0">
                <a:solidFill>
                  <a:srgbClr val="FF0000"/>
                </a:solidFill>
                <a:latin typeface="华文新魏"/>
                <a:cs typeface="华文新魏"/>
              </a:rPr>
              <a:t>）：</a:t>
            </a:r>
            <a:r>
              <a:rPr sz="2800" b="0" spc="-5" dirty="0">
                <a:solidFill>
                  <a:srgbClr val="FF0000"/>
                </a:solidFill>
                <a:latin typeface="华文新魏"/>
                <a:cs typeface="华文新魏"/>
              </a:rPr>
              <a:t>特别提款权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97891" y="6409226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5"/>
              <a:t>Page </a:t>
            </a:r>
            <a:r>
              <a:rPr lang="en-US" spc="100">
                <a:latin typeface="Microsoft Sans Serif"/>
                <a:cs typeface="Microsoft Sans Serif"/>
              </a:rPr>
              <a:t>▪</a:t>
            </a:r>
            <a:r>
              <a:rPr lang="en-US" spc="-6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pc="-5" smtClean="0"/>
              <a:pPr marL="1270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630" y="123571"/>
            <a:ext cx="623697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"/>
                <a:cs typeface="Arial"/>
              </a:rPr>
              <a:t>SDR</a:t>
            </a:r>
            <a:r>
              <a:rPr spc="-10" dirty="0">
                <a:latin typeface="宋体"/>
                <a:cs typeface="宋体"/>
              </a:rPr>
              <a:t>：</a:t>
            </a:r>
            <a:r>
              <a:rPr b="0" spc="-5" dirty="0">
                <a:latin typeface="宋体"/>
                <a:cs typeface="宋体"/>
              </a:rPr>
              <a:t>特别提款权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97891" y="6409226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5"/>
              <a:t>Page </a:t>
            </a:r>
            <a:r>
              <a:rPr lang="en-US" spc="100">
                <a:latin typeface="Microsoft Sans Serif"/>
                <a:cs typeface="Microsoft Sans Serif"/>
              </a:rPr>
              <a:t>▪</a:t>
            </a:r>
            <a:r>
              <a:rPr lang="en-US" spc="-6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pc="-5" smtClean="0"/>
              <a:pPr marL="12700"/>
              <a:t>45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60400" y="967253"/>
            <a:ext cx="8509000" cy="53460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700"/>
              </a:spcBef>
              <a:buFont typeface="Microsoft Sans Serif"/>
              <a:buChar char="▪"/>
              <a:tabLst>
                <a:tab pos="514984" algn="l"/>
                <a:tab pos="515620" algn="l"/>
              </a:tabLst>
            </a:pPr>
            <a:r>
              <a:rPr sz="2000" dirty="0">
                <a:latin typeface="宋体"/>
                <a:cs typeface="宋体"/>
              </a:rPr>
              <a:t>第四次调整后权</a:t>
            </a:r>
            <a:r>
              <a:rPr sz="2000" spc="0" dirty="0">
                <a:latin typeface="宋体"/>
                <a:cs typeface="宋体"/>
              </a:rPr>
              <a:t>数</a:t>
            </a:r>
            <a:r>
              <a:rPr sz="2000" spc="-5" dirty="0">
                <a:latin typeface="Arial"/>
                <a:cs typeface="Arial"/>
              </a:rPr>
              <a:t>(2001</a:t>
            </a:r>
            <a:r>
              <a:rPr sz="2000" dirty="0">
                <a:latin typeface="宋体"/>
                <a:cs typeface="宋体"/>
              </a:rPr>
              <a:t>年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0" dirty="0">
                <a:latin typeface="宋体"/>
                <a:cs typeface="宋体"/>
              </a:rPr>
              <a:t>月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0" dirty="0">
                <a:latin typeface="宋体"/>
                <a:cs typeface="宋体"/>
              </a:rPr>
              <a:t>日</a:t>
            </a:r>
            <a:r>
              <a:rPr sz="2000" spc="-15" dirty="0">
                <a:latin typeface="宋体"/>
                <a:cs typeface="宋体"/>
              </a:rPr>
              <a:t>生</a:t>
            </a:r>
            <a:r>
              <a:rPr sz="2000" dirty="0">
                <a:latin typeface="宋体"/>
                <a:cs typeface="宋体"/>
              </a:rPr>
              <a:t>效</a:t>
            </a:r>
            <a:r>
              <a:rPr sz="2000" spc="-10" dirty="0">
                <a:latin typeface="Arial"/>
                <a:cs typeface="Arial"/>
              </a:rPr>
              <a:t>)</a:t>
            </a:r>
            <a:r>
              <a:rPr sz="2000" dirty="0">
                <a:latin typeface="宋体"/>
                <a:cs typeface="宋体"/>
              </a:rPr>
              <a:t>美元</a:t>
            </a:r>
            <a:r>
              <a:rPr sz="2000" spc="-5" dirty="0">
                <a:latin typeface="宋体"/>
                <a:cs typeface="宋体"/>
              </a:rPr>
              <a:t>：</a:t>
            </a:r>
            <a:r>
              <a:rPr sz="2000" spc="-5" dirty="0">
                <a:latin typeface="Arial"/>
                <a:cs typeface="Arial"/>
              </a:rPr>
              <a:t>45%</a:t>
            </a:r>
            <a:r>
              <a:rPr sz="2000" spc="-5" dirty="0">
                <a:latin typeface="宋体"/>
                <a:cs typeface="宋体"/>
              </a:rPr>
              <a:t>，</a:t>
            </a:r>
            <a:r>
              <a:rPr sz="2000" spc="0" dirty="0">
                <a:latin typeface="宋体"/>
                <a:cs typeface="宋体"/>
              </a:rPr>
              <a:t>日元</a:t>
            </a:r>
            <a:r>
              <a:rPr sz="2000" spc="-5" dirty="0">
                <a:latin typeface="宋体"/>
                <a:cs typeface="宋体"/>
              </a:rPr>
              <a:t>：</a:t>
            </a:r>
            <a:r>
              <a:rPr sz="2000" spc="-5" dirty="0">
                <a:latin typeface="Arial"/>
                <a:cs typeface="Arial"/>
              </a:rPr>
              <a:t>15%</a:t>
            </a:r>
            <a:r>
              <a:rPr sz="2000" spc="-5" dirty="0">
                <a:latin typeface="宋体"/>
                <a:cs typeface="宋体"/>
              </a:rPr>
              <a:t>，</a:t>
            </a:r>
            <a:r>
              <a:rPr sz="2000" spc="0" dirty="0">
                <a:latin typeface="宋体"/>
                <a:cs typeface="宋体"/>
              </a:rPr>
              <a:t>英镑</a:t>
            </a:r>
            <a:endParaRPr sz="2000" dirty="0">
              <a:latin typeface="宋体"/>
              <a:cs typeface="宋体"/>
            </a:endParaRPr>
          </a:p>
          <a:p>
            <a:pPr marL="193675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latin typeface="宋体"/>
                <a:cs typeface="宋体"/>
              </a:rPr>
              <a:t>：</a:t>
            </a:r>
            <a:r>
              <a:rPr sz="2000" dirty="0">
                <a:latin typeface="Arial"/>
                <a:cs typeface="Arial"/>
              </a:rPr>
              <a:t>11%</a:t>
            </a:r>
            <a:r>
              <a:rPr sz="2000" dirty="0">
                <a:latin typeface="宋体"/>
                <a:cs typeface="宋体"/>
              </a:rPr>
              <a:t>，欧元</a:t>
            </a:r>
            <a:r>
              <a:rPr sz="2000" spc="-5" dirty="0">
                <a:latin typeface="宋体"/>
                <a:cs typeface="宋体"/>
              </a:rPr>
              <a:t>：</a:t>
            </a:r>
            <a:r>
              <a:rPr sz="2000" spc="-5" dirty="0">
                <a:latin typeface="Arial"/>
                <a:cs typeface="Arial"/>
              </a:rPr>
              <a:t>29%</a:t>
            </a:r>
            <a:r>
              <a:rPr sz="2000" dirty="0">
                <a:latin typeface="宋体"/>
                <a:cs typeface="宋体"/>
              </a:rPr>
              <a:t>。</a:t>
            </a:r>
          </a:p>
          <a:p>
            <a:pPr marL="193675" indent="-180975">
              <a:lnSpc>
                <a:spcPct val="100000"/>
              </a:lnSpc>
              <a:spcBef>
                <a:spcPts val="1560"/>
              </a:spcBef>
              <a:buFont typeface="Microsoft Sans Serif"/>
              <a:buChar char="▪"/>
              <a:tabLst>
                <a:tab pos="514984" algn="l"/>
                <a:tab pos="515620" algn="l"/>
              </a:tabLst>
            </a:pPr>
            <a:r>
              <a:rPr sz="2000" dirty="0">
                <a:latin typeface="宋体"/>
                <a:cs typeface="宋体"/>
              </a:rPr>
              <a:t>在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dirty="0">
                <a:latin typeface="宋体"/>
                <a:cs typeface="宋体"/>
              </a:rPr>
              <a:t>月份排名意外下降</a:t>
            </a:r>
            <a:r>
              <a:rPr sz="2000" spc="-10" dirty="0">
                <a:latin typeface="宋体"/>
                <a:cs typeface="宋体"/>
              </a:rPr>
              <a:t>至</a:t>
            </a:r>
            <a:r>
              <a:rPr sz="2000" spc="-20" dirty="0">
                <a:latin typeface="宋体"/>
                <a:cs typeface="宋体"/>
              </a:rPr>
              <a:t>第</a:t>
            </a:r>
            <a:r>
              <a:rPr sz="2000" dirty="0">
                <a:latin typeface="Arial"/>
                <a:cs typeface="Arial"/>
              </a:rPr>
              <a:t>7</a:t>
            </a:r>
            <a:r>
              <a:rPr sz="2000" spc="-15" dirty="0">
                <a:latin typeface="宋体"/>
                <a:cs typeface="宋体"/>
              </a:rPr>
              <a:t>位</a:t>
            </a:r>
            <a:r>
              <a:rPr sz="2000" dirty="0">
                <a:latin typeface="宋体"/>
                <a:cs typeface="宋体"/>
              </a:rPr>
              <a:t>后</a:t>
            </a:r>
            <a:r>
              <a:rPr sz="2000" spc="-5" dirty="0">
                <a:latin typeface="宋体"/>
                <a:cs typeface="宋体"/>
              </a:rPr>
              <a:t>，</a:t>
            </a:r>
            <a:r>
              <a:rPr sz="2000" spc="-5" dirty="0">
                <a:latin typeface="Arial"/>
                <a:cs typeface="Arial"/>
              </a:rPr>
              <a:t>3</a:t>
            </a:r>
            <a:r>
              <a:rPr sz="2000" dirty="0">
                <a:latin typeface="宋体"/>
                <a:cs typeface="宋体"/>
              </a:rPr>
              <a:t>月份</a:t>
            </a:r>
            <a:r>
              <a:rPr sz="2000" spc="-15" dirty="0">
                <a:latin typeface="宋体"/>
                <a:cs typeface="宋体"/>
              </a:rPr>
              <a:t>人</a:t>
            </a:r>
            <a:r>
              <a:rPr sz="2000" dirty="0">
                <a:latin typeface="宋体"/>
                <a:cs typeface="宋体"/>
              </a:rPr>
              <a:t>民币</a:t>
            </a:r>
            <a:r>
              <a:rPr sz="2000" spc="-15" dirty="0">
                <a:latin typeface="宋体"/>
                <a:cs typeface="宋体"/>
              </a:rPr>
              <a:t>重</a:t>
            </a:r>
            <a:r>
              <a:rPr sz="2000" dirty="0">
                <a:latin typeface="宋体"/>
                <a:cs typeface="宋体"/>
              </a:rPr>
              <a:t>新回</a:t>
            </a:r>
            <a:r>
              <a:rPr sz="2000" spc="-15" dirty="0">
                <a:latin typeface="宋体"/>
                <a:cs typeface="宋体"/>
              </a:rPr>
              <a:t>到</a:t>
            </a:r>
            <a:r>
              <a:rPr sz="2000" dirty="0">
                <a:latin typeface="宋体"/>
                <a:cs typeface="宋体"/>
              </a:rPr>
              <a:t>全球</a:t>
            </a:r>
            <a:r>
              <a:rPr sz="2000" spc="-15" dirty="0">
                <a:latin typeface="宋体"/>
                <a:cs typeface="宋体"/>
              </a:rPr>
              <a:t>支</a:t>
            </a:r>
            <a:r>
              <a:rPr sz="2000" dirty="0">
                <a:latin typeface="宋体"/>
                <a:cs typeface="宋体"/>
              </a:rPr>
              <a:t>付货币</a:t>
            </a:r>
          </a:p>
          <a:p>
            <a:pPr marL="19367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宋体"/>
                <a:cs typeface="宋体"/>
              </a:rPr>
              <a:t>排名的</a:t>
            </a:r>
            <a:r>
              <a:rPr sz="2000" spc="0" dirty="0">
                <a:latin typeface="宋体"/>
                <a:cs typeface="宋体"/>
              </a:rPr>
              <a:t>第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spc="0" dirty="0">
                <a:latin typeface="宋体"/>
                <a:cs typeface="宋体"/>
              </a:rPr>
              <a:t>位，</a:t>
            </a:r>
            <a:r>
              <a:rPr sz="2000" spc="-5" dirty="0">
                <a:latin typeface="宋体"/>
                <a:cs typeface="宋体"/>
              </a:rPr>
              <a:t>市</a:t>
            </a:r>
            <a:r>
              <a:rPr sz="2000" spc="0" dirty="0">
                <a:latin typeface="宋体"/>
                <a:cs typeface="宋体"/>
              </a:rPr>
              <a:t>场占</a:t>
            </a:r>
            <a:r>
              <a:rPr sz="2000" spc="-20" dirty="0">
                <a:latin typeface="宋体"/>
                <a:cs typeface="宋体"/>
              </a:rPr>
              <a:t>有</a:t>
            </a:r>
            <a:r>
              <a:rPr sz="2000" spc="0" dirty="0">
                <a:latin typeface="宋体"/>
                <a:cs typeface="宋体"/>
              </a:rPr>
              <a:t>率上</a:t>
            </a:r>
            <a:r>
              <a:rPr sz="2000" spc="-20" dirty="0">
                <a:latin typeface="宋体"/>
                <a:cs typeface="宋体"/>
              </a:rPr>
              <a:t>升</a:t>
            </a:r>
            <a:r>
              <a:rPr sz="2000" spc="0" dirty="0">
                <a:latin typeface="宋体"/>
                <a:cs typeface="宋体"/>
              </a:rPr>
              <a:t>至</a:t>
            </a:r>
            <a:r>
              <a:rPr sz="2000" spc="-5" dirty="0">
                <a:latin typeface="Arial"/>
                <a:cs typeface="Arial"/>
              </a:rPr>
              <a:t>2.03%</a:t>
            </a:r>
            <a:r>
              <a:rPr sz="2000" spc="0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193675" marR="5080" indent="-180975">
              <a:lnSpc>
                <a:spcPct val="125000"/>
              </a:lnSpc>
              <a:spcBef>
                <a:spcPts val="960"/>
              </a:spcBef>
              <a:buFont typeface="Microsoft Sans Serif"/>
              <a:buChar char="▪"/>
              <a:tabLst>
                <a:tab pos="514984" algn="l"/>
                <a:tab pos="515620" algn="l"/>
              </a:tabLst>
            </a:pPr>
            <a:r>
              <a:rPr sz="2000" dirty="0">
                <a:latin typeface="Arial"/>
                <a:cs typeface="Arial"/>
              </a:rPr>
              <a:t>2013</a:t>
            </a:r>
            <a:r>
              <a:rPr sz="2000" dirty="0">
                <a:latin typeface="宋体"/>
                <a:cs typeface="宋体"/>
              </a:rPr>
              <a:t>年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dirty="0">
                <a:latin typeface="宋体"/>
                <a:cs typeface="宋体"/>
              </a:rPr>
              <a:t>月份时，人</a:t>
            </a:r>
            <a:r>
              <a:rPr sz="2000" spc="-15" dirty="0">
                <a:latin typeface="宋体"/>
                <a:cs typeface="宋体"/>
              </a:rPr>
              <a:t>民</a:t>
            </a:r>
            <a:r>
              <a:rPr sz="2000" dirty="0">
                <a:latin typeface="宋体"/>
                <a:cs typeface="宋体"/>
              </a:rPr>
              <a:t>币在</a:t>
            </a:r>
            <a:r>
              <a:rPr sz="2000" spc="-15" dirty="0">
                <a:latin typeface="宋体"/>
                <a:cs typeface="宋体"/>
              </a:rPr>
              <a:t>全</a:t>
            </a:r>
            <a:r>
              <a:rPr sz="2000" dirty="0">
                <a:latin typeface="宋体"/>
                <a:cs typeface="宋体"/>
              </a:rPr>
              <a:t>球支</a:t>
            </a:r>
            <a:r>
              <a:rPr sz="2000" spc="-15" dirty="0">
                <a:latin typeface="宋体"/>
                <a:cs typeface="宋体"/>
              </a:rPr>
              <a:t>付</a:t>
            </a:r>
            <a:r>
              <a:rPr sz="2000" dirty="0">
                <a:latin typeface="宋体"/>
                <a:cs typeface="宋体"/>
              </a:rPr>
              <a:t>货币</a:t>
            </a:r>
            <a:r>
              <a:rPr sz="2000" spc="-15" dirty="0">
                <a:latin typeface="宋体"/>
                <a:cs typeface="宋体"/>
              </a:rPr>
              <a:t>中</a:t>
            </a:r>
            <a:r>
              <a:rPr sz="2000" dirty="0">
                <a:latin typeface="宋体"/>
                <a:cs typeface="宋体"/>
              </a:rPr>
              <a:t>排名</a:t>
            </a:r>
            <a:r>
              <a:rPr sz="2000" spc="-15" dirty="0">
                <a:latin typeface="宋体"/>
                <a:cs typeface="宋体"/>
              </a:rPr>
              <a:t>仅</a:t>
            </a:r>
            <a:r>
              <a:rPr sz="2000" dirty="0">
                <a:latin typeface="宋体"/>
                <a:cs typeface="宋体"/>
              </a:rPr>
              <a:t>为第</a:t>
            </a:r>
            <a:r>
              <a:rPr sz="2000" spc="-10" dirty="0">
                <a:latin typeface="Arial"/>
                <a:cs typeface="Arial"/>
              </a:rPr>
              <a:t>13</a:t>
            </a:r>
            <a:r>
              <a:rPr sz="2000" dirty="0">
                <a:latin typeface="宋体"/>
                <a:cs typeface="宋体"/>
              </a:rPr>
              <a:t>位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当时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市 场份额为</a:t>
            </a:r>
            <a:r>
              <a:rPr sz="2000" dirty="0">
                <a:latin typeface="Arial"/>
                <a:cs typeface="Arial"/>
              </a:rPr>
              <a:t>0.63%</a:t>
            </a:r>
            <a:r>
              <a:rPr sz="2000" dirty="0">
                <a:latin typeface="宋体"/>
                <a:cs typeface="宋体"/>
              </a:rPr>
              <a:t>，两年</a:t>
            </a:r>
            <a:r>
              <a:rPr sz="2000" spc="-15" dirty="0">
                <a:latin typeface="宋体"/>
                <a:cs typeface="宋体"/>
              </a:rPr>
              <a:t>时</a:t>
            </a:r>
            <a:r>
              <a:rPr sz="2000" dirty="0">
                <a:latin typeface="宋体"/>
                <a:cs typeface="宋体"/>
              </a:rPr>
              <a:t>间，</a:t>
            </a:r>
            <a:r>
              <a:rPr sz="2000" spc="-15" dirty="0">
                <a:latin typeface="宋体"/>
                <a:cs typeface="宋体"/>
              </a:rPr>
              <a:t>人</a:t>
            </a:r>
            <a:r>
              <a:rPr sz="2000" dirty="0">
                <a:latin typeface="宋体"/>
                <a:cs typeface="宋体"/>
              </a:rPr>
              <a:t>民币</a:t>
            </a:r>
            <a:r>
              <a:rPr sz="2000" spc="-15" dirty="0">
                <a:latin typeface="宋体"/>
                <a:cs typeface="宋体"/>
              </a:rPr>
              <a:t>排</a:t>
            </a:r>
            <a:r>
              <a:rPr sz="2000" dirty="0">
                <a:latin typeface="宋体"/>
                <a:cs typeface="宋体"/>
              </a:rPr>
              <a:t>名上</a:t>
            </a:r>
            <a:r>
              <a:rPr sz="2000" spc="-10" dirty="0">
                <a:latin typeface="宋体"/>
                <a:cs typeface="宋体"/>
              </a:rPr>
              <a:t>升</a:t>
            </a:r>
            <a:r>
              <a:rPr sz="2000" dirty="0">
                <a:latin typeface="Arial"/>
                <a:cs typeface="Arial"/>
              </a:rPr>
              <a:t>8</a:t>
            </a:r>
            <a:r>
              <a:rPr sz="2000" dirty="0">
                <a:latin typeface="宋体"/>
                <a:cs typeface="宋体"/>
              </a:rPr>
              <a:t>位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去年</a:t>
            </a:r>
            <a:r>
              <a:rPr sz="2000" spc="-10" dirty="0">
                <a:latin typeface="Arial"/>
                <a:cs typeface="Arial"/>
              </a:rPr>
              <a:t>12</a:t>
            </a:r>
            <a:r>
              <a:rPr sz="2000" dirty="0">
                <a:latin typeface="宋体"/>
                <a:cs typeface="宋体"/>
              </a:rPr>
              <a:t>月</a:t>
            </a:r>
            <a:r>
              <a:rPr sz="2000" spc="-10" dirty="0">
                <a:latin typeface="宋体"/>
                <a:cs typeface="宋体"/>
              </a:rPr>
              <a:t>份</a:t>
            </a:r>
            <a:r>
              <a:rPr sz="2000" dirty="0">
                <a:latin typeface="宋体"/>
                <a:cs typeface="宋体"/>
              </a:rPr>
              <a:t>，市场份额 达到创历史新高的</a:t>
            </a:r>
            <a:r>
              <a:rPr sz="2000" spc="-5" dirty="0">
                <a:latin typeface="Arial"/>
                <a:cs typeface="Arial"/>
              </a:rPr>
              <a:t>2.17%</a:t>
            </a:r>
            <a:r>
              <a:rPr sz="2000" spc="-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仅</a:t>
            </a:r>
            <a:r>
              <a:rPr sz="2000" spc="-15" dirty="0">
                <a:latin typeface="宋体"/>
                <a:cs typeface="宋体"/>
              </a:rPr>
              <a:t>次</a:t>
            </a:r>
            <a:r>
              <a:rPr sz="2000" dirty="0">
                <a:latin typeface="宋体"/>
                <a:cs typeface="宋体"/>
              </a:rPr>
              <a:t>于日</a:t>
            </a:r>
            <a:r>
              <a:rPr sz="2000" spc="-15" dirty="0">
                <a:latin typeface="宋体"/>
                <a:cs typeface="宋体"/>
              </a:rPr>
              <a:t>元</a:t>
            </a:r>
            <a:r>
              <a:rPr sz="2000" dirty="0">
                <a:latin typeface="宋体"/>
                <a:cs typeface="宋体"/>
              </a:rPr>
              <a:t>的</a:t>
            </a:r>
            <a:r>
              <a:rPr sz="2000" spc="-5" dirty="0">
                <a:latin typeface="Arial"/>
                <a:cs typeface="Arial"/>
              </a:rPr>
              <a:t>2.69%</a:t>
            </a:r>
            <a:r>
              <a:rPr sz="2000" spc="-15" dirty="0">
                <a:latin typeface="宋体"/>
                <a:cs typeface="宋体"/>
              </a:rPr>
              <a:t>。</a:t>
            </a:r>
            <a:r>
              <a:rPr sz="2000" dirty="0">
                <a:latin typeface="宋体"/>
                <a:cs typeface="宋体"/>
              </a:rPr>
              <a:t>去年</a:t>
            </a:r>
            <a:r>
              <a:rPr sz="2000" spc="-15" dirty="0">
                <a:latin typeface="宋体"/>
                <a:cs typeface="宋体"/>
              </a:rPr>
              <a:t>年</a:t>
            </a:r>
            <a:r>
              <a:rPr sz="2000" dirty="0">
                <a:latin typeface="宋体"/>
                <a:cs typeface="宋体"/>
              </a:rPr>
              <a:t>底，</a:t>
            </a:r>
            <a:r>
              <a:rPr sz="2000" spc="-15" dirty="0">
                <a:latin typeface="宋体"/>
                <a:cs typeface="宋体"/>
              </a:rPr>
              <a:t>人</a:t>
            </a:r>
            <a:r>
              <a:rPr sz="2000" dirty="0">
                <a:latin typeface="宋体"/>
                <a:cs typeface="宋体"/>
              </a:rPr>
              <a:t>民币</a:t>
            </a:r>
            <a:r>
              <a:rPr sz="2000" spc="-15" dirty="0">
                <a:latin typeface="宋体"/>
                <a:cs typeface="宋体"/>
              </a:rPr>
              <a:t>在</a:t>
            </a:r>
            <a:r>
              <a:rPr sz="2000" dirty="0">
                <a:latin typeface="宋体"/>
                <a:cs typeface="宋体"/>
              </a:rPr>
              <a:t>全球 的支付金额增长也高达</a:t>
            </a:r>
            <a:r>
              <a:rPr sz="2000" spc="-5" dirty="0">
                <a:latin typeface="Arial"/>
                <a:cs typeface="Arial"/>
              </a:rPr>
              <a:t>20.3%</a:t>
            </a:r>
            <a:r>
              <a:rPr sz="2000" spc="-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明显</a:t>
            </a:r>
            <a:r>
              <a:rPr sz="2000" spc="-15" dirty="0">
                <a:latin typeface="宋体"/>
                <a:cs typeface="宋体"/>
              </a:rPr>
              <a:t>高</a:t>
            </a:r>
            <a:r>
              <a:rPr sz="2000" dirty="0">
                <a:latin typeface="宋体"/>
                <a:cs typeface="宋体"/>
              </a:rPr>
              <a:t>于同</a:t>
            </a:r>
            <a:r>
              <a:rPr sz="2000" spc="-15" dirty="0">
                <a:latin typeface="宋体"/>
                <a:cs typeface="宋体"/>
              </a:rPr>
              <a:t>期</a:t>
            </a:r>
            <a:r>
              <a:rPr sz="2000" dirty="0">
                <a:latin typeface="宋体"/>
                <a:cs typeface="宋体"/>
              </a:rPr>
              <a:t>其他</a:t>
            </a:r>
            <a:r>
              <a:rPr sz="2000" spc="-15" dirty="0">
                <a:latin typeface="宋体"/>
                <a:cs typeface="宋体"/>
              </a:rPr>
              <a:t>货</a:t>
            </a:r>
            <a:r>
              <a:rPr sz="2000" dirty="0">
                <a:latin typeface="宋体"/>
                <a:cs typeface="宋体"/>
              </a:rPr>
              <a:t>币支</a:t>
            </a:r>
            <a:r>
              <a:rPr sz="2000" spc="-15" dirty="0">
                <a:latin typeface="宋体"/>
                <a:cs typeface="宋体"/>
              </a:rPr>
              <a:t>付</a:t>
            </a:r>
            <a:r>
              <a:rPr sz="2000" dirty="0">
                <a:latin typeface="宋体"/>
                <a:cs typeface="宋体"/>
              </a:rPr>
              <a:t>金额</a:t>
            </a:r>
            <a:r>
              <a:rPr sz="2000" spc="-15" dirty="0">
                <a:latin typeface="宋体"/>
                <a:cs typeface="宋体"/>
              </a:rPr>
              <a:t>增</a:t>
            </a:r>
            <a:r>
              <a:rPr sz="2000" dirty="0">
                <a:latin typeface="宋体"/>
                <a:cs typeface="宋体"/>
              </a:rPr>
              <a:t>长的</a:t>
            </a:r>
          </a:p>
          <a:p>
            <a:pPr marL="19367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14.9%</a:t>
            </a:r>
            <a:r>
              <a:rPr sz="2000" dirty="0">
                <a:latin typeface="宋体"/>
                <a:cs typeface="宋体"/>
              </a:rPr>
              <a:t>。</a:t>
            </a:r>
          </a:p>
          <a:p>
            <a:pPr marL="193675" marR="189230" indent="-180975">
              <a:lnSpc>
                <a:spcPct val="125099"/>
              </a:lnSpc>
              <a:spcBef>
                <a:spcPts val="960"/>
              </a:spcBef>
              <a:buFont typeface="Microsoft Sans Serif"/>
              <a:buChar char="▪"/>
              <a:tabLst>
                <a:tab pos="514984" algn="l"/>
                <a:tab pos="515620" algn="l"/>
              </a:tabLst>
            </a:pPr>
            <a:r>
              <a:rPr sz="2000" dirty="0">
                <a:latin typeface="宋体"/>
                <a:cs typeface="宋体"/>
              </a:rPr>
              <a:t>去年</a:t>
            </a:r>
            <a:r>
              <a:rPr sz="2000" dirty="0">
                <a:latin typeface="Arial"/>
                <a:cs typeface="Arial"/>
              </a:rPr>
              <a:t>12</a:t>
            </a:r>
            <a:r>
              <a:rPr sz="2000" dirty="0">
                <a:latin typeface="宋体"/>
                <a:cs typeface="宋体"/>
              </a:rPr>
              <a:t>月，人民币首</a:t>
            </a:r>
            <a:r>
              <a:rPr sz="2000" spc="-15" dirty="0">
                <a:latin typeface="宋体"/>
                <a:cs typeface="宋体"/>
              </a:rPr>
              <a:t>次</a:t>
            </a:r>
            <a:r>
              <a:rPr sz="2000" dirty="0">
                <a:latin typeface="宋体"/>
                <a:cs typeface="宋体"/>
              </a:rPr>
              <a:t>超越</a:t>
            </a:r>
            <a:r>
              <a:rPr sz="2000" spc="-15" dirty="0">
                <a:latin typeface="宋体"/>
                <a:cs typeface="宋体"/>
              </a:rPr>
              <a:t>加</a:t>
            </a:r>
            <a:r>
              <a:rPr sz="2000" dirty="0">
                <a:latin typeface="宋体"/>
                <a:cs typeface="宋体"/>
              </a:rPr>
              <a:t>拿大</a:t>
            </a:r>
            <a:r>
              <a:rPr sz="2000" spc="-15" dirty="0">
                <a:latin typeface="宋体"/>
                <a:cs typeface="宋体"/>
              </a:rPr>
              <a:t>元</a:t>
            </a:r>
            <a:r>
              <a:rPr sz="2000" dirty="0">
                <a:latin typeface="宋体"/>
                <a:cs typeface="宋体"/>
              </a:rPr>
              <a:t>成为</a:t>
            </a:r>
            <a:r>
              <a:rPr sz="2000" spc="-15" dirty="0">
                <a:latin typeface="宋体"/>
                <a:cs typeface="宋体"/>
              </a:rPr>
              <a:t>全</a:t>
            </a:r>
            <a:r>
              <a:rPr sz="2000" dirty="0">
                <a:latin typeface="宋体"/>
                <a:cs typeface="宋体"/>
              </a:rPr>
              <a:t>球第</a:t>
            </a:r>
            <a:r>
              <a:rPr sz="2000" spc="-15" dirty="0">
                <a:latin typeface="宋体"/>
                <a:cs typeface="宋体"/>
              </a:rPr>
              <a:t>五</a:t>
            </a:r>
            <a:r>
              <a:rPr sz="2000" dirty="0">
                <a:latin typeface="宋体"/>
                <a:cs typeface="宋体"/>
              </a:rPr>
              <a:t>大支</a:t>
            </a:r>
            <a:r>
              <a:rPr sz="2000" spc="-15" dirty="0">
                <a:latin typeface="宋体"/>
                <a:cs typeface="宋体"/>
              </a:rPr>
              <a:t>付</a:t>
            </a:r>
            <a:r>
              <a:rPr sz="2000" dirty="0">
                <a:latin typeface="宋体"/>
                <a:cs typeface="宋体"/>
              </a:rPr>
              <a:t>货币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今年</a:t>
            </a:r>
            <a:r>
              <a:rPr sz="2000" dirty="0">
                <a:latin typeface="Arial"/>
                <a:cs typeface="Arial"/>
              </a:rPr>
              <a:t>1  </a:t>
            </a:r>
            <a:r>
              <a:rPr sz="2000" dirty="0">
                <a:latin typeface="宋体"/>
                <a:cs typeface="宋体"/>
              </a:rPr>
              <a:t>月份，人民币继续保持</a:t>
            </a:r>
            <a:r>
              <a:rPr sz="2000" spc="-15" dirty="0">
                <a:latin typeface="宋体"/>
                <a:cs typeface="宋体"/>
              </a:rPr>
              <a:t>这</a:t>
            </a:r>
            <a:r>
              <a:rPr sz="2000" dirty="0">
                <a:latin typeface="宋体"/>
                <a:cs typeface="宋体"/>
              </a:rPr>
              <a:t>一排</a:t>
            </a:r>
            <a:r>
              <a:rPr sz="2000" spc="-15" dirty="0">
                <a:latin typeface="宋体"/>
                <a:cs typeface="宋体"/>
              </a:rPr>
              <a:t>名</a:t>
            </a:r>
            <a:r>
              <a:rPr sz="2000" dirty="0">
                <a:latin typeface="宋体"/>
                <a:cs typeface="宋体"/>
              </a:rPr>
              <a:t>，市</a:t>
            </a:r>
            <a:r>
              <a:rPr sz="2000" spc="-15" dirty="0">
                <a:latin typeface="宋体"/>
                <a:cs typeface="宋体"/>
              </a:rPr>
              <a:t>场</a:t>
            </a:r>
            <a:r>
              <a:rPr sz="2000" dirty="0">
                <a:latin typeface="宋体"/>
                <a:cs typeface="宋体"/>
              </a:rPr>
              <a:t>占有</a:t>
            </a:r>
            <a:r>
              <a:rPr sz="2000" spc="-15" dirty="0">
                <a:latin typeface="宋体"/>
                <a:cs typeface="宋体"/>
              </a:rPr>
              <a:t>率</a:t>
            </a:r>
            <a:r>
              <a:rPr sz="2000" dirty="0">
                <a:latin typeface="宋体"/>
                <a:cs typeface="宋体"/>
              </a:rPr>
              <a:t>上升</a:t>
            </a:r>
            <a:r>
              <a:rPr sz="2000" spc="-5" dirty="0">
                <a:latin typeface="宋体"/>
                <a:cs typeface="宋体"/>
              </a:rPr>
              <a:t>至</a:t>
            </a:r>
            <a:r>
              <a:rPr sz="2000" spc="-5" dirty="0">
                <a:latin typeface="Arial"/>
                <a:cs typeface="Arial"/>
              </a:rPr>
              <a:t>2.06%</a:t>
            </a:r>
            <a:r>
              <a:rPr sz="2000" spc="-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仅</a:t>
            </a:r>
            <a:r>
              <a:rPr sz="2000" spc="-15" dirty="0">
                <a:latin typeface="宋体"/>
                <a:cs typeface="宋体"/>
              </a:rPr>
              <a:t>次</a:t>
            </a:r>
            <a:r>
              <a:rPr sz="2000" dirty="0">
                <a:latin typeface="宋体"/>
                <a:cs typeface="宋体"/>
              </a:rPr>
              <a:t>于美元</a:t>
            </a:r>
          </a:p>
          <a:p>
            <a:pPr marL="193675" marR="142875">
              <a:lnSpc>
                <a:spcPct val="125000"/>
              </a:lnSpc>
            </a:pPr>
            <a:r>
              <a:rPr sz="2000" dirty="0">
                <a:latin typeface="宋体"/>
                <a:cs typeface="宋体"/>
              </a:rPr>
              <a:t>、欧元、英镑、日元，</a:t>
            </a:r>
            <a:r>
              <a:rPr sz="2000" spc="-15" dirty="0">
                <a:latin typeface="宋体"/>
                <a:cs typeface="宋体"/>
              </a:rPr>
              <a:t>值</a:t>
            </a:r>
            <a:r>
              <a:rPr sz="2000" dirty="0">
                <a:latin typeface="宋体"/>
                <a:cs typeface="宋体"/>
              </a:rPr>
              <a:t>得注</a:t>
            </a:r>
            <a:r>
              <a:rPr sz="2000" spc="-15" dirty="0">
                <a:latin typeface="宋体"/>
                <a:cs typeface="宋体"/>
              </a:rPr>
              <a:t>意</a:t>
            </a:r>
            <a:r>
              <a:rPr sz="2000" dirty="0">
                <a:latin typeface="宋体"/>
                <a:cs typeface="宋体"/>
              </a:rPr>
              <a:t>的是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这四</a:t>
            </a:r>
            <a:r>
              <a:rPr sz="2000" spc="-15" dirty="0">
                <a:latin typeface="宋体"/>
                <a:cs typeface="宋体"/>
              </a:rPr>
              <a:t>种</a:t>
            </a:r>
            <a:r>
              <a:rPr sz="2000" dirty="0">
                <a:latin typeface="宋体"/>
                <a:cs typeface="宋体"/>
              </a:rPr>
              <a:t>货币</a:t>
            </a:r>
            <a:r>
              <a:rPr sz="2000" spc="-15" dirty="0">
                <a:latin typeface="宋体"/>
                <a:cs typeface="宋体"/>
              </a:rPr>
              <a:t>正</a:t>
            </a:r>
            <a:r>
              <a:rPr sz="2000" dirty="0">
                <a:latin typeface="宋体"/>
                <a:cs typeface="宋体"/>
              </a:rPr>
              <a:t>是目</a:t>
            </a:r>
            <a:r>
              <a:rPr sz="2000" spc="-5" dirty="0">
                <a:latin typeface="宋体"/>
                <a:cs typeface="宋体"/>
              </a:rPr>
              <a:t>前</a:t>
            </a:r>
            <a:r>
              <a:rPr sz="2000" dirty="0">
                <a:latin typeface="Arial"/>
                <a:cs typeface="Arial"/>
              </a:rPr>
              <a:t>SDR</a:t>
            </a:r>
            <a:r>
              <a:rPr sz="2000" dirty="0">
                <a:latin typeface="宋体"/>
                <a:cs typeface="宋体"/>
              </a:rPr>
              <a:t>货币</a:t>
            </a:r>
            <a:r>
              <a:rPr sz="2000" spc="-15" dirty="0">
                <a:latin typeface="宋体"/>
                <a:cs typeface="宋体"/>
              </a:rPr>
              <a:t>篮</a:t>
            </a:r>
            <a:r>
              <a:rPr sz="2000" dirty="0">
                <a:latin typeface="宋体"/>
                <a:cs typeface="宋体"/>
              </a:rPr>
              <a:t>子 的组成，人民币紧随其</a:t>
            </a:r>
            <a:r>
              <a:rPr sz="2000" spc="-15" dirty="0">
                <a:latin typeface="宋体"/>
                <a:cs typeface="宋体"/>
              </a:rPr>
              <a:t>后</a:t>
            </a:r>
            <a:r>
              <a:rPr sz="2000" dirty="0">
                <a:latin typeface="宋体"/>
                <a:cs typeface="宋体"/>
              </a:rPr>
              <a:t>，意</a:t>
            </a:r>
            <a:r>
              <a:rPr sz="2000" spc="-15" dirty="0">
                <a:latin typeface="宋体"/>
                <a:cs typeface="宋体"/>
              </a:rPr>
              <a:t>味</a:t>
            </a:r>
            <a:r>
              <a:rPr sz="2000" dirty="0">
                <a:latin typeface="宋体"/>
                <a:cs typeface="宋体"/>
              </a:rPr>
              <a:t>着与</a:t>
            </a:r>
            <a:r>
              <a:rPr sz="2000" spc="-15" dirty="0">
                <a:latin typeface="宋体"/>
                <a:cs typeface="宋体"/>
              </a:rPr>
              <a:t>纳</a:t>
            </a:r>
            <a:r>
              <a:rPr sz="2000" dirty="0">
                <a:latin typeface="宋体"/>
                <a:cs typeface="宋体"/>
              </a:rPr>
              <a:t>入</a:t>
            </a:r>
            <a:r>
              <a:rPr sz="2000" dirty="0">
                <a:latin typeface="Arial"/>
                <a:cs typeface="Arial"/>
              </a:rPr>
              <a:t>SDR</a:t>
            </a:r>
            <a:r>
              <a:rPr sz="2000" dirty="0">
                <a:latin typeface="宋体"/>
                <a:cs typeface="宋体"/>
              </a:rPr>
              <a:t>篮</a:t>
            </a:r>
            <a:r>
              <a:rPr sz="2000" spc="-15" dirty="0">
                <a:latin typeface="宋体"/>
                <a:cs typeface="宋体"/>
              </a:rPr>
              <a:t>子</a:t>
            </a:r>
            <a:r>
              <a:rPr sz="2000" dirty="0">
                <a:latin typeface="宋体"/>
                <a:cs typeface="宋体"/>
              </a:rPr>
              <a:t>的终</a:t>
            </a:r>
            <a:r>
              <a:rPr sz="2000" spc="-15" dirty="0">
                <a:latin typeface="宋体"/>
                <a:cs typeface="宋体"/>
              </a:rPr>
              <a:t>极</a:t>
            </a:r>
            <a:r>
              <a:rPr sz="2000" dirty="0">
                <a:latin typeface="宋体"/>
                <a:cs typeface="宋体"/>
              </a:rPr>
              <a:t>目标</a:t>
            </a:r>
            <a:r>
              <a:rPr sz="2000" spc="-15" dirty="0">
                <a:latin typeface="宋体"/>
                <a:cs typeface="宋体"/>
              </a:rPr>
              <a:t>渐</a:t>
            </a:r>
            <a:r>
              <a:rPr sz="2000" dirty="0">
                <a:latin typeface="宋体"/>
                <a:cs typeface="宋体"/>
              </a:rPr>
              <a:t>行渐</a:t>
            </a:r>
            <a:r>
              <a:rPr sz="2000" spc="-15" dirty="0">
                <a:latin typeface="宋体"/>
                <a:cs typeface="宋体"/>
              </a:rPr>
              <a:t>近</a:t>
            </a:r>
            <a:r>
              <a:rPr sz="2000" dirty="0">
                <a:latin typeface="宋体"/>
                <a:cs typeface="宋体"/>
              </a:rPr>
              <a:t>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3750" y="146684"/>
            <a:ext cx="33693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SDR</a:t>
            </a:r>
            <a:r>
              <a:rPr sz="3200" spc="-5" dirty="0">
                <a:latin typeface="宋体"/>
                <a:cs typeface="宋体"/>
              </a:rPr>
              <a:t>：</a:t>
            </a:r>
            <a:r>
              <a:rPr sz="3200" spc="-5" dirty="0">
                <a:latin typeface="Arial"/>
                <a:cs typeface="Arial"/>
              </a:rPr>
              <a:t>2016-10-01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97891" y="6409226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5"/>
              <a:t>Page </a:t>
            </a:r>
            <a:r>
              <a:rPr lang="en-US" spc="100">
                <a:latin typeface="Microsoft Sans Serif"/>
                <a:cs typeface="Microsoft Sans Serif"/>
              </a:rPr>
              <a:t>▪</a:t>
            </a:r>
            <a:r>
              <a:rPr lang="en-US" spc="-6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pc="-5" smtClean="0"/>
              <a:pPr marL="12700"/>
              <a:t>46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82651" y="947800"/>
            <a:ext cx="8518525" cy="524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165" indent="-180975">
              <a:lnSpc>
                <a:spcPct val="150000"/>
              </a:lnSpc>
              <a:spcBef>
                <a:spcPts val="100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dirty="0">
                <a:latin typeface="宋体"/>
                <a:cs typeface="宋体"/>
              </a:rPr>
              <a:t>新的</a:t>
            </a:r>
            <a:r>
              <a:rPr sz="2400" spc="-10" dirty="0">
                <a:latin typeface="Arial"/>
                <a:cs typeface="Arial"/>
              </a:rPr>
              <a:t>SDR</a:t>
            </a:r>
            <a:r>
              <a:rPr sz="2400" dirty="0">
                <a:latin typeface="宋体"/>
                <a:cs typeface="宋体"/>
              </a:rPr>
              <a:t>货币篮子包含</a:t>
            </a:r>
            <a:r>
              <a:rPr sz="2400" b="1" u="heavy" spc="-5" dirty="0">
                <a:solidFill>
                  <a:srgbClr val="C40404"/>
                </a:solidFill>
                <a:uFill>
                  <a:solidFill>
                    <a:srgbClr val="C40404"/>
                  </a:solidFill>
                </a:uFill>
                <a:latin typeface="宋体"/>
                <a:cs typeface="宋体"/>
                <a:hlinkClick r:id="rId3"/>
              </a:rPr>
              <a:t>美元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b="1" u="heavy" spc="-5" dirty="0">
                <a:solidFill>
                  <a:srgbClr val="C40404"/>
                </a:solidFill>
                <a:uFill>
                  <a:solidFill>
                    <a:srgbClr val="C40404"/>
                  </a:solidFill>
                </a:uFill>
                <a:latin typeface="宋体"/>
                <a:cs typeface="宋体"/>
                <a:hlinkClick r:id="rId4"/>
              </a:rPr>
              <a:t>欧元</a:t>
            </a:r>
            <a:r>
              <a:rPr sz="2400" dirty="0">
                <a:latin typeface="宋体"/>
                <a:cs typeface="宋体"/>
              </a:rPr>
              <a:t>、人民币</a:t>
            </a:r>
            <a:r>
              <a:rPr sz="2400" spc="-10" dirty="0">
                <a:latin typeface="宋体"/>
                <a:cs typeface="宋体"/>
              </a:rPr>
              <a:t>、</a:t>
            </a:r>
            <a:r>
              <a:rPr sz="2400" b="1" u="heavy" spc="-5" dirty="0">
                <a:solidFill>
                  <a:srgbClr val="C40404"/>
                </a:solidFill>
                <a:uFill>
                  <a:solidFill>
                    <a:srgbClr val="C40404"/>
                  </a:solidFill>
                </a:uFill>
                <a:latin typeface="宋体"/>
                <a:cs typeface="宋体"/>
                <a:hlinkClick r:id="rId5"/>
              </a:rPr>
              <a:t>日元</a:t>
            </a:r>
            <a:r>
              <a:rPr sz="2400" dirty="0">
                <a:latin typeface="宋体"/>
                <a:cs typeface="宋体"/>
              </a:rPr>
              <a:t>和</a:t>
            </a:r>
            <a:r>
              <a:rPr sz="2400" b="1" u="heavy" spc="-5" dirty="0">
                <a:solidFill>
                  <a:srgbClr val="C40404"/>
                </a:solidFill>
                <a:uFill>
                  <a:solidFill>
                    <a:srgbClr val="C40404"/>
                  </a:solidFill>
                </a:uFill>
                <a:latin typeface="宋体"/>
                <a:cs typeface="宋体"/>
                <a:hlinkClick r:id="rId6"/>
              </a:rPr>
              <a:t>英镑</a:t>
            </a:r>
            <a:r>
              <a:rPr sz="2400" spc="-10" dirty="0">
                <a:latin typeface="Arial"/>
                <a:cs typeface="Arial"/>
              </a:rPr>
              <a:t>5</a:t>
            </a:r>
            <a:r>
              <a:rPr sz="2400" dirty="0">
                <a:latin typeface="宋体"/>
                <a:cs typeface="宋体"/>
              </a:rPr>
              <a:t>种 货币，权重分别为</a:t>
            </a:r>
            <a:r>
              <a:rPr sz="2400" spc="-5" dirty="0">
                <a:latin typeface="Arial"/>
                <a:cs typeface="Arial"/>
              </a:rPr>
              <a:t>41.73%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spc="-5" dirty="0">
                <a:latin typeface="Arial"/>
                <a:cs typeface="Arial"/>
              </a:rPr>
              <a:t>30.93%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spc="-5" dirty="0">
                <a:latin typeface="Arial"/>
                <a:cs typeface="Arial"/>
              </a:rPr>
              <a:t>10.92%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spc="-5" dirty="0">
                <a:latin typeface="Arial"/>
                <a:cs typeface="Arial"/>
              </a:rPr>
              <a:t>8.33%</a:t>
            </a:r>
            <a:r>
              <a:rPr sz="2400" dirty="0">
                <a:latin typeface="宋体"/>
                <a:cs typeface="宋体"/>
              </a:rPr>
              <a:t>和 </a:t>
            </a:r>
            <a:r>
              <a:rPr sz="2400" spc="-5" dirty="0">
                <a:latin typeface="Arial"/>
                <a:cs typeface="Arial"/>
              </a:rPr>
              <a:t>8.09%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dirty="0">
                <a:latin typeface="宋体"/>
                <a:cs typeface="宋体"/>
              </a:rPr>
              <a:t>对应的货币数量分别</a:t>
            </a:r>
            <a:r>
              <a:rPr sz="2400" spc="-20" dirty="0">
                <a:latin typeface="宋体"/>
                <a:cs typeface="宋体"/>
              </a:rPr>
              <a:t>为</a:t>
            </a:r>
            <a:r>
              <a:rPr sz="2400" spc="-5" dirty="0">
                <a:latin typeface="Arial"/>
                <a:cs typeface="Arial"/>
              </a:rPr>
              <a:t>0.58252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spc="-5" dirty="0">
                <a:latin typeface="Arial"/>
                <a:cs typeface="Arial"/>
              </a:rPr>
              <a:t>0.38671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spc="-5" dirty="0">
                <a:latin typeface="Arial"/>
                <a:cs typeface="Arial"/>
              </a:rPr>
              <a:t>1.0174</a:t>
            </a:r>
            <a:r>
              <a:rPr sz="2400" dirty="0">
                <a:latin typeface="宋体"/>
                <a:cs typeface="宋体"/>
              </a:rPr>
              <a:t>、</a:t>
            </a:r>
          </a:p>
          <a:p>
            <a:pPr marL="19367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11.900</a:t>
            </a:r>
            <a:r>
              <a:rPr sz="2400" spc="-5" dirty="0">
                <a:latin typeface="宋体"/>
                <a:cs typeface="宋体"/>
              </a:rPr>
              <a:t>、</a:t>
            </a:r>
            <a:r>
              <a:rPr sz="2400" spc="-5" dirty="0">
                <a:latin typeface="Arial"/>
                <a:cs typeface="Arial"/>
              </a:rPr>
              <a:t>0.085946</a:t>
            </a:r>
            <a:r>
              <a:rPr sz="2400" dirty="0">
                <a:latin typeface="宋体"/>
                <a:cs typeface="宋体"/>
              </a:rPr>
              <a:t>。</a:t>
            </a:r>
          </a:p>
          <a:p>
            <a:pPr marL="193675" marR="11430" indent="-180975">
              <a:lnSpc>
                <a:spcPct val="150000"/>
              </a:lnSpc>
              <a:spcBef>
                <a:spcPts val="125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000" dirty="0">
                <a:latin typeface="Arial"/>
                <a:cs typeface="Arial"/>
              </a:rPr>
              <a:t>SDR</a:t>
            </a:r>
            <a:r>
              <a:rPr sz="2000" dirty="0">
                <a:latin typeface="宋体"/>
                <a:cs typeface="宋体"/>
              </a:rPr>
              <a:t>债券。风险调整收益比</a:t>
            </a:r>
            <a:r>
              <a:rPr sz="2000" spc="-15" dirty="0">
                <a:latin typeface="宋体"/>
                <a:cs typeface="宋体"/>
              </a:rPr>
              <a:t>其</a:t>
            </a:r>
            <a:r>
              <a:rPr sz="2000" dirty="0">
                <a:latin typeface="宋体"/>
                <a:cs typeface="宋体"/>
              </a:rPr>
              <a:t>他单</a:t>
            </a:r>
            <a:r>
              <a:rPr sz="2000" spc="-15" dirty="0">
                <a:latin typeface="宋体"/>
                <a:cs typeface="宋体"/>
              </a:rPr>
              <a:t>币</a:t>
            </a:r>
            <a:r>
              <a:rPr sz="2000" dirty="0">
                <a:latin typeface="宋体"/>
                <a:cs typeface="宋体"/>
              </a:rPr>
              <a:t>种债</a:t>
            </a:r>
            <a:r>
              <a:rPr sz="2000" spc="-15" dirty="0">
                <a:latin typeface="宋体"/>
                <a:cs typeface="宋体"/>
              </a:rPr>
              <a:t>券</a:t>
            </a:r>
            <a:r>
              <a:rPr sz="2000" dirty="0">
                <a:latin typeface="宋体"/>
                <a:cs typeface="宋体"/>
              </a:rPr>
              <a:t>更高</a:t>
            </a:r>
            <a:r>
              <a:rPr sz="2000" spc="-15" dirty="0">
                <a:latin typeface="宋体"/>
                <a:cs typeface="宋体"/>
              </a:rPr>
              <a:t>（</a:t>
            </a:r>
            <a:r>
              <a:rPr sz="2000" dirty="0">
                <a:latin typeface="宋体"/>
                <a:cs typeface="宋体"/>
              </a:rPr>
              <a:t>仅仅</a:t>
            </a:r>
            <a:r>
              <a:rPr sz="2000" spc="-15" dirty="0">
                <a:latin typeface="宋体"/>
                <a:cs typeface="宋体"/>
              </a:rPr>
              <a:t>低</a:t>
            </a:r>
            <a:r>
              <a:rPr sz="2000" dirty="0">
                <a:latin typeface="宋体"/>
                <a:cs typeface="宋体"/>
              </a:rPr>
              <a:t>于人</a:t>
            </a:r>
            <a:r>
              <a:rPr sz="2000" spc="-15" dirty="0">
                <a:latin typeface="宋体"/>
                <a:cs typeface="宋体"/>
              </a:rPr>
              <a:t>民</a:t>
            </a:r>
            <a:r>
              <a:rPr sz="2000" dirty="0">
                <a:latin typeface="宋体"/>
                <a:cs typeface="宋体"/>
              </a:rPr>
              <a:t>币计</a:t>
            </a:r>
            <a:r>
              <a:rPr sz="2000" spc="-15" dirty="0">
                <a:latin typeface="宋体"/>
                <a:cs typeface="宋体"/>
              </a:rPr>
              <a:t>价</a:t>
            </a:r>
            <a:r>
              <a:rPr sz="2000" dirty="0">
                <a:latin typeface="宋体"/>
                <a:cs typeface="宋体"/>
              </a:rPr>
              <a:t>的 债券），主要原因是</a:t>
            </a:r>
            <a:r>
              <a:rPr sz="2000" dirty="0">
                <a:latin typeface="Arial"/>
                <a:cs typeface="Arial"/>
              </a:rPr>
              <a:t>SDR</a:t>
            </a:r>
            <a:r>
              <a:rPr sz="2000" dirty="0">
                <a:latin typeface="宋体"/>
                <a:cs typeface="宋体"/>
              </a:rPr>
              <a:t>债</a:t>
            </a:r>
            <a:r>
              <a:rPr sz="2000" spc="-15" dirty="0">
                <a:latin typeface="宋体"/>
                <a:cs typeface="宋体"/>
              </a:rPr>
              <a:t>券</a:t>
            </a:r>
            <a:r>
              <a:rPr sz="2000" dirty="0">
                <a:latin typeface="宋体"/>
                <a:cs typeface="宋体"/>
              </a:rPr>
              <a:t>包含</a:t>
            </a:r>
            <a:r>
              <a:rPr sz="2000" spc="-15" dirty="0">
                <a:latin typeface="宋体"/>
                <a:cs typeface="宋体"/>
              </a:rPr>
              <a:t>了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dirty="0">
                <a:latin typeface="宋体"/>
                <a:cs typeface="宋体"/>
              </a:rPr>
              <a:t>种货</a:t>
            </a:r>
            <a:r>
              <a:rPr sz="2000" spc="-15" dirty="0">
                <a:latin typeface="宋体"/>
                <a:cs typeface="宋体"/>
              </a:rPr>
              <a:t>币</a:t>
            </a:r>
            <a:r>
              <a:rPr sz="2000" dirty="0">
                <a:latin typeface="宋体"/>
                <a:cs typeface="宋体"/>
              </a:rPr>
              <a:t>，他</a:t>
            </a:r>
            <a:r>
              <a:rPr sz="2000" spc="-15" dirty="0">
                <a:latin typeface="宋体"/>
                <a:cs typeface="宋体"/>
              </a:rPr>
              <a:t>们</a:t>
            </a:r>
            <a:r>
              <a:rPr sz="2000" dirty="0">
                <a:latin typeface="宋体"/>
                <a:cs typeface="宋体"/>
              </a:rPr>
              <a:t>两两</a:t>
            </a:r>
            <a:r>
              <a:rPr sz="2000" spc="-15" dirty="0">
                <a:latin typeface="宋体"/>
                <a:cs typeface="宋体"/>
              </a:rPr>
              <a:t>之</a:t>
            </a:r>
            <a:r>
              <a:rPr sz="2000" dirty="0">
                <a:latin typeface="宋体"/>
                <a:cs typeface="宋体"/>
              </a:rPr>
              <a:t>间的</a:t>
            </a:r>
            <a:r>
              <a:rPr sz="2000" spc="-15" dirty="0">
                <a:latin typeface="宋体"/>
                <a:cs typeface="宋体"/>
              </a:rPr>
              <a:t>相</a:t>
            </a:r>
            <a:r>
              <a:rPr sz="2000" dirty="0">
                <a:latin typeface="宋体"/>
                <a:cs typeface="宋体"/>
              </a:rPr>
              <a:t>关性</a:t>
            </a:r>
            <a:r>
              <a:rPr sz="2000" spc="-15" dirty="0">
                <a:latin typeface="宋体"/>
                <a:cs typeface="宋体"/>
              </a:rPr>
              <a:t>较</a:t>
            </a:r>
            <a:r>
              <a:rPr sz="2000" dirty="0">
                <a:latin typeface="宋体"/>
                <a:cs typeface="宋体"/>
              </a:rPr>
              <a:t>低</a:t>
            </a:r>
          </a:p>
          <a:p>
            <a:pPr marL="19367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宋体"/>
                <a:cs typeface="宋体"/>
              </a:rPr>
              <a:t>，能很好地对冲汇率风</a:t>
            </a:r>
            <a:r>
              <a:rPr sz="2000" spc="-15" dirty="0">
                <a:latin typeface="宋体"/>
                <a:cs typeface="宋体"/>
              </a:rPr>
              <a:t>险</a:t>
            </a:r>
            <a:r>
              <a:rPr sz="2000" dirty="0">
                <a:latin typeface="宋体"/>
                <a:cs typeface="宋体"/>
              </a:rPr>
              <a:t>。</a:t>
            </a:r>
          </a:p>
          <a:p>
            <a:pPr marL="193675" marR="5080" indent="-180975" algn="just">
              <a:lnSpc>
                <a:spcPct val="150100"/>
              </a:lnSpc>
              <a:spcBef>
                <a:spcPts val="960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世界银行（国际复兴开</a:t>
            </a:r>
            <a:r>
              <a:rPr sz="2000" spc="-15" dirty="0">
                <a:latin typeface="宋体"/>
                <a:cs typeface="宋体"/>
              </a:rPr>
              <a:t>发</a:t>
            </a:r>
            <a:r>
              <a:rPr sz="2000" dirty="0">
                <a:latin typeface="宋体"/>
                <a:cs typeface="宋体"/>
              </a:rPr>
              <a:t>银行</a:t>
            </a:r>
            <a:r>
              <a:rPr sz="2000" spc="-15" dirty="0">
                <a:latin typeface="宋体"/>
                <a:cs typeface="宋体"/>
              </a:rPr>
              <a:t>）</a:t>
            </a:r>
            <a:r>
              <a:rPr sz="2000" dirty="0">
                <a:latin typeface="宋体"/>
                <a:cs typeface="宋体"/>
              </a:rPr>
              <a:t>于</a:t>
            </a:r>
            <a:r>
              <a:rPr sz="2000" spc="-5" dirty="0">
                <a:latin typeface="Arial"/>
                <a:cs typeface="Arial"/>
              </a:rPr>
              <a:t>2016-8-31</a:t>
            </a:r>
            <a:r>
              <a:rPr sz="2000" dirty="0">
                <a:latin typeface="宋体"/>
                <a:cs typeface="宋体"/>
              </a:rPr>
              <a:t>在中</a:t>
            </a:r>
            <a:r>
              <a:rPr sz="2000" spc="-15" dirty="0">
                <a:latin typeface="宋体"/>
                <a:cs typeface="宋体"/>
              </a:rPr>
              <a:t>国</a:t>
            </a:r>
            <a:r>
              <a:rPr sz="2000" dirty="0">
                <a:latin typeface="宋体"/>
                <a:cs typeface="宋体"/>
              </a:rPr>
              <a:t>银行</a:t>
            </a:r>
            <a:r>
              <a:rPr sz="2000" spc="-15" dirty="0">
                <a:latin typeface="宋体"/>
                <a:cs typeface="宋体"/>
              </a:rPr>
              <a:t>间</a:t>
            </a:r>
            <a:r>
              <a:rPr sz="2000" dirty="0">
                <a:latin typeface="宋体"/>
                <a:cs typeface="宋体"/>
              </a:rPr>
              <a:t>债市</a:t>
            </a:r>
            <a:r>
              <a:rPr sz="2000" spc="-15" dirty="0">
                <a:latin typeface="宋体"/>
                <a:cs typeface="宋体"/>
              </a:rPr>
              <a:t>簿</a:t>
            </a:r>
            <a:r>
              <a:rPr sz="2000" dirty="0">
                <a:latin typeface="宋体"/>
                <a:cs typeface="宋体"/>
              </a:rPr>
              <a:t>记建</a:t>
            </a:r>
            <a:r>
              <a:rPr sz="2000" spc="-15" dirty="0">
                <a:latin typeface="宋体"/>
                <a:cs typeface="宋体"/>
              </a:rPr>
              <a:t>档</a:t>
            </a:r>
            <a:r>
              <a:rPr sz="2000" dirty="0">
                <a:latin typeface="宋体"/>
                <a:cs typeface="宋体"/>
              </a:rPr>
              <a:t>发 行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dirty="0">
                <a:latin typeface="宋体"/>
                <a:cs typeface="宋体"/>
              </a:rPr>
              <a:t>亿特别提款权（</a:t>
            </a:r>
            <a:r>
              <a:rPr sz="2000" dirty="0">
                <a:latin typeface="Arial"/>
                <a:cs typeface="Arial"/>
              </a:rPr>
              <a:t>SDR</a:t>
            </a:r>
            <a:r>
              <a:rPr sz="2000" dirty="0">
                <a:latin typeface="宋体"/>
                <a:cs typeface="宋体"/>
              </a:rPr>
              <a:t>）</a:t>
            </a:r>
            <a:r>
              <a:rPr sz="2000" spc="0" dirty="0">
                <a:latin typeface="宋体"/>
                <a:cs typeface="宋体"/>
              </a:rPr>
              <a:t>计</a:t>
            </a:r>
            <a:r>
              <a:rPr sz="2000" spc="-10" dirty="0">
                <a:latin typeface="宋体"/>
                <a:cs typeface="宋体"/>
              </a:rPr>
              <a:t>价</a:t>
            </a:r>
            <a:r>
              <a:rPr sz="2000" spc="0" dirty="0">
                <a:latin typeface="宋体"/>
                <a:cs typeface="宋体"/>
              </a:rPr>
              <a:t>债券</a:t>
            </a:r>
            <a:r>
              <a:rPr sz="2000" spc="-10" dirty="0">
                <a:latin typeface="宋体"/>
                <a:cs typeface="宋体"/>
              </a:rPr>
              <a:t>，</a:t>
            </a:r>
            <a:r>
              <a:rPr sz="2000" spc="0" dirty="0">
                <a:latin typeface="宋体"/>
                <a:cs typeface="宋体"/>
              </a:rPr>
              <a:t>期限</a:t>
            </a:r>
            <a:r>
              <a:rPr sz="2000" spc="-10" dirty="0">
                <a:latin typeface="宋体"/>
                <a:cs typeface="宋体"/>
              </a:rPr>
              <a:t>三</a:t>
            </a:r>
            <a:r>
              <a:rPr sz="2000" spc="0" dirty="0">
                <a:latin typeface="宋体"/>
                <a:cs typeface="宋体"/>
              </a:rPr>
              <a:t>年，</a:t>
            </a:r>
            <a:r>
              <a:rPr sz="2000" spc="-10" dirty="0">
                <a:latin typeface="宋体"/>
                <a:cs typeface="宋体"/>
              </a:rPr>
              <a:t>募</a:t>
            </a:r>
            <a:r>
              <a:rPr sz="2000" spc="0" dirty="0">
                <a:latin typeface="宋体"/>
                <a:cs typeface="宋体"/>
              </a:rPr>
              <a:t>集资</a:t>
            </a:r>
            <a:r>
              <a:rPr sz="2000" spc="-10" dirty="0">
                <a:latin typeface="宋体"/>
                <a:cs typeface="宋体"/>
              </a:rPr>
              <a:t>金</a:t>
            </a:r>
            <a:r>
              <a:rPr sz="2000" spc="0" dirty="0">
                <a:latin typeface="宋体"/>
                <a:cs typeface="宋体"/>
              </a:rPr>
              <a:t>净额</a:t>
            </a:r>
            <a:r>
              <a:rPr sz="2000" spc="-10" dirty="0">
                <a:latin typeface="宋体"/>
                <a:cs typeface="宋体"/>
              </a:rPr>
              <a:t>将</a:t>
            </a:r>
            <a:r>
              <a:rPr sz="2000" spc="0" dirty="0">
                <a:latin typeface="宋体"/>
                <a:cs typeface="宋体"/>
              </a:rPr>
              <a:t>用于</a:t>
            </a:r>
            <a:r>
              <a:rPr sz="2000" spc="-10" dirty="0">
                <a:latin typeface="宋体"/>
                <a:cs typeface="宋体"/>
              </a:rPr>
              <a:t>发</a:t>
            </a:r>
            <a:r>
              <a:rPr sz="2000" spc="0" dirty="0">
                <a:latin typeface="宋体"/>
                <a:cs typeface="宋体"/>
              </a:rPr>
              <a:t>行 </a:t>
            </a:r>
            <a:r>
              <a:rPr sz="2000" dirty="0">
                <a:latin typeface="宋体"/>
                <a:cs typeface="宋体"/>
              </a:rPr>
              <a:t>人的一般运营用途；此</a:t>
            </a:r>
            <a:r>
              <a:rPr sz="2000" spc="-15" dirty="0">
                <a:latin typeface="宋体"/>
                <a:cs typeface="宋体"/>
              </a:rPr>
              <a:t>亦</a:t>
            </a:r>
            <a:r>
              <a:rPr sz="2000" dirty="0">
                <a:latin typeface="宋体"/>
                <a:cs typeface="宋体"/>
              </a:rPr>
              <a:t>为首</a:t>
            </a:r>
            <a:r>
              <a:rPr sz="2000" spc="-15" dirty="0">
                <a:latin typeface="宋体"/>
                <a:cs typeface="宋体"/>
              </a:rPr>
              <a:t>只</a:t>
            </a:r>
            <a:r>
              <a:rPr sz="2000" dirty="0">
                <a:latin typeface="宋体"/>
                <a:cs typeface="宋体"/>
              </a:rPr>
              <a:t>以人</a:t>
            </a:r>
            <a:r>
              <a:rPr sz="2000" spc="-15" dirty="0">
                <a:latin typeface="宋体"/>
                <a:cs typeface="宋体"/>
              </a:rPr>
              <a:t>民</a:t>
            </a:r>
            <a:r>
              <a:rPr sz="2000" dirty="0">
                <a:latin typeface="宋体"/>
                <a:cs typeface="宋体"/>
              </a:rPr>
              <a:t>币进</a:t>
            </a:r>
            <a:r>
              <a:rPr sz="2000" spc="-15" dirty="0">
                <a:latin typeface="宋体"/>
                <a:cs typeface="宋体"/>
              </a:rPr>
              <a:t>行</a:t>
            </a:r>
            <a:r>
              <a:rPr sz="2000" dirty="0">
                <a:latin typeface="宋体"/>
                <a:cs typeface="宋体"/>
              </a:rPr>
              <a:t>结算</a:t>
            </a:r>
            <a:r>
              <a:rPr sz="2000" spc="-5" dirty="0">
                <a:latin typeface="宋体"/>
                <a:cs typeface="宋体"/>
              </a:rPr>
              <a:t>的</a:t>
            </a:r>
            <a:r>
              <a:rPr sz="2000" dirty="0">
                <a:latin typeface="Arial"/>
                <a:cs typeface="Arial"/>
              </a:rPr>
              <a:t>SDR</a:t>
            </a:r>
            <a:r>
              <a:rPr sz="2000" dirty="0">
                <a:latin typeface="宋体"/>
                <a:cs typeface="宋体"/>
              </a:rPr>
              <a:t>债券。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1" y="0"/>
            <a:ext cx="914398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2672" y="165607"/>
            <a:ext cx="32816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0" dirty="0">
                <a:latin typeface="华文新魏"/>
                <a:cs typeface="华文新魏"/>
              </a:rPr>
              <a:t>人民</a:t>
            </a:r>
            <a:r>
              <a:rPr sz="3200" dirty="0">
                <a:latin typeface="华文新魏"/>
                <a:cs typeface="华文新魏"/>
              </a:rPr>
              <a:t>币国</a:t>
            </a:r>
            <a:r>
              <a:rPr sz="3200" spc="-15" dirty="0">
                <a:latin typeface="华文新魏"/>
                <a:cs typeface="华文新魏"/>
              </a:rPr>
              <a:t>际</a:t>
            </a:r>
            <a:r>
              <a:rPr sz="3200" dirty="0">
                <a:latin typeface="华文新魏"/>
                <a:cs typeface="华文新魏"/>
              </a:rPr>
              <a:t>化内涵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97891" y="6409226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5"/>
              <a:t>Page </a:t>
            </a:r>
            <a:r>
              <a:rPr lang="en-US" spc="100">
                <a:latin typeface="Microsoft Sans Serif"/>
                <a:cs typeface="Microsoft Sans Serif"/>
              </a:rPr>
              <a:t>▪</a:t>
            </a:r>
            <a:r>
              <a:rPr lang="en-US" spc="-6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pc="-5" smtClean="0"/>
              <a:pPr marL="12700"/>
              <a:t>47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28091" y="1173835"/>
            <a:ext cx="4109085" cy="3316604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04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000" dirty="0">
                <a:latin typeface="微软雅黑"/>
                <a:cs typeface="微软雅黑"/>
              </a:rPr>
              <a:t>起步：</a:t>
            </a:r>
            <a:endParaRPr sz="2000">
              <a:latin typeface="微软雅黑"/>
              <a:cs typeface="微软雅黑"/>
            </a:endParaRPr>
          </a:p>
          <a:p>
            <a:pPr marL="193675" marR="5080" indent="-180975">
              <a:lnSpc>
                <a:spcPct val="100000"/>
              </a:lnSpc>
              <a:spcBef>
                <a:spcPts val="950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000" dirty="0">
                <a:latin typeface="微软雅黑"/>
                <a:cs typeface="微软雅黑"/>
              </a:rPr>
              <a:t>中国人民银行、财政部</a:t>
            </a:r>
            <a:r>
              <a:rPr sz="2000" spc="-10" dirty="0">
                <a:latin typeface="微软雅黑"/>
                <a:cs typeface="微软雅黑"/>
              </a:rPr>
              <a:t>、</a:t>
            </a:r>
            <a:r>
              <a:rPr sz="2000" dirty="0">
                <a:latin typeface="微软雅黑"/>
                <a:cs typeface="微软雅黑"/>
              </a:rPr>
              <a:t>商务</a:t>
            </a:r>
            <a:r>
              <a:rPr sz="2000" spc="-15" dirty="0">
                <a:latin typeface="微软雅黑"/>
                <a:cs typeface="微软雅黑"/>
              </a:rPr>
              <a:t>部</a:t>
            </a:r>
            <a:r>
              <a:rPr sz="2000" dirty="0">
                <a:latin typeface="微软雅黑"/>
                <a:cs typeface="微软雅黑"/>
              </a:rPr>
              <a:t>、 海关总署、税务总局、</a:t>
            </a:r>
            <a:r>
              <a:rPr sz="2000" spc="-10" dirty="0">
                <a:latin typeface="微软雅黑"/>
                <a:cs typeface="微软雅黑"/>
              </a:rPr>
              <a:t>银</a:t>
            </a:r>
            <a:r>
              <a:rPr sz="2000" spc="0" dirty="0">
                <a:latin typeface="微软雅黑"/>
                <a:cs typeface="微软雅黑"/>
              </a:rPr>
              <a:t>监会</a:t>
            </a:r>
            <a:r>
              <a:rPr sz="2000" spc="-10" dirty="0">
                <a:latin typeface="微软雅黑"/>
                <a:cs typeface="微软雅黑"/>
              </a:rPr>
              <a:t>共</a:t>
            </a:r>
            <a:r>
              <a:rPr sz="2000" spc="0" dirty="0">
                <a:latin typeface="微软雅黑"/>
                <a:cs typeface="微软雅黑"/>
              </a:rPr>
              <a:t>同 </a:t>
            </a:r>
            <a:r>
              <a:rPr sz="2000" dirty="0">
                <a:latin typeface="微软雅黑"/>
                <a:cs typeface="微软雅黑"/>
              </a:rPr>
              <a:t>制定了</a:t>
            </a:r>
            <a:r>
              <a:rPr sz="2000" spc="-5" dirty="0">
                <a:latin typeface="微软雅黑"/>
                <a:cs typeface="微软雅黑"/>
              </a:rPr>
              <a:t>《</a:t>
            </a:r>
            <a:r>
              <a:rPr sz="2000" dirty="0">
                <a:latin typeface="微软雅黑"/>
                <a:cs typeface="微软雅黑"/>
              </a:rPr>
              <a:t>跨境贸易人民</a:t>
            </a:r>
            <a:r>
              <a:rPr sz="2000" spc="-15" dirty="0">
                <a:latin typeface="微软雅黑"/>
                <a:cs typeface="微软雅黑"/>
              </a:rPr>
              <a:t>币</a:t>
            </a:r>
            <a:r>
              <a:rPr sz="2000" dirty="0">
                <a:latin typeface="微软雅黑"/>
                <a:cs typeface="微软雅黑"/>
              </a:rPr>
              <a:t>结算</a:t>
            </a:r>
            <a:r>
              <a:rPr sz="2000" spc="-15" dirty="0">
                <a:latin typeface="微软雅黑"/>
                <a:cs typeface="微软雅黑"/>
              </a:rPr>
              <a:t>试</a:t>
            </a:r>
            <a:r>
              <a:rPr sz="2000" dirty="0">
                <a:latin typeface="微软雅黑"/>
                <a:cs typeface="微软雅黑"/>
              </a:rPr>
              <a:t>点 管理办法》，</a:t>
            </a:r>
            <a:r>
              <a:rPr sz="2000" dirty="0">
                <a:latin typeface="Arial"/>
                <a:cs typeface="Arial"/>
              </a:rPr>
              <a:t>2009</a:t>
            </a:r>
            <a:r>
              <a:rPr sz="2000" dirty="0">
                <a:latin typeface="微软雅黑"/>
                <a:cs typeface="微软雅黑"/>
              </a:rPr>
              <a:t>年</a:t>
            </a:r>
            <a:r>
              <a:rPr sz="2000" spc="-15" dirty="0">
                <a:latin typeface="Arial"/>
                <a:cs typeface="Arial"/>
              </a:rPr>
              <a:t>7</a:t>
            </a:r>
            <a:r>
              <a:rPr sz="2000" dirty="0">
                <a:latin typeface="微软雅黑"/>
                <a:cs typeface="微软雅黑"/>
              </a:rPr>
              <a:t>月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5" dirty="0">
                <a:latin typeface="微软雅黑"/>
                <a:cs typeface="微软雅黑"/>
              </a:rPr>
              <a:t>日</a:t>
            </a:r>
            <a:r>
              <a:rPr sz="2000" dirty="0">
                <a:latin typeface="微软雅黑"/>
                <a:cs typeface="微软雅黑"/>
              </a:rPr>
              <a:t>公布实 施。在上海市和广东省</a:t>
            </a:r>
            <a:r>
              <a:rPr sz="2000" spc="-10" dirty="0">
                <a:latin typeface="微软雅黑"/>
                <a:cs typeface="微软雅黑"/>
              </a:rPr>
              <a:t>广</a:t>
            </a:r>
            <a:r>
              <a:rPr sz="2000" spc="-20" dirty="0">
                <a:latin typeface="微软雅黑"/>
                <a:cs typeface="微软雅黑"/>
              </a:rPr>
              <a:t>州</a:t>
            </a:r>
            <a:r>
              <a:rPr sz="2000" dirty="0">
                <a:latin typeface="微软雅黑"/>
                <a:cs typeface="微软雅黑"/>
              </a:rPr>
              <a:t>、</a:t>
            </a:r>
            <a:r>
              <a:rPr sz="2000" spc="-15" dirty="0">
                <a:latin typeface="微软雅黑"/>
                <a:cs typeface="微软雅黑"/>
              </a:rPr>
              <a:t>深圳</a:t>
            </a:r>
            <a:endParaRPr sz="2000">
              <a:latin typeface="微软雅黑"/>
              <a:cs typeface="微软雅黑"/>
            </a:endParaRPr>
          </a:p>
          <a:p>
            <a:pPr marL="193675" marR="92075" algn="just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、珠海</a:t>
            </a:r>
            <a:r>
              <a:rPr sz="2000" spc="-5" dirty="0">
                <a:latin typeface="微软雅黑"/>
                <a:cs typeface="微软雅黑"/>
              </a:rPr>
              <a:t>、</a:t>
            </a:r>
            <a:r>
              <a:rPr sz="2000" dirty="0">
                <a:latin typeface="微软雅黑"/>
                <a:cs typeface="微软雅黑"/>
              </a:rPr>
              <a:t>东莞市开展跨</a:t>
            </a:r>
            <a:r>
              <a:rPr sz="2000" spc="-15" dirty="0">
                <a:latin typeface="微软雅黑"/>
                <a:cs typeface="微软雅黑"/>
              </a:rPr>
              <a:t>境</a:t>
            </a:r>
            <a:r>
              <a:rPr sz="2000" dirty="0">
                <a:latin typeface="微软雅黑"/>
                <a:cs typeface="微软雅黑"/>
              </a:rPr>
              <a:t>贸易</a:t>
            </a:r>
            <a:r>
              <a:rPr sz="2000" spc="-15" dirty="0">
                <a:latin typeface="微软雅黑"/>
                <a:cs typeface="微软雅黑"/>
              </a:rPr>
              <a:t>人</a:t>
            </a:r>
            <a:r>
              <a:rPr sz="2000" dirty="0">
                <a:latin typeface="微软雅黑"/>
                <a:cs typeface="微软雅黑"/>
              </a:rPr>
              <a:t>民 币结算试点，在上海和</a:t>
            </a:r>
            <a:r>
              <a:rPr sz="2000" spc="-15" dirty="0">
                <a:latin typeface="微软雅黑"/>
                <a:cs typeface="微软雅黑"/>
              </a:rPr>
              <a:t>广</a:t>
            </a:r>
            <a:r>
              <a:rPr sz="2000" dirty="0">
                <a:latin typeface="微软雅黑"/>
                <a:cs typeface="微软雅黑"/>
              </a:rPr>
              <a:t>东省</a:t>
            </a:r>
            <a:r>
              <a:rPr sz="2000" spc="-15" dirty="0">
                <a:latin typeface="微软雅黑"/>
                <a:cs typeface="微软雅黑"/>
              </a:rPr>
              <a:t>四</a:t>
            </a:r>
            <a:r>
              <a:rPr sz="2000" dirty="0">
                <a:latin typeface="微软雅黑"/>
                <a:cs typeface="微软雅黑"/>
              </a:rPr>
              <a:t>个 城市开始试点主要是针</a:t>
            </a:r>
            <a:r>
              <a:rPr sz="2000" spc="-15" dirty="0">
                <a:latin typeface="微软雅黑"/>
                <a:cs typeface="微软雅黑"/>
              </a:rPr>
              <a:t>对</a:t>
            </a:r>
            <a:r>
              <a:rPr sz="2000" dirty="0">
                <a:latin typeface="微软雅黑"/>
                <a:cs typeface="微软雅黑"/>
              </a:rPr>
              <a:t>港澳</a:t>
            </a:r>
            <a:r>
              <a:rPr sz="2000" spc="-15" dirty="0">
                <a:latin typeface="微软雅黑"/>
                <a:cs typeface="微软雅黑"/>
              </a:rPr>
              <a:t>台</a:t>
            </a:r>
            <a:r>
              <a:rPr sz="2000" dirty="0">
                <a:latin typeface="微软雅黑"/>
                <a:cs typeface="微软雅黑"/>
              </a:rPr>
              <a:t>的</a:t>
            </a:r>
            <a:endParaRPr sz="2000">
              <a:latin typeface="微软雅黑"/>
              <a:cs typeface="微软雅黑"/>
            </a:endParaRPr>
          </a:p>
          <a:p>
            <a:pPr marL="193675" algn="just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微软雅黑"/>
                <a:cs typeface="微软雅黑"/>
              </a:rPr>
              <a:t>贸易。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7590" y="1376032"/>
            <a:ext cx="3840479" cy="3345179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400" dirty="0">
                <a:latin typeface="华文新魏"/>
                <a:cs typeface="华文新魏"/>
              </a:rPr>
              <a:t>国际化货币</a:t>
            </a:r>
            <a:r>
              <a:rPr sz="2000" dirty="0">
                <a:latin typeface="宋体"/>
                <a:cs typeface="宋体"/>
              </a:rPr>
              <a:t>：</a:t>
            </a: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宋体"/>
                <a:cs typeface="宋体"/>
              </a:rPr>
              <a:t>从国际结算货币到投资</a:t>
            </a:r>
            <a:r>
              <a:rPr sz="2000" spc="-15" dirty="0">
                <a:latin typeface="宋体"/>
                <a:cs typeface="宋体"/>
              </a:rPr>
              <a:t>货</a:t>
            </a:r>
            <a:r>
              <a:rPr sz="2000" dirty="0">
                <a:latin typeface="宋体"/>
                <a:cs typeface="宋体"/>
              </a:rPr>
              <a:t>币与</a:t>
            </a:r>
            <a:r>
              <a:rPr sz="2000" spc="-15" dirty="0">
                <a:latin typeface="宋体"/>
                <a:cs typeface="宋体"/>
              </a:rPr>
              <a:t>储</a:t>
            </a:r>
            <a:r>
              <a:rPr sz="2000" dirty="0">
                <a:latin typeface="宋体"/>
                <a:cs typeface="宋体"/>
              </a:rPr>
              <a:t>备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宋体"/>
                <a:cs typeface="宋体"/>
              </a:rPr>
              <a:t>货币</a:t>
            </a:r>
          </a:p>
          <a:p>
            <a:pPr marL="12700" marR="766445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latin typeface="宋体"/>
                <a:cs typeface="宋体"/>
              </a:rPr>
              <a:t>必然是定价货币和投资</a:t>
            </a:r>
            <a:r>
              <a:rPr sz="2000" spc="-15" dirty="0">
                <a:latin typeface="宋体"/>
                <a:cs typeface="宋体"/>
              </a:rPr>
              <a:t>货</a:t>
            </a:r>
            <a:r>
              <a:rPr sz="2000" dirty="0">
                <a:latin typeface="宋体"/>
                <a:cs typeface="宋体"/>
              </a:rPr>
              <a:t>币 一般支付功能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宋体"/>
                <a:cs typeface="宋体"/>
              </a:rPr>
              <a:t>发达的境外交易市场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03335" y="0"/>
            <a:ext cx="740663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22473" y="298196"/>
            <a:ext cx="317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Transaction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Currency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8324" y="3424428"/>
            <a:ext cx="7282433" cy="2152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54608" y="55549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4608" y="523951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4608" y="492556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4608" y="4610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4608" y="429463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4608" y="397916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4608" y="36636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7730" y="3568446"/>
            <a:ext cx="307975" cy="2070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6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4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3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2708" y="555650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5376" y="555650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38044" y="555650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10711" y="555650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555650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6047" y="555650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27191" y="555650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99859" y="555650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72528" y="555650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45195" y="555650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23263" y="5609640"/>
            <a:ext cx="51180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10" dirty="0">
                <a:latin typeface="Arial"/>
                <a:cs typeface="Arial"/>
              </a:rPr>
              <a:t>9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5" dirty="0">
                <a:latin typeface="Arial"/>
                <a:cs typeface="Arial"/>
              </a:rPr>
              <a:t>Q</a:t>
            </a:r>
            <a:r>
              <a:rPr sz="1000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297891" y="6409226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5"/>
              <a:t>Page </a:t>
            </a:r>
            <a:r>
              <a:rPr lang="en-US" spc="100">
                <a:latin typeface="Microsoft Sans Serif"/>
                <a:cs typeface="Microsoft Sans Serif"/>
              </a:rPr>
              <a:t>▪</a:t>
            </a:r>
            <a:r>
              <a:rPr lang="en-US" spc="-6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pc="-5" smtClean="0"/>
              <a:pPr marL="12700"/>
              <a:t>48</a:t>
            </a:fld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1995932" y="5609640"/>
            <a:ext cx="51180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5" dirty="0">
                <a:latin typeface="Arial"/>
                <a:cs typeface="Arial"/>
              </a:rPr>
              <a:t>Q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68345" y="5609640"/>
            <a:ext cx="51180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5" dirty="0">
                <a:latin typeface="Arial"/>
                <a:cs typeface="Arial"/>
              </a:rPr>
              <a:t>Q</a:t>
            </a:r>
            <a:r>
              <a:rPr sz="1000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41014" y="5609640"/>
            <a:ext cx="51180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5" dirty="0">
                <a:latin typeface="Arial"/>
                <a:cs typeface="Arial"/>
              </a:rPr>
              <a:t>Q</a:t>
            </a: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13682" y="5609640"/>
            <a:ext cx="51180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5" dirty="0">
                <a:latin typeface="Arial"/>
                <a:cs typeface="Arial"/>
              </a:rPr>
              <a:t>Q</a:t>
            </a:r>
            <a:r>
              <a:rPr sz="1000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85969" y="5609640"/>
            <a:ext cx="513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2011.Q1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58636" y="5609640"/>
            <a:ext cx="51180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5" dirty="0">
                <a:latin typeface="Arial"/>
                <a:cs typeface="Arial"/>
              </a:rPr>
              <a:t>Q</a:t>
            </a:r>
            <a:r>
              <a:rPr sz="1000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31305" y="5609640"/>
            <a:ext cx="51180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5" dirty="0">
                <a:latin typeface="Arial"/>
                <a:cs typeface="Arial"/>
              </a:rPr>
              <a:t>Q</a:t>
            </a: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03972" y="5609640"/>
            <a:ext cx="51180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5" dirty="0">
                <a:latin typeface="Arial"/>
                <a:cs typeface="Arial"/>
              </a:rPr>
              <a:t>Q</a:t>
            </a:r>
            <a:r>
              <a:rPr sz="1000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8416" y="1553666"/>
            <a:ext cx="8161020" cy="172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RMB cross-border settlement </a:t>
            </a:r>
            <a:r>
              <a:rPr sz="1800" dirty="0">
                <a:latin typeface="Times New Roman"/>
                <a:cs typeface="Times New Roman"/>
              </a:rPr>
              <a:t>launched in </a:t>
            </a:r>
            <a:r>
              <a:rPr sz="1800" spc="-5" dirty="0">
                <a:latin typeface="Times New Roman"/>
                <a:cs typeface="Times New Roman"/>
              </a:rPr>
              <a:t>2009 </a:t>
            </a:r>
            <a:r>
              <a:rPr sz="1800" dirty="0">
                <a:latin typeface="Times New Roman"/>
                <a:cs typeface="Times New Roman"/>
              </a:rPr>
              <a:t>,and by end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5" dirty="0">
                <a:latin typeface="Times New Roman"/>
                <a:cs typeface="Times New Roman"/>
              </a:rPr>
              <a:t>year, </a:t>
            </a:r>
            <a:r>
              <a:rPr sz="1800" dirty="0">
                <a:latin typeface="Times New Roman"/>
                <a:cs typeface="Times New Roman"/>
              </a:rPr>
              <a:t>the total value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business was </a:t>
            </a:r>
            <a:r>
              <a:rPr sz="1800" dirty="0">
                <a:latin typeface="Times New Roman"/>
                <a:cs typeface="Times New Roman"/>
              </a:rPr>
              <a:t>$3.58 billion. In </a:t>
            </a:r>
            <a:r>
              <a:rPr sz="1800" spc="-20" dirty="0">
                <a:latin typeface="Times New Roman"/>
                <a:cs typeface="Times New Roman"/>
              </a:rPr>
              <a:t>2011, </a:t>
            </a:r>
            <a:r>
              <a:rPr sz="1800" dirty="0">
                <a:latin typeface="Times New Roman"/>
                <a:cs typeface="Times New Roman"/>
              </a:rPr>
              <a:t>the total RMB cross-border </a:t>
            </a:r>
            <a:r>
              <a:rPr sz="1800" spc="-5" dirty="0">
                <a:latin typeface="Times New Roman"/>
                <a:cs typeface="Times New Roman"/>
              </a:rPr>
              <a:t>trade business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2.08 trillion yuan, 4.1 </a:t>
            </a:r>
            <a:r>
              <a:rPr sz="1800" spc="-5" dirty="0">
                <a:latin typeface="Times New Roman"/>
                <a:cs typeface="Times New Roman"/>
              </a:rPr>
              <a:t>times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last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years’.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Cross-border RMB settlement </a:t>
            </a:r>
            <a:r>
              <a:rPr sz="1800" dirty="0">
                <a:latin typeface="Times New Roman"/>
                <a:cs typeface="Times New Roman"/>
              </a:rPr>
              <a:t>amount(Hundred </a:t>
            </a:r>
            <a:r>
              <a:rPr sz="1800" spc="-5" dirty="0">
                <a:latin typeface="Times New Roman"/>
                <a:cs typeface="Times New Roman"/>
              </a:rPr>
              <a:t>million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yuan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03335" y="0"/>
            <a:ext cx="740663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082" y="1005967"/>
            <a:ext cx="4566718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人民币国际化的历史逻辑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0083" y="1598422"/>
            <a:ext cx="3407410" cy="258635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10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100" dirty="0">
                <a:latin typeface="微软雅黑"/>
                <a:cs typeface="微软雅黑"/>
              </a:rPr>
              <a:t>贸易盈余</a:t>
            </a:r>
          </a:p>
          <a:p>
            <a:pPr marL="193675" indent="-180975">
              <a:lnSpc>
                <a:spcPct val="100000"/>
              </a:lnSpc>
              <a:spcBef>
                <a:spcPts val="1010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100" dirty="0">
                <a:latin typeface="微软雅黑"/>
                <a:cs typeface="微软雅黑"/>
              </a:rPr>
              <a:t>海外投资</a:t>
            </a:r>
          </a:p>
          <a:p>
            <a:pPr marL="193675" indent="-180975">
              <a:lnSpc>
                <a:spcPct val="100000"/>
              </a:lnSpc>
              <a:spcBef>
                <a:spcPts val="100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100" dirty="0">
                <a:latin typeface="微软雅黑"/>
                <a:cs typeface="微软雅黑"/>
              </a:rPr>
              <a:t>国际储备</a:t>
            </a:r>
          </a:p>
          <a:p>
            <a:pPr marL="193675" indent="-180975">
              <a:lnSpc>
                <a:spcPct val="100000"/>
              </a:lnSpc>
              <a:spcBef>
                <a:spcPts val="101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100" dirty="0">
                <a:latin typeface="微软雅黑"/>
                <a:cs typeface="微软雅黑"/>
              </a:rPr>
              <a:t>人民币币值稳定</a:t>
            </a:r>
          </a:p>
          <a:p>
            <a:pPr marL="193675" marR="5080" indent="-180975">
              <a:lnSpc>
                <a:spcPct val="100499"/>
              </a:lnSpc>
              <a:spcBef>
                <a:spcPts val="980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100" dirty="0">
                <a:latin typeface="微软雅黑"/>
                <a:cs typeface="微软雅黑"/>
              </a:rPr>
              <a:t>关键在于世界制造业排名第 一、第一贸易大国</a:t>
            </a:r>
          </a:p>
        </p:txBody>
      </p:sp>
      <p:sp>
        <p:nvSpPr>
          <p:cNvPr id="7" name="object 7"/>
          <p:cNvSpPr/>
          <p:nvPr/>
        </p:nvSpPr>
        <p:spPr>
          <a:xfrm>
            <a:off x="4945379" y="858011"/>
            <a:ext cx="4198619" cy="5157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97891" y="6409226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5"/>
              <a:t>Page </a:t>
            </a:r>
            <a:r>
              <a:rPr lang="en-US" spc="100">
                <a:latin typeface="Microsoft Sans Serif"/>
                <a:cs typeface="Microsoft Sans Serif"/>
              </a:rPr>
              <a:t>▪</a:t>
            </a:r>
            <a:r>
              <a:rPr lang="en-US" spc="-6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pc="-5" smtClean="0"/>
              <a:pPr marL="12700"/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5062" y="248919"/>
            <a:ext cx="3388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布雷顿森林体系的主要内</a:t>
            </a:r>
            <a:r>
              <a:rPr sz="2200" spc="-15" dirty="0"/>
              <a:t>容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297815" y="6407829"/>
            <a:ext cx="53086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Page </a:t>
            </a:r>
            <a:r>
              <a:rPr sz="1000" spc="-5" dirty="0">
                <a:latin typeface="Wingdings"/>
                <a:cs typeface="Wingdings"/>
              </a:rPr>
              <a:t>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1250" y="1160652"/>
            <a:ext cx="3330575" cy="2647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 marR="5080" indent="-18097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确定美元与黄金的固定</a:t>
            </a:r>
            <a:r>
              <a:rPr sz="2000" spc="-15" dirty="0">
                <a:latin typeface="宋体"/>
                <a:cs typeface="宋体"/>
              </a:rPr>
              <a:t>比</a:t>
            </a:r>
            <a:r>
              <a:rPr sz="2000" dirty="0">
                <a:latin typeface="宋体"/>
                <a:cs typeface="宋体"/>
              </a:rPr>
              <a:t>价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dirty="0">
                <a:latin typeface="宋体"/>
                <a:cs typeface="宋体"/>
              </a:rPr>
              <a:t>实行自由兑换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950">
              <a:latin typeface="Times New Roman"/>
              <a:cs typeface="Times New Roman"/>
            </a:endParaRPr>
          </a:p>
          <a:p>
            <a:pPr marL="193675" marR="75565" indent="-180975">
              <a:lnSpc>
                <a:spcPts val="2300"/>
              </a:lnSpc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各国货币对美元实行可</a:t>
            </a:r>
            <a:r>
              <a:rPr sz="2000" spc="-15" dirty="0">
                <a:latin typeface="宋体"/>
                <a:cs typeface="宋体"/>
              </a:rPr>
              <a:t>调</a:t>
            </a:r>
            <a:r>
              <a:rPr sz="2000" dirty="0">
                <a:latin typeface="宋体"/>
                <a:cs typeface="宋体"/>
              </a:rPr>
              <a:t>整 的固定汇率制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700">
              <a:latin typeface="Times New Roman"/>
              <a:cs typeface="Times New Roman"/>
            </a:endParaRPr>
          </a:p>
          <a:p>
            <a:pPr marL="193675" indent="-180975">
              <a:lnSpc>
                <a:spcPct val="100000"/>
              </a:lnSpc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建立国际货币基金组织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052" y="1188910"/>
            <a:ext cx="3750945" cy="391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宋体"/>
                <a:cs typeface="宋体"/>
              </a:rPr>
              <a:t>所谓布</a:t>
            </a:r>
            <a:r>
              <a:rPr sz="2000" spc="-15" dirty="0">
                <a:latin typeface="宋体"/>
                <a:cs typeface="宋体"/>
              </a:rPr>
              <a:t>雷</a:t>
            </a:r>
            <a:r>
              <a:rPr sz="2000" dirty="0">
                <a:latin typeface="宋体"/>
                <a:cs typeface="宋体"/>
              </a:rPr>
              <a:t>顿</a:t>
            </a:r>
            <a:r>
              <a:rPr sz="2000" spc="-15" dirty="0">
                <a:latin typeface="宋体"/>
                <a:cs typeface="宋体"/>
              </a:rPr>
              <a:t>森</a:t>
            </a:r>
            <a:r>
              <a:rPr sz="2000" dirty="0">
                <a:latin typeface="宋体"/>
                <a:cs typeface="宋体"/>
              </a:rPr>
              <a:t>林体系</a:t>
            </a:r>
            <a:r>
              <a:rPr sz="2000" spc="-15" dirty="0">
                <a:latin typeface="宋体"/>
                <a:cs typeface="宋体"/>
              </a:rPr>
              <a:t>是</a:t>
            </a:r>
            <a:r>
              <a:rPr sz="2000" dirty="0">
                <a:latin typeface="宋体"/>
                <a:cs typeface="宋体"/>
              </a:rPr>
              <a:t>指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44</a:t>
            </a:r>
            <a:r>
              <a:rPr sz="2000" dirty="0">
                <a:latin typeface="宋体"/>
                <a:cs typeface="宋体"/>
              </a:rPr>
              <a:t>国 </a:t>
            </a:r>
            <a:r>
              <a:rPr sz="2000" spc="100" dirty="0">
                <a:latin typeface="Arial"/>
                <a:cs typeface="Arial"/>
              </a:rPr>
              <a:t>1944</a:t>
            </a:r>
            <a:r>
              <a:rPr sz="2000" spc="100" dirty="0">
                <a:latin typeface="宋体"/>
                <a:cs typeface="宋体"/>
              </a:rPr>
              <a:t>年</a:t>
            </a:r>
            <a:r>
              <a:rPr sz="2000" spc="100" dirty="0">
                <a:latin typeface="Arial"/>
                <a:cs typeface="Arial"/>
              </a:rPr>
              <a:t>7</a:t>
            </a:r>
            <a:r>
              <a:rPr sz="2000" spc="85" dirty="0">
                <a:latin typeface="宋体"/>
                <a:cs typeface="宋体"/>
              </a:rPr>
              <a:t>月</a:t>
            </a:r>
            <a:r>
              <a:rPr sz="2000" spc="100" dirty="0">
                <a:latin typeface="宋体"/>
                <a:cs typeface="宋体"/>
              </a:rPr>
              <a:t>在美国新</a:t>
            </a:r>
            <a:r>
              <a:rPr sz="2000" spc="85" dirty="0">
                <a:latin typeface="宋体"/>
                <a:cs typeface="宋体"/>
              </a:rPr>
              <a:t>罕</a:t>
            </a:r>
            <a:r>
              <a:rPr sz="2000" spc="100" dirty="0">
                <a:latin typeface="宋体"/>
                <a:cs typeface="宋体"/>
              </a:rPr>
              <a:t>布什尔州 </a:t>
            </a:r>
            <a:r>
              <a:rPr sz="2000" spc="85" dirty="0">
                <a:latin typeface="宋体"/>
                <a:cs typeface="宋体"/>
              </a:rPr>
              <a:t>的</a:t>
            </a:r>
            <a:r>
              <a:rPr sz="2000" spc="75" dirty="0">
                <a:latin typeface="宋体"/>
                <a:cs typeface="宋体"/>
              </a:rPr>
              <a:t>布雷</a:t>
            </a:r>
            <a:r>
              <a:rPr sz="2000" spc="85" dirty="0">
                <a:latin typeface="宋体"/>
                <a:cs typeface="宋体"/>
              </a:rPr>
              <a:t>顿</a:t>
            </a:r>
            <a:r>
              <a:rPr sz="2000" spc="75" dirty="0">
                <a:latin typeface="宋体"/>
                <a:cs typeface="宋体"/>
              </a:rPr>
              <a:t>森</a:t>
            </a:r>
            <a:r>
              <a:rPr sz="2000" spc="85" dirty="0">
                <a:latin typeface="宋体"/>
                <a:cs typeface="宋体"/>
              </a:rPr>
              <a:t>林</a:t>
            </a:r>
            <a:r>
              <a:rPr sz="2000" spc="75" dirty="0">
                <a:latin typeface="宋体"/>
                <a:cs typeface="宋体"/>
              </a:rPr>
              <a:t>通过</a:t>
            </a:r>
            <a:r>
              <a:rPr sz="2000" spc="85" dirty="0">
                <a:latin typeface="宋体"/>
                <a:cs typeface="宋体"/>
              </a:rPr>
              <a:t>协</a:t>
            </a:r>
            <a:r>
              <a:rPr sz="2000" spc="75" dirty="0">
                <a:latin typeface="宋体"/>
                <a:cs typeface="宋体"/>
              </a:rPr>
              <a:t>议</a:t>
            </a:r>
            <a:r>
              <a:rPr sz="2000" spc="85" dirty="0">
                <a:latin typeface="宋体"/>
                <a:cs typeface="宋体"/>
              </a:rPr>
              <a:t>建</a:t>
            </a:r>
            <a:r>
              <a:rPr sz="2000" spc="75" dirty="0">
                <a:latin typeface="宋体"/>
                <a:cs typeface="宋体"/>
              </a:rPr>
              <a:t>立</a:t>
            </a:r>
            <a:r>
              <a:rPr sz="2000" spc="85" dirty="0">
                <a:latin typeface="宋体"/>
                <a:cs typeface="宋体"/>
              </a:rPr>
              <a:t>起</a:t>
            </a:r>
            <a:r>
              <a:rPr sz="2000" dirty="0">
                <a:latin typeface="宋体"/>
                <a:cs typeface="宋体"/>
              </a:rPr>
              <a:t>的 </a:t>
            </a:r>
            <a:r>
              <a:rPr sz="2000" spc="35" dirty="0">
                <a:latin typeface="宋体"/>
                <a:cs typeface="宋体"/>
              </a:rPr>
              <a:t>国际货币</a:t>
            </a:r>
            <a:r>
              <a:rPr sz="2000" spc="25" dirty="0">
                <a:latin typeface="宋体"/>
                <a:cs typeface="宋体"/>
              </a:rPr>
              <a:t>体</a:t>
            </a:r>
            <a:r>
              <a:rPr sz="2000" spc="35" dirty="0">
                <a:latin typeface="宋体"/>
                <a:cs typeface="宋体"/>
              </a:rPr>
              <a:t>系。该体</a:t>
            </a:r>
            <a:r>
              <a:rPr sz="2000" spc="25" dirty="0">
                <a:latin typeface="宋体"/>
                <a:cs typeface="宋体"/>
              </a:rPr>
              <a:t>系</a:t>
            </a:r>
            <a:r>
              <a:rPr sz="2000" spc="35" dirty="0">
                <a:latin typeface="宋体"/>
                <a:cs typeface="宋体"/>
              </a:rPr>
              <a:t>从</a:t>
            </a:r>
            <a:r>
              <a:rPr sz="2000" spc="50" dirty="0">
                <a:latin typeface="Arial"/>
                <a:cs typeface="Arial"/>
              </a:rPr>
              <a:t>1944</a:t>
            </a:r>
            <a:r>
              <a:rPr sz="2000" dirty="0">
                <a:latin typeface="宋体"/>
                <a:cs typeface="宋体"/>
              </a:rPr>
              <a:t>年 </a:t>
            </a:r>
            <a:r>
              <a:rPr sz="2000" spc="60" dirty="0">
                <a:latin typeface="宋体"/>
                <a:cs typeface="宋体"/>
              </a:rPr>
              <a:t>建立到</a:t>
            </a:r>
            <a:r>
              <a:rPr sz="2000" spc="60" dirty="0">
                <a:latin typeface="Arial"/>
                <a:cs typeface="Arial"/>
              </a:rPr>
              <a:t>1973</a:t>
            </a:r>
            <a:r>
              <a:rPr sz="2000" spc="60" dirty="0">
                <a:latin typeface="宋体"/>
                <a:cs typeface="宋体"/>
              </a:rPr>
              <a:t>年彻底崩溃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60" dirty="0">
                <a:latin typeface="宋体"/>
                <a:cs typeface="宋体"/>
              </a:rPr>
              <a:t>总共运 </a:t>
            </a:r>
            <a:r>
              <a:rPr sz="2000" dirty="0">
                <a:latin typeface="宋体"/>
                <a:cs typeface="宋体"/>
              </a:rPr>
              <a:t>行了近</a:t>
            </a:r>
            <a:r>
              <a:rPr sz="2000" dirty="0">
                <a:latin typeface="Arial"/>
                <a:cs typeface="Arial"/>
              </a:rPr>
              <a:t>30</a:t>
            </a:r>
            <a:r>
              <a:rPr sz="2000" dirty="0">
                <a:latin typeface="宋体"/>
                <a:cs typeface="宋体"/>
              </a:rPr>
              <a:t>年。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宋体"/>
                <a:cs typeface="宋体"/>
              </a:rPr>
              <a:t>作用：</a:t>
            </a:r>
            <a:endParaRPr sz="2000">
              <a:latin typeface="宋体"/>
              <a:cs typeface="宋体"/>
            </a:endParaRPr>
          </a:p>
          <a:p>
            <a:pPr marL="12700" marR="168275">
              <a:lnSpc>
                <a:spcPct val="125000"/>
              </a:lnSpc>
            </a:pPr>
            <a:r>
              <a:rPr sz="2000" dirty="0">
                <a:latin typeface="宋体"/>
                <a:cs typeface="宋体"/>
              </a:rPr>
              <a:t>恢复了国际货币体系的</a:t>
            </a:r>
            <a:r>
              <a:rPr sz="2000" spc="-15" dirty="0">
                <a:latin typeface="宋体"/>
                <a:cs typeface="宋体"/>
              </a:rPr>
              <a:t>正</a:t>
            </a:r>
            <a:r>
              <a:rPr sz="2000" dirty="0">
                <a:latin typeface="宋体"/>
                <a:cs typeface="宋体"/>
              </a:rPr>
              <a:t>常秩序 促进了战后国际贸易的</a:t>
            </a:r>
            <a:r>
              <a:rPr sz="2000" spc="-15" dirty="0">
                <a:latin typeface="宋体"/>
                <a:cs typeface="宋体"/>
              </a:rPr>
              <a:t>发</a:t>
            </a:r>
            <a:r>
              <a:rPr sz="2000" dirty="0">
                <a:latin typeface="宋体"/>
                <a:cs typeface="宋体"/>
              </a:rPr>
              <a:t>展</a:t>
            </a:r>
            <a:endParaRPr sz="2000">
              <a:latin typeface="宋体"/>
              <a:cs typeface="宋体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宋体"/>
                <a:cs typeface="宋体"/>
              </a:rPr>
              <a:t>缓解了国际收支危机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0485" y="146430"/>
            <a:ext cx="656335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资本项目开放进程中的人民币外汇</a:t>
            </a:r>
            <a:r>
              <a:rPr sz="2800" dirty="0"/>
              <a:t>市</a:t>
            </a:r>
            <a:r>
              <a:rPr sz="2800" spc="-5" dirty="0"/>
              <a:t>场</a:t>
            </a:r>
            <a:endParaRPr sz="28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97891" y="6409226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5"/>
              <a:t>Page </a:t>
            </a:r>
            <a:r>
              <a:rPr lang="en-US" spc="100">
                <a:latin typeface="Microsoft Sans Serif"/>
                <a:cs typeface="Microsoft Sans Serif"/>
              </a:rPr>
              <a:t>▪</a:t>
            </a:r>
            <a:r>
              <a:rPr lang="en-US" spc="-6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pc="-5" smtClean="0"/>
              <a:pPr marL="12700"/>
              <a:t>50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82651" y="1129639"/>
            <a:ext cx="6563359" cy="2187778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060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000" dirty="0">
                <a:latin typeface="微软雅黑"/>
                <a:cs typeface="微软雅黑"/>
              </a:rPr>
              <a:t>资本项目部分流动</a:t>
            </a:r>
          </a:p>
          <a:p>
            <a:pPr marL="193675" indent="-180975">
              <a:lnSpc>
                <a:spcPct val="100000"/>
              </a:lnSpc>
              <a:spcBef>
                <a:spcPts val="960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000" dirty="0">
                <a:latin typeface="微软雅黑"/>
                <a:cs typeface="微软雅黑"/>
              </a:rPr>
              <a:t>在岸市场与宏观经济政策</a:t>
            </a:r>
          </a:p>
          <a:p>
            <a:pPr marL="193675" indent="-180975">
              <a:lnSpc>
                <a:spcPct val="100000"/>
              </a:lnSpc>
              <a:spcBef>
                <a:spcPts val="960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000" dirty="0">
                <a:latin typeface="微软雅黑"/>
                <a:cs typeface="微软雅黑"/>
              </a:rPr>
              <a:t>离岸市场与中国预期</a:t>
            </a:r>
          </a:p>
          <a:p>
            <a:pPr marL="193675" indent="-180975">
              <a:lnSpc>
                <a:spcPct val="100000"/>
              </a:lnSpc>
              <a:spcBef>
                <a:spcPts val="960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000" dirty="0">
                <a:latin typeface="微软雅黑"/>
                <a:cs typeface="微软雅黑"/>
              </a:rPr>
              <a:t>香港市场的历史地位，</a:t>
            </a:r>
            <a:r>
              <a:rPr sz="2000" spc="-15" dirty="0">
                <a:latin typeface="微软雅黑"/>
                <a:cs typeface="微软雅黑"/>
              </a:rPr>
              <a:t>独</a:t>
            </a:r>
            <a:r>
              <a:rPr sz="2000" dirty="0">
                <a:latin typeface="微软雅黑"/>
                <a:cs typeface="微软雅黑"/>
              </a:rPr>
              <a:t>特的</a:t>
            </a:r>
            <a:r>
              <a:rPr sz="2000" spc="-15" dirty="0">
                <a:latin typeface="微软雅黑"/>
                <a:cs typeface="微软雅黑"/>
              </a:rPr>
              <a:t>自</a:t>
            </a:r>
            <a:r>
              <a:rPr sz="2000" dirty="0">
                <a:latin typeface="微软雅黑"/>
                <a:cs typeface="微软雅黑"/>
              </a:rPr>
              <a:t>然实</a:t>
            </a:r>
            <a:r>
              <a:rPr sz="2000" spc="-15" dirty="0">
                <a:latin typeface="微软雅黑"/>
                <a:cs typeface="微软雅黑"/>
              </a:rPr>
              <a:t>验</a:t>
            </a:r>
            <a:r>
              <a:rPr sz="2000" dirty="0">
                <a:latin typeface="微软雅黑"/>
                <a:cs typeface="微软雅黑"/>
              </a:rPr>
              <a:t>场所</a:t>
            </a:r>
            <a:r>
              <a:rPr sz="2000" spc="-15" dirty="0">
                <a:latin typeface="微软雅黑"/>
                <a:cs typeface="微软雅黑"/>
              </a:rPr>
              <a:t>：</a:t>
            </a:r>
            <a:r>
              <a:rPr sz="2000" dirty="0">
                <a:latin typeface="微软雅黑"/>
                <a:cs typeface="微软雅黑"/>
              </a:rPr>
              <a:t>流动</a:t>
            </a:r>
            <a:r>
              <a:rPr sz="2000" spc="-15" dirty="0">
                <a:latin typeface="微软雅黑"/>
                <a:cs typeface="微软雅黑"/>
              </a:rPr>
              <a:t>性</a:t>
            </a:r>
            <a:r>
              <a:rPr sz="2000" dirty="0">
                <a:latin typeface="微软雅黑"/>
                <a:cs typeface="微软雅黑"/>
              </a:rPr>
              <a:t>限制</a:t>
            </a:r>
          </a:p>
          <a:p>
            <a:pPr marL="193675" indent="-180975">
              <a:lnSpc>
                <a:spcPct val="100000"/>
              </a:lnSpc>
              <a:spcBef>
                <a:spcPts val="97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000" dirty="0">
                <a:latin typeface="Arial"/>
                <a:cs typeface="Arial"/>
              </a:rPr>
              <a:t>One currency, two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markets</a:t>
            </a:r>
            <a:r>
              <a:rPr lang="zh-CN" altLang="en-US" sz="2000" dirty="0">
                <a:latin typeface="Arial"/>
                <a:cs typeface="Arial"/>
              </a:rPr>
              <a:t>上海香港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600" y="5205984"/>
            <a:ext cx="6559550" cy="0"/>
          </a:xfrm>
          <a:custGeom>
            <a:avLst/>
            <a:gdLst/>
            <a:ahLst/>
            <a:cxnLst/>
            <a:rect l="l" t="t" r="r" b="b"/>
            <a:pathLst>
              <a:path w="6559550">
                <a:moveTo>
                  <a:pt x="0" y="0"/>
                </a:moveTo>
                <a:lnTo>
                  <a:pt x="655929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4085844"/>
            <a:ext cx="6559550" cy="0"/>
          </a:xfrm>
          <a:custGeom>
            <a:avLst/>
            <a:gdLst/>
            <a:ahLst/>
            <a:cxnLst/>
            <a:rect l="l" t="t" r="r" b="b"/>
            <a:pathLst>
              <a:path w="6559550">
                <a:moveTo>
                  <a:pt x="0" y="0"/>
                </a:moveTo>
                <a:lnTo>
                  <a:pt x="655929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3525011"/>
            <a:ext cx="6559550" cy="0"/>
          </a:xfrm>
          <a:custGeom>
            <a:avLst/>
            <a:gdLst/>
            <a:ahLst/>
            <a:cxnLst/>
            <a:rect l="l" t="t" r="r" b="b"/>
            <a:pathLst>
              <a:path w="6559550">
                <a:moveTo>
                  <a:pt x="0" y="0"/>
                </a:moveTo>
                <a:lnTo>
                  <a:pt x="655929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2964179"/>
            <a:ext cx="6559550" cy="0"/>
          </a:xfrm>
          <a:custGeom>
            <a:avLst/>
            <a:gdLst/>
            <a:ahLst/>
            <a:cxnLst/>
            <a:rect l="l" t="t" r="r" b="b"/>
            <a:pathLst>
              <a:path w="6559550">
                <a:moveTo>
                  <a:pt x="0" y="0"/>
                </a:moveTo>
                <a:lnTo>
                  <a:pt x="655929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600" y="2403348"/>
            <a:ext cx="6559550" cy="0"/>
          </a:xfrm>
          <a:custGeom>
            <a:avLst/>
            <a:gdLst/>
            <a:ahLst/>
            <a:cxnLst/>
            <a:rect l="l" t="t" r="r" b="b"/>
            <a:pathLst>
              <a:path w="6559550">
                <a:moveTo>
                  <a:pt x="0" y="0"/>
                </a:moveTo>
                <a:lnTo>
                  <a:pt x="655929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600" y="1842516"/>
            <a:ext cx="6559550" cy="0"/>
          </a:xfrm>
          <a:custGeom>
            <a:avLst/>
            <a:gdLst/>
            <a:ahLst/>
            <a:cxnLst/>
            <a:rect l="l" t="t" r="r" b="b"/>
            <a:pathLst>
              <a:path w="6559550">
                <a:moveTo>
                  <a:pt x="0" y="0"/>
                </a:moveTo>
                <a:lnTo>
                  <a:pt x="655929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4645152"/>
            <a:ext cx="6559550" cy="0"/>
          </a:xfrm>
          <a:custGeom>
            <a:avLst/>
            <a:gdLst/>
            <a:ahLst/>
            <a:cxnLst/>
            <a:rect l="l" t="t" r="r" b="b"/>
            <a:pathLst>
              <a:path w="6559550">
                <a:moveTo>
                  <a:pt x="0" y="0"/>
                </a:moveTo>
                <a:lnTo>
                  <a:pt x="655929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44395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18716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91511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64307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38627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423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4220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8540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31335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4132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8452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51247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25567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98364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71159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45479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18276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91071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65392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38188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10983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85304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58100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30895" y="464515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07997" y="2291333"/>
            <a:ext cx="6286500" cy="2578735"/>
          </a:xfrm>
          <a:custGeom>
            <a:avLst/>
            <a:gdLst/>
            <a:ahLst/>
            <a:cxnLst/>
            <a:rect l="l" t="t" r="r" b="b"/>
            <a:pathLst>
              <a:path w="6286500" h="2578735">
                <a:moveTo>
                  <a:pt x="0" y="2465832"/>
                </a:moveTo>
                <a:lnTo>
                  <a:pt x="272796" y="2354579"/>
                </a:lnTo>
                <a:lnTo>
                  <a:pt x="547116" y="2465832"/>
                </a:lnTo>
                <a:lnTo>
                  <a:pt x="819912" y="2578608"/>
                </a:lnTo>
                <a:lnTo>
                  <a:pt x="1092708" y="2354579"/>
                </a:lnTo>
                <a:lnTo>
                  <a:pt x="1367028" y="2241804"/>
                </a:lnTo>
                <a:lnTo>
                  <a:pt x="1639824" y="2130552"/>
                </a:lnTo>
                <a:lnTo>
                  <a:pt x="1914143" y="2130552"/>
                </a:lnTo>
                <a:lnTo>
                  <a:pt x="2186940" y="2354579"/>
                </a:lnTo>
                <a:lnTo>
                  <a:pt x="2459736" y="2130552"/>
                </a:lnTo>
                <a:lnTo>
                  <a:pt x="2734055" y="1793747"/>
                </a:lnTo>
                <a:lnTo>
                  <a:pt x="3006852" y="1569720"/>
                </a:lnTo>
                <a:lnTo>
                  <a:pt x="3279648" y="784860"/>
                </a:lnTo>
                <a:lnTo>
                  <a:pt x="3553967" y="1232915"/>
                </a:lnTo>
                <a:lnTo>
                  <a:pt x="3826764" y="1345691"/>
                </a:lnTo>
                <a:lnTo>
                  <a:pt x="4099560" y="1121664"/>
                </a:lnTo>
                <a:lnTo>
                  <a:pt x="4373880" y="1232915"/>
                </a:lnTo>
                <a:lnTo>
                  <a:pt x="4646676" y="1232915"/>
                </a:lnTo>
                <a:lnTo>
                  <a:pt x="4919472" y="1456943"/>
                </a:lnTo>
                <a:lnTo>
                  <a:pt x="5193792" y="1121664"/>
                </a:lnTo>
                <a:lnTo>
                  <a:pt x="5466587" y="672083"/>
                </a:lnTo>
                <a:lnTo>
                  <a:pt x="5740908" y="560831"/>
                </a:lnTo>
                <a:lnTo>
                  <a:pt x="6013704" y="448055"/>
                </a:lnTo>
                <a:lnTo>
                  <a:pt x="6286500" y="0"/>
                </a:lnTo>
              </a:path>
            </a:pathLst>
          </a:custGeom>
          <a:ln w="28955">
            <a:solidFill>
              <a:srgbClr val="FDA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07997" y="2067305"/>
            <a:ext cx="6286500" cy="1681480"/>
          </a:xfrm>
          <a:custGeom>
            <a:avLst/>
            <a:gdLst/>
            <a:ahLst/>
            <a:cxnLst/>
            <a:rect l="l" t="t" r="r" b="b"/>
            <a:pathLst>
              <a:path w="6286500" h="1681479">
                <a:moveTo>
                  <a:pt x="0" y="1680972"/>
                </a:moveTo>
                <a:lnTo>
                  <a:pt x="272796" y="1008888"/>
                </a:lnTo>
                <a:lnTo>
                  <a:pt x="547116" y="1008888"/>
                </a:lnTo>
                <a:lnTo>
                  <a:pt x="819912" y="896112"/>
                </a:lnTo>
                <a:lnTo>
                  <a:pt x="1092708" y="1232916"/>
                </a:lnTo>
                <a:lnTo>
                  <a:pt x="1367028" y="1008888"/>
                </a:lnTo>
                <a:lnTo>
                  <a:pt x="1639824" y="784860"/>
                </a:lnTo>
                <a:lnTo>
                  <a:pt x="1914143" y="335280"/>
                </a:lnTo>
                <a:lnTo>
                  <a:pt x="2186940" y="784860"/>
                </a:lnTo>
                <a:lnTo>
                  <a:pt x="2459736" y="1120140"/>
                </a:lnTo>
                <a:lnTo>
                  <a:pt x="2734055" y="896112"/>
                </a:lnTo>
                <a:lnTo>
                  <a:pt x="3006852" y="784860"/>
                </a:lnTo>
                <a:lnTo>
                  <a:pt x="3279648" y="560832"/>
                </a:lnTo>
                <a:lnTo>
                  <a:pt x="3553967" y="0"/>
                </a:lnTo>
                <a:lnTo>
                  <a:pt x="3826764" y="0"/>
                </a:lnTo>
                <a:lnTo>
                  <a:pt x="4099560" y="0"/>
                </a:lnTo>
                <a:lnTo>
                  <a:pt x="4373880" y="335280"/>
                </a:lnTo>
                <a:lnTo>
                  <a:pt x="4646676" y="448056"/>
                </a:lnTo>
                <a:lnTo>
                  <a:pt x="4919472" y="560832"/>
                </a:lnTo>
                <a:lnTo>
                  <a:pt x="5193792" y="1120140"/>
                </a:lnTo>
                <a:lnTo>
                  <a:pt x="5466587" y="448056"/>
                </a:lnTo>
                <a:lnTo>
                  <a:pt x="5740908" y="224028"/>
                </a:lnTo>
                <a:lnTo>
                  <a:pt x="6013704" y="0"/>
                </a:lnTo>
                <a:lnTo>
                  <a:pt x="6286500" y="224028"/>
                </a:lnTo>
              </a:path>
            </a:pathLst>
          </a:custGeom>
          <a:ln w="28956">
            <a:solidFill>
              <a:srgbClr val="C79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76248" y="5117083"/>
            <a:ext cx="210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-0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.5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09751" y="4556252"/>
            <a:ext cx="76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14348" y="3995673"/>
            <a:ext cx="172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.5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09751" y="3434841"/>
            <a:ext cx="76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14348" y="2874009"/>
            <a:ext cx="172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.5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09751" y="2312873"/>
            <a:ext cx="768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14348" y="1752727"/>
            <a:ext cx="172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.5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57655" y="5297042"/>
            <a:ext cx="1632737" cy="315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24682" y="5297042"/>
            <a:ext cx="3245774" cy="315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04839" y="5303520"/>
            <a:ext cx="1605188" cy="3058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829558" y="1412239"/>
            <a:ext cx="1419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85858"/>
                </a:solidFill>
                <a:latin typeface="微软雅黑"/>
                <a:cs typeface="微软雅黑"/>
              </a:rPr>
              <a:t>通货膨胀率（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r>
              <a:rPr sz="1400" dirty="0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002785" y="581939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956">
            <a:solidFill>
              <a:srgbClr val="FDA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273550" y="5735218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美国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07814" y="581939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956">
            <a:solidFill>
              <a:srgbClr val="C79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878323" y="5735218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中国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93647" y="1283208"/>
            <a:ext cx="7077709" cy="4714240"/>
          </a:xfrm>
          <a:custGeom>
            <a:avLst/>
            <a:gdLst/>
            <a:ahLst/>
            <a:cxnLst/>
            <a:rect l="l" t="t" r="r" b="b"/>
            <a:pathLst>
              <a:path w="7077709" h="4714240">
                <a:moveTo>
                  <a:pt x="0" y="4713732"/>
                </a:moveTo>
                <a:lnTo>
                  <a:pt x="7077456" y="4713732"/>
                </a:lnTo>
                <a:lnTo>
                  <a:pt x="7077456" y="0"/>
                </a:lnTo>
                <a:lnTo>
                  <a:pt x="0" y="0"/>
                </a:lnTo>
                <a:lnTo>
                  <a:pt x="0" y="4713732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3400425" y="94945"/>
            <a:ext cx="4409602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中美两国通货膨胀率对比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297891" y="6409226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5"/>
              <a:t>Page </a:t>
            </a:r>
            <a:r>
              <a:rPr lang="en-US" spc="100">
                <a:latin typeface="Microsoft Sans Serif"/>
                <a:cs typeface="Microsoft Sans Serif"/>
              </a:rPr>
              <a:t>▪</a:t>
            </a:r>
            <a:r>
              <a:rPr lang="en-US" spc="-6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pc="-5" smtClean="0"/>
              <a:pPr marL="12700"/>
              <a:t>51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318503"/>
            <a:ext cx="405765" cy="539750"/>
          </a:xfrm>
          <a:custGeom>
            <a:avLst/>
            <a:gdLst/>
            <a:ahLst/>
            <a:cxnLst/>
            <a:rect l="l" t="t" r="r" b="b"/>
            <a:pathLst>
              <a:path w="405765" h="539750">
                <a:moveTo>
                  <a:pt x="0" y="539496"/>
                </a:moveTo>
                <a:lnTo>
                  <a:pt x="405383" y="539496"/>
                </a:lnTo>
                <a:lnTo>
                  <a:pt x="405383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2472" y="117347"/>
            <a:ext cx="5269230" cy="787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60751" y="209168"/>
            <a:ext cx="4827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Differential </a:t>
            </a:r>
            <a:r>
              <a:rPr sz="2800" spc="-5" dirty="0">
                <a:latin typeface="Times New Roman"/>
                <a:cs typeface="Times New Roman"/>
              </a:rPr>
              <a:t>btw CNY 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5656" y="1284732"/>
            <a:ext cx="2009139" cy="4993005"/>
          </a:xfrm>
          <a:custGeom>
            <a:avLst/>
            <a:gdLst/>
            <a:ahLst/>
            <a:cxnLst/>
            <a:rect l="l" t="t" r="r" b="b"/>
            <a:pathLst>
              <a:path w="2009139" h="4993005">
                <a:moveTo>
                  <a:pt x="0" y="0"/>
                </a:moveTo>
                <a:lnTo>
                  <a:pt x="0" y="4992624"/>
                </a:lnTo>
                <a:lnTo>
                  <a:pt x="2008632" y="4176521"/>
                </a:lnTo>
                <a:lnTo>
                  <a:pt x="2008632" y="816101"/>
                </a:lnTo>
                <a:lnTo>
                  <a:pt x="0" y="0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808" y="3151632"/>
            <a:ext cx="558546" cy="680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1727" y="3086100"/>
            <a:ext cx="1187958" cy="7871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572" y="3726179"/>
            <a:ext cx="2009393" cy="7871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0955" y="4366259"/>
            <a:ext cx="1201674" cy="7871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4715" y="5006340"/>
            <a:ext cx="1747266" cy="7871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05355" y="5071871"/>
            <a:ext cx="558545" cy="6804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156" y="2962380"/>
            <a:ext cx="1478280" cy="258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635" algn="ctr">
              <a:lnSpc>
                <a:spcPct val="150000"/>
              </a:lnSpc>
              <a:spcBef>
                <a:spcPts val="105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One  Cur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ency  </a:t>
            </a:r>
            <a:r>
              <a:rPr sz="2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Two 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Mar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ets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52088" y="6384035"/>
            <a:ext cx="2348484" cy="4739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200" y="4696967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4">
                <a:moveTo>
                  <a:pt x="0" y="0"/>
                </a:moveTo>
                <a:lnTo>
                  <a:pt x="4674108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3200" y="4376928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4">
                <a:moveTo>
                  <a:pt x="0" y="0"/>
                </a:moveTo>
                <a:lnTo>
                  <a:pt x="4674108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43200" y="4058411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4">
                <a:moveTo>
                  <a:pt x="0" y="0"/>
                </a:moveTo>
                <a:lnTo>
                  <a:pt x="4674108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3200" y="3738371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4">
                <a:moveTo>
                  <a:pt x="0" y="0"/>
                </a:moveTo>
                <a:lnTo>
                  <a:pt x="4674108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3200" y="3419855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4">
                <a:moveTo>
                  <a:pt x="0" y="0"/>
                </a:moveTo>
                <a:lnTo>
                  <a:pt x="4674108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43200" y="3099816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4">
                <a:moveTo>
                  <a:pt x="0" y="0"/>
                </a:moveTo>
                <a:lnTo>
                  <a:pt x="4674108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43200" y="2781300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4">
                <a:moveTo>
                  <a:pt x="0" y="0"/>
                </a:moveTo>
                <a:lnTo>
                  <a:pt x="4674108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43200" y="2461260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4">
                <a:moveTo>
                  <a:pt x="0" y="0"/>
                </a:moveTo>
                <a:lnTo>
                  <a:pt x="4674108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43200" y="2142744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4">
                <a:moveTo>
                  <a:pt x="0" y="0"/>
                </a:moveTo>
                <a:lnTo>
                  <a:pt x="4674108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43200" y="1824227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4">
                <a:moveTo>
                  <a:pt x="0" y="0"/>
                </a:moveTo>
                <a:lnTo>
                  <a:pt x="4674108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84348" y="2552700"/>
            <a:ext cx="4592320" cy="2155190"/>
          </a:xfrm>
          <a:custGeom>
            <a:avLst/>
            <a:gdLst/>
            <a:ahLst/>
            <a:cxnLst/>
            <a:rect l="l" t="t" r="r" b="b"/>
            <a:pathLst>
              <a:path w="4592320" h="2155190">
                <a:moveTo>
                  <a:pt x="2357767" y="1752600"/>
                </a:moveTo>
                <a:lnTo>
                  <a:pt x="2132076" y="1752600"/>
                </a:lnTo>
                <a:lnTo>
                  <a:pt x="2214372" y="1772412"/>
                </a:lnTo>
                <a:lnTo>
                  <a:pt x="2296667" y="2154936"/>
                </a:lnTo>
                <a:lnTo>
                  <a:pt x="2357767" y="1752600"/>
                </a:lnTo>
                <a:close/>
              </a:path>
              <a:path w="4592320" h="2155190">
                <a:moveTo>
                  <a:pt x="2969749" y="1693164"/>
                </a:moveTo>
                <a:lnTo>
                  <a:pt x="2787396" y="1693164"/>
                </a:lnTo>
                <a:lnTo>
                  <a:pt x="2869691" y="2118360"/>
                </a:lnTo>
                <a:lnTo>
                  <a:pt x="2951988" y="1784604"/>
                </a:lnTo>
                <a:lnTo>
                  <a:pt x="2969749" y="1693164"/>
                </a:lnTo>
                <a:close/>
              </a:path>
              <a:path w="4592320" h="2155190">
                <a:moveTo>
                  <a:pt x="295866" y="1505712"/>
                </a:moveTo>
                <a:lnTo>
                  <a:pt x="87219" y="1505712"/>
                </a:lnTo>
                <a:lnTo>
                  <a:pt x="164591" y="2008632"/>
                </a:lnTo>
                <a:lnTo>
                  <a:pt x="246887" y="1679448"/>
                </a:lnTo>
                <a:lnTo>
                  <a:pt x="295866" y="1505712"/>
                </a:lnTo>
                <a:close/>
              </a:path>
              <a:path w="4592320" h="2155190">
                <a:moveTo>
                  <a:pt x="3006161" y="1505712"/>
                </a:moveTo>
                <a:lnTo>
                  <a:pt x="1596359" y="1505712"/>
                </a:lnTo>
                <a:lnTo>
                  <a:pt x="1639824" y="1805939"/>
                </a:lnTo>
                <a:lnTo>
                  <a:pt x="1722119" y="1894332"/>
                </a:lnTo>
                <a:lnTo>
                  <a:pt x="1804415" y="1997964"/>
                </a:lnTo>
                <a:lnTo>
                  <a:pt x="1886712" y="1987295"/>
                </a:lnTo>
                <a:lnTo>
                  <a:pt x="1967484" y="1844039"/>
                </a:lnTo>
                <a:lnTo>
                  <a:pt x="2065349" y="1844039"/>
                </a:lnTo>
                <a:lnTo>
                  <a:pt x="2132076" y="1752600"/>
                </a:lnTo>
                <a:lnTo>
                  <a:pt x="2357767" y="1752600"/>
                </a:lnTo>
                <a:lnTo>
                  <a:pt x="2377440" y="1623060"/>
                </a:lnTo>
                <a:lnTo>
                  <a:pt x="2983367" y="1623060"/>
                </a:lnTo>
                <a:lnTo>
                  <a:pt x="3006161" y="1505712"/>
                </a:lnTo>
                <a:close/>
              </a:path>
              <a:path w="4592320" h="2155190">
                <a:moveTo>
                  <a:pt x="509501" y="1505712"/>
                </a:moveTo>
                <a:lnTo>
                  <a:pt x="347825" y="1505712"/>
                </a:lnTo>
                <a:lnTo>
                  <a:pt x="409956" y="1853183"/>
                </a:lnTo>
                <a:lnTo>
                  <a:pt x="492251" y="1905000"/>
                </a:lnTo>
                <a:lnTo>
                  <a:pt x="509501" y="1505712"/>
                </a:lnTo>
                <a:close/>
              </a:path>
              <a:path w="4592320" h="2155190">
                <a:moveTo>
                  <a:pt x="2065349" y="1844039"/>
                </a:moveTo>
                <a:lnTo>
                  <a:pt x="1967484" y="1844039"/>
                </a:lnTo>
                <a:lnTo>
                  <a:pt x="2049779" y="1865376"/>
                </a:lnTo>
                <a:lnTo>
                  <a:pt x="2065349" y="1844039"/>
                </a:lnTo>
                <a:close/>
              </a:path>
              <a:path w="4592320" h="2155190">
                <a:moveTo>
                  <a:pt x="2983071" y="1624583"/>
                </a:moveTo>
                <a:lnTo>
                  <a:pt x="2542031" y="1624583"/>
                </a:lnTo>
                <a:lnTo>
                  <a:pt x="2624328" y="1766316"/>
                </a:lnTo>
                <a:lnTo>
                  <a:pt x="2706624" y="1746504"/>
                </a:lnTo>
                <a:lnTo>
                  <a:pt x="2787396" y="1693164"/>
                </a:lnTo>
                <a:lnTo>
                  <a:pt x="2969749" y="1693164"/>
                </a:lnTo>
                <a:lnTo>
                  <a:pt x="2983071" y="1624583"/>
                </a:lnTo>
                <a:close/>
              </a:path>
              <a:path w="4592320" h="2155190">
                <a:moveTo>
                  <a:pt x="2983367" y="1623060"/>
                </a:moveTo>
                <a:lnTo>
                  <a:pt x="2377440" y="1623060"/>
                </a:lnTo>
                <a:lnTo>
                  <a:pt x="2459736" y="1708404"/>
                </a:lnTo>
                <a:lnTo>
                  <a:pt x="2542031" y="1624583"/>
                </a:lnTo>
                <a:lnTo>
                  <a:pt x="2983071" y="1624583"/>
                </a:lnTo>
                <a:lnTo>
                  <a:pt x="2983367" y="1623060"/>
                </a:lnTo>
                <a:close/>
              </a:path>
              <a:path w="4592320" h="2155190">
                <a:moveTo>
                  <a:pt x="69588" y="1505712"/>
                </a:moveTo>
                <a:lnTo>
                  <a:pt x="0" y="1505712"/>
                </a:lnTo>
                <a:lnTo>
                  <a:pt x="0" y="1680972"/>
                </a:lnTo>
                <a:lnTo>
                  <a:pt x="69588" y="1505712"/>
                </a:lnTo>
                <a:close/>
              </a:path>
              <a:path w="4592320" h="2155190">
                <a:moveTo>
                  <a:pt x="1012991" y="1505712"/>
                </a:moveTo>
                <a:lnTo>
                  <a:pt x="891091" y="1505712"/>
                </a:lnTo>
                <a:lnTo>
                  <a:pt x="902207" y="1600200"/>
                </a:lnTo>
                <a:lnTo>
                  <a:pt x="984503" y="1574292"/>
                </a:lnTo>
                <a:lnTo>
                  <a:pt x="1012991" y="1505712"/>
                </a:lnTo>
                <a:close/>
              </a:path>
              <a:path w="4592320" h="2155190">
                <a:moveTo>
                  <a:pt x="3448491" y="1505712"/>
                </a:moveTo>
                <a:lnTo>
                  <a:pt x="3281518" y="1505712"/>
                </a:lnTo>
                <a:lnTo>
                  <a:pt x="3361943" y="1571244"/>
                </a:lnTo>
                <a:lnTo>
                  <a:pt x="3444240" y="1545336"/>
                </a:lnTo>
                <a:lnTo>
                  <a:pt x="3448491" y="1505712"/>
                </a:lnTo>
                <a:close/>
              </a:path>
              <a:path w="4592320" h="2155190">
                <a:moveTo>
                  <a:pt x="4519011" y="1505712"/>
                </a:moveTo>
                <a:lnTo>
                  <a:pt x="4504714" y="1505712"/>
                </a:lnTo>
                <a:lnTo>
                  <a:pt x="4509516" y="1560576"/>
                </a:lnTo>
                <a:lnTo>
                  <a:pt x="4519011" y="1505712"/>
                </a:lnTo>
                <a:close/>
              </a:path>
              <a:path w="4592320" h="2155190">
                <a:moveTo>
                  <a:pt x="1488518" y="1505712"/>
                </a:moveTo>
                <a:lnTo>
                  <a:pt x="1385315" y="1505712"/>
                </a:lnTo>
                <a:lnTo>
                  <a:pt x="1394460" y="1507236"/>
                </a:lnTo>
                <a:lnTo>
                  <a:pt x="1476755" y="1551432"/>
                </a:lnTo>
                <a:lnTo>
                  <a:pt x="1488518" y="1505712"/>
                </a:lnTo>
                <a:close/>
              </a:path>
              <a:path w="4592320" h="2155190">
                <a:moveTo>
                  <a:pt x="3618548" y="1505712"/>
                </a:moveTo>
                <a:lnTo>
                  <a:pt x="3602662" y="1505712"/>
                </a:lnTo>
                <a:lnTo>
                  <a:pt x="3607307" y="1548383"/>
                </a:lnTo>
                <a:lnTo>
                  <a:pt x="3618548" y="1505712"/>
                </a:lnTo>
                <a:close/>
              </a:path>
              <a:path w="4592320" h="2155190">
                <a:moveTo>
                  <a:pt x="82295" y="1473708"/>
                </a:moveTo>
                <a:lnTo>
                  <a:pt x="69588" y="1505712"/>
                </a:lnTo>
                <a:lnTo>
                  <a:pt x="87219" y="1505712"/>
                </a:lnTo>
                <a:lnTo>
                  <a:pt x="82295" y="1473708"/>
                </a:lnTo>
                <a:close/>
              </a:path>
              <a:path w="4592320" h="2155190">
                <a:moveTo>
                  <a:pt x="327659" y="1392936"/>
                </a:moveTo>
                <a:lnTo>
                  <a:pt x="295866" y="1505712"/>
                </a:lnTo>
                <a:lnTo>
                  <a:pt x="347825" y="1505712"/>
                </a:lnTo>
                <a:lnTo>
                  <a:pt x="327659" y="1392936"/>
                </a:lnTo>
                <a:close/>
              </a:path>
              <a:path w="4592320" h="2155190">
                <a:moveTo>
                  <a:pt x="574548" y="0"/>
                </a:moveTo>
                <a:lnTo>
                  <a:pt x="509501" y="1505712"/>
                </a:lnTo>
                <a:lnTo>
                  <a:pt x="891091" y="1505712"/>
                </a:lnTo>
                <a:lnTo>
                  <a:pt x="852005" y="1173480"/>
                </a:lnTo>
                <a:lnTo>
                  <a:pt x="737615" y="1173480"/>
                </a:lnTo>
                <a:lnTo>
                  <a:pt x="656843" y="1059180"/>
                </a:lnTo>
                <a:lnTo>
                  <a:pt x="574548" y="0"/>
                </a:lnTo>
                <a:close/>
              </a:path>
              <a:path w="4592320" h="2155190">
                <a:moveTo>
                  <a:pt x="1066800" y="1376172"/>
                </a:moveTo>
                <a:lnTo>
                  <a:pt x="1012991" y="1505712"/>
                </a:lnTo>
                <a:lnTo>
                  <a:pt x="1385315" y="1505712"/>
                </a:lnTo>
                <a:lnTo>
                  <a:pt x="1367027" y="1502664"/>
                </a:lnTo>
                <a:lnTo>
                  <a:pt x="1229867" y="1502664"/>
                </a:lnTo>
                <a:lnTo>
                  <a:pt x="1147572" y="1446276"/>
                </a:lnTo>
                <a:lnTo>
                  <a:pt x="1066800" y="1376172"/>
                </a:lnTo>
                <a:close/>
              </a:path>
              <a:path w="4592320" h="2155190">
                <a:moveTo>
                  <a:pt x="1557527" y="1237488"/>
                </a:moveTo>
                <a:lnTo>
                  <a:pt x="1488518" y="1505712"/>
                </a:lnTo>
                <a:lnTo>
                  <a:pt x="1596359" y="1505712"/>
                </a:lnTo>
                <a:lnTo>
                  <a:pt x="1557527" y="1237488"/>
                </a:lnTo>
                <a:close/>
              </a:path>
              <a:path w="4592320" h="2155190">
                <a:moveTo>
                  <a:pt x="3197352" y="1146048"/>
                </a:moveTo>
                <a:lnTo>
                  <a:pt x="3115055" y="1231392"/>
                </a:lnTo>
                <a:lnTo>
                  <a:pt x="3034284" y="1360932"/>
                </a:lnTo>
                <a:lnTo>
                  <a:pt x="3006161" y="1505712"/>
                </a:lnTo>
                <a:lnTo>
                  <a:pt x="3281518" y="1505712"/>
                </a:lnTo>
                <a:lnTo>
                  <a:pt x="3279648" y="1504188"/>
                </a:lnTo>
                <a:lnTo>
                  <a:pt x="3197352" y="1146048"/>
                </a:lnTo>
                <a:close/>
              </a:path>
              <a:path w="4592320" h="2155190">
                <a:moveTo>
                  <a:pt x="3525012" y="792479"/>
                </a:moveTo>
                <a:lnTo>
                  <a:pt x="3448491" y="1505712"/>
                </a:lnTo>
                <a:lnTo>
                  <a:pt x="3602662" y="1505712"/>
                </a:lnTo>
                <a:lnTo>
                  <a:pt x="3525012" y="792479"/>
                </a:lnTo>
                <a:close/>
              </a:path>
              <a:path w="4592320" h="2155190">
                <a:moveTo>
                  <a:pt x="3934968" y="15239"/>
                </a:moveTo>
                <a:lnTo>
                  <a:pt x="3854196" y="1002791"/>
                </a:lnTo>
                <a:lnTo>
                  <a:pt x="3771900" y="1002791"/>
                </a:lnTo>
                <a:lnTo>
                  <a:pt x="3689604" y="1235964"/>
                </a:lnTo>
                <a:lnTo>
                  <a:pt x="3618548" y="1505712"/>
                </a:lnTo>
                <a:lnTo>
                  <a:pt x="4504714" y="1505712"/>
                </a:lnTo>
                <a:lnTo>
                  <a:pt x="4492710" y="1368552"/>
                </a:lnTo>
                <a:lnTo>
                  <a:pt x="4344924" y="1368552"/>
                </a:lnTo>
                <a:lnTo>
                  <a:pt x="4315816" y="1307592"/>
                </a:lnTo>
                <a:lnTo>
                  <a:pt x="4017263" y="1307592"/>
                </a:lnTo>
                <a:lnTo>
                  <a:pt x="3934968" y="15239"/>
                </a:lnTo>
                <a:close/>
              </a:path>
              <a:path w="4592320" h="2155190">
                <a:moveTo>
                  <a:pt x="4591811" y="1085088"/>
                </a:moveTo>
                <a:lnTo>
                  <a:pt x="4519011" y="1505712"/>
                </a:lnTo>
                <a:lnTo>
                  <a:pt x="4591811" y="1505712"/>
                </a:lnTo>
                <a:lnTo>
                  <a:pt x="4591811" y="1085088"/>
                </a:lnTo>
                <a:close/>
              </a:path>
              <a:path w="4592320" h="2155190">
                <a:moveTo>
                  <a:pt x="1312164" y="1493520"/>
                </a:moveTo>
                <a:lnTo>
                  <a:pt x="1229867" y="1502664"/>
                </a:lnTo>
                <a:lnTo>
                  <a:pt x="1367027" y="1502664"/>
                </a:lnTo>
                <a:lnTo>
                  <a:pt x="1312164" y="1493520"/>
                </a:lnTo>
                <a:close/>
              </a:path>
              <a:path w="4592320" h="2155190">
                <a:moveTo>
                  <a:pt x="4427220" y="620267"/>
                </a:moveTo>
                <a:lnTo>
                  <a:pt x="4344924" y="1368552"/>
                </a:lnTo>
                <a:lnTo>
                  <a:pt x="4492710" y="1368552"/>
                </a:lnTo>
                <a:lnTo>
                  <a:pt x="4427220" y="620267"/>
                </a:lnTo>
                <a:close/>
              </a:path>
              <a:path w="4592320" h="2155190">
                <a:moveTo>
                  <a:pt x="4099559" y="1136904"/>
                </a:moveTo>
                <a:lnTo>
                  <a:pt x="4017263" y="1307592"/>
                </a:lnTo>
                <a:lnTo>
                  <a:pt x="4315816" y="1307592"/>
                </a:lnTo>
                <a:lnTo>
                  <a:pt x="4264152" y="1199388"/>
                </a:lnTo>
                <a:lnTo>
                  <a:pt x="4181855" y="1150620"/>
                </a:lnTo>
                <a:lnTo>
                  <a:pt x="4099559" y="1136904"/>
                </a:lnTo>
                <a:close/>
              </a:path>
              <a:path w="4592320" h="2155190">
                <a:moveTo>
                  <a:pt x="819912" y="900684"/>
                </a:moveTo>
                <a:lnTo>
                  <a:pt x="737615" y="1173480"/>
                </a:lnTo>
                <a:lnTo>
                  <a:pt x="852005" y="1173480"/>
                </a:lnTo>
                <a:lnTo>
                  <a:pt x="819912" y="900684"/>
                </a:lnTo>
                <a:close/>
              </a:path>
            </a:pathLst>
          </a:custGeom>
          <a:solidFill>
            <a:srgbClr val="FDCA9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7417307" y="1824227"/>
            <a:ext cx="0" cy="3191510"/>
          </a:xfrm>
          <a:custGeom>
            <a:avLst/>
            <a:gdLst/>
            <a:ahLst/>
            <a:cxnLst/>
            <a:rect l="l" t="t" r="r" b="b"/>
            <a:pathLst>
              <a:path h="3191510">
                <a:moveTo>
                  <a:pt x="0" y="3191256"/>
                </a:moveTo>
                <a:lnTo>
                  <a:pt x="0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17307" y="501548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17307" y="469696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17307" y="437692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17307" y="40584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17307" y="373837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17307" y="341985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17307" y="309981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17307" y="27813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17307" y="24612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17307" y="214274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17307" y="182422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43200" y="1824227"/>
            <a:ext cx="0" cy="3191510"/>
          </a:xfrm>
          <a:custGeom>
            <a:avLst/>
            <a:gdLst/>
            <a:ahLst/>
            <a:cxnLst/>
            <a:rect l="l" t="t" r="r" b="b"/>
            <a:pathLst>
              <a:path h="3191510">
                <a:moveTo>
                  <a:pt x="0" y="3191256"/>
                </a:moveTo>
                <a:lnTo>
                  <a:pt x="0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06623" y="501548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06623" y="4696967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6623" y="437692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6623" y="4058411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6623" y="3738371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06623" y="341985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6623" y="3099816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06623" y="27813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06623" y="246126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06623" y="214274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06623" y="1824227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43200" y="5015484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4">
                <a:moveTo>
                  <a:pt x="0" y="0"/>
                </a:moveTo>
                <a:lnTo>
                  <a:pt x="4674108" y="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43200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90088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35451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82340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27703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73067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19955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65320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10684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57571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02935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49823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95188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40552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87440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32803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79692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925056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70419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17307" y="50154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096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85110" y="2254757"/>
            <a:ext cx="4590415" cy="1701164"/>
          </a:xfrm>
          <a:custGeom>
            <a:avLst/>
            <a:gdLst/>
            <a:ahLst/>
            <a:cxnLst/>
            <a:rect l="l" t="t" r="r" b="b"/>
            <a:pathLst>
              <a:path w="4590415" h="1701164">
                <a:moveTo>
                  <a:pt x="0" y="0"/>
                </a:moveTo>
                <a:lnTo>
                  <a:pt x="82295" y="12191"/>
                </a:lnTo>
                <a:lnTo>
                  <a:pt x="163067" y="336803"/>
                </a:lnTo>
                <a:lnTo>
                  <a:pt x="245363" y="265175"/>
                </a:lnTo>
                <a:lnTo>
                  <a:pt x="327659" y="266700"/>
                </a:lnTo>
                <a:lnTo>
                  <a:pt x="409956" y="472439"/>
                </a:lnTo>
                <a:lnTo>
                  <a:pt x="492251" y="655319"/>
                </a:lnTo>
                <a:lnTo>
                  <a:pt x="573024" y="254507"/>
                </a:lnTo>
                <a:lnTo>
                  <a:pt x="655319" y="557783"/>
                </a:lnTo>
                <a:lnTo>
                  <a:pt x="737615" y="533400"/>
                </a:lnTo>
                <a:lnTo>
                  <a:pt x="819912" y="711707"/>
                </a:lnTo>
                <a:lnTo>
                  <a:pt x="902207" y="813815"/>
                </a:lnTo>
                <a:lnTo>
                  <a:pt x="982979" y="861059"/>
                </a:lnTo>
                <a:lnTo>
                  <a:pt x="1065276" y="816863"/>
                </a:lnTo>
                <a:lnTo>
                  <a:pt x="1147572" y="845819"/>
                </a:lnTo>
                <a:lnTo>
                  <a:pt x="1229867" y="717803"/>
                </a:lnTo>
                <a:lnTo>
                  <a:pt x="1312164" y="685800"/>
                </a:lnTo>
                <a:lnTo>
                  <a:pt x="1392936" y="580643"/>
                </a:lnTo>
                <a:lnTo>
                  <a:pt x="1475231" y="697991"/>
                </a:lnTo>
                <a:lnTo>
                  <a:pt x="1557527" y="838200"/>
                </a:lnTo>
                <a:lnTo>
                  <a:pt x="1639824" y="1025651"/>
                </a:lnTo>
                <a:lnTo>
                  <a:pt x="1720595" y="1123188"/>
                </a:lnTo>
                <a:lnTo>
                  <a:pt x="1802891" y="1092707"/>
                </a:lnTo>
                <a:lnTo>
                  <a:pt x="1885188" y="1115567"/>
                </a:lnTo>
                <a:lnTo>
                  <a:pt x="1967484" y="1089659"/>
                </a:lnTo>
                <a:lnTo>
                  <a:pt x="2049779" y="1156715"/>
                </a:lnTo>
                <a:lnTo>
                  <a:pt x="2130552" y="1290827"/>
                </a:lnTo>
                <a:lnTo>
                  <a:pt x="2212848" y="1391411"/>
                </a:lnTo>
                <a:lnTo>
                  <a:pt x="2295143" y="1385315"/>
                </a:lnTo>
                <a:lnTo>
                  <a:pt x="2377440" y="1377695"/>
                </a:lnTo>
                <a:lnTo>
                  <a:pt x="2459736" y="1438655"/>
                </a:lnTo>
                <a:lnTo>
                  <a:pt x="2540507" y="1432559"/>
                </a:lnTo>
                <a:lnTo>
                  <a:pt x="2622804" y="1568195"/>
                </a:lnTo>
                <a:lnTo>
                  <a:pt x="2705100" y="1530095"/>
                </a:lnTo>
                <a:lnTo>
                  <a:pt x="2787395" y="1591055"/>
                </a:lnTo>
                <a:lnTo>
                  <a:pt x="2869691" y="1700783"/>
                </a:lnTo>
                <a:lnTo>
                  <a:pt x="2950464" y="1405127"/>
                </a:lnTo>
                <a:lnTo>
                  <a:pt x="3032760" y="1121664"/>
                </a:lnTo>
                <a:lnTo>
                  <a:pt x="3115055" y="990600"/>
                </a:lnTo>
                <a:lnTo>
                  <a:pt x="3197352" y="990600"/>
                </a:lnTo>
                <a:lnTo>
                  <a:pt x="3279648" y="1144524"/>
                </a:lnTo>
                <a:lnTo>
                  <a:pt x="3360419" y="1222247"/>
                </a:lnTo>
                <a:lnTo>
                  <a:pt x="3442716" y="1341119"/>
                </a:lnTo>
                <a:lnTo>
                  <a:pt x="3525012" y="1240536"/>
                </a:lnTo>
                <a:lnTo>
                  <a:pt x="3607307" y="1389887"/>
                </a:lnTo>
                <a:lnTo>
                  <a:pt x="3689604" y="1296924"/>
                </a:lnTo>
                <a:lnTo>
                  <a:pt x="3770375" y="1057655"/>
                </a:lnTo>
                <a:lnTo>
                  <a:pt x="3852671" y="950976"/>
                </a:lnTo>
                <a:lnTo>
                  <a:pt x="3934967" y="885443"/>
                </a:lnTo>
                <a:lnTo>
                  <a:pt x="4017264" y="1141476"/>
                </a:lnTo>
                <a:lnTo>
                  <a:pt x="4099560" y="1132331"/>
                </a:lnTo>
                <a:lnTo>
                  <a:pt x="4180332" y="1155191"/>
                </a:lnTo>
                <a:lnTo>
                  <a:pt x="4262628" y="1138427"/>
                </a:lnTo>
                <a:lnTo>
                  <a:pt x="4344923" y="1107947"/>
                </a:lnTo>
                <a:lnTo>
                  <a:pt x="4427220" y="384047"/>
                </a:lnTo>
                <a:lnTo>
                  <a:pt x="4507992" y="620267"/>
                </a:lnTo>
                <a:lnTo>
                  <a:pt x="4590288" y="705612"/>
                </a:lnTo>
              </a:path>
            </a:pathLst>
          </a:custGeom>
          <a:ln w="19811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85110" y="2219705"/>
            <a:ext cx="4590415" cy="1614170"/>
          </a:xfrm>
          <a:custGeom>
            <a:avLst/>
            <a:gdLst/>
            <a:ahLst/>
            <a:cxnLst/>
            <a:rect l="l" t="t" r="r" b="b"/>
            <a:pathLst>
              <a:path w="4590415" h="1614170">
                <a:moveTo>
                  <a:pt x="0" y="0"/>
                </a:moveTo>
                <a:lnTo>
                  <a:pt x="82295" y="53340"/>
                </a:lnTo>
                <a:lnTo>
                  <a:pt x="163067" y="271272"/>
                </a:lnTo>
                <a:lnTo>
                  <a:pt x="245363" y="265176"/>
                </a:lnTo>
                <a:lnTo>
                  <a:pt x="327659" y="323088"/>
                </a:lnTo>
                <a:lnTo>
                  <a:pt x="409956" y="437388"/>
                </a:lnTo>
                <a:lnTo>
                  <a:pt x="492251" y="611124"/>
                </a:lnTo>
                <a:lnTo>
                  <a:pt x="573024" y="591312"/>
                </a:lnTo>
                <a:lnTo>
                  <a:pt x="655319" y="682752"/>
                </a:lnTo>
                <a:lnTo>
                  <a:pt x="737615" y="633984"/>
                </a:lnTo>
                <a:lnTo>
                  <a:pt x="819912" y="867156"/>
                </a:lnTo>
                <a:lnTo>
                  <a:pt x="902207" y="829056"/>
                </a:lnTo>
                <a:lnTo>
                  <a:pt x="982979" y="882396"/>
                </a:lnTo>
                <a:lnTo>
                  <a:pt x="1065276" y="877824"/>
                </a:lnTo>
                <a:lnTo>
                  <a:pt x="1147572" y="893064"/>
                </a:lnTo>
                <a:lnTo>
                  <a:pt x="1229867" y="752856"/>
                </a:lnTo>
                <a:lnTo>
                  <a:pt x="1312164" y="723900"/>
                </a:lnTo>
                <a:lnTo>
                  <a:pt x="1392936" y="615696"/>
                </a:lnTo>
                <a:lnTo>
                  <a:pt x="1475231" y="723900"/>
                </a:lnTo>
                <a:lnTo>
                  <a:pt x="1557527" y="926592"/>
                </a:lnTo>
                <a:lnTo>
                  <a:pt x="1639824" y="999744"/>
                </a:lnTo>
                <a:lnTo>
                  <a:pt x="1720595" y="1080516"/>
                </a:lnTo>
                <a:lnTo>
                  <a:pt x="1802891" y="1028700"/>
                </a:lnTo>
                <a:lnTo>
                  <a:pt x="1885188" y="1054608"/>
                </a:lnTo>
                <a:lnTo>
                  <a:pt x="1967484" y="1057656"/>
                </a:lnTo>
                <a:lnTo>
                  <a:pt x="2049779" y="1120140"/>
                </a:lnTo>
                <a:lnTo>
                  <a:pt x="2130552" y="1275588"/>
                </a:lnTo>
                <a:lnTo>
                  <a:pt x="2212848" y="1373124"/>
                </a:lnTo>
                <a:lnTo>
                  <a:pt x="2295143" y="1290828"/>
                </a:lnTo>
                <a:lnTo>
                  <a:pt x="2377440" y="1388364"/>
                </a:lnTo>
                <a:lnTo>
                  <a:pt x="2459736" y="1432560"/>
                </a:lnTo>
                <a:lnTo>
                  <a:pt x="2540507" y="1443228"/>
                </a:lnTo>
                <a:lnTo>
                  <a:pt x="2622804" y="1549908"/>
                </a:lnTo>
                <a:lnTo>
                  <a:pt x="2705100" y="1516380"/>
                </a:lnTo>
                <a:lnTo>
                  <a:pt x="2787395" y="1589532"/>
                </a:lnTo>
                <a:lnTo>
                  <a:pt x="2869691" y="1613916"/>
                </a:lnTo>
                <a:lnTo>
                  <a:pt x="2950464" y="1383792"/>
                </a:lnTo>
                <a:lnTo>
                  <a:pt x="3032760" y="1185672"/>
                </a:lnTo>
                <a:lnTo>
                  <a:pt x="3115055" y="1080516"/>
                </a:lnTo>
                <a:lnTo>
                  <a:pt x="3197352" y="1097280"/>
                </a:lnTo>
                <a:lnTo>
                  <a:pt x="3279648" y="1179576"/>
                </a:lnTo>
                <a:lnTo>
                  <a:pt x="3360419" y="1243584"/>
                </a:lnTo>
                <a:lnTo>
                  <a:pt x="3442716" y="1368552"/>
                </a:lnTo>
                <a:lnTo>
                  <a:pt x="3525012" y="1418844"/>
                </a:lnTo>
                <a:lnTo>
                  <a:pt x="3607307" y="1415796"/>
                </a:lnTo>
                <a:lnTo>
                  <a:pt x="3689604" y="1385316"/>
                </a:lnTo>
                <a:lnTo>
                  <a:pt x="3770375" y="1193292"/>
                </a:lnTo>
                <a:lnTo>
                  <a:pt x="3852671" y="1086612"/>
                </a:lnTo>
                <a:lnTo>
                  <a:pt x="3934967" y="1217676"/>
                </a:lnTo>
                <a:lnTo>
                  <a:pt x="4017264" y="1216152"/>
                </a:lnTo>
                <a:lnTo>
                  <a:pt x="4099560" y="1240536"/>
                </a:lnTo>
                <a:lnTo>
                  <a:pt x="4180332" y="1260348"/>
                </a:lnTo>
                <a:lnTo>
                  <a:pt x="4262628" y="1234440"/>
                </a:lnTo>
                <a:lnTo>
                  <a:pt x="4344923" y="1170432"/>
                </a:lnTo>
                <a:lnTo>
                  <a:pt x="4427220" y="595884"/>
                </a:lnTo>
                <a:lnTo>
                  <a:pt x="4507992" y="643128"/>
                </a:lnTo>
                <a:lnTo>
                  <a:pt x="4590288" y="824484"/>
                </a:lnTo>
              </a:path>
            </a:pathLst>
          </a:custGeom>
          <a:ln w="19811">
            <a:solidFill>
              <a:srgbClr val="FDA4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 txBox="1"/>
          <p:nvPr/>
        </p:nvSpPr>
        <p:spPr>
          <a:xfrm>
            <a:off x="7513446" y="4916551"/>
            <a:ext cx="2578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-</a:t>
            </a:r>
            <a:r>
              <a:rPr sz="1000" spc="-15" dirty="0">
                <a:latin typeface="Times New Roman"/>
                <a:cs typeface="Times New Roman"/>
              </a:rPr>
              <a:t>6</a:t>
            </a:r>
            <a:r>
              <a:rPr sz="1000" spc="-5" dirty="0">
                <a:latin typeface="Times New Roman"/>
                <a:cs typeface="Times New Roman"/>
              </a:rPr>
              <a:t>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513446" y="4597146"/>
            <a:ext cx="2578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-</a:t>
            </a:r>
            <a:r>
              <a:rPr sz="1000" spc="-15" dirty="0">
                <a:latin typeface="Times New Roman"/>
                <a:cs typeface="Times New Roman"/>
              </a:rPr>
              <a:t>4</a:t>
            </a:r>
            <a:r>
              <a:rPr sz="1000" spc="-5" dirty="0">
                <a:latin typeface="Times New Roman"/>
                <a:cs typeface="Times New Roman"/>
              </a:rPr>
              <a:t>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513446" y="4277995"/>
            <a:ext cx="2578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-</a:t>
            </a:r>
            <a:r>
              <a:rPr sz="1000" spc="-15" dirty="0">
                <a:latin typeface="Times New Roman"/>
                <a:cs typeface="Times New Roman"/>
              </a:rPr>
              <a:t>2</a:t>
            </a:r>
            <a:r>
              <a:rPr sz="1000" spc="-5" dirty="0">
                <a:latin typeface="Times New Roman"/>
                <a:cs typeface="Times New Roman"/>
              </a:rPr>
              <a:t>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513446" y="3958590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513446" y="3319729"/>
            <a:ext cx="215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4</a:t>
            </a:r>
            <a:r>
              <a:rPr sz="1000" spc="-15" dirty="0">
                <a:latin typeface="Times New Roman"/>
                <a:cs typeface="Times New Roman"/>
              </a:rPr>
              <a:t>0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513446" y="3000882"/>
            <a:ext cx="215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</a:t>
            </a:r>
            <a:r>
              <a:rPr sz="1000" spc="-15" dirty="0">
                <a:latin typeface="Times New Roman"/>
                <a:cs typeface="Times New Roman"/>
              </a:rPr>
              <a:t>0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513446" y="2681731"/>
            <a:ext cx="215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8</a:t>
            </a:r>
            <a:r>
              <a:rPr sz="1000" spc="-15" dirty="0">
                <a:latin typeface="Times New Roman"/>
                <a:cs typeface="Times New Roman"/>
              </a:rPr>
              <a:t>0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513446" y="2362326"/>
            <a:ext cx="279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spc="-15" dirty="0">
                <a:latin typeface="Times New Roman"/>
                <a:cs typeface="Times New Roman"/>
              </a:rPr>
              <a:t>0</a:t>
            </a:r>
            <a:r>
              <a:rPr sz="1000" spc="-5" dirty="0">
                <a:latin typeface="Times New Roman"/>
                <a:cs typeface="Times New Roman"/>
              </a:rPr>
              <a:t>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513446" y="2043175"/>
            <a:ext cx="279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spc="-15" dirty="0">
                <a:latin typeface="Times New Roman"/>
                <a:cs typeface="Times New Roman"/>
              </a:rPr>
              <a:t>2</a:t>
            </a:r>
            <a:r>
              <a:rPr sz="1000" spc="-5" dirty="0">
                <a:latin typeface="Times New Roman"/>
                <a:cs typeface="Times New Roman"/>
              </a:rPr>
              <a:t>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513446" y="1723770"/>
            <a:ext cx="279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spc="-15" dirty="0">
                <a:latin typeface="Times New Roman"/>
                <a:cs typeface="Times New Roman"/>
              </a:rPr>
              <a:t>4</a:t>
            </a:r>
            <a:r>
              <a:rPr sz="1000" spc="-5" dirty="0">
                <a:latin typeface="Times New Roman"/>
                <a:cs typeface="Times New Roman"/>
              </a:rPr>
              <a:t>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464689" y="4916551"/>
            <a:ext cx="184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5.7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464689" y="4597146"/>
            <a:ext cx="184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5.8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464689" y="4277995"/>
            <a:ext cx="184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5.9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560066" y="3958590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464689" y="3639439"/>
            <a:ext cx="184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6.1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464689" y="3319729"/>
            <a:ext cx="184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6.2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464689" y="3000882"/>
            <a:ext cx="184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6.3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464689" y="2681731"/>
            <a:ext cx="184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6.4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464689" y="2362326"/>
            <a:ext cx="184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464689" y="2043175"/>
            <a:ext cx="184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6.6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464689" y="1723770"/>
            <a:ext cx="184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6.7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487802" y="5117972"/>
            <a:ext cx="4734179" cy="320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20228" y="339775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62484">
            <a:solidFill>
              <a:srgbClr val="FDCA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7513446" y="3234191"/>
            <a:ext cx="1515745" cy="672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7545" marR="5080" indent="-270510">
              <a:lnSpc>
                <a:spcPct val="141400"/>
              </a:lnSpc>
              <a:spcBef>
                <a:spcPts val="105"/>
              </a:spcBef>
              <a:tabLst>
                <a:tab pos="677545" algn="l"/>
              </a:tabLst>
            </a:pPr>
            <a:r>
              <a:rPr sz="1500" u="heavy" spc="-7" baseline="-8333" dirty="0">
                <a:uFill>
                  <a:solidFill>
                    <a:srgbClr val="00AFE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:Di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fe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tial  Lhs:CNH</a:t>
            </a:r>
            <a:endParaRPr sz="1000">
              <a:latin typeface="Times New Roman"/>
              <a:cs typeface="Times New Roman"/>
            </a:endParaRPr>
          </a:p>
          <a:p>
            <a:pPr marL="677545" marR="335280" indent="-665480">
              <a:lnSpc>
                <a:spcPct val="59000"/>
              </a:lnSpc>
              <a:spcBef>
                <a:spcPts val="280"/>
              </a:spcBef>
              <a:tabLst>
                <a:tab pos="407034" algn="l"/>
                <a:tab pos="679450" algn="l"/>
              </a:tabLst>
            </a:pPr>
            <a:r>
              <a:rPr sz="1000" spc="-10" dirty="0">
                <a:latin typeface="Times New Roman"/>
                <a:cs typeface="Times New Roman"/>
              </a:rPr>
              <a:t>200 	</a:t>
            </a:r>
            <a:r>
              <a:rPr sz="1000" u="heavy" spc="-10" dirty="0">
                <a:uFill>
                  <a:solidFill>
                    <a:srgbClr val="FDA4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sz="1000" dirty="0">
                <a:latin typeface="Times New Roman"/>
                <a:cs typeface="Times New Roman"/>
              </a:rPr>
              <a:t>Lh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NY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97891" y="6409226"/>
            <a:ext cx="58801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Page </a:t>
            </a:r>
            <a:r>
              <a:rPr sz="1000" spc="100" dirty="0">
                <a:latin typeface="Microsoft Sans Serif"/>
                <a:cs typeface="Microsoft Sans Serif"/>
              </a:rPr>
              <a:t>▪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Arial"/>
                <a:cs typeface="Arial"/>
              </a:rPr>
              <a:t>52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469883" y="6456404"/>
            <a:ext cx="3092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52</a:t>
            </a:r>
            <a:endParaRPr sz="20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603119" y="5571845"/>
            <a:ext cx="6351905" cy="52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spc="-5" dirty="0">
                <a:latin typeface="Times New Roman"/>
                <a:cs typeface="Times New Roman"/>
              </a:rPr>
              <a:t>Note:</a:t>
            </a:r>
            <a:r>
              <a:rPr sz="1100" b="1" i="1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spot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exchange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rate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CNH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(at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Hong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Kong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SAR)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CNY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span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March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2011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until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November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05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2015 (via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Datastream).</a:t>
            </a:r>
            <a:endParaRPr sz="1100">
              <a:latin typeface="Times New Roman"/>
              <a:cs typeface="Times New Roman"/>
            </a:endParaRPr>
          </a:p>
          <a:p>
            <a:pPr marL="361315">
              <a:lnSpc>
                <a:spcPts val="1305"/>
              </a:lnSpc>
            </a:pPr>
            <a:r>
              <a:rPr sz="1100" dirty="0">
                <a:latin typeface="Times New Roman"/>
                <a:cs typeface="Times New Roman"/>
              </a:rPr>
              <a:t>Rhs: in basis points. Lhs: </a:t>
            </a:r>
            <a:r>
              <a:rPr sz="1100" spc="-10" dirty="0">
                <a:latin typeface="Times New Roman"/>
                <a:cs typeface="Times New Roman"/>
              </a:rPr>
              <a:t>vis-à-vis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USD.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318503"/>
            <a:ext cx="405765" cy="539750"/>
          </a:xfrm>
          <a:custGeom>
            <a:avLst/>
            <a:gdLst/>
            <a:ahLst/>
            <a:cxnLst/>
            <a:rect l="l" t="t" r="r" b="b"/>
            <a:pathLst>
              <a:path w="405765" h="539750">
                <a:moveTo>
                  <a:pt x="0" y="539496"/>
                </a:moveTo>
                <a:lnTo>
                  <a:pt x="405383" y="539496"/>
                </a:lnTo>
                <a:lnTo>
                  <a:pt x="405383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2155" y="15240"/>
            <a:ext cx="1198625" cy="787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80435" y="106425"/>
            <a:ext cx="755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52088" y="6384035"/>
            <a:ext cx="2348484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64502"/>
              </p:ext>
            </p:extLst>
          </p:nvPr>
        </p:nvGraphicFramePr>
        <p:xfrm>
          <a:off x="811974" y="1499108"/>
          <a:ext cx="7458074" cy="3717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Mean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Std.</a:t>
                      </a: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dev.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Skewness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Kurtosis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Jarque-Bera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142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Auto-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5400" algn="ctr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correlation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80">
                <a:tc gridSpan="9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Panel A: weekly</a:t>
                      </a:r>
                      <a:r>
                        <a:rPr sz="12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CNY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6.2584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0.1208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6.0589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6.5767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0.5969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2.6900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12.4700</a:t>
                      </a:r>
                      <a:r>
                        <a:rPr sz="1200" spc="-7" baseline="24305" dirty="0">
                          <a:latin typeface="Times New Roman"/>
                          <a:cs typeface="Times New Roman"/>
                        </a:rPr>
                        <a:t>***</a:t>
                      </a:r>
                      <a:endParaRPr sz="12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0.9723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CNH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6.2605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0.1266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6.0188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6.5650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0.4085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2.4682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10.1400</a:t>
                      </a:r>
                      <a:r>
                        <a:rPr sz="1200" spc="-7" baseline="24305" dirty="0">
                          <a:latin typeface="Times New Roman"/>
                          <a:cs typeface="Times New Roman"/>
                        </a:rPr>
                        <a:t>***</a:t>
                      </a:r>
                      <a:endParaRPr sz="12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0.9677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CT_weekly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1.8355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0.0208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1.8000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1.8820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0.3449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2.5719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6.9900</a:t>
                      </a:r>
                      <a:r>
                        <a:rPr sz="1200" spc="-7" baseline="24305" dirty="0">
                          <a:latin typeface="Times New Roman"/>
                          <a:cs typeface="Times New Roman"/>
                        </a:rPr>
                        <a:t>***</a:t>
                      </a:r>
                      <a:endParaRPr sz="12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0.9729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 gridSpan="9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Panel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monthly</a:t>
                      </a:r>
                      <a:r>
                        <a:rPr sz="12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1.5167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0.2182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1.1314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1.9459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0.0202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2.2508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2.2100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-0.3732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4.8465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0.0946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4.6839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4.7158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-0.4244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1.7543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13.7400</a:t>
                      </a:r>
                      <a:r>
                        <a:rPr sz="1200" spc="-7" baseline="24305" dirty="0">
                          <a:latin typeface="Times New Roman"/>
                          <a:cs typeface="Times New Roman"/>
                        </a:rPr>
                        <a:t>***</a:t>
                      </a:r>
                      <a:endParaRPr sz="12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0.1376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5.0159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0.1849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4.6895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5.3171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0.3419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-0.2009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9.7400</a:t>
                      </a:r>
                      <a:r>
                        <a:rPr sz="1200" spc="-7" baseline="24305" dirty="0">
                          <a:latin typeface="Times New Roman"/>
                          <a:cs typeface="Times New Roman"/>
                        </a:rPr>
                        <a:t>***</a:t>
                      </a:r>
                      <a:endParaRPr sz="12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0.0696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CPI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4.7040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0.0312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4.6405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4.7501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-0.2611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1.8224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11.3700</a:t>
                      </a:r>
                      <a:r>
                        <a:rPr sz="1200" spc="-15" baseline="24305" dirty="0">
                          <a:latin typeface="Times New Roman"/>
                          <a:cs typeface="Times New Roman"/>
                        </a:rPr>
                        <a:t>***</a:t>
                      </a:r>
                      <a:endParaRPr sz="12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0.1112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CT_monthl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9215" algn="ctr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1.8339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0.0189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1.8088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1.8796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0.5590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2.3107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4.8000</a:t>
                      </a:r>
                      <a:r>
                        <a:rPr sz="1200" spc="-7" baseline="24305" dirty="0">
                          <a:latin typeface="Times New Roman"/>
                          <a:cs typeface="Times New Roman"/>
                        </a:rPr>
                        <a:t>***</a:t>
                      </a:r>
                      <a:endParaRPr sz="12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12065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0.8577</a:t>
                      </a:r>
                    </a:p>
                  </a:txBody>
                  <a:tcPr marL="0" marR="0" marT="12065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97891" y="6409226"/>
            <a:ext cx="58801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Page </a:t>
            </a:r>
            <a:r>
              <a:rPr sz="1000" spc="100" dirty="0">
                <a:latin typeface="Microsoft Sans Serif"/>
                <a:cs typeface="Microsoft Sans Serif"/>
              </a:rPr>
              <a:t>▪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Arial"/>
                <a:cs typeface="Arial"/>
              </a:rPr>
              <a:t>53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69883" y="6456404"/>
            <a:ext cx="3092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287" y="1107439"/>
            <a:ext cx="25044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30" dirty="0">
                <a:latin typeface="Times New Roman"/>
                <a:cs typeface="Times New Roman"/>
              </a:rPr>
              <a:t>Table </a:t>
            </a:r>
            <a:r>
              <a:rPr sz="1400" b="1" dirty="0">
                <a:latin typeface="Times New Roman"/>
                <a:cs typeface="Times New Roman"/>
              </a:rPr>
              <a:t>1 </a:t>
            </a:r>
            <a:r>
              <a:rPr sz="1400" spc="-5" dirty="0">
                <a:latin typeface="Times New Roman"/>
                <a:cs typeface="Times New Roman"/>
              </a:rPr>
              <a:t>Summary </a:t>
            </a:r>
            <a:r>
              <a:rPr sz="1400" dirty="0">
                <a:latin typeface="Times New Roman"/>
                <a:cs typeface="Times New Roman"/>
              </a:rPr>
              <a:t>statistics of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0727" y="5194687"/>
            <a:ext cx="730250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1000" b="1" i="1" spc="-5" dirty="0">
                <a:latin typeface="Times New Roman"/>
                <a:cs typeface="Times New Roman"/>
              </a:rPr>
              <a:t>Note</a:t>
            </a:r>
            <a:r>
              <a:rPr sz="1000" b="1" spc="-5" dirty="0">
                <a:latin typeface="Times New Roman"/>
                <a:cs typeface="Times New Roman"/>
              </a:rPr>
              <a:t>: </a:t>
            </a:r>
            <a:r>
              <a:rPr sz="1000" spc="-5" dirty="0">
                <a:latin typeface="Times New Roman"/>
                <a:cs typeface="Times New Roman"/>
              </a:rPr>
              <a:t>CNY (CNH) refers to the spot exchange rate of onshore (offshore) renminbi, IR refers to </a:t>
            </a:r>
            <a:r>
              <a:rPr sz="1000" spc="-10" dirty="0">
                <a:latin typeface="Times New Roman"/>
                <a:cs typeface="Times New Roman"/>
              </a:rPr>
              <a:t>3-month </a:t>
            </a:r>
            <a:r>
              <a:rPr sz="1000" spc="-5" dirty="0">
                <a:latin typeface="Times New Roman"/>
                <a:cs typeface="Times New Roman"/>
              </a:rPr>
              <a:t>interest rate, M1 (M3) refers to the  index </a:t>
            </a:r>
            <a:r>
              <a:rPr sz="1000" dirty="0">
                <a:latin typeface="Times New Roman"/>
                <a:cs typeface="Times New Roman"/>
              </a:rPr>
              <a:t>of narrow </a:t>
            </a:r>
            <a:r>
              <a:rPr sz="1000" spc="-5" dirty="0">
                <a:latin typeface="Times New Roman"/>
                <a:cs typeface="Times New Roman"/>
              </a:rPr>
              <a:t>(broad) money </a:t>
            </a:r>
            <a:r>
              <a:rPr sz="1000" spc="-15" dirty="0">
                <a:latin typeface="Times New Roman"/>
                <a:cs typeface="Times New Roman"/>
              </a:rPr>
              <a:t>supply, </a:t>
            </a:r>
            <a:r>
              <a:rPr sz="1000" spc="-5" dirty="0">
                <a:latin typeface="Times New Roman"/>
                <a:cs typeface="Times New Roman"/>
              </a:rPr>
              <a:t>CT_weekly (CT_monthly) </a:t>
            </a:r>
            <a:r>
              <a:rPr sz="1000" dirty="0">
                <a:latin typeface="Times New Roman"/>
                <a:cs typeface="Times New Roman"/>
              </a:rPr>
              <a:t>refers </a:t>
            </a:r>
            <a:r>
              <a:rPr sz="1000" spc="-5" dirty="0">
                <a:latin typeface="Times New Roman"/>
                <a:cs typeface="Times New Roman"/>
              </a:rPr>
              <a:t>to weekly </a:t>
            </a:r>
            <a:r>
              <a:rPr sz="1000" spc="-10" dirty="0">
                <a:latin typeface="Times New Roman"/>
                <a:cs typeface="Times New Roman"/>
              </a:rPr>
              <a:t>(monthly) </a:t>
            </a:r>
            <a:r>
              <a:rPr sz="1000" dirty="0">
                <a:latin typeface="Times New Roman"/>
                <a:cs typeface="Times New Roman"/>
              </a:rPr>
              <a:t>carry trade </a:t>
            </a:r>
            <a:r>
              <a:rPr sz="1000" spc="-5" dirty="0">
                <a:latin typeface="Times New Roman"/>
                <a:cs typeface="Times New Roman"/>
              </a:rPr>
              <a:t>payoffs of Chinese yuan. The spread  is calculated as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log difference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CNY and CNH. Eighth column computes the chi-squared value for Jarque-Bera normality test and </a:t>
            </a:r>
            <a:r>
              <a:rPr sz="975" spc="7" baseline="25641" dirty="0">
                <a:latin typeface="Times New Roman"/>
                <a:cs typeface="Times New Roman"/>
              </a:rPr>
              <a:t>***  </a:t>
            </a:r>
            <a:r>
              <a:rPr sz="1000" spc="-5" dirty="0">
                <a:latin typeface="Times New Roman"/>
                <a:cs typeface="Times New Roman"/>
              </a:rPr>
              <a:t>indicates the </a:t>
            </a:r>
            <a:r>
              <a:rPr sz="1000" dirty="0">
                <a:latin typeface="Times New Roman"/>
                <a:cs typeface="Times New Roman"/>
              </a:rPr>
              <a:t>1% </a:t>
            </a:r>
            <a:r>
              <a:rPr sz="1000" spc="-5" dirty="0">
                <a:latin typeface="Times New Roman"/>
                <a:cs typeface="Times New Roman"/>
              </a:rPr>
              <a:t>level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significance. </a:t>
            </a:r>
            <a:r>
              <a:rPr sz="1000" spc="-10" dirty="0">
                <a:latin typeface="Times New Roman"/>
                <a:cs typeface="Times New Roman"/>
              </a:rPr>
              <a:t>All </a:t>
            </a:r>
            <a:r>
              <a:rPr sz="1000" spc="-5" dirty="0">
                <a:latin typeface="Times New Roman"/>
                <a:cs typeface="Times New Roman"/>
              </a:rPr>
              <a:t>macro variables are calculated </a:t>
            </a:r>
            <a:r>
              <a:rPr sz="1000" dirty="0">
                <a:latin typeface="Times New Roman"/>
                <a:cs typeface="Times New Roman"/>
              </a:rPr>
              <a:t>in </a:t>
            </a:r>
            <a:r>
              <a:rPr sz="1000" spc="-5" dirty="0">
                <a:latin typeface="Times New Roman"/>
                <a:cs typeface="Times New Roman"/>
              </a:rPr>
              <a:t>log </a:t>
            </a:r>
            <a:r>
              <a:rPr sz="1000" spc="-10" dirty="0">
                <a:latin typeface="Times New Roman"/>
                <a:cs typeface="Times New Roman"/>
              </a:rPr>
              <a:t>form.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sample period is from March, </a:t>
            </a:r>
            <a:r>
              <a:rPr sz="1000" spc="-10" dirty="0">
                <a:latin typeface="Times New Roman"/>
                <a:cs typeface="Times New Roman"/>
              </a:rPr>
              <a:t>2011 </a:t>
            </a:r>
            <a:r>
              <a:rPr sz="1000" spc="-5" dirty="0">
                <a:latin typeface="Times New Roman"/>
                <a:cs typeface="Times New Roman"/>
              </a:rPr>
              <a:t>to </a:t>
            </a:r>
            <a:r>
              <a:rPr sz="1000" spc="-10" dirty="0">
                <a:latin typeface="Times New Roman"/>
                <a:cs typeface="Times New Roman"/>
              </a:rPr>
              <a:t>November,  </a:t>
            </a:r>
            <a:r>
              <a:rPr sz="1000" spc="-5" dirty="0">
                <a:latin typeface="Times New Roman"/>
                <a:cs typeface="Times New Roman"/>
              </a:rPr>
              <a:t>2015.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6397244"/>
            <a:ext cx="588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Page </a:t>
            </a:r>
            <a:r>
              <a:rPr sz="1000" spc="100" dirty="0">
                <a:latin typeface="Microsoft Sans Serif"/>
                <a:cs typeface="Microsoft Sans Serif"/>
              </a:rPr>
              <a:t>▪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Arial"/>
                <a:cs typeface="Arial"/>
              </a:rPr>
              <a:t>54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318503"/>
            <a:ext cx="405765" cy="539750"/>
          </a:xfrm>
          <a:custGeom>
            <a:avLst/>
            <a:gdLst/>
            <a:ahLst/>
            <a:cxnLst/>
            <a:rect l="l" t="t" r="r" b="b"/>
            <a:pathLst>
              <a:path w="405765" h="539750">
                <a:moveTo>
                  <a:pt x="0" y="539496"/>
                </a:moveTo>
                <a:lnTo>
                  <a:pt x="405383" y="539496"/>
                </a:lnTo>
                <a:lnTo>
                  <a:pt x="405383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0752" y="89915"/>
            <a:ext cx="2553462" cy="787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39921" y="181178"/>
            <a:ext cx="2110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New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Findings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540" y="1644395"/>
            <a:ext cx="658495" cy="662940"/>
          </a:xfrm>
          <a:custGeom>
            <a:avLst/>
            <a:gdLst/>
            <a:ahLst/>
            <a:cxnLst/>
            <a:rect l="l" t="t" r="r" b="b"/>
            <a:pathLst>
              <a:path w="658494" h="662939">
                <a:moveTo>
                  <a:pt x="329184" y="0"/>
                </a:moveTo>
                <a:lnTo>
                  <a:pt x="280540" y="3595"/>
                </a:lnTo>
                <a:lnTo>
                  <a:pt x="234112" y="14038"/>
                </a:lnTo>
                <a:lnTo>
                  <a:pt x="190409" y="30817"/>
                </a:lnTo>
                <a:lnTo>
                  <a:pt x="149941" y="53416"/>
                </a:lnTo>
                <a:lnTo>
                  <a:pt x="113216" y="81323"/>
                </a:lnTo>
                <a:lnTo>
                  <a:pt x="80744" y="114025"/>
                </a:lnTo>
                <a:lnTo>
                  <a:pt x="53034" y="151007"/>
                </a:lnTo>
                <a:lnTo>
                  <a:pt x="30595" y="191756"/>
                </a:lnTo>
                <a:lnTo>
                  <a:pt x="13937" y="235758"/>
                </a:lnTo>
                <a:lnTo>
                  <a:pt x="3569" y="282501"/>
                </a:lnTo>
                <a:lnTo>
                  <a:pt x="0" y="331469"/>
                </a:lnTo>
                <a:lnTo>
                  <a:pt x="3569" y="380438"/>
                </a:lnTo>
                <a:lnTo>
                  <a:pt x="13937" y="427181"/>
                </a:lnTo>
                <a:lnTo>
                  <a:pt x="30595" y="471183"/>
                </a:lnTo>
                <a:lnTo>
                  <a:pt x="53034" y="511932"/>
                </a:lnTo>
                <a:lnTo>
                  <a:pt x="80744" y="548914"/>
                </a:lnTo>
                <a:lnTo>
                  <a:pt x="113216" y="581616"/>
                </a:lnTo>
                <a:lnTo>
                  <a:pt x="149941" y="609523"/>
                </a:lnTo>
                <a:lnTo>
                  <a:pt x="190409" y="632122"/>
                </a:lnTo>
                <a:lnTo>
                  <a:pt x="234112" y="648901"/>
                </a:lnTo>
                <a:lnTo>
                  <a:pt x="280540" y="659344"/>
                </a:lnTo>
                <a:lnTo>
                  <a:pt x="329184" y="662939"/>
                </a:lnTo>
                <a:lnTo>
                  <a:pt x="377827" y="659344"/>
                </a:lnTo>
                <a:lnTo>
                  <a:pt x="424255" y="648901"/>
                </a:lnTo>
                <a:lnTo>
                  <a:pt x="467958" y="632122"/>
                </a:lnTo>
                <a:lnTo>
                  <a:pt x="508426" y="609523"/>
                </a:lnTo>
                <a:lnTo>
                  <a:pt x="545151" y="581616"/>
                </a:lnTo>
                <a:lnTo>
                  <a:pt x="577623" y="548914"/>
                </a:lnTo>
                <a:lnTo>
                  <a:pt x="605333" y="511932"/>
                </a:lnTo>
                <a:lnTo>
                  <a:pt x="627772" y="471183"/>
                </a:lnTo>
                <a:lnTo>
                  <a:pt x="644430" y="427181"/>
                </a:lnTo>
                <a:lnTo>
                  <a:pt x="654798" y="380438"/>
                </a:lnTo>
                <a:lnTo>
                  <a:pt x="658368" y="331469"/>
                </a:lnTo>
                <a:lnTo>
                  <a:pt x="654798" y="282501"/>
                </a:lnTo>
                <a:lnTo>
                  <a:pt x="644430" y="235758"/>
                </a:lnTo>
                <a:lnTo>
                  <a:pt x="627772" y="191756"/>
                </a:lnTo>
                <a:lnTo>
                  <a:pt x="605333" y="151007"/>
                </a:lnTo>
                <a:lnTo>
                  <a:pt x="577623" y="114025"/>
                </a:lnTo>
                <a:lnTo>
                  <a:pt x="545151" y="81323"/>
                </a:lnTo>
                <a:lnTo>
                  <a:pt x="508426" y="53416"/>
                </a:lnTo>
                <a:lnTo>
                  <a:pt x="467958" y="30817"/>
                </a:lnTo>
                <a:lnTo>
                  <a:pt x="424255" y="14038"/>
                </a:lnTo>
                <a:lnTo>
                  <a:pt x="377827" y="3595"/>
                </a:lnTo>
                <a:lnTo>
                  <a:pt x="329184" y="0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495" y="1740395"/>
            <a:ext cx="621030" cy="5677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6206" y="1803654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8750" y="783568"/>
            <a:ext cx="7421245" cy="331787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  <a:tabLst>
                <a:tab pos="544195" algn="l"/>
                <a:tab pos="1998345" algn="l"/>
                <a:tab pos="2505710" algn="l"/>
                <a:tab pos="4077335" algn="l"/>
                <a:tab pos="5226685" algn="l"/>
                <a:tab pos="6343650" algn="l"/>
              </a:tabLst>
            </a:pPr>
            <a:r>
              <a:rPr sz="2400" spc="-21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	inve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ti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ate	the	re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tionship	b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een	i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tor	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tte</a:t>
            </a:r>
            <a:r>
              <a:rPr sz="2400" spc="-2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-10" dirty="0">
                <a:latin typeface="Times New Roman"/>
                <a:cs typeface="Times New Roman"/>
              </a:rPr>
              <a:t>CNH-CNY </a:t>
            </a:r>
            <a:r>
              <a:rPr sz="2400" dirty="0">
                <a:latin typeface="Times New Roman"/>
                <a:cs typeface="Times New Roman"/>
              </a:rPr>
              <a:t>pricing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differential.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Our results show that investor attention displays statistically  and economically significant in-sample and out-of-sample  predictabilities of CNH-CNY pricing gap at both monthly  and weekly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frequencies.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52088" y="6384035"/>
            <a:ext cx="2348484" cy="473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7887" y="4925567"/>
            <a:ext cx="798830" cy="662940"/>
          </a:xfrm>
          <a:custGeom>
            <a:avLst/>
            <a:gdLst/>
            <a:ahLst/>
            <a:cxnLst/>
            <a:rect l="l" t="t" r="r" b="b"/>
            <a:pathLst>
              <a:path w="798830" h="662939">
                <a:moveTo>
                  <a:pt x="399288" y="0"/>
                </a:moveTo>
                <a:lnTo>
                  <a:pt x="349201" y="2583"/>
                </a:lnTo>
                <a:lnTo>
                  <a:pt x="300972" y="10126"/>
                </a:lnTo>
                <a:lnTo>
                  <a:pt x="254973" y="22318"/>
                </a:lnTo>
                <a:lnTo>
                  <a:pt x="211579" y="38848"/>
                </a:lnTo>
                <a:lnTo>
                  <a:pt x="171165" y="59404"/>
                </a:lnTo>
                <a:lnTo>
                  <a:pt x="134104" y="83675"/>
                </a:lnTo>
                <a:lnTo>
                  <a:pt x="100770" y="111351"/>
                </a:lnTo>
                <a:lnTo>
                  <a:pt x="71538" y="142119"/>
                </a:lnTo>
                <a:lnTo>
                  <a:pt x="46782" y="175670"/>
                </a:lnTo>
                <a:lnTo>
                  <a:pt x="26876" y="211691"/>
                </a:lnTo>
                <a:lnTo>
                  <a:pt x="12194" y="249872"/>
                </a:lnTo>
                <a:lnTo>
                  <a:pt x="3110" y="289902"/>
                </a:lnTo>
                <a:lnTo>
                  <a:pt x="0" y="331469"/>
                </a:lnTo>
                <a:lnTo>
                  <a:pt x="3110" y="373037"/>
                </a:lnTo>
                <a:lnTo>
                  <a:pt x="12194" y="413067"/>
                </a:lnTo>
                <a:lnTo>
                  <a:pt x="26876" y="451248"/>
                </a:lnTo>
                <a:lnTo>
                  <a:pt x="46782" y="487269"/>
                </a:lnTo>
                <a:lnTo>
                  <a:pt x="71538" y="520820"/>
                </a:lnTo>
                <a:lnTo>
                  <a:pt x="100770" y="551588"/>
                </a:lnTo>
                <a:lnTo>
                  <a:pt x="134104" y="579264"/>
                </a:lnTo>
                <a:lnTo>
                  <a:pt x="171165" y="603535"/>
                </a:lnTo>
                <a:lnTo>
                  <a:pt x="211579" y="624091"/>
                </a:lnTo>
                <a:lnTo>
                  <a:pt x="254973" y="640621"/>
                </a:lnTo>
                <a:lnTo>
                  <a:pt x="300972" y="652813"/>
                </a:lnTo>
                <a:lnTo>
                  <a:pt x="349201" y="660356"/>
                </a:lnTo>
                <a:lnTo>
                  <a:pt x="399288" y="662939"/>
                </a:lnTo>
                <a:lnTo>
                  <a:pt x="449374" y="660356"/>
                </a:lnTo>
                <a:lnTo>
                  <a:pt x="497603" y="652813"/>
                </a:lnTo>
                <a:lnTo>
                  <a:pt x="543602" y="640621"/>
                </a:lnTo>
                <a:lnTo>
                  <a:pt x="586996" y="624091"/>
                </a:lnTo>
                <a:lnTo>
                  <a:pt x="627410" y="603535"/>
                </a:lnTo>
                <a:lnTo>
                  <a:pt x="664471" y="579264"/>
                </a:lnTo>
                <a:lnTo>
                  <a:pt x="697805" y="551588"/>
                </a:lnTo>
                <a:lnTo>
                  <a:pt x="727037" y="520820"/>
                </a:lnTo>
                <a:lnTo>
                  <a:pt x="751793" y="487269"/>
                </a:lnTo>
                <a:lnTo>
                  <a:pt x="771699" y="451248"/>
                </a:lnTo>
                <a:lnTo>
                  <a:pt x="786381" y="413067"/>
                </a:lnTo>
                <a:lnTo>
                  <a:pt x="795465" y="373037"/>
                </a:lnTo>
                <a:lnTo>
                  <a:pt x="798576" y="331469"/>
                </a:lnTo>
                <a:lnTo>
                  <a:pt x="795465" y="289902"/>
                </a:lnTo>
                <a:lnTo>
                  <a:pt x="786381" y="249872"/>
                </a:lnTo>
                <a:lnTo>
                  <a:pt x="771699" y="211691"/>
                </a:lnTo>
                <a:lnTo>
                  <a:pt x="751793" y="175670"/>
                </a:lnTo>
                <a:lnTo>
                  <a:pt x="727037" y="142119"/>
                </a:lnTo>
                <a:lnTo>
                  <a:pt x="697805" y="111351"/>
                </a:lnTo>
                <a:lnTo>
                  <a:pt x="664471" y="83675"/>
                </a:lnTo>
                <a:lnTo>
                  <a:pt x="627410" y="59404"/>
                </a:lnTo>
                <a:lnTo>
                  <a:pt x="586996" y="38848"/>
                </a:lnTo>
                <a:lnTo>
                  <a:pt x="543602" y="22318"/>
                </a:lnTo>
                <a:lnTo>
                  <a:pt x="497603" y="10126"/>
                </a:lnTo>
                <a:lnTo>
                  <a:pt x="449374" y="2583"/>
                </a:lnTo>
                <a:lnTo>
                  <a:pt x="399288" y="0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5423" y="5021579"/>
            <a:ext cx="622554" cy="567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2439" y="5085715"/>
            <a:ext cx="309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69883" y="6456404"/>
            <a:ext cx="3092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54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4569" y="4371700"/>
            <a:ext cx="7271384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Investor attention generates substantial economic </a:t>
            </a:r>
            <a:r>
              <a:rPr sz="2400" dirty="0">
                <a:latin typeface="Times New Roman"/>
                <a:cs typeface="Times New Roman"/>
              </a:rPr>
              <a:t>values in  asset </a:t>
            </a:r>
            <a:r>
              <a:rPr sz="2400" spc="-5" dirty="0">
                <a:latin typeface="Times New Roman"/>
                <a:cs typeface="Times New Roman"/>
              </a:rPr>
              <a:t>allocation exercise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monthly and </a:t>
            </a:r>
            <a:r>
              <a:rPr sz="2400" dirty="0">
                <a:latin typeface="Times New Roman"/>
                <a:cs typeface="Times New Roman"/>
              </a:rPr>
              <a:t>weekly  </a:t>
            </a:r>
            <a:r>
              <a:rPr sz="2400" spc="-5" dirty="0">
                <a:latin typeface="Times New Roman"/>
                <a:cs typeface="Times New Roman"/>
              </a:rPr>
              <a:t>frequencies.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318503"/>
            <a:ext cx="405765" cy="539750"/>
          </a:xfrm>
          <a:custGeom>
            <a:avLst/>
            <a:gdLst/>
            <a:ahLst/>
            <a:cxnLst/>
            <a:rect l="l" t="t" r="r" b="b"/>
            <a:pathLst>
              <a:path w="405765" h="539750">
                <a:moveTo>
                  <a:pt x="0" y="539496"/>
                </a:moveTo>
                <a:lnTo>
                  <a:pt x="405383" y="539496"/>
                </a:lnTo>
                <a:lnTo>
                  <a:pt x="405383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0217" y="1246204"/>
            <a:ext cx="727011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Investor attention provides statistically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economically  significant out-of-sample forecast for the CNY carry trade  on </a:t>
            </a:r>
            <a:r>
              <a:rPr sz="2400" dirty="0">
                <a:latin typeface="Times New Roman"/>
                <a:cs typeface="Times New Roman"/>
              </a:rPr>
              <a:t>weekly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217" y="3470605"/>
            <a:ext cx="7270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415" algn="l"/>
                <a:tab pos="1715135" algn="l"/>
                <a:tab pos="2583815" algn="l"/>
                <a:tab pos="3342640" algn="l"/>
                <a:tab pos="4622800" algn="l"/>
                <a:tab pos="5755640" algn="l"/>
                <a:tab pos="6817995" algn="l"/>
              </a:tabLst>
            </a:pPr>
            <a:r>
              <a:rPr sz="2400" dirty="0">
                <a:latin typeface="Times New Roman"/>
                <a:cs typeface="Times New Roman"/>
              </a:rPr>
              <a:t>In	econo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	sense,	th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se	e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pirical	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indings	d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rec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ly	a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0217" y="3836923"/>
            <a:ext cx="4837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497965" algn="l"/>
                <a:tab pos="1651000" algn="l"/>
                <a:tab pos="2309495" algn="l"/>
                <a:tab pos="2780030" algn="l"/>
                <a:tab pos="2917190" algn="l"/>
                <a:tab pos="3556000" algn="l"/>
                <a:tab pos="3946525" algn="l"/>
                <a:tab pos="445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indirectly	indicate	that	investor  </a:t>
            </a:r>
            <a:r>
              <a:rPr sz="2400" dirty="0">
                <a:latin typeface="Times New Roman"/>
                <a:cs typeface="Times New Roman"/>
              </a:rPr>
              <a:t>infor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	that	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		i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pact	on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4125" y="3836923"/>
            <a:ext cx="13614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attention 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ist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8297" y="3836923"/>
            <a:ext cx="1041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5080" indent="-154305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cont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ins  </a:t>
            </a:r>
            <a:r>
              <a:rPr sz="2400" dirty="0">
                <a:latin typeface="Times New Roman"/>
                <a:cs typeface="Times New Roman"/>
              </a:rPr>
              <a:t>pri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0217" y="4934407"/>
            <a:ext cx="72688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606550" algn="l"/>
                <a:tab pos="2751455" algn="l"/>
                <a:tab pos="3252470" algn="l"/>
                <a:tab pos="4347210" algn="l"/>
                <a:tab pos="4915535" algn="l"/>
                <a:tab pos="6055995" algn="l"/>
              </a:tabLst>
            </a:pP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ferenti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ls</a:t>
            </a:r>
            <a:r>
              <a:rPr sz="2400" dirty="0">
                <a:latin typeface="Times New Roman"/>
                <a:cs typeface="Times New Roman"/>
              </a:rPr>
              <a:t>	betw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en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onshore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o</a:t>
            </a:r>
            <a:r>
              <a:rPr sz="2400" spc="-4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fshore	Ren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inbi  exchange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4988" y="1722120"/>
            <a:ext cx="928369" cy="662940"/>
          </a:xfrm>
          <a:custGeom>
            <a:avLst/>
            <a:gdLst/>
            <a:ahLst/>
            <a:cxnLst/>
            <a:rect l="l" t="t" r="r" b="b"/>
            <a:pathLst>
              <a:path w="928369" h="662939">
                <a:moveTo>
                  <a:pt x="464057" y="0"/>
                </a:moveTo>
                <a:lnTo>
                  <a:pt x="409940" y="2230"/>
                </a:lnTo>
                <a:lnTo>
                  <a:pt x="357655" y="8757"/>
                </a:lnTo>
                <a:lnTo>
                  <a:pt x="307552" y="19330"/>
                </a:lnTo>
                <a:lnTo>
                  <a:pt x="259979" y="33701"/>
                </a:lnTo>
                <a:lnTo>
                  <a:pt x="215284" y="51620"/>
                </a:lnTo>
                <a:lnTo>
                  <a:pt x="173815" y="72838"/>
                </a:lnTo>
                <a:lnTo>
                  <a:pt x="135921" y="97107"/>
                </a:lnTo>
                <a:lnTo>
                  <a:pt x="101950" y="124177"/>
                </a:lnTo>
                <a:lnTo>
                  <a:pt x="72249" y="153798"/>
                </a:lnTo>
                <a:lnTo>
                  <a:pt x="47168" y="185723"/>
                </a:lnTo>
                <a:lnTo>
                  <a:pt x="27054" y="219702"/>
                </a:lnTo>
                <a:lnTo>
                  <a:pt x="12256" y="255485"/>
                </a:lnTo>
                <a:lnTo>
                  <a:pt x="3122" y="292824"/>
                </a:lnTo>
                <a:lnTo>
                  <a:pt x="0" y="331469"/>
                </a:lnTo>
                <a:lnTo>
                  <a:pt x="3122" y="370115"/>
                </a:lnTo>
                <a:lnTo>
                  <a:pt x="12256" y="407454"/>
                </a:lnTo>
                <a:lnTo>
                  <a:pt x="27054" y="443237"/>
                </a:lnTo>
                <a:lnTo>
                  <a:pt x="47168" y="477216"/>
                </a:lnTo>
                <a:lnTo>
                  <a:pt x="72249" y="509141"/>
                </a:lnTo>
                <a:lnTo>
                  <a:pt x="101950" y="538762"/>
                </a:lnTo>
                <a:lnTo>
                  <a:pt x="135921" y="565832"/>
                </a:lnTo>
                <a:lnTo>
                  <a:pt x="173815" y="590101"/>
                </a:lnTo>
                <a:lnTo>
                  <a:pt x="215284" y="611319"/>
                </a:lnTo>
                <a:lnTo>
                  <a:pt x="259979" y="629238"/>
                </a:lnTo>
                <a:lnTo>
                  <a:pt x="307552" y="643609"/>
                </a:lnTo>
                <a:lnTo>
                  <a:pt x="357655" y="654182"/>
                </a:lnTo>
                <a:lnTo>
                  <a:pt x="409940" y="660709"/>
                </a:lnTo>
                <a:lnTo>
                  <a:pt x="464057" y="662939"/>
                </a:lnTo>
                <a:lnTo>
                  <a:pt x="518175" y="660709"/>
                </a:lnTo>
                <a:lnTo>
                  <a:pt x="570460" y="654182"/>
                </a:lnTo>
                <a:lnTo>
                  <a:pt x="620563" y="643609"/>
                </a:lnTo>
                <a:lnTo>
                  <a:pt x="668136" y="629238"/>
                </a:lnTo>
                <a:lnTo>
                  <a:pt x="712831" y="611319"/>
                </a:lnTo>
                <a:lnTo>
                  <a:pt x="754300" y="590101"/>
                </a:lnTo>
                <a:lnTo>
                  <a:pt x="792194" y="565832"/>
                </a:lnTo>
                <a:lnTo>
                  <a:pt x="826165" y="538762"/>
                </a:lnTo>
                <a:lnTo>
                  <a:pt x="855866" y="509141"/>
                </a:lnTo>
                <a:lnTo>
                  <a:pt x="880947" y="477216"/>
                </a:lnTo>
                <a:lnTo>
                  <a:pt x="901061" y="443237"/>
                </a:lnTo>
                <a:lnTo>
                  <a:pt x="915859" y="407454"/>
                </a:lnTo>
                <a:lnTo>
                  <a:pt x="924993" y="370115"/>
                </a:lnTo>
                <a:lnTo>
                  <a:pt x="928116" y="331469"/>
                </a:lnTo>
                <a:lnTo>
                  <a:pt x="924993" y="292824"/>
                </a:lnTo>
                <a:lnTo>
                  <a:pt x="915859" y="255485"/>
                </a:lnTo>
                <a:lnTo>
                  <a:pt x="901061" y="219702"/>
                </a:lnTo>
                <a:lnTo>
                  <a:pt x="880947" y="185723"/>
                </a:lnTo>
                <a:lnTo>
                  <a:pt x="855866" y="153798"/>
                </a:lnTo>
                <a:lnTo>
                  <a:pt x="826165" y="124177"/>
                </a:lnTo>
                <a:lnTo>
                  <a:pt x="792194" y="97107"/>
                </a:lnTo>
                <a:lnTo>
                  <a:pt x="754300" y="72838"/>
                </a:lnTo>
                <a:lnTo>
                  <a:pt x="712831" y="51620"/>
                </a:lnTo>
                <a:lnTo>
                  <a:pt x="668136" y="33701"/>
                </a:lnTo>
                <a:lnTo>
                  <a:pt x="620563" y="19330"/>
                </a:lnTo>
                <a:lnTo>
                  <a:pt x="570460" y="8757"/>
                </a:lnTo>
                <a:lnTo>
                  <a:pt x="518175" y="2230"/>
                </a:lnTo>
                <a:lnTo>
                  <a:pt x="464057" y="0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531" y="1816595"/>
            <a:ext cx="622554" cy="567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4156" y="1880997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7576" y="4174235"/>
            <a:ext cx="795655" cy="662940"/>
          </a:xfrm>
          <a:custGeom>
            <a:avLst/>
            <a:gdLst/>
            <a:ahLst/>
            <a:cxnLst/>
            <a:rect l="l" t="t" r="r" b="b"/>
            <a:pathLst>
              <a:path w="795655" h="662939">
                <a:moveTo>
                  <a:pt x="397764" y="0"/>
                </a:moveTo>
                <a:lnTo>
                  <a:pt x="343788" y="3027"/>
                </a:lnTo>
                <a:lnTo>
                  <a:pt x="292020" y="11844"/>
                </a:lnTo>
                <a:lnTo>
                  <a:pt x="242933" y="26056"/>
                </a:lnTo>
                <a:lnTo>
                  <a:pt x="197002" y="45268"/>
                </a:lnTo>
                <a:lnTo>
                  <a:pt x="154699" y="69083"/>
                </a:lnTo>
                <a:lnTo>
                  <a:pt x="116500" y="97107"/>
                </a:lnTo>
                <a:lnTo>
                  <a:pt x="82877" y="128943"/>
                </a:lnTo>
                <a:lnTo>
                  <a:pt x="54305" y="164196"/>
                </a:lnTo>
                <a:lnTo>
                  <a:pt x="31257" y="202471"/>
                </a:lnTo>
                <a:lnTo>
                  <a:pt x="14208" y="243372"/>
                </a:lnTo>
                <a:lnTo>
                  <a:pt x="3631" y="286503"/>
                </a:lnTo>
                <a:lnTo>
                  <a:pt x="0" y="331469"/>
                </a:lnTo>
                <a:lnTo>
                  <a:pt x="3631" y="376436"/>
                </a:lnTo>
                <a:lnTo>
                  <a:pt x="14208" y="419567"/>
                </a:lnTo>
                <a:lnTo>
                  <a:pt x="31257" y="460468"/>
                </a:lnTo>
                <a:lnTo>
                  <a:pt x="54305" y="498743"/>
                </a:lnTo>
                <a:lnTo>
                  <a:pt x="82877" y="533996"/>
                </a:lnTo>
                <a:lnTo>
                  <a:pt x="116500" y="565832"/>
                </a:lnTo>
                <a:lnTo>
                  <a:pt x="154699" y="593856"/>
                </a:lnTo>
                <a:lnTo>
                  <a:pt x="197002" y="617671"/>
                </a:lnTo>
                <a:lnTo>
                  <a:pt x="242933" y="636883"/>
                </a:lnTo>
                <a:lnTo>
                  <a:pt x="292020" y="651095"/>
                </a:lnTo>
                <a:lnTo>
                  <a:pt x="343788" y="659912"/>
                </a:lnTo>
                <a:lnTo>
                  <a:pt x="397764" y="662939"/>
                </a:lnTo>
                <a:lnTo>
                  <a:pt x="451739" y="659912"/>
                </a:lnTo>
                <a:lnTo>
                  <a:pt x="503507" y="651095"/>
                </a:lnTo>
                <a:lnTo>
                  <a:pt x="552594" y="636883"/>
                </a:lnTo>
                <a:lnTo>
                  <a:pt x="598525" y="617671"/>
                </a:lnTo>
                <a:lnTo>
                  <a:pt x="640828" y="593856"/>
                </a:lnTo>
                <a:lnTo>
                  <a:pt x="679027" y="565832"/>
                </a:lnTo>
                <a:lnTo>
                  <a:pt x="712650" y="533996"/>
                </a:lnTo>
                <a:lnTo>
                  <a:pt x="741222" y="498743"/>
                </a:lnTo>
                <a:lnTo>
                  <a:pt x="764270" y="460468"/>
                </a:lnTo>
                <a:lnTo>
                  <a:pt x="781319" y="419567"/>
                </a:lnTo>
                <a:lnTo>
                  <a:pt x="791896" y="376436"/>
                </a:lnTo>
                <a:lnTo>
                  <a:pt x="795527" y="331469"/>
                </a:lnTo>
                <a:lnTo>
                  <a:pt x="791896" y="286503"/>
                </a:lnTo>
                <a:lnTo>
                  <a:pt x="781319" y="243372"/>
                </a:lnTo>
                <a:lnTo>
                  <a:pt x="764270" y="202471"/>
                </a:lnTo>
                <a:lnTo>
                  <a:pt x="741222" y="164196"/>
                </a:lnTo>
                <a:lnTo>
                  <a:pt x="712650" y="128943"/>
                </a:lnTo>
                <a:lnTo>
                  <a:pt x="679027" y="97107"/>
                </a:lnTo>
                <a:lnTo>
                  <a:pt x="640828" y="69083"/>
                </a:lnTo>
                <a:lnTo>
                  <a:pt x="598525" y="45268"/>
                </a:lnTo>
                <a:lnTo>
                  <a:pt x="552594" y="26056"/>
                </a:lnTo>
                <a:lnTo>
                  <a:pt x="503507" y="11844"/>
                </a:lnTo>
                <a:lnTo>
                  <a:pt x="451739" y="3027"/>
                </a:lnTo>
                <a:lnTo>
                  <a:pt x="397764" y="0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3587" y="4270247"/>
            <a:ext cx="62255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9993" y="4334383"/>
            <a:ext cx="309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30752" y="89915"/>
            <a:ext cx="2553462" cy="7871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939921" y="181178"/>
            <a:ext cx="2110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New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Findings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297891" y="6409226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5"/>
              <a:t>Page </a:t>
            </a:r>
            <a:r>
              <a:rPr lang="en-US" spc="100">
                <a:latin typeface="Microsoft Sans Serif"/>
                <a:cs typeface="Microsoft Sans Serif"/>
              </a:rPr>
              <a:t>▪</a:t>
            </a:r>
            <a:r>
              <a:rPr lang="en-US" spc="-6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pc="-5" smtClean="0"/>
              <a:pPr marL="1270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2644" y="113233"/>
            <a:ext cx="5956555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短期投机</a:t>
            </a:r>
            <a:r>
              <a:rPr spc="-5" dirty="0"/>
              <a:t>：</a:t>
            </a:r>
            <a:r>
              <a:rPr spc="-5" dirty="0">
                <a:latin typeface="Arial"/>
                <a:cs typeface="Arial"/>
              </a:rPr>
              <a:t>2019</a:t>
            </a:r>
            <a:r>
              <a:rPr spc="-10" dirty="0"/>
              <a:t>中国股票的诱惑</a:t>
            </a:r>
          </a:p>
        </p:txBody>
      </p:sp>
      <p:sp>
        <p:nvSpPr>
          <p:cNvPr id="4" name="object 4"/>
          <p:cNvSpPr/>
          <p:nvPr/>
        </p:nvSpPr>
        <p:spPr>
          <a:xfrm>
            <a:off x="1752600" y="2700527"/>
            <a:ext cx="6163310" cy="0"/>
          </a:xfrm>
          <a:custGeom>
            <a:avLst/>
            <a:gdLst/>
            <a:ahLst/>
            <a:cxnLst/>
            <a:rect l="l" t="t" r="r" b="b"/>
            <a:pathLst>
              <a:path w="6163309">
                <a:moveTo>
                  <a:pt x="0" y="0"/>
                </a:moveTo>
                <a:lnTo>
                  <a:pt x="61630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0" y="6007608"/>
            <a:ext cx="6163310" cy="0"/>
          </a:xfrm>
          <a:custGeom>
            <a:avLst/>
            <a:gdLst/>
            <a:ahLst/>
            <a:cxnLst/>
            <a:rect l="l" t="t" r="r" b="b"/>
            <a:pathLst>
              <a:path w="6163309">
                <a:moveTo>
                  <a:pt x="0" y="0"/>
                </a:moveTo>
                <a:lnTo>
                  <a:pt x="61630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8883" y="2846832"/>
            <a:ext cx="6188964" cy="2785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01127" y="5917184"/>
            <a:ext cx="2546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1127" y="4815078"/>
            <a:ext cx="254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3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1127" y="3712591"/>
            <a:ext cx="254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4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1127" y="2610103"/>
            <a:ext cx="254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6486" y="5917184"/>
            <a:ext cx="3111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6486" y="5256021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6486" y="4594605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6486" y="3933190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6486" y="3271773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3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6486" y="2610103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3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8477" y="6051905"/>
            <a:ext cx="431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8473" y="6051905"/>
            <a:ext cx="431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10916" y="6051905"/>
            <a:ext cx="431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90106" y="6051905"/>
            <a:ext cx="431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8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32293" y="6051905"/>
            <a:ext cx="431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9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74541" y="638479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45229" y="6051905"/>
            <a:ext cx="1173480" cy="40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741680" algn="l"/>
              </a:tabLst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	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</a:t>
            </a:r>
            <a:endParaRPr sz="900">
              <a:latin typeface="Times New Roman"/>
              <a:cs typeface="Times New Roman"/>
            </a:endParaRPr>
          </a:p>
          <a:p>
            <a:pPr marR="50800" algn="ctr">
              <a:lnSpc>
                <a:spcPct val="100000"/>
              </a:lnSpc>
              <a:spcBef>
                <a:spcPts val="860"/>
              </a:spcBef>
            </a:pPr>
            <a:r>
              <a:rPr sz="900" dirty="0">
                <a:solidFill>
                  <a:srgbClr val="585858"/>
                </a:solidFill>
                <a:latin typeface="宋体"/>
                <a:cs typeface="宋体"/>
              </a:rPr>
              <a:t>恒生指数（左轴）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3761" y="638479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956">
            <a:solidFill>
              <a:srgbClr val="FDA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10683" y="6051905"/>
            <a:ext cx="1180465" cy="40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	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8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900" spc="-5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/5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900" dirty="0">
                <a:solidFill>
                  <a:srgbClr val="585858"/>
                </a:solidFill>
                <a:latin typeface="宋体"/>
                <a:cs typeface="宋体"/>
              </a:rPr>
              <a:t>沪深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300</a:t>
            </a:r>
            <a:r>
              <a:rPr sz="900" dirty="0">
                <a:solidFill>
                  <a:srgbClr val="585858"/>
                </a:solidFill>
                <a:latin typeface="宋体"/>
                <a:cs typeface="宋体"/>
              </a:rPr>
              <a:t>（右轴）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297891" y="6409226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5"/>
              <a:t>Page </a:t>
            </a:r>
            <a:r>
              <a:rPr lang="en-US" spc="100">
                <a:latin typeface="Microsoft Sans Serif"/>
                <a:cs typeface="Microsoft Sans Serif"/>
              </a:rPr>
              <a:t>▪</a:t>
            </a:r>
            <a:r>
              <a:rPr lang="en-US" spc="-6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pc="-5" smtClean="0"/>
              <a:pPr marL="12700"/>
              <a:t>56</a:t>
            </a:fld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204317" y="1092834"/>
            <a:ext cx="3840479" cy="942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2015</a:t>
            </a:r>
            <a:r>
              <a:rPr sz="2000" dirty="0">
                <a:latin typeface="宋体"/>
                <a:cs typeface="宋体"/>
              </a:rPr>
              <a:t>年以</a:t>
            </a:r>
            <a:r>
              <a:rPr sz="2000" spc="-15" dirty="0">
                <a:latin typeface="宋体"/>
                <a:cs typeface="宋体"/>
              </a:rPr>
              <a:t>来</a:t>
            </a:r>
            <a:r>
              <a:rPr sz="2000" dirty="0">
                <a:latin typeface="宋体"/>
                <a:cs typeface="宋体"/>
              </a:rPr>
              <a:t>，香</a:t>
            </a:r>
            <a:r>
              <a:rPr sz="2000" spc="-15" dirty="0">
                <a:latin typeface="宋体"/>
                <a:cs typeface="宋体"/>
              </a:rPr>
              <a:t>港</a:t>
            </a:r>
            <a:r>
              <a:rPr sz="2000" dirty="0">
                <a:latin typeface="宋体"/>
                <a:cs typeface="宋体"/>
              </a:rPr>
              <a:t>恒生</a:t>
            </a:r>
            <a:r>
              <a:rPr sz="2000" spc="-15" dirty="0">
                <a:latin typeface="宋体"/>
                <a:cs typeface="宋体"/>
              </a:rPr>
              <a:t>指</a:t>
            </a:r>
            <a:r>
              <a:rPr sz="2000" dirty="0">
                <a:latin typeface="宋体"/>
                <a:cs typeface="宋体"/>
              </a:rPr>
              <a:t>数与</a:t>
            </a:r>
            <a:r>
              <a:rPr sz="2000" spc="-15" dirty="0">
                <a:latin typeface="宋体"/>
                <a:cs typeface="宋体"/>
              </a:rPr>
              <a:t>内</a:t>
            </a:r>
            <a:r>
              <a:rPr sz="2000" dirty="0">
                <a:latin typeface="宋体"/>
                <a:cs typeface="宋体"/>
              </a:rPr>
              <a:t>地</a:t>
            </a:r>
            <a:endParaRPr sz="2000">
              <a:latin typeface="宋体"/>
              <a:cs typeface="宋体"/>
            </a:endParaRPr>
          </a:p>
          <a:p>
            <a:pPr marL="12700" marR="73025">
              <a:lnSpc>
                <a:spcPts val="2410"/>
              </a:lnSpc>
              <a:spcBef>
                <a:spcPts val="70"/>
              </a:spcBef>
            </a:pP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宋体"/>
                <a:cs typeface="宋体"/>
              </a:rPr>
              <a:t>股的联动性逐渐增强，</a:t>
            </a:r>
            <a:r>
              <a:rPr sz="2000" spc="-15" dirty="0">
                <a:latin typeface="宋体"/>
                <a:cs typeface="宋体"/>
              </a:rPr>
              <a:t>表</a:t>
            </a:r>
            <a:r>
              <a:rPr sz="2000" dirty="0">
                <a:latin typeface="宋体"/>
                <a:cs typeface="宋体"/>
              </a:rPr>
              <a:t>现为指 数走势逐渐趋于一致。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51375" y="1106551"/>
            <a:ext cx="4099560" cy="92836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98000"/>
              </a:lnSpc>
              <a:spcBef>
                <a:spcPts val="150"/>
              </a:spcBef>
            </a:pPr>
            <a:r>
              <a:rPr sz="2000" dirty="0">
                <a:latin typeface="宋体"/>
                <a:cs typeface="宋体"/>
              </a:rPr>
              <a:t>反观香港恒生指数与美</a:t>
            </a:r>
            <a:r>
              <a:rPr sz="2000" spc="-10" dirty="0">
                <a:latin typeface="宋体"/>
                <a:cs typeface="宋体"/>
              </a:rPr>
              <a:t>国</a:t>
            </a:r>
            <a:r>
              <a:rPr sz="2000" dirty="0">
                <a:latin typeface="宋体"/>
                <a:cs typeface="宋体"/>
              </a:rPr>
              <a:t>股市</a:t>
            </a:r>
            <a:r>
              <a:rPr sz="2000" spc="-10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关联 关系，则从最初的紧密</a:t>
            </a:r>
            <a:r>
              <a:rPr sz="2000" spc="-10" dirty="0">
                <a:latin typeface="宋体"/>
                <a:cs typeface="宋体"/>
              </a:rPr>
              <a:t>相</a:t>
            </a:r>
            <a:r>
              <a:rPr sz="2000" dirty="0">
                <a:latin typeface="宋体"/>
                <a:cs typeface="宋体"/>
              </a:rPr>
              <a:t>关逐</a:t>
            </a:r>
            <a:r>
              <a:rPr sz="2000" spc="-10" dirty="0">
                <a:latin typeface="宋体"/>
                <a:cs typeface="宋体"/>
              </a:rPr>
              <a:t>渐</a:t>
            </a:r>
            <a:r>
              <a:rPr sz="2000" dirty="0">
                <a:latin typeface="宋体"/>
                <a:cs typeface="宋体"/>
              </a:rPr>
              <a:t>变换 为有所关联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856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"/>
                <a:cs typeface="Arial"/>
              </a:rPr>
              <a:t>A</a:t>
            </a:r>
            <a:r>
              <a:rPr spc="-5" dirty="0"/>
              <a:t>股预期带来的人民币短期升值的推力（</a:t>
            </a:r>
            <a:r>
              <a:rPr spc="-5" dirty="0">
                <a:solidFill>
                  <a:srgbClr val="C00000"/>
                </a:solidFill>
              </a:rPr>
              <a:t>金融市场因素</a:t>
            </a:r>
            <a:r>
              <a:rPr spc="-5" dirty="0"/>
              <a:t>）</a:t>
            </a:r>
          </a:p>
        </p:txBody>
      </p:sp>
      <p:sp>
        <p:nvSpPr>
          <p:cNvPr id="4" name="object 4"/>
          <p:cNvSpPr/>
          <p:nvPr/>
        </p:nvSpPr>
        <p:spPr>
          <a:xfrm>
            <a:off x="1748027" y="1620011"/>
            <a:ext cx="6311265" cy="0"/>
          </a:xfrm>
          <a:custGeom>
            <a:avLst/>
            <a:gdLst/>
            <a:ahLst/>
            <a:cxnLst/>
            <a:rect l="l" t="t" r="r" b="b"/>
            <a:pathLst>
              <a:path w="6311265">
                <a:moveTo>
                  <a:pt x="0" y="0"/>
                </a:moveTo>
                <a:lnTo>
                  <a:pt x="631088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8027" y="5250179"/>
            <a:ext cx="6311265" cy="0"/>
          </a:xfrm>
          <a:custGeom>
            <a:avLst/>
            <a:gdLst/>
            <a:ahLst/>
            <a:cxnLst/>
            <a:rect l="l" t="t" r="r" b="b"/>
            <a:pathLst>
              <a:path w="6311265">
                <a:moveTo>
                  <a:pt x="0" y="0"/>
                </a:moveTo>
                <a:lnTo>
                  <a:pt x="631088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4311" y="2287523"/>
            <a:ext cx="6336792" cy="273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5271" y="5159502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5271" y="4554473"/>
            <a:ext cx="168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5271" y="3949700"/>
            <a:ext cx="168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5271" y="3344671"/>
            <a:ext cx="168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45271" y="2739644"/>
            <a:ext cx="168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5271" y="2134615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45271" y="1529588"/>
            <a:ext cx="168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1914" y="5159502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1914" y="4433442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1914" y="3707638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1914" y="2981705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9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1914" y="2255646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3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3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1914" y="1529588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3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7</a:t>
            </a:r>
            <a:r>
              <a:rPr sz="900" spc="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spc="-1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90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47164" y="5351779"/>
            <a:ext cx="6582156" cy="363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44773" y="591845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956">
            <a:solidFill>
              <a:srgbClr val="C79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02329" y="5834888"/>
            <a:ext cx="1168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香港恒生指数（左轴）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08982" y="591845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066157" y="5834888"/>
            <a:ext cx="1511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香港离岸人民币汇率（右轴）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297891" y="6409226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5"/>
              <a:t>Page </a:t>
            </a:r>
            <a:r>
              <a:rPr lang="en-US" spc="100">
                <a:latin typeface="Microsoft Sans Serif"/>
                <a:cs typeface="Microsoft Sans Serif"/>
              </a:rPr>
              <a:t>▪</a:t>
            </a:r>
            <a:r>
              <a:rPr lang="en-US" spc="-6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pc="-5" smtClean="0"/>
              <a:pPr marL="12700"/>
              <a:t>57</a:t>
            </a:fld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976" y="263398"/>
            <a:ext cx="8437880" cy="5798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6645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Arial"/>
                <a:cs typeface="Arial"/>
              </a:rPr>
              <a:t>A</a:t>
            </a:r>
            <a:r>
              <a:rPr sz="2200" b="1" spc="-5" dirty="0">
                <a:latin typeface="微软雅黑"/>
                <a:cs typeface="微软雅黑"/>
              </a:rPr>
              <a:t>股吸引国际游资进</a:t>
            </a:r>
            <a:r>
              <a:rPr sz="2200" b="1" spc="-20" dirty="0">
                <a:latin typeface="微软雅黑"/>
                <a:cs typeface="微软雅黑"/>
              </a:rPr>
              <a:t>入</a:t>
            </a:r>
            <a:r>
              <a:rPr sz="2200" b="1" spc="-5" dirty="0">
                <a:latin typeface="微软雅黑"/>
                <a:cs typeface="微软雅黑"/>
              </a:rPr>
              <a:t>，美元多了</a:t>
            </a:r>
            <a:r>
              <a:rPr sz="2200" b="1" dirty="0">
                <a:latin typeface="微软雅黑"/>
                <a:cs typeface="微软雅黑"/>
              </a:rPr>
              <a:t>，</a:t>
            </a:r>
            <a:r>
              <a:rPr sz="2200" b="1" spc="-5" dirty="0">
                <a:latin typeface="微软雅黑"/>
                <a:cs typeface="微软雅黑"/>
              </a:rPr>
              <a:t>人民币升了？</a:t>
            </a:r>
            <a:endParaRPr sz="2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Times New Roman"/>
              <a:cs typeface="Times New Roman"/>
            </a:endParaRPr>
          </a:p>
          <a:p>
            <a:pPr marL="193675" indent="-180975">
              <a:lnSpc>
                <a:spcPct val="100000"/>
              </a:lnSpc>
              <a:spcBef>
                <a:spcPts val="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dirty="0">
                <a:latin typeface="微软雅黑"/>
                <a:cs typeface="微软雅黑"/>
              </a:rPr>
              <a:t>当境外投资者对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微软雅黑"/>
                <a:cs typeface="微软雅黑"/>
              </a:rPr>
              <a:t>股市场行情看好时，会想方设法的跑步入场</a:t>
            </a:r>
            <a:endParaRPr sz="2400">
              <a:latin typeface="微软雅黑"/>
              <a:cs typeface="微软雅黑"/>
            </a:endParaRPr>
          </a:p>
          <a:p>
            <a:pPr marL="19367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/>
                <a:cs typeface="微软雅黑"/>
              </a:rPr>
              <a:t>。但是</a:t>
            </a:r>
            <a:r>
              <a:rPr sz="2400" dirty="0">
                <a:latin typeface="微软雅黑"/>
                <a:cs typeface="微软雅黑"/>
              </a:rPr>
              <a:t>，</a:t>
            </a:r>
            <a:r>
              <a:rPr sz="2400" spc="-5" dirty="0">
                <a:latin typeface="微软雅黑"/>
                <a:cs typeface="微软雅黑"/>
              </a:rPr>
              <a:t>囿于中国内地市场的有限开</a:t>
            </a:r>
            <a:r>
              <a:rPr sz="2400" dirty="0">
                <a:latin typeface="微软雅黑"/>
                <a:cs typeface="微软雅黑"/>
              </a:rPr>
              <a:t>放</a:t>
            </a:r>
            <a:r>
              <a:rPr sz="2400" spc="-5" dirty="0">
                <a:latin typeface="微软雅黑"/>
                <a:cs typeface="微软雅黑"/>
              </a:rPr>
              <a:t>，香港股票市场遂成为</a:t>
            </a:r>
            <a:endParaRPr sz="2400">
              <a:latin typeface="微软雅黑"/>
              <a:cs typeface="微软雅黑"/>
            </a:endParaRPr>
          </a:p>
          <a:p>
            <a:pPr marL="193675" marR="6350">
              <a:lnSpc>
                <a:spcPct val="150000"/>
              </a:lnSpc>
            </a:pPr>
            <a:r>
              <a:rPr sz="2400" dirty="0">
                <a:latin typeface="微软雅黑"/>
                <a:cs typeface="微软雅黑"/>
              </a:rPr>
              <a:t>境外资金抢先登陆的市场，籍此通过两地市场间的互联互通机 制来进入中国内地市场。</a:t>
            </a:r>
            <a:endParaRPr sz="2400">
              <a:latin typeface="微软雅黑"/>
              <a:cs typeface="微软雅黑"/>
            </a:endParaRPr>
          </a:p>
          <a:p>
            <a:pPr marL="193675" marR="5080" indent="-180975" algn="just">
              <a:lnSpc>
                <a:spcPct val="150000"/>
              </a:lnSpc>
              <a:spcBef>
                <a:spcPts val="115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dirty="0">
                <a:latin typeface="微软雅黑"/>
                <a:cs typeface="微软雅黑"/>
              </a:rPr>
              <a:t>由于沪港通和深港通的日额度限制依然存</a:t>
            </a:r>
            <a:r>
              <a:rPr sz="2400" spc="0" dirty="0">
                <a:latin typeface="微软雅黑"/>
                <a:cs typeface="微软雅黑"/>
              </a:rPr>
              <a:t>在</a:t>
            </a:r>
            <a:r>
              <a:rPr sz="2400" dirty="0">
                <a:latin typeface="微软雅黑"/>
                <a:cs typeface="微软雅黑"/>
              </a:rPr>
              <a:t>，加上交易制度等 因素的考虑，进入境内股票市场的海外资金规模相对有</a:t>
            </a:r>
            <a:r>
              <a:rPr sz="2400" spc="0" dirty="0">
                <a:latin typeface="微软雅黑"/>
                <a:cs typeface="微软雅黑"/>
              </a:rPr>
              <a:t>限</a:t>
            </a:r>
            <a:r>
              <a:rPr sz="2400" dirty="0">
                <a:latin typeface="微软雅黑"/>
                <a:cs typeface="微软雅黑"/>
              </a:rPr>
              <a:t>。这 </a:t>
            </a:r>
            <a:r>
              <a:rPr sz="2400" spc="-5" dirty="0">
                <a:latin typeface="微软雅黑"/>
                <a:cs typeface="微软雅黑"/>
              </a:rPr>
              <a:t>将导致大量的美元游资在一段时期内留驻香港市</a:t>
            </a:r>
            <a:r>
              <a:rPr sz="2400" dirty="0">
                <a:latin typeface="微软雅黑"/>
                <a:cs typeface="微软雅黑"/>
              </a:rPr>
              <a:t>场</a:t>
            </a:r>
            <a:r>
              <a:rPr sz="2400" spc="-5" dirty="0">
                <a:latin typeface="微软雅黑"/>
                <a:cs typeface="微软雅黑"/>
              </a:rPr>
              <a:t>，进而使得 </a:t>
            </a:r>
            <a:r>
              <a:rPr sz="2400" dirty="0">
                <a:latin typeface="微软雅黑"/>
                <a:cs typeface="微软雅黑"/>
              </a:rPr>
              <a:t>该市场中的美元货币供给超过市场需</a:t>
            </a:r>
            <a:r>
              <a:rPr sz="2400" spc="0" dirty="0">
                <a:latin typeface="微软雅黑"/>
                <a:cs typeface="微软雅黑"/>
              </a:rPr>
              <a:t>求</a:t>
            </a:r>
            <a:r>
              <a:rPr sz="2400" dirty="0">
                <a:latin typeface="微软雅黑"/>
                <a:cs typeface="微软雅黑"/>
              </a:rPr>
              <a:t>，而在离岸人民币供给 </a:t>
            </a:r>
            <a:r>
              <a:rPr sz="2400" spc="-5" dirty="0">
                <a:latin typeface="微软雅黑"/>
                <a:cs typeface="微软雅黑"/>
              </a:rPr>
              <a:t>保持相对不变的前提</a:t>
            </a:r>
            <a:r>
              <a:rPr sz="2400" dirty="0">
                <a:latin typeface="微软雅黑"/>
                <a:cs typeface="微软雅黑"/>
              </a:rPr>
              <a:t>下</a:t>
            </a:r>
            <a:r>
              <a:rPr sz="2400" spc="-5" dirty="0">
                <a:latin typeface="微软雅黑"/>
                <a:cs typeface="微软雅黑"/>
              </a:rPr>
              <a:t>，离岸人民币将相对美元升</a:t>
            </a:r>
            <a:r>
              <a:rPr sz="2400" dirty="0">
                <a:latin typeface="微软雅黑"/>
                <a:cs typeface="微软雅黑"/>
              </a:rPr>
              <a:t>值。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297891" y="6409226"/>
            <a:ext cx="60071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5"/>
              <a:t>Page </a:t>
            </a:r>
            <a:r>
              <a:rPr lang="en-US" spc="100">
                <a:latin typeface="Microsoft Sans Serif"/>
                <a:cs typeface="Microsoft Sans Serif"/>
              </a:rPr>
              <a:t>▪</a:t>
            </a:r>
            <a:r>
              <a:rPr lang="en-US" spc="-6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pc="-5" smtClean="0"/>
              <a:pPr marL="12700"/>
              <a:t>58</a:t>
            </a:fld>
            <a:endParaRPr spc="-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6397244"/>
            <a:ext cx="3200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-5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9775" y="6421926"/>
            <a:ext cx="233679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100" dirty="0">
                <a:latin typeface="Microsoft Sans Serif"/>
                <a:cs typeface="Microsoft Sans Serif"/>
              </a:rPr>
              <a:t>▪</a:t>
            </a:r>
            <a:r>
              <a:rPr sz="1000" spc="-8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Arial"/>
                <a:cs typeface="Arial"/>
              </a:rPr>
              <a:t>59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2462" y="6216357"/>
            <a:ext cx="1764030" cy="278130"/>
          </a:xfrm>
          <a:custGeom>
            <a:avLst/>
            <a:gdLst/>
            <a:ahLst/>
            <a:cxnLst/>
            <a:rect l="l" t="t" r="r" b="b"/>
            <a:pathLst>
              <a:path w="1764030" h="278129">
                <a:moveTo>
                  <a:pt x="0" y="277571"/>
                </a:moveTo>
                <a:lnTo>
                  <a:pt x="1763649" y="277571"/>
                </a:lnTo>
                <a:lnTo>
                  <a:pt x="1763649" y="0"/>
                </a:lnTo>
                <a:lnTo>
                  <a:pt x="0" y="0"/>
                </a:lnTo>
                <a:lnTo>
                  <a:pt x="0" y="2775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6112" y="947800"/>
          <a:ext cx="8115300" cy="5536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6705">
                <a:tc gridSpan="7">
                  <a:txBody>
                    <a:bodyPr/>
                    <a:lstStyle/>
                    <a:p>
                      <a:pPr marL="11525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spc="-10" dirty="0">
                          <a:latin typeface="宋体"/>
                          <a:cs typeface="宋体"/>
                        </a:rPr>
                        <a:t>世界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1998</a:t>
                      </a:r>
                      <a:r>
                        <a:rPr sz="1600" b="1" spc="-10" dirty="0">
                          <a:latin typeface="宋体"/>
                          <a:cs typeface="宋体"/>
                        </a:rPr>
                        <a:t>年各国货币汇率统计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b="1" dirty="0">
                          <a:latin typeface="宋体"/>
                          <a:cs typeface="宋体"/>
                        </a:rPr>
                        <a:t>年</a:t>
                      </a:r>
                      <a:r>
                        <a:rPr sz="1600" b="1" spc="-10" dirty="0">
                          <a:latin typeface="宋体"/>
                          <a:cs typeface="宋体"/>
                        </a:rPr>
                        <a:t>末中</a:t>
                      </a:r>
                      <a:r>
                        <a:rPr sz="1600" b="1" dirty="0">
                          <a:latin typeface="宋体"/>
                          <a:cs typeface="宋体"/>
                        </a:rPr>
                        <a:t>间</a:t>
                      </a:r>
                      <a:r>
                        <a:rPr sz="1600" b="1" spc="-5" dirty="0">
                          <a:latin typeface="宋体"/>
                          <a:cs typeface="宋体"/>
                        </a:rPr>
                        <a:t>价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b="1" spc="-10" dirty="0">
                          <a:latin typeface="宋体"/>
                          <a:cs typeface="宋体"/>
                        </a:rPr>
                        <a:t>一美</a:t>
                      </a:r>
                      <a:r>
                        <a:rPr sz="1600" b="1" dirty="0">
                          <a:latin typeface="宋体"/>
                          <a:cs typeface="宋体"/>
                        </a:rPr>
                        <a:t>元</a:t>
                      </a:r>
                      <a:r>
                        <a:rPr sz="1600" b="1" spc="-10" dirty="0">
                          <a:latin typeface="宋体"/>
                          <a:cs typeface="宋体"/>
                        </a:rPr>
                        <a:t>合该</a:t>
                      </a:r>
                      <a:r>
                        <a:rPr sz="1600" b="1" dirty="0">
                          <a:latin typeface="宋体"/>
                          <a:cs typeface="宋体"/>
                        </a:rPr>
                        <a:t>国</a:t>
                      </a:r>
                      <a:r>
                        <a:rPr sz="1600" b="1" spc="-10" dirty="0">
                          <a:latin typeface="宋体"/>
                          <a:cs typeface="宋体"/>
                        </a:rPr>
                        <a:t>货</a:t>
                      </a:r>
                      <a:r>
                        <a:rPr sz="1600" b="1" dirty="0">
                          <a:latin typeface="宋体"/>
                          <a:cs typeface="宋体"/>
                        </a:rPr>
                        <a:t>币</a:t>
                      </a:r>
                      <a:r>
                        <a:rPr sz="1600" b="1" spc="-15" dirty="0">
                          <a:latin typeface="宋体"/>
                          <a:cs typeface="宋体"/>
                        </a:rPr>
                        <a:t>数</a:t>
                      </a:r>
                      <a:r>
                        <a:rPr sz="1600" b="1" spc="-27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b="1" dirty="0">
                          <a:latin typeface="宋体"/>
                          <a:cs typeface="宋体"/>
                        </a:rPr>
                        <a:t>国家</a:t>
                      </a:r>
                      <a:r>
                        <a:rPr sz="1400" b="1" spc="-5" dirty="0">
                          <a:latin typeface="宋体"/>
                          <a:cs typeface="宋体"/>
                        </a:rPr>
                        <a:t>和地区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b="1" dirty="0">
                          <a:latin typeface="宋体"/>
                          <a:cs typeface="宋体"/>
                        </a:rPr>
                        <a:t>货币</a:t>
                      </a:r>
                      <a:r>
                        <a:rPr sz="1400" b="1" spc="-5" dirty="0">
                          <a:latin typeface="宋体"/>
                          <a:cs typeface="宋体"/>
                        </a:rPr>
                        <a:t>名称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1985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1997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1998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中国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人民币</a:t>
                      </a:r>
                      <a:r>
                        <a:rPr sz="1400" spc="0" dirty="0">
                          <a:latin typeface="宋体"/>
                          <a:cs typeface="宋体"/>
                        </a:rPr>
                        <a:t>元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3.2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5.22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8.32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8.29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8.28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美国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美元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日本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日元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200.5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134.4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102.83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129.95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116.4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加拿大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加元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1.4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1.16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1.37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1.43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1.54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俄罗斯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卢布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4.64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5.96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16.01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印度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卢比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12.17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18.07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35.18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39.28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42.37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印度尼西亚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卢比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1125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1901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6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2308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6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4650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7550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菲律宾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比索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19.03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26.21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39.98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40.83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泰国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铢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26.65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25.29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25.19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47.25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36.77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马来西亚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林吉特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2.43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2.7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2.54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3.89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3.8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新加坡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新加坡元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2.11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1.74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1.41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1.68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1.62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蒙古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图格里克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3.6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5.6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473.62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813.16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863.24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韩国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韩元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890.2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716.4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774.7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085"/>
                        </a:lnSpc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1695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1319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82649" y="102235"/>
            <a:ext cx="6715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宋体"/>
                <a:cs typeface="宋体"/>
              </a:rPr>
              <a:t>案例讨论</a:t>
            </a:r>
            <a:r>
              <a:rPr spc="-5" dirty="0">
                <a:latin typeface="宋体"/>
                <a:cs typeface="宋体"/>
              </a:rPr>
              <a:t>：</a:t>
            </a:r>
            <a:r>
              <a:rPr spc="-5" dirty="0">
                <a:latin typeface="Arial"/>
                <a:cs typeface="Arial"/>
              </a:rPr>
              <a:t>1997</a:t>
            </a:r>
            <a:r>
              <a:rPr spc="-10" dirty="0">
                <a:latin typeface="宋体"/>
                <a:cs typeface="宋体"/>
              </a:rPr>
              <a:t>年亚洲金融危机</a:t>
            </a:r>
            <a:r>
              <a:rPr spc="5" dirty="0">
                <a:latin typeface="宋体"/>
                <a:cs typeface="宋体"/>
              </a:rPr>
              <a:t>中</a:t>
            </a:r>
            <a:r>
              <a:rPr spc="-10" dirty="0">
                <a:latin typeface="宋体"/>
                <a:cs typeface="宋体"/>
              </a:rPr>
              <a:t>的</a:t>
            </a:r>
            <a:r>
              <a:rPr sz="2800" spc="-15" dirty="0">
                <a:solidFill>
                  <a:srgbClr val="C00000"/>
                </a:solidFill>
                <a:latin typeface="宋体"/>
                <a:cs typeface="宋体"/>
              </a:rPr>
              <a:t>汇</a:t>
            </a:r>
            <a:r>
              <a:rPr sz="2800" dirty="0">
                <a:solidFill>
                  <a:srgbClr val="C00000"/>
                </a:solidFill>
                <a:latin typeface="宋体"/>
                <a:cs typeface="宋体"/>
              </a:rPr>
              <a:t>率</a:t>
            </a:r>
            <a:r>
              <a:rPr sz="2800" spc="-15" dirty="0">
                <a:solidFill>
                  <a:srgbClr val="C00000"/>
                </a:solidFill>
                <a:latin typeface="宋体"/>
                <a:cs typeface="宋体"/>
              </a:rPr>
              <a:t>极端</a:t>
            </a:r>
            <a:r>
              <a:rPr sz="2800" dirty="0">
                <a:solidFill>
                  <a:srgbClr val="C00000"/>
                </a:solidFill>
                <a:latin typeface="宋体"/>
                <a:cs typeface="宋体"/>
              </a:rPr>
              <a:t>波</a:t>
            </a:r>
            <a:r>
              <a:rPr sz="2800" spc="-15" dirty="0">
                <a:solidFill>
                  <a:srgbClr val="C00000"/>
                </a:solidFill>
                <a:latin typeface="宋体"/>
                <a:cs typeface="宋体"/>
              </a:rPr>
              <a:t>动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3950" y="132207"/>
            <a:ext cx="6965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布雷顿森林体系与国际金融</a:t>
            </a:r>
            <a:r>
              <a:rPr sz="3200" spc="-10" dirty="0"/>
              <a:t>体</a:t>
            </a:r>
            <a:r>
              <a:rPr sz="3200" spc="-5" dirty="0"/>
              <a:t>系的</a:t>
            </a:r>
            <a:r>
              <a:rPr sz="3200" spc="-10" dirty="0"/>
              <a:t>格局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297815" y="6407829"/>
            <a:ext cx="53086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Page </a:t>
            </a:r>
            <a:r>
              <a:rPr sz="1000" spc="-5" dirty="0">
                <a:latin typeface="Wingdings"/>
                <a:cs typeface="Wingdings"/>
              </a:rPr>
              <a:t>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5" y="962151"/>
            <a:ext cx="9008110" cy="58067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120014" indent="-180975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4310" algn="l"/>
              </a:tabLst>
            </a:pPr>
            <a:r>
              <a:rPr sz="1800" spc="-15" dirty="0">
                <a:latin typeface="Arial"/>
                <a:cs typeface="Arial"/>
              </a:rPr>
              <a:t>1944</a:t>
            </a:r>
            <a:r>
              <a:rPr sz="1800" dirty="0">
                <a:latin typeface="宋体"/>
                <a:cs typeface="宋体"/>
              </a:rPr>
              <a:t>年</a:t>
            </a:r>
            <a:r>
              <a:rPr sz="1800" spc="-10" dirty="0">
                <a:latin typeface="Arial"/>
                <a:cs typeface="Arial"/>
              </a:rPr>
              <a:t>7</a:t>
            </a:r>
            <a:r>
              <a:rPr sz="1800" dirty="0">
                <a:latin typeface="宋体"/>
                <a:cs typeface="宋体"/>
              </a:rPr>
              <a:t>月，通过《国际货币基金协定》，决定成立国际复兴开发银行（世界银行）和 国际货币基金组织。建立美元和黄金挂钩，各国货币与美元挂钩，实行可调节的钉住汇 率制度。</a:t>
            </a:r>
          </a:p>
          <a:p>
            <a:pPr marL="193675" indent="-180975">
              <a:lnSpc>
                <a:spcPct val="100000"/>
              </a:lnSpc>
              <a:spcBef>
                <a:spcPts val="860"/>
              </a:spcBef>
              <a:buFont typeface="Wingdings"/>
              <a:buChar char=""/>
              <a:tabLst>
                <a:tab pos="194310" algn="l"/>
              </a:tabLst>
            </a:pPr>
            <a:r>
              <a:rPr sz="1800" spc="-15" dirty="0">
                <a:latin typeface="Arial"/>
                <a:cs typeface="Arial"/>
              </a:rPr>
              <a:t>1945</a:t>
            </a:r>
            <a:r>
              <a:rPr sz="1800" dirty="0">
                <a:latin typeface="宋体"/>
                <a:cs typeface="宋体"/>
              </a:rPr>
              <a:t>年</a:t>
            </a:r>
            <a:r>
              <a:rPr sz="1800" spc="-15" dirty="0">
                <a:latin typeface="Arial"/>
                <a:cs typeface="Arial"/>
              </a:rPr>
              <a:t>12</a:t>
            </a:r>
            <a:r>
              <a:rPr sz="1800" dirty="0">
                <a:latin typeface="宋体"/>
                <a:cs typeface="宋体"/>
              </a:rPr>
              <a:t>月，《布雷顿森林协定》签订，正式成立国际货币基金组织和世界银行。</a:t>
            </a:r>
          </a:p>
          <a:p>
            <a:pPr marL="193675" indent="-18097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194310" algn="l"/>
              </a:tabLst>
            </a:pPr>
            <a:r>
              <a:rPr sz="1800" spc="-15" dirty="0">
                <a:latin typeface="Arial"/>
                <a:cs typeface="Arial"/>
              </a:rPr>
              <a:t>50</a:t>
            </a:r>
            <a:r>
              <a:rPr sz="1800" dirty="0">
                <a:latin typeface="宋体"/>
                <a:cs typeface="宋体"/>
              </a:rPr>
              <a:t>年代后期，美国经济竞争力减退，国际收支恶化，出现全球性“美元过剩”危机。</a:t>
            </a:r>
          </a:p>
          <a:p>
            <a:pPr marL="193675" marR="83820" indent="-18097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194310" algn="l"/>
              </a:tabLst>
            </a:pPr>
            <a:r>
              <a:rPr sz="1800" spc="-15" dirty="0">
                <a:latin typeface="Arial"/>
                <a:cs typeface="Arial"/>
              </a:rPr>
              <a:t>1971</a:t>
            </a:r>
            <a:r>
              <a:rPr sz="1800" dirty="0">
                <a:latin typeface="宋体"/>
                <a:cs typeface="宋体"/>
              </a:rPr>
              <a:t>年</a:t>
            </a:r>
            <a:r>
              <a:rPr sz="1800" spc="-10" dirty="0">
                <a:latin typeface="Arial"/>
                <a:cs typeface="Arial"/>
              </a:rPr>
              <a:t>8</a:t>
            </a:r>
            <a:r>
              <a:rPr sz="1800" dirty="0">
                <a:latin typeface="宋体"/>
                <a:cs typeface="宋体"/>
              </a:rPr>
              <a:t>月，美国黄金储备支撑不住日益泛滥的美元，宣布放弃按</a:t>
            </a:r>
            <a:r>
              <a:rPr sz="1800" spc="-15" dirty="0">
                <a:latin typeface="Arial"/>
                <a:cs typeface="Arial"/>
              </a:rPr>
              <a:t>35</a:t>
            </a:r>
            <a:r>
              <a:rPr sz="1800" dirty="0">
                <a:latin typeface="宋体"/>
                <a:cs typeface="宋体"/>
              </a:rPr>
              <a:t>美元</a:t>
            </a:r>
            <a:r>
              <a:rPr sz="1800" spc="0" dirty="0">
                <a:latin typeface="Arial"/>
                <a:cs typeface="Arial"/>
              </a:rPr>
              <a:t>/</a:t>
            </a:r>
            <a:r>
              <a:rPr sz="1800" dirty="0">
                <a:latin typeface="宋体"/>
                <a:cs typeface="宋体"/>
              </a:rPr>
              <a:t>盎司的官价兑 换黄金的美元“金本位制”，实行黄金与美元比价的自由浮动。</a:t>
            </a:r>
          </a:p>
          <a:p>
            <a:pPr marL="193675" marR="172085" indent="-18097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194310" algn="l"/>
              </a:tabLst>
            </a:pPr>
            <a:r>
              <a:rPr sz="1800" spc="-15" dirty="0">
                <a:latin typeface="Arial"/>
                <a:cs typeface="Arial"/>
              </a:rPr>
              <a:t>1973</a:t>
            </a:r>
            <a:r>
              <a:rPr sz="1800" dirty="0">
                <a:latin typeface="宋体"/>
                <a:cs typeface="宋体"/>
              </a:rPr>
              <a:t>年</a:t>
            </a:r>
            <a:r>
              <a:rPr sz="1800" spc="-10" dirty="0">
                <a:latin typeface="Arial"/>
                <a:cs typeface="Arial"/>
              </a:rPr>
              <a:t>3</a:t>
            </a:r>
            <a:r>
              <a:rPr sz="1800" dirty="0">
                <a:latin typeface="宋体"/>
                <a:cs typeface="宋体"/>
              </a:rPr>
              <a:t>月因美元贬值，再次引发了欧洲抛售美元、抢购黄金的风潮，西方国家放弃固 定汇率制，实行浮动汇率制。</a:t>
            </a:r>
          </a:p>
          <a:p>
            <a:pPr marL="193675" marR="5080" indent="-18097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194310" algn="l"/>
              </a:tabLst>
            </a:pPr>
            <a:r>
              <a:rPr sz="1800" spc="-10" dirty="0">
                <a:latin typeface="Arial"/>
                <a:cs typeface="Arial"/>
              </a:rPr>
              <a:t>1976</a:t>
            </a:r>
            <a:r>
              <a:rPr sz="1800" dirty="0">
                <a:latin typeface="宋体"/>
                <a:cs typeface="宋体"/>
              </a:rPr>
              <a:t>年，国际社会间达成了以浮动汇率合法化、</a:t>
            </a:r>
            <a:r>
              <a:rPr sz="1800" spc="-48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黄金的非货币化等为主要内容的“牙买 加协定”。</a:t>
            </a:r>
            <a:r>
              <a:rPr sz="1800" spc="-15" dirty="0">
                <a:latin typeface="Arial"/>
                <a:cs typeface="Arial"/>
              </a:rPr>
              <a:t>1978</a:t>
            </a:r>
            <a:r>
              <a:rPr sz="1800" dirty="0">
                <a:latin typeface="宋体"/>
                <a:cs typeface="宋体"/>
              </a:rPr>
              <a:t>年，</a:t>
            </a:r>
            <a:r>
              <a:rPr sz="1800" spc="-46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《国际货币基金协定》法律角度宣布：黄金不再作为货币定值标准</a:t>
            </a:r>
          </a:p>
          <a:p>
            <a:pPr marL="193675">
              <a:lnSpc>
                <a:spcPct val="100000"/>
              </a:lnSpc>
            </a:pPr>
            <a:r>
              <a:rPr sz="1800" dirty="0">
                <a:latin typeface="宋体"/>
                <a:cs typeface="宋体"/>
              </a:rPr>
              <a:t>，废除黄金官价，可在市场上自由买卖黄金。</a:t>
            </a:r>
          </a:p>
          <a:p>
            <a:pPr marL="193675" marR="70485" indent="-180975" algn="just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194310" algn="l"/>
              </a:tabLst>
            </a:pPr>
            <a:r>
              <a:rPr sz="1800" spc="-15" dirty="0">
                <a:latin typeface="Arial"/>
                <a:cs typeface="Arial"/>
              </a:rPr>
              <a:t>1981</a:t>
            </a:r>
            <a:r>
              <a:rPr sz="1800" dirty="0">
                <a:latin typeface="宋体"/>
                <a:cs typeface="宋体"/>
              </a:rPr>
              <a:t>年里根政府通过金融创新重新构建了国际金融体，加强了对于全球主要货币汇率、 石油等战略资源价格和黄金价格的主导能力；国际金融投资市场迅速发展，原来大量过 剩货币供应被吸引到金融投资市场寻求投资机会，美国国内通货膨胀和经济滞涨的压力 </a:t>
            </a:r>
            <a:r>
              <a:rPr sz="1800" dirty="0" err="1">
                <a:latin typeface="宋体"/>
                <a:cs typeface="宋体"/>
              </a:rPr>
              <a:t>得以缓解；国际金融业向美国高度集中，纽约成为世界金融中心</a:t>
            </a:r>
            <a:r>
              <a:rPr sz="1800" dirty="0">
                <a:latin typeface="宋体"/>
                <a:cs typeface="宋体"/>
              </a:rPr>
              <a:t>。</a:t>
            </a:r>
            <a:endParaRPr lang="en-US" altLang="zh-CN" sz="1800" dirty="0">
              <a:latin typeface="宋体"/>
              <a:cs typeface="宋体"/>
            </a:endParaRPr>
          </a:p>
          <a:p>
            <a:pPr marL="193675" marR="70485" indent="-180975" algn="just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194310" algn="l"/>
              </a:tabLst>
            </a:pPr>
            <a:r>
              <a:rPr lang="zh-CN" altLang="en-US" sz="1800" dirty="0">
                <a:latin typeface="宋体"/>
                <a:cs typeface="宋体"/>
              </a:rPr>
              <a:t>三个支柱：国际货币基金组织（中央银行）；世界银行（战后金融支持，复兴银行）；布雷顿森林体系</a:t>
            </a:r>
            <a:endParaRPr sz="1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6397244"/>
            <a:ext cx="588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Page </a:t>
            </a:r>
            <a:r>
              <a:rPr sz="1000" spc="100" dirty="0">
                <a:latin typeface="Microsoft Sans Serif"/>
                <a:cs typeface="Microsoft Sans Serif"/>
              </a:rPr>
              <a:t>▪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Arial"/>
                <a:cs typeface="Arial"/>
              </a:rPr>
              <a:t>60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8755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3863" y="11379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汇率定价之谜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296976" y="1103122"/>
            <a:ext cx="8439150" cy="397637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250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dirty="0">
                <a:latin typeface="微软雅黑"/>
                <a:cs typeface="微软雅黑"/>
              </a:rPr>
              <a:t>实体经济与金融市场</a:t>
            </a:r>
            <a:endParaRPr sz="2400">
              <a:latin typeface="微软雅黑"/>
              <a:cs typeface="微软雅黑"/>
            </a:endParaRPr>
          </a:p>
          <a:p>
            <a:pPr marL="193675" indent="-180975">
              <a:lnSpc>
                <a:spcPct val="100000"/>
              </a:lnSpc>
              <a:spcBef>
                <a:spcPts val="115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dirty="0">
                <a:latin typeface="微软雅黑"/>
                <a:cs typeface="微软雅黑"/>
              </a:rPr>
              <a:t>长期与短期</a:t>
            </a:r>
            <a:endParaRPr sz="2400">
              <a:latin typeface="微软雅黑"/>
              <a:cs typeface="微软雅黑"/>
            </a:endParaRPr>
          </a:p>
          <a:p>
            <a:pPr marL="193675" indent="-180975">
              <a:lnSpc>
                <a:spcPct val="100000"/>
              </a:lnSpc>
              <a:spcBef>
                <a:spcPts val="1150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spc="-5" dirty="0">
                <a:latin typeface="微软雅黑"/>
                <a:cs typeface="微软雅黑"/>
              </a:rPr>
              <a:t>信息的作</a:t>
            </a:r>
            <a:r>
              <a:rPr sz="2400" dirty="0">
                <a:latin typeface="微软雅黑"/>
                <a:cs typeface="微软雅黑"/>
              </a:rPr>
              <a:t>用</a:t>
            </a:r>
            <a:r>
              <a:rPr sz="2400" spc="-5" dirty="0">
                <a:latin typeface="微软雅黑"/>
                <a:cs typeface="微软雅黑"/>
              </a:rPr>
              <a:t>，大数据与新媒体</a:t>
            </a:r>
            <a:endParaRPr sz="2400">
              <a:latin typeface="微软雅黑"/>
              <a:cs typeface="微软雅黑"/>
            </a:endParaRPr>
          </a:p>
          <a:p>
            <a:pPr marL="193675" indent="-180975">
              <a:lnSpc>
                <a:spcPct val="100000"/>
              </a:lnSpc>
              <a:spcBef>
                <a:spcPts val="1155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dirty="0">
                <a:latin typeface="微软雅黑"/>
                <a:cs typeface="微软雅黑"/>
              </a:rPr>
              <a:t>支撑汇率的资产是什么？</a:t>
            </a:r>
            <a:endParaRPr sz="2400">
              <a:latin typeface="微软雅黑"/>
              <a:cs typeface="微软雅黑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dirty="0">
                <a:latin typeface="微软雅黑"/>
                <a:cs typeface="微软雅黑"/>
              </a:rPr>
              <a:t>案例</a:t>
            </a:r>
            <a:r>
              <a:rPr sz="2400" spc="-5" dirty="0">
                <a:latin typeface="微软雅黑"/>
                <a:cs typeface="微软雅黑"/>
              </a:rPr>
              <a:t>：</a:t>
            </a:r>
            <a:r>
              <a:rPr sz="2400" dirty="0">
                <a:latin typeface="微软雅黑"/>
                <a:cs typeface="微软雅黑"/>
              </a:rPr>
              <a:t>伊朗、土耳其、泰</a:t>
            </a:r>
            <a:r>
              <a:rPr sz="2400" spc="-5" dirty="0">
                <a:latin typeface="微软雅黑"/>
                <a:cs typeface="微软雅黑"/>
              </a:rPr>
              <a:t>国</a:t>
            </a:r>
            <a:r>
              <a:rPr sz="2400" dirty="0">
                <a:latin typeface="微软雅黑"/>
                <a:cs typeface="微软雅黑"/>
              </a:rPr>
              <a:t>、韩国、越南、阿根廷，。。。。</a:t>
            </a:r>
            <a:endParaRPr sz="2400">
              <a:latin typeface="微软雅黑"/>
              <a:cs typeface="微软雅黑"/>
            </a:endParaRPr>
          </a:p>
          <a:p>
            <a:pPr marL="193675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微软雅黑"/>
                <a:cs typeface="微软雅黑"/>
              </a:rPr>
              <a:t>。。</a:t>
            </a:r>
            <a:endParaRPr sz="2400">
              <a:latin typeface="微软雅黑"/>
              <a:cs typeface="微软雅黑"/>
            </a:endParaRPr>
          </a:p>
          <a:p>
            <a:pPr marL="193675" indent="-180975">
              <a:lnSpc>
                <a:spcPct val="100000"/>
              </a:lnSpc>
              <a:spcBef>
                <a:spcPts val="1150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dirty="0">
                <a:latin typeface="微软雅黑"/>
                <a:cs typeface="微软雅黑"/>
              </a:rPr>
              <a:t>产业支撑</a:t>
            </a:r>
            <a:endParaRPr sz="2400">
              <a:latin typeface="微软雅黑"/>
              <a:cs typeface="微软雅黑"/>
            </a:endParaRPr>
          </a:p>
          <a:p>
            <a:pPr marL="193675" indent="-180975">
              <a:lnSpc>
                <a:spcPct val="100000"/>
              </a:lnSpc>
              <a:spcBef>
                <a:spcPts val="1150"/>
              </a:spcBef>
              <a:buFont typeface="Microsoft Sans Serif"/>
              <a:buChar char="▪"/>
              <a:tabLst>
                <a:tab pos="194310" algn="l"/>
              </a:tabLst>
            </a:pPr>
            <a:r>
              <a:rPr sz="2400" spc="-5" dirty="0">
                <a:latin typeface="微软雅黑"/>
                <a:cs typeface="微软雅黑"/>
              </a:rPr>
              <a:t>债务负担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515" y="6420529"/>
            <a:ext cx="492759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latin typeface="Arial"/>
                <a:cs typeface="Arial"/>
              </a:rPr>
              <a:t>Page </a:t>
            </a:r>
            <a:r>
              <a:rPr sz="1000" spc="-5" dirty="0">
                <a:latin typeface="Wingdings"/>
                <a:cs typeface="Wingdings"/>
              </a:rPr>
              <a:t>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7800" y="180657"/>
            <a:ext cx="2828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布雷顿森林体系的影</a:t>
            </a:r>
            <a:r>
              <a:rPr sz="2200" spc="-15" dirty="0"/>
              <a:t>响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255587" y="1049591"/>
            <a:ext cx="8564880" cy="1557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194310" algn="l"/>
              </a:tabLst>
            </a:pPr>
            <a:r>
              <a:rPr sz="2800" spc="-5" dirty="0">
                <a:latin typeface="宋体"/>
                <a:cs typeface="宋体"/>
              </a:rPr>
              <a:t>确定了美元在国际货币制度中的霸</a:t>
            </a:r>
            <a:r>
              <a:rPr sz="2800" dirty="0">
                <a:latin typeface="宋体"/>
                <a:cs typeface="宋体"/>
              </a:rPr>
              <a:t>权</a:t>
            </a:r>
            <a:r>
              <a:rPr sz="2800" spc="-5" dirty="0">
                <a:latin typeface="宋体"/>
                <a:cs typeface="宋体"/>
              </a:rPr>
              <a:t>地位</a:t>
            </a:r>
            <a:endParaRPr sz="2800">
              <a:latin typeface="宋体"/>
              <a:cs typeface="宋体"/>
            </a:endParaRPr>
          </a:p>
          <a:p>
            <a:pPr marL="193675" indent="-180975">
              <a:lnSpc>
                <a:spcPct val="100000"/>
              </a:lnSpc>
              <a:spcBef>
                <a:spcPts val="1360"/>
              </a:spcBef>
              <a:buFont typeface="Wingdings"/>
              <a:buChar char=""/>
              <a:tabLst>
                <a:tab pos="194310" algn="l"/>
              </a:tabLst>
            </a:pPr>
            <a:r>
              <a:rPr sz="1800" dirty="0">
                <a:latin typeface="宋体"/>
                <a:cs typeface="宋体"/>
              </a:rPr>
              <a:t>美国处在世界银行家的地位上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dirty="0">
                <a:latin typeface="宋体"/>
                <a:cs typeface="宋体"/>
              </a:rPr>
              <a:t>因此其对外投资是一种自然的结果</a:t>
            </a:r>
            <a:endParaRPr sz="1800">
              <a:latin typeface="宋体"/>
              <a:cs typeface="宋体"/>
            </a:endParaRPr>
          </a:p>
          <a:p>
            <a:pPr marL="193675" marR="5080" indent="-18097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194310" algn="l"/>
              </a:tabLst>
            </a:pPr>
            <a:r>
              <a:rPr sz="1800" dirty="0">
                <a:latin typeface="宋体"/>
                <a:cs typeface="宋体"/>
              </a:rPr>
              <a:t>美元被人为高估使美国处于一个非常特殊的地位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dirty="0">
                <a:latin typeface="宋体"/>
                <a:cs typeface="宋体"/>
              </a:rPr>
              <a:t>它可以入不敷出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dirty="0">
                <a:latin typeface="宋体"/>
                <a:cs typeface="宋体"/>
              </a:rPr>
              <a:t>保持经常账户的赤 字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dirty="0">
                <a:latin typeface="宋体"/>
                <a:cs typeface="宋体"/>
              </a:rPr>
              <a:t>而不用担心美元的贬值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272" y="2947029"/>
            <a:ext cx="8864527" cy="389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1C2D3E-BF62-45B1-BBB8-F4B3B9F0B6A7}"/>
              </a:ext>
            </a:extLst>
          </p:cNvPr>
          <p:cNvSpPr txBox="1"/>
          <p:nvPr/>
        </p:nvSpPr>
        <p:spPr>
          <a:xfrm>
            <a:off x="4615215" y="62842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主要国家货币：固定汇率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美元与黄金固定汇率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15" y="6395846"/>
            <a:ext cx="5181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Page </a:t>
            </a:r>
            <a:r>
              <a:rPr sz="1000" spc="-5" dirty="0">
                <a:latin typeface="Wingdings"/>
                <a:cs typeface="Wingdings"/>
              </a:rPr>
              <a:t>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87551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2837" y="160019"/>
            <a:ext cx="2828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布雷顿森林体系的崩</a:t>
            </a:r>
            <a:r>
              <a:rPr sz="2200" spc="-15" dirty="0"/>
              <a:t>溃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-12700" y="3870426"/>
            <a:ext cx="8848090" cy="20377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060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布雷顿森林体系崩溃的</a:t>
            </a:r>
            <a:r>
              <a:rPr sz="2000" spc="-15" dirty="0">
                <a:latin typeface="宋体"/>
                <a:cs typeface="宋体"/>
              </a:rPr>
              <a:t>历</a:t>
            </a:r>
            <a:r>
              <a:rPr sz="2000" dirty="0">
                <a:latin typeface="宋体"/>
                <a:cs typeface="宋体"/>
              </a:rPr>
              <a:t>史影</a:t>
            </a:r>
            <a:r>
              <a:rPr sz="2000" spc="-15" dirty="0">
                <a:latin typeface="宋体"/>
                <a:cs typeface="宋体"/>
              </a:rPr>
              <a:t>响</a:t>
            </a:r>
            <a:r>
              <a:rPr sz="2000" dirty="0">
                <a:latin typeface="宋体"/>
                <a:cs typeface="宋体"/>
              </a:rPr>
              <a:t>；</a:t>
            </a:r>
          </a:p>
          <a:p>
            <a:pPr marL="193675" indent="-18097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导致“全球资本主义在</a:t>
            </a:r>
            <a:r>
              <a:rPr sz="2000" spc="-10" dirty="0">
                <a:latin typeface="Arial"/>
                <a:cs typeface="Arial"/>
              </a:rPr>
              <a:t>20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世纪后半期都经历着一</a:t>
            </a:r>
            <a:r>
              <a:rPr sz="2000" spc="-15" dirty="0">
                <a:latin typeface="宋体"/>
                <a:cs typeface="宋体"/>
              </a:rPr>
              <a:t>个</a:t>
            </a:r>
            <a:r>
              <a:rPr sz="2000" dirty="0">
                <a:latin typeface="宋体"/>
                <a:cs typeface="宋体"/>
              </a:rPr>
              <a:t>长期</a:t>
            </a:r>
            <a:r>
              <a:rPr sz="2000" spc="-15" dirty="0">
                <a:latin typeface="宋体"/>
                <a:cs typeface="宋体"/>
              </a:rPr>
              <a:t>性</a:t>
            </a:r>
            <a:r>
              <a:rPr sz="2000" dirty="0">
                <a:latin typeface="宋体"/>
                <a:cs typeface="宋体"/>
              </a:rPr>
              <a:t>的衰</a:t>
            </a:r>
            <a:r>
              <a:rPr sz="2000" spc="-15" dirty="0">
                <a:latin typeface="宋体"/>
                <a:cs typeface="宋体"/>
              </a:rPr>
              <a:t>退</a:t>
            </a:r>
            <a:r>
              <a:rPr sz="2000" dirty="0">
                <a:latin typeface="宋体"/>
                <a:cs typeface="宋体"/>
              </a:rPr>
              <a:t>”。</a:t>
            </a:r>
          </a:p>
          <a:p>
            <a:pPr marL="193675" indent="-18097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为美国滥发货币、转嫁</a:t>
            </a:r>
            <a:r>
              <a:rPr sz="2000" spc="-15" dirty="0">
                <a:latin typeface="宋体"/>
                <a:cs typeface="宋体"/>
              </a:rPr>
              <a:t>危</a:t>
            </a:r>
            <a:r>
              <a:rPr sz="2000" dirty="0">
                <a:latin typeface="宋体"/>
                <a:cs typeface="宋体"/>
              </a:rPr>
              <a:t>机、</a:t>
            </a:r>
            <a:r>
              <a:rPr sz="2000" spc="-15" dirty="0">
                <a:latin typeface="宋体"/>
                <a:cs typeface="宋体"/>
              </a:rPr>
              <a:t>掠</a:t>
            </a:r>
            <a:r>
              <a:rPr sz="2000" dirty="0">
                <a:latin typeface="宋体"/>
                <a:cs typeface="宋体"/>
              </a:rPr>
              <a:t>夺世</a:t>
            </a:r>
            <a:r>
              <a:rPr sz="2000" spc="-15" dirty="0">
                <a:latin typeface="宋体"/>
                <a:cs typeface="宋体"/>
              </a:rPr>
              <a:t>界</a:t>
            </a:r>
            <a:r>
              <a:rPr sz="2000" dirty="0">
                <a:latin typeface="宋体"/>
                <a:cs typeface="宋体"/>
              </a:rPr>
              <a:t>大开</a:t>
            </a:r>
            <a:r>
              <a:rPr sz="2000" spc="-15" dirty="0">
                <a:latin typeface="宋体"/>
                <a:cs typeface="宋体"/>
              </a:rPr>
              <a:t>方</a:t>
            </a:r>
            <a:r>
              <a:rPr sz="2000" dirty="0">
                <a:latin typeface="宋体"/>
                <a:cs typeface="宋体"/>
              </a:rPr>
              <a:t>便之</a:t>
            </a:r>
            <a:r>
              <a:rPr sz="2000" spc="-15" dirty="0">
                <a:latin typeface="宋体"/>
                <a:cs typeface="宋体"/>
              </a:rPr>
              <a:t>门</a:t>
            </a:r>
            <a:r>
              <a:rPr sz="2000" dirty="0">
                <a:latin typeface="宋体"/>
                <a:cs typeface="宋体"/>
              </a:rPr>
              <a:t>；</a:t>
            </a:r>
          </a:p>
          <a:p>
            <a:pPr marL="193675" marR="5080" indent="-180975">
              <a:lnSpc>
                <a:spcPts val="2300"/>
              </a:lnSpc>
              <a:spcBef>
                <a:spcPts val="1215"/>
              </a:spcBef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宋体"/>
                <a:cs typeface="宋体"/>
              </a:rPr>
              <a:t>导致全球金融市场持续</a:t>
            </a:r>
            <a:r>
              <a:rPr sz="2000" spc="-15" dirty="0">
                <a:latin typeface="宋体"/>
                <a:cs typeface="宋体"/>
              </a:rPr>
              <a:t>动</a:t>
            </a:r>
            <a:r>
              <a:rPr sz="2000" dirty="0">
                <a:latin typeface="宋体"/>
                <a:cs typeface="宋体"/>
              </a:rPr>
              <a:t>荡，</a:t>
            </a:r>
            <a:r>
              <a:rPr sz="2000" spc="-15" dirty="0">
                <a:latin typeface="宋体"/>
                <a:cs typeface="宋体"/>
              </a:rPr>
              <a:t>金</a:t>
            </a:r>
            <a:r>
              <a:rPr sz="2000" dirty="0">
                <a:latin typeface="宋体"/>
                <a:cs typeface="宋体"/>
              </a:rPr>
              <a:t>融危</a:t>
            </a:r>
            <a:r>
              <a:rPr sz="2000" spc="-15" dirty="0">
                <a:latin typeface="宋体"/>
                <a:cs typeface="宋体"/>
              </a:rPr>
              <a:t>机</a:t>
            </a:r>
            <a:r>
              <a:rPr sz="2000" dirty="0">
                <a:latin typeface="宋体"/>
                <a:cs typeface="宋体"/>
              </a:rPr>
              <a:t>、经</a:t>
            </a:r>
            <a:r>
              <a:rPr sz="2000" spc="-15" dirty="0">
                <a:latin typeface="宋体"/>
                <a:cs typeface="宋体"/>
              </a:rPr>
              <a:t>济</a:t>
            </a:r>
            <a:r>
              <a:rPr sz="2000" dirty="0">
                <a:latin typeface="宋体"/>
                <a:cs typeface="宋体"/>
              </a:rPr>
              <a:t>危机</a:t>
            </a:r>
            <a:r>
              <a:rPr sz="2000" spc="-15" dirty="0">
                <a:latin typeface="宋体"/>
                <a:cs typeface="宋体"/>
              </a:rPr>
              <a:t>频</a:t>
            </a:r>
            <a:r>
              <a:rPr sz="2000" dirty="0">
                <a:latin typeface="宋体"/>
                <a:cs typeface="宋体"/>
              </a:rPr>
              <a:t>频发</a:t>
            </a:r>
            <a:r>
              <a:rPr sz="2000" spc="-15" dirty="0">
                <a:latin typeface="宋体"/>
                <a:cs typeface="宋体"/>
              </a:rPr>
              <a:t>生</a:t>
            </a:r>
            <a:r>
              <a:rPr sz="2000" dirty="0">
                <a:latin typeface="宋体"/>
                <a:cs typeface="宋体"/>
              </a:rPr>
              <a:t>，严</a:t>
            </a:r>
            <a:r>
              <a:rPr sz="2000" spc="-15" dirty="0">
                <a:latin typeface="宋体"/>
                <a:cs typeface="宋体"/>
              </a:rPr>
              <a:t>重</a:t>
            </a:r>
            <a:r>
              <a:rPr sz="2000" dirty="0">
                <a:latin typeface="宋体"/>
                <a:cs typeface="宋体"/>
              </a:rPr>
              <a:t>威胁</a:t>
            </a:r>
            <a:r>
              <a:rPr sz="2000" spc="-15" dirty="0">
                <a:latin typeface="宋体"/>
                <a:cs typeface="宋体"/>
              </a:rPr>
              <a:t>世</a:t>
            </a:r>
            <a:r>
              <a:rPr sz="2000" dirty="0">
                <a:latin typeface="宋体"/>
                <a:cs typeface="宋体"/>
              </a:rPr>
              <a:t>界经 济的稳定。</a:t>
            </a:r>
          </a:p>
        </p:txBody>
      </p:sp>
      <p:sp>
        <p:nvSpPr>
          <p:cNvPr id="6" name="object 6"/>
          <p:cNvSpPr/>
          <p:nvPr/>
        </p:nvSpPr>
        <p:spPr>
          <a:xfrm>
            <a:off x="152400" y="3200400"/>
            <a:ext cx="8699500" cy="1905"/>
          </a:xfrm>
          <a:custGeom>
            <a:avLst/>
            <a:gdLst/>
            <a:ahLst/>
            <a:cxnLst/>
            <a:rect l="l" t="t" r="r" b="b"/>
            <a:pathLst>
              <a:path w="8699500" h="1905">
                <a:moveTo>
                  <a:pt x="0" y="0"/>
                </a:moveTo>
                <a:lnTo>
                  <a:pt x="8699500" y="15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9194" y="316380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12" y="0"/>
                </a:moveTo>
                <a:lnTo>
                  <a:pt x="0" y="76200"/>
                </a:lnTo>
                <a:lnTo>
                  <a:pt x="76199" y="38112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3048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9734" y="1328419"/>
            <a:ext cx="280035" cy="178879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5000"/>
              </a:lnSpc>
            </a:pPr>
            <a:r>
              <a:rPr sz="2000" b="1" spc="-25" dirty="0">
                <a:latin typeface="宋体"/>
                <a:cs typeface="宋体"/>
              </a:rPr>
              <a:t>第一次美元危</a:t>
            </a:r>
            <a:r>
              <a:rPr sz="2000" b="1" dirty="0">
                <a:latin typeface="宋体"/>
                <a:cs typeface="宋体"/>
              </a:rPr>
              <a:t>机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8800" y="3048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67534" y="1404619"/>
            <a:ext cx="280035" cy="178879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5000"/>
              </a:lnSpc>
            </a:pPr>
            <a:r>
              <a:rPr sz="2000" b="1" spc="-25" dirty="0">
                <a:latin typeface="宋体"/>
                <a:cs typeface="宋体"/>
              </a:rPr>
              <a:t>第二次美元危</a:t>
            </a:r>
            <a:r>
              <a:rPr sz="2000" b="1" dirty="0">
                <a:latin typeface="宋体"/>
                <a:cs typeface="宋体"/>
              </a:rPr>
              <a:t>机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4914" y="2351150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……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05200" y="2971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9134" y="1328419"/>
            <a:ext cx="572770" cy="15373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000" b="1" spc="-25" dirty="0">
                <a:latin typeface="宋体"/>
                <a:cs typeface="宋体"/>
              </a:rPr>
              <a:t>第六次美元</a:t>
            </a:r>
            <a:r>
              <a:rPr sz="2000" b="1" dirty="0">
                <a:latin typeface="宋体"/>
                <a:cs typeface="宋体"/>
              </a:rPr>
              <a:t>危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机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67200" y="2971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05934" y="1328419"/>
            <a:ext cx="280035" cy="178879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5000"/>
              </a:lnSpc>
            </a:pPr>
            <a:r>
              <a:rPr sz="2000" b="1" spc="-25" dirty="0">
                <a:latin typeface="宋体"/>
                <a:cs typeface="宋体"/>
              </a:rPr>
              <a:t>第七次美元危</a:t>
            </a:r>
            <a:r>
              <a:rPr sz="2000" b="1" dirty="0">
                <a:latin typeface="宋体"/>
                <a:cs typeface="宋体"/>
              </a:rPr>
              <a:t>机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05400" y="2971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39334" y="1360169"/>
            <a:ext cx="572770" cy="15373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000" b="1" spc="-25" dirty="0">
                <a:latin typeface="宋体"/>
                <a:cs typeface="宋体"/>
              </a:rPr>
              <a:t>第八次美元</a:t>
            </a:r>
            <a:r>
              <a:rPr sz="2000" b="1" dirty="0">
                <a:latin typeface="宋体"/>
                <a:cs typeface="宋体"/>
              </a:rPr>
              <a:t>危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机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43600" y="2971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77534" y="1328419"/>
            <a:ext cx="572770" cy="15373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000" b="1" spc="-25" dirty="0">
                <a:latin typeface="宋体"/>
                <a:cs typeface="宋体"/>
              </a:rPr>
              <a:t>第九次美元</a:t>
            </a:r>
            <a:r>
              <a:rPr sz="2000" b="1" dirty="0">
                <a:latin typeface="宋体"/>
                <a:cs typeface="宋体"/>
              </a:rPr>
              <a:t>危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机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05600" y="2971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39534" y="1328419"/>
            <a:ext cx="572770" cy="15373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000" b="1" spc="-25" dirty="0">
                <a:latin typeface="宋体"/>
                <a:cs typeface="宋体"/>
              </a:rPr>
              <a:t>第十次美元</a:t>
            </a:r>
            <a:r>
              <a:rPr sz="2000" b="1" dirty="0">
                <a:latin typeface="宋体"/>
                <a:cs typeface="宋体"/>
              </a:rPr>
              <a:t>危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机</a:t>
            </a:r>
            <a:endParaRPr sz="2000">
              <a:latin typeface="宋体"/>
              <a:cs typeface="宋体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49534"/>
              </p:ext>
            </p:extLst>
          </p:nvPr>
        </p:nvGraphicFramePr>
        <p:xfrm>
          <a:off x="59689" y="3307058"/>
          <a:ext cx="8665973" cy="65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7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1960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1968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1971.5 1971.7</a:t>
                      </a:r>
                      <a:r>
                        <a:rPr sz="2000" b="1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1972.</a:t>
                      </a:r>
                      <a:r>
                        <a:rPr lang="en-US" altLang="zh-CN" sz="2000" b="1" dirty="0">
                          <a:latin typeface="Arial"/>
                          <a:cs typeface="Arial"/>
                        </a:rPr>
                        <a:t>6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1973.1</a:t>
                      </a:r>
                      <a:r>
                        <a:rPr lang="en-US" altLang="zh-CN" sz="2000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1973.</a:t>
                      </a:r>
                      <a:r>
                        <a:rPr lang="en-US" altLang="zh-CN" sz="2000" b="1" dirty="0">
                          <a:latin typeface="Arial"/>
                          <a:cs typeface="Arial"/>
                        </a:rPr>
                        <a:t>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1973.3.1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0545" algn="r">
                        <a:lnSpc>
                          <a:spcPts val="2295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329" algn="ctr">
                        <a:lnSpc>
                          <a:spcPts val="2295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2295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7848600" y="2971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87333" y="871219"/>
            <a:ext cx="280035" cy="229171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5000"/>
              </a:lnSpc>
            </a:pPr>
            <a:r>
              <a:rPr sz="2000" b="1" spc="-25" dirty="0">
                <a:latin typeface="宋体"/>
                <a:cs typeface="宋体"/>
              </a:rPr>
              <a:t>布雷顿森林体系崩</a:t>
            </a:r>
            <a:r>
              <a:rPr sz="2000" b="1" dirty="0">
                <a:latin typeface="宋体"/>
                <a:cs typeface="宋体"/>
              </a:rPr>
              <a:t>溃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942" y="1258640"/>
            <a:ext cx="8697986" cy="3951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2699" y="6690404"/>
            <a:ext cx="58610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2018/5/31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66345B-7C53-4531-B98E-84237B5C050F}"/>
              </a:ext>
            </a:extLst>
          </p:cNvPr>
          <p:cNvSpPr txBox="1"/>
          <p:nvPr/>
        </p:nvSpPr>
        <p:spPr>
          <a:xfrm>
            <a:off x="172942" y="539640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货币币值是由工业生产能力决定的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4050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3107</Words>
  <Application>Microsoft Office PowerPoint</Application>
  <PresentationFormat>全屏显示(4:3)</PresentationFormat>
  <Paragraphs>911</Paragraphs>
  <Slides>60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7" baseType="lpstr">
      <vt:lpstr>等线</vt:lpstr>
      <vt:lpstr>华文新魏</vt:lpstr>
      <vt:lpstr>华文中宋</vt:lpstr>
      <vt:lpstr>宋体</vt:lpstr>
      <vt:lpstr>微软雅黑</vt:lpstr>
      <vt:lpstr>Arial</vt:lpstr>
      <vt:lpstr>Calibri</vt:lpstr>
      <vt:lpstr>Cambria</vt:lpstr>
      <vt:lpstr>Gill Sans MT</vt:lpstr>
      <vt:lpstr>Microsoft Sans Serif</vt:lpstr>
      <vt:lpstr>Symbol</vt:lpstr>
      <vt:lpstr>Tahoma</vt:lpstr>
      <vt:lpstr>Times New Roman</vt:lpstr>
      <vt:lpstr>Wingdings</vt:lpstr>
      <vt:lpstr>Wingdings 2</vt:lpstr>
      <vt:lpstr>Office Theme</vt:lpstr>
      <vt:lpstr>MathType 6.0 Equation</vt:lpstr>
      <vt:lpstr>北航本科精品课建设</vt:lpstr>
      <vt:lpstr>本章目标</vt:lpstr>
      <vt:lpstr>CH7 汇率与国际收支平衡</vt:lpstr>
      <vt:lpstr>7.1 国际货币体系</vt:lpstr>
      <vt:lpstr>布雷顿森林体系的主要内容</vt:lpstr>
      <vt:lpstr>布雷顿森林体系与国际金融体系的格局</vt:lpstr>
      <vt:lpstr>布雷顿森林体系的影响</vt:lpstr>
      <vt:lpstr>布雷顿森林体系的崩溃</vt:lpstr>
      <vt:lpstr>PowerPoint 演示文稿</vt:lpstr>
      <vt:lpstr>新布雷顿森林体系</vt:lpstr>
      <vt:lpstr>新布雷顿森林体系是一种全球性的国际货币体系安排</vt:lpstr>
      <vt:lpstr>SDR （ Special Drawing Right）：特别提款权</vt:lpstr>
      <vt:lpstr>SDR：特别提款权</vt:lpstr>
      <vt:lpstr>SDR：2016-10-01</vt:lpstr>
      <vt:lpstr>7.2 外汇交易与汇率</vt:lpstr>
      <vt:lpstr>关于汇率的基本概念</vt:lpstr>
      <vt:lpstr>1995-2009人民币对外汇率变化</vt:lpstr>
      <vt:lpstr>美元：欧元、日元汇率</vt:lpstr>
      <vt:lpstr>人民币指数（CNYX）</vt:lpstr>
      <vt:lpstr>PowerPoint 演示文稿</vt:lpstr>
      <vt:lpstr>美元指数——USDX</vt:lpstr>
      <vt:lpstr>欧元指数</vt:lpstr>
      <vt:lpstr>PowerPoint 演示文稿</vt:lpstr>
      <vt:lpstr>PowerPoint 演示文稿</vt:lpstr>
      <vt:lpstr>汇 率的决定：需求与供给分析(美国的角度)</vt:lpstr>
      <vt:lpstr>美元需求的变化</vt:lpstr>
      <vt:lpstr>外汇市场上的供给</vt:lpstr>
      <vt:lpstr>美元供给变化</vt:lpstr>
      <vt:lpstr>均衡汇率</vt:lpstr>
      <vt:lpstr>7.3 均衡汇率：购买力平价</vt:lpstr>
      <vt:lpstr>PowerPoint 演示文稿</vt:lpstr>
      <vt:lpstr>PPP Calculations Change the Relative Size of  Nations, 1998</vt:lpstr>
      <vt:lpstr>7.4 均衡汇率：利率平价</vt:lpstr>
      <vt:lpstr>PowerPoint 演示文稿</vt:lpstr>
      <vt:lpstr>7.5 不平衡与国际债务</vt:lpstr>
      <vt:lpstr>美国的低储蓄与长期负债</vt:lpstr>
      <vt:lpstr>中国外向型经济的高速发展与美国的贸易赤字</vt:lpstr>
      <vt:lpstr>中国外汇储备的演化</vt:lpstr>
      <vt:lpstr>外汇占款</vt:lpstr>
      <vt:lpstr>汇率工具的效果</vt:lpstr>
      <vt:lpstr>短期投机：2019中国股票的诱惑</vt:lpstr>
      <vt:lpstr>A股预期带来的人民币短期升值的推力 （金融市场因素）</vt:lpstr>
      <vt:lpstr>PowerPoint 演示文稿</vt:lpstr>
      <vt:lpstr>SDR （ Special Drawing Right）：特别提款权</vt:lpstr>
      <vt:lpstr>SDR：特别提款权</vt:lpstr>
      <vt:lpstr>SDR：2016-10-01</vt:lpstr>
      <vt:lpstr>人民币国际化内涵</vt:lpstr>
      <vt:lpstr>Transaction Currency</vt:lpstr>
      <vt:lpstr>人民币国际化的历史逻辑</vt:lpstr>
      <vt:lpstr>资本项目开放进程中的人民币外汇市场</vt:lpstr>
      <vt:lpstr>中美两国通货膨胀率对比</vt:lpstr>
      <vt:lpstr>Differential btw CNY and CHY</vt:lpstr>
      <vt:lpstr>Data</vt:lpstr>
      <vt:lpstr>New Findings</vt:lpstr>
      <vt:lpstr>New Findings</vt:lpstr>
      <vt:lpstr>短期投机：2019中国股票的诱惑</vt:lpstr>
      <vt:lpstr>A股预期带来的人民币短期升值的推力（金融市场因素）</vt:lpstr>
      <vt:lpstr>PowerPoint 演示文稿</vt:lpstr>
      <vt:lpstr>案例讨论：1997年亚洲金融危机中的汇率极端波动</vt:lpstr>
      <vt:lpstr>汇率定价之谜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cp:lastModifiedBy>泽宇 李</cp:lastModifiedBy>
  <cp:revision>12</cp:revision>
  <dcterms:created xsi:type="dcterms:W3CDTF">2019-04-11T07:12:00Z</dcterms:created>
  <dcterms:modified xsi:type="dcterms:W3CDTF">2019-04-16T01:35:08Z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2018-05-31T00:00:00Z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2019-04-11T00:00:00Z</vt:filetime>
  </property>
</Properties>
</file>