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7" r:id="rId3"/>
    <p:sldId id="268" r:id="rId4"/>
    <p:sldId id="265" r:id="rId5"/>
    <p:sldId id="266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8" y="-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4DE5-D944-43D6-9AD7-3CAA89199145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B63F8-FE56-4787-9757-30ACF304B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5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B63F8-FE56-4787-9757-30ACF304BF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9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第五章 作业答案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0" y="228600"/>
            <a:ext cx="8839200" cy="4572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STO R1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(R2)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内容存入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(R2)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为地址的数存单元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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599" y="3812500"/>
            <a:ext cx="8839201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执行周期</a:t>
            </a:r>
            <a:endParaRPr lang="en-US" altLang="zh-CN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发出控制信号到通用寄存器，选择（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为数存地址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通用寄存器三态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门，将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，并进行地址译码</a:t>
            </a: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发出控制信号到通用寄存器，选择（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为数存的写入数据</a:t>
            </a: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发出控制信号，打开用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寄存器三态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门，将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⑥OC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发出控制信号，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DBUS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指示的数存单元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092" y="840700"/>
            <a:ext cx="8819708" cy="28931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取指周期</a:t>
            </a:r>
            <a:endParaRPr lang="en-US" altLang="zh-CN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装入该指令的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到指令地址总线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ABUS(I)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对指存进行译码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，并启动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读命令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存中读出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通过指令总线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装入指令寄存器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，为取下一条指令做好准备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指令寄存器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）被译码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 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识别出是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指令，取指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周期结束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9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0" y="228600"/>
            <a:ext cx="8991600" cy="4572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LAD (R3)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(R3)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为地址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的内存单元内容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取至寄存器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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spcBef>
                <a:spcPts val="0"/>
              </a:spcBef>
              <a:buNone/>
            </a:pP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00400" y="1075375"/>
            <a:ext cx="3581400" cy="5325425"/>
            <a:chOff x="3200400" y="1075375"/>
            <a:chExt cx="3581400" cy="5325425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1101213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PC→AR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0400" y="1920442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M→DR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0400" y="2712821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DR→IR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2"/>
              <a:endCxn id="8" idx="0"/>
            </p:cNvCxnSpPr>
            <p:nvPr/>
          </p:nvCxnSpPr>
          <p:spPr>
            <a:xfrm>
              <a:off x="3962400" y="1558413"/>
              <a:ext cx="0" cy="3620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2"/>
              <a:endCxn id="9" idx="0"/>
            </p:cNvCxnSpPr>
            <p:nvPr/>
          </p:nvCxnSpPr>
          <p:spPr>
            <a:xfrm>
              <a:off x="3962400" y="2377642"/>
              <a:ext cx="0" cy="335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菱形 12"/>
            <p:cNvSpPr/>
            <p:nvPr/>
          </p:nvSpPr>
          <p:spPr>
            <a:xfrm>
              <a:off x="3429000" y="3474821"/>
              <a:ext cx="1066800" cy="487579"/>
            </a:xfrm>
            <a:prstGeom prst="diamon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/>
            <p:cNvCxnSpPr>
              <a:stCxn id="9" idx="2"/>
              <a:endCxn id="13" idx="0"/>
            </p:cNvCxnSpPr>
            <p:nvPr/>
          </p:nvCxnSpPr>
          <p:spPr>
            <a:xfrm>
              <a:off x="3962400" y="3170021"/>
              <a:ext cx="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00400" y="4331992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R3→AR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5151221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M→DR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5943600"/>
              <a:ext cx="15240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DR→R0</a:t>
              </a:r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8" idx="2"/>
              <a:endCxn id="19" idx="0"/>
            </p:cNvCxnSpPr>
            <p:nvPr/>
          </p:nvCxnSpPr>
          <p:spPr>
            <a:xfrm>
              <a:off x="3962400" y="4789192"/>
              <a:ext cx="0" cy="3620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9" idx="2"/>
              <a:endCxn id="20" idx="0"/>
            </p:cNvCxnSpPr>
            <p:nvPr/>
          </p:nvCxnSpPr>
          <p:spPr>
            <a:xfrm>
              <a:off x="3962400" y="5608421"/>
              <a:ext cx="0" cy="335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876800" y="1075375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en-US" altLang="zh-CN" b="1" baseline="-250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en-US" altLang="zh-CN" b="1" baseline="-25000" dirty="0" err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1905000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R/W=R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181600" y="19812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76800" y="2743200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</a:t>
              </a:r>
              <a:r>
                <a:rPr lang="en-US" altLang="zh-CN" b="1" baseline="-25000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IR</a:t>
              </a:r>
              <a:r>
                <a:rPr lang="en-US" altLang="zh-CN" b="1" baseline="-25000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00" y="4351975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b="1" baseline="-250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3o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en-US" altLang="zh-CN" b="1" baseline="-25000" dirty="0" err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6800" y="5181600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R/W=R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5181600" y="5257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876800" y="5943600"/>
              <a:ext cx="1905000" cy="45720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altLang="zh-CN" b="1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</a:t>
              </a:r>
              <a:r>
                <a:rPr lang="en-US" altLang="zh-CN" b="1" baseline="-25000" dirty="0" err="1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r>
                <a:rPr lang="zh-CN" altLang="en-US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b="1" baseline="-250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0i</a:t>
              </a:r>
              <a:endParaRPr lang="zh-CN" altLang="en-US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/>
            <p:cNvCxnSpPr>
              <a:stCxn id="13" idx="2"/>
              <a:endCxn id="18" idx="0"/>
            </p:cNvCxnSpPr>
            <p:nvPr/>
          </p:nvCxnSpPr>
          <p:spPr>
            <a:xfrm>
              <a:off x="3962400" y="3962400"/>
              <a:ext cx="0" cy="369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2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381000"/>
            <a:ext cx="8610600" cy="38862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控制存贮器容量</a:t>
            </a:r>
            <a:endParaRPr lang="en-US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指微指令：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条机器指令执行阶段：平均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条微指令</a:t>
            </a:r>
            <a:endParaRPr lang="en-US" altLang="zh-CN" sz="2400" b="1" dirty="0" smtClean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微指令数量：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1+80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= 241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控制存贮器容量：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241 * (32 / 8) = 241 * 4 = 964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1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152401" y="228600"/>
            <a:ext cx="4267200" cy="838200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200"/>
            <a:ext cx="510539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1523746"/>
            <a:ext cx="3048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PC→MAR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2342975"/>
            <a:ext cx="3048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M→MDR →IR, PC+1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7315200" y="1980946"/>
            <a:ext cx="0" cy="362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菱形 12"/>
          <p:cNvSpPr/>
          <p:nvPr/>
        </p:nvSpPr>
        <p:spPr>
          <a:xfrm>
            <a:off x="6781800" y="3170021"/>
            <a:ext cx="1066800" cy="487579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>
          <a:xfrm>
            <a:off x="7315200" y="2800175"/>
            <a:ext cx="0" cy="369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3200" y="4027192"/>
            <a:ext cx="1524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R1→C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4846421"/>
            <a:ext cx="1524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R2→D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0" y="5638800"/>
            <a:ext cx="1524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C+D→R2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2"/>
            <a:endCxn id="16" idx="0"/>
          </p:cNvCxnSpPr>
          <p:nvPr/>
        </p:nvCxnSpPr>
        <p:spPr>
          <a:xfrm>
            <a:off x="7315200" y="4484392"/>
            <a:ext cx="0" cy="362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7315200" y="5303621"/>
            <a:ext cx="0" cy="335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  <a:endCxn id="15" idx="0"/>
          </p:cNvCxnSpPr>
          <p:nvPr/>
        </p:nvCxnSpPr>
        <p:spPr>
          <a:xfrm>
            <a:off x="7315200" y="3657600"/>
            <a:ext cx="0" cy="3695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4724400" y="228600"/>
            <a:ext cx="4267200" cy="838200"/>
          </a:xfrm>
          <a:prstGeom prst="rect">
            <a:avLst/>
          </a:prstGeom>
          <a:noFill/>
        </p:spPr>
        <p:txBody>
          <a:bodyPr vert="horz" anchor="ctr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R1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endParaRPr 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3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228600"/>
            <a:ext cx="8305800" cy="3657600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 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微指令格式</a:t>
            </a:r>
            <a:endParaRPr lang="en-US" altLang="zh-CN" sz="2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顺序控制字段：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 = 2</a:t>
            </a:r>
            <a:r>
              <a:rPr lang="en-US" altLang="zh-CN" sz="22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位指示后续微指令地址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判别标志字段：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个条件，不编码，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微命令字段：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 – 9 – 4 =  35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位留做微命令字段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）微程序控制器结构框图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099"/>
              </p:ext>
            </p:extLst>
          </p:nvPr>
        </p:nvGraphicFramePr>
        <p:xfrm>
          <a:off x="533400" y="2514600"/>
          <a:ext cx="8001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微命令字段：</a:t>
                      </a:r>
                      <a:r>
                        <a:rPr lang="en-US" altLang="zh-CN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判别标志：</a:t>
                      </a:r>
                      <a:r>
                        <a:rPr lang="en-US" altLang="zh-CN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顺序控制字段：</a:t>
                      </a:r>
                      <a:r>
                        <a:rPr lang="en-US" altLang="zh-CN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20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8153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2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952875"/>
            <a:ext cx="6305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04800" y="304800"/>
            <a:ext cx="8458200" cy="5867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时空图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endParaRPr lang="en-US" altLang="zh-CN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）吞吐率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）加速比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63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334000"/>
            <a:ext cx="434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81000" y="304800"/>
            <a:ext cx="8458200" cy="5867400"/>
          </a:xfrm>
          <a:prstGeom prst="rect">
            <a:avLst/>
          </a:prstGeom>
          <a:noFill/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  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数据相关类型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I1     LDA  R1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	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M(A) -&gt; R1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I2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R2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R1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(R2) + (R1) -&gt; R2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R1: 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写后读（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I1     ADD R3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	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(R3) + (R4) -&gt; R3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I2     MUL R4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R5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(R4) + (R5) -&gt; R4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R4: 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读后写（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I1     LDA  R6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	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M(B) -&gt; R6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I2     MUL R6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R7		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(R6) + (R7) -&gt; R6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R6: </a:t>
            </a: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写后写（</a:t>
            </a:r>
            <a:r>
              <a:rPr lang="en-US" altLang="zh-CN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WAW</a:t>
            </a:r>
            <a:r>
              <a:rPr lang="zh-CN" altLang="en-US" sz="2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1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  <a:ln>
          <a:solidFill>
            <a:srgbClr val="C00000"/>
          </a:solidFill>
        </a:ln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892</TotalTime>
  <Words>451</Words>
  <Application>Microsoft Office PowerPoint</Application>
  <PresentationFormat>全屏显示(4:3)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第五章 作业答案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业 答 案</dc:title>
  <dc:creator>zz</dc:creator>
  <cp:lastModifiedBy>Hong_lee</cp:lastModifiedBy>
  <cp:revision>82</cp:revision>
  <dcterms:created xsi:type="dcterms:W3CDTF">2019-03-29T00:17:01Z</dcterms:created>
  <dcterms:modified xsi:type="dcterms:W3CDTF">2019-06-14T03:11:01Z</dcterms:modified>
</cp:coreProperties>
</file>