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9"/>
  </p:notesMasterIdLst>
  <p:handoutMasterIdLst>
    <p:handoutMasterId r:id="rId70"/>
  </p:handoutMasterIdLst>
  <p:sldIdLst>
    <p:sldId id="257" r:id="rId2"/>
    <p:sldId id="256" r:id="rId3"/>
    <p:sldId id="457" r:id="rId4"/>
    <p:sldId id="260" r:id="rId5"/>
    <p:sldId id="259" r:id="rId6"/>
    <p:sldId id="258" r:id="rId7"/>
    <p:sldId id="264" r:id="rId8"/>
    <p:sldId id="265" r:id="rId9"/>
    <p:sldId id="263" r:id="rId10"/>
    <p:sldId id="267" r:id="rId11"/>
    <p:sldId id="268" r:id="rId12"/>
    <p:sldId id="269" r:id="rId13"/>
    <p:sldId id="270" r:id="rId14"/>
    <p:sldId id="299" r:id="rId15"/>
    <p:sldId id="453" r:id="rId16"/>
    <p:sldId id="455" r:id="rId17"/>
    <p:sldId id="271" r:id="rId18"/>
    <p:sldId id="272" r:id="rId19"/>
    <p:sldId id="382" r:id="rId20"/>
    <p:sldId id="383" r:id="rId21"/>
    <p:sldId id="384" r:id="rId22"/>
    <p:sldId id="445" r:id="rId23"/>
    <p:sldId id="378" r:id="rId24"/>
    <p:sldId id="275" r:id="rId25"/>
    <p:sldId id="300" r:id="rId26"/>
    <p:sldId id="302" r:id="rId27"/>
    <p:sldId id="276" r:id="rId28"/>
    <p:sldId id="396" r:id="rId29"/>
    <p:sldId id="454" r:id="rId30"/>
    <p:sldId id="312" r:id="rId31"/>
    <p:sldId id="451" r:id="rId32"/>
    <p:sldId id="389" r:id="rId33"/>
    <p:sldId id="393" r:id="rId34"/>
    <p:sldId id="387" r:id="rId35"/>
    <p:sldId id="403" r:id="rId36"/>
    <p:sldId id="456" r:id="rId37"/>
    <p:sldId id="406" r:id="rId38"/>
    <p:sldId id="408" r:id="rId39"/>
    <p:sldId id="439" r:id="rId40"/>
    <p:sldId id="409" r:id="rId41"/>
    <p:sldId id="446" r:id="rId42"/>
    <p:sldId id="410" r:id="rId43"/>
    <p:sldId id="440" r:id="rId44"/>
    <p:sldId id="411" r:id="rId45"/>
    <p:sldId id="412" r:id="rId46"/>
    <p:sldId id="447" r:id="rId47"/>
    <p:sldId id="449" r:id="rId48"/>
    <p:sldId id="458" r:id="rId49"/>
    <p:sldId id="413" r:id="rId50"/>
    <p:sldId id="414" r:id="rId51"/>
    <p:sldId id="415" r:id="rId52"/>
    <p:sldId id="417" r:id="rId53"/>
    <p:sldId id="416" r:id="rId54"/>
    <p:sldId id="450" r:id="rId55"/>
    <p:sldId id="418" r:id="rId56"/>
    <p:sldId id="419" r:id="rId57"/>
    <p:sldId id="420" r:id="rId58"/>
    <p:sldId id="421" r:id="rId59"/>
    <p:sldId id="422" r:id="rId60"/>
    <p:sldId id="425" r:id="rId61"/>
    <p:sldId id="426" r:id="rId62"/>
    <p:sldId id="427" r:id="rId63"/>
    <p:sldId id="428" r:id="rId64"/>
    <p:sldId id="429" r:id="rId65"/>
    <p:sldId id="430" r:id="rId66"/>
    <p:sldId id="432" r:id="rId67"/>
    <p:sldId id="459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916B4"/>
    <a:srgbClr val="BB6126"/>
    <a:srgbClr val="009900"/>
    <a:srgbClr val="EAD5FF"/>
    <a:srgbClr val="DA1818"/>
    <a:srgbClr val="414BA5"/>
    <a:srgbClr val="F10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3" autoAdjust="0"/>
    <p:restoredTop sz="99277" autoAdjust="0"/>
  </p:normalViewPr>
  <p:slideViewPr>
    <p:cSldViewPr>
      <p:cViewPr>
        <p:scale>
          <a:sx n="70" d="100"/>
          <a:sy n="70" d="100"/>
        </p:scale>
        <p:origin x="-1333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notesViewPr>
    <p:cSldViewPr>
      <p:cViewPr varScale="1">
        <p:scale>
          <a:sx n="40" d="100"/>
          <a:sy n="40" d="100"/>
        </p:scale>
        <p:origin x="-14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D266EE2F-781D-41D4-B12C-183A5E0603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58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665D7CDA-3CB6-4041-BA60-67945E91DF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40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45B354-BF08-49AD-82DE-410A291A2689}" type="slidenum">
              <a:rPr lang="zh-CN" altLang="en-US" sz="1200" smtClean="0"/>
              <a:pPr/>
              <a:t>10</a:t>
            </a:fld>
            <a:endParaRPr lang="en-US" altLang="zh-CN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C6C38A4-EF45-4693-9A88-0BD66FB29784}" type="slidenum">
              <a:rPr lang="zh-CN" altLang="en-US" sz="1200" smtClean="0"/>
              <a:pPr/>
              <a:t>11</a:t>
            </a:fld>
            <a:endParaRPr lang="en-US" altLang="zh-CN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八</a:t>
            </a:r>
            <a:r>
              <a:rPr lang="en-US" altLang="en-US" smtClean="0"/>
              <a:t>FJKGJFDGVFDIGJEIFOGJEIGOJEBGOIJEFGIOFJDBGIFO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8310BC-C961-4209-8E2A-A6187BC7EFB9}" type="datetime1">
              <a:rPr lang="zh-CN" altLang="en-US" smtClean="0"/>
              <a:pPr>
                <a:spcBef>
                  <a:spcPct val="0"/>
                </a:spcBef>
              </a:pPr>
              <a:t>2019/3/15</a:t>
            </a:fld>
            <a:endParaRPr lang="en-US" altLang="zh-CN" smtClean="0"/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E3F1A4-C132-45D2-97B4-EBB6EF5E69B9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D00B6A50-523F-4B60-98D0-40B156CB7A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48CA2-02D2-4311-8401-0DB382DB15D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8428E-9101-4694-AF61-E1C52D36EEC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EAAE1-C048-4E06-8099-FEB15F06A6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02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7A1DA-92E7-45FC-9C88-AAF69A2D4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25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6117-276C-4132-9578-9451D46634BC}" type="datetime1">
              <a:rPr lang="zh-CN" altLang="en-US"/>
              <a:pPr>
                <a:defRPr/>
              </a:pPr>
              <a:t>2019/3/15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784E4-CAA4-4E89-8A4B-DA1CD6A84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75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81A98677-82DE-446B-971A-CE23426DA51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CEB049A-39E8-4847-B080-4C13CE4C8D7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0FE3-387D-4023-A086-283B48017D4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3D2BA-4B99-4DB3-B6CA-023630827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309B782-C467-40B9-A0F1-2E7ABD01A02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CE83-842D-4AFE-BF7C-AD685DD4DFA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E6566953-9E3A-4F6C-A293-AAA203D1E0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EFE16B2-5BF2-45E0-9A00-9E57A5F361F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D7878B-7A42-44E6-A272-44E798CE30F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http://myarticle.enet.com.cn/images/2006/0510/1147250431679/4.jp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http://www.cqxjwxx.com.cn/zhishiku/xxjs-dj/djzx/bookcase/Image/WX31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22325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4000" b="1" dirty="0" smtClean="0"/>
              <a:t>第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章 数据表示和运算器</a:t>
            </a:r>
          </a:p>
        </p:txBody>
      </p:sp>
      <p:sp>
        <p:nvSpPr>
          <p:cNvPr id="19" name="Rectangle 1027"/>
          <p:cNvSpPr txBox="1">
            <a:spLocks noChangeArrowheads="1"/>
          </p:cNvSpPr>
          <p:nvPr/>
        </p:nvSpPr>
        <p:spPr bwMode="auto">
          <a:xfrm>
            <a:off x="1475656" y="2060798"/>
            <a:ext cx="49688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 smtClean="0"/>
              <a:t>数据信息的表示方法</a:t>
            </a:r>
            <a:endParaRPr lang="en-US" altLang="zh-CN" sz="2400" b="1" kern="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 smtClean="0"/>
              <a:t>定点加减运算</a:t>
            </a:r>
            <a:endParaRPr lang="en-US" altLang="zh-CN" sz="2400" b="1" kern="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 smtClean="0"/>
              <a:t>定点乘法运算</a:t>
            </a:r>
            <a:endParaRPr lang="en-US" altLang="zh-CN" sz="2400" b="1" kern="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 smtClean="0"/>
              <a:t>定点除法运算</a:t>
            </a:r>
            <a:endParaRPr lang="en-US" altLang="zh-CN" sz="2400" b="1" kern="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 smtClean="0"/>
              <a:t>定点运算器组成</a:t>
            </a:r>
            <a:endParaRPr lang="en-US" altLang="zh-CN" sz="2400" b="1" kern="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 smtClean="0"/>
              <a:t>浮点运算方法和浮点运算器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0829"/>
            <a:ext cx="7772400" cy="5238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小数部分：乘基取整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400" b="1" dirty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4768" y="908075"/>
            <a:ext cx="8007672" cy="532923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</a:rPr>
              <a:t>例1：（0.5627）</a:t>
            </a:r>
            <a:r>
              <a:rPr lang="zh-CN" altLang="en-US" sz="2200" b="1" baseline="-25000" dirty="0" smtClean="0">
                <a:solidFill>
                  <a:srgbClr val="FF0000"/>
                </a:solidFill>
              </a:rPr>
              <a:t>10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=（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           ？？？？      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200" b="1" baseline="-25000" dirty="0" smtClean="0">
                <a:solidFill>
                  <a:srgbClr val="FF0000"/>
                </a:solidFill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en-US" altLang="zh-CN" sz="2200" b="1" baseline="-25000" dirty="0" smtClean="0"/>
              <a:t>            </a:t>
            </a:r>
            <a:r>
              <a:rPr lang="en-US" altLang="zh-CN" sz="2200" b="1" dirty="0" smtClean="0"/>
              <a:t> 0.5627 * 2  = 1.1254</a:t>
            </a:r>
            <a:r>
              <a:rPr lang="zh-CN" altLang="en-US" sz="2200" b="1" dirty="0" smtClean="0"/>
              <a:t> </a:t>
            </a:r>
            <a:r>
              <a:rPr lang="zh-CN" altLang="zh-CN" sz="2200" b="1" dirty="0" smtClean="0"/>
              <a:t>            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-1 </a:t>
            </a:r>
            <a:r>
              <a:rPr lang="en-US" altLang="zh-CN" sz="2200" b="1" dirty="0" smtClean="0"/>
              <a:t>= 1</a:t>
            </a:r>
            <a:endParaRPr lang="zh-CN" altLang="en-US" sz="2200" b="1" dirty="0" smtClean="0"/>
          </a:p>
          <a:p>
            <a:pPr lvl="1" eaLnBrk="1" hangingPunct="1">
              <a:buFontTx/>
              <a:buNone/>
            </a:pPr>
            <a:r>
              <a:rPr lang="en-US" altLang="zh-CN" sz="2200" b="1" dirty="0" smtClean="0"/>
              <a:t>		  0.1254 * 2 = 0.2508 </a:t>
            </a:r>
            <a:r>
              <a:rPr lang="zh-CN" altLang="zh-CN" sz="2200" b="1" dirty="0" smtClean="0"/>
              <a:t>             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-2 </a:t>
            </a:r>
            <a:r>
              <a:rPr lang="en-US" altLang="zh-CN" sz="2200" b="1" dirty="0" smtClean="0"/>
              <a:t>= 0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smtClean="0"/>
              <a:t>	     0.2508 * 2 = 0.5016 </a:t>
            </a:r>
            <a:r>
              <a:rPr lang="zh-CN" altLang="zh-CN" sz="2200" b="1" dirty="0" smtClean="0"/>
              <a:t>             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-3 </a:t>
            </a:r>
            <a:r>
              <a:rPr lang="en-US" altLang="zh-CN" sz="2200" b="1" dirty="0" smtClean="0"/>
              <a:t>= 0</a:t>
            </a:r>
            <a:endParaRPr lang="zh-CN" altLang="en-US" sz="2200" b="1" dirty="0" smtClean="0"/>
          </a:p>
          <a:p>
            <a:pPr lvl="1" eaLnBrk="1" hangingPunct="1">
              <a:buFontTx/>
              <a:buNone/>
            </a:pPr>
            <a:r>
              <a:rPr lang="zh-CN" altLang="en-US" sz="2200" b="1" dirty="0" smtClean="0"/>
              <a:t>         0.5016 * 2 = 1.0032		  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-4 </a:t>
            </a:r>
            <a:r>
              <a:rPr lang="en-US" altLang="zh-CN" sz="2200" b="1" dirty="0" smtClean="0"/>
              <a:t>= 1</a:t>
            </a:r>
            <a:endParaRPr lang="zh-CN" altLang="en-US" sz="2200" b="1" dirty="0" smtClean="0"/>
          </a:p>
          <a:p>
            <a:pPr lvl="1" eaLnBrk="1" hangingPunct="1">
              <a:buFontTx/>
              <a:buNone/>
            </a:pPr>
            <a:r>
              <a:rPr lang="zh-CN" altLang="en-US" sz="2200" b="1" dirty="0" smtClean="0"/>
              <a:t>         0.0032 * 2 = 0.0064		  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-5 </a:t>
            </a:r>
            <a:r>
              <a:rPr lang="en-US" altLang="zh-CN" sz="2200" b="1" dirty="0" smtClean="0"/>
              <a:t>= 0</a:t>
            </a:r>
            <a:endParaRPr lang="zh-CN" altLang="en-US" sz="2200" b="1" dirty="0" smtClean="0"/>
          </a:p>
          <a:p>
            <a:pPr lvl="1" eaLnBrk="1" hangingPunct="1">
              <a:buFontTx/>
              <a:buNone/>
            </a:pPr>
            <a:r>
              <a:rPr lang="zh-CN" altLang="en-US" sz="2200" b="1" dirty="0" smtClean="0"/>
              <a:t>         0.0064 * 2 = 0.0128		  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-6 </a:t>
            </a:r>
            <a:r>
              <a:rPr lang="en-US" altLang="zh-CN" sz="2200" b="1" dirty="0" smtClean="0"/>
              <a:t>= 0</a:t>
            </a:r>
            <a:endParaRPr lang="zh-CN" altLang="en-US" sz="2200" b="1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200" b="1" dirty="0" smtClean="0"/>
              <a:t>                            （0.5627）</a:t>
            </a:r>
            <a:r>
              <a:rPr lang="zh-CN" altLang="en-US" sz="2200" b="1" baseline="-25000" dirty="0" smtClean="0"/>
              <a:t>10</a:t>
            </a:r>
            <a:r>
              <a:rPr lang="zh-CN" altLang="en-US" sz="2200" b="1" dirty="0" smtClean="0"/>
              <a:t> </a:t>
            </a:r>
            <a:r>
              <a:rPr lang="zh-CN" altLang="zh-CN" sz="2200" b="1" dirty="0" smtClean="0"/>
              <a:t>=（0.100100</a:t>
            </a:r>
            <a:r>
              <a:rPr lang="en-US" altLang="zh-CN" sz="2200" b="1" dirty="0" smtClean="0"/>
              <a:t>）</a:t>
            </a:r>
            <a:r>
              <a:rPr lang="en-US" altLang="zh-CN" sz="2200" b="1" baseline="-25000" dirty="0" smtClean="0"/>
              <a:t>2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200" b="1" baseline="-25000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</a:rPr>
              <a:t>例2：（0.63671875）</a:t>
            </a:r>
            <a:r>
              <a:rPr lang="zh-CN" altLang="en-US" sz="2200" b="1" baseline="-25000" dirty="0" smtClean="0">
                <a:solidFill>
                  <a:srgbClr val="FF0000"/>
                </a:solidFill>
              </a:rPr>
              <a:t>10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=（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             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200" b="1" baseline="-25000" dirty="0" smtClean="0">
                <a:solidFill>
                  <a:srgbClr val="FF0000"/>
                </a:solidFill>
              </a:rPr>
              <a:t>16</a:t>
            </a:r>
          </a:p>
          <a:p>
            <a:pPr lvl="1" eaLnBrk="1" hangingPunct="1">
              <a:buFontTx/>
              <a:buNone/>
            </a:pPr>
            <a:r>
              <a:rPr lang="en-US" altLang="zh-CN" sz="2200" b="1" baseline="-25000" dirty="0" smtClean="0"/>
              <a:t>            </a:t>
            </a:r>
            <a:r>
              <a:rPr lang="en-US" altLang="zh-CN" sz="2200" b="1" dirty="0" smtClean="0"/>
              <a:t> 0.63671875 * 16  = 10.1875</a:t>
            </a:r>
            <a:r>
              <a:rPr lang="zh-CN" altLang="zh-CN" sz="2200" b="1" dirty="0" smtClean="0"/>
              <a:t>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-1 </a:t>
            </a:r>
            <a:r>
              <a:rPr lang="en-US" altLang="zh-CN" sz="2200" b="1" dirty="0" smtClean="0"/>
              <a:t>= A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smtClean="0"/>
              <a:t>		  0.1875 * 16 = 3.0     </a:t>
            </a:r>
            <a:r>
              <a:rPr lang="zh-CN" altLang="zh-CN" sz="2200" b="1" dirty="0" smtClean="0"/>
              <a:t>                          </a:t>
            </a:r>
            <a:r>
              <a:rPr lang="en-US" altLang="zh-CN" sz="2200" b="1" dirty="0" smtClean="0"/>
              <a:t>X</a:t>
            </a:r>
            <a:r>
              <a:rPr lang="en-US" altLang="zh-CN" sz="2200" b="1" baseline="-25000" dirty="0" smtClean="0"/>
              <a:t>-2 </a:t>
            </a:r>
            <a:r>
              <a:rPr lang="en-US" altLang="zh-CN" sz="2200" b="1" dirty="0" smtClean="0"/>
              <a:t>= 3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200" b="1" dirty="0" smtClean="0"/>
              <a:t>           （0.63671875）</a:t>
            </a:r>
            <a:r>
              <a:rPr lang="zh-CN" altLang="en-US" sz="2200" b="1" baseline="-25000" dirty="0" smtClean="0"/>
              <a:t>10</a:t>
            </a:r>
            <a:r>
              <a:rPr lang="zh-CN" altLang="en-US" sz="2200" b="1" dirty="0" smtClean="0"/>
              <a:t> </a:t>
            </a:r>
            <a:r>
              <a:rPr lang="zh-CN" altLang="zh-CN" sz="2200" b="1" dirty="0" smtClean="0"/>
              <a:t>=（0.A3</a:t>
            </a:r>
            <a:r>
              <a:rPr lang="en-US" altLang="zh-CN" sz="2200" b="1" dirty="0" smtClean="0"/>
              <a:t>）</a:t>
            </a:r>
            <a:r>
              <a:rPr lang="en-US" altLang="zh-CN" sz="2200" b="1" baseline="-25000" dirty="0" smtClean="0"/>
              <a:t>16</a:t>
            </a:r>
            <a:endParaRPr lang="zh-CN" altLang="zh-CN" sz="22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5724128" y="6269250"/>
            <a:ext cx="2985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zh-CN" altLang="en-US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或精度够时停止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0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5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0784" y="499464"/>
            <a:ext cx="7467600" cy="4873752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b="1" cap="small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（3）整数</a:t>
            </a:r>
            <a:r>
              <a:rPr lang="zh-CN" altLang="en-US" b="1" cap="small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部分、小数</a:t>
            </a:r>
            <a:r>
              <a:rPr lang="zh-CN" altLang="en-US" b="1" cap="small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部分和并</a:t>
            </a:r>
          </a:p>
          <a:p>
            <a:pPr eaLnBrk="1" hangingPunct="1">
              <a:lnSpc>
                <a:spcPct val="200000"/>
              </a:lnSpc>
              <a:buFont typeface="Monotype Sorts" pitchFamily="2" charset="2"/>
              <a:buNone/>
            </a:pPr>
            <a:r>
              <a:rPr lang="zh-CN" altLang="en-US" sz="2400" b="1" dirty="0" smtClean="0"/>
              <a:t>   例：</a:t>
            </a:r>
            <a:r>
              <a:rPr lang="en-US" altLang="zh-CN" sz="2400" b="1" dirty="0" smtClean="0"/>
              <a:t>X=（11.375）</a:t>
            </a:r>
            <a:r>
              <a:rPr lang="en-US" altLang="zh-CN" sz="2400" b="1" baseline="-25000" dirty="0" smtClean="0"/>
              <a:t>10</a:t>
            </a:r>
            <a:endParaRPr lang="en-US" altLang="zh-CN" sz="2400" b="1" dirty="0" smtClean="0"/>
          </a:p>
          <a:p>
            <a:pPr eaLnBrk="1" hangingPunct="1">
              <a:lnSpc>
                <a:spcPct val="200000"/>
              </a:lnSpc>
              <a:buFont typeface="Monotype Sorts" pitchFamily="2" charset="2"/>
              <a:buNone/>
            </a:pPr>
            <a:r>
              <a:rPr lang="en-US" altLang="zh-CN" sz="2400" b="1" dirty="0" smtClean="0"/>
              <a:t>        （11）</a:t>
            </a:r>
            <a:r>
              <a:rPr lang="en-US" altLang="zh-CN" sz="2400" b="1" baseline="-25000" dirty="0" smtClean="0"/>
              <a:t>10 </a:t>
            </a:r>
            <a:r>
              <a:rPr lang="en-US" altLang="zh-CN" sz="2400" b="1" dirty="0" smtClean="0"/>
              <a:t> = （1011）</a:t>
            </a:r>
            <a:r>
              <a:rPr lang="en-US" altLang="zh-CN" sz="2400" b="1" baseline="-25000" dirty="0" smtClean="0"/>
              <a:t>2</a:t>
            </a:r>
            <a:endParaRPr lang="en-US" altLang="zh-CN" sz="2400" b="1" dirty="0" smtClean="0"/>
          </a:p>
          <a:p>
            <a:pPr eaLnBrk="1" hangingPunct="1">
              <a:lnSpc>
                <a:spcPct val="200000"/>
              </a:lnSpc>
              <a:buFont typeface="Monotype Sorts" pitchFamily="2" charset="2"/>
              <a:buNone/>
            </a:pPr>
            <a:r>
              <a:rPr lang="en-US" altLang="zh-CN" sz="2400" b="1" dirty="0" smtClean="0"/>
              <a:t>        （0.375）</a:t>
            </a:r>
            <a:r>
              <a:rPr lang="en-US" altLang="zh-CN" sz="2400" b="1" baseline="-25000" dirty="0" smtClean="0"/>
              <a:t>10 </a:t>
            </a:r>
            <a:r>
              <a:rPr lang="en-US" altLang="zh-CN" sz="2400" b="1" dirty="0" smtClean="0"/>
              <a:t> = （0.011）</a:t>
            </a:r>
            <a:r>
              <a:rPr lang="en-US" altLang="zh-CN" sz="2400" b="1" baseline="-25000" dirty="0" smtClean="0"/>
              <a:t>2</a:t>
            </a:r>
          </a:p>
          <a:p>
            <a:pPr eaLnBrk="1" hangingPunct="1">
              <a:lnSpc>
                <a:spcPct val="200000"/>
              </a:lnSpc>
              <a:buFont typeface="Monotype Sorts" pitchFamily="2" charset="2"/>
              <a:buNone/>
            </a:pPr>
            <a:r>
              <a:rPr lang="en-US" altLang="zh-CN" sz="2400" b="1" dirty="0" smtClean="0"/>
              <a:t>        （11.375）</a:t>
            </a:r>
            <a:r>
              <a:rPr lang="en-US" altLang="zh-CN" sz="2400" b="1" baseline="-25000" dirty="0" smtClean="0"/>
              <a:t>10 </a:t>
            </a:r>
            <a:r>
              <a:rPr lang="en-US" altLang="zh-CN" sz="2400" b="1" dirty="0" smtClean="0"/>
              <a:t> = （1011.011）</a:t>
            </a:r>
            <a:r>
              <a:rPr lang="en-US" altLang="zh-CN" sz="2400" b="1" baseline="-25000" dirty="0" smtClean="0"/>
              <a:t>2</a:t>
            </a:r>
          </a:p>
          <a:p>
            <a:pPr eaLnBrk="1" hangingPunct="1">
              <a:lnSpc>
                <a:spcPct val="200000"/>
              </a:lnSpc>
              <a:buFont typeface="Monotype Sorts" pitchFamily="2" charset="2"/>
              <a:buNone/>
            </a:pP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 anchor="ctr"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3、二、八、十六进制间的相互转换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5408" y="1147536"/>
            <a:ext cx="8143056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二进制〈—〉八进制</a:t>
            </a:r>
            <a:endParaRPr lang="en-US" altLang="zh-CN" sz="2200" b="1" dirty="0" smtClean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位二进制相当于</a:t>
            </a: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位八进制，2</a:t>
            </a:r>
            <a:r>
              <a:rPr lang="zh-CN" altLang="en-US" sz="2200" b="1" baseline="30000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  <a:endParaRPr lang="en-US" altLang="zh-CN" sz="2200" b="1" dirty="0" smtClean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例1：(37.26)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(11111.01011)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例2：(10110.0011 )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(26.14 )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965448" y="2827536"/>
            <a:ext cx="3048000" cy="919163"/>
            <a:chOff x="768" y="1808"/>
            <a:chExt cx="1920" cy="579"/>
          </a:xfrm>
        </p:grpSpPr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768" y="2096"/>
              <a:ext cx="480" cy="2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/>
                <a:t>011</a:t>
              </a:r>
            </a:p>
          </p:txBody>
        </p:sp>
        <p:sp>
          <p:nvSpPr>
            <p:cNvPr id="28687" name="Text Box 19"/>
            <p:cNvSpPr txBox="1">
              <a:spLocks noChangeArrowheads="1"/>
            </p:cNvSpPr>
            <p:nvPr/>
          </p:nvSpPr>
          <p:spPr bwMode="auto">
            <a:xfrm>
              <a:off x="1248" y="2096"/>
              <a:ext cx="480" cy="2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111</a:t>
              </a:r>
            </a:p>
          </p:txBody>
        </p:sp>
        <p:sp>
          <p:nvSpPr>
            <p:cNvPr id="28688" name="Text Box 20"/>
            <p:cNvSpPr txBox="1">
              <a:spLocks noChangeArrowheads="1"/>
            </p:cNvSpPr>
            <p:nvPr/>
          </p:nvSpPr>
          <p:spPr bwMode="auto">
            <a:xfrm>
              <a:off x="1728" y="2096"/>
              <a:ext cx="480" cy="2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010</a:t>
              </a:r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2208" y="2096"/>
              <a:ext cx="480" cy="2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110</a:t>
              </a: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 flipH="1">
              <a:off x="960" y="1808"/>
              <a:ext cx="352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144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>
              <a:off x="1657" y="1808"/>
              <a:ext cx="33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8693" name="Line 25"/>
            <p:cNvSpPr>
              <a:spLocks noChangeShapeType="1"/>
            </p:cNvSpPr>
            <p:nvPr/>
          </p:nvSpPr>
          <p:spPr bwMode="auto">
            <a:xfrm>
              <a:off x="1761" y="1808"/>
              <a:ext cx="68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8678" name="Text Box 28"/>
          <p:cNvSpPr txBox="1">
            <a:spLocks noChangeArrowheads="1"/>
          </p:cNvSpPr>
          <p:nvPr/>
        </p:nvSpPr>
        <p:spPr bwMode="auto">
          <a:xfrm>
            <a:off x="1325488" y="5588995"/>
            <a:ext cx="864096" cy="430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 dirty="0"/>
              <a:t>2</a:t>
            </a:r>
          </a:p>
        </p:txBody>
      </p:sp>
      <p:sp>
        <p:nvSpPr>
          <p:cNvPr id="28679" name="Text Box 29"/>
          <p:cNvSpPr txBox="1">
            <a:spLocks noChangeArrowheads="1"/>
          </p:cNvSpPr>
          <p:nvPr/>
        </p:nvSpPr>
        <p:spPr bwMode="auto">
          <a:xfrm>
            <a:off x="2189584" y="5588995"/>
            <a:ext cx="864096" cy="430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/>
              <a:t>6</a:t>
            </a:r>
          </a:p>
        </p:txBody>
      </p:sp>
      <p:sp>
        <p:nvSpPr>
          <p:cNvPr id="28680" name="Text Box 30"/>
          <p:cNvSpPr txBox="1">
            <a:spLocks noChangeArrowheads="1"/>
          </p:cNvSpPr>
          <p:nvPr/>
        </p:nvSpPr>
        <p:spPr bwMode="auto">
          <a:xfrm>
            <a:off x="3053680" y="5588995"/>
            <a:ext cx="864096" cy="430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/>
              <a:t>1</a:t>
            </a:r>
          </a:p>
        </p:txBody>
      </p:sp>
      <p:sp>
        <p:nvSpPr>
          <p:cNvPr id="28681" name="Text Box 31"/>
          <p:cNvSpPr txBox="1">
            <a:spLocks noChangeArrowheads="1"/>
          </p:cNvSpPr>
          <p:nvPr/>
        </p:nvSpPr>
        <p:spPr bwMode="auto">
          <a:xfrm>
            <a:off x="3917776" y="5588995"/>
            <a:ext cx="864096" cy="430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/>
              <a:t>4</a:t>
            </a:r>
          </a:p>
        </p:txBody>
      </p:sp>
      <p:sp>
        <p:nvSpPr>
          <p:cNvPr id="28682" name="Line 33"/>
          <p:cNvSpPr>
            <a:spLocks noChangeShapeType="1"/>
          </p:cNvSpPr>
          <p:nvPr/>
        </p:nvSpPr>
        <p:spPr bwMode="auto">
          <a:xfrm flipH="1">
            <a:off x="2535222" y="515719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28683" name="Line 34"/>
          <p:cNvSpPr>
            <a:spLocks noChangeShapeType="1"/>
          </p:cNvSpPr>
          <p:nvPr/>
        </p:nvSpPr>
        <p:spPr bwMode="auto">
          <a:xfrm>
            <a:off x="3137149" y="5157195"/>
            <a:ext cx="26217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28684" name="Line 35"/>
          <p:cNvSpPr>
            <a:spLocks noChangeShapeType="1"/>
          </p:cNvSpPr>
          <p:nvPr/>
        </p:nvSpPr>
        <p:spPr bwMode="auto">
          <a:xfrm>
            <a:off x="3773760" y="5157195"/>
            <a:ext cx="83529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28685" name="Line 36"/>
          <p:cNvSpPr>
            <a:spLocks noChangeShapeType="1"/>
          </p:cNvSpPr>
          <p:nvPr/>
        </p:nvSpPr>
        <p:spPr bwMode="auto">
          <a:xfrm flipH="1">
            <a:off x="1584716" y="5157195"/>
            <a:ext cx="371331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8776" y="1052736"/>
            <a:ext cx="7467600" cy="487375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2）二进制〈—〉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</a:t>
            </a:r>
            <a:endParaRPr lang="en-US" altLang="zh-CN" sz="2200" b="1" dirty="0" smtClean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位二进制相当于</a:t>
            </a:r>
            <a:r>
              <a:rPr lang="en-US" altLang="zh-CN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位十六进制，2</a:t>
            </a:r>
            <a:r>
              <a:rPr lang="en-US" altLang="zh-CN" sz="2200" b="1" baseline="30000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例1：(</a:t>
            </a:r>
            <a:r>
              <a:rPr lang="en-US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A8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.3D)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(10101000.00111101)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例2：(100101011011.10001100 )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(95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B.8C )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 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endParaRPr lang="zh-CN" altLang="en-US" sz="2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200" b="1" dirty="0" smtClean="0"/>
          </a:p>
        </p:txBody>
      </p: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659904" y="2708921"/>
            <a:ext cx="3048000" cy="862013"/>
            <a:chOff x="816" y="1584"/>
            <a:chExt cx="1920" cy="543"/>
          </a:xfrm>
        </p:grpSpPr>
        <p:sp>
          <p:nvSpPr>
            <p:cNvPr id="29712" name="Text Box 14"/>
            <p:cNvSpPr txBox="1">
              <a:spLocks noChangeArrowheads="1"/>
            </p:cNvSpPr>
            <p:nvPr/>
          </p:nvSpPr>
          <p:spPr bwMode="auto">
            <a:xfrm>
              <a:off x="816" y="1856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 dirty="0"/>
                <a:t>1010</a:t>
              </a: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1296" y="1856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/>
                <a:t>1000</a:t>
              </a:r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1776" y="1856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/>
                <a:t>0011</a:t>
              </a:r>
            </a:p>
          </p:txBody>
        </p:sp>
        <p:sp>
          <p:nvSpPr>
            <p:cNvPr id="29715" name="Text Box 17"/>
            <p:cNvSpPr txBox="1">
              <a:spLocks noChangeArrowheads="1"/>
            </p:cNvSpPr>
            <p:nvPr/>
          </p:nvSpPr>
          <p:spPr bwMode="auto">
            <a:xfrm>
              <a:off x="2256" y="1856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/>
                <a:t>1101</a:t>
              </a:r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  <p:sp>
          <p:nvSpPr>
            <p:cNvPr id="29717" name="Line 19"/>
            <p:cNvSpPr>
              <a:spLocks noChangeShapeType="1"/>
            </p:cNvSpPr>
            <p:nvPr/>
          </p:nvSpPr>
          <p:spPr bwMode="auto">
            <a:xfrm>
              <a:off x="14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>
              <a:off x="1674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>
              <a:off x="1824" y="1584"/>
              <a:ext cx="73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</p:grpSp>
      <p:grpSp>
        <p:nvGrpSpPr>
          <p:cNvPr id="23585" name="Group 33"/>
          <p:cNvGrpSpPr>
            <a:grpSpLocks/>
          </p:cNvGrpSpPr>
          <p:nvPr/>
        </p:nvGrpSpPr>
        <p:grpSpPr bwMode="auto">
          <a:xfrm>
            <a:off x="1835696" y="4940650"/>
            <a:ext cx="3810000" cy="960438"/>
            <a:chOff x="1152" y="2674"/>
            <a:chExt cx="2400" cy="605"/>
          </a:xfrm>
        </p:grpSpPr>
        <p:sp>
          <p:nvSpPr>
            <p:cNvPr id="29702" name="Text Box 23"/>
            <p:cNvSpPr txBox="1">
              <a:spLocks noChangeArrowheads="1"/>
            </p:cNvSpPr>
            <p:nvPr/>
          </p:nvSpPr>
          <p:spPr bwMode="auto">
            <a:xfrm>
              <a:off x="1152" y="3008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/>
                <a:t>9</a:t>
              </a:r>
            </a:p>
          </p:txBody>
        </p:sp>
        <p:sp>
          <p:nvSpPr>
            <p:cNvPr id="29703" name="Text Box 24"/>
            <p:cNvSpPr txBox="1">
              <a:spLocks noChangeArrowheads="1"/>
            </p:cNvSpPr>
            <p:nvPr/>
          </p:nvSpPr>
          <p:spPr bwMode="auto">
            <a:xfrm>
              <a:off x="1632" y="3008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/>
                <a:t>5</a:t>
              </a:r>
            </a:p>
          </p:txBody>
        </p:sp>
        <p:sp>
          <p:nvSpPr>
            <p:cNvPr id="29704" name="Text Box 25"/>
            <p:cNvSpPr txBox="1">
              <a:spLocks noChangeArrowheads="1"/>
            </p:cNvSpPr>
            <p:nvPr/>
          </p:nvSpPr>
          <p:spPr bwMode="auto">
            <a:xfrm>
              <a:off x="2112" y="3008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/>
                <a:t>B</a:t>
              </a:r>
            </a:p>
          </p:txBody>
        </p:sp>
        <p:sp>
          <p:nvSpPr>
            <p:cNvPr id="29705" name="Text Box 26"/>
            <p:cNvSpPr txBox="1">
              <a:spLocks noChangeArrowheads="1"/>
            </p:cNvSpPr>
            <p:nvPr/>
          </p:nvSpPr>
          <p:spPr bwMode="auto">
            <a:xfrm>
              <a:off x="2592" y="3008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/>
                <a:t>8</a:t>
              </a:r>
            </a:p>
          </p:txBody>
        </p:sp>
        <p:sp>
          <p:nvSpPr>
            <p:cNvPr id="29706" name="Line 27"/>
            <p:cNvSpPr>
              <a:spLocks noChangeShapeType="1"/>
            </p:cNvSpPr>
            <p:nvPr/>
          </p:nvSpPr>
          <p:spPr bwMode="auto">
            <a:xfrm>
              <a:off x="1851" y="2674"/>
              <a:ext cx="21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  <p:sp>
          <p:nvSpPr>
            <p:cNvPr id="29707" name="Line 28"/>
            <p:cNvSpPr>
              <a:spLocks noChangeShapeType="1"/>
            </p:cNvSpPr>
            <p:nvPr/>
          </p:nvSpPr>
          <p:spPr bwMode="auto">
            <a:xfrm flipH="1">
              <a:off x="2352" y="2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  <p:sp>
          <p:nvSpPr>
            <p:cNvPr id="29708" name="Line 29"/>
            <p:cNvSpPr>
              <a:spLocks noChangeShapeType="1"/>
            </p:cNvSpPr>
            <p:nvPr/>
          </p:nvSpPr>
          <p:spPr bwMode="auto">
            <a:xfrm flipH="1">
              <a:off x="2832" y="2720"/>
              <a:ext cx="13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  <p:sp>
          <p:nvSpPr>
            <p:cNvPr id="29709" name="Line 30"/>
            <p:cNvSpPr>
              <a:spLocks noChangeShapeType="1"/>
            </p:cNvSpPr>
            <p:nvPr/>
          </p:nvSpPr>
          <p:spPr bwMode="auto">
            <a:xfrm>
              <a:off x="1269" y="2720"/>
              <a:ext cx="75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  <p:sp>
          <p:nvSpPr>
            <p:cNvPr id="29710" name="Text Box 31"/>
            <p:cNvSpPr txBox="1">
              <a:spLocks noChangeArrowheads="1"/>
            </p:cNvSpPr>
            <p:nvPr/>
          </p:nvSpPr>
          <p:spPr bwMode="auto">
            <a:xfrm>
              <a:off x="3072" y="3008"/>
              <a:ext cx="480" cy="2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/>
                <a:t>C</a:t>
              </a:r>
            </a:p>
          </p:txBody>
        </p:sp>
        <p:sp>
          <p:nvSpPr>
            <p:cNvPr id="29711" name="Line 32"/>
            <p:cNvSpPr>
              <a:spLocks noChangeShapeType="1"/>
            </p:cNvSpPr>
            <p:nvPr/>
          </p:nvSpPr>
          <p:spPr bwMode="auto">
            <a:xfrm flipH="1">
              <a:off x="3312" y="2720"/>
              <a:ext cx="1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00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 anchor="ctr"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3、二、八、十六进制间的相互转换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529" name="Group 185"/>
          <p:cNvGraphicFramePr>
            <a:graphicFrameLocks noGrp="1"/>
          </p:cNvGraphicFramePr>
          <p:nvPr>
            <p:ph type="tbl" idx="1"/>
          </p:nvPr>
        </p:nvGraphicFramePr>
        <p:xfrm>
          <a:off x="395288" y="188913"/>
          <a:ext cx="3298825" cy="6478593"/>
        </p:xfrm>
        <a:graphic>
          <a:graphicData uri="http://schemas.openxmlformats.org/drawingml/2006/table">
            <a:tbl>
              <a:tblPr/>
              <a:tblGrid>
                <a:gridCol w="1152525"/>
                <a:gridCol w="21463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101A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916B4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916B4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101A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0111 1110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101A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916B4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101A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101A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5" name="Rectangle 157"/>
          <p:cNvSpPr>
            <a:spLocks noChangeArrowheads="1"/>
          </p:cNvSpPr>
          <p:nvPr/>
        </p:nvSpPr>
        <p:spPr bwMode="auto">
          <a:xfrm>
            <a:off x="4139952" y="1124744"/>
            <a:ext cx="4320481" cy="46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SzPct val="55000"/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位无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符号数：０ ～ ２</a:t>
            </a:r>
            <a:r>
              <a:rPr lang="en-US" altLang="zh-CN" sz="2000" b="1" baseline="6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－１</a:t>
            </a:r>
          </a:p>
          <a:p>
            <a:pPr eaLnBrk="1" hangingPunct="1">
              <a:buSzPct val="55000"/>
              <a:buFont typeface="Monotype Sorts" pitchFamily="2" charset="2"/>
              <a:buNone/>
            </a:pPr>
            <a:r>
              <a:rPr lang="en-US" altLang="zh-CN" sz="2000" b="1" dirty="0"/>
              <a:t>N=1</a:t>
            </a:r>
          </a:p>
          <a:p>
            <a:pPr eaLnBrk="1" hangingPunct="1">
              <a:buSzPct val="55000"/>
              <a:buFont typeface="Monotype Sorts" pitchFamily="2" charset="2"/>
              <a:buNone/>
            </a:pPr>
            <a:r>
              <a:rPr lang="en-US" altLang="zh-CN" sz="2000" b="1" dirty="0"/>
              <a:t>N=2</a:t>
            </a:r>
          </a:p>
          <a:p>
            <a:pPr eaLnBrk="1" hangingPunct="1">
              <a:buSzPct val="55000"/>
              <a:buFont typeface="Monotype Sorts" pitchFamily="2" charset="2"/>
              <a:buNone/>
            </a:pPr>
            <a:r>
              <a:rPr lang="en-US" altLang="zh-CN" sz="2000" b="1" dirty="0"/>
              <a:t>N=3</a:t>
            </a:r>
          </a:p>
          <a:p>
            <a:pPr eaLnBrk="1" hangingPunct="1">
              <a:buSzPct val="55000"/>
              <a:buFont typeface="Monotype Sorts" pitchFamily="2" charset="2"/>
              <a:buNone/>
            </a:pPr>
            <a:r>
              <a:rPr lang="en-US" altLang="zh-CN" sz="2000" b="1" dirty="0"/>
              <a:t>N=4</a:t>
            </a:r>
          </a:p>
          <a:p>
            <a:pPr eaLnBrk="1" hangingPunct="1">
              <a:buSzPct val="55000"/>
              <a:buFont typeface="Monotype Sorts" pitchFamily="2" charset="2"/>
              <a:buNone/>
            </a:pPr>
            <a:r>
              <a:rPr lang="en-US" altLang="zh-CN" sz="2000" b="1" dirty="0"/>
              <a:t>N=7</a:t>
            </a:r>
          </a:p>
          <a:p>
            <a:pPr eaLnBrk="1" hangingPunct="1">
              <a:buSzPct val="55000"/>
              <a:buFont typeface="Monotype Sorts" pitchFamily="2" charset="2"/>
              <a:buNone/>
            </a:pPr>
            <a:r>
              <a:rPr lang="en-US" altLang="zh-CN" sz="2000" b="1" dirty="0"/>
              <a:t>N=8</a:t>
            </a:r>
          </a:p>
          <a:p>
            <a:pPr eaLnBrk="1" hangingPunct="1">
              <a:buSzPct val="55000"/>
              <a:buFont typeface="Monotype Sorts" pitchFamily="2" charset="2"/>
              <a:buNone/>
            </a:pPr>
            <a:endParaRPr lang="zh-CN" altLang="en-US" sz="2000" b="1" dirty="0"/>
          </a:p>
          <a:p>
            <a:pPr eaLnBrk="1" hangingPunct="1">
              <a:buSzPct val="55000"/>
              <a:buFont typeface="Monotype Sorts" pitchFamily="2" charset="2"/>
              <a:buNone/>
            </a:pPr>
            <a:endParaRPr lang="zh-CN" altLang="en-US" sz="2400" b="1" dirty="0"/>
          </a:p>
          <a:p>
            <a:pPr eaLnBrk="1" hangingPunct="1">
              <a:buSzPct val="55000"/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SzPct val="55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</a:t>
            </a:r>
            <a:r>
              <a:rPr lang="en-US" altLang="zh-CN" sz="2000" b="1" baseline="6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需要多少位二进制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342900" indent="-342900" eaLnBrk="1" hangingPunct="1">
              <a:buSzPct val="55000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位无符号数的表数范围？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5935" y="365065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三、二进制数的表数范围</a:t>
            </a:r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294688" cy="73977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定点数的机器码表示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981075"/>
            <a:ext cx="8294687" cy="568801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SzPct val="55000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一、定点整数与定点纯小数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SzPct val="55000"/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、机器数：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一个数（含符号）在机器中的表示形式</a:t>
            </a:r>
          </a:p>
          <a:p>
            <a:pPr marL="0" indent="0" eaLnBrk="1" hangingPunct="1">
              <a:lnSpc>
                <a:spcPct val="150000"/>
              </a:lnSpc>
              <a:buSzPct val="55000"/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、真值：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机器数对应的数值称为机器数的真值</a:t>
            </a:r>
          </a:p>
          <a:p>
            <a:pPr marL="0" indent="0">
              <a:lnSpc>
                <a:spcPct val="150000"/>
              </a:lnSpc>
              <a:buSzPct val="55000"/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、定点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约定小数点在机器数最低位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  <a:buFont typeface="Monotype Sorts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  <a:buFont typeface="Monotype Sorts" pitchFamily="2" charset="2"/>
              <a:buChar char="l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  <a:buFont typeface="Monotype Sorts" pitchFamily="2" charset="2"/>
              <a:buChar char="l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SzPct val="55000"/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、定点纯小数：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小数点在符号位之后，最高有效数值位之前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971600" y="3501008"/>
            <a:ext cx="4170703" cy="1235075"/>
            <a:chOff x="816" y="1728"/>
            <a:chExt cx="2172" cy="77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248" y="1728"/>
              <a:ext cx="1406" cy="2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n-2。。。。。。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950" y="1728"/>
              <a:ext cx="298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-25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816" y="225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符号位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1728" y="225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316" y="224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小数点</a:t>
              </a: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 flipH="1" flipV="1">
              <a:off x="1056" y="20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 flipV="1">
              <a:off x="1968" y="20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H="1" flipV="1">
              <a:off x="2579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56778" y="5661248"/>
            <a:ext cx="264727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n-2。。。。。。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99578" y="5661248"/>
            <a:ext cx="473075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56928" y="61653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561690" y="6166073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有效数值部分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353072" y="6166073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V="1">
            <a:off x="2072615" y="6042246"/>
            <a:ext cx="0" cy="3810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 flipV="1">
            <a:off x="2356778" y="604224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 flipV="1">
            <a:off x="3575978" y="604224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00" y="456853"/>
            <a:ext cx="7772400" cy="523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、定点数的比例因子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340768"/>
            <a:ext cx="8280920" cy="4824536"/>
          </a:xfrm>
        </p:spPr>
        <p:txBody>
          <a:bodyPr>
            <a:normAutofit/>
          </a:bodyPr>
          <a:lstStyle/>
          <a:p>
            <a:pPr marL="449263" indent="-449263"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比例因子不能太大：太大将使某些数丢掉过多的有效数字，影响运算精度。例如：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N＝1.101，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机器字长4位，则：</a:t>
            </a:r>
          </a:p>
          <a:p>
            <a:pPr marL="449263" indent="-449263" algn="just"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· 当比例因子为2</a:t>
            </a:r>
            <a:r>
              <a:rPr lang="en-US" altLang="zh-CN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S＝0.110</a:t>
            </a:r>
          </a:p>
          <a:p>
            <a:pPr marL="449263" indent="-449263" algn="just"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·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当比例因子为2</a:t>
            </a:r>
            <a:r>
              <a:rPr lang="zh-CN" altLang="en-US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S＝0.011</a:t>
            </a:r>
          </a:p>
          <a:p>
            <a:pPr marL="449263" indent="-449263"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·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当比例因子为2</a:t>
            </a:r>
            <a:r>
              <a:rPr lang="zh-CN" altLang="en-US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S＝0.001 </a:t>
            </a:r>
          </a:p>
          <a:p>
            <a:pPr marL="449263" indent="-449263"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比例因子不能太小：太小将使大数超过表数范围，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如：尾数部分运算产生进位，影响符号位的正确性。0111+0101＝1100，正数相加的结果变成了负数</a:t>
            </a:r>
          </a:p>
        </p:txBody>
      </p:sp>
    </p:spTree>
    <p:extLst>
      <p:ext uri="{BB962C8B-B14F-4D97-AF65-F5344CB8AC3E}">
        <p14:creationId xmlns:p14="http://schemas.microsoft.com/office/powerpoint/2010/main" val="2022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6977"/>
            <a:ext cx="8294688" cy="73977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定点数的机器码表示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7" y="1556792"/>
            <a:ext cx="8136904" cy="446449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、原码、补码、反码、移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为真值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位机器数：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-2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indent="0">
              <a:lnSpc>
                <a:spcPct val="150000"/>
              </a:lnSpc>
              <a:buSzPct val="55000"/>
              <a:buNone/>
            </a:pP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（其中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是数的符号）</a:t>
            </a:r>
          </a:p>
          <a:p>
            <a:pPr>
              <a:lnSpc>
                <a:spcPct val="150000"/>
              </a:lnSpc>
              <a:buSzPct val="55000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编码方法：原码，反码，补码、移码（增码）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3" y="1412775"/>
            <a:ext cx="7848872" cy="4895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（1）定点整数 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的原码表示（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  <a:endParaRPr lang="en-US" altLang="zh-CN" sz="2800" b="1" dirty="0" smtClean="0">
              <a:solidFill>
                <a:srgbClr val="2916B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设：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……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（为符号位）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正数：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b="1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 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X = 2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 x 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例1：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 = 101 0111	       [X1]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0101 0111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例2：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X2 =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 0111     [X2]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1101 0111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1、原码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33400" y="260648"/>
            <a:ext cx="754380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位原码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[105] 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=[01101001]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+105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＝</a:t>
            </a:r>
            <a:r>
              <a:rPr lang="en-US" altLang="zh-CN" sz="2400" b="1" dirty="0" smtClean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1101001</a:t>
            </a:r>
            <a:endParaRPr lang="en-US" altLang="zh-CN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-105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则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＝</a:t>
            </a:r>
            <a:r>
              <a:rPr lang="en-US" altLang="zh-CN" sz="2400" b="1" dirty="0" smtClean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1101001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使用原码有两种表达形式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[+0]</a:t>
            </a:r>
            <a:r>
              <a:rPr lang="zh-CN" altLang="en-US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0000000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[-0]</a:t>
            </a:r>
            <a:r>
              <a:rPr lang="zh-CN" altLang="en-US" sz="24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3290784"/>
            <a:ext cx="6192688" cy="32340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343340" y="1340768"/>
            <a:ext cx="5245193" cy="4968031"/>
            <a:chOff x="768" y="1626"/>
            <a:chExt cx="3355" cy="1763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768" y="2368"/>
              <a:ext cx="52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信息</a:t>
              </a:r>
              <a:endParaRPr lang="zh-CN" altLang="en-US" sz="2400" b="1" dirty="0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20" y="1872"/>
              <a:ext cx="86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控制信息</a:t>
              </a:r>
              <a:endParaRPr lang="zh-CN" altLang="en-US" sz="2400" b="1" dirty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13" y="2926"/>
              <a:ext cx="110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数据信息</a:t>
              </a:r>
              <a:endParaRPr lang="zh-CN" altLang="en-US" sz="2400" b="1" dirty="0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242" y="2534"/>
              <a:ext cx="86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数值数据</a:t>
              </a:r>
              <a:endParaRPr lang="zh-CN" altLang="en-US" sz="2400" b="1" dirty="0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242" y="3208"/>
              <a:ext cx="115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/>
                <a:t>非数值数据</a:t>
              </a:r>
              <a:endParaRPr lang="zh-CN" altLang="en-US" sz="2400" b="1" dirty="0"/>
            </a:p>
          </p:txBody>
        </p: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3071" y="2318"/>
              <a:ext cx="1052" cy="610"/>
              <a:chOff x="3359" y="2222"/>
              <a:chExt cx="1052" cy="610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451" y="2222"/>
                <a:ext cx="960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定点数</a:t>
                </a:r>
                <a:endParaRPr lang="zh-CN" altLang="en-US" sz="2400" b="1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451" y="2650"/>
                <a:ext cx="864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/>
                  <a:t>浮点数</a:t>
                </a:r>
                <a:endParaRPr lang="zh-CN" altLang="en-US" sz="2400" b="1" dirty="0"/>
              </a:p>
            </p:txBody>
          </p:sp>
          <p:sp>
            <p:nvSpPr>
              <p:cNvPr id="19" name="AutoShape 16"/>
              <p:cNvSpPr>
                <a:spLocks/>
              </p:cNvSpPr>
              <p:nvPr/>
            </p:nvSpPr>
            <p:spPr bwMode="auto">
              <a:xfrm>
                <a:off x="3359" y="2305"/>
                <a:ext cx="96" cy="432"/>
              </a:xfrm>
              <a:prstGeom prst="leftBracket">
                <a:avLst>
                  <a:gd name="adj" fmla="val 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11" name="AutoShape 17"/>
            <p:cNvSpPr>
              <a:spLocks/>
            </p:cNvSpPr>
            <p:nvPr/>
          </p:nvSpPr>
          <p:spPr bwMode="auto">
            <a:xfrm>
              <a:off x="2160" y="2630"/>
              <a:ext cx="96" cy="672"/>
            </a:xfrm>
            <a:prstGeom prst="lef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000"/>
            </a:p>
          </p:txBody>
        </p: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2160" y="1626"/>
              <a:ext cx="1095" cy="642"/>
              <a:chOff x="2448" y="1588"/>
              <a:chExt cx="1095" cy="642"/>
            </a:xfrm>
          </p:grpSpPr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2535" y="1588"/>
                <a:ext cx="1008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/>
                  <a:t>指令</a:t>
                </a:r>
                <a:endParaRPr lang="zh-CN" altLang="en-US" sz="2400" b="1" dirty="0"/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530" y="2048"/>
                <a:ext cx="81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/>
                  <a:t>控制字</a:t>
                </a:r>
                <a:endParaRPr lang="zh-CN" altLang="en-US" sz="2400" b="1" dirty="0"/>
              </a:p>
            </p:txBody>
          </p:sp>
          <p:sp>
            <p:nvSpPr>
              <p:cNvPr id="16" name="AutoShape 18"/>
              <p:cNvSpPr>
                <a:spLocks/>
              </p:cNvSpPr>
              <p:nvPr/>
            </p:nvSpPr>
            <p:spPr bwMode="auto">
              <a:xfrm>
                <a:off x="2448" y="1680"/>
                <a:ext cx="96" cy="459"/>
              </a:xfrm>
              <a:prstGeom prst="leftBracket">
                <a:avLst>
                  <a:gd name="adj" fmla="val 458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13" name="AutoShape 19"/>
            <p:cNvSpPr>
              <a:spLocks/>
            </p:cNvSpPr>
            <p:nvPr/>
          </p:nvSpPr>
          <p:spPr bwMode="auto">
            <a:xfrm>
              <a:off x="1248" y="1968"/>
              <a:ext cx="96" cy="1056"/>
            </a:xfrm>
            <a:prstGeom prst="leftBracket">
              <a:avLst>
                <a:gd name="adj" fmla="val 9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000"/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52928" cy="6477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数据信息的表示方法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67382"/>
            <a:ext cx="7793038" cy="54133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定点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纯小</a:t>
            </a:r>
            <a:r>
              <a:rPr lang="zh-CN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的原码表示（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431007"/>
            <a:ext cx="7848872" cy="7175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定点纯小数的原码形式为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</a:t>
            </a:r>
            <a:r>
              <a:rPr lang="en-US" altLang="zh-CN" b="1" baseline="-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x</a:t>
            </a:r>
            <a:r>
              <a:rPr lang="en-US" altLang="zh-CN" b="1" baseline="-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541089" y="2204864"/>
            <a:ext cx="741528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位原码表示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+0.1001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＝</a:t>
            </a:r>
            <a:r>
              <a:rPr lang="en-US" altLang="zh-CN" sz="24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1001000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-0.1001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＝</a:t>
            </a:r>
            <a:r>
              <a:rPr lang="en-US" altLang="zh-CN" sz="24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1001000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使用原码有两种表达形式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[+0]</a:t>
            </a:r>
            <a:r>
              <a:rPr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0000000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[-0]</a:t>
            </a:r>
            <a:r>
              <a:rPr lang="zh-CN" altLang="en-US" sz="2400" b="1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0000000</a:t>
            </a:r>
          </a:p>
        </p:txBody>
      </p:sp>
      <p:grpSp>
        <p:nvGrpSpPr>
          <p:cNvPr id="34822" name="Group 13"/>
          <p:cNvGrpSpPr>
            <a:grpSpLocks/>
          </p:cNvGrpSpPr>
          <p:nvPr/>
        </p:nvGrpSpPr>
        <p:grpSpPr bwMode="auto">
          <a:xfrm>
            <a:off x="4036789" y="908720"/>
            <a:ext cx="2911475" cy="1143000"/>
            <a:chOff x="2784" y="96"/>
            <a:chExt cx="1834" cy="720"/>
          </a:xfrm>
        </p:grpSpPr>
        <p:sp>
          <p:nvSpPr>
            <p:cNvPr id="34823" name="Oval 10"/>
            <p:cNvSpPr>
              <a:spLocks noChangeArrowheads="1"/>
            </p:cNvSpPr>
            <p:nvPr/>
          </p:nvSpPr>
          <p:spPr bwMode="auto">
            <a:xfrm>
              <a:off x="2784" y="288"/>
              <a:ext cx="246" cy="52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00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4" name="Text Box 11"/>
            <p:cNvSpPr txBox="1">
              <a:spLocks noChangeArrowheads="1"/>
            </p:cNvSpPr>
            <p:nvPr/>
          </p:nvSpPr>
          <p:spPr bwMode="auto">
            <a:xfrm>
              <a:off x="3552" y="96"/>
              <a:ext cx="1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1" dirty="0">
                  <a:solidFill>
                    <a:srgbClr val="FF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符号位</a:t>
              </a:r>
            </a:p>
          </p:txBody>
        </p:sp>
        <p:sp>
          <p:nvSpPr>
            <p:cNvPr id="34825" name="Line 12"/>
            <p:cNvSpPr>
              <a:spLocks noChangeShapeType="1"/>
            </p:cNvSpPr>
            <p:nvPr/>
          </p:nvSpPr>
          <p:spPr bwMode="auto">
            <a:xfrm flipH="1">
              <a:off x="3072" y="240"/>
              <a:ext cx="528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548680"/>
            <a:ext cx="7776864" cy="53292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zh-CN" altLang="en-US" sz="28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）原码特点</a:t>
            </a:r>
            <a:endParaRPr lang="en-US" altLang="zh-CN" sz="2800" b="1" dirty="0" smtClean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ea typeface="楷体_GB2312" pitchFamily="49" charset="-122"/>
              </a:rPr>
              <a:t>简单易懂</a:t>
            </a:r>
            <a:endParaRPr lang="en-US" altLang="zh-CN" b="1" dirty="0" smtClean="0"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ea typeface="楷体_GB2312" pitchFamily="49" charset="-122"/>
              </a:rPr>
              <a:t>加法运算复杂</a:t>
            </a:r>
            <a:endParaRPr lang="en-US" altLang="zh-CN" b="1" dirty="0" smtClean="0">
              <a:ea typeface="楷体_GB2312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b="1" dirty="0" smtClean="0">
                <a:ea typeface="楷体_GB2312" pitchFamily="49" charset="-122"/>
              </a:rPr>
              <a:t>同号相加，则数值相加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b="1" dirty="0" smtClean="0">
                <a:ea typeface="楷体_GB2312" pitchFamily="49" charset="-122"/>
              </a:rPr>
              <a:t>异号相加，则绝对值相减，且要比较绝对值大小，然后大数减去小数，最后还要给结果选择符号</a:t>
            </a:r>
            <a:endParaRPr lang="zh-CN" altLang="en-US" sz="24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8992" y="1268760"/>
            <a:ext cx="8439472" cy="504031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（1）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位定点整数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的补码表示</a:t>
            </a:r>
            <a:endParaRPr lang="en-US" altLang="zh-CN" sz="2800" b="1" dirty="0" smtClean="0">
              <a:solidFill>
                <a:srgbClr val="2916B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……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（为符号位）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正数：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X   </a:t>
            </a:r>
          </a:p>
          <a:p>
            <a:pPr marL="0" indent="0">
              <a:lnSpc>
                <a:spcPct val="150000"/>
              </a:lnSpc>
              <a:buSzPct val="55000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；或者 数值部分按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位取反，末位加1，符号位取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101 0111		[X1]</a:t>
            </a:r>
            <a:r>
              <a:rPr lang="zh-CN" altLang="en-US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0101 0111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例2：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101 0111	          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[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X2]</a:t>
            </a:r>
            <a:r>
              <a:rPr lang="zh-CN" altLang="en-US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1010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(- 1010111)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endParaRPr lang="zh-CN" altLang="zh-CN" sz="2000" b="1" dirty="0"/>
          </a:p>
          <a:p>
            <a:pPr lvl="1"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2400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、补码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8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88913"/>
            <a:ext cx="8964612" cy="6453187"/>
          </a:xfrm>
        </p:spPr>
        <p:txBody>
          <a:bodyPr>
            <a:normAutofit/>
          </a:bodyPr>
          <a:lstStyle/>
          <a:p>
            <a:pPr eaLnBrk="1" hangingPunct="1">
              <a:buFont typeface="Monotype Sort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000  0000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0000  0000         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000  0000 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0000  0000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000  0001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0000  0001 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000  0001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1111  1111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000  0010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0000  0010 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000  0010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1111  1110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……				 ……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111 1110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0111 1110   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111  1110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1000  0010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111 1111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0111 1111   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111  1111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1000  0001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         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1000  0000 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1000  0000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0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～ </a:t>
            </a: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－</a:t>
            </a: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～ －</a:t>
            </a: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404664"/>
            <a:ext cx="8280400" cy="561657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）补码定义理解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正数： [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[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负数： [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Ｘ	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Ｍ为模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模：一个计量系统的测量范围</a:t>
            </a:r>
          </a:p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：时钟的模为12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</a:p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在模的意义下等式成立 </a:t>
            </a:r>
          </a:p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b="1" baseline="5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b="1" baseline="5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en-US" altLang="zh-CN" b="1" baseline="5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330</a:t>
            </a:r>
            <a:r>
              <a:rPr lang="en-US" altLang="zh-CN" b="1" baseline="5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baseline="5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：２位十进制数的模为100</a:t>
            </a:r>
          </a:p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－38 ＝ －38 ＋ 100  ＝ 62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模的意义下成立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511" y="332656"/>
            <a:ext cx="8135937" cy="338321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30000"/>
              </a:lnSpc>
              <a:buSzPct val="5500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 的补码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８位二进制数的模为2</a:t>
            </a:r>
            <a:r>
              <a:rPr lang="zh-CN" alt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 2</a:t>
            </a:r>
            <a:r>
              <a:rPr lang="zh-CN" alt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－101 0111 ＝ 1 0000 0000 + (－101 0111) </a:t>
            </a:r>
          </a:p>
          <a:p>
            <a:pPr marL="609600" indent="-609600">
              <a:lnSpc>
                <a:spcPct val="130000"/>
              </a:lnSpc>
              <a:buSzPct val="55000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＝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111 1111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(－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101 0111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30000"/>
              </a:lnSpc>
              <a:buSzPct val="55000"/>
              <a:buFont typeface="Monotype Sorts" pitchFamily="2" charset="2"/>
              <a:buNone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  0111]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010  1001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4185662"/>
            <a:ext cx="8568952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补码表数范围：８位补码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不再表示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０～２</a:t>
            </a:r>
            <a:r>
              <a:rPr lang="zh-CN" altLang="en-US" sz="2200" baseline="30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８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 1，而是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</a:p>
          <a:p>
            <a:pPr marL="609600" indent="-609600" eaLnBrk="1" hangingPunct="1">
              <a:lnSpc>
                <a:spcPct val="150000"/>
              </a:lnSpc>
              <a:buSzPct val="55000"/>
              <a:buFont typeface="Monotype Sorts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－２</a:t>
            </a:r>
            <a:r>
              <a:rPr lang="zh-CN" altLang="en-US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～２</a:t>
            </a:r>
            <a:r>
              <a:rPr lang="zh-CN" altLang="en-US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－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indent="-339725" eaLnBrk="1" hangingPunct="1">
              <a:lnSpc>
                <a:spcPct val="150000"/>
              </a:lnSpc>
              <a:buSzPct val="55000"/>
              <a:buFont typeface="Wingdings" panose="05000000000000000000" pitchFamily="2" charset="2"/>
              <a:buChar char="v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简易求法：从右向左找第一个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，该位以右（含该位）不变，该位以左取反。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476250"/>
            <a:ext cx="8261350" cy="5905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SzPct val="55000"/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的补码和补码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1000 0000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的真值</a:t>
            </a:r>
          </a:p>
          <a:p>
            <a:pPr eaLnBrk="1" hangingPunct="1">
              <a:lnSpc>
                <a:spcPct val="130000"/>
              </a:lnSpc>
              <a:buSzPct val="80000"/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求－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的补码（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位补码）</a:t>
            </a:r>
          </a:p>
          <a:p>
            <a:pPr eaLnBrk="1" hangingPunct="1">
              <a:lnSpc>
                <a:spcPct val="130000"/>
              </a:lnSpc>
              <a:buSzPct val="55000"/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 2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1000  0000</a:t>
            </a:r>
          </a:p>
          <a:p>
            <a:pPr>
              <a:lnSpc>
                <a:spcPct val="130000"/>
              </a:lnSpc>
              <a:buSzPct val="55000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1 0000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 +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1000 0000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SzPct val="5500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1000 0000</a:t>
            </a:r>
          </a:p>
          <a:p>
            <a:pPr eaLnBrk="1" hangingPunct="1">
              <a:lnSpc>
                <a:spcPct val="130000"/>
              </a:lnSpc>
              <a:buSzPct val="70000"/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求补码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1000 0000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的真值</a:t>
            </a:r>
          </a:p>
          <a:p>
            <a:pPr eaLnBrk="1" hangingPunct="1">
              <a:lnSpc>
                <a:spcPct val="130000"/>
              </a:lnSpc>
              <a:buSzPct val="55000"/>
              <a:buFont typeface="Monotype Sorts" pitchFamily="2" charset="2"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M 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Ｘ＝[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</a:p>
          <a:p>
            <a:pPr eaLnBrk="1" hangingPunct="1">
              <a:lnSpc>
                <a:spcPct val="130000"/>
              </a:lnSpc>
              <a:buSzPct val="55000"/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＝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 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 [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30000"/>
              </a:lnSpc>
              <a:buSzPct val="55000"/>
              <a:buFont typeface="Monotype Sorts" pitchFamily="2" charset="2"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0000 0000 －1000 0000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SzPct val="55000"/>
              <a:buFont typeface="Monotype Sorts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＝－1000 0000＝－128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692298"/>
            <a:ext cx="8424936" cy="4968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SzPct val="55000"/>
              <a:buFont typeface="Monotype Sorts" pitchFamily="2" charset="2"/>
              <a:buNone/>
              <a:defRPr/>
            </a:pP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）补码特性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u"/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补码可以直接参加运算！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在模的意义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20 +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－40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=－20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20 + 60 = 80   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M=100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 + 47 =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                   52 + 47 = 99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－1010111 + 1011000 = 0000001     二进制真值运算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－87 + 88 = 1                                       十进制真值运算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10101001 + 01011000 = 00000001   补码运算 </a:t>
            </a:r>
          </a:p>
          <a:p>
            <a:pPr marL="0" indent="0" eaLnBrk="1" hangingPunct="1">
              <a:lnSpc>
                <a:spcPct val="150000"/>
              </a:lnSpc>
              <a:buClr>
                <a:schemeClr val="tx2"/>
              </a:buClr>
              <a:buSzPct val="70000"/>
              <a:buFont typeface="Monotype Sorts" pitchFamily="2" charset="2"/>
              <a:buNone/>
              <a:defRPr/>
            </a:pPr>
            <a:endParaRPr lang="zh-CN" altLang="en-US" sz="2200" b="1" baseline="-2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995936" y="2060848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右箭头 3"/>
          <p:cNvSpPr/>
          <p:nvPr/>
        </p:nvSpPr>
        <p:spPr>
          <a:xfrm>
            <a:off x="3995936" y="2636912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476672"/>
            <a:ext cx="7633220" cy="5616624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）定点纯小数的补码表示</a:t>
            </a:r>
            <a:endParaRPr lang="en-US" altLang="zh-CN" b="1" dirty="0" smtClean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正数： [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[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负数： [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Ｘ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［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 + X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：Ｘ＝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- 0.110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+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0.110 1001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=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111 1111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110 1001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0.000 0001</a:t>
            </a:r>
          </a:p>
          <a:p>
            <a:pPr>
              <a:lnSpc>
                <a:spcPct val="17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 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+ 0.000 0001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= 1.001 0111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268413"/>
            <a:ext cx="8078787" cy="5040312"/>
          </a:xfrm>
        </p:spPr>
        <p:txBody>
          <a:bodyPr/>
          <a:lstStyle/>
          <a:p>
            <a:pPr>
              <a:lnSpc>
                <a:spcPct val="150000"/>
              </a:lnSpc>
              <a:buSzPct val="55000"/>
            </a:pP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位定点整数</a:t>
            </a:r>
            <a:r>
              <a:rPr lang="en-US" altLang="zh-CN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b="1" dirty="0" smtClean="0">
                <a:solidFill>
                  <a:srgbClr val="2916B4"/>
                </a:solidFill>
                <a:latin typeface="微软雅黑" pitchFamily="34" charset="-122"/>
                <a:ea typeface="微软雅黑" pitchFamily="34" charset="-122"/>
              </a:rPr>
              <a:t>的反码表示</a:t>
            </a:r>
            <a:endParaRPr lang="en-US" altLang="zh-CN" sz="2800" b="1" dirty="0" smtClean="0">
              <a:solidFill>
                <a:srgbClr val="2916B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-2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……  X</a:t>
            </a:r>
            <a:r>
              <a:rPr lang="en-US" altLang="zh-CN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（为符号位）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正数：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55000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负数：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1 + X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按位取反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，符号位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（注意与补码定义的比较）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例1：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X1 = 101 0111	      [X1]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0101 0111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0111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[X2]</a:t>
            </a:r>
            <a:r>
              <a:rPr lang="zh-CN" altLang="en-US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1010 1000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、反码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2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9552" y="1124744"/>
            <a:ext cx="4464496" cy="518457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数值数据的表示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进位制及其相互转换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定点数与浮点数表示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非数值数据的表示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字符数据表示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逻辑数据表示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汉字表示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图形及图像数据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声音数据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数据校验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2" y="333028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数据信息的表示方法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27539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6632"/>
            <a:ext cx="8352606" cy="489654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移码（增码）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设：真值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位移码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-1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X</a:t>
            </a:r>
            <a:r>
              <a:rPr lang="en-US" altLang="zh-CN" sz="2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-2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sz="2200" b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例1：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 = 101 0111     [X1]</a:t>
            </a:r>
            <a:r>
              <a:rPr lang="zh-CN" altLang="en-US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[X1]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101 0111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例2：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 =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0111   [X1]</a:t>
            </a:r>
            <a:r>
              <a:rPr lang="zh-CN" altLang="en-US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1010 1001 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[X2]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0010 1001</a:t>
            </a:r>
            <a:b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[X2]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0000 – 101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0111 1111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101 0111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正数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数值部分不变，符合位取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数值部分按位取反，末位加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，符合位取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b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显然，补码和移码的数值部分相同，而符号位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5085184"/>
            <a:ext cx="849694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移码用处：浮点数阶码表示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</a:t>
            </a:r>
            <a:r>
              <a:rPr lang="en-US" altLang="zh-CN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称为偏移值，不一定要取为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IEEE754 32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位浮点使用了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-1=127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n=8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14864"/>
              </p:ext>
            </p:extLst>
          </p:nvPr>
        </p:nvGraphicFramePr>
        <p:xfrm>
          <a:off x="323528" y="620688"/>
          <a:ext cx="8352928" cy="4206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64096"/>
                <a:gridCol w="2952328"/>
                <a:gridCol w="4536504"/>
              </a:tblGrid>
              <a:tr h="534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正数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负数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35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原码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数值部分不变，符号位取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Symbo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b="1" baseline="30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N-1 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x =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b="1" baseline="30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N-1 </a:t>
                      </a: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Arial"/>
                          <a:ea typeface="微软雅黑" panose="020B0503020204020204" pitchFamily="34" charset="-122"/>
                          <a:cs typeface="Arial"/>
                        </a:rPr>
                        <a:t>│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x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Arial"/>
                          <a:ea typeface="微软雅黑" panose="020B0503020204020204" pitchFamily="34" charset="-122"/>
                          <a:cs typeface="Arial"/>
                        </a:rPr>
                        <a:t>│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 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数值部分不变，符号位取1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4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反码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数值部分不变，符号位取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b="1" baseline="30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1 +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x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数值部分按位取反，符号位取1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4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x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数值部分不变，符号位取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b="1" baseline="30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x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数值部分按位取反，末位加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，符号位取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b="1" baseline="30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N-1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x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数值部分不变，符号位取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b="1" baseline="-25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2</a:t>
                      </a:r>
                      <a:r>
                        <a:rPr lang="en-US" altLang="zh-CN" b="1" baseline="30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N-1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x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数值部分按位取反，末位加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，符号位取</a:t>
                      </a:r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4432" y="5761712"/>
            <a:ext cx="8522024" cy="979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只有补码：在模的意义下，真值与机器数具有等量关系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补码可以参加运算，只要结果在表数范围内，结果就是正确的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74969"/>
            <a:ext cx="4752528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位机器数的</a:t>
            </a:r>
            <a:r>
              <a:rPr lang="en-US" altLang="zh-CN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种编码定义比较</a:t>
            </a:r>
            <a:endParaRPr lang="zh-CN" altLang="en-US" sz="2400" b="1" dirty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432" y="4869160"/>
            <a:ext cx="8522024" cy="8535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-1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补码比原码和反码多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5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13775" cy="1477963"/>
          </a:xfrm>
        </p:spPr>
        <p:txBody>
          <a:bodyPr anchor="ctr">
            <a:normAutofit/>
          </a:bodyPr>
          <a:lstStyle/>
          <a:p>
            <a:r>
              <a:rPr lang="zh-CN" altLang="en-US" sz="24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：设字长</a:t>
            </a:r>
            <a:r>
              <a:rPr lang="en-US" altLang="zh-CN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位，定点表示，问：</a:t>
            </a:r>
            <a:b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 表示定点原码整数时，最大正数是多少？最小负数是多少？</a:t>
            </a:r>
            <a:b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 表示定点原码小数时，最大正数是多少？最小负数是多少？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44675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⑴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定点原码整数表示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最大正数值＝ </a:t>
            </a:r>
            <a:r>
              <a:rPr lang="en-US" altLang="zh-CN" sz="2400" b="1" dirty="0" smtClean="0"/>
              <a:t>(2</a:t>
            </a:r>
            <a:r>
              <a:rPr lang="en-US" altLang="zh-CN" sz="2400" b="1" baseline="30000" dirty="0" smtClean="0"/>
              <a:t>15</a:t>
            </a:r>
            <a:r>
              <a:rPr lang="zh-CN" altLang="en-US" sz="2400" b="1" dirty="0" smtClean="0"/>
              <a:t>－</a:t>
            </a:r>
            <a:r>
              <a:rPr lang="en-US" altLang="zh-CN" sz="2400" b="1" dirty="0" smtClean="0"/>
              <a:t>1)</a:t>
            </a:r>
            <a:r>
              <a:rPr lang="en-US" altLang="zh-CN" sz="2400" b="1" baseline="-25000" dirty="0" smtClean="0"/>
              <a:t>10</a:t>
            </a:r>
            <a:r>
              <a:rPr lang="zh-CN" altLang="en-US" sz="2400" b="1" dirty="0" smtClean="0"/>
              <a:t>＝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＋</a:t>
            </a:r>
            <a:r>
              <a:rPr lang="en-US" altLang="zh-CN" sz="2400" b="1" dirty="0" smtClean="0"/>
              <a:t>32767) </a:t>
            </a:r>
            <a:r>
              <a:rPr lang="en-US" altLang="zh-CN" sz="2400" b="1" baseline="-25000" dirty="0" smtClean="0"/>
              <a:t>10</a:t>
            </a:r>
            <a:r>
              <a:rPr lang="en-US" altLang="zh-CN" sz="2400" b="1" dirty="0" smtClean="0"/>
              <a:t> </a:t>
            </a:r>
            <a:br>
              <a:rPr lang="en-US" altLang="zh-CN" sz="2400" b="1" dirty="0" smtClean="0"/>
            </a:br>
            <a:endParaRPr lang="en-US" altLang="zh-CN" sz="24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最小负数值＝ </a:t>
            </a:r>
            <a:r>
              <a:rPr lang="en-US" altLang="zh-CN" sz="2400" b="1" dirty="0" smtClean="0"/>
              <a:t>- (2</a:t>
            </a:r>
            <a:r>
              <a:rPr lang="en-US" altLang="zh-CN" sz="2400" b="1" baseline="30000" dirty="0" smtClean="0"/>
              <a:t>15</a:t>
            </a:r>
            <a:r>
              <a:rPr lang="zh-CN" altLang="en-US" sz="2400" b="1" dirty="0" smtClean="0"/>
              <a:t>－</a:t>
            </a:r>
            <a:r>
              <a:rPr lang="en-US" altLang="zh-CN" sz="2400" b="1" dirty="0" smtClean="0"/>
              <a:t>1) </a:t>
            </a:r>
            <a:r>
              <a:rPr lang="en-US" altLang="zh-CN" sz="2400" b="1" baseline="-25000" dirty="0" smtClean="0"/>
              <a:t>10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＝</a:t>
            </a:r>
            <a:r>
              <a:rPr lang="en-US" altLang="zh-CN" sz="2400" b="1" dirty="0" smtClean="0"/>
              <a:t>(-32767) </a:t>
            </a:r>
            <a:r>
              <a:rPr lang="en-US" altLang="zh-CN" sz="2400" b="1" baseline="-25000" dirty="0" smtClean="0"/>
              <a:t>10</a:t>
            </a:r>
            <a:r>
              <a:rPr lang="en-US" altLang="zh-CN" sz="2400" b="1" dirty="0" smtClean="0"/>
              <a:t> </a:t>
            </a:r>
            <a:br>
              <a:rPr lang="en-US" altLang="zh-CN" sz="2400" b="1" dirty="0" smtClean="0"/>
            </a:br>
            <a:endParaRPr lang="en-US" altLang="zh-CN" sz="24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⑵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定点原码小数表示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最大正数值＝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＋</a:t>
            </a:r>
            <a:r>
              <a:rPr lang="en-US" altLang="zh-CN" sz="2400" b="1" dirty="0" smtClean="0"/>
              <a:t>0.111...11)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＝</a:t>
            </a:r>
            <a:r>
              <a:rPr lang="en-US" altLang="zh-CN" sz="2400" b="1" dirty="0" smtClean="0"/>
              <a:t>(1</a:t>
            </a:r>
            <a:r>
              <a:rPr lang="zh-CN" altLang="en-US" sz="2400" b="1" dirty="0" smtClean="0"/>
              <a:t>－ 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-15</a:t>
            </a:r>
            <a:r>
              <a:rPr lang="en-US" altLang="zh-CN" sz="2400" b="1" dirty="0" smtClean="0"/>
              <a:t>) </a:t>
            </a:r>
            <a:r>
              <a:rPr lang="en-US" altLang="zh-CN" sz="2400" b="1" baseline="-25000" dirty="0" smtClean="0"/>
              <a:t>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最小负数值＝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－</a:t>
            </a:r>
            <a:r>
              <a:rPr lang="en-US" altLang="zh-CN" sz="2400" b="1" dirty="0" smtClean="0"/>
              <a:t>0.111..11)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＝－</a:t>
            </a:r>
            <a:r>
              <a:rPr lang="en-US" altLang="zh-CN" sz="2400" b="1" dirty="0" smtClean="0"/>
              <a:t>(1</a:t>
            </a:r>
            <a:r>
              <a:rPr lang="zh-CN" altLang="en-US" sz="2400" b="1" dirty="0" smtClean="0"/>
              <a:t>－ 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-15</a:t>
            </a:r>
            <a:r>
              <a:rPr lang="en-US" altLang="zh-CN" sz="2400" b="1" dirty="0" smtClean="0"/>
              <a:t>)</a:t>
            </a:r>
            <a:r>
              <a:rPr lang="en-US" altLang="zh-CN" sz="2400" b="1" baseline="-25000" dirty="0" smtClean="0"/>
              <a:t>10</a:t>
            </a: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98527272"/>
              </p:ext>
            </p:extLst>
          </p:nvPr>
        </p:nvGraphicFramePr>
        <p:xfrm>
          <a:off x="2246313" y="2757488"/>
          <a:ext cx="4485927" cy="457200"/>
        </p:xfrm>
        <a:graphic>
          <a:graphicData uri="http://schemas.openxmlformats.org/drawingml/2006/table">
            <a:tbl>
              <a:tblPr/>
              <a:tblGrid>
                <a:gridCol w="873415"/>
                <a:gridCol w="3612512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111 1111 1111 1111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40" name="Group 12"/>
          <p:cNvGraphicFramePr>
            <a:graphicFrameLocks noGrp="1"/>
          </p:cNvGraphicFramePr>
          <p:nvPr>
            <p:ph sz="quarter" idx="3"/>
          </p:nvPr>
        </p:nvGraphicFramePr>
        <p:xfrm>
          <a:off x="2244725" y="4051300"/>
          <a:ext cx="4537075" cy="457200"/>
        </p:xfrm>
        <a:graphic>
          <a:graphicData uri="http://schemas.openxmlformats.org/drawingml/2006/table">
            <a:tbl>
              <a:tblPr/>
              <a:tblGrid>
                <a:gridCol w="931863"/>
                <a:gridCol w="3605212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111 1111 1111 1111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68313" y="333375"/>
            <a:ext cx="77724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kumimoji="0" lang="zh-CN" altLang="en-US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练习：同</a:t>
            </a:r>
            <a:r>
              <a:rPr kumimoji="0" lang="zh-CN" altLang="en-US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一代码的不同含义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3528" y="1340768"/>
            <a:ext cx="8382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tabLst>
                <a:tab pos="5021263" algn="l"/>
              </a:tabLs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tabLst>
                <a:tab pos="5021263" algn="l"/>
              </a:tabLs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02126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个机器数，编码不同，真值不同</a:t>
            </a:r>
            <a:endParaRPr kumimoji="0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已知机器数：</a:t>
            </a:r>
            <a:r>
              <a:rPr kumimoji="0"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</a:t>
            </a:r>
            <a:r>
              <a:rPr kumimoji="0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</a:p>
          <a:p>
            <a:pPr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kumimoji="0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的编码和真值</a:t>
            </a:r>
            <a:endParaRPr kumimoji="0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271463"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无符号二进制数：	</a:t>
            </a:r>
            <a:endParaRPr kumimoji="0" lang="en-US" altLang="zh-CN" sz="24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271463"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有符号整数的原码：	</a:t>
            </a:r>
            <a:endParaRPr kumimoji="0" lang="en-US" altLang="zh-CN" sz="24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271463"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有符号整数的反码：	</a:t>
            </a:r>
            <a:endParaRPr kumimoji="0" lang="en-US" altLang="zh-CN" sz="24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271463"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ü"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有符号整数的补码：	</a:t>
            </a:r>
            <a:endParaRPr kumimoji="0" lang="en-US" altLang="zh-CN" sz="24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9912" y="3212976"/>
            <a:ext cx="1296144" cy="2664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tabLst>
                <a:tab pos="5021263" algn="l"/>
              </a:tabLs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tabLst>
                <a:tab pos="5021263" algn="l"/>
              </a:tabLs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02126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0212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55600" lvl="1" indent="0" algn="just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kumimoji="0" lang="en-US" altLang="zh-CN" sz="2400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129</a:t>
            </a:r>
            <a:endParaRPr kumimoji="0" lang="en-US" altLang="zh-CN" sz="24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0" algn="just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kumimoji="0" lang="en-US" altLang="zh-CN" sz="2400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en-US" altLang="zh-CN" sz="24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55600" lvl="1" indent="0" algn="just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kumimoji="0" lang="en-US" altLang="zh-CN" sz="2400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en-US" altLang="zh-CN" sz="24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</a:t>
            </a:r>
          </a:p>
          <a:p>
            <a:pPr marL="355600" lvl="1" indent="0" algn="just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kumimoji="0" lang="en-US" altLang="zh-CN" sz="2400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en-US" altLang="zh-CN" sz="24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</a:p>
          <a:p>
            <a:pPr lvl="1" algn="just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Group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38314952"/>
              </p:ext>
            </p:extLst>
          </p:nvPr>
        </p:nvGraphicFramePr>
        <p:xfrm>
          <a:off x="395536" y="404664"/>
          <a:ext cx="7741741" cy="5860504"/>
        </p:xfrm>
        <a:graphic>
          <a:graphicData uri="http://schemas.openxmlformats.org/drawingml/2006/table">
            <a:tbl>
              <a:tblPr/>
              <a:tblGrid>
                <a:gridCol w="1424148"/>
                <a:gridCol w="1601986"/>
                <a:gridCol w="1612026"/>
                <a:gridCol w="1590514"/>
                <a:gridCol w="1513067"/>
              </a:tblGrid>
              <a:tr h="584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真值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79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 /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11111110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10000001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+127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01111111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11111111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6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11526"/>
              </p:ext>
            </p:extLst>
          </p:nvPr>
        </p:nvGraphicFramePr>
        <p:xfrm>
          <a:off x="179512" y="307100"/>
          <a:ext cx="8424936" cy="6218244"/>
        </p:xfrm>
        <a:graphic>
          <a:graphicData uri="http://schemas.openxmlformats.org/drawingml/2006/table">
            <a:tbl>
              <a:tblPr/>
              <a:tblGrid>
                <a:gridCol w="2336327"/>
                <a:gridCol w="2194731"/>
                <a:gridCol w="1911540"/>
                <a:gridCol w="1982338"/>
              </a:tblGrid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真值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＋0.111 1111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0 111 1111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0 111 1111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0 111 1111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＋0.111 1110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0 111 1110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0 111 1110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0 111 1110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＋0.000 0001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0 000 0001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0 000 0001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0 000 0001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＋0.000 0000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0 000 0000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0 000 0000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0 000 0000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－0.000 0000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1 000 0000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1 111 1111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0 000 0000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－0.000 0001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1 000 0001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1 111 1110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1 111 1111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－0.111 1110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1 111 1110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1 000 0001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1 000 0010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－0.111 1111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1 111 1111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1 000 0000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1 000 0001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－1.000 0000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1 000 0000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294688" cy="73977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浮点数的机器码表示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196752"/>
            <a:ext cx="8294687" cy="540032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SzPct val="55000"/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一、浮点数：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Floating-Point  Number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、定点数特点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弱点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：范围小，易溢出，需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：简单直观。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、浮点数定义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R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S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0.365×10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0.365×10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（－56）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称为阶码，是定点纯整数，决定表数范围；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称为尾数，是定点纯小数，决定表数精度。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底数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隐含。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尾数小数点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左移一位，阶码加1；小数点右移一位，阶码减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SzPct val="55000"/>
              <a:buFont typeface="Monotype Sorts" pitchFamily="2" charset="2"/>
              <a:buNone/>
            </a:pP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5500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9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88913"/>
            <a:ext cx="8642350" cy="61928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101.1101 =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0.1011101 * 2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	                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-0.0010111 * 2</a:t>
            </a:r>
            <a:r>
              <a:rPr lang="en-US" altLang="zh-CN" sz="22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采用4位阶码（原码），8位尾数（补码）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得浮点数表示形式：0011  1010 0011  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0101  11101001  ???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2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、浮点数的规格化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目的：提高精度，使尾数的有效数值尽可能占满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表示形式唯一化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方法：要求尾数</a:t>
            </a:r>
            <a:r>
              <a:rPr lang="en-US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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|S| &lt; 1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= 0.0001101 =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0.110  1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2</a:t>
            </a:r>
            <a:r>
              <a:rPr lang="zh-CN" altLang="en-US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－3</a:t>
            </a:r>
            <a:endParaRPr lang="en-US" altLang="zh-CN" sz="22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浮点：1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0110 1000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0.0001101=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0.110  1000 * 2</a:t>
            </a:r>
            <a:r>
              <a:rPr lang="zh-CN" altLang="en-US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	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浮点：1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1001 1000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620688"/>
            <a:ext cx="8208963" cy="5183187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5000"/>
              </a:lnSpc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浮点数的优点</a:t>
            </a:r>
          </a:p>
          <a:p>
            <a:pPr marL="609600" indent="-609600" eaLnBrk="1" hangingPunct="1">
              <a:lnSpc>
                <a:spcPct val="155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表数范围大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5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规格化提高了运算精度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5000"/>
              </a:lnSpc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55000"/>
              </a:lnSpc>
              <a:buFont typeface="Monotype Sort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关于溢出</a:t>
            </a:r>
          </a:p>
          <a:p>
            <a:pPr marL="609600" indent="-609600">
              <a:lnSpc>
                <a:spcPct val="15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上溢：做溢出处理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5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下溢：做零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503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 754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浮点数格式	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E  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362950" cy="50784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en-US" altLang="zh-CN" sz="2200" b="1" dirty="0" smtClean="0">
                <a:latin typeface="+mn-ea"/>
              </a:rPr>
              <a:t>S</a:t>
            </a:r>
            <a:r>
              <a:rPr lang="zh-CN" altLang="en-US" sz="2200" b="1" dirty="0" smtClean="0">
                <a:latin typeface="+mn-ea"/>
              </a:rPr>
              <a:t>：尾数符号；</a:t>
            </a:r>
            <a:r>
              <a:rPr lang="en-US" altLang="zh-CN" sz="2200" b="1" dirty="0" smtClean="0">
                <a:latin typeface="+mn-ea"/>
              </a:rPr>
              <a:t>E</a:t>
            </a:r>
            <a:r>
              <a:rPr lang="zh-CN" altLang="en-US" sz="2200" b="1" dirty="0" smtClean="0">
                <a:latin typeface="+mn-ea"/>
              </a:rPr>
              <a:t>：阶码；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zh-CN" altLang="en-US" sz="2200" b="1" dirty="0" smtClean="0">
                <a:latin typeface="+mn-ea"/>
              </a:rPr>
              <a:t>：尾数</a:t>
            </a:r>
            <a:endParaRPr lang="en-US" altLang="zh-CN" sz="2200" b="1" dirty="0" smtClean="0">
              <a:latin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200" b="1" dirty="0" smtClean="0">
                <a:latin typeface="+mn-ea"/>
                <a:cs typeface="Times New Roman" pitchFamily="18" charset="0"/>
              </a:rPr>
              <a:t>编码：</a:t>
            </a:r>
            <a:r>
              <a:rPr lang="zh-CN" altLang="en-US" sz="2200" b="1" dirty="0" smtClean="0">
                <a:latin typeface="+mn-ea"/>
              </a:rPr>
              <a:t>尾数用原码；指数用移码 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zh-CN" altLang="en-US" sz="2200" b="1" dirty="0" smtClean="0">
                <a:latin typeface="+mn-ea"/>
              </a:rPr>
              <a:t>便于对阶和比较</a:t>
            </a:r>
            <a:r>
              <a:rPr lang="en-US" altLang="zh-CN" sz="2200" b="1" dirty="0" smtClean="0">
                <a:latin typeface="+mn-ea"/>
              </a:rPr>
              <a:t>)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200" b="1" dirty="0" smtClean="0">
                <a:latin typeface="+mn-ea"/>
              </a:rPr>
              <a:t>单精度：</a:t>
            </a:r>
            <a:r>
              <a:rPr lang="en-US" altLang="zh-CN" sz="2200" b="1" dirty="0" smtClean="0">
                <a:latin typeface="+mn-ea"/>
              </a:rPr>
              <a:t>32</a:t>
            </a:r>
            <a:r>
              <a:rPr lang="zh-CN" altLang="en-US" sz="2200" b="1" dirty="0" smtClean="0">
                <a:latin typeface="+mn-ea"/>
              </a:rPr>
              <a:t>位（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+ 8 + 23</a:t>
            </a:r>
            <a:r>
              <a:rPr lang="zh-CN" altLang="en-US" sz="2200" b="1" dirty="0" smtClean="0">
                <a:latin typeface="+mn-ea"/>
              </a:rPr>
              <a:t>）</a:t>
            </a:r>
            <a:endParaRPr lang="en-US" altLang="zh-CN" sz="2200" b="1" dirty="0" smtClean="0">
              <a:latin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200" b="1" dirty="0" smtClean="0">
                <a:latin typeface="+mn-ea"/>
              </a:rPr>
              <a:t>双精度：</a:t>
            </a:r>
            <a:r>
              <a:rPr lang="en-US" altLang="zh-CN" sz="2200" b="1" dirty="0" smtClean="0">
                <a:latin typeface="+mn-ea"/>
              </a:rPr>
              <a:t>64</a:t>
            </a:r>
            <a:r>
              <a:rPr lang="zh-CN" altLang="en-US" sz="2200" b="1" dirty="0" smtClean="0">
                <a:latin typeface="+mn-ea"/>
              </a:rPr>
              <a:t>位（</a:t>
            </a:r>
            <a:r>
              <a:rPr lang="en-US" altLang="zh-CN" sz="2200" b="1" dirty="0" smtClean="0">
                <a:latin typeface="+mn-ea"/>
              </a:rPr>
              <a:t>1 + 11 + 52</a:t>
            </a:r>
            <a:r>
              <a:rPr lang="zh-CN" altLang="en-US" sz="2200" b="1" dirty="0" smtClean="0">
                <a:latin typeface="+mn-ea"/>
              </a:rPr>
              <a:t>）</a:t>
            </a:r>
            <a:endParaRPr lang="en-US" altLang="zh-CN" sz="2200" b="1" dirty="0" smtClean="0">
              <a:latin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200" b="1" dirty="0" smtClean="0">
                <a:latin typeface="+mn-ea"/>
              </a:rPr>
              <a:t>格式定义如下：</a:t>
            </a:r>
            <a:r>
              <a:rPr lang="en-US" altLang="zh-CN" sz="2200" b="1" dirty="0" smtClean="0">
                <a:latin typeface="+mn-ea"/>
              </a:rPr>
              <a:t>. </a:t>
            </a:r>
            <a:endParaRPr lang="en-US" altLang="zh-CN" sz="2200" b="1" dirty="0">
              <a:latin typeface="+mn-ea"/>
              <a:cs typeface="Times New Roman" pitchFamily="18" charset="0"/>
            </a:endParaRPr>
          </a:p>
        </p:txBody>
      </p:sp>
      <p:pic>
        <p:nvPicPr>
          <p:cNvPr id="63492" name="Picture 5" descr="pictur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4425" y="4994622"/>
            <a:ext cx="6337300" cy="882650"/>
          </a:xfrm>
          <a:noFill/>
        </p:spPr>
      </p:pic>
      <p:pic>
        <p:nvPicPr>
          <p:cNvPr id="63491" name="Picture 4" descr="pictur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70660"/>
            <a:ext cx="5257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984" y="332656"/>
            <a:ext cx="7772400" cy="6477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.1.1  进位制及其相互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3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9314" y="1268760"/>
            <a:ext cx="8439150" cy="53276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一、进位制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1、基数（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Radix）：</a:t>
            </a:r>
            <a:r>
              <a:rPr lang="zh-CN" altLang="en-US" sz="2200" b="1" dirty="0" smtClean="0">
                <a:latin typeface="宋体" pitchFamily="2" charset="-122"/>
              </a:rPr>
              <a:t>该进位制允许选用的基本数码的个数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2、位权（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Weight）：</a:t>
            </a:r>
            <a:r>
              <a:rPr lang="zh-CN" altLang="en-US" sz="2200" b="1" dirty="0" smtClean="0">
                <a:latin typeface="宋体" pitchFamily="2" charset="-122"/>
              </a:rPr>
              <a:t>位置本身所具有的数量级别。它使一个表数符号在不同的位置上，所代表的数值不同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3、数的按权展开表达式</a:t>
            </a:r>
            <a:endParaRPr lang="zh-CN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zh-CN" sz="2200" b="1" dirty="0" smtClean="0">
                <a:latin typeface="宋体" pitchFamily="2" charset="-122"/>
              </a:rPr>
              <a:t>	</a:t>
            </a:r>
            <a:r>
              <a:rPr lang="en-US" altLang="zh-CN" sz="2200" b="1" dirty="0" err="1" smtClean="0">
                <a:latin typeface="宋体" pitchFamily="2" charset="-122"/>
              </a:rPr>
              <a:t>K</a:t>
            </a:r>
            <a:r>
              <a:rPr lang="en-US" altLang="zh-CN" sz="2200" b="1" baseline="-25000" dirty="0" err="1" smtClean="0">
                <a:latin typeface="宋体" pitchFamily="2" charset="-122"/>
              </a:rPr>
              <a:t>j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= K</a:t>
            </a:r>
            <a:r>
              <a:rPr lang="en-US" altLang="zh-CN" sz="2200" b="1" baseline="-25000" dirty="0" smtClean="0">
                <a:latin typeface="宋体" pitchFamily="2" charset="-122"/>
              </a:rPr>
              <a:t>n-1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n-2  ••••••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1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0 •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-1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-2  •••••• 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-m    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宋体" pitchFamily="2" charset="-122"/>
              </a:rPr>
              <a:t>V(</a:t>
            </a:r>
            <a:r>
              <a:rPr lang="en-US" altLang="zh-CN" sz="2200" b="1" dirty="0" err="1" smtClean="0">
                <a:latin typeface="宋体" pitchFamily="2" charset="-122"/>
              </a:rPr>
              <a:t>K</a:t>
            </a:r>
            <a:r>
              <a:rPr lang="en-US" altLang="zh-CN" sz="2200" b="1" baseline="-25000" dirty="0" err="1" smtClean="0">
                <a:latin typeface="宋体" pitchFamily="2" charset="-122"/>
              </a:rPr>
              <a:t>j</a:t>
            </a:r>
            <a:r>
              <a:rPr lang="en-US" altLang="zh-CN" sz="2200" b="1" dirty="0" smtClean="0">
                <a:latin typeface="宋体" pitchFamily="2" charset="-122"/>
              </a:rPr>
              <a:t>)= K</a:t>
            </a:r>
            <a:r>
              <a:rPr lang="en-US" altLang="zh-CN" sz="2200" b="1" baseline="-25000" dirty="0" smtClean="0">
                <a:latin typeface="宋体" pitchFamily="2" charset="-122"/>
              </a:rPr>
              <a:t>n-1</a:t>
            </a:r>
            <a:r>
              <a:rPr lang="en-US" altLang="zh-CN" sz="2200" b="1" dirty="0" smtClean="0">
                <a:latin typeface="宋体" pitchFamily="2" charset="-122"/>
              </a:rPr>
              <a:t> × J</a:t>
            </a:r>
            <a:r>
              <a:rPr lang="en-US" altLang="zh-CN" sz="2200" b="1" baseline="30000" dirty="0" smtClean="0">
                <a:latin typeface="宋体" pitchFamily="2" charset="-122"/>
              </a:rPr>
              <a:t>n-1</a:t>
            </a:r>
            <a:r>
              <a:rPr lang="en-US" altLang="zh-CN" sz="2200" b="1" dirty="0" smtClean="0">
                <a:latin typeface="宋体" pitchFamily="2" charset="-122"/>
              </a:rPr>
              <a:t> +</a:t>
            </a:r>
            <a:r>
              <a:rPr lang="en-US" altLang="zh-CN" sz="2200" b="1" baseline="30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n-2</a:t>
            </a:r>
            <a:r>
              <a:rPr lang="en-US" altLang="zh-CN" sz="2200" b="1" dirty="0" smtClean="0">
                <a:latin typeface="宋体" pitchFamily="2" charset="-122"/>
              </a:rPr>
              <a:t> × </a:t>
            </a:r>
            <a:r>
              <a:rPr lang="en-US" altLang="zh-CN" sz="2200" b="1" dirty="0" err="1" smtClean="0">
                <a:latin typeface="宋体" pitchFamily="2" charset="-122"/>
              </a:rPr>
              <a:t>J</a:t>
            </a:r>
            <a:r>
              <a:rPr lang="en-US" altLang="zh-CN" sz="2200" b="1" baseline="30000" dirty="0" err="1" smtClean="0">
                <a:latin typeface="宋体" pitchFamily="2" charset="-122"/>
              </a:rPr>
              <a:t>n</a:t>
            </a:r>
            <a:r>
              <a:rPr lang="en-US" altLang="zh-CN" sz="2200" b="1" baseline="30000" dirty="0" smtClean="0">
                <a:latin typeface="宋体" pitchFamily="2" charset="-122"/>
              </a:rPr>
              <a:t> -2</a:t>
            </a:r>
            <a:r>
              <a:rPr lang="en-US" altLang="zh-CN" sz="2200" b="1" dirty="0" smtClean="0">
                <a:latin typeface="宋体" pitchFamily="2" charset="-122"/>
              </a:rPr>
              <a:t> +</a:t>
            </a:r>
            <a:r>
              <a:rPr lang="en-US" altLang="zh-CN" sz="2200" b="1" baseline="30000" dirty="0" smtClean="0">
                <a:latin typeface="宋体" pitchFamily="2" charset="-122"/>
              </a:rPr>
              <a:t> </a:t>
            </a:r>
            <a:r>
              <a:rPr lang="en-US" altLang="zh-CN" sz="2200" b="1" baseline="-25000" dirty="0" smtClean="0">
                <a:latin typeface="宋体" pitchFamily="2" charset="-122"/>
              </a:rPr>
              <a:t> •••••• 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 ×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J</a:t>
            </a:r>
            <a:r>
              <a:rPr lang="en-US" altLang="zh-CN" sz="2200" b="1" baseline="30000" dirty="0" smtClean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 +</a:t>
            </a:r>
            <a:r>
              <a:rPr lang="en-US" altLang="zh-CN" sz="2200" b="1" baseline="30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0 </a:t>
            </a:r>
            <a:r>
              <a:rPr lang="en-US" altLang="zh-CN" sz="2200" b="1" dirty="0" smtClean="0">
                <a:latin typeface="宋体" pitchFamily="2" charset="-122"/>
              </a:rPr>
              <a:t>×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J</a:t>
            </a:r>
            <a:r>
              <a:rPr lang="en-US" altLang="zh-CN" sz="2200" b="1" baseline="30000" dirty="0" smtClean="0">
                <a:latin typeface="宋体" pitchFamily="2" charset="-122"/>
              </a:rPr>
              <a:t>0</a:t>
            </a:r>
            <a:r>
              <a:rPr lang="en-US" altLang="zh-CN" sz="2200" b="1" dirty="0" smtClean="0">
                <a:latin typeface="宋体" pitchFamily="2" charset="-122"/>
              </a:rPr>
              <a:t> +</a:t>
            </a:r>
            <a:r>
              <a:rPr lang="en-US" altLang="zh-CN" sz="2200" b="1" baseline="30000" dirty="0" smtClean="0">
                <a:latin typeface="宋体" pitchFamily="2" charset="-122"/>
              </a:rPr>
              <a:t> </a:t>
            </a:r>
            <a:endParaRPr lang="en-US" altLang="zh-CN" sz="2200" b="1" baseline="-25000" dirty="0" smtClean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宋体" pitchFamily="2" charset="-122"/>
              </a:rPr>
              <a:t>		K</a:t>
            </a:r>
            <a:r>
              <a:rPr lang="en-US" altLang="zh-CN" sz="2200" b="1" baseline="-25000" dirty="0" smtClean="0">
                <a:latin typeface="宋体" pitchFamily="2" charset="-122"/>
              </a:rPr>
              <a:t>-1</a:t>
            </a:r>
            <a:r>
              <a:rPr lang="en-US" altLang="zh-CN" sz="2200" b="1" dirty="0" smtClean="0">
                <a:latin typeface="宋体" pitchFamily="2" charset="-122"/>
              </a:rPr>
              <a:t> ×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J</a:t>
            </a:r>
            <a:r>
              <a:rPr lang="en-US" altLang="zh-CN" sz="2200" b="1" baseline="30000" dirty="0" smtClean="0">
                <a:latin typeface="宋体" pitchFamily="2" charset="-122"/>
              </a:rPr>
              <a:t>-1</a:t>
            </a:r>
            <a:r>
              <a:rPr lang="en-US" altLang="zh-CN" sz="2200" b="1" dirty="0" smtClean="0">
                <a:latin typeface="宋体" pitchFamily="2" charset="-122"/>
              </a:rPr>
              <a:t>  + </a:t>
            </a:r>
            <a:r>
              <a:rPr lang="en-US" altLang="zh-CN" sz="2200" b="1" baseline="30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-2 </a:t>
            </a:r>
            <a:r>
              <a:rPr lang="en-US" altLang="zh-CN" sz="2200" b="1" dirty="0" smtClean="0">
                <a:latin typeface="宋体" pitchFamily="2" charset="-122"/>
              </a:rPr>
              <a:t>×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J</a:t>
            </a:r>
            <a:r>
              <a:rPr lang="en-US" altLang="zh-CN" sz="2200" b="1" baseline="30000" dirty="0" smtClean="0">
                <a:latin typeface="宋体" pitchFamily="2" charset="-122"/>
              </a:rPr>
              <a:t>-2 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en-US" altLang="zh-CN" sz="2200" b="1" baseline="30000" dirty="0" smtClean="0">
                <a:latin typeface="宋体" pitchFamily="2" charset="-122"/>
              </a:rPr>
              <a:t> </a:t>
            </a:r>
            <a:r>
              <a:rPr lang="en-US" altLang="zh-CN" sz="2200" b="1" baseline="-25000" dirty="0" smtClean="0">
                <a:latin typeface="宋体" pitchFamily="2" charset="-122"/>
              </a:rPr>
              <a:t> •••••• </a:t>
            </a:r>
            <a:r>
              <a:rPr lang="en-US" altLang="zh-CN" sz="2200" b="1" dirty="0" smtClean="0">
                <a:latin typeface="宋体" pitchFamily="2" charset="-122"/>
              </a:rPr>
              <a:t>+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-m</a:t>
            </a:r>
            <a:r>
              <a:rPr lang="en-US" altLang="zh-CN" sz="2200" b="1" dirty="0" smtClean="0">
                <a:latin typeface="宋体" pitchFamily="2" charset="-122"/>
              </a:rPr>
              <a:t> × 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J</a:t>
            </a:r>
            <a:r>
              <a:rPr lang="en-US" altLang="zh-CN" sz="2200" b="1" baseline="30000" dirty="0" smtClean="0">
                <a:latin typeface="宋体" pitchFamily="2" charset="-122"/>
              </a:rPr>
              <a:t>-m</a:t>
            </a:r>
            <a:r>
              <a:rPr lang="en-US" altLang="en-US" sz="2200" b="1" dirty="0" smtClean="0">
                <a:latin typeface="宋体" pitchFamily="2" charset="-122"/>
              </a:rPr>
              <a:t>   </a:t>
            </a:r>
            <a:endParaRPr lang="en-US" altLang="zh-CN" sz="2200" b="1" dirty="0" smtClean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宋体" pitchFamily="2" charset="-122"/>
              </a:rPr>
              <a:t>    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en-US" altLang="en-US" sz="2200" b="1" dirty="0" smtClean="0">
                <a:latin typeface="宋体" pitchFamily="2" charset="-122"/>
              </a:rPr>
              <a:t>=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r>
              <a:rPr lang="en-US" altLang="en-US" sz="2200" b="1" dirty="0" smtClean="0">
                <a:latin typeface="宋体" pitchFamily="2" charset="-122"/>
                <a:sym typeface="Symbol" pitchFamily="18" charset="2"/>
              </a:rPr>
              <a:t>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i</a:t>
            </a:r>
            <a:r>
              <a:rPr lang="en-US" altLang="zh-CN" sz="2200" b="1" dirty="0" smtClean="0">
                <a:latin typeface="宋体" pitchFamily="2" charset="-122"/>
              </a:rPr>
              <a:t> × J</a:t>
            </a:r>
            <a:r>
              <a:rPr lang="en-US" altLang="zh-CN" sz="2200" b="1" baseline="30000" dirty="0" smtClean="0">
                <a:latin typeface="宋体" pitchFamily="2" charset="-122"/>
              </a:rPr>
              <a:t>i </a:t>
            </a:r>
            <a:r>
              <a:rPr lang="en-US" altLang="zh-CN" sz="2200" b="1" dirty="0" smtClean="0">
                <a:latin typeface="宋体" pitchFamily="2" charset="-122"/>
              </a:rPr>
              <a:t>+ </a:t>
            </a:r>
            <a:r>
              <a:rPr lang="en-US" altLang="en-US" sz="2200" b="1" dirty="0" smtClean="0">
                <a:latin typeface="宋体" pitchFamily="2" charset="-122"/>
                <a:sym typeface="Symbol" pitchFamily="18" charset="2"/>
              </a:rPr>
              <a:t></a:t>
            </a:r>
            <a:r>
              <a:rPr lang="en-US" altLang="zh-CN" sz="2200" b="1" baseline="30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K</a:t>
            </a:r>
            <a:r>
              <a:rPr lang="en-US" altLang="zh-CN" sz="2200" b="1" baseline="-25000" dirty="0" smtClean="0">
                <a:latin typeface="宋体" pitchFamily="2" charset="-122"/>
              </a:rPr>
              <a:t>i</a:t>
            </a:r>
            <a:r>
              <a:rPr lang="en-US" altLang="zh-CN" sz="2200" b="1" dirty="0" smtClean="0">
                <a:latin typeface="宋体" pitchFamily="2" charset="-122"/>
              </a:rPr>
              <a:t> × J</a:t>
            </a:r>
            <a:r>
              <a:rPr lang="en-US" altLang="zh-CN" sz="2200" b="1" baseline="30000" dirty="0" smtClean="0">
                <a:latin typeface="宋体" pitchFamily="2" charset="-122"/>
              </a:rPr>
              <a:t>i </a:t>
            </a:r>
            <a:endParaRPr lang="zh-CN" altLang="en-US" sz="2200" b="1" baseline="30000" dirty="0" smtClean="0">
              <a:latin typeface="宋体" pitchFamily="2" charset="-122"/>
            </a:endParaRPr>
          </a:p>
        </p:txBody>
      </p:sp>
      <p:grpSp>
        <p:nvGrpSpPr>
          <p:cNvPr id="18436" name="Group 10"/>
          <p:cNvGrpSpPr>
            <a:grpSpLocks/>
          </p:cNvGrpSpPr>
          <p:nvPr/>
        </p:nvGrpSpPr>
        <p:grpSpPr bwMode="auto">
          <a:xfrm>
            <a:off x="1244352" y="5355730"/>
            <a:ext cx="904875" cy="808037"/>
            <a:chOff x="839" y="3420"/>
            <a:chExt cx="570" cy="509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839" y="3737"/>
              <a:ext cx="5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I </a:t>
              </a:r>
              <a:r>
                <a:rPr lang="zh-CN" altLang="en-US" sz="1400"/>
                <a:t>＝ </a:t>
              </a:r>
              <a:r>
                <a:rPr lang="en-US" altLang="zh-CN" sz="1400"/>
                <a:t>0</a:t>
              </a:r>
              <a:endParaRPr lang="en-US" altLang="zh-CN" sz="2400"/>
            </a:p>
          </p:txBody>
        </p:sp>
        <p:sp>
          <p:nvSpPr>
            <p:cNvPr id="18441" name="Text Box 6"/>
            <p:cNvSpPr txBox="1">
              <a:spLocks noChangeArrowheads="1"/>
            </p:cNvSpPr>
            <p:nvPr/>
          </p:nvSpPr>
          <p:spPr bwMode="auto">
            <a:xfrm>
              <a:off x="839" y="3420"/>
              <a:ext cx="5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N</a:t>
              </a:r>
              <a:r>
                <a:rPr lang="zh-CN" altLang="en-US" sz="1400"/>
                <a:t>－</a:t>
              </a:r>
              <a:r>
                <a:rPr lang="en-US" altLang="zh-CN" sz="1400"/>
                <a:t>1</a:t>
              </a:r>
              <a:endParaRPr lang="en-US" altLang="zh-CN" sz="2400"/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2931864" y="5355730"/>
            <a:ext cx="904875" cy="808037"/>
            <a:chOff x="1927" y="3465"/>
            <a:chExt cx="570" cy="509"/>
          </a:xfrm>
        </p:grpSpPr>
        <p:sp>
          <p:nvSpPr>
            <p:cNvPr id="18438" name="Text Box 5"/>
            <p:cNvSpPr txBox="1">
              <a:spLocks noChangeArrowheads="1"/>
            </p:cNvSpPr>
            <p:nvPr/>
          </p:nvSpPr>
          <p:spPr bwMode="auto">
            <a:xfrm>
              <a:off x="1927" y="3782"/>
              <a:ext cx="5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I =</a:t>
              </a:r>
              <a:r>
                <a:rPr lang="zh-CN" altLang="en-US" sz="1400"/>
                <a:t>－</a:t>
              </a:r>
              <a:r>
                <a:rPr lang="en-US" altLang="zh-CN" sz="1400"/>
                <a:t>1</a:t>
              </a:r>
              <a:endParaRPr lang="en-US" altLang="zh-CN" sz="2400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1927" y="3465"/>
              <a:ext cx="5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/>
                <a:t> －</a:t>
              </a:r>
              <a:r>
                <a:rPr lang="en-US" altLang="zh-CN" sz="1400"/>
                <a:t>M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4437112"/>
            <a:ext cx="871296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8800" y="836984"/>
            <a:ext cx="8675688" cy="576036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200" b="1" dirty="0" smtClean="0">
                <a:latin typeface="宋体" pitchFamily="2" charset="-122"/>
              </a:rPr>
              <a:t>尾符</a:t>
            </a:r>
            <a:r>
              <a:rPr lang="en-US" altLang="zh-CN" sz="2200" b="1" dirty="0" smtClean="0">
                <a:latin typeface="宋体" pitchFamily="2" charset="-122"/>
              </a:rPr>
              <a:t>S</a:t>
            </a:r>
            <a:r>
              <a:rPr lang="zh-CN" altLang="en-US" sz="2200" b="1" dirty="0" smtClean="0">
                <a:latin typeface="宋体" pitchFamily="2" charset="-122"/>
              </a:rPr>
              <a:t>：最高一位；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200" b="1" dirty="0" smtClean="0">
                <a:latin typeface="宋体" pitchFamily="2" charset="-122"/>
              </a:rPr>
              <a:t>尾数</a:t>
            </a:r>
            <a:r>
              <a:rPr lang="en-US" altLang="zh-CN" sz="2200" b="1" dirty="0" smtClean="0">
                <a:latin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：</a:t>
            </a:r>
            <a:r>
              <a:rPr lang="en-US" altLang="zh-CN" sz="2200" b="1" dirty="0" smtClean="0"/>
              <a:t>M</a:t>
            </a:r>
            <a:r>
              <a:rPr lang="zh-CN" altLang="en-US" sz="2200" b="1" dirty="0" smtClean="0"/>
              <a:t>＝</a:t>
            </a:r>
            <a:r>
              <a:rPr lang="en-US" altLang="zh-CN" sz="2200" b="1" dirty="0" smtClean="0"/>
              <a:t>1.*****</a:t>
            </a:r>
            <a:r>
              <a:rPr lang="zh-CN" altLang="en-US" sz="2200" b="1" dirty="0" smtClean="0"/>
              <a:t>。小数点前面的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隐含，有效数位多出一位。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200" b="1" dirty="0" smtClean="0">
                <a:latin typeface="宋体" pitchFamily="2" charset="-122"/>
              </a:rPr>
              <a:t>阶码</a:t>
            </a:r>
            <a:r>
              <a:rPr lang="en-US" altLang="zh-CN" sz="2200" b="1" dirty="0" smtClean="0">
                <a:latin typeface="宋体" pitchFamily="2" charset="-122"/>
              </a:rPr>
              <a:t>E</a:t>
            </a:r>
            <a:r>
              <a:rPr lang="zh-CN" altLang="en-US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= 127 + </a:t>
            </a:r>
            <a:r>
              <a:rPr lang="zh-CN" altLang="en-US" sz="2200" b="1" dirty="0" smtClean="0">
                <a:latin typeface="宋体" pitchFamily="2" charset="-122"/>
              </a:rPr>
              <a:t>实际指数值</a:t>
            </a:r>
            <a:r>
              <a:rPr lang="en-US" altLang="zh-CN" sz="2200" b="1" dirty="0" smtClean="0">
                <a:latin typeface="宋体" pitchFamily="2" charset="-122"/>
              </a:rPr>
              <a:t>e</a:t>
            </a:r>
            <a:r>
              <a:rPr lang="zh-CN" altLang="en-US" sz="2200" b="1" dirty="0" smtClean="0">
                <a:latin typeface="宋体" pitchFamily="2" charset="-122"/>
              </a:rPr>
              <a:t>　</a:t>
            </a:r>
            <a:r>
              <a:rPr lang="en-US" altLang="zh-CN" sz="2200" b="1" dirty="0" smtClean="0">
                <a:latin typeface="宋体" pitchFamily="2" charset="-122"/>
              </a:rPr>
              <a:t>【</a:t>
            </a:r>
            <a:r>
              <a:rPr lang="zh-CN" altLang="en-US" sz="2200" b="1" dirty="0" smtClean="0">
                <a:latin typeface="宋体" pitchFamily="2" charset="-122"/>
              </a:rPr>
              <a:t>移</a:t>
            </a:r>
            <a:r>
              <a:rPr lang="en-US" altLang="zh-CN" sz="2200" b="1" dirty="0" smtClean="0">
                <a:latin typeface="宋体" pitchFamily="2" charset="-122"/>
              </a:rPr>
              <a:t>127</a:t>
            </a:r>
            <a:r>
              <a:rPr lang="zh-CN" altLang="en-US" sz="2200" b="1" dirty="0" smtClean="0">
                <a:latin typeface="宋体" pitchFamily="2" charset="-122"/>
              </a:rPr>
              <a:t>位，均为正</a:t>
            </a:r>
            <a:r>
              <a:rPr lang="en-US" altLang="zh-CN" sz="2200" b="1" dirty="0" smtClean="0">
                <a:latin typeface="宋体" pitchFamily="2" charset="-122"/>
              </a:rPr>
              <a:t>】</a:t>
            </a:r>
          </a:p>
          <a:p>
            <a:pPr algn="just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200" b="1" dirty="0" smtClean="0"/>
              <a:t>   e</a:t>
            </a:r>
            <a:r>
              <a:rPr lang="zh-CN" altLang="en-US" sz="2200" b="1" dirty="0" smtClean="0"/>
              <a:t>的范围：－</a:t>
            </a:r>
            <a:r>
              <a:rPr lang="en-US" altLang="zh-CN" sz="2200" b="1" dirty="0" smtClean="0"/>
              <a:t>126</a:t>
            </a:r>
            <a:r>
              <a:rPr lang="zh-CN" altLang="en-US" sz="2200" b="1" dirty="0" smtClean="0"/>
              <a:t>～</a:t>
            </a:r>
            <a:r>
              <a:rPr lang="en-US" altLang="zh-CN" sz="2200" b="1" dirty="0" smtClean="0"/>
              <a:t>127 </a:t>
            </a:r>
          </a:p>
          <a:p>
            <a:pPr algn="just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E</a:t>
            </a:r>
            <a:r>
              <a:rPr lang="zh-CN" altLang="en-US" sz="2200" b="1" dirty="0" smtClean="0"/>
              <a:t>的范围：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～</a:t>
            </a:r>
            <a:r>
              <a:rPr lang="en-US" altLang="zh-CN" sz="2200" b="1" dirty="0" smtClean="0"/>
              <a:t>254</a:t>
            </a:r>
            <a:r>
              <a:rPr lang="zh-CN" altLang="en-US" sz="2200" b="1" dirty="0" smtClean="0"/>
              <a:t>    </a:t>
            </a:r>
            <a:endParaRPr lang="en-US" altLang="zh-CN" sz="2200" b="1" dirty="0" smtClean="0"/>
          </a:p>
          <a:p>
            <a:pPr algn="just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/>
              <a:t>                    </a:t>
            </a:r>
            <a:r>
              <a:rPr lang="en-US" altLang="zh-CN" sz="2200" b="1" dirty="0" smtClean="0"/>
              <a:t>E = 0 </a:t>
            </a:r>
            <a:r>
              <a:rPr lang="zh-CN" altLang="en-US" sz="2200" b="1" dirty="0" smtClean="0"/>
              <a:t>和 </a:t>
            </a:r>
            <a:r>
              <a:rPr lang="en-US" altLang="zh-CN" sz="2200" b="1" dirty="0" smtClean="0"/>
              <a:t>255 </a:t>
            </a:r>
            <a:r>
              <a:rPr lang="zh-CN" altLang="en-US" sz="2200" b="1" dirty="0" smtClean="0"/>
              <a:t>时 </a:t>
            </a:r>
            <a:r>
              <a:rPr lang="en-US" altLang="zh-CN" sz="2200" b="1" dirty="0" smtClean="0"/>
              <a:t>(e = -127 </a:t>
            </a:r>
            <a:r>
              <a:rPr lang="zh-CN" altLang="en-US" sz="2200" b="1" dirty="0" smtClean="0"/>
              <a:t>和 </a:t>
            </a:r>
            <a:r>
              <a:rPr lang="en-US" altLang="zh-CN" sz="2200" b="1" dirty="0" smtClean="0"/>
              <a:t>128)</a:t>
            </a:r>
            <a:r>
              <a:rPr lang="zh-CN" altLang="en-US" sz="2200" b="1" dirty="0" smtClean="0"/>
              <a:t>，表示特殊值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zh-CN" sz="2200" b="1" dirty="0" smtClean="0">
                <a:solidFill>
                  <a:srgbClr val="2916B4"/>
                </a:solidFill>
              </a:rPr>
              <a:t>1</a:t>
            </a:r>
            <a:r>
              <a:rPr lang="en-US" altLang="zh-CN" sz="2200" b="1" dirty="0" smtClean="0">
                <a:solidFill>
                  <a:srgbClr val="2916B4"/>
                </a:solidFill>
                <a:sym typeface="Symbol" pitchFamily="18" charset="2"/>
              </a:rPr>
              <a:t></a:t>
            </a:r>
            <a:r>
              <a:rPr lang="en-US" altLang="zh-CN" sz="2200" b="1" dirty="0" smtClean="0">
                <a:solidFill>
                  <a:srgbClr val="2916B4"/>
                </a:solidFill>
              </a:rPr>
              <a:t> E </a:t>
            </a:r>
            <a:r>
              <a:rPr lang="en-US" altLang="zh-CN" sz="2200" b="1" dirty="0" smtClean="0">
                <a:solidFill>
                  <a:srgbClr val="2916B4"/>
                </a:solidFill>
                <a:sym typeface="Symbol" pitchFamily="18" charset="2"/>
              </a:rPr>
              <a:t></a:t>
            </a:r>
            <a:r>
              <a:rPr lang="en-US" altLang="zh-CN" sz="2200" b="1" dirty="0" smtClean="0">
                <a:solidFill>
                  <a:srgbClr val="2916B4"/>
                </a:solidFill>
              </a:rPr>
              <a:t>254，</a:t>
            </a:r>
            <a:r>
              <a:rPr lang="zh-CN" altLang="en-US" sz="2200" b="1" dirty="0" smtClean="0">
                <a:solidFill>
                  <a:srgbClr val="2916B4"/>
                </a:solidFill>
              </a:rPr>
              <a:t>为规格化数，</a:t>
            </a:r>
            <a:r>
              <a:rPr lang="en-US" altLang="zh-CN" sz="2200" b="1" dirty="0" smtClean="0">
                <a:solidFill>
                  <a:srgbClr val="2916B4"/>
                </a:solidFill>
              </a:rPr>
              <a:t>N = (-1)</a:t>
            </a:r>
            <a:r>
              <a:rPr lang="en-US" altLang="zh-CN" sz="2200" b="1" baseline="30000" dirty="0" smtClean="0">
                <a:solidFill>
                  <a:srgbClr val="2916B4"/>
                </a:solidFill>
              </a:rPr>
              <a:t>S </a:t>
            </a:r>
            <a:r>
              <a:rPr lang="en-US" altLang="zh-CN" sz="2200" b="1" dirty="0" smtClean="0">
                <a:solidFill>
                  <a:srgbClr val="2916B4"/>
                </a:solidFill>
              </a:rPr>
              <a:t>· 2</a:t>
            </a:r>
            <a:r>
              <a:rPr lang="zh-CN" altLang="en-US" sz="2200" b="1" baseline="30000" dirty="0" smtClean="0">
                <a:solidFill>
                  <a:srgbClr val="2916B4"/>
                </a:solidFill>
              </a:rPr>
              <a:t>Ｅ－</a:t>
            </a:r>
            <a:r>
              <a:rPr lang="en-US" altLang="zh-CN" sz="2200" b="1" baseline="30000" dirty="0" smtClean="0">
                <a:solidFill>
                  <a:srgbClr val="2916B4"/>
                </a:solidFill>
              </a:rPr>
              <a:t>127 </a:t>
            </a:r>
            <a:r>
              <a:rPr lang="en-US" altLang="zh-CN" sz="2200" b="1" dirty="0" smtClean="0">
                <a:solidFill>
                  <a:srgbClr val="2916B4"/>
                </a:solidFill>
              </a:rPr>
              <a:t>· (1.M)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E=0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M=0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：则 浮点数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N = 0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E=0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2200" b="1" dirty="0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0，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为非规格化数，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N = (-1)</a:t>
            </a:r>
            <a:r>
              <a:rPr lang="en-US" altLang="zh-CN" sz="2200" b="1" baseline="30000" dirty="0" smtClean="0">
                <a:solidFill>
                  <a:srgbClr val="FF0000"/>
                </a:solidFill>
              </a:rPr>
              <a:t>S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· 2</a:t>
            </a:r>
            <a:r>
              <a:rPr lang="en-US" altLang="zh-CN" sz="2200" b="1" baseline="30000" dirty="0" smtClean="0">
                <a:solidFill>
                  <a:srgbClr val="FF0000"/>
                </a:solidFill>
              </a:rPr>
              <a:t>-126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· ( 0.M )</a:t>
            </a:r>
            <a:endParaRPr lang="zh-CN" altLang="en-US" sz="22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zh-CN" sz="2200" b="1" dirty="0" smtClean="0"/>
              <a:t>E = 255</a:t>
            </a:r>
            <a:r>
              <a:rPr lang="zh-CN" altLang="en-US" sz="2200" b="1" dirty="0" smtClean="0"/>
              <a:t>， </a:t>
            </a:r>
            <a:r>
              <a:rPr lang="en-US" altLang="zh-CN" sz="2200" b="1" dirty="0" smtClean="0"/>
              <a:t>M = 0，</a:t>
            </a:r>
            <a:r>
              <a:rPr lang="zh-CN" altLang="en-US" sz="2200" b="1" dirty="0" smtClean="0"/>
              <a:t>则为无穷大数，</a:t>
            </a:r>
            <a:r>
              <a:rPr lang="en-US" altLang="zh-CN" sz="2200" b="1" dirty="0" smtClean="0"/>
              <a:t>N= (-1)</a:t>
            </a:r>
            <a:r>
              <a:rPr lang="en-US" altLang="zh-CN" sz="2200" b="1" baseline="30000" dirty="0" smtClean="0"/>
              <a:t>S </a:t>
            </a:r>
            <a:r>
              <a:rPr lang="en-US" altLang="zh-CN" sz="2200" b="1" dirty="0" smtClean="0"/>
              <a:t>· </a:t>
            </a:r>
            <a:r>
              <a:rPr lang="en-US" altLang="zh-CN" sz="2200" b="1" dirty="0" smtClean="0">
                <a:sym typeface="Symbol" pitchFamily="18" charset="2"/>
              </a:rPr>
              <a:t></a:t>
            </a:r>
            <a:endParaRPr lang="en-US" altLang="zh-CN" sz="2200" b="1" dirty="0" smtClean="0"/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zh-CN" sz="2200" b="1" dirty="0" smtClean="0"/>
              <a:t>E = 255</a:t>
            </a:r>
            <a:r>
              <a:rPr lang="zh-CN" altLang="en-US" sz="2200" b="1" dirty="0" smtClean="0"/>
              <a:t>， </a:t>
            </a:r>
            <a:r>
              <a:rPr lang="en-US" altLang="zh-CN" sz="2200" b="1" dirty="0" smtClean="0"/>
              <a:t>M </a:t>
            </a:r>
            <a:r>
              <a:rPr lang="en-US" altLang="zh-CN" sz="2200" b="1" dirty="0" smtClean="0">
                <a:sym typeface="Symbol" pitchFamily="18" charset="2"/>
              </a:rPr>
              <a:t> </a:t>
            </a:r>
            <a:r>
              <a:rPr lang="en-US" altLang="zh-CN" sz="2200" b="1" dirty="0" smtClean="0"/>
              <a:t>0，</a:t>
            </a:r>
            <a:r>
              <a:rPr lang="zh-CN" altLang="en-US" sz="2200" b="1" dirty="0" smtClean="0"/>
              <a:t>则为非数值数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16632"/>
            <a:ext cx="8352928" cy="517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32</a:t>
            </a:r>
            <a:r>
              <a:rPr lang="zh-CN" altLang="en-US" sz="2400" b="1" dirty="0">
                <a:latin typeface="宋体" pitchFamily="2" charset="-122"/>
              </a:rPr>
              <a:t>位单精度浮点格式：</a:t>
            </a:r>
            <a:r>
              <a:rPr lang="en-US" altLang="zh-CN" sz="2400" b="1" dirty="0">
                <a:latin typeface="宋体" pitchFamily="2" charset="-122"/>
              </a:rPr>
              <a:t>S</a:t>
            </a:r>
            <a:r>
              <a:rPr lang="zh-CN" altLang="en-US" sz="2400" b="1" dirty="0">
                <a:latin typeface="宋体" pitchFamily="2" charset="-122"/>
              </a:rPr>
              <a:t>：</a:t>
            </a:r>
            <a:r>
              <a:rPr lang="zh-CN" altLang="en-US" sz="2400" b="1" dirty="0"/>
              <a:t>1</a:t>
            </a:r>
            <a:r>
              <a:rPr lang="zh-CN" altLang="en-US" sz="2400" b="1" dirty="0">
                <a:latin typeface="宋体" pitchFamily="2" charset="-122"/>
              </a:rPr>
              <a:t>位；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：8</a:t>
            </a:r>
            <a:r>
              <a:rPr lang="zh-CN" altLang="en-US" sz="2400" b="1" dirty="0">
                <a:latin typeface="宋体" pitchFamily="2" charset="-122"/>
              </a:rPr>
              <a:t>位；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：23</a:t>
            </a:r>
            <a:r>
              <a:rPr lang="zh-CN" altLang="en-US" sz="2400" b="1" dirty="0">
                <a:latin typeface="宋体" pitchFamily="2" charset="-122"/>
              </a:rPr>
              <a:t>位；</a:t>
            </a: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380312" y="4149080"/>
            <a:ext cx="1296144" cy="576064"/>
          </a:xfrm>
          <a:prstGeom prst="wedgeRoundRectCallout">
            <a:avLst>
              <a:gd name="adj1" fmla="val -50103"/>
              <a:gd name="adj2" fmla="val 119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= -126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476944"/>
            <a:ext cx="8675688" cy="5760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200" b="1" dirty="0" smtClean="0"/>
              <a:t>x</a:t>
            </a:r>
            <a:r>
              <a:rPr lang="zh-CN" altLang="en-US" sz="2200" b="1" dirty="0" smtClean="0"/>
              <a:t>的绝对值很小时，它的浮点数表示：</a:t>
            </a:r>
            <a:endParaRPr lang="en-US" altLang="zh-CN" sz="22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200" b="1" dirty="0" smtClean="0">
                <a:solidFill>
                  <a:srgbClr val="C00000"/>
                </a:solidFill>
              </a:rPr>
              <a:t>  x = 0.00******001 = 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尾数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 * 2</a:t>
            </a:r>
            <a:r>
              <a:rPr lang="en-US" altLang="zh-CN" sz="2200" b="1" baseline="30000" dirty="0" smtClean="0">
                <a:solidFill>
                  <a:srgbClr val="C00000"/>
                </a:solidFill>
              </a:rPr>
              <a:t>-126           </a:t>
            </a:r>
            <a:r>
              <a:rPr lang="en-US" altLang="zh-CN" sz="2200" b="1" dirty="0">
                <a:solidFill>
                  <a:srgbClr val="C00000"/>
                </a:solidFill>
              </a:rPr>
              <a:t>e =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-126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，尾数的肯情况：</a:t>
            </a:r>
            <a:endParaRPr lang="zh-CN" altLang="en-US" sz="22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）尾数 </a:t>
            </a:r>
            <a:r>
              <a:rPr lang="en-US" altLang="zh-CN" sz="2200" b="1" dirty="0" smtClean="0"/>
              <a:t>= 1. M   </a:t>
            </a:r>
            <a:r>
              <a:rPr lang="zh-CN" altLang="en-US" sz="2200" b="1" dirty="0" smtClean="0"/>
              <a:t>  规格化数的            </a:t>
            </a:r>
            <a:r>
              <a:rPr lang="en-US" altLang="zh-CN" sz="2200" b="1" dirty="0" smtClean="0"/>
              <a:t>E = 127 + 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-126</a:t>
            </a:r>
            <a:r>
              <a:rPr lang="zh-CN" altLang="en-US" sz="2200" b="1" dirty="0" smtClean="0"/>
              <a:t>） </a:t>
            </a:r>
            <a:r>
              <a:rPr lang="en-US" altLang="zh-CN" sz="2200" b="1" dirty="0" smtClean="0"/>
              <a:t>= 1</a:t>
            </a:r>
            <a:r>
              <a:rPr lang="zh-CN" altLang="en-US" sz="2200" b="1" dirty="0" smtClean="0"/>
              <a:t> </a:t>
            </a:r>
            <a:endParaRPr lang="en-US" altLang="zh-CN" sz="2200" b="1" dirty="0" smtClean="0"/>
          </a:p>
          <a:p>
            <a:pPr>
              <a:lnSpc>
                <a:spcPct val="150000"/>
              </a:lnSpc>
              <a:buNone/>
            </a:pPr>
            <a:endParaRPr lang="en-US" altLang="zh-CN" sz="22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）尾数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= 0 . 1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*****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   非规格化数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E =  0    e =  -126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）尾数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= 0 . 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******   非规格化  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E = 0     e = -126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200" b="1" dirty="0" smtClean="0"/>
              <a:t>（不允许通过移位，将</a:t>
            </a:r>
            <a:r>
              <a:rPr lang="en-US" altLang="zh-CN" sz="2200" b="1" dirty="0" smtClean="0"/>
              <a:t>e</a:t>
            </a:r>
            <a:r>
              <a:rPr lang="zh-CN" altLang="en-US" sz="2200" b="1" dirty="0" smtClean="0"/>
              <a:t>调整为 </a:t>
            </a:r>
            <a:r>
              <a:rPr lang="en-US" altLang="zh-CN" sz="2200" b="1" dirty="0" smtClean="0"/>
              <a:t>—127</a:t>
            </a:r>
            <a:r>
              <a:rPr lang="zh-CN" altLang="en-US" sz="2200" b="1" dirty="0" smtClean="0"/>
              <a:t>，否则无法区分规格化与否）</a:t>
            </a:r>
            <a:endParaRPr lang="en-US" altLang="zh-CN" sz="2200" b="1" dirty="0" smtClean="0"/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E=0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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0，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为非规格化数，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(-1)</a:t>
            </a:r>
            <a:r>
              <a:rPr lang="en-US" altLang="zh-CN" sz="2200" b="1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</a:t>
            </a:r>
            <a:r>
              <a:rPr lang="en-US" altLang="zh-CN" sz="2200" b="1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-126 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( 0.M )</a:t>
            </a:r>
            <a:endParaRPr lang="zh-CN" altLang="en-US" sz="22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chemeClr val="tx2"/>
              </a:buClr>
              <a:buNone/>
            </a:pPr>
            <a:endParaRPr lang="en-US" altLang="zh-CN" sz="2200" b="1" dirty="0" smtClean="0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9512" y="2636912"/>
            <a:ext cx="8712968" cy="2592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44463"/>
            <a:ext cx="8642350" cy="6597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DA1818"/>
                </a:solidFill>
              </a:rPr>
              <a:t>例１：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26.0 = 11010.0 = 1.10100×2</a:t>
            </a:r>
            <a:r>
              <a:rPr lang="en-US" altLang="zh-CN" sz="2200" b="1" baseline="30000" dirty="0" smtClean="0">
                <a:solidFill>
                  <a:srgbClr val="DA1818"/>
                </a:solidFill>
              </a:rPr>
              <a:t>4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[1] </a:t>
            </a:r>
            <a:r>
              <a:rPr lang="zh-CN" altLang="en-US" sz="2200" dirty="0" smtClean="0"/>
              <a:t>指数：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＋</a:t>
            </a:r>
            <a:r>
              <a:rPr lang="en-US" altLang="zh-CN" sz="2200" dirty="0" smtClean="0"/>
              <a:t>127</a:t>
            </a:r>
            <a:r>
              <a:rPr lang="zh-CN" altLang="en-US" sz="2200" dirty="0" smtClean="0"/>
              <a:t>＝</a:t>
            </a:r>
            <a:r>
              <a:rPr lang="en-US" altLang="zh-CN" sz="2200" dirty="0" smtClean="0"/>
              <a:t>131 = 10000011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[2]</a:t>
            </a:r>
            <a:r>
              <a:rPr lang="zh-CN" altLang="en-US" sz="2200" dirty="0" smtClean="0"/>
              <a:t>格式　  Ｓ            Ｅ                              Ｍ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              </a:t>
            </a:r>
            <a:r>
              <a:rPr lang="zh-CN" altLang="en-US" sz="2200" dirty="0" smtClean="0"/>
              <a:t>　</a:t>
            </a:r>
            <a:r>
              <a:rPr lang="en-US" altLang="zh-CN" sz="2200" dirty="0" smtClean="0"/>
              <a:t>0       100 0001 1	         101 0000 0000 0000 0000 0000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200" dirty="0" smtClean="0"/>
              <a:t>　</a:t>
            </a:r>
            <a:r>
              <a:rPr lang="zh-CN" altLang="en-US" sz="2200" b="1" dirty="0" smtClean="0">
                <a:solidFill>
                  <a:srgbClr val="2916B4"/>
                </a:solidFill>
              </a:rPr>
              <a:t>　　　  </a:t>
            </a:r>
            <a:r>
              <a:rPr lang="en-US" altLang="zh-CN" sz="2200" b="1" dirty="0" smtClean="0">
                <a:solidFill>
                  <a:srgbClr val="2916B4"/>
                </a:solidFill>
              </a:rPr>
              <a:t>0100   0001   1101   0000   0000   0000   0000   0000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                  41D0 0000 H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DA1818"/>
                </a:solidFill>
              </a:rPr>
              <a:t>例２：－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2.5 = </a:t>
            </a:r>
            <a:r>
              <a:rPr lang="zh-CN" altLang="en-US" sz="2200" b="1" dirty="0" smtClean="0">
                <a:solidFill>
                  <a:srgbClr val="DA1818"/>
                </a:solidFill>
              </a:rPr>
              <a:t>－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10.1 </a:t>
            </a:r>
            <a:r>
              <a:rPr lang="zh-CN" altLang="en-US" sz="2200" b="1" dirty="0" smtClean="0">
                <a:solidFill>
                  <a:srgbClr val="DA1818"/>
                </a:solidFill>
              </a:rPr>
              <a:t>＝－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1.01×2</a:t>
            </a:r>
            <a:r>
              <a:rPr lang="en-US" altLang="zh-CN" sz="2200" b="1" baseline="30000" dirty="0" smtClean="0">
                <a:solidFill>
                  <a:srgbClr val="DA1818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[1] </a:t>
            </a:r>
            <a:r>
              <a:rPr lang="zh-CN" altLang="en-US" sz="2200" dirty="0" smtClean="0"/>
              <a:t>指数：</a:t>
            </a:r>
            <a:r>
              <a:rPr lang="en-US" altLang="zh-CN" sz="2200" dirty="0" smtClean="0"/>
              <a:t>1+127=128</a:t>
            </a:r>
            <a:r>
              <a:rPr lang="zh-CN" altLang="en-US" sz="2200" dirty="0" smtClean="0"/>
              <a:t>＝ </a:t>
            </a:r>
            <a:r>
              <a:rPr lang="en-US" altLang="zh-CN" sz="2200" dirty="0" smtClean="0"/>
              <a:t>10000000 </a:t>
            </a:r>
            <a:endParaRPr lang="zh-CN" altLang="en-US" sz="2200" dirty="0" smtClean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[2]</a:t>
            </a:r>
            <a:r>
              <a:rPr lang="zh-CN" altLang="en-US" sz="2200" dirty="0" smtClean="0"/>
              <a:t>格式　  Ｓ            Ｅ                              Ｍ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                  1      100 0000 0          010 0000 0000 0000 0000 0000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                  </a:t>
            </a:r>
            <a:r>
              <a:rPr lang="en-US" altLang="zh-CN" sz="2200" b="1" dirty="0" smtClean="0">
                <a:solidFill>
                  <a:srgbClr val="2916B4"/>
                </a:solidFill>
              </a:rPr>
              <a:t>1100   0000   0010   0000   0000   0000   0000   0000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                  C020 0000 H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solidFill>
                  <a:srgbClr val="DA1818"/>
                </a:solidFill>
              </a:rPr>
              <a:t>例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3</a:t>
            </a:r>
            <a:r>
              <a:rPr lang="zh-CN" altLang="en-US" sz="2200" b="1" dirty="0" smtClean="0">
                <a:solidFill>
                  <a:srgbClr val="DA1818"/>
                </a:solidFill>
              </a:rPr>
              <a:t>：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0.75</a:t>
            </a:r>
            <a:r>
              <a:rPr lang="zh-CN" altLang="en-US" sz="2200" b="1" dirty="0" smtClean="0">
                <a:solidFill>
                  <a:srgbClr val="DA1818"/>
                </a:solidFill>
              </a:rPr>
              <a:t>＝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0.11</a:t>
            </a:r>
            <a:r>
              <a:rPr lang="zh-CN" altLang="en-US" sz="2200" b="1" dirty="0" smtClean="0">
                <a:solidFill>
                  <a:srgbClr val="DA1818"/>
                </a:solidFill>
              </a:rPr>
              <a:t>＝ </a:t>
            </a:r>
            <a:r>
              <a:rPr lang="en-US" altLang="zh-CN" sz="2200" b="1" dirty="0" smtClean="0">
                <a:solidFill>
                  <a:srgbClr val="DA1818"/>
                </a:solidFill>
              </a:rPr>
              <a:t>1.1×2</a:t>
            </a:r>
            <a:r>
              <a:rPr lang="en-US" altLang="zh-CN" sz="2200" b="1" baseline="30000" dirty="0" smtClean="0">
                <a:solidFill>
                  <a:srgbClr val="DA1818"/>
                </a:solidFill>
              </a:rPr>
              <a:t>-1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[1] </a:t>
            </a:r>
            <a:r>
              <a:rPr lang="zh-CN" altLang="en-US" sz="2200" dirty="0" smtClean="0"/>
              <a:t>指数 －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＋</a:t>
            </a:r>
            <a:r>
              <a:rPr lang="en-US" altLang="zh-CN" sz="2200" dirty="0" smtClean="0"/>
              <a:t>127</a:t>
            </a:r>
            <a:r>
              <a:rPr lang="zh-CN" altLang="en-US" sz="2200" dirty="0" smtClean="0"/>
              <a:t>＝</a:t>
            </a:r>
            <a:r>
              <a:rPr lang="en-US" altLang="zh-CN" sz="2200" dirty="0" smtClean="0"/>
              <a:t>126 =  01111110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[2]</a:t>
            </a:r>
            <a:r>
              <a:rPr lang="zh-CN" altLang="en-US" sz="2200" dirty="0" smtClean="0"/>
              <a:t>格式　  Ｓ            Ｅ                              Ｍ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                  0       011 1111 0         100 0000 0000 0000 0000 0000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b="1" dirty="0" smtClean="0">
                <a:solidFill>
                  <a:srgbClr val="2916B4"/>
                </a:solidFill>
              </a:rPr>
              <a:t>                  0011  1111  0100  0000  0000  0000  0000  0000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dirty="0" smtClean="0"/>
              <a:t>                  3F40 0000 H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88913"/>
            <a:ext cx="8424936" cy="64087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：若浮点数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754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标准存储格式为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(41360000)</a:t>
            </a:r>
            <a:r>
              <a:rPr lang="en-US" altLang="zh-CN" sz="2400" b="1" baseline="-25000" dirty="0" smtClean="0">
                <a:solidFill>
                  <a:srgbClr val="C00000"/>
                </a:solidFill>
              </a:rPr>
              <a:t>16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求</a:t>
            </a:r>
            <a:r>
              <a:rPr lang="zh-CN" altLang="en-US" b="1" dirty="0">
                <a:solidFill>
                  <a:srgbClr val="C00000"/>
                </a:solidFill>
              </a:rPr>
              <a:t>该浮点数的十进制数</a:t>
            </a:r>
            <a:r>
              <a:rPr lang="zh-CN" altLang="en-US" b="1" dirty="0" smtClean="0">
                <a:solidFill>
                  <a:srgbClr val="C00000"/>
                </a:solidFill>
              </a:rPr>
              <a:t>值</a:t>
            </a:r>
            <a:endParaRPr lang="zh-CN" altLang="en-US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/>
              <a:t>解：将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进制数展开后，可得二制数格式为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0</a:t>
            </a:r>
            <a:r>
              <a:rPr lang="en-US" altLang="zh-CN" sz="2400" b="1" dirty="0" smtClean="0"/>
              <a:t>100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0001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0</a:t>
            </a:r>
            <a:r>
              <a:rPr lang="en-US" altLang="zh-CN" sz="2400" dirty="0" smtClean="0"/>
              <a:t>011  0110  0000  0000  0000  0000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0      100  0001  0       011  0110  0000  0000  0000  0000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S          E(8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)                                   M(23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e = E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127 = 1000 0010 </a:t>
            </a:r>
            <a:r>
              <a:rPr lang="zh-CN" altLang="en-US" sz="2400" dirty="0" smtClean="0"/>
              <a:t>－ </a:t>
            </a:r>
            <a:r>
              <a:rPr lang="en-US" altLang="zh-CN" sz="2400" dirty="0" smtClean="0"/>
              <a:t>0111 1111 =  0000 0011 = (3)</a:t>
            </a:r>
            <a:r>
              <a:rPr lang="en-US" altLang="zh-CN" sz="2400" baseline="-25000" dirty="0" smtClean="0"/>
              <a:t>10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1.M = 1.011  0110  0000  0000  0000  0000=1.011011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则</a:t>
            </a:r>
            <a:r>
              <a:rPr lang="en-US" altLang="zh-CN" dirty="0" smtClean="0"/>
              <a:t>x = (-1)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×1.M×2</a:t>
            </a:r>
            <a:r>
              <a:rPr lang="en-US" altLang="zh-CN" baseline="30000" dirty="0" smtClean="0"/>
              <a:t>e  </a:t>
            </a:r>
            <a:r>
              <a:rPr lang="en-US" altLang="zh-CN" dirty="0" smtClean="0"/>
              <a:t>=  +(1.011011)×2</a:t>
            </a:r>
            <a:r>
              <a:rPr lang="en-US" altLang="zh-CN" baseline="30000" dirty="0" smtClean="0"/>
              <a:t>3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aseline="30000" dirty="0"/>
              <a:t> </a:t>
            </a:r>
            <a:r>
              <a:rPr lang="en-US" altLang="zh-CN" baseline="30000" dirty="0" smtClean="0"/>
              <a:t>                                                    </a:t>
            </a:r>
            <a:r>
              <a:rPr lang="en-US" altLang="zh-CN" dirty="0" smtClean="0"/>
              <a:t>= +1011.011 = (11.375)</a:t>
            </a:r>
            <a:r>
              <a:rPr lang="en-US" altLang="zh-CN" baseline="-25000" dirty="0" smtClean="0"/>
              <a:t>10</a:t>
            </a:r>
            <a:endParaRPr lang="en-US" altLang="zh-CN" dirty="0" smtClean="0"/>
          </a:p>
        </p:txBody>
      </p:sp>
      <p:sp>
        <p:nvSpPr>
          <p:cNvPr id="66563" name="流程图: 终止 2"/>
          <p:cNvSpPr>
            <a:spLocks noChangeArrowheads="1"/>
          </p:cNvSpPr>
          <p:nvPr/>
        </p:nvSpPr>
        <p:spPr bwMode="auto">
          <a:xfrm>
            <a:off x="179512" y="3960614"/>
            <a:ext cx="8208963" cy="44450"/>
          </a:xfrm>
          <a:prstGeom prst="flowChartTermina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896"/>
            <a:ext cx="8820150" cy="71983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2.1.4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十进制数的二进制编码</a:t>
            </a:r>
            <a:endParaRPr lang="en-US" altLang="zh-CN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8811" y="1124744"/>
            <a:ext cx="8275637" cy="5435600"/>
          </a:xfrm>
        </p:spPr>
        <p:txBody>
          <a:bodyPr/>
          <a:lstStyle/>
          <a:p>
            <a:pPr marL="449263" indent="-449263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编码思想：用4位二进制码来表示1位十进制数</a:t>
            </a:r>
          </a:p>
          <a:p>
            <a:pPr marL="449263" indent="-449263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编码方案：格雷码，余3码，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码（8421码）</a:t>
            </a:r>
          </a:p>
          <a:p>
            <a:pPr marL="449263" indent="-449263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8421码的编码方案</a:t>
            </a:r>
          </a:p>
          <a:p>
            <a:pPr marL="449263" indent="-44926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 ～ 0	 0001 ～ 1	 0010 ～ 2	 0011 ～ 3</a:t>
            </a:r>
          </a:p>
          <a:p>
            <a:pPr marL="449263" indent="-44926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0100 ～ 4	 0101 ～ 5	 0110 ～ 6	 0111 ～ 7</a:t>
            </a:r>
          </a:p>
          <a:p>
            <a:pPr marL="449263" indent="-44926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 ～ 8	 1001 ～ 9	 1010 ～ 空	 1011 ～ 空</a:t>
            </a:r>
          </a:p>
          <a:p>
            <a:pPr marL="449263" indent="-44926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1100 ～ 空	 1101 ～ 空	 1110 ～ 空           1111 ～ 空</a:t>
            </a:r>
          </a:p>
          <a:p>
            <a:pPr marL="449263" indent="-44926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  0000 ～ 10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9263" indent="-44926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  0001 ～ 11</a:t>
            </a:r>
          </a:p>
          <a:p>
            <a:pPr marL="449263" indent="-449263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  0010 ～ 12</a:t>
            </a:r>
          </a:p>
          <a:p>
            <a:pPr marL="449263" indent="-449263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数字编码计算：可以进行数值计算，与普通二进制算法不同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3895"/>
            <a:ext cx="7772400" cy="5048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非数值数据的表示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197371"/>
            <a:ext cx="8367712" cy="5471989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一、字符编码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1、字符：无数值含义的数字、字母、通用符号、控制符号等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2、四类字符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数字—— 0 到 9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字母——大小写的英文字母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通用符号——运算符号等等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动作控制符——回车，换页等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3、基本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码：7位二进制表示128个字符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：已知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码，求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Student_id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char(8)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Stuint_id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的机器数表示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260648"/>
            <a:ext cx="8496944" cy="6264696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码的不同扩展方案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位扩展编码：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4675" lvl="1" indent="-2921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128-255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之间的字符用于画图、画线、特殊欧洲字符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4675" lvl="1" indent="-2921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ISOLatin-1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128-255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之间的字符用于拉丁字母表中特殊字符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4675" lvl="1" indent="-2921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未覆盖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亚洲、非洲等地区的语言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3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ISO 10646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4675" lvl="1" indent="-2921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定义容纳各种字符的超大字符集和字符编码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4675" lvl="1" indent="-2921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 10646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标准，如：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UCS-2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增加一个字节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ISO Latin-1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（高字节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时，低字节就是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 Latin-1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UCS-4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个字节，可以编码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多亿个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4675" lvl="1" indent="-2921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联盟（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Xerox、Apple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等软件商组成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）开发，含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平面，每个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65536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）个码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4675" lvl="1" indent="-2921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协作：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 10646-1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相同的字库和字码；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承诺编码不会超出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0x10FFFF</a:t>
            </a:r>
          </a:p>
        </p:txBody>
      </p:sp>
    </p:spTree>
    <p:extLst>
      <p:ext uri="{BB962C8B-B14F-4D97-AF65-F5344CB8AC3E}">
        <p14:creationId xmlns:p14="http://schemas.microsoft.com/office/powerpoint/2010/main" val="28230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16632"/>
            <a:ext cx="8367712" cy="662473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3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了统一编码问题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但如何存储更经济高效？若统一以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4Byte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存储，英文浪费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3/4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空间，汉字浪费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3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长规则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来处理不同类型的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字节，扩展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变长的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字节，编码规则：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5475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单字节字符：第一位为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，其他位采用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码。如英文字符，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码只占用一个字节，和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码相同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5475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字节字符：第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；后面字节前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填充该字符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码，高位用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格式举例：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25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110xxxxx 10xxxxxx</a:t>
            </a:r>
            <a:b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1110xxxx 10xxxxxx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11110xxx 10xxxxxx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111110xx 10xxxxxx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1111110x 10xxxxxx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10xxxxxx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8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88640"/>
            <a:ext cx="8367712" cy="6408712"/>
          </a:xfrm>
        </p:spPr>
        <p:txBody>
          <a:bodyPr>
            <a:noAutofit/>
          </a:bodyPr>
          <a:lstStyle/>
          <a:p>
            <a:pPr marL="0" lvl="1" indent="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编码举例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3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编码的字符串内容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11100110 10001000 10010001 11100110 10011000 10101111 01110100 01100001</a:t>
            </a:r>
          </a:p>
          <a:p>
            <a:pPr marL="274320" lvl="1">
              <a:lnSpc>
                <a:spcPct val="13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字符拆分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11100110 10001000 10010001</a:t>
            </a: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11100110 10011000 10101111</a:t>
            </a: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01110100 </a:t>
            </a: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01100001</a:t>
            </a:r>
          </a:p>
          <a:p>
            <a:pPr marL="274320" lvl="1">
              <a:lnSpc>
                <a:spcPct val="13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 → Unicode →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0110 001000 010001→0110 0010 0001 0001→6211H→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0110 011000 101111→0110 0110 0010 1111→662FH→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“是”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1110100→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P24  ASCII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1825" lvl="2" indent="-34925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1100001→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3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结果：“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q"/>
            </a:pP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q"/>
            </a:pP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9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260350"/>
            <a:ext cx="8424862" cy="6264275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字符的点阵输出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）常用点阵：</a:t>
            </a:r>
            <a:r>
              <a:rPr lang="en-US" altLang="zh-CN" sz="2400" b="1" dirty="0" smtClean="0"/>
              <a:t>16×16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24×24</a:t>
            </a:r>
            <a:r>
              <a:rPr lang="zh-CN" altLang="en-US" sz="2400" b="1" dirty="0" smtClean="0"/>
              <a:t>，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b="1" dirty="0" smtClean="0"/>
              <a:t>                           32×32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48×48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）字模库的存储（按字体设置）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 smtClean="0"/>
              <a:t>例子：</a:t>
            </a:r>
            <a:r>
              <a:rPr lang="en-US" altLang="zh-CN" sz="2400" b="1" dirty="0" smtClean="0"/>
              <a:t>16×16</a:t>
            </a:r>
            <a:r>
              <a:rPr lang="zh-CN" altLang="en-US" sz="2400" b="1" dirty="0" smtClean="0"/>
              <a:t>－</a:t>
            </a:r>
            <a:r>
              <a:rPr lang="en-US" altLang="zh-CN" sz="2400" b="1" dirty="0" smtClean="0"/>
              <a:t>&gt;32</a:t>
            </a:r>
            <a:r>
              <a:rPr lang="zh-CN" altLang="en-US" sz="2400" b="1" dirty="0" smtClean="0"/>
              <a:t>字节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 smtClean="0"/>
              <a:t>		</a:t>
            </a:r>
            <a:r>
              <a:rPr lang="en-US" altLang="zh-CN" sz="2400" b="1" dirty="0" smtClean="0"/>
              <a:t>48×48</a:t>
            </a:r>
            <a:r>
              <a:rPr lang="zh-CN" altLang="en-US" sz="2400" b="1" dirty="0" smtClean="0"/>
              <a:t>－</a:t>
            </a:r>
            <a:r>
              <a:rPr lang="en-US" altLang="zh-CN" sz="2400" b="1" dirty="0" smtClean="0"/>
              <a:t>&gt;?????</a:t>
            </a:r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）字模库的访问：</a:t>
            </a:r>
            <a:r>
              <a:rPr lang="zh-CN" altLang="en-US" b="1" dirty="0"/>
              <a:t>将</a:t>
            </a:r>
            <a:r>
              <a:rPr lang="zh-CN" altLang="en-US" sz="2400" b="1" dirty="0" smtClean="0"/>
              <a:t>字符编码和字体映射设为对应字模的存储地址，取出字模数据打印或显示。</a:t>
            </a:r>
            <a:endParaRPr lang="en-US" altLang="zh-CN" sz="2400" b="1" dirty="0" smtClean="0"/>
          </a:p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404813"/>
            <a:ext cx="8496300" cy="611981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例1：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X=986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 •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24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 smtClean="0"/>
              <a:t> V(X) = 9*10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 + 8*10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/>
              <a:t> +</a:t>
            </a:r>
            <a:r>
              <a:rPr lang="en-US" altLang="zh-CN" sz="2400" b="1" baseline="30000" dirty="0" smtClean="0"/>
              <a:t> </a:t>
            </a:r>
            <a:r>
              <a:rPr lang="en-US" altLang="zh-CN" sz="2400" b="1" dirty="0" smtClean="0"/>
              <a:t>6*10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/>
              <a:t> + 2*10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  + 4*10</a:t>
            </a:r>
            <a:r>
              <a:rPr lang="zh-CN" altLang="en-US" sz="2400" b="1" baseline="30000" dirty="0" smtClean="0"/>
              <a:t>-2</a:t>
            </a:r>
            <a:r>
              <a:rPr lang="en-US" altLang="en-US" sz="2400" b="1" dirty="0" smtClean="0"/>
              <a:t>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例2：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X=101001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•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 smtClean="0"/>
              <a:t> V(X) = 1*2</a:t>
            </a:r>
            <a:r>
              <a:rPr lang="en-US" altLang="zh-CN" sz="2400" b="1" baseline="30000" dirty="0" smtClean="0"/>
              <a:t>5</a:t>
            </a:r>
            <a:r>
              <a:rPr lang="en-US" altLang="zh-CN" sz="2400" b="1" dirty="0" smtClean="0"/>
              <a:t> + 0*2</a:t>
            </a:r>
            <a:r>
              <a:rPr lang="en-US" altLang="zh-CN" sz="2400" b="1" baseline="30000" dirty="0" smtClean="0"/>
              <a:t>4</a:t>
            </a:r>
            <a:r>
              <a:rPr lang="en-US" altLang="zh-CN" sz="2400" b="1" dirty="0" smtClean="0"/>
              <a:t> +</a:t>
            </a:r>
            <a:r>
              <a:rPr lang="en-US" altLang="zh-CN" sz="2400" b="1" baseline="30000" dirty="0" smtClean="0"/>
              <a:t> </a:t>
            </a:r>
            <a:r>
              <a:rPr lang="en-US" altLang="zh-CN" sz="2400" b="1" dirty="0" smtClean="0"/>
              <a:t>1*2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 + 0*2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 + 0*2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/>
              <a:t> +</a:t>
            </a:r>
            <a:r>
              <a:rPr lang="en-US" altLang="zh-CN" sz="2400" b="1" baseline="30000" dirty="0" smtClean="0"/>
              <a:t> </a:t>
            </a:r>
            <a:r>
              <a:rPr lang="en-US" altLang="zh-CN" sz="2400" b="1" dirty="0" smtClean="0"/>
              <a:t>1*2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/>
              <a:t> + 1*2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  + 1*2</a:t>
            </a:r>
            <a:r>
              <a:rPr lang="zh-CN" altLang="en-US" sz="2400" b="1" baseline="30000" dirty="0" smtClean="0"/>
              <a:t>-2</a:t>
            </a:r>
            <a:r>
              <a:rPr lang="en-US" altLang="en-US" sz="2400" b="1" dirty="0" smtClean="0"/>
              <a:t>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、常用数制：</a:t>
            </a:r>
            <a:r>
              <a:rPr lang="zh-CN" altLang="en-US" sz="2400" b="1" dirty="0" smtClean="0"/>
              <a:t>二进制：	   1010</a:t>
            </a:r>
            <a:r>
              <a:rPr lang="zh-CN" altLang="en-US" sz="2400" b="1" baseline="-25000" dirty="0" smtClean="0"/>
              <a:t>2</a:t>
            </a:r>
            <a:r>
              <a:rPr lang="zh-CN" altLang="en-US" sz="2400" b="1" dirty="0" smtClean="0"/>
              <a:t>	          </a:t>
            </a:r>
            <a:r>
              <a:rPr lang="en-US" altLang="zh-CN" sz="2400" b="1" dirty="0" smtClean="0"/>
              <a:t>101</a:t>
            </a:r>
            <a:r>
              <a:rPr lang="zh-CN" altLang="zh-CN" sz="2400" b="1" dirty="0" smtClean="0"/>
              <a:t>0</a:t>
            </a:r>
            <a:r>
              <a:rPr lang="en-US" altLang="zh-CN" sz="2400" b="1" dirty="0" smtClean="0"/>
              <a:t>B</a:t>
            </a:r>
            <a:endParaRPr lang="en-US" altLang="zh-CN" sz="2400" b="1" baseline="-250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dirty="0" smtClean="0"/>
              <a:t>	  	            八进制：	   65</a:t>
            </a:r>
            <a:r>
              <a:rPr lang="zh-CN" altLang="en-US" sz="2400" b="1" baseline="-25000" dirty="0" smtClean="0"/>
              <a:t>8</a:t>
            </a:r>
            <a:r>
              <a:rPr lang="zh-CN" altLang="en-US" sz="2400" b="1" dirty="0" smtClean="0"/>
              <a:t>		           65</a:t>
            </a:r>
            <a:r>
              <a:rPr lang="en-US" altLang="zh-CN" sz="2400" b="1" dirty="0" smtClean="0"/>
              <a:t>Q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dirty="0" smtClean="0"/>
              <a:t>		            十进制：	   97</a:t>
            </a:r>
            <a:r>
              <a:rPr lang="zh-CN" altLang="en-US" sz="2400" b="1" baseline="-25000" dirty="0" smtClean="0"/>
              <a:t>10</a:t>
            </a:r>
            <a:r>
              <a:rPr lang="zh-CN" altLang="en-US" sz="2400" b="1" dirty="0" smtClean="0"/>
              <a:t>		           97</a:t>
            </a:r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或  97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dirty="0" smtClean="0"/>
              <a:t>		            十六进制：       2</a:t>
            </a:r>
            <a:r>
              <a:rPr lang="en-US" altLang="zh-CN" sz="2400" b="1" dirty="0" smtClean="0"/>
              <a:t>A4</a:t>
            </a:r>
            <a:r>
              <a:rPr lang="en-US" altLang="zh-CN" sz="2400" b="1" baseline="-25000" dirty="0" smtClean="0"/>
              <a:t>16</a:t>
            </a:r>
            <a:r>
              <a:rPr lang="en-US" altLang="zh-CN" sz="2400" b="1" dirty="0" smtClean="0"/>
              <a:t>	           1A4H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 smtClean="0"/>
              <a:t>				          A ——10		B——11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 smtClean="0"/>
              <a:t>				          C ——12		D——13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dirty="0" smtClean="0"/>
              <a:t>				          E ——14		F——15</a:t>
            </a:r>
            <a:r>
              <a:rPr lang="en-US" altLang="zh-CN" sz="2400" b="1" baseline="30000" dirty="0" smtClean="0"/>
              <a:t> </a:t>
            </a:r>
            <a:endParaRPr lang="zh-CN" altLang="en-US" sz="2400" b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57200"/>
            <a:ext cx="7772400" cy="81121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二、逻辑数据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b="1" dirty="0" smtClean="0"/>
              <a:t>数据形式：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1</a:t>
            </a:r>
          </a:p>
          <a:p>
            <a:pPr marL="609600" indent="-609600" eaLnBrk="1" hangingPunct="1">
              <a:lnSpc>
                <a:spcPct val="130000"/>
              </a:lnSpc>
              <a:buFont typeface="Monotype Sorts" pitchFamily="2" charset="2"/>
              <a:buAutoNum type="arabicPeriod"/>
            </a:pPr>
            <a:r>
              <a:rPr lang="zh-CN" altLang="en-US" b="1" dirty="0" smtClean="0"/>
              <a:t>逻辑运算</a:t>
            </a:r>
          </a:p>
          <a:p>
            <a:pPr marL="990600" lvl="1" indent="-5334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b="1" dirty="0" smtClean="0"/>
              <a:t>A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B</a:t>
            </a:r>
          </a:p>
          <a:p>
            <a:pPr marL="990600" lvl="1" indent="-5334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b="1" dirty="0" smtClean="0"/>
              <a:t>A</a:t>
            </a:r>
            <a:r>
              <a:rPr lang="ar-SA" altLang="zh-CN" b="1" dirty="0" smtClean="0">
                <a:cs typeface="Times New Roman" pitchFamily="18" charset="0"/>
              </a:rPr>
              <a:t>٠</a:t>
            </a:r>
            <a:r>
              <a:rPr lang="en-US" altLang="zh-CN" b="1" dirty="0" smtClean="0"/>
              <a:t>B</a:t>
            </a:r>
          </a:p>
          <a:p>
            <a:pPr marL="990600" lvl="1" indent="-5334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b="1" dirty="0" smtClean="0"/>
              <a:t>A</a:t>
            </a:r>
          </a:p>
          <a:p>
            <a:pPr marL="990600" lvl="1" indent="-533400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b="1" dirty="0" smtClean="0"/>
              <a:t>A</a:t>
            </a:r>
            <a:r>
              <a:rPr lang="en-US" altLang="zh-CN" b="1" dirty="0" smtClean="0">
                <a:sym typeface="Symbol" pitchFamily="18" charset="2"/>
              </a:rPr>
              <a:t>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：相同取零，不同取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。</a:t>
            </a:r>
          </a:p>
        </p:txBody>
      </p:sp>
      <p:sp>
        <p:nvSpPr>
          <p:cNvPr id="70660" name="Line 5"/>
          <p:cNvSpPr>
            <a:spLocks noChangeShapeType="1"/>
          </p:cNvSpPr>
          <p:nvPr/>
        </p:nvSpPr>
        <p:spPr bwMode="auto">
          <a:xfrm>
            <a:off x="1475656" y="3717032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6" name="Group 26"/>
          <p:cNvGrpSpPr>
            <a:grpSpLocks/>
          </p:cNvGrpSpPr>
          <p:nvPr/>
        </p:nvGrpSpPr>
        <p:grpSpPr bwMode="auto">
          <a:xfrm>
            <a:off x="4794836" y="2420888"/>
            <a:ext cx="1068710" cy="554428"/>
            <a:chOff x="4317" y="9700"/>
            <a:chExt cx="960" cy="468"/>
          </a:xfrm>
        </p:grpSpPr>
        <p:sp>
          <p:nvSpPr>
            <p:cNvPr id="71714" name="AutoShape 27"/>
            <p:cNvSpPr>
              <a:spLocks noChangeArrowheads="1"/>
            </p:cNvSpPr>
            <p:nvPr/>
          </p:nvSpPr>
          <p:spPr bwMode="auto">
            <a:xfrm>
              <a:off x="4317" y="9700"/>
              <a:ext cx="900" cy="46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15" name="Text Box 28"/>
            <p:cNvSpPr txBox="1">
              <a:spLocks noChangeArrowheads="1"/>
            </p:cNvSpPr>
            <p:nvPr/>
          </p:nvSpPr>
          <p:spPr bwMode="auto">
            <a:xfrm>
              <a:off x="4317" y="9856"/>
              <a:ext cx="9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字库</a:t>
              </a:r>
            </a:p>
          </p:txBody>
        </p:sp>
      </p:grp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32" y="332458"/>
            <a:ext cx="8229600" cy="576262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三、汉字编码</a:t>
            </a:r>
          </a:p>
        </p:txBody>
      </p:sp>
      <p:pic>
        <p:nvPicPr>
          <p:cNvPr id="71684" name="Picture 36" descr="键盘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7" y="1485827"/>
            <a:ext cx="927711" cy="200560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6" name="Picture 4" descr="显示器"/>
          <p:cNvPicPr>
            <a:picLocks noChangeAspect="1" noChangeArrowheads="1"/>
          </p:cNvPicPr>
          <p:nvPr/>
        </p:nvPicPr>
        <p:blipFill>
          <a:blip r:embed="rId3" r:link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r="29396"/>
          <a:stretch>
            <a:fillRect/>
          </a:stretch>
        </p:blipFill>
        <p:spPr bwMode="auto">
          <a:xfrm>
            <a:off x="7576086" y="1534735"/>
            <a:ext cx="1106735" cy="239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Text Box 6"/>
          <p:cNvSpPr txBox="1">
            <a:spLocks noChangeArrowheads="1"/>
          </p:cNvSpPr>
          <p:nvPr/>
        </p:nvSpPr>
        <p:spPr bwMode="auto">
          <a:xfrm>
            <a:off x="192924" y="1349925"/>
            <a:ext cx="1066708" cy="3696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kumimoji="0"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</a:p>
        </p:txBody>
      </p:sp>
      <p:sp>
        <p:nvSpPr>
          <p:cNvPr id="71689" name="Text Box 7"/>
          <p:cNvSpPr txBox="1">
            <a:spLocks noChangeArrowheads="1"/>
          </p:cNvSpPr>
          <p:nvPr/>
        </p:nvSpPr>
        <p:spPr bwMode="auto">
          <a:xfrm>
            <a:off x="192924" y="1902253"/>
            <a:ext cx="1066708" cy="3696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全    拼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192924" y="2456681"/>
            <a:ext cx="1066708" cy="3696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五笔字型</a:t>
            </a:r>
          </a:p>
        </p:txBody>
      </p:sp>
      <p:sp>
        <p:nvSpPr>
          <p:cNvPr id="71691" name="Text Box 9"/>
          <p:cNvSpPr txBox="1">
            <a:spLocks noChangeArrowheads="1"/>
          </p:cNvSpPr>
          <p:nvPr/>
        </p:nvSpPr>
        <p:spPr bwMode="auto">
          <a:xfrm>
            <a:off x="192924" y="3011109"/>
            <a:ext cx="1066708" cy="367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自 然 码</a:t>
            </a:r>
          </a:p>
        </p:txBody>
      </p:sp>
      <p:sp>
        <p:nvSpPr>
          <p:cNvPr id="71692" name="Text Box 10"/>
          <p:cNvSpPr txBox="1">
            <a:spLocks noChangeArrowheads="1"/>
          </p:cNvSpPr>
          <p:nvPr/>
        </p:nvSpPr>
        <p:spPr bwMode="auto">
          <a:xfrm>
            <a:off x="192924" y="3563437"/>
            <a:ext cx="1066708" cy="369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┆</a:t>
            </a:r>
          </a:p>
        </p:txBody>
      </p:sp>
      <p:sp>
        <p:nvSpPr>
          <p:cNvPr id="71693" name="Line 11"/>
          <p:cNvSpPr>
            <a:spLocks noChangeShapeType="1"/>
          </p:cNvSpPr>
          <p:nvPr/>
        </p:nvSpPr>
        <p:spPr bwMode="auto">
          <a:xfrm>
            <a:off x="1259632" y="1627140"/>
            <a:ext cx="530353" cy="2751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94" name="Line 12"/>
          <p:cNvSpPr>
            <a:spLocks noChangeShapeType="1"/>
          </p:cNvSpPr>
          <p:nvPr/>
        </p:nvSpPr>
        <p:spPr bwMode="auto">
          <a:xfrm>
            <a:off x="1259632" y="2087062"/>
            <a:ext cx="530353" cy="32131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95" name="Line 13"/>
          <p:cNvSpPr>
            <a:spLocks noChangeShapeType="1"/>
          </p:cNvSpPr>
          <p:nvPr/>
        </p:nvSpPr>
        <p:spPr bwMode="auto">
          <a:xfrm>
            <a:off x="1259632" y="2641491"/>
            <a:ext cx="534356" cy="184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96" name="Line 14"/>
          <p:cNvSpPr>
            <a:spLocks noChangeShapeType="1"/>
          </p:cNvSpPr>
          <p:nvPr/>
        </p:nvSpPr>
        <p:spPr bwMode="auto">
          <a:xfrm>
            <a:off x="1259632" y="3194868"/>
            <a:ext cx="534356" cy="10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97" name="Line 15"/>
          <p:cNvSpPr>
            <a:spLocks noChangeShapeType="1"/>
          </p:cNvSpPr>
          <p:nvPr/>
        </p:nvSpPr>
        <p:spPr bwMode="auto">
          <a:xfrm flipV="1">
            <a:off x="2701058" y="2733894"/>
            <a:ext cx="72007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98" name="Text Box 16"/>
          <p:cNvSpPr txBox="1">
            <a:spLocks noChangeArrowheads="1"/>
          </p:cNvSpPr>
          <p:nvPr/>
        </p:nvSpPr>
        <p:spPr bwMode="auto">
          <a:xfrm>
            <a:off x="2701057" y="2307206"/>
            <a:ext cx="600399" cy="36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 flipV="1">
            <a:off x="4284585" y="2718497"/>
            <a:ext cx="510252" cy="12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4146764" y="2267293"/>
            <a:ext cx="800532" cy="36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kumimoji="0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71709" name="Line 31"/>
          <p:cNvSpPr>
            <a:spLocks noChangeShapeType="1"/>
          </p:cNvSpPr>
          <p:nvPr/>
        </p:nvSpPr>
        <p:spPr bwMode="auto">
          <a:xfrm flipV="1">
            <a:off x="5840810" y="2733628"/>
            <a:ext cx="532478" cy="2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0" name="Text Box 32"/>
          <p:cNvSpPr txBox="1">
            <a:spLocks noChangeArrowheads="1"/>
          </p:cNvSpPr>
          <p:nvPr/>
        </p:nvSpPr>
        <p:spPr bwMode="auto">
          <a:xfrm>
            <a:off x="5850621" y="2339301"/>
            <a:ext cx="600399" cy="36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字模</a:t>
            </a:r>
          </a:p>
        </p:txBody>
      </p:sp>
      <p:sp>
        <p:nvSpPr>
          <p:cNvPr id="71711" name="Text Box 33"/>
          <p:cNvSpPr txBox="1">
            <a:spLocks noChangeArrowheads="1"/>
          </p:cNvSpPr>
          <p:nvPr/>
        </p:nvSpPr>
        <p:spPr bwMode="auto">
          <a:xfrm>
            <a:off x="6475254" y="1772816"/>
            <a:ext cx="402267" cy="184599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动程序</a:t>
            </a:r>
            <a:endParaRPr kumimoji="0"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2" name="Line 34"/>
          <p:cNvSpPr>
            <a:spLocks noChangeShapeType="1"/>
          </p:cNvSpPr>
          <p:nvPr/>
        </p:nvSpPr>
        <p:spPr bwMode="auto">
          <a:xfrm>
            <a:off x="6775555" y="2780928"/>
            <a:ext cx="9660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3" name="Text Box 35"/>
          <p:cNvSpPr txBox="1">
            <a:spLocks noChangeArrowheads="1"/>
          </p:cNvSpPr>
          <p:nvPr/>
        </p:nvSpPr>
        <p:spPr bwMode="auto">
          <a:xfrm>
            <a:off x="6925194" y="2087063"/>
            <a:ext cx="600399" cy="73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323850" y="4035045"/>
            <a:ext cx="8280400" cy="234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用一种输入方法从键盘输入汉字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外码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键盘管理程序按照</a:t>
            </a:r>
            <a:r>
              <a:rPr lang="zh-CN" altLang="en-US" sz="2000" b="1" dirty="0">
                <a:solidFill>
                  <a:srgbClr val="F10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将外码变换成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机内码。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机内码经</a:t>
            </a:r>
            <a:r>
              <a:rPr lang="zh-CN" altLang="en-US" sz="2000" b="1" dirty="0">
                <a:solidFill>
                  <a:srgbClr val="F10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字模检索程序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查找字模在字库中的地址，从字库取出字模。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字模送显示驱动程序，产生显示控制信号。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 显示器按照字模点阵将汉字字形在屏幕上显示出来。</a:t>
            </a:r>
          </a:p>
        </p:txBody>
      </p: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3282668" y="2399611"/>
            <a:ext cx="1068710" cy="554428"/>
            <a:chOff x="4317" y="9700"/>
            <a:chExt cx="960" cy="468"/>
          </a:xfrm>
        </p:grpSpPr>
        <p:sp>
          <p:nvSpPr>
            <p:cNvPr id="40" name="AutoShape 27"/>
            <p:cNvSpPr>
              <a:spLocks noChangeArrowheads="1"/>
            </p:cNvSpPr>
            <p:nvPr/>
          </p:nvSpPr>
          <p:spPr bwMode="auto">
            <a:xfrm>
              <a:off x="4317" y="9700"/>
              <a:ext cx="900" cy="46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4317" y="9856"/>
              <a:ext cx="9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码表</a:t>
              </a:r>
              <a:endParaRPr kumimoji="0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2281"/>
            <a:ext cx="7772400" cy="6524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、汉字的输入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汉字外码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404" y="1268413"/>
            <a:ext cx="8353052" cy="50403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按排列顺序形成的汉字编码（流水码）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如区位码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按读音规则形成的汉字编码（音码）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全拼、简拼、双拼等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按字形形成的汉字编码（形码）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五笔字型、郑码等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按音、形结合形成的汉字编码（音形码</a:t>
            </a:r>
            <a:r>
              <a:rPr lang="zh-CN" altLang="en-US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自然码、智能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576262"/>
          </a:xfrm>
          <a:noFill/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、汉字标准编码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255" y="835868"/>
            <a:ext cx="8425185" cy="5905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GB2312-1980</a:t>
            </a:r>
            <a:r>
              <a:rPr lang="zh-CN" altLang="en-US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GB2312-1990</a:t>
            </a:r>
            <a:r>
              <a:rPr lang="zh-CN" altLang="en-US" sz="2000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收录</a:t>
            </a:r>
            <a:r>
              <a:rPr lang="en-US" altLang="zh-CN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6763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个简体汉字、</a:t>
            </a:r>
            <a:r>
              <a:rPr lang="en-US" altLang="zh-CN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682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个符号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，其中汉字分为两级：一级字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3755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，以拼音排序，二级字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，以偏旁排序。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BIG5</a:t>
            </a:r>
            <a:r>
              <a:rPr lang="zh-CN" altLang="en-US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：台湾、香港使用的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繁体汉字的编码标准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个符号，一级汉字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5401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个、二级汉字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7652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个，共计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13053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个汉字。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 </a:t>
            </a:r>
            <a:r>
              <a:rPr lang="zh-CN" altLang="en-US" sz="2000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汉字内码扩展规范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（大字符集），兼容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GB2312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，收录汉字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21003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个、符号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883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个，并提供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1894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个造字码位，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简、繁体字融于一库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2000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国际标准，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包含符号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6811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个，汉字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20902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个，韩文拼音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11172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个，造字区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个，保留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个，共计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65534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 18030-2000</a:t>
            </a:r>
            <a:r>
              <a:rPr lang="zh-CN" altLang="en-US" sz="2000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信息产业部和质量技术监督局联合发布，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收录</a:t>
            </a:r>
            <a:r>
              <a:rPr lang="en-US" altLang="zh-CN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27484</a:t>
            </a:r>
            <a:r>
              <a:rPr lang="zh-CN" altLang="en-US" sz="2000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个汉字，还收录了藏、蒙、维等主要少数民族的文字。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00" y="332458"/>
            <a:ext cx="7772400" cy="5762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例：汉字“啊”的编码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7" y="1340768"/>
            <a:ext cx="830355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7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652463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、汉字显示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3097213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汉字字模的原理与西文字符的字模基本相同，只是由于汉字笔画复杂，为了表达清晰，要比西文字符须要更多的点阵。</a:t>
            </a:r>
          </a:p>
        </p:txBody>
      </p:sp>
      <p:pic>
        <p:nvPicPr>
          <p:cNvPr id="74756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341438"/>
            <a:ext cx="45783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581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四、图像的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125538"/>
            <a:ext cx="8512175" cy="54657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图像类型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矢量图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graphice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）法：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用一些基本的几何元素（直线、弧线、圆、矩形等）以及填充色块等描述图像，并用一组指令表述。这种图像称为图形或合成图像。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位图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bitmapped graphics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）法：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用点阵表达图像，并用一组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码数据描述。这种图像称为位图。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位图的处理过程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离散处理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912"/>
            <a:ext cx="7772400" cy="431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、图像的离散化</a:t>
            </a:r>
            <a:endParaRPr lang="zh-CN" altLang="en-US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05338" y="1828800"/>
            <a:ext cx="4157662" cy="36274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4284663" y="1773238"/>
            <a:ext cx="4175125" cy="3816350"/>
            <a:chOff x="3237" y="3770"/>
            <a:chExt cx="4912" cy="3561"/>
          </a:xfrm>
        </p:grpSpPr>
        <p:pic>
          <p:nvPicPr>
            <p:cNvPr id="76806" name="Picture 5" descr="DSCF00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3" b="11220"/>
            <a:stretch>
              <a:fillRect/>
            </a:stretch>
          </p:blipFill>
          <p:spPr bwMode="auto">
            <a:xfrm>
              <a:off x="3239" y="3770"/>
              <a:ext cx="4910" cy="3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807" name="Group 6"/>
            <p:cNvGrpSpPr>
              <a:grpSpLocks/>
            </p:cNvGrpSpPr>
            <p:nvPr/>
          </p:nvGrpSpPr>
          <p:grpSpPr bwMode="auto">
            <a:xfrm>
              <a:off x="3237" y="3787"/>
              <a:ext cx="4910" cy="3542"/>
              <a:chOff x="2337" y="9388"/>
              <a:chExt cx="6412" cy="4527"/>
            </a:xfrm>
          </p:grpSpPr>
          <p:sp>
            <p:nvSpPr>
              <p:cNvPr id="76808" name="Line 7"/>
              <p:cNvSpPr>
                <a:spLocks noChangeShapeType="1"/>
              </p:cNvSpPr>
              <p:nvPr/>
            </p:nvSpPr>
            <p:spPr bwMode="auto">
              <a:xfrm>
                <a:off x="2337" y="9614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09" name="Line 8"/>
              <p:cNvSpPr>
                <a:spLocks noChangeShapeType="1"/>
              </p:cNvSpPr>
              <p:nvPr/>
            </p:nvSpPr>
            <p:spPr bwMode="auto">
              <a:xfrm>
                <a:off x="2337" y="9841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0" name="Line 9"/>
              <p:cNvSpPr>
                <a:spLocks noChangeShapeType="1"/>
              </p:cNvSpPr>
              <p:nvPr/>
            </p:nvSpPr>
            <p:spPr bwMode="auto">
              <a:xfrm>
                <a:off x="2337" y="10067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1" name="Line 10"/>
              <p:cNvSpPr>
                <a:spLocks noChangeShapeType="1"/>
              </p:cNvSpPr>
              <p:nvPr/>
            </p:nvSpPr>
            <p:spPr bwMode="auto">
              <a:xfrm>
                <a:off x="2337" y="10293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2" name="Line 11"/>
              <p:cNvSpPr>
                <a:spLocks noChangeShapeType="1"/>
              </p:cNvSpPr>
              <p:nvPr/>
            </p:nvSpPr>
            <p:spPr bwMode="auto">
              <a:xfrm>
                <a:off x="2337" y="10520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3" name="Line 12"/>
              <p:cNvSpPr>
                <a:spLocks noChangeShapeType="1"/>
              </p:cNvSpPr>
              <p:nvPr/>
            </p:nvSpPr>
            <p:spPr bwMode="auto">
              <a:xfrm>
                <a:off x="2337" y="10746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4" name="Line 13"/>
              <p:cNvSpPr>
                <a:spLocks noChangeShapeType="1"/>
              </p:cNvSpPr>
              <p:nvPr/>
            </p:nvSpPr>
            <p:spPr bwMode="auto">
              <a:xfrm>
                <a:off x="2337" y="10972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5" name="Line 14"/>
              <p:cNvSpPr>
                <a:spLocks noChangeShapeType="1"/>
              </p:cNvSpPr>
              <p:nvPr/>
            </p:nvSpPr>
            <p:spPr bwMode="auto">
              <a:xfrm>
                <a:off x="2337" y="11199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6" name="Line 15"/>
              <p:cNvSpPr>
                <a:spLocks noChangeShapeType="1"/>
              </p:cNvSpPr>
              <p:nvPr/>
            </p:nvSpPr>
            <p:spPr bwMode="auto">
              <a:xfrm>
                <a:off x="2337" y="11425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7" name="Line 16"/>
              <p:cNvSpPr>
                <a:spLocks noChangeShapeType="1"/>
              </p:cNvSpPr>
              <p:nvPr/>
            </p:nvSpPr>
            <p:spPr bwMode="auto">
              <a:xfrm>
                <a:off x="2337" y="11652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8" name="Line 17"/>
              <p:cNvSpPr>
                <a:spLocks noChangeShapeType="1"/>
              </p:cNvSpPr>
              <p:nvPr/>
            </p:nvSpPr>
            <p:spPr bwMode="auto">
              <a:xfrm>
                <a:off x="2337" y="11878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19" name="Line 18"/>
              <p:cNvSpPr>
                <a:spLocks noChangeShapeType="1"/>
              </p:cNvSpPr>
              <p:nvPr/>
            </p:nvSpPr>
            <p:spPr bwMode="auto">
              <a:xfrm>
                <a:off x="2337" y="12104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0" name="Line 19"/>
              <p:cNvSpPr>
                <a:spLocks noChangeShapeType="1"/>
              </p:cNvSpPr>
              <p:nvPr/>
            </p:nvSpPr>
            <p:spPr bwMode="auto">
              <a:xfrm>
                <a:off x="2337" y="12331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1" name="Line 20"/>
              <p:cNvSpPr>
                <a:spLocks noChangeShapeType="1"/>
              </p:cNvSpPr>
              <p:nvPr/>
            </p:nvSpPr>
            <p:spPr bwMode="auto">
              <a:xfrm>
                <a:off x="2337" y="12557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2" name="Line 21"/>
              <p:cNvSpPr>
                <a:spLocks noChangeShapeType="1"/>
              </p:cNvSpPr>
              <p:nvPr/>
            </p:nvSpPr>
            <p:spPr bwMode="auto">
              <a:xfrm>
                <a:off x="2337" y="12783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3" name="Line 22"/>
              <p:cNvSpPr>
                <a:spLocks noChangeShapeType="1"/>
              </p:cNvSpPr>
              <p:nvPr/>
            </p:nvSpPr>
            <p:spPr bwMode="auto">
              <a:xfrm>
                <a:off x="2337" y="13010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4" name="Line 23"/>
              <p:cNvSpPr>
                <a:spLocks noChangeShapeType="1"/>
              </p:cNvSpPr>
              <p:nvPr/>
            </p:nvSpPr>
            <p:spPr bwMode="auto">
              <a:xfrm>
                <a:off x="2337" y="13236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5" name="Line 24"/>
              <p:cNvSpPr>
                <a:spLocks noChangeShapeType="1"/>
              </p:cNvSpPr>
              <p:nvPr/>
            </p:nvSpPr>
            <p:spPr bwMode="auto">
              <a:xfrm>
                <a:off x="2337" y="13462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6" name="Line 25"/>
              <p:cNvSpPr>
                <a:spLocks noChangeShapeType="1"/>
              </p:cNvSpPr>
              <p:nvPr/>
            </p:nvSpPr>
            <p:spPr bwMode="auto">
              <a:xfrm>
                <a:off x="2337" y="13689"/>
                <a:ext cx="641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7" name="Line 26"/>
              <p:cNvSpPr>
                <a:spLocks noChangeShapeType="1"/>
              </p:cNvSpPr>
              <p:nvPr/>
            </p:nvSpPr>
            <p:spPr bwMode="auto">
              <a:xfrm>
                <a:off x="2566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8" name="Line 27"/>
              <p:cNvSpPr>
                <a:spLocks noChangeShapeType="1"/>
              </p:cNvSpPr>
              <p:nvPr/>
            </p:nvSpPr>
            <p:spPr bwMode="auto">
              <a:xfrm>
                <a:off x="2795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29" name="Line 28"/>
              <p:cNvSpPr>
                <a:spLocks noChangeShapeType="1"/>
              </p:cNvSpPr>
              <p:nvPr/>
            </p:nvSpPr>
            <p:spPr bwMode="auto">
              <a:xfrm>
                <a:off x="3024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0" name="Line 29"/>
              <p:cNvSpPr>
                <a:spLocks noChangeShapeType="1"/>
              </p:cNvSpPr>
              <p:nvPr/>
            </p:nvSpPr>
            <p:spPr bwMode="auto">
              <a:xfrm>
                <a:off x="3253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1" name="Line 30"/>
              <p:cNvSpPr>
                <a:spLocks noChangeShapeType="1"/>
              </p:cNvSpPr>
              <p:nvPr/>
            </p:nvSpPr>
            <p:spPr bwMode="auto">
              <a:xfrm>
                <a:off x="3482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2" name="Line 31"/>
              <p:cNvSpPr>
                <a:spLocks noChangeShapeType="1"/>
              </p:cNvSpPr>
              <p:nvPr/>
            </p:nvSpPr>
            <p:spPr bwMode="auto">
              <a:xfrm>
                <a:off x="3711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3" name="Line 32"/>
              <p:cNvSpPr>
                <a:spLocks noChangeShapeType="1"/>
              </p:cNvSpPr>
              <p:nvPr/>
            </p:nvSpPr>
            <p:spPr bwMode="auto">
              <a:xfrm>
                <a:off x="3940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4" name="Line 33"/>
              <p:cNvSpPr>
                <a:spLocks noChangeShapeType="1"/>
              </p:cNvSpPr>
              <p:nvPr/>
            </p:nvSpPr>
            <p:spPr bwMode="auto">
              <a:xfrm>
                <a:off x="4169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5" name="Line 34"/>
              <p:cNvSpPr>
                <a:spLocks noChangeShapeType="1"/>
              </p:cNvSpPr>
              <p:nvPr/>
            </p:nvSpPr>
            <p:spPr bwMode="auto">
              <a:xfrm>
                <a:off x="4398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6" name="Line 35"/>
              <p:cNvSpPr>
                <a:spLocks noChangeShapeType="1"/>
              </p:cNvSpPr>
              <p:nvPr/>
            </p:nvSpPr>
            <p:spPr bwMode="auto">
              <a:xfrm>
                <a:off x="4627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7" name="Line 36"/>
              <p:cNvSpPr>
                <a:spLocks noChangeShapeType="1"/>
              </p:cNvSpPr>
              <p:nvPr/>
            </p:nvSpPr>
            <p:spPr bwMode="auto">
              <a:xfrm>
                <a:off x="4856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8" name="Line 37"/>
              <p:cNvSpPr>
                <a:spLocks noChangeShapeType="1"/>
              </p:cNvSpPr>
              <p:nvPr/>
            </p:nvSpPr>
            <p:spPr bwMode="auto">
              <a:xfrm>
                <a:off x="5085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39" name="Line 38"/>
              <p:cNvSpPr>
                <a:spLocks noChangeShapeType="1"/>
              </p:cNvSpPr>
              <p:nvPr/>
            </p:nvSpPr>
            <p:spPr bwMode="auto">
              <a:xfrm>
                <a:off x="5314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0" name="Line 39"/>
              <p:cNvSpPr>
                <a:spLocks noChangeShapeType="1"/>
              </p:cNvSpPr>
              <p:nvPr/>
            </p:nvSpPr>
            <p:spPr bwMode="auto">
              <a:xfrm>
                <a:off x="5543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1" name="Line 40"/>
              <p:cNvSpPr>
                <a:spLocks noChangeShapeType="1"/>
              </p:cNvSpPr>
              <p:nvPr/>
            </p:nvSpPr>
            <p:spPr bwMode="auto">
              <a:xfrm>
                <a:off x="5772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2" name="Line 41"/>
              <p:cNvSpPr>
                <a:spLocks noChangeShapeType="1"/>
              </p:cNvSpPr>
              <p:nvPr/>
            </p:nvSpPr>
            <p:spPr bwMode="auto">
              <a:xfrm>
                <a:off x="6001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3" name="Line 42"/>
              <p:cNvSpPr>
                <a:spLocks noChangeShapeType="1"/>
              </p:cNvSpPr>
              <p:nvPr/>
            </p:nvSpPr>
            <p:spPr bwMode="auto">
              <a:xfrm>
                <a:off x="6230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4" name="Line 43"/>
              <p:cNvSpPr>
                <a:spLocks noChangeShapeType="1"/>
              </p:cNvSpPr>
              <p:nvPr/>
            </p:nvSpPr>
            <p:spPr bwMode="auto">
              <a:xfrm>
                <a:off x="6688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5" name="Line 44"/>
              <p:cNvSpPr>
                <a:spLocks noChangeShapeType="1"/>
              </p:cNvSpPr>
              <p:nvPr/>
            </p:nvSpPr>
            <p:spPr bwMode="auto">
              <a:xfrm>
                <a:off x="6459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6" name="Line 45"/>
              <p:cNvSpPr>
                <a:spLocks noChangeShapeType="1"/>
              </p:cNvSpPr>
              <p:nvPr/>
            </p:nvSpPr>
            <p:spPr bwMode="auto">
              <a:xfrm>
                <a:off x="6917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7" name="Line 46"/>
              <p:cNvSpPr>
                <a:spLocks noChangeShapeType="1"/>
              </p:cNvSpPr>
              <p:nvPr/>
            </p:nvSpPr>
            <p:spPr bwMode="auto">
              <a:xfrm>
                <a:off x="7146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8" name="Line 47"/>
              <p:cNvSpPr>
                <a:spLocks noChangeShapeType="1"/>
              </p:cNvSpPr>
              <p:nvPr/>
            </p:nvSpPr>
            <p:spPr bwMode="auto">
              <a:xfrm>
                <a:off x="7375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49" name="Line 48"/>
              <p:cNvSpPr>
                <a:spLocks noChangeShapeType="1"/>
              </p:cNvSpPr>
              <p:nvPr/>
            </p:nvSpPr>
            <p:spPr bwMode="auto">
              <a:xfrm>
                <a:off x="7604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50" name="Line 49"/>
              <p:cNvSpPr>
                <a:spLocks noChangeShapeType="1"/>
              </p:cNvSpPr>
              <p:nvPr/>
            </p:nvSpPr>
            <p:spPr bwMode="auto">
              <a:xfrm>
                <a:off x="8062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51" name="Line 50"/>
              <p:cNvSpPr>
                <a:spLocks noChangeShapeType="1"/>
              </p:cNvSpPr>
              <p:nvPr/>
            </p:nvSpPr>
            <p:spPr bwMode="auto">
              <a:xfrm>
                <a:off x="7833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52" name="Line 51"/>
              <p:cNvSpPr>
                <a:spLocks noChangeShapeType="1"/>
              </p:cNvSpPr>
              <p:nvPr/>
            </p:nvSpPr>
            <p:spPr bwMode="auto">
              <a:xfrm>
                <a:off x="8291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53" name="Line 52"/>
              <p:cNvSpPr>
                <a:spLocks noChangeShapeType="1"/>
              </p:cNvSpPr>
              <p:nvPr/>
            </p:nvSpPr>
            <p:spPr bwMode="auto">
              <a:xfrm>
                <a:off x="8520" y="9388"/>
                <a:ext cx="0" cy="452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1669" name="Rectangle 53"/>
          <p:cNvSpPr>
            <a:spLocks noChangeArrowheads="1"/>
          </p:cNvSpPr>
          <p:nvPr/>
        </p:nvSpPr>
        <p:spPr bwMode="auto">
          <a:xfrm>
            <a:off x="250825" y="979488"/>
            <a:ext cx="3673475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449263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离散化后的图像是一个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M×N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的像素（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picture-elements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）点阵。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每个像点都是一个单色的小方块，放大了就是马赛克。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图像中像素点的密度称为图像分辨率（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resolution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），分辨率单位为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dpi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dots per inch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每英寸像素点数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7772400" cy="719807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、采样与量化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908446"/>
            <a:ext cx="8424936" cy="583292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marL="711200" indent="-7112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）采样（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sampling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取每个小块的颜色参数，即对颜色进行分解，计算出红、绿、蓝（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）三个基色分量的亮度值</a:t>
            </a:r>
          </a:p>
          <a:p>
            <a:pPr marL="711200" indent="-7112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）量化：将每个分量进行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  <a:p>
            <a:pPr marL="0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像素深度：像素点的</a:t>
            </a:r>
            <a:r>
              <a:rPr lang="zh-CN" altLang="en-US" sz="2000" b="1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颜色值占据的二进制位数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  白  图：深度为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，只有黑白两色。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  度  图：深度为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个灰度等级。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  图：深度为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种颜色。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  图：深度为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种颜色。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  图：深度为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种颜色。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 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色图：深度为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65 536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种颜色，高彩色 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真彩色图：深度为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16 777 216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种颜色，大大超出人眼分辨颜色  的极限（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种）</a:t>
            </a:r>
          </a:p>
          <a:p>
            <a:pPr marL="1160463" lvl="1" indent="-269875" eaLnBrk="1" hangingPunct="1">
              <a:lnSpc>
                <a:spcPct val="130000"/>
              </a:lnSpc>
              <a:buClr>
                <a:schemeClr val="tx1"/>
              </a:buClr>
              <a:buSzPct val="55000"/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颜色深度也可以是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，更为真实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88913"/>
            <a:ext cx="8750300" cy="6480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、真彩色的位图文件</a:t>
            </a:r>
          </a:p>
          <a:p>
            <a:pPr marL="449263" indent="-449263" eaLnBrk="1" hangingPunct="1">
              <a:lnSpc>
                <a:spcPct val="14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每个基色占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位，一个象素点占三个字节</a:t>
            </a:r>
          </a:p>
          <a:p>
            <a:pPr marL="449263" indent="-449263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每个基色上的含量值分成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个等级，红、绿、蓝的不同组合产生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256×256×256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种颜色，即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真彩色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49263" indent="-449263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组合存储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800×600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的位图图像数据空间：</a:t>
            </a:r>
            <a:b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800×600×3 = 1440000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（字节）＝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1.37MB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9263" indent="-449263"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位图文件：文件头（用来说明文件）</a:t>
            </a:r>
          </a:p>
          <a:p>
            <a:pPr marL="449263" indent="-449263"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文件信息头（位图属性）</a:t>
            </a:r>
          </a:p>
          <a:p>
            <a:pPr marL="449263" indent="-449263"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图像数据（位图主体数据）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404664"/>
            <a:ext cx="8208912" cy="6264424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5、二进制方案：数据的开关表示</a:t>
            </a: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SzPct val="40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</a:rPr>
              <a:t>计算机元件：简单的电子开关，计算机的基本工作是由电子开关实现的</a:t>
            </a: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SzPct val="40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</a:rPr>
              <a:t>电子开关：泛指具有“开”和“关”，或者说“高”和“低”电平两种状态的电子器件。</a:t>
            </a:r>
            <a:endParaRPr lang="en-US" altLang="zh-CN" sz="2400" b="1" dirty="0" smtClean="0">
              <a:latin typeface="宋体" pitchFamily="2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SzPct val="40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宋体" pitchFamily="2" charset="-122"/>
              </a:rPr>
              <a:t>这两种状态对应“</a:t>
            </a:r>
            <a:r>
              <a:rPr lang="en-US" altLang="zh-CN" sz="2400" b="1" dirty="0" smtClean="0">
                <a:latin typeface="宋体" pitchFamily="2" charset="-122"/>
              </a:rPr>
              <a:t>0”</a:t>
            </a:r>
            <a:r>
              <a:rPr lang="zh-CN" altLang="en-US" sz="2400" b="1" dirty="0" smtClean="0">
                <a:latin typeface="宋体" pitchFamily="2" charset="-122"/>
              </a:rPr>
              <a:t>和“</a:t>
            </a:r>
            <a:r>
              <a:rPr lang="en-US" altLang="zh-CN" sz="2400" b="1" dirty="0" smtClean="0">
                <a:latin typeface="宋体" pitchFamily="2" charset="-122"/>
              </a:rPr>
              <a:t>1”</a:t>
            </a:r>
            <a:r>
              <a:rPr lang="zh-CN" altLang="en-US" sz="2400" b="1" dirty="0" smtClean="0">
                <a:latin typeface="宋体" pitchFamily="2" charset="-122"/>
              </a:rPr>
              <a:t>。计算机内部一切信息采用开关状态的组合来表示，称为“</a:t>
            </a:r>
            <a:r>
              <a:rPr lang="en-US" altLang="zh-CN" sz="2400" b="1" dirty="0" smtClean="0">
                <a:latin typeface="宋体" pitchFamily="2" charset="-122"/>
              </a:rPr>
              <a:t>0”</a:t>
            </a:r>
            <a:r>
              <a:rPr lang="zh-CN" altLang="en-US" sz="2400" b="1" dirty="0" smtClean="0">
                <a:latin typeface="宋体" pitchFamily="2" charset="-122"/>
              </a:rPr>
              <a:t>和“</a:t>
            </a:r>
            <a:r>
              <a:rPr lang="en-US" altLang="zh-CN" sz="2400" b="1" dirty="0" smtClean="0">
                <a:latin typeface="宋体" pitchFamily="2" charset="-122"/>
              </a:rPr>
              <a:t>1”</a:t>
            </a:r>
            <a:r>
              <a:rPr lang="zh-CN" altLang="en-US" sz="2400" b="1" dirty="0" smtClean="0">
                <a:latin typeface="宋体" pitchFamily="2" charset="-122"/>
              </a:rPr>
              <a:t>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648"/>
            <a:ext cx="7772400" cy="431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声音的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67544" y="625038"/>
            <a:ext cx="8353425" cy="180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7744" bIns="184092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indent="-3619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、声音</a:t>
            </a:r>
            <a:r>
              <a:rPr kumimoji="0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数据的编码过程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 </a:t>
            </a:r>
            <a:r>
              <a:rPr kumimoji="0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采样：每隔一定的时间，测取连续波上的一个振幅值。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 </a:t>
            </a:r>
            <a:r>
              <a:rPr kumimoji="0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量化：将振幅值转化为二进制。</a:t>
            </a:r>
          </a:p>
        </p:txBody>
      </p:sp>
      <p:grpSp>
        <p:nvGrpSpPr>
          <p:cNvPr id="79877" name="Group 6"/>
          <p:cNvGrpSpPr>
            <a:grpSpLocks/>
          </p:cNvGrpSpPr>
          <p:nvPr/>
        </p:nvGrpSpPr>
        <p:grpSpPr bwMode="auto">
          <a:xfrm>
            <a:off x="539824" y="2420838"/>
            <a:ext cx="7848600" cy="3600450"/>
            <a:chOff x="1437" y="10012"/>
            <a:chExt cx="3540" cy="1800"/>
          </a:xfrm>
        </p:grpSpPr>
        <p:pic>
          <p:nvPicPr>
            <p:cNvPr id="79915" name="Picture 7" descr="图"/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" y="10012"/>
              <a:ext cx="3540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916" name="Rectangle 8"/>
            <p:cNvSpPr>
              <a:spLocks noChangeArrowheads="1"/>
            </p:cNvSpPr>
            <p:nvPr/>
          </p:nvSpPr>
          <p:spPr bwMode="auto">
            <a:xfrm>
              <a:off x="2922" y="10249"/>
              <a:ext cx="540" cy="13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878" name="Line 9"/>
          <p:cNvSpPr>
            <a:spLocks noChangeShapeType="1"/>
          </p:cNvSpPr>
          <p:nvPr/>
        </p:nvSpPr>
        <p:spPr bwMode="auto">
          <a:xfrm>
            <a:off x="5216525" y="3062288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9" name="Line 10"/>
          <p:cNvSpPr>
            <a:spLocks noChangeShapeType="1"/>
          </p:cNvSpPr>
          <p:nvPr/>
        </p:nvSpPr>
        <p:spPr bwMode="auto">
          <a:xfrm>
            <a:off x="5245100" y="3559175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0" name="Line 11"/>
          <p:cNvSpPr>
            <a:spLocks noChangeShapeType="1"/>
          </p:cNvSpPr>
          <p:nvPr/>
        </p:nvSpPr>
        <p:spPr bwMode="auto">
          <a:xfrm>
            <a:off x="5245100" y="3892550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1" name="Line 12"/>
          <p:cNvSpPr>
            <a:spLocks noChangeShapeType="1"/>
          </p:cNvSpPr>
          <p:nvPr/>
        </p:nvSpPr>
        <p:spPr bwMode="auto">
          <a:xfrm>
            <a:off x="5245100" y="4057650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2" name="Line 13"/>
          <p:cNvSpPr>
            <a:spLocks noChangeShapeType="1"/>
          </p:cNvSpPr>
          <p:nvPr/>
        </p:nvSpPr>
        <p:spPr bwMode="auto">
          <a:xfrm>
            <a:off x="5245100" y="3725863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3" name="Line 14"/>
          <p:cNvSpPr>
            <a:spLocks noChangeShapeType="1"/>
          </p:cNvSpPr>
          <p:nvPr/>
        </p:nvSpPr>
        <p:spPr bwMode="auto">
          <a:xfrm>
            <a:off x="5245100" y="3227388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4" name="Line 15"/>
          <p:cNvSpPr>
            <a:spLocks noChangeShapeType="1"/>
          </p:cNvSpPr>
          <p:nvPr/>
        </p:nvSpPr>
        <p:spPr bwMode="auto">
          <a:xfrm>
            <a:off x="5245100" y="3394075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5" name="Line 16"/>
          <p:cNvSpPr>
            <a:spLocks noChangeShapeType="1"/>
          </p:cNvSpPr>
          <p:nvPr/>
        </p:nvSpPr>
        <p:spPr bwMode="auto">
          <a:xfrm>
            <a:off x="5245100" y="4391025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6" name="Line 17"/>
          <p:cNvSpPr>
            <a:spLocks noChangeShapeType="1"/>
          </p:cNvSpPr>
          <p:nvPr/>
        </p:nvSpPr>
        <p:spPr bwMode="auto">
          <a:xfrm>
            <a:off x="5245100" y="4556125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7" name="Line 18"/>
          <p:cNvSpPr>
            <a:spLocks noChangeShapeType="1"/>
          </p:cNvSpPr>
          <p:nvPr/>
        </p:nvSpPr>
        <p:spPr bwMode="auto">
          <a:xfrm>
            <a:off x="5245100" y="4722813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8" name="Line 19"/>
          <p:cNvSpPr>
            <a:spLocks noChangeShapeType="1"/>
          </p:cNvSpPr>
          <p:nvPr/>
        </p:nvSpPr>
        <p:spPr bwMode="auto">
          <a:xfrm>
            <a:off x="5245100" y="4887913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9" name="Line 20"/>
          <p:cNvSpPr>
            <a:spLocks noChangeShapeType="1"/>
          </p:cNvSpPr>
          <p:nvPr/>
        </p:nvSpPr>
        <p:spPr bwMode="auto">
          <a:xfrm>
            <a:off x="5245100" y="5054600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0" name="Line 21"/>
          <p:cNvSpPr>
            <a:spLocks noChangeShapeType="1"/>
          </p:cNvSpPr>
          <p:nvPr/>
        </p:nvSpPr>
        <p:spPr bwMode="auto">
          <a:xfrm>
            <a:off x="5245100" y="5221288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1" name="Line 22"/>
          <p:cNvSpPr>
            <a:spLocks noChangeShapeType="1"/>
          </p:cNvSpPr>
          <p:nvPr/>
        </p:nvSpPr>
        <p:spPr bwMode="auto">
          <a:xfrm>
            <a:off x="5245100" y="5386388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2" name="Line 23"/>
          <p:cNvSpPr>
            <a:spLocks noChangeShapeType="1"/>
          </p:cNvSpPr>
          <p:nvPr/>
        </p:nvSpPr>
        <p:spPr bwMode="auto">
          <a:xfrm>
            <a:off x="5245100" y="5553075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3" name="Line 24"/>
          <p:cNvSpPr>
            <a:spLocks noChangeShapeType="1"/>
          </p:cNvSpPr>
          <p:nvPr/>
        </p:nvSpPr>
        <p:spPr bwMode="auto">
          <a:xfrm>
            <a:off x="5245100" y="2895600"/>
            <a:ext cx="281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894" name="Group 25"/>
          <p:cNvGrpSpPr>
            <a:grpSpLocks/>
          </p:cNvGrpSpPr>
          <p:nvPr/>
        </p:nvGrpSpPr>
        <p:grpSpPr bwMode="auto">
          <a:xfrm>
            <a:off x="4322763" y="3929063"/>
            <a:ext cx="681037" cy="1947862"/>
            <a:chOff x="3417" y="11260"/>
            <a:chExt cx="360" cy="1560"/>
          </a:xfrm>
        </p:grpSpPr>
        <p:sp>
          <p:nvSpPr>
            <p:cNvPr id="79906" name="Text Box 26"/>
            <p:cNvSpPr txBox="1">
              <a:spLocks noChangeArrowheads="1"/>
            </p:cNvSpPr>
            <p:nvPr/>
          </p:nvSpPr>
          <p:spPr bwMode="auto">
            <a:xfrm>
              <a:off x="3417" y="1250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7" name="Text Box 27"/>
            <p:cNvSpPr txBox="1">
              <a:spLocks noChangeArrowheads="1"/>
            </p:cNvSpPr>
            <p:nvPr/>
          </p:nvSpPr>
          <p:spPr bwMode="auto">
            <a:xfrm>
              <a:off x="3417" y="1235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8" name="Text Box 28"/>
            <p:cNvSpPr txBox="1">
              <a:spLocks noChangeArrowheads="1"/>
            </p:cNvSpPr>
            <p:nvPr/>
          </p:nvSpPr>
          <p:spPr bwMode="auto">
            <a:xfrm>
              <a:off x="3417" y="1219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9" name="Text Box 29"/>
            <p:cNvSpPr txBox="1">
              <a:spLocks noChangeArrowheads="1"/>
            </p:cNvSpPr>
            <p:nvPr/>
          </p:nvSpPr>
          <p:spPr bwMode="auto">
            <a:xfrm>
              <a:off x="3417" y="1204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0011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10" name="Text Box 30"/>
            <p:cNvSpPr txBox="1">
              <a:spLocks noChangeArrowheads="1"/>
            </p:cNvSpPr>
            <p:nvPr/>
          </p:nvSpPr>
          <p:spPr bwMode="auto">
            <a:xfrm>
              <a:off x="3417" y="1188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11" name="Text Box 31"/>
            <p:cNvSpPr txBox="1">
              <a:spLocks noChangeArrowheads="1"/>
            </p:cNvSpPr>
            <p:nvPr/>
          </p:nvSpPr>
          <p:spPr bwMode="auto">
            <a:xfrm>
              <a:off x="3417" y="1172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12" name="Text Box 32"/>
            <p:cNvSpPr txBox="1">
              <a:spLocks noChangeArrowheads="1"/>
            </p:cNvSpPr>
            <p:nvPr/>
          </p:nvSpPr>
          <p:spPr bwMode="auto">
            <a:xfrm>
              <a:off x="3417" y="1157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13" name="Text Box 33"/>
            <p:cNvSpPr txBox="1">
              <a:spLocks noChangeArrowheads="1"/>
            </p:cNvSpPr>
            <p:nvPr/>
          </p:nvSpPr>
          <p:spPr bwMode="auto">
            <a:xfrm>
              <a:off x="3417" y="1141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14" name="Text Box 34"/>
            <p:cNvSpPr txBox="1">
              <a:spLocks noChangeArrowheads="1"/>
            </p:cNvSpPr>
            <p:nvPr/>
          </p:nvSpPr>
          <p:spPr bwMode="auto">
            <a:xfrm>
              <a:off x="3417" y="1126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895" name="Group 35"/>
          <p:cNvGrpSpPr>
            <a:grpSpLocks/>
          </p:cNvGrpSpPr>
          <p:nvPr/>
        </p:nvGrpSpPr>
        <p:grpSpPr bwMode="auto">
          <a:xfrm>
            <a:off x="4322763" y="2565400"/>
            <a:ext cx="681037" cy="1727200"/>
            <a:chOff x="3417" y="11260"/>
            <a:chExt cx="360" cy="1560"/>
          </a:xfrm>
        </p:grpSpPr>
        <p:sp>
          <p:nvSpPr>
            <p:cNvPr id="79897" name="Text Box 36"/>
            <p:cNvSpPr txBox="1">
              <a:spLocks noChangeArrowheads="1"/>
            </p:cNvSpPr>
            <p:nvPr/>
          </p:nvSpPr>
          <p:spPr bwMode="auto">
            <a:xfrm>
              <a:off x="3417" y="1250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98" name="Text Box 37"/>
            <p:cNvSpPr txBox="1">
              <a:spLocks noChangeArrowheads="1"/>
            </p:cNvSpPr>
            <p:nvPr/>
          </p:nvSpPr>
          <p:spPr bwMode="auto">
            <a:xfrm>
              <a:off x="3417" y="1235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99" name="Text Box 38"/>
            <p:cNvSpPr txBox="1">
              <a:spLocks noChangeArrowheads="1"/>
            </p:cNvSpPr>
            <p:nvPr/>
          </p:nvSpPr>
          <p:spPr bwMode="auto">
            <a:xfrm>
              <a:off x="3417" y="1219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0" name="Text Box 39"/>
            <p:cNvSpPr txBox="1">
              <a:spLocks noChangeArrowheads="1"/>
            </p:cNvSpPr>
            <p:nvPr/>
          </p:nvSpPr>
          <p:spPr bwMode="auto">
            <a:xfrm>
              <a:off x="3417" y="1204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1" name="Text Box 40"/>
            <p:cNvSpPr txBox="1">
              <a:spLocks noChangeArrowheads="1"/>
            </p:cNvSpPr>
            <p:nvPr/>
          </p:nvSpPr>
          <p:spPr bwMode="auto">
            <a:xfrm>
              <a:off x="3417" y="11884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2" name="Text Box 41"/>
            <p:cNvSpPr txBox="1">
              <a:spLocks noChangeArrowheads="1"/>
            </p:cNvSpPr>
            <p:nvPr/>
          </p:nvSpPr>
          <p:spPr bwMode="auto">
            <a:xfrm>
              <a:off x="3417" y="11728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3" name="Text Box 42"/>
            <p:cNvSpPr txBox="1">
              <a:spLocks noChangeArrowheads="1"/>
            </p:cNvSpPr>
            <p:nvPr/>
          </p:nvSpPr>
          <p:spPr bwMode="auto">
            <a:xfrm>
              <a:off x="3417" y="11572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4" name="Text Box 43"/>
            <p:cNvSpPr txBox="1">
              <a:spLocks noChangeArrowheads="1"/>
            </p:cNvSpPr>
            <p:nvPr/>
          </p:nvSpPr>
          <p:spPr bwMode="auto">
            <a:xfrm>
              <a:off x="3417" y="11416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05" name="Text Box 44"/>
            <p:cNvSpPr txBox="1">
              <a:spLocks noChangeArrowheads="1"/>
            </p:cNvSpPr>
            <p:nvPr/>
          </p:nvSpPr>
          <p:spPr bwMode="auto">
            <a:xfrm>
              <a:off x="3417" y="11260"/>
              <a:ext cx="3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896" name="Rectangle 45"/>
          <p:cNvSpPr>
            <a:spLocks noChangeArrowheads="1"/>
          </p:cNvSpPr>
          <p:nvPr/>
        </p:nvSpPr>
        <p:spPr bwMode="auto">
          <a:xfrm>
            <a:off x="0" y="604527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tabLst>
                <a:tab pos="5143500" algn="l"/>
              </a:tabLs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tabLst>
                <a:tab pos="5143500" algn="l"/>
              </a:tabLs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143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1011 1101 1110 1111 1110 1110 1011 0100 0001 0000 0000 0001 0010 0100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5763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、技术参数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5899" y="980728"/>
            <a:ext cx="8964613" cy="56880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10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采样频率：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单位时间内的采样次数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声卡一般提供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11.025kHz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22.05kHz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44.1kHz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等不同的采样频率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采样频率定律：高于信号频率的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8KHz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采样频率越大，采样点间隔越小，声音越逼真，但数据量越大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10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采样位数：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记录每次采样值数值大小的位数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8bits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16bits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位数越大，声音的变化度细腻，相应的数据量也越大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10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采样声道数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：单声道还是立体声。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单声道：在声音处理过程中只有单数据流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立体声：需要左、右声道的两个数据流。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数据量（字节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采样频率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采样位数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(bit)×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声道数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÷ 8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260350"/>
            <a:ext cx="8713788" cy="6264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计算：对于双声道立体声、采样频率为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44.1kHz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、采样位数为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位的激光唱盘（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CD-A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），用一个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650MB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CD-ROM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可存放多长时间的音乐。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）计算一秒钟的不压缩数据量。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(44.1×1000×16×2) ÷8 =176400B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0.168 MB/s   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650MB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CD-ROM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可存放的时间为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650 ÷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0.168 × 60 × 60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1.07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2833" y="215155"/>
            <a:ext cx="8209607" cy="652621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、语音识别问题：语音模型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8101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非连续语音识别：两个词之间要求停顿</a:t>
            </a:r>
          </a:p>
          <a:p>
            <a:pPr lvl="1" indent="-48101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连续语音识别：识别连续、均匀、会话式的语音</a:t>
            </a:r>
          </a:p>
          <a:p>
            <a:pPr lvl="1" indent="-48101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语音训练：几小时训练后，可达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％的准确率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  <a:p>
            <a:pPr lvl="1" indent="-48101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语音录入</a:t>
            </a:r>
          </a:p>
          <a:p>
            <a:pPr lvl="1" indent="-48101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手机语音识别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8101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机器人和智能问答</a:t>
            </a:r>
          </a:p>
          <a:p>
            <a:pPr lvl="1" indent="-481013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语音浏览器</a:t>
            </a:r>
          </a:p>
          <a:p>
            <a:pPr marL="1436688" lvl="2" indent="-51435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盲人及弱视人群</a:t>
            </a:r>
          </a:p>
          <a:p>
            <a:pPr marL="1436688" lvl="2" indent="-51435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上肢残疾的人</a:t>
            </a:r>
          </a:p>
          <a:p>
            <a:pPr marL="1436688" lvl="2" indent="-51435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抱着宝宝的妈妈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6688" lvl="2" indent="-51435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473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校验码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2833" y="1197248"/>
            <a:ext cx="8281615" cy="547211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一、差错原因与校验方法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、原因：元器件故障，不周全的设计，工艺质量，干扰等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2、方法：奇偶校验（奇校验、偶校验）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交叉校验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循环冗余校验码</a:t>
            </a: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海明校验码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校验码分类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检错码：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纠错码：发现差错、自动纠正差错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331788"/>
            <a:ext cx="7772400" cy="4333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32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908720"/>
            <a:ext cx="8640762" cy="576064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在信息码的最高位或最低位附加一位冗余校验位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原则：使信息码中，1的个数为奇数（奇校验）</a:t>
            </a:r>
            <a:endParaRPr lang="en-US" altLang="zh-CN" sz="2200" b="1" dirty="0" smtClean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2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2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偶数（偶校验）。</a:t>
            </a:r>
          </a:p>
          <a:p>
            <a:pPr algn="just" eaLnBrk="1" hangingPunct="1">
              <a:lnSpc>
                <a:spcPct val="130000"/>
              </a:lnSpc>
            </a:pPr>
            <a:endParaRPr lang="en-US" altLang="zh-CN" sz="2200" b="1" dirty="0" smtClean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</a:pP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校验逻辑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（以偶校验为例）</a:t>
            </a:r>
            <a:endParaRPr lang="zh-CN" altLang="en-US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P’= C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（ P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为校验位）       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校验结论：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P’=0，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无错；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P’=1，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有错。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局限：只能检测奇数个错误，且不能定位错误</a:t>
            </a:r>
          </a:p>
        </p:txBody>
      </p:sp>
      <p:graphicFrame>
        <p:nvGraphicFramePr>
          <p:cNvPr id="11990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8009"/>
              </p:ext>
            </p:extLst>
          </p:nvPr>
        </p:nvGraphicFramePr>
        <p:xfrm>
          <a:off x="1187004" y="2673350"/>
          <a:ext cx="3606800" cy="396875"/>
        </p:xfrm>
        <a:graphic>
          <a:graphicData uri="http://schemas.openxmlformats.org/drawingml/2006/table">
            <a:tbl>
              <a:tblPr/>
              <a:tblGrid>
                <a:gridCol w="450850"/>
                <a:gridCol w="430212"/>
                <a:gridCol w="482600"/>
                <a:gridCol w="439738"/>
                <a:gridCol w="450850"/>
                <a:gridCol w="450850"/>
                <a:gridCol w="430212"/>
                <a:gridCol w="47148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90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98740"/>
              </p:ext>
            </p:extLst>
          </p:nvPr>
        </p:nvGraphicFramePr>
        <p:xfrm>
          <a:off x="1193354" y="3284538"/>
          <a:ext cx="3600450" cy="396875"/>
        </p:xfrm>
        <a:graphic>
          <a:graphicData uri="http://schemas.openxmlformats.org/drawingml/2006/table">
            <a:tbl>
              <a:tblPr/>
              <a:tblGrid>
                <a:gridCol w="450850"/>
                <a:gridCol w="449262"/>
                <a:gridCol w="460375"/>
                <a:gridCol w="439738"/>
                <a:gridCol w="444500"/>
                <a:gridCol w="455612"/>
                <a:gridCol w="449263"/>
                <a:gridCol w="4508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909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28854"/>
              </p:ext>
            </p:extLst>
          </p:nvPr>
        </p:nvGraphicFramePr>
        <p:xfrm>
          <a:off x="5076056" y="2673350"/>
          <a:ext cx="3524448" cy="396875"/>
        </p:xfrm>
        <a:graphic>
          <a:graphicData uri="http://schemas.openxmlformats.org/drawingml/2006/table">
            <a:tbl>
              <a:tblPr/>
              <a:tblGrid>
                <a:gridCol w="439808"/>
                <a:gridCol w="439808"/>
                <a:gridCol w="451776"/>
                <a:gridCol w="430832"/>
                <a:gridCol w="439808"/>
                <a:gridCol w="441304"/>
                <a:gridCol w="439808"/>
                <a:gridCol w="441304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903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907920"/>
              </p:ext>
            </p:extLst>
          </p:nvPr>
        </p:nvGraphicFramePr>
        <p:xfrm>
          <a:off x="5076056" y="3284538"/>
          <a:ext cx="3528391" cy="396875"/>
        </p:xfrm>
        <a:graphic>
          <a:graphicData uri="http://schemas.openxmlformats.org/drawingml/2006/table">
            <a:tbl>
              <a:tblPr/>
              <a:tblGrid>
                <a:gridCol w="441827"/>
                <a:gridCol w="440270"/>
                <a:gridCol w="451161"/>
                <a:gridCol w="430937"/>
                <a:gridCol w="435604"/>
                <a:gridCol w="446494"/>
                <a:gridCol w="440271"/>
                <a:gridCol w="44182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16B4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900" name="Rectangle 92"/>
          <p:cNvSpPr>
            <a:spLocks noChangeArrowheads="1"/>
          </p:cNvSpPr>
          <p:nvPr/>
        </p:nvSpPr>
        <p:spPr bwMode="auto">
          <a:xfrm>
            <a:off x="107504" y="2708275"/>
            <a:ext cx="10080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2000" b="1"/>
              <a:t>奇校验</a:t>
            </a:r>
          </a:p>
        </p:txBody>
      </p:sp>
      <p:sp>
        <p:nvSpPr>
          <p:cNvPr id="119910" name="Rectangle 102"/>
          <p:cNvSpPr>
            <a:spLocks noChangeArrowheads="1"/>
          </p:cNvSpPr>
          <p:nvPr/>
        </p:nvSpPr>
        <p:spPr bwMode="auto">
          <a:xfrm>
            <a:off x="107504" y="3284538"/>
            <a:ext cx="1008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2000" b="1"/>
              <a:t>偶校验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44462"/>
            <a:ext cx="8512175" cy="5948834"/>
          </a:xfrm>
          <a:noFill/>
        </p:spPr>
        <p:txBody>
          <a:bodyPr anchor="t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三、其他校验码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、循环冗余校验码（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CRC）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：纠错码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通过多项式运算生成校验码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冗余校验码被生成多项式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整除，所得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到的</a:t>
            </a:r>
            <a:r>
              <a:rPr kumimoji="1" lang="zh-CN" altLang="en-US" sz="2400" b="1" dirty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余数与出错位有对应关系，因而能确定出错位置</a:t>
            </a:r>
            <a:r>
              <a:rPr kumimoji="1" lang="zh-CN" altLang="en-US" sz="2400" b="1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en-US" altLang="zh-CN" sz="2800" b="1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2800" b="1" dirty="0" smtClean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海明校验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：纠错码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数据码中增加若干校验位，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把数据的每个二进制位分配在几个奇偶校验组中。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当某一位出错后，会引起几个校验位的值的变化。这样，不但能够检测出错误，而且能够为进一步纠错提供依据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三、其他校验码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147248" cy="498916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、循环冗余校验码（</a:t>
            </a: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CRC）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：纠错码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通过多项式运算生成校验码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循环冗余校验码被生成多项式整除，所得到的</a:t>
            </a:r>
            <a:r>
              <a:rPr kumimoji="1"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余数与出错位有对应关系，因而能确定出错</a:t>
            </a:r>
            <a:r>
              <a:rPr kumimoji="1"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kumimoji="1" lang="en-US" altLang="zh-CN" sz="2800" b="1" dirty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2800" b="1" dirty="0">
                <a:solidFill>
                  <a:srgbClr val="DA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海明校验码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：纠错码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若干校验位，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把数据的每个二进制位分配在几个奇偶校验组中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出错会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引起几个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校验位值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的变化。这样，不但能够检测出错误，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而且为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进一步纠错提供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3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二、进位制间的相互转换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40768"/>
            <a:ext cx="8280920" cy="4321175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→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十进制：写出按权展开表达式并计算结果值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lvl="1" indent="0" eaLnBrk="1" hangingPunct="1">
              <a:buFontTx/>
              <a:buNone/>
            </a:pPr>
            <a:r>
              <a:rPr lang="zh-CN" altLang="en-US" sz="2400" b="1" dirty="0" smtClean="0"/>
              <a:t> </a:t>
            </a:r>
          </a:p>
          <a:p>
            <a:pPr marL="179388" lvl="1" indent="0" eaLnBrk="1" hangingPunct="1">
              <a:buFontTx/>
              <a:buNone/>
            </a:pPr>
            <a:r>
              <a:rPr lang="en-US" altLang="zh-CN" sz="2400" b="1" dirty="0" smtClean="0"/>
              <a:t>   V(1011.0101B) </a:t>
            </a:r>
          </a:p>
          <a:p>
            <a:pPr marL="179388" lvl="1" indent="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= 1*2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3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+ 0*2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2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+ 1*2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1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+ 1*2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0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+ 0*2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-1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+ 1*2</a:t>
            </a:r>
            <a:r>
              <a:rPr lang="zh-CN" altLang="en-US" sz="2400" b="1" baseline="30000" dirty="0" smtClean="0">
                <a:solidFill>
                  <a:srgbClr val="FF0000"/>
                </a:solidFill>
              </a:rPr>
              <a:t>-2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+ 0*2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-3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+ 1*2</a:t>
            </a:r>
            <a:r>
              <a:rPr lang="zh-CN" altLang="en-US" sz="2400" b="1" baseline="30000" dirty="0" smtClean="0">
                <a:solidFill>
                  <a:srgbClr val="FF0000"/>
                </a:solidFill>
              </a:rPr>
              <a:t>-4 </a:t>
            </a:r>
          </a:p>
          <a:p>
            <a:pPr marL="179388" lvl="1" indent="0" eaLnBrk="1" hangingPunct="1"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= 11.3125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zh-CN" sz="2400" b="1" dirty="0" smtClean="0"/>
              <a:t>   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zh-CN" sz="2400" b="1" dirty="0" smtClean="0"/>
              <a:t>   V(3506Q) = 3*8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/>
              <a:t> + 5*8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 + 0*8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/>
              <a:t> + 6*8</a:t>
            </a:r>
            <a:r>
              <a:rPr lang="en-US" altLang="zh-CN" sz="2400" b="1" baseline="30000" dirty="0" smtClean="0"/>
              <a:t>0 </a:t>
            </a:r>
            <a:r>
              <a:rPr lang="zh-CN" altLang="en-US" sz="2400" b="1" baseline="30000" dirty="0" smtClean="0"/>
              <a:t> </a:t>
            </a:r>
            <a:r>
              <a:rPr lang="zh-CN" altLang="en-US" sz="2400" b="1" dirty="0" smtClean="0"/>
              <a:t>= 1862</a:t>
            </a:r>
            <a:r>
              <a:rPr lang="en-US" altLang="zh-CN" sz="2400" b="1" dirty="0" smtClean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844824"/>
            <a:ext cx="7467600" cy="4608512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400" b="1" dirty="0" smtClean="0"/>
              <a:t>例：设（57）</a:t>
            </a:r>
            <a:r>
              <a:rPr lang="zh-CN" altLang="en-US" sz="2400" b="1" baseline="-25000" dirty="0" smtClean="0"/>
              <a:t>10</a:t>
            </a:r>
            <a:r>
              <a:rPr lang="zh-CN" altLang="en-US" sz="2400" b="1" dirty="0" smtClean="0"/>
              <a:t> </a:t>
            </a:r>
            <a:r>
              <a:rPr lang="zh-CN" altLang="zh-CN" sz="2400" b="1" dirty="0" smtClean="0"/>
              <a:t>=（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 - 1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 - 2</a:t>
            </a:r>
            <a:r>
              <a:rPr lang="en-US" altLang="zh-CN" sz="2400" b="1" dirty="0" smtClean="0"/>
              <a:t>…………..</a:t>
            </a:r>
            <a:r>
              <a:rPr lang="en-US" altLang="zh-CN" sz="2400" b="1" baseline="-25000" dirty="0" smtClean="0"/>
              <a:t>.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）</a:t>
            </a:r>
            <a:r>
              <a:rPr lang="en-US" altLang="zh-CN" sz="2400" b="1" baseline="-25000" dirty="0" smtClean="0"/>
              <a:t>2</a:t>
            </a:r>
          </a:p>
          <a:p>
            <a:pPr lvl="1" eaLnBrk="1" hangingPunct="1">
              <a:buFontTx/>
              <a:buNone/>
            </a:pPr>
            <a:endParaRPr lang="en-US" altLang="zh-CN" sz="2400" b="1" baseline="-25000" dirty="0" smtClean="0"/>
          </a:p>
          <a:p>
            <a:pPr lvl="1" eaLnBrk="1" hangingPunct="1">
              <a:buFontTx/>
              <a:buNone/>
            </a:pPr>
            <a:r>
              <a:rPr lang="en-US" altLang="zh-CN" sz="2400" b="1" baseline="-25000" dirty="0" smtClean="0"/>
              <a:t>         </a:t>
            </a:r>
            <a:r>
              <a:rPr lang="en-US" altLang="zh-CN" sz="2400" b="1" dirty="0" smtClean="0"/>
              <a:t> 57/2 = 28 </a:t>
            </a:r>
            <a:r>
              <a:rPr lang="zh-CN" altLang="en-US" sz="2400" b="1" dirty="0" smtClean="0"/>
              <a:t>余1 </a:t>
            </a:r>
            <a:r>
              <a:rPr lang="zh-CN" altLang="zh-CN" sz="2400" b="1" dirty="0" smtClean="0"/>
              <a:t>                            </a:t>
            </a:r>
            <a:r>
              <a:rPr lang="zh-CN" altLang="en-US" sz="2400" b="1" dirty="0" smtClean="0"/>
              <a:t>   </a:t>
            </a:r>
            <a:r>
              <a:rPr lang="zh-CN" altLang="zh-CN" sz="2400" b="1" dirty="0" smtClean="0"/>
              <a:t> 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0 </a:t>
            </a:r>
            <a:r>
              <a:rPr lang="en-US" altLang="zh-CN" sz="2400" b="1" dirty="0" smtClean="0"/>
              <a:t>= 1</a:t>
            </a:r>
            <a:endParaRPr lang="zh-CN" altLang="en-US" sz="2400" b="1" dirty="0" smtClean="0"/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		 28/2 = 14 </a:t>
            </a:r>
            <a:r>
              <a:rPr lang="zh-CN" altLang="en-US" sz="2400" b="1" dirty="0" smtClean="0"/>
              <a:t>余0 </a:t>
            </a:r>
            <a:r>
              <a:rPr lang="zh-CN" altLang="zh-CN" sz="2400" b="1" dirty="0" smtClean="0"/>
              <a:t>                            </a:t>
            </a:r>
            <a:r>
              <a:rPr lang="zh-CN" altLang="en-US" sz="2400" b="1" dirty="0" smtClean="0"/>
              <a:t> 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 </a:t>
            </a:r>
            <a:r>
              <a:rPr lang="en-US" altLang="zh-CN" sz="2400" b="1" dirty="0" smtClean="0"/>
              <a:t>= 0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	   14/2 = 7    </a:t>
            </a:r>
            <a:r>
              <a:rPr lang="zh-CN" altLang="en-US" sz="2400" b="1" dirty="0" smtClean="0"/>
              <a:t>余0 </a:t>
            </a:r>
            <a:r>
              <a:rPr lang="zh-CN" altLang="zh-CN" sz="2400" b="1" dirty="0" smtClean="0"/>
              <a:t>                             </a:t>
            </a:r>
            <a:r>
              <a:rPr lang="zh-CN" altLang="en-US" sz="2400" b="1" dirty="0" smtClean="0"/>
              <a:t> </a:t>
            </a:r>
            <a:r>
              <a:rPr lang="zh-CN" altLang="zh-CN" sz="2400" b="1" dirty="0" smtClean="0"/>
              <a:t> </a:t>
            </a:r>
            <a:r>
              <a:rPr lang="zh-CN" altLang="en-US" sz="2400" b="1" dirty="0" smtClean="0"/>
              <a:t> </a:t>
            </a:r>
            <a:r>
              <a:rPr lang="zh-CN" altLang="zh-CN" sz="2400" b="1" dirty="0" smtClean="0"/>
              <a:t>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 </a:t>
            </a:r>
            <a:r>
              <a:rPr lang="en-US" altLang="zh-CN" sz="2400" b="1" dirty="0" smtClean="0"/>
              <a:t>= 0</a:t>
            </a:r>
            <a:endParaRPr lang="zh-CN" altLang="en-US" sz="2400" b="1" dirty="0" smtClean="0"/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		   7/2 = 3   </a:t>
            </a:r>
            <a:r>
              <a:rPr lang="zh-CN" altLang="en-US" sz="2400" b="1" dirty="0" smtClean="0"/>
              <a:t>余1 </a:t>
            </a:r>
            <a:r>
              <a:rPr lang="zh-CN" altLang="zh-CN" sz="2400" b="1" dirty="0" smtClean="0"/>
              <a:t>                                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3 </a:t>
            </a:r>
            <a:r>
              <a:rPr lang="en-US" altLang="zh-CN" sz="2400" b="1" dirty="0" smtClean="0"/>
              <a:t>= 1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		   3/2 = 1   </a:t>
            </a:r>
            <a:r>
              <a:rPr lang="zh-CN" altLang="en-US" sz="2400" b="1" dirty="0" smtClean="0"/>
              <a:t>余1 </a:t>
            </a:r>
            <a:r>
              <a:rPr lang="zh-CN" altLang="zh-CN" sz="2400" b="1" dirty="0" smtClean="0"/>
              <a:t>                                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4 </a:t>
            </a:r>
            <a:r>
              <a:rPr lang="en-US" altLang="zh-CN" sz="2400" b="1" dirty="0" smtClean="0"/>
              <a:t>= 1</a:t>
            </a:r>
            <a:endParaRPr lang="zh-CN" altLang="en-US" sz="2400" b="1" dirty="0" smtClean="0"/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		   1/2 = 0   </a:t>
            </a:r>
            <a:r>
              <a:rPr lang="zh-CN" altLang="en-US" sz="2400" b="1" dirty="0" smtClean="0"/>
              <a:t>余1 </a:t>
            </a:r>
            <a:r>
              <a:rPr lang="zh-CN" altLang="zh-CN" sz="2400" b="1" dirty="0" smtClean="0"/>
              <a:t>                                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5 </a:t>
            </a:r>
            <a:r>
              <a:rPr lang="en-US" altLang="zh-CN" sz="2400" b="1" dirty="0" smtClean="0"/>
              <a:t>= 1</a:t>
            </a:r>
          </a:p>
          <a:p>
            <a:pPr lvl="1" eaLnBrk="1" hangingPunct="1">
              <a:buFontTx/>
              <a:buNone/>
            </a:pPr>
            <a:endParaRPr lang="zh-CN" altLang="en-US" sz="2400" b="1" dirty="0" smtClean="0"/>
          </a:p>
          <a:p>
            <a:pPr lvl="1" eaLnBrk="1" hangingPunct="1">
              <a:buFontTx/>
              <a:buNone/>
            </a:pPr>
            <a:r>
              <a:rPr lang="zh-CN" altLang="en-US" sz="2400" b="1" dirty="0" smtClean="0"/>
              <a:t>（57）</a:t>
            </a:r>
            <a:r>
              <a:rPr lang="zh-CN" altLang="en-US" sz="2400" b="1" baseline="-25000" dirty="0" smtClean="0"/>
              <a:t>10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=（111001）</a:t>
            </a:r>
            <a:r>
              <a:rPr lang="en-US" altLang="zh-CN" sz="2400" b="1" baseline="-25000" dirty="0" smtClean="0"/>
              <a:t>2</a:t>
            </a:r>
            <a:endParaRPr lang="zh-CN" altLang="en-US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23528" y="188640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2、十进制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（1）整数部分：除基取余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法，商为</a:t>
            </a:r>
            <a:r>
              <a:rPr lang="en-US" altLang="zh-CN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2916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时停止</a:t>
            </a:r>
            <a:endParaRPr lang="zh-CN" altLang="en-US" sz="2400" b="1" dirty="0">
              <a:solidFill>
                <a:srgbClr val="2916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764704"/>
            <a:ext cx="8208912" cy="4873752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	例：设（1715）</a:t>
            </a:r>
            <a:r>
              <a:rPr lang="zh-CN" altLang="en-US" sz="2400" b="1" baseline="-25000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=（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N - 1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N - 2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…………..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16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400" b="1" baseline="-25000" dirty="0" smtClean="0"/>
          </a:p>
          <a:p>
            <a:pPr lvl="1" eaLnBrk="1" hangingPunct="1">
              <a:buFontTx/>
              <a:buNone/>
            </a:pPr>
            <a:r>
              <a:rPr lang="en-US" altLang="zh-CN" sz="2400" b="1" baseline="-25000" dirty="0" smtClean="0"/>
              <a:t>       </a:t>
            </a:r>
            <a:r>
              <a:rPr lang="en-US" altLang="zh-CN" sz="2400" b="1" dirty="0" smtClean="0"/>
              <a:t>1715 / 16 = 107   </a:t>
            </a:r>
            <a:r>
              <a:rPr lang="zh-CN" altLang="en-US" sz="2400" b="1" dirty="0" smtClean="0"/>
              <a:t>余3 </a:t>
            </a:r>
            <a:r>
              <a:rPr lang="zh-CN" altLang="zh-CN" sz="2400" b="1" dirty="0" smtClean="0"/>
              <a:t>                            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0 </a:t>
            </a:r>
            <a:r>
              <a:rPr lang="en-US" altLang="zh-CN" sz="2400" b="1" dirty="0" smtClean="0"/>
              <a:t>= 3</a:t>
            </a:r>
            <a:endParaRPr lang="zh-CN" altLang="en-US" sz="2400" b="1" dirty="0" smtClean="0"/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	 107 / 16 = 6         </a:t>
            </a:r>
            <a:r>
              <a:rPr lang="zh-CN" altLang="en-US" sz="2400" b="1" dirty="0" smtClean="0"/>
              <a:t>余11(</a:t>
            </a:r>
            <a:r>
              <a:rPr lang="en-US" altLang="zh-CN" sz="2400" b="1" dirty="0" smtClean="0"/>
              <a:t>B)                       X</a:t>
            </a:r>
            <a:r>
              <a:rPr lang="en-US" altLang="zh-CN" sz="2400" b="1" baseline="-25000" dirty="0" smtClean="0"/>
              <a:t>1 </a:t>
            </a:r>
            <a:r>
              <a:rPr lang="en-US" altLang="zh-CN" sz="2400" b="1" dirty="0" smtClean="0"/>
              <a:t>= B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/>
              <a:t>	 6 / 16 = 0             </a:t>
            </a:r>
            <a:r>
              <a:rPr lang="zh-CN" altLang="en-US" sz="2400" b="1" dirty="0" smtClean="0"/>
              <a:t>余6 </a:t>
            </a:r>
            <a:r>
              <a:rPr lang="zh-CN" altLang="zh-CN" sz="2400" b="1" dirty="0" smtClean="0"/>
              <a:t>                            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 </a:t>
            </a:r>
            <a:r>
              <a:rPr lang="en-US" altLang="zh-CN" sz="2400" b="1" dirty="0" smtClean="0"/>
              <a:t>= 6</a:t>
            </a:r>
          </a:p>
          <a:p>
            <a:pPr lvl="1" eaLnBrk="1" hangingPunct="1">
              <a:buFontTx/>
              <a:buNone/>
            </a:pPr>
            <a:endParaRPr lang="zh-CN" altLang="en-US" sz="2400" b="1" dirty="0" smtClean="0"/>
          </a:p>
          <a:p>
            <a:pPr lvl="1" eaLnBrk="1" hangingPunct="1">
              <a:buFontTx/>
              <a:buNone/>
            </a:pPr>
            <a:endParaRPr lang="zh-CN" altLang="en-US" sz="2400" b="1" dirty="0" smtClean="0"/>
          </a:p>
          <a:p>
            <a:pPr lvl="1" eaLnBrk="1" hangingPunct="1">
              <a:buFontTx/>
              <a:buNone/>
            </a:pPr>
            <a:r>
              <a:rPr lang="zh-CN" altLang="en-US" sz="2400" b="1" dirty="0" smtClean="0"/>
              <a:t>（1715）</a:t>
            </a:r>
            <a:r>
              <a:rPr lang="zh-CN" altLang="en-US" sz="2400" b="1" baseline="-25000" dirty="0" smtClean="0"/>
              <a:t>10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=（6B3）</a:t>
            </a:r>
            <a:r>
              <a:rPr lang="en-US" altLang="zh-CN" sz="2400" b="1" baseline="-25000" dirty="0" smtClean="0"/>
              <a:t>16</a:t>
            </a:r>
          </a:p>
          <a:p>
            <a:pPr lvl="1" eaLnBrk="1" hangingPunct="1">
              <a:buFontTx/>
              <a:buNone/>
            </a:pP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5126</TotalTime>
  <Words>4635</Words>
  <Application>Microsoft Office PowerPoint</Application>
  <PresentationFormat>全屏显示(4:3)</PresentationFormat>
  <Paragraphs>804</Paragraphs>
  <Slides>67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凸显</vt:lpstr>
      <vt:lpstr>第2章 数据表示和运算器</vt:lpstr>
      <vt:lpstr>2.1  数据信息的表示方法</vt:lpstr>
      <vt:lpstr>2.1  数据信息的表示方法</vt:lpstr>
      <vt:lpstr>2.1.1  进位制及其相互转换</vt:lpstr>
      <vt:lpstr>PowerPoint 演示文稿</vt:lpstr>
      <vt:lpstr>PowerPoint 演示文稿</vt:lpstr>
      <vt:lpstr>二、进位制间的相互转换</vt:lpstr>
      <vt:lpstr>PowerPoint 演示文稿</vt:lpstr>
      <vt:lpstr>PowerPoint 演示文稿</vt:lpstr>
      <vt:lpstr>（2）小数部分：乘基取整法</vt:lpstr>
      <vt:lpstr>PowerPoint 演示文稿</vt:lpstr>
      <vt:lpstr>3、二、八、十六进制间的相互转换</vt:lpstr>
      <vt:lpstr>3、二、八、十六进制间的相互转换</vt:lpstr>
      <vt:lpstr>PowerPoint 演示文稿</vt:lpstr>
      <vt:lpstr>2.1.2 定点数的机器码表示</vt:lpstr>
      <vt:lpstr>5、定点数的比例因子</vt:lpstr>
      <vt:lpstr>2.1.2 定点数的机器码表示</vt:lpstr>
      <vt:lpstr>1、原码</vt:lpstr>
      <vt:lpstr>PowerPoint 演示文稿</vt:lpstr>
      <vt:lpstr>（2）定点纯小数的原码表示（n位）</vt:lpstr>
      <vt:lpstr>PowerPoint 演示文稿</vt:lpstr>
      <vt:lpstr>2、补码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3、反码</vt:lpstr>
      <vt:lpstr>4、 移码（增码） 设：真值x，N位移码 [X]移=  XN -1  XN -2 ……  X0 则：[X]移= 2N-1  + x   例1：X1 = 101 0111     [X1]补 = 0101 0111   [X1]移= 1101 0111 例2：X2 =－101 0111   [X1]补 = 1010 1001   [X2]移 = 0010 1001 [X2]移 = 1000 0000 – 101 0111 = 0111 1111 – 101 0111 + 1 --正数： 数值部分不变，符合位取1 --负数： 数值部分按位取反，末位加1，符合位取0 --显然，补码和移码的数值部分相同，而符号位相反</vt:lpstr>
      <vt:lpstr>PowerPoint 演示文稿</vt:lpstr>
      <vt:lpstr>练习：设字长16位，定点表示，问： ⑴  表示定点原码整数时，最大正数是多少？最小负数是多少？ ⑵  表示定点原码小数时，最大正数是多少？最小负数是多少？</vt:lpstr>
      <vt:lpstr>PowerPoint 演示文稿</vt:lpstr>
      <vt:lpstr>PowerPoint 演示文稿</vt:lpstr>
      <vt:lpstr>PowerPoint 演示文稿</vt:lpstr>
      <vt:lpstr>2.1.3 浮点数的机器码表示</vt:lpstr>
      <vt:lpstr>PowerPoint 演示文稿</vt:lpstr>
      <vt:lpstr>PowerPoint 演示文稿</vt:lpstr>
      <vt:lpstr>二、IEEE 754 浮点数格式 S  E  M</vt:lpstr>
      <vt:lpstr>PowerPoint 演示文稿</vt:lpstr>
      <vt:lpstr>PowerPoint 演示文稿</vt:lpstr>
      <vt:lpstr>PowerPoint 演示文稿</vt:lpstr>
      <vt:lpstr>PowerPoint 演示文稿</vt:lpstr>
      <vt:lpstr>2.1.4  十进制数的二进制编码</vt:lpstr>
      <vt:lpstr>2.1.5 非数值数据的表示</vt:lpstr>
      <vt:lpstr>PowerPoint 演示文稿</vt:lpstr>
      <vt:lpstr>PowerPoint 演示文稿</vt:lpstr>
      <vt:lpstr>PowerPoint 演示文稿</vt:lpstr>
      <vt:lpstr>PowerPoint 演示文稿</vt:lpstr>
      <vt:lpstr>二、逻辑数据</vt:lpstr>
      <vt:lpstr>三、汉字编码</vt:lpstr>
      <vt:lpstr>1、汉字的输入——汉字外码</vt:lpstr>
      <vt:lpstr>2、汉字标准编码</vt:lpstr>
      <vt:lpstr>例：汉字“啊”的编码</vt:lpstr>
      <vt:lpstr>3、汉字显示</vt:lpstr>
      <vt:lpstr>四、图像的0、1编码</vt:lpstr>
      <vt:lpstr>1、图像的离散化</vt:lpstr>
      <vt:lpstr>2、采样与量化</vt:lpstr>
      <vt:lpstr>PowerPoint 演示文稿</vt:lpstr>
      <vt:lpstr>五  声音的0、1编码</vt:lpstr>
      <vt:lpstr>2、技术参数</vt:lpstr>
      <vt:lpstr>PowerPoint 演示文稿</vt:lpstr>
      <vt:lpstr>PowerPoint 演示文稿</vt:lpstr>
      <vt:lpstr>2.1.6 校验码</vt:lpstr>
      <vt:lpstr>二、 奇偶校验码</vt:lpstr>
      <vt:lpstr>三、其他校验码 1、循环冗余校验码（CRC）：纠错码 - 通过多项式运算生成校验码 - 循环冗余校验码被生成多项式整除，所得到的余数与出错位有对应关系，因而能确定出错位置。 2、海明校验码：纠错码 -在数据码中增加若干校验位，把数据的每个二进制位分配在几个奇偶校验组中。当某一位出错后，会引起几个校验位的值的变化。这样，不但能够检测出错误，而且能够为进一步纠错提供依据。</vt:lpstr>
      <vt:lpstr>三、其他校验码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计算机系统概论</dc:title>
  <dc:creator>LIU</dc:creator>
  <cp:lastModifiedBy>zz</cp:lastModifiedBy>
  <cp:revision>243</cp:revision>
  <dcterms:created xsi:type="dcterms:W3CDTF">2001-08-03T07:12:26Z</dcterms:created>
  <dcterms:modified xsi:type="dcterms:W3CDTF">2019-03-15T04:32:46Z</dcterms:modified>
</cp:coreProperties>
</file>