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notesMasterIdLst>
    <p:notesMasterId r:id="rId52"/>
  </p:notesMasterIdLst>
  <p:sldIdLst>
    <p:sldId id="257" r:id="rId2"/>
    <p:sldId id="327" r:id="rId3"/>
    <p:sldId id="329" r:id="rId4"/>
    <p:sldId id="333" r:id="rId5"/>
    <p:sldId id="334" r:id="rId6"/>
    <p:sldId id="263" r:id="rId7"/>
    <p:sldId id="331" r:id="rId8"/>
    <p:sldId id="332" r:id="rId9"/>
    <p:sldId id="269" r:id="rId10"/>
    <p:sldId id="305" r:id="rId11"/>
    <p:sldId id="302" r:id="rId12"/>
    <p:sldId id="309" r:id="rId13"/>
    <p:sldId id="335" r:id="rId14"/>
    <p:sldId id="337" r:id="rId15"/>
    <p:sldId id="338" r:id="rId16"/>
    <p:sldId id="339" r:id="rId17"/>
    <p:sldId id="340" r:id="rId18"/>
    <p:sldId id="341" r:id="rId19"/>
    <p:sldId id="344" r:id="rId20"/>
    <p:sldId id="453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428" r:id="rId35"/>
    <p:sldId id="431" r:id="rId36"/>
    <p:sldId id="433" r:id="rId37"/>
    <p:sldId id="438" r:id="rId38"/>
    <p:sldId id="432" r:id="rId39"/>
    <p:sldId id="440" r:id="rId40"/>
    <p:sldId id="441" r:id="rId41"/>
    <p:sldId id="442" r:id="rId42"/>
    <p:sldId id="443" r:id="rId43"/>
    <p:sldId id="444" r:id="rId44"/>
    <p:sldId id="445" r:id="rId45"/>
    <p:sldId id="447" r:id="rId46"/>
    <p:sldId id="449" r:id="rId47"/>
    <p:sldId id="448" r:id="rId48"/>
    <p:sldId id="450" r:id="rId49"/>
    <p:sldId id="451" r:id="rId50"/>
    <p:sldId id="452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E8637"/>
    <a:srgbClr val="2CA917"/>
    <a:srgbClr val="FF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24" y="-10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E46EEC8-FC7E-4017-A9B5-FA5895DED87E}" type="datetimeFigureOut">
              <a:rPr lang="zh-CN" altLang="en-US"/>
              <a:pPr>
                <a:defRPr/>
              </a:pPr>
              <a:t>2019/3/15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7A399E-C76E-4EF8-AE64-1BB8A56584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42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A399E-C76E-4EF8-AE64-1BB8A565845D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83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A399E-C76E-4EF8-AE64-1BB8A565845D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51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9E7932-F19C-4225-8670-35D16725D478}" type="datetime1">
              <a:rPr lang="zh-CN" altLang="en-US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2019/3/15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78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A044CD-68FA-45D1-A71D-89E2AA7597B1}" type="slidenum">
              <a:rPr lang="en-US" altLang="zh-CN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DA8E0DE-93E0-4675-9255-2120841DC311}" type="datetime1">
              <a:rPr lang="zh-CN" altLang="en-US" smtClean="0"/>
              <a:pPr eaLnBrk="1" hangingPunct="1">
                <a:spcBef>
                  <a:spcPct val="0"/>
                </a:spcBef>
              </a:pPr>
              <a:t>2019/3/15</a:t>
            </a:fld>
            <a:endParaRPr lang="en-US" altLang="zh-CN" smtClean="0"/>
          </a:p>
        </p:txBody>
      </p:sp>
      <p:sp>
        <p:nvSpPr>
          <p:cNvPr id="264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FBD1BA9-E4E2-491D-AD80-E2DD93B1EF23}" type="slidenum">
              <a:rPr lang="en-US" altLang="zh-CN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  <p:sp>
        <p:nvSpPr>
          <p:cNvPr id="264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4491D04-3447-4618-B198-743C82D243DF}" type="datetime1">
              <a:rPr lang="zh-CN" altLang="en-US" smtClean="0"/>
              <a:pPr eaLnBrk="1" hangingPunct="1">
                <a:spcBef>
                  <a:spcPct val="0"/>
                </a:spcBef>
              </a:pPr>
              <a:t>2019/3/15</a:t>
            </a:fld>
            <a:endParaRPr lang="en-US" altLang="zh-CN" smtClean="0"/>
          </a:p>
        </p:txBody>
      </p:sp>
      <p:sp>
        <p:nvSpPr>
          <p:cNvPr id="2662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3606050-C107-4D1A-BAA0-0D75BB6EFCFD}" type="slidenum">
              <a:rPr lang="en-US" altLang="zh-CN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zh-CN" smtClean="0"/>
          </a:p>
        </p:txBody>
      </p:sp>
      <p:sp>
        <p:nvSpPr>
          <p:cNvPr id="266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127FFEC-CBDD-41F8-A25D-416BD4257F7A}" type="datetime1">
              <a:rPr lang="zh-CN" altLang="en-US" smtClean="0"/>
              <a:pPr eaLnBrk="1" hangingPunct="1">
                <a:spcBef>
                  <a:spcPct val="0"/>
                </a:spcBef>
              </a:pPr>
              <a:t>2019/3/15</a:t>
            </a:fld>
            <a:endParaRPr lang="en-US" altLang="zh-CN" smtClean="0"/>
          </a:p>
        </p:txBody>
      </p:sp>
      <p:sp>
        <p:nvSpPr>
          <p:cNvPr id="267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4AE934D-3C81-4410-8FB3-3D51088632C5}" type="slidenum">
              <a:rPr lang="en-US" altLang="zh-CN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zh-CN" smtClean="0"/>
          </a:p>
        </p:txBody>
      </p:sp>
      <p:sp>
        <p:nvSpPr>
          <p:cNvPr id="267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15A5E4D-48E5-4BD0-BA86-C1CF5ABDE438}" type="datetime1">
              <a:rPr lang="zh-CN" altLang="en-US" smtClean="0"/>
              <a:pPr eaLnBrk="1" hangingPunct="1">
                <a:spcBef>
                  <a:spcPct val="0"/>
                </a:spcBef>
              </a:pPr>
              <a:t>2019/3/15</a:t>
            </a:fld>
            <a:endParaRPr lang="en-US" altLang="zh-CN" smtClean="0"/>
          </a:p>
        </p:txBody>
      </p:sp>
      <p:sp>
        <p:nvSpPr>
          <p:cNvPr id="268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A8C2D4A-7A26-4E8F-8F32-FC9098697A17}" type="slidenum">
              <a:rPr lang="en-US" altLang="zh-CN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zh-CN" smtClean="0"/>
          </a:p>
        </p:txBody>
      </p:sp>
      <p:sp>
        <p:nvSpPr>
          <p:cNvPr id="268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29E7FF5-DFB1-4F21-A84F-D72DD41138BA}" type="datetime1">
              <a:rPr lang="zh-CN" altLang="en-US" smtClean="0"/>
              <a:pPr eaLnBrk="1" hangingPunct="1">
                <a:spcBef>
                  <a:spcPct val="0"/>
                </a:spcBef>
              </a:pPr>
              <a:t>2019/3/15</a:t>
            </a:fld>
            <a:endParaRPr lang="en-US" altLang="zh-CN" smtClean="0"/>
          </a:p>
        </p:txBody>
      </p:sp>
      <p:sp>
        <p:nvSpPr>
          <p:cNvPr id="2693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D2BAA02-A828-49F9-962B-805761FFA06E}" type="slidenum">
              <a:rPr lang="en-US" altLang="zh-CN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zh-CN" smtClean="0"/>
          </a:p>
        </p:txBody>
      </p:sp>
      <p:sp>
        <p:nvSpPr>
          <p:cNvPr id="269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B28E062-03CE-4537-B38B-FBE24849B823}" type="datetime1">
              <a:rPr lang="zh-CN" altLang="en-US" smtClean="0"/>
              <a:pPr eaLnBrk="1" hangingPunct="1">
                <a:spcBef>
                  <a:spcPct val="0"/>
                </a:spcBef>
              </a:pPr>
              <a:t>2019/3/15</a:t>
            </a:fld>
            <a:endParaRPr lang="en-US" altLang="zh-CN" smtClean="0"/>
          </a:p>
        </p:txBody>
      </p:sp>
      <p:sp>
        <p:nvSpPr>
          <p:cNvPr id="2703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ADEA9F8-9627-48AF-BE0D-64DFBF8D28A3}" type="slidenum">
              <a:rPr lang="en-US" altLang="zh-CN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zh-CN" smtClean="0"/>
          </a:p>
        </p:txBody>
      </p:sp>
      <p:sp>
        <p:nvSpPr>
          <p:cNvPr id="270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675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A1887C0-BEDC-4526-B9D9-7D3630B8DC9C}" type="datetime1">
              <a:rPr lang="zh-CN" altLang="en-US" smtClean="0"/>
              <a:pPr eaLnBrk="1" hangingPunct="1">
                <a:spcBef>
                  <a:spcPct val="0"/>
                </a:spcBef>
              </a:pPr>
              <a:t>2019/3/15</a:t>
            </a:fld>
            <a:endParaRPr lang="en-US" altLang="zh-CN" smtClean="0"/>
          </a:p>
        </p:txBody>
      </p:sp>
      <p:sp>
        <p:nvSpPr>
          <p:cNvPr id="271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98496F9-6B77-4AB1-BFEA-689F445F4530}" type="slidenum">
              <a:rPr lang="en-US" altLang="zh-CN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zh-CN" smtClean="0"/>
          </a:p>
        </p:txBody>
      </p:sp>
      <p:sp>
        <p:nvSpPr>
          <p:cNvPr id="271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zh-CN" altLang="en-US" smtClean="0">
                <a:ea typeface="宋体" charset="-122"/>
              </a:rPr>
              <a:t>商小于１，被除数小于除数；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zh-CN" altLang="en-US" smtClean="0">
                <a:ea typeface="宋体" charset="-122"/>
              </a:rPr>
              <a:t>除数不能为０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4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4" r:id="rId2"/>
    <p:sldLayoutId id="2147483959" r:id="rId3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2.3%20a.swf" TargetMode="Externa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file:///D:\jinerwork\&#32452;&#25104;\&#30333;&#20013;&#33521;&#29256;&#25913;&#32534;\Chap02\Images\2.2.gif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2.3%20b.sw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2.4.swf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2.5.sw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2.7.sw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5.bin"/><Relationship Id="rId4" Type="http://schemas.openxmlformats.org/officeDocument/2006/relationships/image" Target="file:///D:\jinerwork\&#32452;&#25104;\&#30333;&#20013;&#33521;&#29256;&#25913;&#32534;\Chap02\Images\2.5.gif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6.png"/><Relationship Id="rId4" Type="http://schemas.openxmlformats.org/officeDocument/2006/relationships/image" Target="../media/image2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0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file:///D:\jinerwork\&#32452;&#25104;\&#30333;&#20013;&#33521;&#29256;&#25913;&#32534;\visio\2.5_2.jpg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2.12.swf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file:///D:\jinerwork\&#32452;&#25104;\&#30333;&#20013;&#33521;&#29256;&#25913;&#32534;\visio\2.5_3.jpg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2.13.swf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2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file:///D:\jinerwork\&#32452;&#25104;\&#30333;&#20013;&#33521;&#29256;&#25913;&#32534;\visio\2.5_4.jpg" TargetMode="Externa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hyperlink" Target="2.15.swf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84584" y="410270"/>
            <a:ext cx="7543800" cy="786482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.2  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定点加法、减法运算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7584" y="1484784"/>
            <a:ext cx="6779096" cy="4873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2.2.1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补码加法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2.2.2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补码减法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2.2.3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溢出检测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2.2.4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基本的二进制加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减法器</a:t>
            </a:r>
          </a:p>
        </p:txBody>
      </p:sp>
      <p:sp>
        <p:nvSpPr>
          <p:cNvPr id="3075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016" y="5734050"/>
            <a:ext cx="609600" cy="52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E3568144-4C65-4219-AC2B-1A8A11D74D0C}" type="slidenum">
              <a:rPr lang="en-US" altLang="zh-CN" sz="120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2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467600" cy="562074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二、一位全加器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27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016" y="5734050"/>
            <a:ext cx="609600" cy="52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983C031-402B-4A1A-B41A-F81FB7144738}" type="slidenum">
              <a:rPr lang="en-US" altLang="zh-CN" sz="120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200">
              <a:latin typeface="Arial" charset="0"/>
            </a:endParaRPr>
          </a:p>
        </p:txBody>
      </p:sp>
      <p:pic>
        <p:nvPicPr>
          <p:cNvPr id="11" name="Picture 4" descr="D:\jinerwork\组成\白中英版改编\Chap02\Images\2.2.gif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76550"/>
            <a:ext cx="4122986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80435" y="6165304"/>
            <a:ext cx="3960440" cy="4572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（全加器）逻辑电路图     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56054" y="3442711"/>
            <a:ext cx="2880320" cy="2502693"/>
            <a:chOff x="5724128" y="44624"/>
            <a:chExt cx="2880320" cy="2775781"/>
          </a:xfrm>
        </p:grpSpPr>
        <p:sp>
          <p:nvSpPr>
            <p:cNvPr id="16" name="Text Box 54"/>
            <p:cNvSpPr txBox="1">
              <a:spLocks noChangeArrowheads="1"/>
            </p:cNvSpPr>
            <p:nvPr/>
          </p:nvSpPr>
          <p:spPr bwMode="auto">
            <a:xfrm>
              <a:off x="6516216" y="2348880"/>
              <a:ext cx="533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n"/>
                <a:defRPr kumimoji="1"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70000"/>
                <a:buChar char="n"/>
                <a:defRPr kumimoji="1"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</a:rPr>
                <a:t>A</a:t>
              </a:r>
              <a:r>
                <a:rPr lang="en-US" altLang="zh-CN" sz="2000" b="1" baseline="-25000">
                  <a:latin typeface="Times New Roman" pitchFamily="18" charset="0"/>
                </a:rPr>
                <a:t>i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17" name="Text Box 55"/>
            <p:cNvSpPr txBox="1">
              <a:spLocks noChangeArrowheads="1"/>
            </p:cNvSpPr>
            <p:nvPr/>
          </p:nvSpPr>
          <p:spPr bwMode="auto">
            <a:xfrm>
              <a:off x="7278216" y="2348880"/>
              <a:ext cx="533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n"/>
                <a:defRPr kumimoji="1"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70000"/>
                <a:buChar char="n"/>
                <a:defRPr kumimoji="1"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</a:rPr>
                <a:t>B</a:t>
              </a:r>
              <a:r>
                <a:rPr lang="en-US" altLang="zh-CN" sz="2000" b="1" baseline="-25000">
                  <a:latin typeface="Times New Roman" pitchFamily="18" charset="0"/>
                </a:rPr>
                <a:t>i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19" name="Text Box 47"/>
            <p:cNvSpPr txBox="1">
              <a:spLocks noChangeArrowheads="1"/>
            </p:cNvSpPr>
            <p:nvPr/>
          </p:nvSpPr>
          <p:spPr bwMode="auto">
            <a:xfrm>
              <a:off x="6613116" y="1190323"/>
              <a:ext cx="960107" cy="8983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>
              <a:lvl1pPr algn="l" eaLnBrk="0" hangingPunct="0">
                <a:spcBef>
                  <a:spcPct val="20000"/>
                </a:spcBef>
                <a:buChar char="n"/>
                <a:defRPr kumimoji="1"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70000"/>
                <a:buChar char="n"/>
                <a:defRPr kumimoji="1"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dirty="0" smtClean="0">
                  <a:latin typeface="Times New Roman" pitchFamily="18" charset="0"/>
                </a:rPr>
                <a:t>FA</a:t>
              </a:r>
              <a:endParaRPr lang="zh-CN" altLang="zh-CN" sz="2000" b="1" dirty="0">
                <a:latin typeface="Times New Roman" pitchFamily="18" charset="0"/>
              </a:endParaRPr>
            </a:p>
          </p:txBody>
        </p:sp>
        <p:sp>
          <p:nvSpPr>
            <p:cNvPr id="20" name="Line 48"/>
            <p:cNvSpPr>
              <a:spLocks noChangeShapeType="1"/>
            </p:cNvSpPr>
            <p:nvPr/>
          </p:nvSpPr>
          <p:spPr bwMode="auto">
            <a:xfrm flipH="1">
              <a:off x="5724128" y="1596659"/>
              <a:ext cx="8889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49"/>
            <p:cNvSpPr>
              <a:spLocks noChangeShapeType="1"/>
            </p:cNvSpPr>
            <p:nvPr/>
          </p:nvSpPr>
          <p:spPr bwMode="auto">
            <a:xfrm flipH="1">
              <a:off x="7573222" y="1596659"/>
              <a:ext cx="8889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50"/>
            <p:cNvSpPr txBox="1">
              <a:spLocks noChangeArrowheads="1"/>
            </p:cNvSpPr>
            <p:nvPr/>
          </p:nvSpPr>
          <p:spPr bwMode="auto">
            <a:xfrm>
              <a:off x="6008604" y="1190323"/>
              <a:ext cx="675631" cy="443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n"/>
                <a:defRPr kumimoji="1"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70000"/>
                <a:buChar char="n"/>
                <a:defRPr kumimoji="1"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dirty="0" smtClean="0">
                  <a:latin typeface="Times New Roman" pitchFamily="18" charset="0"/>
                </a:rPr>
                <a:t>C</a:t>
              </a:r>
              <a:r>
                <a:rPr lang="en-US" altLang="en-US" sz="2000" b="1" baseline="-25000" dirty="0" smtClean="0">
                  <a:latin typeface="Times New Roman" pitchFamily="18" charset="0"/>
                </a:rPr>
                <a:t>i</a:t>
              </a:r>
              <a:r>
                <a:rPr lang="zh-CN" altLang="en-US" sz="2000" b="1" baseline="-25000" dirty="0" smtClean="0">
                  <a:latin typeface="Times New Roman" pitchFamily="18" charset="0"/>
                </a:rPr>
                <a:t>＋</a:t>
              </a:r>
              <a:r>
                <a:rPr lang="en-US" altLang="zh-CN" sz="2000" b="1" baseline="-25000" dirty="0" smtClean="0">
                  <a:latin typeface="Times New Roman" pitchFamily="18" charset="0"/>
                </a:rPr>
                <a:t>1</a:t>
              </a:r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23" name="Text Box 51"/>
            <p:cNvSpPr txBox="1">
              <a:spLocks noChangeArrowheads="1"/>
            </p:cNvSpPr>
            <p:nvPr/>
          </p:nvSpPr>
          <p:spPr bwMode="auto">
            <a:xfrm>
              <a:off x="7928817" y="1190323"/>
              <a:ext cx="675631" cy="443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n"/>
                <a:defRPr kumimoji="1"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70000"/>
                <a:buChar char="n"/>
                <a:defRPr kumimoji="1"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dirty="0" smtClean="0">
                  <a:latin typeface="Times New Roman" pitchFamily="18" charset="0"/>
                </a:rPr>
                <a:t>C</a:t>
              </a:r>
              <a:r>
                <a:rPr lang="en-US" altLang="en-US" sz="2000" b="1" baseline="-25000" dirty="0" smtClean="0">
                  <a:latin typeface="Times New Roman" pitchFamily="18" charset="0"/>
                </a:rPr>
                <a:t>i</a:t>
              </a:r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24" name="Line 52"/>
            <p:cNvSpPr>
              <a:spLocks noChangeShapeType="1"/>
            </p:cNvSpPr>
            <p:nvPr/>
          </p:nvSpPr>
          <p:spPr bwMode="auto">
            <a:xfrm flipV="1">
              <a:off x="6933151" y="2035005"/>
              <a:ext cx="0" cy="78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53"/>
            <p:cNvSpPr>
              <a:spLocks noChangeShapeType="1"/>
            </p:cNvSpPr>
            <p:nvPr/>
          </p:nvSpPr>
          <p:spPr bwMode="auto">
            <a:xfrm flipV="1">
              <a:off x="7288746" y="2035005"/>
              <a:ext cx="0" cy="78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56"/>
            <p:cNvSpPr>
              <a:spLocks noChangeShapeType="1"/>
            </p:cNvSpPr>
            <p:nvPr/>
          </p:nvSpPr>
          <p:spPr bwMode="auto">
            <a:xfrm flipV="1">
              <a:off x="7075389" y="385509"/>
              <a:ext cx="0" cy="78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57"/>
            <p:cNvSpPr txBox="1">
              <a:spLocks noChangeArrowheads="1"/>
            </p:cNvSpPr>
            <p:nvPr/>
          </p:nvSpPr>
          <p:spPr bwMode="auto">
            <a:xfrm>
              <a:off x="6968711" y="44624"/>
              <a:ext cx="320036" cy="340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n"/>
                <a:defRPr kumimoji="1"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70000"/>
                <a:buChar char="n"/>
                <a:defRPr kumimoji="1"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itchFamily="18" charset="0"/>
                </a:rPr>
                <a:t>S</a:t>
              </a:r>
              <a:r>
                <a:rPr lang="en-US" altLang="zh-CN" sz="2000" b="1" baseline="-25000">
                  <a:latin typeface="Times New Roman" pitchFamily="18" charset="0"/>
                </a:rPr>
                <a:t>i</a:t>
              </a:r>
              <a:endParaRPr lang="en-US" altLang="zh-CN" sz="2000" b="1">
                <a:latin typeface="Times New Roman" pitchFamily="18" charset="0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54914"/>
              </p:ext>
            </p:extLst>
          </p:nvPr>
        </p:nvGraphicFramePr>
        <p:xfrm>
          <a:off x="442913" y="919163"/>
          <a:ext cx="8058150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0" name="公式" r:id="rId6" imgW="3213000" imgH="1015920" progId="Equation.3">
                  <p:embed/>
                </p:oleObj>
              </mc:Choice>
              <mc:Fallback>
                <p:oleObj name="公式" r:id="rId6" imgW="3213000" imgH="1015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919163"/>
                        <a:ext cx="8058150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6516216" y="1340768"/>
            <a:ext cx="2088232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P31 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逻辑电路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         </a:t>
            </a:r>
          </a:p>
        </p:txBody>
      </p:sp>
      <p:sp>
        <p:nvSpPr>
          <p:cNvPr id="3" name="下箭头 2"/>
          <p:cNvSpPr/>
          <p:nvPr/>
        </p:nvSpPr>
        <p:spPr>
          <a:xfrm>
            <a:off x="6516216" y="2492896"/>
            <a:ext cx="432048" cy="87780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148064" y="1396807"/>
            <a:ext cx="1008112" cy="3760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269213"/>
              </p:ext>
            </p:extLst>
          </p:nvPr>
        </p:nvGraphicFramePr>
        <p:xfrm>
          <a:off x="152400" y="849313"/>
          <a:ext cx="86233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0" name="公式" r:id="rId3" imgW="3365280" imgH="723600" progId="Equation.3">
                  <p:embed/>
                </p:oleObj>
              </mc:Choice>
              <mc:Fallback>
                <p:oleObj name="公式" r:id="rId3" imgW="3365280" imgH="723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849313"/>
                        <a:ext cx="8623300" cy="14144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70C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48338435"/>
              </p:ext>
            </p:extLst>
          </p:nvPr>
        </p:nvGraphicFramePr>
        <p:xfrm>
          <a:off x="114409" y="2348880"/>
          <a:ext cx="8562047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1" name="位图图像" r:id="rId5" imgW="10174120" imgH="4580952" progId="PBrush">
                  <p:embed/>
                </p:oleObj>
              </mc:Choice>
              <mc:Fallback>
                <p:oleObj name="位图图像" r:id="rId5" imgW="10174120" imgH="4580952" progId="PBrush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09" y="2348880"/>
                        <a:ext cx="8562047" cy="439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467600" cy="562074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二、一位全加器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7467600" cy="850106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位行波进位加法器</a:t>
            </a:r>
          </a:p>
        </p:txBody>
      </p:sp>
      <p:sp>
        <p:nvSpPr>
          <p:cNvPr id="56322" name="日期占位符 3"/>
          <p:cNvSpPr>
            <a:spLocks noGrp="1"/>
          </p:cNvSpPr>
          <p:nvPr>
            <p:ph type="dt" sz="half" idx="4294967295"/>
          </p:nvPr>
        </p:nvSpPr>
        <p:spPr bwMode="auto">
          <a:xfrm rot="5400000">
            <a:off x="7589520" y="1081851"/>
            <a:ext cx="2011680" cy="3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A08266DE-862A-40D2-8C6A-043A8671AC1F}" type="datetime1">
              <a:rPr lang="zh-CN" altLang="en-US" sz="120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2019/3/15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6323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016" y="5734050"/>
            <a:ext cx="609600" cy="52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81815FD1-9BDF-4D47-A9BB-14B2C26CAA5C}" type="slidenum">
              <a:rPr lang="en-US" altLang="zh-CN" sz="120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200">
              <a:latin typeface="Arial" charset="0"/>
            </a:endParaRPr>
          </a:p>
        </p:txBody>
      </p:sp>
      <p:pic>
        <p:nvPicPr>
          <p:cNvPr id="56325" name="Picture 3" descr="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39" y="911966"/>
            <a:ext cx="8424936" cy="575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534771" y="5529924"/>
            <a:ext cx="7848872" cy="9234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Arial" charset="0"/>
              </a:rPr>
              <a:t>行波</a:t>
            </a:r>
            <a:r>
              <a:rPr lang="zh-CN" altLang="en-US" sz="2400" b="1" dirty="0">
                <a:latin typeface="Arial" charset="0"/>
              </a:rPr>
              <a:t>进位的补码</a:t>
            </a:r>
            <a:r>
              <a:rPr lang="zh-CN" altLang="en-US" sz="2400" b="1" dirty="0" smtClean="0">
                <a:latin typeface="Arial" charset="0"/>
              </a:rPr>
              <a:t>加法</a:t>
            </a:r>
            <a:r>
              <a:rPr lang="en-US" altLang="zh-CN" sz="2400" b="1" dirty="0" smtClean="0">
                <a:latin typeface="Arial" charset="0"/>
              </a:rPr>
              <a:t>/</a:t>
            </a:r>
            <a:r>
              <a:rPr lang="zh-CN" altLang="en-US" sz="2400" b="1" dirty="0" smtClean="0">
                <a:latin typeface="Arial" charset="0"/>
              </a:rPr>
              <a:t>减法器</a:t>
            </a:r>
            <a:endParaRPr lang="en-US" altLang="zh-CN" sz="2400" b="1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.3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定点乘法运算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1556792"/>
            <a:ext cx="7845835" cy="367240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6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</a:rPr>
              <a:t>乘法实现方法</a:t>
            </a:r>
          </a:p>
          <a:p>
            <a:pPr lvl="1" fontAlgn="auto">
              <a:lnSpc>
                <a:spcPct val="16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在现有加法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减法器基础上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增加适当的外围线路及控制逻辑；</a:t>
            </a:r>
          </a:p>
          <a:p>
            <a:pPr lvl="1" fontAlgn="auto">
              <a:lnSpc>
                <a:spcPct val="16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用</a:t>
            </a:r>
            <a:r>
              <a:rPr lang="en-US" altLang="zh-CN" sz="2400" dirty="0" smtClean="0"/>
              <a:t>LSI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VLSI</a:t>
            </a:r>
            <a:r>
              <a:rPr lang="zh-CN" altLang="en-US" sz="2400" dirty="0" smtClean="0"/>
              <a:t>工艺实现专用的乘法器</a:t>
            </a:r>
          </a:p>
        </p:txBody>
      </p:sp>
    </p:spTree>
    <p:extLst>
      <p:ext uri="{BB962C8B-B14F-4D97-AF65-F5344CB8AC3E}">
        <p14:creationId xmlns:p14="http://schemas.microsoft.com/office/powerpoint/2010/main" val="32432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28184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151D60C-F7C9-4F37-933C-19A94306AE01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000" smtClean="0"/>
          </a:p>
        </p:txBody>
      </p:sp>
      <p:sp>
        <p:nvSpPr>
          <p:cNvPr id="160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32520"/>
            <a:ext cx="7467600" cy="516178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一、手工算法与机器算法的比较</a:t>
            </a:r>
            <a:endParaRPr lang="en-US" altLang="zh-CN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…x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[y]</a:t>
            </a:r>
            <a:r>
              <a:rPr lang="zh-CN" altLang="en-US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…y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x.y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(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⊕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+ (x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…x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(y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…y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尾数乘法如下：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设ｘ＝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1101,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ｙ＝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1011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    　　　　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</a:b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×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1   0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ｙ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/>
            </a:r>
            <a:b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</a:b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0  1</a:t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</a:b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　   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1   0  1</a:t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</a:b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             </a:t>
            </a:r>
            <a:r>
              <a:rPr lang="zh-CN" altLang="en-US" sz="24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400" u="sng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24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/>
            </a:r>
            <a:b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1  1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</a:p>
          <a:p>
            <a:pPr lvl="1" eaLnBrk="1" hangingPunct="1"/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99592" y="5985048"/>
            <a:ext cx="576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7467600" cy="77809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.3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定点乘法运算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899592" y="4688904"/>
            <a:ext cx="576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1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手工算法的问题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积可能为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乘积的最后是所有部分积之和，有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个数相加，而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只有两个输入端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机器算法的方案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串行乘法方案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：以串行方法，不断执行“加法和移位”，硬件结构简单，速度太慢；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并行阵列乘法器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543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一、手工算法与机器算法的比较</a:t>
            </a:r>
          </a:p>
        </p:txBody>
      </p:sp>
    </p:spTree>
    <p:extLst>
      <p:ext uri="{BB962C8B-B14F-4D97-AF65-F5344CB8AC3E}">
        <p14:creationId xmlns:p14="http://schemas.microsoft.com/office/powerpoint/2010/main" val="165323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88E2D9E-8720-4BC9-8CAE-77BC9C45A738}" type="datetime1">
              <a:rPr lang="zh-CN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2019/3/15</a:t>
            </a:fld>
            <a:endParaRPr lang="en-US" altLang="zh-CN" sz="1000" smtClean="0"/>
          </a:p>
        </p:txBody>
      </p:sp>
      <p:sp>
        <p:nvSpPr>
          <p:cNvPr id="16281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7C5AFCA-CFE6-4FBA-8B50-7EACEB7F91FF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000" smtClean="0"/>
          </a:p>
        </p:txBody>
      </p:sp>
      <p:sp>
        <p:nvSpPr>
          <p:cNvPr id="1628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82832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</a:t>
            </a:r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</a:t>
            </a:r>
            <a:r>
              <a:rPr lang="en-US" altLang="zh-CN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位乘算法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75928"/>
            <a:ext cx="7772400" cy="5321424"/>
          </a:xfrm>
        </p:spPr>
        <p:txBody>
          <a:bodyPr/>
          <a:lstStyle/>
          <a:p>
            <a:pPr>
              <a:lnSpc>
                <a:spcPct val="50000"/>
              </a:lnSpc>
              <a:spcAft>
                <a:spcPts val="1200"/>
              </a:spcAft>
              <a:buNone/>
            </a:pPr>
            <a:r>
              <a:rPr lang="en-US" altLang="zh-CN" b="1" dirty="0" smtClean="0">
                <a:ea typeface="楷体" pitchFamily="18" charset="-122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设ｘ＝ 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1101,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ｙ＝ 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1011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　求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x*y</a:t>
            </a:r>
            <a:endParaRPr lang="en-US" altLang="zh-CN" b="1" dirty="0">
              <a:solidFill>
                <a:srgbClr val="C00000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楷体" pitchFamily="18" charset="-122"/>
              </a:rPr>
              <a:t>		</a:t>
            </a:r>
            <a:r>
              <a:rPr lang="zh-CN" altLang="en-US" sz="2000" dirty="0" smtClean="0">
                <a:ea typeface="楷体" pitchFamily="18" charset="-122"/>
              </a:rPr>
              <a:t>部分积	　　　　　乘数　　部分积初始化为０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zh-CN" altLang="en-US" sz="2000" dirty="0" smtClean="0">
                <a:ea typeface="楷体" pitchFamily="18" charset="-122"/>
              </a:rPr>
              <a:t>		</a:t>
            </a:r>
            <a:r>
              <a:rPr lang="en-US" altLang="zh-CN" sz="2000" dirty="0" smtClean="0">
                <a:ea typeface="楷体" pitchFamily="18" charset="-122"/>
              </a:rPr>
              <a:t>0 0 0 0 0	</a:t>
            </a:r>
            <a:r>
              <a:rPr lang="en-US" altLang="zh-CN" sz="2000" b="1" dirty="0" smtClean="0">
                <a:solidFill>
                  <a:srgbClr val="0000CC"/>
                </a:solidFill>
                <a:ea typeface="楷体" pitchFamily="18" charset="-122"/>
              </a:rPr>
              <a:t>0 1 0 1 1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18" charset="-122"/>
              </a:rPr>
              <a:t>　  　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zh-CN" altLang="en-US" sz="2000" dirty="0" smtClean="0">
                <a:ea typeface="楷体" pitchFamily="18" charset="-122"/>
              </a:rPr>
              <a:t>	</a:t>
            </a:r>
            <a:r>
              <a:rPr lang="en-US" altLang="zh-CN" sz="2000" dirty="0" smtClean="0">
                <a:ea typeface="楷体" pitchFamily="18" charset="-122"/>
              </a:rPr>
              <a:t>+X	0 1 1 0 1                               </a:t>
            </a:r>
            <a:r>
              <a:rPr lang="zh-CN" altLang="en-US" sz="2000" dirty="0" smtClean="0">
                <a:ea typeface="楷体" pitchFamily="18" charset="-122"/>
              </a:rPr>
              <a:t>乘数最低位为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18" charset="-122"/>
              </a:rPr>
              <a:t>１，</a:t>
            </a:r>
            <a:r>
              <a:rPr lang="zh-CN" altLang="en-US" sz="2000" dirty="0" smtClean="0">
                <a:ea typeface="楷体" pitchFamily="18" charset="-122"/>
              </a:rPr>
              <a:t>加上被乘数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zh-CN" altLang="en-US" sz="2000" dirty="0" smtClean="0">
                <a:ea typeface="楷体" pitchFamily="18" charset="-122"/>
              </a:rPr>
              <a:t>	</a:t>
            </a:r>
            <a:r>
              <a:rPr lang="en-US" altLang="zh-CN" sz="2000" dirty="0" smtClean="0">
                <a:ea typeface="楷体" pitchFamily="18" charset="-122"/>
              </a:rPr>
              <a:t>------------------------------------------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楷体" pitchFamily="18" charset="-122"/>
              </a:rPr>
              <a:t>		</a:t>
            </a:r>
            <a:r>
              <a:rPr lang="en-US" altLang="zh-CN" sz="2000" b="1" dirty="0" smtClean="0">
                <a:solidFill>
                  <a:srgbClr val="C00000"/>
                </a:solidFill>
                <a:ea typeface="楷体" pitchFamily="18" charset="-122"/>
              </a:rPr>
              <a:t>0  1 1 0 1</a:t>
            </a:r>
            <a:r>
              <a:rPr lang="en-US" altLang="zh-CN" sz="2000" dirty="0" smtClean="0">
                <a:ea typeface="楷体" pitchFamily="18" charset="-122"/>
              </a:rPr>
              <a:t>	</a:t>
            </a:r>
            <a:r>
              <a:rPr lang="en-US" altLang="zh-CN" sz="2000" b="1" dirty="0" smtClean="0">
                <a:solidFill>
                  <a:srgbClr val="0000CC"/>
                </a:solidFill>
                <a:ea typeface="楷体" pitchFamily="18" charset="-122"/>
              </a:rPr>
              <a:t>0 1 0 1 1</a:t>
            </a:r>
            <a:r>
              <a:rPr lang="zh-CN" altLang="en-US" sz="2000" dirty="0" smtClean="0">
                <a:ea typeface="楷体" pitchFamily="18" charset="-122"/>
              </a:rPr>
              <a:t>　  部分积右移，前面补</a:t>
            </a:r>
            <a:r>
              <a:rPr lang="en-US" altLang="zh-CN" sz="2000" dirty="0" smtClean="0">
                <a:ea typeface="楷体" pitchFamily="18" charset="-122"/>
              </a:rPr>
              <a:t>0</a:t>
            </a:r>
            <a:endParaRPr lang="zh-CN" altLang="en-US" sz="2000" dirty="0" smtClean="0">
              <a:ea typeface="楷体" pitchFamily="18" charset="-122"/>
            </a:endParaRP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zh-CN" altLang="en-US" sz="2000" dirty="0" smtClean="0">
                <a:ea typeface="楷体" pitchFamily="18" charset="-122"/>
              </a:rPr>
              <a:t>		</a:t>
            </a:r>
            <a:r>
              <a:rPr lang="en-US" altLang="zh-CN" sz="2000" b="1" dirty="0" smtClean="0">
                <a:solidFill>
                  <a:srgbClr val="C00000"/>
                </a:solidFill>
                <a:ea typeface="楷体" pitchFamily="18" charset="-122"/>
              </a:rPr>
              <a:t>0</a:t>
            </a:r>
            <a:r>
              <a:rPr lang="en-US" altLang="zh-CN" sz="2000" b="1" dirty="0" smtClean="0">
                <a:ea typeface="楷体" pitchFamily="18" charset="-122"/>
              </a:rPr>
              <a:t>  </a:t>
            </a:r>
            <a:r>
              <a:rPr lang="en-US" altLang="zh-CN" sz="2000" b="1" dirty="0" smtClean="0">
                <a:solidFill>
                  <a:srgbClr val="C00000"/>
                </a:solidFill>
                <a:ea typeface="楷体" pitchFamily="18" charset="-122"/>
              </a:rPr>
              <a:t>0 1 1 0	1</a:t>
            </a:r>
            <a:r>
              <a:rPr lang="en-US" altLang="zh-CN" sz="2000" dirty="0" smtClean="0">
                <a:ea typeface="楷体" pitchFamily="18" charset="-122"/>
              </a:rPr>
              <a:t> </a:t>
            </a:r>
            <a:r>
              <a:rPr lang="en-US" altLang="zh-CN" sz="2000" b="1" dirty="0" smtClean="0">
                <a:solidFill>
                  <a:srgbClr val="0000CC"/>
                </a:solidFill>
                <a:ea typeface="楷体" pitchFamily="18" charset="-122"/>
              </a:rPr>
              <a:t>0 1 0 1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18" charset="-122"/>
              </a:rPr>
              <a:t>　  </a:t>
            </a:r>
            <a:r>
              <a:rPr lang="zh-CN" altLang="en-US" sz="2000" dirty="0" smtClean="0">
                <a:ea typeface="楷体" pitchFamily="18" charset="-122"/>
              </a:rPr>
              <a:t>乘数最低位为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18" charset="-122"/>
              </a:rPr>
              <a:t>１，</a:t>
            </a:r>
            <a:r>
              <a:rPr lang="zh-CN" altLang="en-US" sz="2000" dirty="0" smtClean="0">
                <a:ea typeface="楷体" pitchFamily="18" charset="-122"/>
              </a:rPr>
              <a:t>加上被乘数</a:t>
            </a:r>
            <a:endParaRPr lang="zh-CN" altLang="en-US" sz="2000" dirty="0" smtClean="0">
              <a:solidFill>
                <a:srgbClr val="0000FF"/>
              </a:solidFill>
              <a:ea typeface="楷体" pitchFamily="18" charset="-122"/>
            </a:endParaRP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zh-CN" altLang="en-US" sz="2000" dirty="0" smtClean="0">
                <a:ea typeface="楷体" pitchFamily="18" charset="-122"/>
              </a:rPr>
              <a:t>	</a:t>
            </a:r>
            <a:r>
              <a:rPr lang="en-US" altLang="zh-CN" sz="2000" dirty="0" smtClean="0">
                <a:ea typeface="楷体" pitchFamily="18" charset="-122"/>
              </a:rPr>
              <a:t>+X	0  1 1 0 1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楷体" pitchFamily="18" charset="-122"/>
              </a:rPr>
              <a:t>	------------------------------------------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楷体" pitchFamily="18" charset="-122"/>
              </a:rPr>
              <a:t>		</a:t>
            </a:r>
            <a:r>
              <a:rPr lang="en-US" altLang="zh-CN" sz="2000" b="1" dirty="0" smtClean="0">
                <a:solidFill>
                  <a:srgbClr val="C00000"/>
                </a:solidFill>
                <a:ea typeface="楷体" pitchFamily="18" charset="-122"/>
              </a:rPr>
              <a:t>1  0 0 1 1	1</a:t>
            </a:r>
            <a:r>
              <a:rPr lang="en-US" altLang="zh-CN" sz="2000" dirty="0" smtClean="0">
                <a:solidFill>
                  <a:srgbClr val="0000CC"/>
                </a:solidFill>
                <a:ea typeface="楷体" pitchFamily="18" charset="-122"/>
              </a:rPr>
              <a:t> 0 1 0 1</a:t>
            </a:r>
            <a:r>
              <a:rPr lang="zh-CN" altLang="en-US" sz="2000" dirty="0" smtClean="0">
                <a:ea typeface="楷体" pitchFamily="18" charset="-122"/>
              </a:rPr>
              <a:t>　   部分积右移，前面补</a:t>
            </a:r>
            <a:r>
              <a:rPr lang="en-US" altLang="zh-CN" sz="2000" dirty="0" smtClean="0">
                <a:ea typeface="楷体" pitchFamily="18" charset="-122"/>
              </a:rPr>
              <a:t>0</a:t>
            </a:r>
            <a:endParaRPr lang="zh-CN" altLang="en-US" sz="2000" dirty="0" smtClean="0">
              <a:ea typeface="楷体" pitchFamily="18" charset="-122"/>
            </a:endParaRP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zh-CN" altLang="en-US" sz="2000" dirty="0" smtClean="0">
                <a:ea typeface="楷体" pitchFamily="18" charset="-122"/>
              </a:rPr>
              <a:t>		</a:t>
            </a:r>
            <a:r>
              <a:rPr lang="en-US" altLang="zh-CN" sz="2000" b="1" dirty="0" smtClean="0">
                <a:solidFill>
                  <a:srgbClr val="C00000"/>
                </a:solidFill>
                <a:ea typeface="楷体" pitchFamily="18" charset="-122"/>
              </a:rPr>
              <a:t>0  1 0 0 1	1 1 </a:t>
            </a:r>
            <a:r>
              <a:rPr lang="en-US" altLang="zh-CN" sz="2000" b="1" dirty="0" smtClean="0">
                <a:solidFill>
                  <a:srgbClr val="0000CC"/>
                </a:solidFill>
                <a:ea typeface="楷体" pitchFamily="18" charset="-122"/>
              </a:rPr>
              <a:t>0 1 0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18" charset="-122"/>
              </a:rPr>
              <a:t>　   </a:t>
            </a:r>
            <a:r>
              <a:rPr lang="zh-CN" altLang="en-US" sz="2000" dirty="0" smtClean="0">
                <a:ea typeface="楷体" pitchFamily="18" charset="-122"/>
              </a:rPr>
              <a:t>乘数最低位为</a:t>
            </a:r>
            <a:r>
              <a:rPr lang="en-US" altLang="zh-CN" sz="2000" dirty="0" smtClean="0">
                <a:ea typeface="楷体" pitchFamily="18" charset="-122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18" charset="-122"/>
              </a:rPr>
              <a:t>，</a:t>
            </a:r>
            <a:r>
              <a:rPr lang="zh-CN" altLang="en-US" sz="2000" dirty="0" smtClean="0">
                <a:ea typeface="楷体" pitchFamily="18" charset="-122"/>
              </a:rPr>
              <a:t>加上</a:t>
            </a:r>
            <a:r>
              <a:rPr lang="en-US" altLang="zh-CN" sz="2000" dirty="0" smtClean="0">
                <a:ea typeface="楷体" pitchFamily="18" charset="-122"/>
              </a:rPr>
              <a:t>0</a:t>
            </a:r>
            <a:endParaRPr lang="zh-CN" altLang="en-US" sz="2000" dirty="0" smtClean="0">
              <a:solidFill>
                <a:srgbClr val="0000FF"/>
              </a:solidFill>
              <a:ea typeface="楷体" pitchFamily="18" charset="-122"/>
            </a:endParaRP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zh-CN" altLang="en-US" sz="2000" dirty="0" smtClean="0">
                <a:ea typeface="楷体" pitchFamily="18" charset="-122"/>
              </a:rPr>
              <a:t>	</a:t>
            </a:r>
            <a:r>
              <a:rPr lang="en-US" altLang="zh-CN" sz="2000" dirty="0" smtClean="0">
                <a:ea typeface="楷体" pitchFamily="18" charset="-122"/>
              </a:rPr>
              <a:t>+0	0  0 0 0 0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楷体" pitchFamily="18" charset="-122"/>
              </a:rPr>
              <a:t>	------------------------------------------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楷体" pitchFamily="18" charset="-122"/>
              </a:rPr>
              <a:t>		</a:t>
            </a:r>
            <a:r>
              <a:rPr lang="en-US" altLang="zh-CN" sz="2000" b="1" dirty="0" smtClean="0">
                <a:solidFill>
                  <a:srgbClr val="C00000"/>
                </a:solidFill>
                <a:ea typeface="楷体" pitchFamily="18" charset="-122"/>
              </a:rPr>
              <a:t>0  1 0 0 1	1 1 </a:t>
            </a:r>
            <a:r>
              <a:rPr lang="en-US" altLang="zh-CN" sz="2000" b="1" dirty="0" smtClean="0">
                <a:solidFill>
                  <a:srgbClr val="0000CC"/>
                </a:solidFill>
                <a:ea typeface="楷体" pitchFamily="18" charset="-122"/>
              </a:rPr>
              <a:t>0 1 0</a:t>
            </a:r>
            <a:r>
              <a:rPr lang="zh-CN" altLang="en-US" sz="2000" dirty="0" smtClean="0">
                <a:ea typeface="楷体" pitchFamily="18" charset="-122"/>
              </a:rPr>
              <a:t>　　部分积右移，前面补</a:t>
            </a:r>
            <a:r>
              <a:rPr lang="en-US" altLang="zh-CN" sz="2000" dirty="0" smtClean="0">
                <a:ea typeface="楷体" pitchFamily="18" charset="-122"/>
              </a:rPr>
              <a:t>0</a:t>
            </a:r>
            <a:endParaRPr lang="zh-CN" altLang="en-US" sz="2000" dirty="0" smtClean="0">
              <a:ea typeface="楷体" pitchFamily="18" charset="-122"/>
            </a:endParaRP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zh-CN" altLang="en-US" sz="2000" dirty="0" smtClean="0">
                <a:ea typeface="楷体" pitchFamily="18" charset="-122"/>
              </a:rPr>
              <a:t>		</a:t>
            </a:r>
            <a:r>
              <a:rPr lang="en-US" altLang="zh-CN" sz="2000" b="1" dirty="0" smtClean="0">
                <a:solidFill>
                  <a:srgbClr val="C00000"/>
                </a:solidFill>
                <a:ea typeface="楷体" pitchFamily="18" charset="-122"/>
              </a:rPr>
              <a:t>0  0 1 0 0	1 1 1 </a:t>
            </a:r>
            <a:r>
              <a:rPr lang="en-US" altLang="zh-CN" sz="2000" b="1" dirty="0" smtClean="0">
                <a:solidFill>
                  <a:srgbClr val="0000CC"/>
                </a:solidFill>
                <a:ea typeface="楷体" pitchFamily="18" charset="-122"/>
              </a:rPr>
              <a:t>0 1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18" charset="-122"/>
              </a:rPr>
              <a:t>　　</a:t>
            </a:r>
            <a:r>
              <a:rPr lang="zh-CN" altLang="en-US" sz="2000" dirty="0" smtClean="0">
                <a:ea typeface="楷体" pitchFamily="18" charset="-122"/>
              </a:rPr>
              <a:t>乘数最低位为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18" charset="-122"/>
              </a:rPr>
              <a:t>１，</a:t>
            </a:r>
            <a:r>
              <a:rPr lang="zh-CN" altLang="en-US" sz="2000" dirty="0" smtClean="0">
                <a:ea typeface="楷体" pitchFamily="18" charset="-122"/>
              </a:rPr>
              <a:t>加上被乘数</a:t>
            </a:r>
            <a:endParaRPr lang="zh-CN" altLang="en-US" sz="2000" dirty="0" smtClean="0">
              <a:solidFill>
                <a:srgbClr val="0000FF"/>
              </a:solidFill>
              <a:ea typeface="楷体" pitchFamily="18" charset="-122"/>
            </a:endParaRP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zh-CN" altLang="en-US" sz="2000" dirty="0" smtClean="0">
                <a:ea typeface="楷体" pitchFamily="18" charset="-122"/>
              </a:rPr>
              <a:t>	</a:t>
            </a:r>
            <a:r>
              <a:rPr lang="en-US" altLang="zh-CN" sz="2000" dirty="0" smtClean="0">
                <a:ea typeface="楷体" pitchFamily="18" charset="-122"/>
              </a:rPr>
              <a:t>+X	0  1 1 0 1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楷体" pitchFamily="18" charset="-122"/>
              </a:rPr>
              <a:t>	------------------------------------------ 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楷体" pitchFamily="18" charset="-122"/>
              </a:rPr>
              <a:t>		</a:t>
            </a:r>
            <a:r>
              <a:rPr lang="en-US" altLang="zh-CN" sz="2000" b="1" dirty="0" smtClean="0">
                <a:solidFill>
                  <a:srgbClr val="C00000"/>
                </a:solidFill>
                <a:ea typeface="楷体" pitchFamily="18" charset="-122"/>
              </a:rPr>
              <a:t>1  0 0 0 1	1 1 1 </a:t>
            </a:r>
            <a:r>
              <a:rPr lang="en-US" altLang="zh-CN" sz="2000" b="1" dirty="0" smtClean="0">
                <a:solidFill>
                  <a:srgbClr val="0000CC"/>
                </a:solidFill>
                <a:ea typeface="楷体" pitchFamily="18" charset="-122"/>
              </a:rPr>
              <a:t>0 1</a:t>
            </a:r>
            <a:r>
              <a:rPr lang="zh-CN" altLang="en-US" sz="2000" dirty="0" smtClean="0">
                <a:ea typeface="楷体" pitchFamily="18" charset="-122"/>
              </a:rPr>
              <a:t>　　部分积右移，前面补</a:t>
            </a:r>
            <a:r>
              <a:rPr lang="en-US" altLang="zh-CN" sz="2000" dirty="0" smtClean="0">
                <a:ea typeface="楷体" pitchFamily="18" charset="-122"/>
              </a:rPr>
              <a:t>0</a:t>
            </a:r>
            <a:endParaRPr lang="zh-CN" altLang="en-US" sz="2000" dirty="0" smtClean="0">
              <a:ea typeface="楷体" pitchFamily="18" charset="-122"/>
            </a:endParaRP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zh-CN" altLang="en-US" sz="2000" dirty="0" smtClean="0">
                <a:ea typeface="楷体" pitchFamily="18" charset="-122"/>
              </a:rPr>
              <a:t>		</a:t>
            </a:r>
            <a:r>
              <a:rPr lang="en-US" altLang="zh-CN" sz="2000" b="1" dirty="0" smtClean="0">
                <a:solidFill>
                  <a:srgbClr val="C00000"/>
                </a:solidFill>
                <a:ea typeface="楷体" pitchFamily="18" charset="-122"/>
              </a:rPr>
              <a:t>0  1 0 0 0	1 1 1 1 </a:t>
            </a:r>
            <a:r>
              <a:rPr lang="en-US" altLang="zh-CN" sz="2000" b="1" dirty="0" smtClean="0">
                <a:solidFill>
                  <a:srgbClr val="0000CC"/>
                </a:solidFill>
                <a:ea typeface="楷体" pitchFamily="18" charset="-122"/>
              </a:rPr>
              <a:t>0</a:t>
            </a:r>
            <a:r>
              <a:rPr lang="zh-CN" altLang="en-US" sz="2000" dirty="0" smtClean="0">
                <a:solidFill>
                  <a:srgbClr val="FF3300"/>
                </a:solidFill>
                <a:ea typeface="楷体" pitchFamily="18" charset="-122"/>
              </a:rPr>
              <a:t>　　</a:t>
            </a:r>
            <a:r>
              <a:rPr lang="zh-CN" altLang="en-US" sz="2000" dirty="0" smtClean="0">
                <a:ea typeface="楷体" pitchFamily="18" charset="-122"/>
              </a:rPr>
              <a:t>运算四次结束，数值部分运算</a:t>
            </a:r>
            <a:endParaRPr lang="en-US" altLang="zh-CN" sz="2000" dirty="0" smtClean="0">
              <a:ea typeface="楷体" pitchFamily="18" charset="-122"/>
            </a:endParaRP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altLang="zh-CN" sz="2000" dirty="0">
              <a:ea typeface="楷体" pitchFamily="18" charset="-122"/>
            </a:endParaRPr>
          </a:p>
          <a:p>
            <a:pPr>
              <a:lnSpc>
                <a:spcPct val="50000"/>
              </a:lnSpc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  x*y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</a:rPr>
              <a:t>=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10001111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479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6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6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6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6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6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6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60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60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60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60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60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60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60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60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6" name="Picture 4" descr="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340768"/>
            <a:ext cx="5256583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三、不带符号位的并行阵列乘法器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298114"/>
            <a:ext cx="3312368" cy="53712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A=a</a:t>
            </a:r>
            <a:r>
              <a:rPr lang="en-US" altLang="zh-CN" b="1" baseline="-25000" dirty="0" smtClean="0">
                <a:solidFill>
                  <a:srgbClr val="0070C0"/>
                </a:solidFill>
              </a:rPr>
              <a:t>m-1</a:t>
            </a:r>
            <a:r>
              <a:rPr lang="en-US" altLang="zh-CN" b="1" dirty="0" smtClean="0">
                <a:solidFill>
                  <a:srgbClr val="0070C0"/>
                </a:solidFill>
              </a:rPr>
              <a:t> … a</a:t>
            </a:r>
            <a:r>
              <a:rPr lang="en-US" altLang="zh-CN" b="1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b="1" dirty="0" smtClean="0">
                <a:solidFill>
                  <a:srgbClr val="0070C0"/>
                </a:solidFill>
              </a:rPr>
              <a:t>a</a:t>
            </a:r>
            <a:r>
              <a:rPr lang="en-US" altLang="zh-CN" b="1" baseline="-25000" dirty="0" smtClean="0">
                <a:solidFill>
                  <a:srgbClr val="0070C0"/>
                </a:solidFill>
              </a:rPr>
              <a:t>0</a:t>
            </a:r>
            <a:r>
              <a:rPr lang="en-US" altLang="zh-CN" b="1" dirty="0" smtClean="0"/>
              <a:t> </a:t>
            </a:r>
          </a:p>
          <a:p>
            <a:pPr marL="0" indent="0"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altLang="zh-CN" b="1" baseline="-25000" dirty="0" smtClean="0"/>
              <a:t>     </a:t>
            </a:r>
            <a:endParaRPr lang="en-US" altLang="zh-CN" b="1" dirty="0" smtClean="0"/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endParaRPr lang="en-US" altLang="zh-CN" b="1" dirty="0" smtClean="0">
              <a:solidFill>
                <a:srgbClr val="0070C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B=b</a:t>
            </a:r>
            <a:r>
              <a:rPr lang="en-US" altLang="zh-CN" b="1" baseline="-25000" dirty="0" smtClean="0">
                <a:solidFill>
                  <a:srgbClr val="0070C0"/>
                </a:solidFill>
              </a:rPr>
              <a:t>n-1</a:t>
            </a:r>
            <a:r>
              <a:rPr lang="en-US" altLang="zh-CN" b="1" dirty="0" smtClean="0">
                <a:solidFill>
                  <a:srgbClr val="0070C0"/>
                </a:solidFill>
              </a:rPr>
              <a:t> … b</a:t>
            </a:r>
            <a:r>
              <a:rPr lang="en-US" altLang="zh-CN" b="1" baseline="-25000" dirty="0" smtClean="0">
                <a:solidFill>
                  <a:srgbClr val="0070C0"/>
                </a:solidFill>
              </a:rPr>
              <a:t>1b0</a:t>
            </a:r>
          </a:p>
          <a:p>
            <a:pPr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endParaRPr lang="en-US" altLang="zh-CN" b="1" baseline="-25000" dirty="0" smtClean="0"/>
          </a:p>
          <a:p>
            <a:pPr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endParaRPr lang="en-US" altLang="zh-CN" b="1" baseline="-25000" dirty="0" smtClean="0"/>
          </a:p>
          <a:p>
            <a:pPr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endParaRPr lang="en-US" altLang="zh-CN" b="1" baseline="-25000" dirty="0" smtClean="0"/>
          </a:p>
          <a:p>
            <a:pPr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endParaRPr lang="en-US" altLang="zh-CN" b="1" baseline="-25000" dirty="0" smtClean="0"/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endParaRPr lang="en-US" altLang="zh-CN" b="1" baseline="-25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916832"/>
                <a:ext cx="1930721" cy="1130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1930721" cy="113018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9512" y="3985442"/>
                <a:ext cx="1991092" cy="1171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985442"/>
                <a:ext cx="1991092" cy="117166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1520" y="5373216"/>
                <a:ext cx="3312368" cy="1171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𝑎𝑏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−0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(2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373216"/>
                <a:ext cx="3312368" cy="117166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3D1BB7C-5744-41F2-AC53-1F258F9A1519}" type="datetime1">
              <a:rPr lang="zh-CN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2019/3/15</a:t>
            </a:fld>
            <a:endParaRPr lang="en-US" altLang="zh-CN" sz="1000" smtClean="0"/>
          </a:p>
        </p:txBody>
      </p:sp>
      <p:sp>
        <p:nvSpPr>
          <p:cNvPr id="16486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A4B9551-5080-4B55-B570-69E57B20652D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000" smtClean="0"/>
          </a:p>
        </p:txBody>
      </p:sp>
      <p:pic>
        <p:nvPicPr>
          <p:cNvPr id="164869" name="Picture 3" descr="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80" y="264429"/>
            <a:ext cx="8564860" cy="630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3528" y="44624"/>
                <a:ext cx="2470708" cy="118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zh-CN" sz="2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𝒋</m:t>
                                      </m:r>
                                    </m:sup>
                                  </m:sSup>
                                  <m:r>
                                    <a:rPr lang="en-US" altLang="zh-C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4624"/>
                <a:ext cx="2470708" cy="11871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6804248" y="1556792"/>
            <a:ext cx="2037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纵向传递本位和</a:t>
            </a:r>
            <a:endParaRPr lang="en-US" altLang="zh-CN" b="1" dirty="0" smtClean="0"/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b="1" dirty="0"/>
              <a:t>斜</a:t>
            </a:r>
            <a:r>
              <a:rPr lang="zh-CN" altLang="en-US" b="1" dirty="0" smtClean="0"/>
              <a:t>向 转递进位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69207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DBE183-9187-4E45-9C31-21DEE6CD0671}" type="datetime1">
              <a:rPr lang="zh-CN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2019/3/15</a:t>
            </a:fld>
            <a:endParaRPr lang="en-US" altLang="zh-CN" sz="1000" smtClean="0"/>
          </a:p>
        </p:txBody>
      </p:sp>
      <p:sp>
        <p:nvSpPr>
          <p:cNvPr id="16793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9782AD8-26AF-4E12-B15F-4007A547BB88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000" smtClean="0"/>
          </a:p>
        </p:txBody>
      </p:sp>
      <p:sp>
        <p:nvSpPr>
          <p:cNvPr id="167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467600" cy="56207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四、带符号的阵列乘法器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间接法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67941" name="Rectangle 3"/>
          <p:cNvSpPr>
            <a:spLocks noChangeArrowheads="1"/>
          </p:cNvSpPr>
          <p:nvPr/>
        </p:nvSpPr>
        <p:spPr bwMode="auto">
          <a:xfrm>
            <a:off x="2819400" y="2128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167942" name="Picture 4" descr="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496944" cy="554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7504" y="6237312"/>
            <a:ext cx="8568952" cy="4948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算前求补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－</a:t>
            </a:r>
            <a:r>
              <a:rPr lang="en-US" altLang="zh-CN" b="1" dirty="0" smtClean="0">
                <a:solidFill>
                  <a:srgbClr val="C00000"/>
                </a:solidFill>
              </a:rPr>
              <a:t>&gt; </a:t>
            </a:r>
            <a:r>
              <a:rPr lang="zh-CN" altLang="en-US" b="1" dirty="0" smtClean="0">
                <a:solidFill>
                  <a:srgbClr val="C00000"/>
                </a:solidFill>
              </a:rPr>
              <a:t>乘法器－</a:t>
            </a:r>
            <a:r>
              <a:rPr lang="en-US" altLang="zh-CN" b="1" dirty="0" smtClean="0">
                <a:solidFill>
                  <a:srgbClr val="C00000"/>
                </a:solidFill>
              </a:rPr>
              <a:t>&gt; </a:t>
            </a:r>
            <a:r>
              <a:rPr lang="zh-CN" altLang="en-US" b="1" dirty="0" smtClean="0">
                <a:solidFill>
                  <a:srgbClr val="C00000"/>
                </a:solidFill>
              </a:rPr>
              <a:t>算后求补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132856"/>
            <a:ext cx="8628063" cy="4104307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X=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1001	 Y=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0101	 	X=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1011	 Y=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0101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0 1 0 0 1					0 1 0 1 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  0 0 1 0 1				+	1 1 0 1 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0 1 1 1 0				      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0 0 1 1 0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X=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1001	 Y=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0101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1 0 1 1 1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+	1 1 0 1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1 0 0 1 0</a:t>
            </a:r>
          </a:p>
        </p:txBody>
      </p:sp>
      <p:sp>
        <p:nvSpPr>
          <p:cNvPr id="32771" name="Line 4"/>
          <p:cNvSpPr>
            <a:spLocks noChangeShapeType="1"/>
          </p:cNvSpPr>
          <p:nvPr/>
        </p:nvSpPr>
        <p:spPr bwMode="auto">
          <a:xfrm>
            <a:off x="468313" y="3428851"/>
            <a:ext cx="251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Line 5"/>
          <p:cNvSpPr>
            <a:spLocks noChangeShapeType="1"/>
          </p:cNvSpPr>
          <p:nvPr/>
        </p:nvSpPr>
        <p:spPr bwMode="auto">
          <a:xfrm>
            <a:off x="5580063" y="3429000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3" name="Line 6"/>
          <p:cNvSpPr>
            <a:spLocks noChangeShapeType="1"/>
          </p:cNvSpPr>
          <p:nvPr/>
        </p:nvSpPr>
        <p:spPr bwMode="auto">
          <a:xfrm>
            <a:off x="323850" y="5589091"/>
            <a:ext cx="2663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27384"/>
            <a:ext cx="7467600" cy="850106"/>
          </a:xfrm>
        </p:spPr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2.2.1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补码加法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1052736"/>
            <a:ext cx="8424168" cy="6093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lnSpc>
                <a:spcPct val="14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〔Ａ＋Ｂ〕</a:t>
            </a:r>
            <a:r>
              <a:rPr lang="zh-CN" altLang="en-US" sz="24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　</a:t>
            </a: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　Ａ</a:t>
            </a:r>
            <a:r>
              <a:rPr lang="zh-CN" altLang="en-US" sz="24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　</a:t>
            </a: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＋Ｂ</a:t>
            </a:r>
            <a:r>
              <a:rPr lang="zh-CN" altLang="en-US" sz="24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                 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（模的意义下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baseline="-25000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49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08920"/>
            <a:ext cx="621843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32530" y="116632"/>
            <a:ext cx="8424936" cy="237626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</a:rPr>
              <a:t>补码求补逻辑：找最后一个</a:t>
            </a: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</a:rPr>
              <a:t>，其前取反，其后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不变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 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*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   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*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        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*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   1   0           0    0   0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altLang="zh-CN" sz="2000" b="1" cap="none" dirty="0" smtClean="0"/>
              <a:t>a</a:t>
            </a:r>
            <a:r>
              <a:rPr lang="en-US" altLang="zh-CN" sz="2000" b="1" cap="none" baseline="-25000" dirty="0" smtClean="0"/>
              <a:t>n-1 </a:t>
            </a:r>
            <a:r>
              <a:rPr lang="en-US" altLang="zh-CN" sz="2000" b="1" cap="none" dirty="0" smtClean="0"/>
              <a:t>, a</a:t>
            </a:r>
            <a:r>
              <a:rPr lang="en-US" altLang="zh-CN" sz="2000" b="1" cap="none" baseline="-25000" dirty="0" smtClean="0"/>
              <a:t>n-2 </a:t>
            </a:r>
            <a:r>
              <a:rPr lang="en-US" altLang="zh-CN" sz="2000" b="1" cap="none" dirty="0" smtClean="0"/>
              <a:t>,    </a:t>
            </a:r>
            <a:r>
              <a:rPr lang="en-US" altLang="zh-CN" sz="2000" b="1" cap="none" dirty="0" err="1" smtClean="0"/>
              <a:t>a</a:t>
            </a:r>
            <a:r>
              <a:rPr lang="en-US" altLang="zh-CN" sz="2000" b="1" cap="none" baseline="-25000" dirty="0" err="1" smtClean="0"/>
              <a:t>i</a:t>
            </a:r>
            <a:r>
              <a:rPr lang="en-US" altLang="zh-CN" sz="2000" b="1" cap="none" baseline="-25000" dirty="0" smtClean="0"/>
              <a:t> </a:t>
            </a:r>
            <a:r>
              <a:rPr lang="en-US" altLang="zh-CN" sz="2000" b="1" cap="none" dirty="0" smtClean="0"/>
              <a:t>, </a:t>
            </a:r>
            <a:r>
              <a:rPr lang="en-US" altLang="zh-CN" sz="2000" b="1" cap="none" dirty="0" err="1" smtClean="0"/>
              <a:t>a</a:t>
            </a:r>
            <a:r>
              <a:rPr lang="en-US" altLang="zh-CN" sz="2000" b="1" cap="none" baseline="-25000" dirty="0" err="1" smtClean="0"/>
              <a:t>i</a:t>
            </a:r>
            <a:r>
              <a:rPr lang="en-US" altLang="zh-CN" sz="2000" b="1" cap="none" baseline="-25000" dirty="0" smtClean="0"/>
              <a:t> </a:t>
            </a:r>
            <a:r>
              <a:rPr lang="en-US" altLang="zh-CN" sz="2000" b="1" cap="none" dirty="0" smtClean="0"/>
              <a:t>, a</a:t>
            </a:r>
            <a:r>
              <a:rPr lang="en-US" altLang="zh-CN" sz="2000" b="1" cap="none" baseline="-25000" dirty="0" smtClean="0"/>
              <a:t>i-1 </a:t>
            </a:r>
            <a:r>
              <a:rPr lang="en-US" altLang="zh-CN" sz="2000" b="1" cap="none" dirty="0" smtClean="0"/>
              <a:t>,… , a</a:t>
            </a:r>
            <a:r>
              <a:rPr lang="en-US" altLang="zh-CN" sz="2000" b="1" cap="none" baseline="-25000" dirty="0" smtClean="0"/>
              <a:t>2 </a:t>
            </a:r>
            <a:r>
              <a:rPr lang="en-US" altLang="zh-CN" sz="2000" b="1" cap="none" dirty="0" smtClean="0"/>
              <a:t>, a</a:t>
            </a:r>
            <a:r>
              <a:rPr lang="en-US" altLang="zh-CN" sz="2000" b="1" cap="none" baseline="-25000" dirty="0" smtClean="0"/>
              <a:t>1</a:t>
            </a:r>
            <a:r>
              <a:rPr lang="en-US" altLang="zh-CN" sz="2000" b="1" cap="none" dirty="0" smtClean="0"/>
              <a:t>, a</a:t>
            </a:r>
            <a:r>
              <a:rPr lang="en-US" altLang="zh-CN" sz="2000" b="1" cap="none" baseline="-25000" dirty="0" smtClean="0"/>
              <a:t>0	            </a:t>
            </a:r>
            <a:r>
              <a:rPr lang="en-US" altLang="zh-CN" sz="2000" b="1" cap="none" dirty="0" smtClean="0"/>
              <a:t>a</a:t>
            </a:r>
            <a:endParaRPr lang="en-US" altLang="zh-CN" sz="2000" b="1" cap="none" baseline="-25000" dirty="0" smtClean="0"/>
          </a:p>
          <a:p>
            <a:pPr fontAlgn="auto">
              <a:spcAft>
                <a:spcPts val="0"/>
              </a:spcAft>
            </a:pPr>
            <a:endParaRPr lang="en-US" altLang="zh-CN" sz="2000" cap="none" baseline="-25000" dirty="0" smtClean="0"/>
          </a:p>
          <a:p>
            <a:pPr fontAlgn="auto">
              <a:spcAft>
                <a:spcPts val="0"/>
              </a:spcAft>
            </a:pPr>
            <a:r>
              <a:rPr lang="en-US" altLang="zh-CN" sz="2000" b="1" cap="none" dirty="0" smtClean="0"/>
              <a:t>c</a:t>
            </a:r>
            <a:r>
              <a:rPr lang="en-US" altLang="zh-CN" sz="2000" b="1" cap="none" baseline="-25000" dirty="0" smtClean="0"/>
              <a:t>n-1 </a:t>
            </a:r>
            <a:r>
              <a:rPr lang="en-US" altLang="zh-CN" sz="2000" b="1" cap="none" dirty="0"/>
              <a:t>, c</a:t>
            </a:r>
            <a:r>
              <a:rPr lang="en-US" altLang="zh-CN" sz="2000" b="1" cap="none" baseline="-25000" dirty="0"/>
              <a:t>n-2 </a:t>
            </a:r>
            <a:r>
              <a:rPr lang="en-US" altLang="zh-CN" sz="2000" b="1" cap="none" dirty="0"/>
              <a:t>, … c</a:t>
            </a:r>
            <a:r>
              <a:rPr lang="en-US" altLang="zh-CN" sz="2000" b="1" cap="none" baseline="-25000" dirty="0"/>
              <a:t>i </a:t>
            </a:r>
            <a:r>
              <a:rPr lang="en-US" altLang="zh-CN" sz="2000" b="1" cap="none" dirty="0"/>
              <a:t>, c</a:t>
            </a:r>
            <a:r>
              <a:rPr lang="en-US" altLang="zh-CN" sz="2000" b="1" cap="none" baseline="-25000" dirty="0"/>
              <a:t>i </a:t>
            </a:r>
            <a:r>
              <a:rPr lang="en-US" altLang="zh-CN" sz="2000" b="1" cap="none" dirty="0"/>
              <a:t>, c</a:t>
            </a:r>
            <a:r>
              <a:rPr lang="en-US" altLang="zh-CN" sz="2000" b="1" cap="none" baseline="-25000" dirty="0"/>
              <a:t>i-1 </a:t>
            </a:r>
            <a:r>
              <a:rPr lang="en-US" altLang="zh-CN" sz="2000" b="1" cap="none" dirty="0"/>
              <a:t>, …, c</a:t>
            </a:r>
            <a:r>
              <a:rPr lang="en-US" altLang="zh-CN" sz="2000" b="1" cap="none" baseline="-25000" dirty="0"/>
              <a:t>2</a:t>
            </a:r>
            <a:r>
              <a:rPr lang="en-US" altLang="zh-CN" sz="2000" b="1" cap="none" dirty="0"/>
              <a:t>,  c</a:t>
            </a:r>
            <a:r>
              <a:rPr lang="en-US" altLang="zh-CN" sz="2000" b="1" cap="none" baseline="-25000" dirty="0"/>
              <a:t>1</a:t>
            </a:r>
            <a:r>
              <a:rPr lang="en-US" altLang="zh-CN" sz="2000" b="1" cap="none" dirty="0"/>
              <a:t>, c</a:t>
            </a:r>
            <a:r>
              <a:rPr lang="en-US" altLang="zh-CN" sz="2000" b="1" cap="none" baseline="-25000" dirty="0"/>
              <a:t>0</a:t>
            </a:r>
            <a:r>
              <a:rPr lang="en-US" altLang="zh-CN" sz="2000" b="1" cap="none" dirty="0"/>
              <a:t>,  c</a:t>
            </a:r>
            <a:r>
              <a:rPr lang="en-US" altLang="zh-CN" sz="2000" b="1" cap="none" baseline="-25000" dirty="0"/>
              <a:t>-1 </a:t>
            </a:r>
            <a:r>
              <a:rPr lang="en-US" altLang="zh-CN" sz="2000" b="1" cap="none" baseline="-25000" dirty="0" smtClean="0"/>
              <a:t>      </a:t>
            </a:r>
            <a:r>
              <a:rPr lang="en-US" altLang="zh-CN" sz="2000" b="1" cap="none" dirty="0" smtClean="0">
                <a:solidFill>
                  <a:srgbClr val="0000FF"/>
                </a:solidFill>
              </a:rPr>
              <a:t>c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      </a:t>
            </a:r>
            <a:r>
              <a:rPr lang="en-US" altLang="zh-CN" sz="2000" cap="none" dirty="0" smtClean="0"/>
              <a:t>c</a:t>
            </a:r>
            <a:r>
              <a:rPr lang="en-US" altLang="zh-CN" sz="2000" cap="none" baseline="-25000" dirty="0" smtClean="0"/>
              <a:t>-1 </a:t>
            </a:r>
            <a:r>
              <a:rPr lang="en-US" altLang="zh-CN" sz="2000" cap="none" dirty="0"/>
              <a:t>= 0</a:t>
            </a:r>
            <a:r>
              <a:rPr lang="zh-CN" altLang="en-US" sz="2000" cap="none" dirty="0"/>
              <a:t>，</a:t>
            </a:r>
            <a:r>
              <a:rPr lang="en-US" altLang="zh-CN" sz="2000" cap="none" dirty="0"/>
              <a:t> c</a:t>
            </a:r>
            <a:r>
              <a:rPr lang="en-US" altLang="zh-CN" sz="2000" cap="none" baseline="-25000" dirty="0"/>
              <a:t>i </a:t>
            </a:r>
            <a:r>
              <a:rPr lang="en-US" altLang="zh-CN" sz="2000" cap="none" dirty="0"/>
              <a:t>= c</a:t>
            </a:r>
            <a:r>
              <a:rPr lang="en-US" altLang="zh-CN" sz="2000" cap="none" baseline="-25000" dirty="0"/>
              <a:t>-1 </a:t>
            </a:r>
            <a:r>
              <a:rPr lang="en-US" altLang="zh-CN" sz="2000" cap="none" dirty="0"/>
              <a:t>+ </a:t>
            </a:r>
            <a:r>
              <a:rPr lang="en-US" altLang="zh-CN" sz="2000" cap="none" dirty="0" err="1"/>
              <a:t>a</a:t>
            </a:r>
            <a:r>
              <a:rPr lang="en-US" altLang="zh-CN" sz="2000" cap="none" baseline="-25000" dirty="0" err="1"/>
              <a:t>i</a:t>
            </a:r>
            <a:r>
              <a:rPr lang="en-US" altLang="zh-CN" sz="2000" cap="none" baseline="-25000" dirty="0"/>
              <a:t> 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  1     </a:t>
            </a:r>
            <a:r>
              <a:rPr lang="en-US" altLang="zh-CN" sz="2000" b="1" dirty="0">
                <a:solidFill>
                  <a:srgbClr val="0000FF"/>
                </a:solidFill>
              </a:rPr>
              <a:t>1         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    </a:t>
            </a:r>
            <a:r>
              <a:rPr lang="en-US" altLang="zh-CN" sz="2000" b="1" dirty="0">
                <a:solidFill>
                  <a:srgbClr val="0000FF"/>
                </a:solidFill>
              </a:rPr>
              <a:t>1   0          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0    </a:t>
            </a:r>
            <a:r>
              <a:rPr lang="en-US" altLang="zh-CN" sz="2000" b="1" dirty="0">
                <a:solidFill>
                  <a:srgbClr val="0000FF"/>
                </a:solidFill>
              </a:rPr>
              <a:t>0    0   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0</a:t>
            </a:r>
            <a:endParaRPr lang="en-US" altLang="zh-CN" sz="2000" cap="none" dirty="0" smtClean="0"/>
          </a:p>
          <a:p>
            <a:pPr fontAlgn="auto">
              <a:spcAft>
                <a:spcPts val="0"/>
              </a:spcAft>
            </a:pPr>
            <a:r>
              <a:rPr lang="en-US" altLang="zh-CN" sz="2000" cap="none" dirty="0" smtClean="0"/>
              <a:t> </a:t>
            </a:r>
            <a:r>
              <a:rPr lang="en-US" altLang="zh-CN" sz="2400" b="1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en-US" altLang="zh-CN" sz="2400" b="1" cap="none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cap="none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cap="none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cap="none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cap="none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⊕ </a:t>
            </a:r>
            <a:r>
              <a:rPr lang="en-US" altLang="zh-CN" sz="2400" b="1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="1" cap="none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-i-1</a:t>
            </a:r>
            <a:endParaRPr lang="zh-CN" altLang="en-US" sz="2000" cap="none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2339752" y="1196752"/>
            <a:ext cx="350545" cy="5400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364608" y="1023119"/>
            <a:ext cx="431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⊕</a:t>
            </a:r>
            <a:endParaRPr lang="zh-CN" altLang="en-US" sz="2400" b="1" dirty="0"/>
          </a:p>
        </p:txBody>
      </p:sp>
      <p:cxnSp>
        <p:nvCxnSpPr>
          <p:cNvPr id="64512" name="直接连接符 64511"/>
          <p:cNvCxnSpPr/>
          <p:nvPr/>
        </p:nvCxnSpPr>
        <p:spPr>
          <a:xfrm>
            <a:off x="232530" y="1268760"/>
            <a:ext cx="4915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5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42" y="4365104"/>
            <a:ext cx="2049051" cy="1155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956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D620DD5-205D-4D30-8326-00BFDD29F28C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000" smtClean="0"/>
          </a:p>
        </p:txBody>
      </p:sp>
      <p:sp>
        <p:nvSpPr>
          <p:cNvPr id="16998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6633"/>
            <a:ext cx="7543800" cy="86409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.4 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定点除法运算</a:t>
            </a:r>
          </a:p>
        </p:txBody>
      </p:sp>
      <p:sp>
        <p:nvSpPr>
          <p:cNvPr id="169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229600" cy="3384376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000" dirty="0" smtClean="0"/>
              <a:t>　　　　　</a:t>
            </a:r>
            <a:r>
              <a:rPr lang="zh-CN" altLang="en-US" sz="2000" u="sng" dirty="0" smtClean="0"/>
              <a:t>　　　　　</a:t>
            </a:r>
            <a:r>
              <a:rPr lang="en-US" altLang="zh-CN" sz="2000" u="sng" dirty="0" smtClean="0"/>
              <a:t>0.1 1 0 1</a:t>
            </a:r>
            <a:r>
              <a:rPr lang="zh-CN" altLang="en-US" sz="2000" u="sng" dirty="0" smtClean="0"/>
              <a:t>　</a:t>
            </a:r>
            <a:r>
              <a:rPr lang="zh-CN" altLang="en-US" sz="2000" dirty="0" smtClean="0"/>
              <a:t>　　商</a:t>
            </a:r>
            <a:r>
              <a:rPr lang="en-US" altLang="zh-CN" sz="2000" i="1" dirty="0" smtClean="0"/>
              <a:t>q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/>
              <a:t>   1 0 1 1</a:t>
            </a:r>
            <a:r>
              <a:rPr lang="zh-CN" altLang="en-US" sz="2000" dirty="0" smtClean="0"/>
              <a:t>　         </a:t>
            </a:r>
            <a:r>
              <a:rPr lang="en-US" altLang="zh-CN" sz="2000" dirty="0" smtClean="0"/>
              <a:t>1 0 0 1.0</a:t>
            </a:r>
            <a:r>
              <a:rPr lang="zh-CN" altLang="en-US" sz="2000" dirty="0" smtClean="0"/>
              <a:t>　　　　　  </a:t>
            </a:r>
            <a:r>
              <a:rPr lang="zh-CN" altLang="en-US" sz="2000" i="1" dirty="0" smtClean="0"/>
              <a:t>ｘ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r</a:t>
            </a:r>
            <a:r>
              <a:rPr lang="en-US" altLang="zh-CN" sz="2000" i="1" baseline="-30000" dirty="0" smtClean="0"/>
              <a:t>0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　  被除数</a:t>
            </a:r>
            <a:br>
              <a:rPr lang="zh-CN" altLang="en-US" sz="2000" dirty="0" smtClean="0"/>
            </a:br>
            <a:r>
              <a:rPr lang="zh-CN" altLang="en-US" sz="2000" dirty="0" smtClean="0"/>
              <a:t>　　       </a:t>
            </a:r>
            <a:r>
              <a:rPr lang="zh-CN" altLang="en-US" sz="2000" u="sng" dirty="0" smtClean="0"/>
              <a:t>  －   </a:t>
            </a:r>
            <a:r>
              <a:rPr lang="en-US" altLang="zh-CN" sz="2000" u="sng" dirty="0" smtClean="0"/>
              <a:t>0 1 0 1.1</a:t>
            </a:r>
            <a:r>
              <a:rPr lang="zh-CN" altLang="en-US" sz="2000" u="sng" dirty="0" smtClean="0"/>
              <a:t>　　　　</a:t>
            </a:r>
            <a:r>
              <a:rPr lang="zh-CN" altLang="en-US" sz="2000" dirty="0" smtClean="0"/>
              <a:t>　　</a:t>
            </a:r>
            <a:r>
              <a:rPr lang="en-US" altLang="zh-CN" sz="2000" dirty="0" smtClean="0"/>
              <a:t>2</a:t>
            </a:r>
            <a:r>
              <a:rPr lang="zh-CN" altLang="en-US" sz="2000" baseline="30000" dirty="0" smtClean="0"/>
              <a:t>－</a:t>
            </a:r>
            <a:r>
              <a:rPr lang="en-US" altLang="zh-CN" sz="2000" baseline="30000" dirty="0" smtClean="0"/>
              <a:t>1</a:t>
            </a:r>
            <a:r>
              <a:rPr lang="zh-CN" altLang="en-US" sz="2000" i="1" dirty="0" smtClean="0"/>
              <a:t>ｙ　</a:t>
            </a:r>
            <a:r>
              <a:rPr lang="zh-CN" altLang="en-US" sz="2000" dirty="0" smtClean="0"/>
              <a:t>除数右移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减除数</a:t>
            </a:r>
            <a:br>
              <a:rPr lang="zh-CN" altLang="en-US" sz="2000" dirty="0" smtClean="0"/>
            </a:br>
            <a:r>
              <a:rPr lang="zh-CN" altLang="en-US" sz="2000" dirty="0" smtClean="0"/>
              <a:t>　　　　　     </a:t>
            </a:r>
            <a:r>
              <a:rPr lang="en-US" altLang="zh-CN" sz="2000" dirty="0" smtClean="0"/>
              <a:t>0 0 1 1.1 0</a:t>
            </a:r>
            <a:r>
              <a:rPr lang="zh-CN" altLang="en-US" sz="2000" dirty="0" smtClean="0"/>
              <a:t>　　　　　</a:t>
            </a:r>
            <a:r>
              <a:rPr lang="en-US" altLang="zh-CN" sz="2000" i="1" dirty="0" smtClean="0"/>
              <a:t>r</a:t>
            </a:r>
            <a:r>
              <a:rPr lang="en-US" altLang="zh-CN" sz="2000" i="1" baseline="-30000" dirty="0" smtClean="0"/>
              <a:t>1</a:t>
            </a:r>
            <a:r>
              <a:rPr lang="zh-CN" altLang="en-US" sz="2000" dirty="0" smtClean="0"/>
              <a:t>　　   得余数</a:t>
            </a:r>
            <a:r>
              <a:rPr lang="en-US" altLang="zh-CN" sz="2000" dirty="0" smtClean="0"/>
              <a:t>r1</a:t>
            </a:r>
            <a:br>
              <a:rPr lang="en-US" altLang="zh-CN" sz="2000" dirty="0" smtClean="0"/>
            </a:br>
            <a:r>
              <a:rPr lang="zh-CN" altLang="en-US" sz="2000" dirty="0" smtClean="0"/>
              <a:t>　　　　</a:t>
            </a:r>
            <a:r>
              <a:rPr lang="zh-CN" altLang="en-US" sz="2000" u="sng" dirty="0" smtClean="0"/>
              <a:t>  －   </a:t>
            </a:r>
            <a:r>
              <a:rPr lang="en-US" altLang="zh-CN" sz="2000" u="sng" dirty="0" smtClean="0"/>
              <a:t>0 0 1 0.1 1</a:t>
            </a:r>
            <a:r>
              <a:rPr lang="zh-CN" altLang="en-US" sz="2000" u="sng" dirty="0" smtClean="0"/>
              <a:t>　　　</a:t>
            </a:r>
            <a:r>
              <a:rPr lang="zh-CN" altLang="en-US" sz="2000" dirty="0" smtClean="0"/>
              <a:t>　　</a:t>
            </a:r>
            <a:r>
              <a:rPr lang="en-US" altLang="zh-CN" sz="2000" dirty="0" smtClean="0"/>
              <a:t>2</a:t>
            </a:r>
            <a:r>
              <a:rPr lang="zh-CN" altLang="en-US" sz="2000" baseline="30000" dirty="0" smtClean="0"/>
              <a:t>－</a:t>
            </a:r>
            <a:r>
              <a:rPr lang="en-US" altLang="zh-CN" sz="2000" baseline="30000" dirty="0" smtClean="0"/>
              <a:t>2</a:t>
            </a:r>
            <a:r>
              <a:rPr lang="zh-CN" altLang="en-US" sz="2000" i="1" dirty="0" smtClean="0"/>
              <a:t>ｙ　</a:t>
            </a:r>
            <a:r>
              <a:rPr lang="zh-CN" altLang="en-US" sz="2000" dirty="0" smtClean="0"/>
              <a:t>除数右移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减除数</a:t>
            </a:r>
            <a:br>
              <a:rPr lang="zh-CN" altLang="en-US" sz="2000" dirty="0" smtClean="0"/>
            </a:br>
            <a:r>
              <a:rPr lang="zh-CN" altLang="en-US" sz="2000" dirty="0" smtClean="0"/>
              <a:t>　　　　　     </a:t>
            </a:r>
            <a:r>
              <a:rPr lang="en-US" altLang="zh-CN" sz="2000" dirty="0" smtClean="0"/>
              <a:t>0 0 0 0.1 1 0</a:t>
            </a:r>
            <a:r>
              <a:rPr lang="zh-CN" altLang="en-US" sz="2000" dirty="0" smtClean="0"/>
              <a:t>　　　　</a:t>
            </a:r>
            <a:r>
              <a:rPr lang="en-US" altLang="zh-CN" sz="2000" i="1" dirty="0" smtClean="0"/>
              <a:t>r</a:t>
            </a:r>
            <a:r>
              <a:rPr lang="en-US" altLang="zh-CN" sz="2000" i="1" baseline="-30000" dirty="0" smtClean="0"/>
              <a:t>2</a:t>
            </a:r>
            <a:r>
              <a:rPr lang="zh-CN" altLang="en-US" sz="2000" i="1" dirty="0" smtClean="0"/>
              <a:t>　　　</a:t>
            </a:r>
            <a:r>
              <a:rPr lang="zh-CN" altLang="en-US" sz="2000" dirty="0" smtClean="0"/>
              <a:t>得余数</a:t>
            </a:r>
            <a:r>
              <a:rPr lang="en-US" altLang="zh-CN" sz="2000" dirty="0" smtClean="0"/>
              <a:t>r2</a:t>
            </a:r>
            <a:br>
              <a:rPr lang="en-US" altLang="zh-CN" sz="2000" dirty="0" smtClean="0"/>
            </a:br>
            <a:r>
              <a:rPr lang="zh-CN" altLang="en-US" sz="2000" dirty="0" smtClean="0"/>
              <a:t>　　　　</a:t>
            </a:r>
            <a:r>
              <a:rPr lang="zh-CN" altLang="en-US" sz="2000" u="sng" dirty="0" smtClean="0"/>
              <a:t>  －   </a:t>
            </a:r>
            <a:r>
              <a:rPr lang="en-US" altLang="zh-CN" sz="2000" u="sng" dirty="0" smtClean="0"/>
              <a:t>0 0 0 0.0 0 0</a:t>
            </a:r>
            <a:r>
              <a:rPr lang="zh-CN" altLang="en-US" sz="2000" u="sng" dirty="0" smtClean="0"/>
              <a:t>　　</a:t>
            </a:r>
            <a:r>
              <a:rPr lang="zh-CN" altLang="en-US" sz="2000" dirty="0" smtClean="0"/>
              <a:t>　　</a:t>
            </a:r>
            <a:r>
              <a:rPr lang="en-US" altLang="zh-CN" sz="2000" dirty="0" smtClean="0"/>
              <a:t>2</a:t>
            </a:r>
            <a:r>
              <a:rPr lang="zh-CN" altLang="en-US" sz="2000" baseline="30000" dirty="0" smtClean="0"/>
              <a:t>－</a:t>
            </a:r>
            <a:r>
              <a:rPr lang="en-US" altLang="zh-CN" sz="2000" baseline="30000" dirty="0" smtClean="0"/>
              <a:t>3</a:t>
            </a:r>
            <a:r>
              <a:rPr lang="zh-CN" altLang="en-US" sz="2000" i="1" dirty="0" smtClean="0"/>
              <a:t>ｙ</a:t>
            </a:r>
            <a:r>
              <a:rPr lang="zh-CN" altLang="en-US" sz="2000" dirty="0" smtClean="0"/>
              <a:t>　 除数右移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减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>　　　　　     </a:t>
            </a:r>
            <a:r>
              <a:rPr lang="en-US" altLang="zh-CN" sz="2000" dirty="0" smtClean="0"/>
              <a:t>0 0 0 0.1 1 0 0</a:t>
            </a:r>
            <a:r>
              <a:rPr lang="zh-CN" altLang="en-US" sz="2000" dirty="0" smtClean="0"/>
              <a:t>　　　</a:t>
            </a:r>
            <a:r>
              <a:rPr lang="en-US" altLang="zh-CN" sz="2000" i="1" dirty="0" smtClean="0"/>
              <a:t>r</a:t>
            </a:r>
            <a:r>
              <a:rPr lang="en-US" altLang="zh-CN" sz="2000" i="1" baseline="-30000" dirty="0" smtClean="0"/>
              <a:t>3</a:t>
            </a:r>
            <a:r>
              <a:rPr lang="zh-CN" altLang="en-US" sz="2000" i="1" dirty="0" smtClean="0"/>
              <a:t>　　　</a:t>
            </a:r>
            <a:r>
              <a:rPr lang="zh-CN" altLang="en-US" sz="2000" dirty="0" smtClean="0"/>
              <a:t>得余数</a:t>
            </a:r>
            <a:r>
              <a:rPr lang="en-US" altLang="zh-CN" sz="2000" dirty="0" smtClean="0"/>
              <a:t>r3</a:t>
            </a:r>
            <a:br>
              <a:rPr lang="en-US" altLang="zh-CN" sz="2000" dirty="0" smtClean="0"/>
            </a:br>
            <a:r>
              <a:rPr lang="zh-CN" altLang="en-US" sz="2000" dirty="0" smtClean="0"/>
              <a:t>　　　　</a:t>
            </a:r>
            <a:r>
              <a:rPr lang="zh-CN" altLang="en-US" sz="2000" u="sng" dirty="0" smtClean="0"/>
              <a:t>  －   </a:t>
            </a:r>
            <a:r>
              <a:rPr lang="en-US" altLang="zh-CN" sz="2000" u="sng" dirty="0" smtClean="0"/>
              <a:t>0 0 0 0.1 0 1 1</a:t>
            </a:r>
            <a:r>
              <a:rPr lang="zh-CN" altLang="en-US" sz="2000" u="sng" dirty="0" smtClean="0"/>
              <a:t>　　</a:t>
            </a:r>
            <a:r>
              <a:rPr lang="zh-CN" altLang="en-US" sz="2000" dirty="0" smtClean="0"/>
              <a:t>　</a:t>
            </a:r>
            <a:r>
              <a:rPr lang="en-US" altLang="zh-CN" sz="2000" dirty="0" smtClean="0"/>
              <a:t>2</a:t>
            </a:r>
            <a:r>
              <a:rPr lang="zh-CN" altLang="en-US" sz="2000" baseline="30000" dirty="0" smtClean="0"/>
              <a:t>－</a:t>
            </a:r>
            <a:r>
              <a:rPr lang="en-US" altLang="zh-CN" sz="2000" baseline="30000" dirty="0" smtClean="0"/>
              <a:t>4</a:t>
            </a:r>
            <a:r>
              <a:rPr lang="zh-CN" altLang="en-US" sz="2000" i="1" dirty="0" smtClean="0"/>
              <a:t>ｙ　 </a:t>
            </a:r>
            <a:r>
              <a:rPr lang="zh-CN" altLang="en-US" sz="2000" dirty="0" smtClean="0"/>
              <a:t>除数右移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减除数</a:t>
            </a:r>
            <a:br>
              <a:rPr lang="zh-CN" altLang="en-US" sz="2000" dirty="0" smtClean="0"/>
            </a:br>
            <a:r>
              <a:rPr lang="zh-CN" altLang="en-US" sz="2000" dirty="0" smtClean="0"/>
              <a:t>　　　　  －   </a:t>
            </a:r>
            <a:r>
              <a:rPr lang="en-US" altLang="zh-CN" sz="2000" dirty="0" smtClean="0"/>
              <a:t>0 0 0 0.0 0 0 1</a:t>
            </a:r>
            <a:r>
              <a:rPr lang="zh-CN" altLang="en-US" sz="2000" dirty="0" smtClean="0"/>
              <a:t>　　　</a:t>
            </a:r>
            <a:r>
              <a:rPr lang="en-US" altLang="zh-CN" sz="2000" i="1" dirty="0" smtClean="0"/>
              <a:t>r</a:t>
            </a:r>
            <a:r>
              <a:rPr lang="en-US" altLang="zh-CN" sz="2000" i="1" baseline="-30000" dirty="0" smtClean="0"/>
              <a:t>4</a:t>
            </a:r>
            <a:r>
              <a:rPr lang="zh-CN" altLang="en-US" sz="2000" dirty="0" smtClean="0"/>
              <a:t>　　　得余数</a:t>
            </a:r>
            <a:r>
              <a:rPr lang="en-US" altLang="zh-CN" sz="2000" dirty="0" smtClean="0"/>
              <a:t>r4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dirty="0" smtClean="0"/>
          </a:p>
        </p:txBody>
      </p:sp>
      <p:sp>
        <p:nvSpPr>
          <p:cNvPr id="169990" name="Rectangle 4"/>
          <p:cNvSpPr>
            <a:spLocks noChangeArrowheads="1"/>
          </p:cNvSpPr>
          <p:nvPr/>
        </p:nvSpPr>
        <p:spPr bwMode="auto">
          <a:xfrm>
            <a:off x="179512" y="5053533"/>
            <a:ext cx="8496944" cy="1615827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69875" indent="-269875" eaLnBrk="1" hangingPunct="1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w"/>
            </a:pPr>
            <a:r>
              <a:rPr kumimoji="1" lang="zh-CN" altLang="en-US" sz="2200" b="1" dirty="0" smtClean="0">
                <a:latin typeface="Times New Roman" pitchFamily="18" charset="0"/>
              </a:rPr>
              <a:t>试商问题：商</a:t>
            </a:r>
            <a:r>
              <a:rPr kumimoji="1" lang="en-US" altLang="zh-CN" sz="2200" b="1" dirty="0">
                <a:latin typeface="Times New Roman" pitchFamily="18" charset="0"/>
              </a:rPr>
              <a:t>0</a:t>
            </a:r>
            <a:r>
              <a:rPr kumimoji="1" lang="zh-CN" altLang="en-US" sz="2200" b="1" dirty="0">
                <a:latin typeface="Times New Roman" pitchFamily="18" charset="0"/>
              </a:rPr>
              <a:t>还是商</a:t>
            </a:r>
            <a:r>
              <a:rPr kumimoji="1" lang="en-US" altLang="zh-CN" sz="2200" b="1" dirty="0">
                <a:latin typeface="Times New Roman" pitchFamily="18" charset="0"/>
              </a:rPr>
              <a:t>1</a:t>
            </a:r>
            <a:r>
              <a:rPr kumimoji="1" lang="zh-CN" altLang="en-US" sz="2200" b="1" dirty="0">
                <a:latin typeface="Times New Roman" pitchFamily="18" charset="0"/>
              </a:rPr>
              <a:t>人可以比较后确定，计算机如何确定？</a:t>
            </a:r>
          </a:p>
          <a:p>
            <a:pPr marL="269875" indent="-269875" eaLnBrk="1" hangingPunct="1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w"/>
            </a:pPr>
            <a:r>
              <a:rPr kumimoji="1" lang="zh-CN" altLang="en-US" sz="2200" b="1" dirty="0" smtClean="0">
                <a:latin typeface="Times New Roman" pitchFamily="18" charset="0"/>
              </a:rPr>
              <a:t>减法位数：余数</a:t>
            </a:r>
            <a:r>
              <a:rPr kumimoji="1" lang="zh-CN" altLang="en-US" sz="2200" b="1" dirty="0">
                <a:latin typeface="Times New Roman" pitchFamily="18" charset="0"/>
              </a:rPr>
              <a:t>末位补</a:t>
            </a:r>
            <a:r>
              <a:rPr kumimoji="1" lang="en-US" altLang="zh-CN" sz="2200" b="1" dirty="0">
                <a:latin typeface="Times New Roman" pitchFamily="18" charset="0"/>
              </a:rPr>
              <a:t>0</a:t>
            </a:r>
            <a:r>
              <a:rPr kumimoji="1" lang="zh-CN" altLang="en-US" sz="2200" b="1" dirty="0">
                <a:latin typeface="Times New Roman" pitchFamily="18" charset="0"/>
              </a:rPr>
              <a:t>后，减去除数右移后的值，导致</a:t>
            </a:r>
            <a:r>
              <a:rPr kumimoji="1" lang="zh-CN" altLang="en-US" sz="2200" b="1" dirty="0" smtClean="0">
                <a:latin typeface="Times New Roman" pitchFamily="18" charset="0"/>
              </a:rPr>
              <a:t>加法器位数逐渐增多， 最后</a:t>
            </a:r>
            <a:r>
              <a:rPr kumimoji="1" lang="zh-CN" altLang="en-US" sz="2200" b="1" dirty="0">
                <a:latin typeface="Times New Roman" pitchFamily="18" charset="0"/>
              </a:rPr>
              <a:t>要求加法器的位数必须位被除数的两倍</a:t>
            </a:r>
          </a:p>
        </p:txBody>
      </p:sp>
      <p:sp>
        <p:nvSpPr>
          <p:cNvPr id="169991" name="Text Box 5"/>
          <p:cNvSpPr txBox="1">
            <a:spLocks noChangeArrowheads="1"/>
          </p:cNvSpPr>
          <p:nvPr/>
        </p:nvSpPr>
        <p:spPr bwMode="auto">
          <a:xfrm>
            <a:off x="323528" y="1196975"/>
            <a:ext cx="8064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一、手工算法：</a:t>
            </a:r>
            <a:r>
              <a:rPr kumimoji="1" lang="zh-CN" altLang="en-US" sz="2400" b="1" dirty="0" smtClean="0">
                <a:latin typeface="Times New Roman" pitchFamily="18" charset="0"/>
              </a:rPr>
              <a:t>１００１／１０１１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69992" name="Line 6"/>
          <p:cNvSpPr>
            <a:spLocks noChangeShapeType="1"/>
          </p:cNvSpPr>
          <p:nvPr/>
        </p:nvSpPr>
        <p:spPr bwMode="auto">
          <a:xfrm flipH="1">
            <a:off x="1454696" y="2060848"/>
            <a:ext cx="3810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8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162925" cy="762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CC"/>
                </a:solidFill>
              </a:rPr>
              <a:t>二、机器算法_恢复余数法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628062" cy="5041031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b="1" dirty="0" smtClean="0"/>
              <a:t>手算</a:t>
            </a:r>
            <a:r>
              <a:rPr lang="zh-CN" altLang="en-US" b="1" dirty="0" smtClean="0">
                <a:sym typeface="Wingdings" pitchFamily="2" charset="2"/>
              </a:rPr>
              <a:t>（</a:t>
            </a:r>
            <a:r>
              <a:rPr lang="en-US" altLang="zh-CN" b="1" dirty="0" smtClean="0">
                <a:sym typeface="Wingdings" pitchFamily="2" charset="2"/>
              </a:rPr>
              <a:t>1</a:t>
            </a:r>
            <a:r>
              <a:rPr lang="zh-CN" altLang="en-US" b="1" dirty="0" smtClean="0">
                <a:sym typeface="Wingdings" pitchFamily="2" charset="2"/>
              </a:rPr>
              <a:t>）右移除数：</a:t>
            </a:r>
            <a:r>
              <a:rPr lang="en-US" altLang="zh-CN" b="1" dirty="0" err="1" smtClean="0"/>
              <a:t>R</a:t>
            </a:r>
            <a:r>
              <a:rPr lang="en-US" altLang="zh-CN" b="1" baseline="-25000" dirty="0" err="1" smtClean="0"/>
              <a:t>i</a:t>
            </a:r>
            <a:r>
              <a:rPr lang="en-US" altLang="en-US" b="1" baseline="-25000" dirty="0" smtClean="0"/>
              <a:t> </a:t>
            </a:r>
            <a:r>
              <a:rPr lang="en-US" altLang="en-US" b="1" dirty="0" smtClean="0"/>
              <a:t>= </a:t>
            </a:r>
            <a:r>
              <a:rPr lang="en-US" altLang="zh-CN" b="1" dirty="0" smtClean="0"/>
              <a:t>R</a:t>
            </a:r>
            <a:r>
              <a:rPr lang="en-US" altLang="zh-CN" b="1" baseline="-25000" dirty="0" smtClean="0"/>
              <a:t>i-1</a:t>
            </a:r>
            <a:r>
              <a:rPr lang="en-US" altLang="en-US" b="1" baseline="-25000" dirty="0" smtClean="0"/>
              <a:t> </a:t>
            </a:r>
            <a:r>
              <a:rPr lang="en-US" altLang="zh-CN" b="1" dirty="0" smtClean="0"/>
              <a:t>－2</a:t>
            </a:r>
            <a:r>
              <a:rPr lang="en-US" altLang="zh-CN" b="1" baseline="60000" dirty="0" smtClean="0"/>
              <a:t>–</a:t>
            </a:r>
            <a:r>
              <a:rPr lang="en-US" altLang="zh-CN" b="1" baseline="60000" dirty="0" err="1" smtClean="0"/>
              <a:t>i</a:t>
            </a:r>
            <a:r>
              <a:rPr lang="en-US" altLang="zh-CN" b="1" baseline="60000" dirty="0" smtClean="0"/>
              <a:t> </a:t>
            </a:r>
            <a:r>
              <a:rPr lang="en-US" altLang="zh-CN" b="1" dirty="0" smtClean="0"/>
              <a:t>× Y ×</a:t>
            </a:r>
            <a:r>
              <a:rPr lang="zh-CN" altLang="en-US" b="1" dirty="0" smtClean="0"/>
              <a:t>Ｑ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en-US" altLang="zh-CN" b="1" dirty="0" smtClean="0"/>
              <a:t> </a:t>
            </a:r>
            <a:endParaRPr lang="zh-CN" altLang="en-US" b="1" baseline="60000" dirty="0" smtClean="0"/>
          </a:p>
          <a:p>
            <a:pPr>
              <a:lnSpc>
                <a:spcPct val="140000"/>
              </a:lnSpc>
              <a:buNone/>
            </a:pPr>
            <a:r>
              <a:rPr lang="zh-CN" altLang="en-US" b="1" dirty="0" smtClean="0"/>
              <a:t>		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）口算</a:t>
            </a:r>
            <a:r>
              <a:rPr lang="zh-CN" altLang="en-US" b="1" dirty="0"/>
              <a:t>决定Ｑ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zh-CN" altLang="en-US" b="1" dirty="0" smtClean="0"/>
              <a:t>值</a:t>
            </a:r>
            <a:r>
              <a:rPr lang="en-US" altLang="zh-CN" b="1" baseline="30000" dirty="0" smtClean="0"/>
              <a:t>		   	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endParaRPr lang="zh-CN" altLang="en-US" b="1" baseline="30000" dirty="0" smtClean="0"/>
          </a:p>
          <a:p>
            <a:pPr>
              <a:lnSpc>
                <a:spcPct val="140000"/>
              </a:lnSpc>
            </a:pPr>
            <a:r>
              <a:rPr lang="zh-CN" altLang="en-US" b="1" dirty="0" smtClean="0"/>
              <a:t>机算（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）左移中间余数 </a:t>
            </a:r>
            <a:r>
              <a:rPr lang="en-US" altLang="zh-CN" b="1" dirty="0" err="1" smtClean="0"/>
              <a:t>R</a:t>
            </a:r>
            <a:r>
              <a:rPr lang="en-US" altLang="zh-CN" b="1" baseline="-25000" dirty="0" err="1" smtClean="0"/>
              <a:t>i</a:t>
            </a:r>
            <a:r>
              <a:rPr lang="en-US" altLang="en-US" b="1" baseline="-25000" dirty="0" smtClean="0"/>
              <a:t> </a:t>
            </a:r>
            <a:r>
              <a:rPr lang="en-US" altLang="en-US" b="1" dirty="0" smtClean="0"/>
              <a:t>= 2 * R</a:t>
            </a:r>
            <a:r>
              <a:rPr lang="en-US" altLang="zh-CN" b="1" baseline="-25000" dirty="0" smtClean="0"/>
              <a:t>i-1</a:t>
            </a:r>
            <a:r>
              <a:rPr lang="en-US" altLang="en-US" b="1" baseline="-25000" dirty="0" smtClean="0"/>
              <a:t>   </a:t>
            </a:r>
            <a:r>
              <a:rPr lang="en-US" altLang="zh-CN" b="1" dirty="0" smtClean="0"/>
              <a:t>－</a:t>
            </a:r>
            <a:r>
              <a:rPr lang="en-US" altLang="en-US" b="1" dirty="0" smtClean="0"/>
              <a:t> </a:t>
            </a:r>
            <a:r>
              <a:rPr lang="en-US" altLang="zh-CN" b="1" dirty="0"/>
              <a:t>Y ×</a:t>
            </a:r>
            <a:r>
              <a:rPr lang="zh-CN" altLang="en-US" b="1" dirty="0" smtClean="0"/>
              <a:t>Ｑ</a:t>
            </a:r>
            <a:r>
              <a:rPr lang="en-US" altLang="zh-CN" b="1" baseline="-25000" dirty="0" err="1"/>
              <a:t>i</a:t>
            </a:r>
            <a:endParaRPr lang="en-US" altLang="zh-CN" b="1" dirty="0" smtClean="0"/>
          </a:p>
          <a:p>
            <a:pPr>
              <a:lnSpc>
                <a:spcPct val="140000"/>
              </a:lnSpc>
              <a:buNone/>
            </a:pPr>
            <a:r>
              <a:rPr lang="en-US" altLang="zh-CN" b="1" dirty="0" smtClean="0"/>
              <a:t>		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）试商</a:t>
            </a:r>
            <a:r>
              <a:rPr lang="zh-CN" altLang="en-US" b="1" dirty="0"/>
              <a:t>：Ｑ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1</a:t>
            </a:r>
          </a:p>
          <a:p>
            <a:pPr>
              <a:lnSpc>
                <a:spcPct val="140000"/>
              </a:lnSpc>
              <a:buNone/>
            </a:pPr>
            <a:r>
              <a:rPr lang="zh-CN" altLang="en-US" b="1" dirty="0" smtClean="0"/>
              <a:t>		        若 </a:t>
            </a:r>
            <a:r>
              <a:rPr lang="en-US" altLang="en-US" b="1" dirty="0" err="1" smtClean="0"/>
              <a:t>R</a:t>
            </a:r>
            <a:r>
              <a:rPr lang="en-US" altLang="zh-CN" b="1" baseline="-25000" dirty="0" err="1" smtClean="0"/>
              <a:t>i</a:t>
            </a:r>
            <a:r>
              <a:rPr lang="en-US" altLang="en-US" b="1" baseline="-25000" dirty="0" smtClean="0"/>
              <a:t>  </a:t>
            </a:r>
            <a:r>
              <a:rPr lang="en-US" altLang="zh-CN" b="1" dirty="0" smtClean="0"/>
              <a:t>〉0</a:t>
            </a:r>
            <a:r>
              <a:rPr lang="en-US" altLang="zh-CN" b="1" baseline="-25000" dirty="0" smtClean="0"/>
              <a:t>     </a:t>
            </a:r>
            <a:r>
              <a:rPr lang="zh-CN" altLang="en-US" b="1" dirty="0" smtClean="0"/>
              <a:t>试商正确	</a:t>
            </a:r>
            <a:r>
              <a:rPr lang="zh-CN" altLang="en-US" b="1" dirty="0"/>
              <a:t>Ｑ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en-US" altLang="zh-CN" b="1" dirty="0" smtClean="0"/>
              <a:t>＝1</a:t>
            </a:r>
          </a:p>
          <a:p>
            <a:pPr>
              <a:lnSpc>
                <a:spcPct val="140000"/>
              </a:lnSpc>
              <a:buNone/>
            </a:pPr>
            <a:r>
              <a:rPr lang="zh-CN" altLang="en-US" b="1" dirty="0" smtClean="0"/>
              <a:t>		        若 </a:t>
            </a:r>
            <a:r>
              <a:rPr lang="en-US" altLang="en-US" b="1" dirty="0" err="1" smtClean="0"/>
              <a:t>R</a:t>
            </a:r>
            <a:r>
              <a:rPr lang="en-US" altLang="zh-CN" b="1" baseline="-25000" dirty="0" err="1" smtClean="0"/>
              <a:t>i</a:t>
            </a:r>
            <a:r>
              <a:rPr lang="en-US" altLang="zh-CN" b="1" dirty="0" smtClean="0"/>
              <a:t>〈  0</a:t>
            </a:r>
            <a:r>
              <a:rPr lang="en-US" altLang="zh-CN" b="1" baseline="-25000" dirty="0" smtClean="0"/>
              <a:t>    </a:t>
            </a:r>
            <a:r>
              <a:rPr lang="zh-CN" altLang="en-US" b="1" dirty="0" smtClean="0"/>
              <a:t>试商失败	</a:t>
            </a:r>
            <a:r>
              <a:rPr lang="zh-CN" altLang="en-US" b="1" dirty="0"/>
              <a:t>Ｑ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en-US" altLang="zh-CN" b="1" dirty="0" smtClean="0"/>
              <a:t>=0	     </a:t>
            </a:r>
            <a:r>
              <a:rPr lang="en-US" altLang="zh-CN" b="1" dirty="0" err="1" smtClean="0"/>
              <a:t>R</a:t>
            </a:r>
            <a:r>
              <a:rPr lang="en-US" altLang="zh-CN" b="1" baseline="-25000" dirty="0" err="1" smtClean="0"/>
              <a:t>i</a:t>
            </a:r>
            <a:r>
              <a:rPr lang="en-US" altLang="zh-CN" b="1" baseline="-25000" dirty="0" smtClean="0"/>
              <a:t> </a:t>
            </a:r>
            <a:r>
              <a:rPr lang="en-US" altLang="zh-CN" b="1" dirty="0" smtClean="0"/>
              <a:t>’</a:t>
            </a:r>
            <a:r>
              <a:rPr lang="en-US" altLang="en-US" b="1" dirty="0" smtClean="0"/>
              <a:t>= </a:t>
            </a:r>
            <a:r>
              <a:rPr lang="en-US" altLang="en-US" b="1" dirty="0" err="1" smtClean="0"/>
              <a:t>R</a:t>
            </a:r>
            <a:r>
              <a:rPr lang="en-US" altLang="zh-CN" b="1" baseline="-25000" dirty="0" err="1" smtClean="0"/>
              <a:t>i</a:t>
            </a:r>
            <a:r>
              <a:rPr lang="en-US" altLang="en-US" b="1" dirty="0" smtClean="0"/>
              <a:t>+ </a:t>
            </a:r>
            <a:r>
              <a:rPr lang="en-US" altLang="zh-CN" b="1" dirty="0" smtClean="0"/>
              <a:t>Y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b="1" dirty="0" smtClean="0"/>
              <a:t>		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）起步时，要求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Y</a:t>
            </a:r>
            <a:r>
              <a:rPr lang="zh-CN" altLang="en-US" b="1" dirty="0" smtClean="0"/>
              <a:t>为正数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 dirty="0" smtClean="0"/>
              <a:t>		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）结束时，余数乘以</a:t>
            </a:r>
            <a:r>
              <a:rPr lang="en-US" altLang="zh-CN" b="1" dirty="0" smtClean="0"/>
              <a:t>2</a:t>
            </a:r>
            <a:r>
              <a:rPr lang="en-US" altLang="zh-CN" b="1" baseline="60000" dirty="0" smtClean="0"/>
              <a:t>–n</a:t>
            </a:r>
            <a:endParaRPr lang="en-US" altLang="zh-CN" b="1" dirty="0" smtClean="0"/>
          </a:p>
          <a:p>
            <a:pPr eaLnBrk="1" hangingPunct="1">
              <a:lnSpc>
                <a:spcPct val="140000"/>
              </a:lnSpc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94387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20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20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20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20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20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20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20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20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49238"/>
            <a:ext cx="8162925" cy="7016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0000CC"/>
                </a:solidFill>
              </a:rPr>
              <a:t>二、机器算法_恢复余数法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628800"/>
            <a:ext cx="8208144" cy="5040560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000" b="1" dirty="0" smtClean="0"/>
              <a:t>例：		被除数/余数		商数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000" b="1" dirty="0" smtClean="0"/>
              <a:t>			     </a:t>
            </a:r>
            <a:r>
              <a:rPr lang="en-US" altLang="zh-CN" sz="2000" b="1" dirty="0" smtClean="0"/>
              <a:t>X /  R		  Q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			    00.1001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		+[-Y]</a:t>
            </a:r>
            <a:r>
              <a:rPr lang="zh-CN" altLang="en-US" sz="2000" b="1" baseline="-25000" dirty="0" smtClean="0"/>
              <a:t>补</a:t>
            </a:r>
            <a:r>
              <a:rPr lang="zh-CN" altLang="en-US" sz="2000" b="1" dirty="0" smtClean="0"/>
              <a:t>	    11.0101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			    11.1110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		 +[Y]</a:t>
            </a:r>
            <a:r>
              <a:rPr lang="zh-CN" altLang="en-US" sz="2000" b="1" baseline="-25000" dirty="0" smtClean="0"/>
              <a:t>补</a:t>
            </a:r>
            <a:r>
              <a:rPr lang="en-US" altLang="zh-CN" sz="2000" b="1" dirty="0" smtClean="0"/>
              <a:t>	    00.1011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			    00.1001		   0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			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   01.0010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	          +[-Y]</a:t>
            </a:r>
            <a:r>
              <a:rPr lang="zh-CN" altLang="en-US" sz="2000" b="1" baseline="-25000" dirty="0" smtClean="0">
                <a:solidFill>
                  <a:srgbClr val="C00000"/>
                </a:solidFill>
              </a:rPr>
              <a:t>补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   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11.0101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			    00.0111		   0.1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			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   00.1110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		 +[-Y]</a:t>
            </a:r>
            <a:r>
              <a:rPr lang="zh-CN" altLang="en-US" sz="2000" b="1" baseline="-25000" dirty="0" smtClean="0">
                <a:solidFill>
                  <a:srgbClr val="C00000"/>
                </a:solidFill>
              </a:rPr>
              <a:t>补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    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11.0101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			    00.0011		   0.11</a:t>
            </a:r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899592" y="3140968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899592" y="3933056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920080" y="5084763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920080" y="6237312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468313" y="1052513"/>
            <a:ext cx="8207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/>
              <a:t>X=00.1001		Y=00.1011 		[-Y]</a:t>
            </a:r>
            <a:r>
              <a:rPr lang="zh-CN" altLang="en-US" sz="2000" b="1" dirty="0"/>
              <a:t>补＝</a:t>
            </a:r>
            <a:r>
              <a:rPr lang="en-US" altLang="zh-CN" sz="2000" b="1" dirty="0"/>
              <a:t>11.0101</a:t>
            </a:r>
          </a:p>
        </p:txBody>
      </p:sp>
    </p:spTree>
    <p:extLst>
      <p:ext uri="{BB962C8B-B14F-4D97-AF65-F5344CB8AC3E}">
        <p14:creationId xmlns:p14="http://schemas.microsoft.com/office/powerpoint/2010/main" val="166097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447800"/>
            <a:ext cx="8110538" cy="47640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000" b="1" dirty="0" smtClean="0"/>
              <a:t>例：		被除数/余数		商数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b="1" dirty="0" smtClean="0"/>
              <a:t>			   </a:t>
            </a:r>
            <a:r>
              <a:rPr lang="en-US" altLang="zh-CN" sz="2000" b="1" dirty="0" smtClean="0"/>
              <a:t>X	R		  Q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			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   00.0110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		+[-Y]</a:t>
            </a:r>
            <a:r>
              <a:rPr lang="zh-CN" altLang="en-US" sz="2000" b="1" baseline="-25000" dirty="0" smtClean="0">
                <a:solidFill>
                  <a:srgbClr val="C00000"/>
                </a:solidFill>
              </a:rPr>
              <a:t>补       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11.0101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			    11.1011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		 +[Y]</a:t>
            </a:r>
            <a:r>
              <a:rPr lang="zh-CN" altLang="en-US" sz="2000" b="1" baseline="-25000" dirty="0" smtClean="0"/>
              <a:t>补        </a:t>
            </a:r>
            <a:r>
              <a:rPr lang="en-US" altLang="zh-CN" sz="2000" b="1" dirty="0" smtClean="0"/>
              <a:t>00.1011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			    00.0110		0.110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			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   00.1100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		 +[-Y]</a:t>
            </a:r>
            <a:r>
              <a:rPr lang="zh-CN" altLang="en-US" sz="2000" b="1" baseline="-25000" dirty="0" smtClean="0">
                <a:solidFill>
                  <a:srgbClr val="C00000"/>
                </a:solidFill>
              </a:rPr>
              <a:t>补      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11.0101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			    00.0001		0.1101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			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b="1" dirty="0" smtClean="0"/>
              <a:t>算法缺点：计算步骤不确定，难于控制。</a:t>
            </a:r>
            <a:endParaRPr lang="zh-CN" altLang="en-US" b="1" dirty="0" smtClean="0"/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 flipV="1">
            <a:off x="1573213" y="29718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 flipV="1">
            <a:off x="1573213" y="3717032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 flipV="1">
            <a:off x="1619672" y="486916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68313" y="620688"/>
            <a:ext cx="8207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/>
              <a:t>X=00.1001		Y=00.1011 		[-Y]</a:t>
            </a:r>
            <a:r>
              <a:rPr lang="zh-CN" altLang="en-US" sz="2000" b="1" dirty="0"/>
              <a:t>补＝</a:t>
            </a:r>
            <a:r>
              <a:rPr lang="en-US" altLang="zh-CN" sz="2000" b="1" dirty="0"/>
              <a:t>11.0101</a:t>
            </a:r>
          </a:p>
        </p:txBody>
      </p:sp>
    </p:spTree>
    <p:extLst>
      <p:ext uri="{BB962C8B-B14F-4D97-AF65-F5344CB8AC3E}">
        <p14:creationId xmlns:p14="http://schemas.microsoft.com/office/powerpoint/2010/main" val="22438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20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20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20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20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2000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501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624"/>
            <a:ext cx="8162925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0000CC"/>
                </a:solidFill>
              </a:rPr>
              <a:t>三</a:t>
            </a:r>
            <a:r>
              <a:rPr lang="zh-CN" altLang="en-US" sz="3200" b="1" dirty="0" smtClean="0">
                <a:solidFill>
                  <a:srgbClr val="0000CC"/>
                </a:solidFill>
              </a:rPr>
              <a:t>、机器算法_不恢复余数法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249"/>
            <a:ext cx="8640763" cy="547211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1. 原理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/>
              <a:t>试商： </a:t>
            </a:r>
            <a:r>
              <a:rPr lang="en-US" altLang="en-US" sz="2000" b="1" dirty="0" err="1" smtClean="0"/>
              <a:t>R</a:t>
            </a:r>
            <a:r>
              <a:rPr lang="en-US" altLang="zh-CN" sz="2000" b="1" baseline="-25000" dirty="0" err="1" smtClean="0"/>
              <a:t>i</a:t>
            </a:r>
            <a:r>
              <a:rPr lang="en-US" altLang="zh-CN" sz="2000" b="1" baseline="-25000" dirty="0" smtClean="0"/>
              <a:t>　</a:t>
            </a:r>
            <a:r>
              <a:rPr lang="en-US" altLang="en-US" sz="2000" b="1" dirty="0" smtClean="0"/>
              <a:t>=</a:t>
            </a:r>
            <a:r>
              <a:rPr lang="en-US" altLang="zh-CN" sz="2000" b="1" dirty="0" smtClean="0"/>
              <a:t>　</a:t>
            </a:r>
            <a:r>
              <a:rPr lang="en-US" altLang="en-US" sz="2000" b="1" dirty="0" smtClean="0"/>
              <a:t>2R</a:t>
            </a:r>
            <a:r>
              <a:rPr lang="en-US" altLang="zh-CN" sz="2000" b="1" baseline="-25000" dirty="0" smtClean="0"/>
              <a:t>i</a:t>
            </a:r>
            <a:r>
              <a:rPr lang="en-US" altLang="en-US" sz="2000" b="1" baseline="-25000" dirty="0" smtClean="0"/>
              <a:t> - 1</a:t>
            </a:r>
            <a:r>
              <a:rPr lang="zh-CN" altLang="en-US" sz="2000" b="1" dirty="0" smtClean="0"/>
              <a:t>－ </a:t>
            </a:r>
            <a:r>
              <a:rPr lang="en-US" altLang="zh-CN" sz="2000" b="1" dirty="0" smtClean="0"/>
              <a:t>Y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/>
              <a:t>		   若 </a:t>
            </a:r>
            <a:r>
              <a:rPr lang="en-US" altLang="en-US" sz="2000" b="1" dirty="0" err="1" smtClean="0"/>
              <a:t>R</a:t>
            </a:r>
            <a:r>
              <a:rPr lang="en-US" altLang="zh-CN" sz="2000" b="1" baseline="-25000" dirty="0" err="1" smtClean="0"/>
              <a:t>i</a:t>
            </a:r>
            <a:r>
              <a:rPr lang="en-US" altLang="en-US" sz="2000" b="1" baseline="-25000" dirty="0" smtClean="0"/>
              <a:t> </a:t>
            </a:r>
            <a:r>
              <a:rPr lang="en-US" altLang="zh-CN" sz="2000" b="1" dirty="0" smtClean="0"/>
              <a:t>〉0</a:t>
            </a:r>
            <a:r>
              <a:rPr lang="en-US" altLang="zh-CN" sz="2000" b="1" baseline="-25000" dirty="0" smtClean="0"/>
              <a:t>       </a:t>
            </a:r>
            <a:r>
              <a:rPr lang="zh-CN" altLang="en-US" sz="2000" b="1" dirty="0" smtClean="0"/>
              <a:t>正确   </a:t>
            </a:r>
            <a:r>
              <a:rPr lang="en-US" altLang="zh-CN" sz="2000" b="1" dirty="0" smtClean="0"/>
              <a:t>R</a:t>
            </a:r>
            <a:r>
              <a:rPr lang="en-US" altLang="zh-CN" sz="2000" b="1" baseline="-25000" dirty="0" smtClean="0"/>
              <a:t>i+1</a:t>
            </a:r>
            <a:r>
              <a:rPr lang="zh-CN" altLang="en-US" b="1" dirty="0" smtClean="0">
                <a:solidFill>
                  <a:srgbClr val="FF0000"/>
                </a:solidFill>
              </a:rPr>
              <a:t>＝</a:t>
            </a:r>
            <a:r>
              <a:rPr lang="en-US" altLang="zh-CN" b="1" i="1" dirty="0" smtClean="0">
                <a:solidFill>
                  <a:srgbClr val="FF0000"/>
                </a:solidFill>
              </a:rPr>
              <a:t>2R</a:t>
            </a:r>
            <a:r>
              <a:rPr lang="en-US" altLang="zh-CN" b="1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b="1" i="1" baseline="-25000" dirty="0" smtClean="0">
                <a:solidFill>
                  <a:srgbClr val="FF0000"/>
                </a:solidFill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</a:rPr>
              <a:t>－ </a:t>
            </a:r>
            <a:r>
              <a:rPr lang="en-US" altLang="zh-CN" b="1" i="1" dirty="0" smtClean="0">
                <a:solidFill>
                  <a:srgbClr val="FF0000"/>
                </a:solidFill>
              </a:rPr>
              <a:t>Y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2000" b="1" i="1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 smtClean="0"/>
              <a:t>		   若 </a:t>
            </a:r>
            <a:r>
              <a:rPr lang="en-US" altLang="en-US" sz="2000" b="1" dirty="0" err="1" smtClean="0"/>
              <a:t>R</a:t>
            </a:r>
            <a:r>
              <a:rPr lang="en-US" altLang="zh-CN" sz="2000" b="1" baseline="-25000" dirty="0" err="1" smtClean="0"/>
              <a:t>i</a:t>
            </a:r>
            <a:r>
              <a:rPr lang="en-US" altLang="zh-CN" sz="2000" b="1" dirty="0" smtClean="0"/>
              <a:t>〈  0</a:t>
            </a:r>
            <a:r>
              <a:rPr lang="en-US" altLang="zh-CN" sz="2000" b="1" baseline="-25000" dirty="0" smtClean="0"/>
              <a:t>     </a:t>
            </a:r>
            <a:r>
              <a:rPr lang="zh-CN" altLang="en-US" sz="2000" b="1" dirty="0" smtClean="0"/>
              <a:t>失败   </a:t>
            </a:r>
            <a:r>
              <a:rPr lang="en-US" altLang="en-US" sz="2000" b="1" dirty="0" err="1" smtClean="0"/>
              <a:t>R</a:t>
            </a:r>
            <a:r>
              <a:rPr lang="en-US" altLang="zh-CN" sz="2000" b="1" baseline="-25000" dirty="0" err="1" smtClean="0"/>
              <a:t>i</a:t>
            </a:r>
            <a:r>
              <a:rPr lang="en-US" altLang="zh-CN" sz="2000" b="1" dirty="0" smtClean="0"/>
              <a:t>’  </a:t>
            </a:r>
            <a:r>
              <a:rPr lang="zh-CN" altLang="en-US" sz="2000" b="1" dirty="0" smtClean="0"/>
              <a:t>＝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 smtClean="0"/>
              <a:t>R</a:t>
            </a:r>
            <a:r>
              <a:rPr lang="en-US" altLang="zh-CN" sz="2000" b="1" baseline="-25000" dirty="0" err="1" smtClean="0"/>
              <a:t>i</a:t>
            </a:r>
            <a:r>
              <a:rPr lang="en-US" altLang="zh-CN" sz="2000" b="1" baseline="-25000" dirty="0" smtClean="0"/>
              <a:t> </a:t>
            </a:r>
            <a:r>
              <a:rPr lang="zh-CN" altLang="en-US" sz="2000" b="1" dirty="0" smtClean="0"/>
              <a:t>＋ </a:t>
            </a:r>
            <a:r>
              <a:rPr lang="en-US" altLang="zh-CN" sz="2000" b="1" dirty="0" smtClean="0"/>
              <a:t>Y</a:t>
            </a:r>
            <a:r>
              <a:rPr lang="zh-CN" altLang="en-US" sz="2000" b="1" dirty="0"/>
              <a:t> </a:t>
            </a:r>
            <a:r>
              <a:rPr lang="zh-CN" altLang="en-US" sz="2000" b="1" dirty="0" smtClean="0"/>
              <a:t>                      （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                 		       R</a:t>
            </a:r>
            <a:r>
              <a:rPr lang="en-US" altLang="zh-CN" sz="2000" b="1" baseline="-25000" dirty="0" smtClean="0"/>
              <a:t>i+1</a:t>
            </a:r>
            <a:r>
              <a:rPr lang="zh-CN" altLang="en-US" sz="2000" b="1" dirty="0" smtClean="0"/>
              <a:t>＝</a:t>
            </a:r>
            <a:r>
              <a:rPr lang="en-US" altLang="en-US" sz="2000" b="1" dirty="0" smtClean="0"/>
              <a:t> 2R</a:t>
            </a:r>
            <a:r>
              <a:rPr lang="en-US" altLang="zh-CN" sz="2000" b="1" baseline="-25000" dirty="0" smtClean="0"/>
              <a:t>i</a:t>
            </a:r>
            <a:r>
              <a:rPr lang="en-US" altLang="zh-CN" sz="2000" b="1" dirty="0" smtClean="0"/>
              <a:t>’</a:t>
            </a:r>
            <a:r>
              <a:rPr lang="zh-CN" altLang="en-US" sz="2000" b="1" dirty="0" smtClean="0"/>
              <a:t>－</a:t>
            </a:r>
            <a:r>
              <a:rPr lang="en-US" altLang="zh-CN" sz="2000" b="1" dirty="0" smtClean="0"/>
              <a:t>Y                      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                                 </a:t>
            </a:r>
            <a:r>
              <a:rPr lang="zh-CN" altLang="en-US" sz="2000" b="1" dirty="0" smtClean="0"/>
              <a:t>＝</a:t>
            </a:r>
            <a:r>
              <a:rPr lang="en-US" altLang="zh-CN" sz="2000" b="1" dirty="0" smtClean="0"/>
              <a:t>2 (</a:t>
            </a:r>
            <a:r>
              <a:rPr lang="en-US" altLang="en-US" sz="2000" b="1" dirty="0" err="1" smtClean="0"/>
              <a:t>R</a:t>
            </a:r>
            <a:r>
              <a:rPr lang="en-US" altLang="zh-CN" sz="2000" b="1" baseline="-25000" dirty="0" err="1" smtClean="0"/>
              <a:t>i</a:t>
            </a:r>
            <a:r>
              <a:rPr lang="en-US" altLang="en-US" sz="2000" b="1" baseline="-25000" dirty="0" smtClean="0"/>
              <a:t> </a:t>
            </a:r>
            <a:r>
              <a:rPr lang="en-US" altLang="en-US" sz="2000" b="1" dirty="0" smtClean="0"/>
              <a:t>+ </a:t>
            </a:r>
            <a:r>
              <a:rPr lang="en-US" altLang="zh-CN" sz="2000" b="1" dirty="0" smtClean="0"/>
              <a:t>Y) </a:t>
            </a:r>
            <a:r>
              <a:rPr lang="zh-CN" altLang="en-US" sz="2000" b="1" dirty="0" smtClean="0"/>
              <a:t>－</a:t>
            </a:r>
            <a:r>
              <a:rPr lang="en-US" altLang="zh-CN" sz="2000" b="1" dirty="0" smtClean="0"/>
              <a:t>Y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					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＝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i="1" dirty="0" smtClean="0">
                <a:solidFill>
                  <a:srgbClr val="FF0000"/>
                </a:solidFill>
              </a:rPr>
              <a:t>2</a:t>
            </a:r>
            <a:r>
              <a:rPr lang="en-US" altLang="en-US" b="1" i="1" dirty="0" smtClean="0">
                <a:solidFill>
                  <a:srgbClr val="FF0000"/>
                </a:solidFill>
              </a:rPr>
              <a:t>R</a:t>
            </a:r>
            <a:r>
              <a:rPr lang="en-US" altLang="zh-CN" b="1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b="1" i="1" baseline="-25000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＋</a:t>
            </a:r>
            <a:r>
              <a:rPr lang="en-US" altLang="zh-CN" b="1" i="1" dirty="0" smtClean="0">
                <a:solidFill>
                  <a:srgbClr val="FF0000"/>
                </a:solidFill>
              </a:rPr>
              <a:t>Y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/>
              <a:t>规则：</a:t>
            </a:r>
            <a:r>
              <a:rPr lang="en-US" altLang="en-US" sz="2000" b="1" dirty="0" err="1" smtClean="0"/>
              <a:t>R</a:t>
            </a:r>
            <a:r>
              <a:rPr lang="en-US" altLang="zh-CN" sz="2000" b="1" baseline="-25000" dirty="0" err="1" smtClean="0"/>
              <a:t>i</a:t>
            </a:r>
            <a:r>
              <a:rPr lang="en-US" altLang="en-US" sz="2000" b="1" baseline="-25000" dirty="0" smtClean="0"/>
              <a:t> </a:t>
            </a:r>
            <a:r>
              <a:rPr lang="en-US" altLang="en-US" sz="2000" b="1" dirty="0" smtClean="0"/>
              <a:t>= 2R</a:t>
            </a:r>
            <a:r>
              <a:rPr lang="en-US" altLang="zh-CN" sz="2000" b="1" baseline="-25000" dirty="0" smtClean="0"/>
              <a:t>i</a:t>
            </a:r>
            <a:r>
              <a:rPr lang="en-US" altLang="en-US" sz="2000" b="1" baseline="-25000" dirty="0" smtClean="0"/>
              <a:t> - 1</a:t>
            </a:r>
            <a:r>
              <a:rPr lang="en-US" altLang="zh-CN" sz="2000" b="1" dirty="0" smtClean="0"/>
              <a:t>－</a:t>
            </a:r>
            <a:r>
              <a:rPr lang="en-US" altLang="en-US" sz="2000" b="1" dirty="0" smtClean="0"/>
              <a:t> </a:t>
            </a:r>
            <a:r>
              <a:rPr lang="en-US" altLang="zh-CN" sz="2000" b="1" dirty="0" smtClean="0"/>
              <a:t>Y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 smtClean="0"/>
              <a:t>		  若 </a:t>
            </a:r>
            <a:r>
              <a:rPr lang="en-US" altLang="en-US" sz="2000" b="1" dirty="0" err="1" smtClean="0"/>
              <a:t>R</a:t>
            </a:r>
            <a:r>
              <a:rPr lang="en-US" altLang="zh-CN" sz="2000" b="1" baseline="-25000" dirty="0" err="1" smtClean="0"/>
              <a:t>i</a:t>
            </a:r>
            <a:r>
              <a:rPr lang="en-US" altLang="en-US" sz="2000" b="1" baseline="-25000" dirty="0" smtClean="0"/>
              <a:t>   </a:t>
            </a:r>
            <a:r>
              <a:rPr lang="en-US" altLang="zh-CN" sz="2000" b="1" dirty="0" smtClean="0"/>
              <a:t>〉0	</a:t>
            </a:r>
            <a:r>
              <a:rPr lang="zh-CN" altLang="en-US" sz="2000" b="1" dirty="0" smtClean="0"/>
              <a:t>商1	</a:t>
            </a:r>
            <a:r>
              <a:rPr lang="en-US" altLang="zh-CN" sz="2000" b="1" dirty="0" smtClean="0"/>
              <a:t> R</a:t>
            </a:r>
            <a:r>
              <a:rPr lang="en-US" altLang="zh-CN" sz="2000" b="1" baseline="-25000" dirty="0" smtClean="0"/>
              <a:t>i+1</a:t>
            </a:r>
            <a:r>
              <a:rPr lang="en-US" altLang="en-US" sz="2000" b="1" baseline="-25000" dirty="0" smtClean="0"/>
              <a:t> </a:t>
            </a:r>
            <a:r>
              <a:rPr lang="en-US" altLang="en-US" sz="2000" b="1" dirty="0" smtClean="0"/>
              <a:t>= 2R</a:t>
            </a:r>
            <a:r>
              <a:rPr lang="en-US" altLang="zh-CN" sz="2000" b="1" baseline="-25000" dirty="0" smtClean="0"/>
              <a:t>i</a:t>
            </a:r>
            <a:r>
              <a:rPr lang="en-US" altLang="en-US" sz="2000" b="1" baseline="-25000" dirty="0" smtClean="0"/>
              <a:t>  </a:t>
            </a:r>
            <a:r>
              <a:rPr lang="en-US" altLang="en-US" sz="2000" b="1" dirty="0" smtClean="0"/>
              <a:t>- </a:t>
            </a:r>
            <a:r>
              <a:rPr lang="en-US" altLang="zh-CN" sz="2000" b="1" dirty="0" smtClean="0"/>
              <a:t>Y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 smtClean="0"/>
              <a:t>		  若 </a:t>
            </a:r>
            <a:r>
              <a:rPr lang="en-US" altLang="en-US" sz="2000" b="1" dirty="0" err="1" smtClean="0"/>
              <a:t>R</a:t>
            </a:r>
            <a:r>
              <a:rPr lang="en-US" altLang="zh-CN" sz="2000" b="1" baseline="-25000" dirty="0" err="1" smtClean="0"/>
              <a:t>i</a:t>
            </a:r>
            <a:r>
              <a:rPr lang="en-US" altLang="zh-CN" sz="2000" b="1" dirty="0" smtClean="0"/>
              <a:t>〈  0</a:t>
            </a:r>
            <a:r>
              <a:rPr lang="en-US" altLang="zh-CN" sz="2000" b="1" baseline="-25000" dirty="0" smtClean="0"/>
              <a:t>           </a:t>
            </a:r>
            <a:r>
              <a:rPr lang="zh-CN" altLang="en-US" sz="2000" b="1" dirty="0" smtClean="0"/>
              <a:t>商0	</a:t>
            </a:r>
            <a:r>
              <a:rPr lang="en-US" altLang="zh-CN" sz="2000" b="1" dirty="0" smtClean="0"/>
              <a:t> </a:t>
            </a:r>
            <a:r>
              <a:rPr lang="en-US" altLang="en-US" sz="2000" b="1" dirty="0" smtClean="0"/>
              <a:t>R</a:t>
            </a:r>
            <a:r>
              <a:rPr lang="en-US" altLang="zh-CN" sz="2000" b="1" baseline="-25000" dirty="0" smtClean="0"/>
              <a:t>i</a:t>
            </a:r>
            <a:r>
              <a:rPr lang="en-US" altLang="en-US" sz="2000" b="1" baseline="-25000" dirty="0" smtClean="0"/>
              <a:t>+1 </a:t>
            </a:r>
            <a:r>
              <a:rPr lang="en-US" altLang="en-US" sz="2000" b="1" dirty="0" smtClean="0"/>
              <a:t>= 2R</a:t>
            </a:r>
            <a:r>
              <a:rPr lang="en-US" altLang="zh-CN" sz="2000" b="1" baseline="-25000" dirty="0" smtClean="0"/>
              <a:t>i</a:t>
            </a:r>
            <a:r>
              <a:rPr lang="en-US" altLang="en-US" sz="2000" b="1" baseline="-25000" dirty="0" smtClean="0"/>
              <a:t>  </a:t>
            </a:r>
            <a:r>
              <a:rPr lang="en-US" altLang="en-US" sz="2000" b="1" dirty="0" smtClean="0"/>
              <a:t>+ </a:t>
            </a:r>
            <a:r>
              <a:rPr lang="en-US" altLang="zh-CN" sz="2000" b="1" dirty="0" smtClean="0"/>
              <a:t>Y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9764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0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0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20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0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20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20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0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0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2000" fill="hold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2000" fill="hold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2" autoUpdateAnimBg="0"/>
      <p:bldP spid="51203" grpI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52400"/>
            <a:ext cx="8641084" cy="655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例：	</a:t>
            </a:r>
            <a:r>
              <a:rPr lang="zh-CN" altLang="en-US" b="1" dirty="0" smtClean="0">
                <a:solidFill>
                  <a:srgbClr val="C00000"/>
                </a:solidFill>
              </a:rPr>
              <a:t>被除数/余数	         商数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0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/>
              <a:t>		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   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X / R		            Q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		00.1001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		</a:t>
            </a:r>
            <a:r>
              <a:rPr lang="zh-CN" altLang="en-US" sz="2000" b="1" dirty="0" smtClean="0"/>
              <a:t>11.0101		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起步做减法</a:t>
            </a:r>
            <a:r>
              <a:rPr lang="en-US" altLang="zh-CN" sz="2000" b="1" dirty="0" smtClean="0"/>
              <a:t>)</a:t>
            </a:r>
            <a:endParaRPr lang="zh-CN" altLang="en-US" sz="20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		11.1110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		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11.1100 	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0(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左移做加法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    00.1011</a:t>
            </a:r>
            <a:r>
              <a:rPr lang="en-US" altLang="zh-CN" sz="2000" b="1" dirty="0" smtClean="0"/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00.0111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		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00.1110	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0.1 (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左移做减法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		11.0101	</a:t>
            </a:r>
            <a:r>
              <a:rPr lang="en-US" altLang="zh-CN" sz="2000" b="1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		00.0011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		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00.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0110		0.11 (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左移做减法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		11.0101</a:t>
            </a:r>
            <a:r>
              <a:rPr lang="en-US" altLang="zh-CN" sz="2000" b="1" dirty="0" smtClean="0"/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           11.1011    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       11.0110		0.110 (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左移做加法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       00.1011</a:t>
            </a:r>
            <a:r>
              <a:rPr lang="en-US" altLang="zh-CN" sz="2000" b="1" dirty="0" smtClean="0"/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           00.0001                        0.1101(</a:t>
            </a:r>
            <a:r>
              <a:rPr lang="zh-CN" altLang="en-US" sz="2000" b="1" dirty="0" smtClean="0"/>
              <a:t>停止运算</a:t>
            </a:r>
            <a:r>
              <a:rPr lang="en-US" altLang="zh-CN" sz="2000" b="1" dirty="0" smtClean="0"/>
              <a:t>)</a:t>
            </a:r>
            <a:endParaRPr lang="zh-CN" altLang="en-US" sz="2000" b="1" dirty="0" smtClean="0"/>
          </a:p>
        </p:txBody>
      </p:sp>
      <p:sp>
        <p:nvSpPr>
          <p:cNvPr id="63491" name="Line 4"/>
          <p:cNvSpPr>
            <a:spLocks noChangeShapeType="1"/>
          </p:cNvSpPr>
          <p:nvPr/>
        </p:nvSpPr>
        <p:spPr bwMode="auto">
          <a:xfrm>
            <a:off x="899592" y="1916832"/>
            <a:ext cx="47529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3" name="Line 7"/>
          <p:cNvSpPr>
            <a:spLocks noChangeShapeType="1"/>
          </p:cNvSpPr>
          <p:nvPr/>
        </p:nvSpPr>
        <p:spPr bwMode="auto">
          <a:xfrm>
            <a:off x="899145" y="2996952"/>
            <a:ext cx="4752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4" name="Line 8"/>
          <p:cNvSpPr>
            <a:spLocks noChangeShapeType="1"/>
          </p:cNvSpPr>
          <p:nvPr/>
        </p:nvSpPr>
        <p:spPr bwMode="auto">
          <a:xfrm>
            <a:off x="971723" y="4077072"/>
            <a:ext cx="482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5" name="Line 9"/>
          <p:cNvSpPr>
            <a:spLocks noChangeShapeType="1"/>
          </p:cNvSpPr>
          <p:nvPr/>
        </p:nvSpPr>
        <p:spPr bwMode="auto">
          <a:xfrm flipV="1">
            <a:off x="971723" y="5085184"/>
            <a:ext cx="482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971724" y="6165304"/>
            <a:ext cx="4824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7" name="Rectangle 13"/>
          <p:cNvSpPr>
            <a:spLocks noChangeArrowheads="1"/>
          </p:cNvSpPr>
          <p:nvPr/>
        </p:nvSpPr>
        <p:spPr bwMode="auto">
          <a:xfrm>
            <a:off x="6156176" y="44450"/>
            <a:ext cx="273685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X=00.1001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Y=00.1011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[-Y]</a:t>
            </a:r>
            <a:r>
              <a:rPr lang="zh-CN" altLang="en-US" sz="2000" b="1" baseline="-25000" dirty="0">
                <a:solidFill>
                  <a:srgbClr val="C00000"/>
                </a:solidFill>
              </a:rPr>
              <a:t>补</a:t>
            </a:r>
            <a:r>
              <a:rPr lang="en-US" altLang="zh-CN" sz="2000" b="1" dirty="0">
                <a:solidFill>
                  <a:srgbClr val="C00000"/>
                </a:solidFill>
              </a:rPr>
              <a:t>=11.0101</a:t>
            </a:r>
          </a:p>
        </p:txBody>
      </p:sp>
    </p:spTree>
    <p:extLst>
      <p:ext uri="{BB962C8B-B14F-4D97-AF65-F5344CB8AC3E}">
        <p14:creationId xmlns:p14="http://schemas.microsoft.com/office/powerpoint/2010/main" val="115382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70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0" fill="hold"/>
                                        <p:tgtEl>
                                          <p:spTgt spid="70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706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706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000" fill="hold"/>
                                        <p:tgtEl>
                                          <p:spTgt spid="706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000" fill="hold"/>
                                        <p:tgtEl>
                                          <p:spTgt spid="706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2000" fill="hold"/>
                                        <p:tgtEl>
                                          <p:spTgt spid="706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000" fill="hold"/>
                                        <p:tgtEl>
                                          <p:spTgt spid="706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D04BF52-0DF2-4588-9788-A0F49F244638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00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8" y="1268760"/>
            <a:ext cx="7460608" cy="551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3" name="Rectangle 3"/>
          <p:cNvSpPr>
            <a:spLocks noChangeArrowheads="1"/>
          </p:cNvSpPr>
          <p:nvPr/>
        </p:nvSpPr>
        <p:spPr bwMode="auto">
          <a:xfrm>
            <a:off x="6156176" y="2658640"/>
            <a:ext cx="2473598" cy="10156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2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b="1" dirty="0" smtClean="0"/>
              <a:t>P=0</a:t>
            </a:r>
            <a:r>
              <a:rPr lang="zh-CN" altLang="en-US" sz="2000" b="1" dirty="0"/>
              <a:t>，作加法</a:t>
            </a:r>
            <a:r>
              <a:rPr lang="zh-CN" altLang="en-US" sz="2000" b="1" dirty="0" smtClean="0"/>
              <a:t>运算</a:t>
            </a:r>
            <a:endParaRPr lang="en-US" altLang="zh-CN" sz="2000" b="1" dirty="0" smtClean="0"/>
          </a:p>
          <a:p>
            <a:pPr marL="0" lvl="2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b="1" dirty="0" smtClean="0"/>
              <a:t>P=1</a:t>
            </a:r>
            <a:r>
              <a:rPr lang="zh-CN" altLang="en-US" sz="2000" b="1" dirty="0"/>
              <a:t>，作减法运算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512" y="116632"/>
            <a:ext cx="8162925" cy="122443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3200" b="1" dirty="0">
                <a:solidFill>
                  <a:srgbClr val="C00000"/>
                </a:solidFill>
              </a:rPr>
              <a:t>四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、阵列除法器</a:t>
            </a:r>
            <a:endParaRPr lang="en-US" altLang="zh-CN" sz="3200" b="1" dirty="0" smtClean="0">
              <a:solidFill>
                <a:srgbClr val="C00000"/>
              </a:solidFill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rgbClr val="0000CC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、可控加法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/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减法（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CAS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）单元</a:t>
            </a:r>
          </a:p>
        </p:txBody>
      </p:sp>
    </p:spTree>
    <p:extLst>
      <p:ext uri="{BB962C8B-B14F-4D97-AF65-F5344CB8AC3E}">
        <p14:creationId xmlns:p14="http://schemas.microsoft.com/office/powerpoint/2010/main" val="250355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日期占位符 1"/>
          <p:cNvSpPr>
            <a:spLocks noGrp="1"/>
          </p:cNvSpPr>
          <p:nvPr>
            <p:ph type="dt" sz="quarter" idx="4294967295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DC55DC-5947-46DA-A3B7-C61D782E4D19}" type="datetime1">
              <a:rPr lang="zh-CN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2019/3/15</a:t>
            </a:fld>
            <a:endParaRPr lang="en-US" altLang="zh-CN" sz="1000" smtClean="0"/>
          </a:p>
        </p:txBody>
      </p:sp>
      <p:sp>
        <p:nvSpPr>
          <p:cNvPr id="17613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D04BF52-0DF2-4588-9788-A0F49F244638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000" dirty="0" smtClean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48680"/>
            <a:ext cx="8421402" cy="470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4" name="Text Box 4"/>
          <p:cNvSpPr txBox="1">
            <a:spLocks noChangeArrowheads="1"/>
          </p:cNvSpPr>
          <p:nvPr/>
        </p:nvSpPr>
        <p:spPr bwMode="auto">
          <a:xfrm>
            <a:off x="0" y="4941168"/>
            <a:ext cx="9144000" cy="160990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 eaLnBrk="1" hangingPunct="1">
              <a:spcBef>
                <a:spcPts val="600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垂直线：被除数（中间余数）；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斜线：除数；    水平线：</a:t>
            </a:r>
            <a:r>
              <a:rPr lang="zh-CN" altLang="en-US" sz="2000" b="1" dirty="0">
                <a:solidFill>
                  <a:srgbClr val="FF0000"/>
                </a:solidFill>
              </a:rPr>
              <a:t>加减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控制线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</a:t>
            </a:r>
          </a:p>
          <a:p>
            <a:pPr marL="285750" indent="-285750" eaLnBrk="1" hangingPunct="1">
              <a:spcBef>
                <a:spcPts val="600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2000" b="1" dirty="0" smtClean="0"/>
              <a:t>首行：</a:t>
            </a:r>
            <a:r>
              <a:rPr lang="en-US" altLang="zh-CN" sz="2000" b="1" dirty="0" smtClean="0"/>
              <a:t>P=1</a:t>
            </a:r>
            <a:r>
              <a:rPr lang="zh-CN" altLang="en-US" sz="2000" b="1" dirty="0" smtClean="0"/>
              <a:t>，做减法</a:t>
            </a:r>
            <a:r>
              <a:rPr lang="en-US" altLang="zh-CN" sz="2000" b="1" dirty="0" smtClean="0"/>
              <a:t>【 0.x</a:t>
            </a:r>
            <a:r>
              <a:rPr lang="en-US" altLang="zh-CN" sz="2000" baseline="-25000" dirty="0" smtClean="0">
                <a:latin typeface="Arial Unicode MS" panose="020B0604020202020204" pitchFamily="34" charset="-122"/>
              </a:rPr>
              <a:t>6 </a:t>
            </a:r>
            <a:r>
              <a:rPr lang="en-US" altLang="zh-CN" sz="2000" b="1" dirty="0" smtClean="0"/>
              <a:t>x</a:t>
            </a:r>
            <a:r>
              <a:rPr lang="en-US" altLang="zh-CN" sz="2000" baseline="-25000" dirty="0" smtClean="0">
                <a:latin typeface="Arial Unicode MS" panose="020B0604020202020204" pitchFamily="34" charset="-122"/>
              </a:rPr>
              <a:t>5 </a:t>
            </a:r>
            <a:r>
              <a:rPr lang="en-US" altLang="zh-CN" sz="2000" b="1" dirty="0" smtClean="0"/>
              <a:t>x</a:t>
            </a:r>
            <a:r>
              <a:rPr lang="en-US" altLang="zh-CN" sz="2000" baseline="-25000" dirty="0" smtClean="0">
                <a:latin typeface="Arial Unicode MS" panose="020B0604020202020204" pitchFamily="34" charset="-122"/>
              </a:rPr>
              <a:t>4 </a:t>
            </a:r>
            <a:r>
              <a:rPr lang="en-US" altLang="zh-CN" sz="2000" b="1" dirty="0" smtClean="0"/>
              <a:t>x</a:t>
            </a:r>
            <a:r>
              <a:rPr lang="en-US" altLang="zh-CN" sz="2000" baseline="-25000" dirty="0" smtClean="0">
                <a:latin typeface="Arial Unicode MS" panose="020B0604020202020204" pitchFamily="34" charset="-122"/>
              </a:rPr>
              <a:t>3 </a:t>
            </a:r>
            <a:r>
              <a:rPr lang="en-US" altLang="zh-CN" sz="2000" b="1" dirty="0" smtClean="0"/>
              <a:t>x</a:t>
            </a:r>
            <a:r>
              <a:rPr lang="en-US" altLang="zh-CN" sz="2000" baseline="-25000" dirty="0" smtClean="0">
                <a:latin typeface="Arial Unicode MS" panose="020B0604020202020204" pitchFamily="34" charset="-122"/>
              </a:rPr>
              <a:t>2 </a:t>
            </a:r>
            <a:r>
              <a:rPr lang="en-US" altLang="zh-CN" sz="2000" b="1" dirty="0" smtClean="0"/>
              <a:t>x</a:t>
            </a:r>
            <a:r>
              <a:rPr lang="en-US" altLang="zh-CN" sz="2000" baseline="-25000" dirty="0" smtClean="0">
                <a:latin typeface="Arial Unicode MS" panose="020B0604020202020204" pitchFamily="34" charset="-122"/>
              </a:rPr>
              <a:t>1 </a:t>
            </a:r>
            <a:r>
              <a:rPr lang="zh-CN" altLang="en-US" sz="2000" b="1" dirty="0" smtClean="0"/>
              <a:t>－</a:t>
            </a:r>
            <a:r>
              <a:rPr lang="en-US" altLang="zh-CN" sz="2000" b="1" dirty="0" smtClean="0"/>
              <a:t> 0.y</a:t>
            </a:r>
            <a:r>
              <a:rPr lang="en-US" altLang="zh-CN" sz="2000" baseline="-25000" dirty="0" smtClean="0">
                <a:latin typeface="Arial Unicode MS" panose="020B0604020202020204" pitchFamily="34" charset="-122"/>
              </a:rPr>
              <a:t>3 </a:t>
            </a:r>
            <a:r>
              <a:rPr lang="en-US" altLang="zh-CN" sz="2000" b="1" dirty="0" smtClean="0"/>
              <a:t>y</a:t>
            </a:r>
            <a:r>
              <a:rPr lang="en-US" altLang="zh-CN" sz="2000" baseline="-25000" dirty="0" smtClean="0">
                <a:latin typeface="Arial Unicode MS" panose="020B0604020202020204" pitchFamily="34" charset="-122"/>
              </a:rPr>
              <a:t>2 </a:t>
            </a:r>
            <a:r>
              <a:rPr lang="en-US" altLang="zh-CN" sz="2000" b="1" dirty="0" smtClean="0"/>
              <a:t>y</a:t>
            </a:r>
            <a:r>
              <a:rPr lang="en-US" altLang="zh-CN" sz="2000" baseline="-25000" dirty="0" smtClean="0">
                <a:latin typeface="Arial Unicode MS" panose="020B0604020202020204" pitchFamily="34" charset="-122"/>
              </a:rPr>
              <a:t>1 </a:t>
            </a:r>
            <a:r>
              <a:rPr lang="en-US" altLang="zh-CN" sz="2000" b="1" dirty="0" smtClean="0"/>
              <a:t>】</a:t>
            </a:r>
            <a:r>
              <a:rPr lang="zh-CN" altLang="en-US" sz="2000" b="1" dirty="0" smtClean="0"/>
              <a:t>；</a:t>
            </a:r>
            <a:endParaRPr lang="zh-CN" altLang="en-US" sz="2000" b="1" dirty="0"/>
          </a:p>
          <a:p>
            <a:pPr marL="285750" indent="-285750" eaLnBrk="1" hangingPunct="1">
              <a:spcBef>
                <a:spcPts val="600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2000" b="1" dirty="0" smtClean="0"/>
              <a:t>后续，由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符号位进位</a:t>
            </a:r>
            <a:r>
              <a:rPr lang="zh-CN" altLang="en-US" sz="2000" b="1" dirty="0" smtClean="0"/>
              <a:t>决定</a:t>
            </a:r>
            <a:r>
              <a:rPr lang="en-US" altLang="zh-CN" sz="2000" b="1" dirty="0" smtClean="0"/>
              <a:t>q</a:t>
            </a:r>
            <a:r>
              <a:rPr lang="zh-CN" altLang="en-US" sz="2000" b="1" dirty="0" smtClean="0"/>
              <a:t>值（商）和下一行的</a:t>
            </a:r>
            <a:r>
              <a:rPr lang="en-US" altLang="zh-CN" sz="2000" b="1" dirty="0" smtClean="0"/>
              <a:t>p</a:t>
            </a:r>
            <a:r>
              <a:rPr lang="zh-CN" altLang="en-US" sz="2000" b="1" dirty="0" smtClean="0"/>
              <a:t>值（控制参数）：</a:t>
            </a:r>
            <a:endParaRPr lang="en-US" altLang="zh-CN" sz="2000" b="1" dirty="0" smtClean="0"/>
          </a:p>
          <a:p>
            <a:pPr marL="571500" indent="-285750" eaLnBrk="1" hangingPunct="1">
              <a:spcBef>
                <a:spcPts val="6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00CC"/>
                </a:solidFill>
              </a:rPr>
              <a:t>有进位：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p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＝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q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＝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1 【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减法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】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；</a:t>
            </a:r>
            <a:r>
              <a:rPr lang="zh-CN" altLang="en-US" sz="2000" b="1" dirty="0">
                <a:solidFill>
                  <a:srgbClr val="0000CC"/>
                </a:solidFill>
              </a:rPr>
              <a:t>符号位不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进位：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p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＝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q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＝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0 【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加法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】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0825" y="260350"/>
            <a:ext cx="8162925" cy="5763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1" dirty="0" smtClean="0">
                <a:solidFill>
                  <a:srgbClr val="0070C0"/>
                </a:solidFill>
              </a:rPr>
              <a:t>2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、不恢复余数法的阵列除法器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52" y="116632"/>
            <a:ext cx="20478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7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947168F-C430-45AE-80AF-A000FA2F8484}" type="datetime1">
              <a:rPr lang="zh-CN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2019/3/15</a:t>
            </a:fld>
            <a:endParaRPr lang="en-US" altLang="zh-CN" sz="1000" smtClean="0"/>
          </a:p>
        </p:txBody>
      </p:sp>
      <p:sp>
        <p:nvSpPr>
          <p:cNvPr id="17920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5E65270-373B-4F1B-94C0-C629337FD322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000" dirty="0" smtClean="0"/>
          </a:p>
        </p:txBody>
      </p:sp>
      <p:sp>
        <p:nvSpPr>
          <p:cNvPr id="179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332656"/>
            <a:ext cx="8208912" cy="6192688"/>
          </a:xfrm>
        </p:spPr>
        <p:txBody>
          <a:bodyPr>
            <a:normAutofit/>
          </a:bodyPr>
          <a:lstStyle/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[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23]</a:t>
            </a:r>
            <a:r>
              <a:rPr lang="zh-CN" altLang="en-US" sz="2400" i="1" dirty="0" smtClean="0">
                <a:solidFill>
                  <a:srgbClr val="C00000"/>
                </a:solidFill>
              </a:rPr>
              <a:t>ｘ</a:t>
            </a:r>
            <a:r>
              <a:rPr lang="zh-CN" altLang="en-US" sz="2400" dirty="0" smtClean="0">
                <a:solidFill>
                  <a:srgbClr val="C00000"/>
                </a:solidFill>
              </a:rPr>
              <a:t>＝</a:t>
            </a:r>
            <a:r>
              <a:rPr lang="en-US" altLang="zh-CN" sz="2400" dirty="0" smtClean="0">
                <a:solidFill>
                  <a:srgbClr val="C00000"/>
                </a:solidFill>
              </a:rPr>
              <a:t>0.101001, </a:t>
            </a:r>
            <a:r>
              <a:rPr lang="zh-CN" altLang="en-US" sz="2400" i="1" dirty="0" smtClean="0">
                <a:solidFill>
                  <a:srgbClr val="C00000"/>
                </a:solidFill>
              </a:rPr>
              <a:t>ｙ</a:t>
            </a:r>
            <a:r>
              <a:rPr lang="zh-CN" altLang="en-US" sz="2400" dirty="0" smtClean="0">
                <a:solidFill>
                  <a:srgbClr val="C00000"/>
                </a:solidFill>
              </a:rPr>
              <a:t>＝</a:t>
            </a:r>
            <a:r>
              <a:rPr lang="en-US" altLang="zh-CN" sz="2400" dirty="0" smtClean="0">
                <a:solidFill>
                  <a:srgbClr val="C00000"/>
                </a:solidFill>
              </a:rPr>
              <a:t>0.111, </a:t>
            </a:r>
            <a:r>
              <a:rPr lang="zh-CN" altLang="en-US" sz="2400" dirty="0" smtClean="0">
                <a:solidFill>
                  <a:srgbClr val="C00000"/>
                </a:solidFill>
              </a:rPr>
              <a:t>求</a:t>
            </a:r>
            <a:r>
              <a:rPr lang="zh-CN" altLang="en-US" sz="2400" i="1" dirty="0" smtClean="0">
                <a:solidFill>
                  <a:srgbClr val="C00000"/>
                </a:solidFill>
              </a:rPr>
              <a:t>ｘ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÷</a:t>
            </a:r>
            <a:r>
              <a:rPr lang="zh-CN" altLang="en-US" sz="2400" i="1" dirty="0" smtClean="0">
                <a:solidFill>
                  <a:srgbClr val="C00000"/>
                </a:solidFill>
              </a:rPr>
              <a:t>ｙ</a:t>
            </a:r>
            <a:r>
              <a:rPr lang="zh-CN" altLang="en-US" sz="2400" dirty="0" smtClean="0">
                <a:solidFill>
                  <a:srgbClr val="C00000"/>
                </a:solidFill>
              </a:rPr>
              <a:t>。</a:t>
            </a:r>
            <a:endParaRPr lang="zh-CN" altLang="en-US" sz="2400" b="1" dirty="0" smtClean="0">
              <a:solidFill>
                <a:srgbClr val="C00000"/>
              </a:solidFill>
            </a:endParaRP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b="1" dirty="0" smtClean="0"/>
              <a:t>解</a:t>
            </a:r>
            <a:r>
              <a:rPr lang="en-US" altLang="zh-CN" sz="2400" b="1" dirty="0" smtClean="0"/>
              <a:t>:</a:t>
            </a:r>
            <a:endParaRPr lang="en-US" altLang="zh-CN" sz="2400" dirty="0" smtClean="0"/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dirty="0" smtClean="0"/>
              <a:t>　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－ｙ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补＝</a:t>
            </a:r>
            <a:r>
              <a:rPr lang="en-US" altLang="zh-CN" sz="2400" dirty="0" smtClean="0"/>
              <a:t>1.001    </a:t>
            </a:r>
            <a:r>
              <a:rPr lang="zh-CN" altLang="en-US" sz="2400" dirty="0" smtClean="0"/>
              <a:t>除数右移</a:t>
            </a:r>
          </a:p>
          <a:p>
            <a:pPr>
              <a:spcBef>
                <a:spcPts val="1200"/>
              </a:spcBef>
              <a:buNone/>
            </a:pPr>
            <a:r>
              <a:rPr lang="zh-CN" altLang="en-US" sz="2400" dirty="0" smtClean="0"/>
              <a:t>　　被除数</a:t>
            </a:r>
            <a:r>
              <a:rPr lang="zh-CN" altLang="en-US" sz="2400" i="1" dirty="0" smtClean="0"/>
              <a:t>ｘ</a:t>
            </a:r>
            <a:r>
              <a:rPr lang="zh-CN" altLang="en-US" sz="2400" dirty="0" smtClean="0"/>
              <a:t>　</a:t>
            </a:r>
            <a:r>
              <a:rPr lang="en-US" altLang="zh-CN" sz="2400" dirty="0" smtClean="0"/>
              <a:t>0.1 0 1 0 0 1</a:t>
            </a:r>
            <a:br>
              <a:rPr lang="en-US" altLang="zh-CN" sz="2400" dirty="0" smtClean="0"/>
            </a:br>
            <a:r>
              <a:rPr lang="zh-CN" altLang="en-US" sz="2400" dirty="0" smtClean="0"/>
              <a:t>　</a:t>
            </a:r>
            <a:r>
              <a:rPr lang="zh-CN" altLang="en-US" sz="2400" u="sng" dirty="0" smtClean="0"/>
              <a:t>　　减</a:t>
            </a:r>
            <a:r>
              <a:rPr lang="zh-CN" altLang="en-US" sz="2400" i="1" u="sng" dirty="0" smtClean="0"/>
              <a:t>ｙ</a:t>
            </a:r>
            <a:r>
              <a:rPr lang="zh-CN" altLang="en-US" sz="2400" u="sng" dirty="0" smtClean="0"/>
              <a:t>　</a:t>
            </a:r>
            <a:r>
              <a:rPr lang="en-US" altLang="zh-CN" sz="2400" u="sng" dirty="0" smtClean="0"/>
              <a:t>1.0 0 1</a:t>
            </a:r>
            <a:r>
              <a:rPr lang="zh-CN" altLang="en-US" sz="2400" u="sng" dirty="0" smtClean="0"/>
              <a:t>　                         　　 　　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dirty="0" smtClean="0"/>
              <a:t>　余数为负　</a:t>
            </a:r>
            <a:r>
              <a:rPr lang="en-US" altLang="zh-CN" sz="2400" dirty="0" smtClean="0"/>
              <a:t>1.1 1 0 0 0 1    </a:t>
            </a:r>
            <a:r>
              <a:rPr lang="zh-CN" altLang="en-US" sz="2400" dirty="0" smtClean="0"/>
              <a:t>＜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　　　　   无进位 </a:t>
            </a:r>
            <a:r>
              <a:rPr lang="en-US" altLang="zh-CN" sz="2400" i="1" dirty="0" smtClean="0"/>
              <a:t>q0</a:t>
            </a:r>
            <a:r>
              <a:rPr lang="zh-CN" altLang="en-US" sz="2400" dirty="0" smtClean="0"/>
              <a:t>＝</a:t>
            </a:r>
            <a:r>
              <a:rPr lang="en-US" altLang="zh-CN" sz="2400" dirty="0" smtClean="0"/>
              <a:t>0</a:t>
            </a:r>
            <a:br>
              <a:rPr lang="en-US" altLang="zh-CN" sz="2400" dirty="0" smtClean="0"/>
            </a:br>
            <a:r>
              <a:rPr lang="zh-CN" altLang="en-US" sz="2400" dirty="0" smtClean="0"/>
              <a:t>　</a:t>
            </a:r>
            <a:r>
              <a:rPr lang="zh-CN" altLang="en-US" sz="2400" u="sng" dirty="0" smtClean="0"/>
              <a:t>　　加</a:t>
            </a:r>
            <a:r>
              <a:rPr lang="zh-CN" altLang="en-US" sz="2400" i="1" u="sng" dirty="0" smtClean="0"/>
              <a:t>ｙ</a:t>
            </a:r>
            <a:r>
              <a:rPr lang="zh-CN" altLang="en-US" sz="2400" u="sng" dirty="0" smtClean="0"/>
              <a:t>　</a:t>
            </a:r>
            <a:r>
              <a:rPr lang="en-US" altLang="zh-CN" sz="2400" u="sng" dirty="0" smtClean="0"/>
              <a:t>0.0 1 1 1</a:t>
            </a:r>
            <a:r>
              <a:rPr lang="zh-CN" altLang="en-US" sz="2400" u="sng" dirty="0" smtClean="0"/>
              <a:t>　　     　　 　 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dirty="0" smtClean="0"/>
              <a:t>　余数为正　</a:t>
            </a:r>
            <a:r>
              <a:rPr lang="en-US" altLang="zh-CN" sz="2400" dirty="0" smtClean="0"/>
              <a:t>0.0 0 1 1 0 1</a:t>
            </a:r>
            <a:r>
              <a:rPr lang="zh-CN" altLang="en-US" sz="2400" dirty="0" smtClean="0"/>
              <a:t>　 ＞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　　　　  有</a:t>
            </a:r>
            <a:r>
              <a:rPr lang="zh-CN" altLang="en-US" dirty="0" smtClean="0"/>
              <a:t>进位 </a:t>
            </a:r>
            <a:r>
              <a:rPr lang="en-US" altLang="zh-CN" sz="2400" i="1" dirty="0" smtClean="0"/>
              <a:t>q1</a:t>
            </a:r>
            <a:r>
              <a:rPr lang="zh-CN" altLang="en-US" sz="2400" dirty="0" smtClean="0"/>
              <a:t>＝</a:t>
            </a:r>
            <a:r>
              <a:rPr lang="en-US" altLang="zh-CN" sz="2400" dirty="0" smtClean="0"/>
              <a:t>1</a:t>
            </a:r>
            <a:br>
              <a:rPr lang="en-US" altLang="zh-CN" sz="2400" dirty="0" smtClean="0"/>
            </a:br>
            <a:r>
              <a:rPr lang="zh-CN" altLang="en-US" sz="2400" dirty="0" smtClean="0"/>
              <a:t>　</a:t>
            </a:r>
            <a:r>
              <a:rPr lang="zh-CN" altLang="en-US" sz="2400" u="sng" dirty="0" smtClean="0"/>
              <a:t>　　减</a:t>
            </a:r>
            <a:r>
              <a:rPr lang="zh-CN" altLang="en-US" sz="2400" i="1" u="sng" dirty="0" smtClean="0"/>
              <a:t>ｙ</a:t>
            </a:r>
            <a:r>
              <a:rPr lang="zh-CN" altLang="en-US" sz="2400" u="sng" dirty="0" smtClean="0"/>
              <a:t>　</a:t>
            </a:r>
            <a:r>
              <a:rPr lang="en-US" altLang="zh-CN" sz="2400" u="sng" dirty="0" smtClean="0"/>
              <a:t>1.1 1 0 0 1</a:t>
            </a:r>
            <a:r>
              <a:rPr lang="zh-CN" altLang="en-US" sz="2400" u="sng" dirty="0" smtClean="0"/>
              <a:t>　     　　      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dirty="0" smtClean="0"/>
              <a:t>　余数为负　</a:t>
            </a:r>
            <a:r>
              <a:rPr lang="en-US" altLang="zh-CN" sz="2400" dirty="0" smtClean="0"/>
              <a:t>1.1 1 1 1 1 1</a:t>
            </a:r>
            <a:r>
              <a:rPr lang="zh-CN" altLang="en-US" sz="2400" dirty="0" smtClean="0"/>
              <a:t>　＜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　　　　　</a:t>
            </a:r>
            <a:r>
              <a:rPr lang="zh-CN" altLang="en-US" dirty="0"/>
              <a:t>无进位 </a:t>
            </a:r>
            <a:r>
              <a:rPr lang="en-US" altLang="zh-CN" sz="2400" i="1" dirty="0" smtClean="0"/>
              <a:t>q2</a:t>
            </a:r>
            <a:r>
              <a:rPr lang="zh-CN" altLang="en-US" sz="2400" dirty="0" smtClean="0"/>
              <a:t>＝</a:t>
            </a:r>
            <a:r>
              <a:rPr lang="en-US" altLang="zh-CN" sz="2400" dirty="0" smtClean="0"/>
              <a:t>0</a:t>
            </a:r>
            <a:br>
              <a:rPr lang="en-US" altLang="zh-CN" sz="2400" dirty="0" smtClean="0"/>
            </a:br>
            <a:r>
              <a:rPr lang="zh-CN" altLang="en-US" sz="2400" dirty="0" smtClean="0"/>
              <a:t>　</a:t>
            </a:r>
            <a:r>
              <a:rPr lang="zh-CN" altLang="en-US" sz="2400" u="sng" dirty="0" smtClean="0"/>
              <a:t>　　加</a:t>
            </a:r>
            <a:r>
              <a:rPr lang="zh-CN" altLang="en-US" sz="2400" i="1" u="sng" dirty="0" smtClean="0"/>
              <a:t>ｙ</a:t>
            </a:r>
            <a:r>
              <a:rPr lang="zh-CN" altLang="en-US" sz="2400" u="sng" dirty="0" smtClean="0"/>
              <a:t>　</a:t>
            </a:r>
            <a:r>
              <a:rPr lang="en-US" altLang="zh-CN" sz="2400" u="sng" dirty="0" smtClean="0"/>
              <a:t>0.0 0 0 1 1 1</a:t>
            </a:r>
            <a:r>
              <a:rPr lang="zh-CN" altLang="en-US" sz="2400" u="sng" dirty="0" smtClean="0"/>
              <a:t>　　　   　 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dirty="0" smtClean="0"/>
              <a:t>　余数为正　</a:t>
            </a:r>
            <a:r>
              <a:rPr lang="en-US" altLang="zh-CN" sz="2400" dirty="0" smtClean="0"/>
              <a:t>0.0 0 0 1 1 0</a:t>
            </a:r>
            <a:r>
              <a:rPr lang="zh-CN" altLang="en-US" sz="2400" dirty="0" smtClean="0"/>
              <a:t>　 ＞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　　　　</a:t>
            </a:r>
            <a:r>
              <a:rPr lang="zh-CN" altLang="en-US" dirty="0"/>
              <a:t> </a:t>
            </a:r>
            <a:r>
              <a:rPr lang="zh-CN" altLang="en-US" dirty="0" smtClean="0"/>
              <a:t>  无进位 </a:t>
            </a:r>
            <a:r>
              <a:rPr lang="en-US" altLang="zh-CN" sz="2400" i="1" dirty="0" smtClean="0"/>
              <a:t>q3</a:t>
            </a:r>
            <a:r>
              <a:rPr lang="zh-CN" altLang="en-US" sz="2400" dirty="0" smtClean="0"/>
              <a:t>＝</a:t>
            </a:r>
            <a:r>
              <a:rPr lang="en-US" altLang="zh-CN" sz="2400" dirty="0" smtClean="0"/>
              <a:t>1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dirty="0" smtClean="0"/>
              <a:t>故得　　　商 </a:t>
            </a:r>
            <a:r>
              <a:rPr lang="en-US" altLang="zh-CN" sz="2400" i="1" dirty="0" smtClean="0"/>
              <a:t>q</a:t>
            </a:r>
            <a:r>
              <a:rPr lang="zh-CN" altLang="en-US" sz="2400" dirty="0" smtClean="0"/>
              <a:t>＝</a:t>
            </a:r>
            <a:r>
              <a:rPr lang="en-US" altLang="zh-CN" sz="2400" i="1" dirty="0" smtClean="0"/>
              <a:t>q0</a:t>
            </a:r>
            <a:r>
              <a:rPr lang="en-US" altLang="zh-CN" sz="2400" dirty="0" smtClean="0"/>
              <a:t>.</a:t>
            </a:r>
            <a:r>
              <a:rPr lang="en-US" altLang="zh-CN" sz="2400" i="1" dirty="0" smtClean="0"/>
              <a:t>q1q2q3</a:t>
            </a:r>
            <a:r>
              <a:rPr lang="zh-CN" altLang="en-US" sz="2400" dirty="0" smtClean="0"/>
              <a:t>＝</a:t>
            </a:r>
            <a:r>
              <a:rPr lang="en-US" altLang="zh-CN" sz="2400" i="1" dirty="0" smtClean="0"/>
              <a:t>0.101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　    　余数 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＝</a:t>
            </a:r>
            <a:r>
              <a:rPr lang="en-US" altLang="zh-CN" sz="2400" dirty="0" smtClean="0"/>
              <a:t>(0.00</a:t>
            </a:r>
            <a:r>
              <a:rPr lang="en-US" altLang="zh-CN" sz="2400" i="1" dirty="0" smtClean="0"/>
              <a:t>r3r4r5r6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＝</a:t>
            </a:r>
            <a:r>
              <a:rPr lang="en-US" altLang="zh-CN" sz="2400" dirty="0" smtClean="0"/>
              <a:t>0.000110 </a:t>
            </a:r>
          </a:p>
        </p:txBody>
      </p:sp>
      <p:sp>
        <p:nvSpPr>
          <p:cNvPr id="2" name="矩形 1"/>
          <p:cNvSpPr/>
          <p:nvPr/>
        </p:nvSpPr>
        <p:spPr>
          <a:xfrm>
            <a:off x="2555776" y="1988840"/>
            <a:ext cx="1008112" cy="6480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71800" y="2708920"/>
            <a:ext cx="1008112" cy="6480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3429000"/>
            <a:ext cx="1008112" cy="6480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47864" y="4221088"/>
            <a:ext cx="1008112" cy="6480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8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792" y="1844825"/>
            <a:ext cx="8316664" cy="4824536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补码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减法转变为加法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由[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2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求[－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2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：包括符号位在内按位取反,最末位加1。</a:t>
            </a:r>
            <a:endParaRPr lang="zh-CN" altLang="en-US" sz="2200" b="1" baseline="-25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1101，Y = 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－0110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[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X]</a:t>
            </a:r>
            <a:r>
              <a:rPr lang="zh-CN" altLang="en-US" sz="22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10011，[</a:t>
            </a:r>
            <a:r>
              <a:rPr lang="en-US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Y]</a:t>
            </a:r>
            <a:r>
              <a:rPr lang="zh-CN" altLang="en-US" sz="22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11010</a:t>
            </a:r>
            <a:r>
              <a:rPr lang="zh-CN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，[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Y]</a:t>
            </a:r>
            <a:r>
              <a:rPr lang="zh-CN" altLang="en-US" sz="22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00110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[</a:t>
            </a:r>
            <a:r>
              <a:rPr lang="en-US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Y]</a:t>
            </a:r>
            <a:r>
              <a:rPr lang="zh-CN" altLang="en-US" sz="22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[</a:t>
            </a:r>
            <a:r>
              <a:rPr lang="en-US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X]</a:t>
            </a:r>
            <a:r>
              <a:rPr lang="zh-CN" altLang="en-US" sz="22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 [－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Y]</a:t>
            </a:r>
            <a:r>
              <a:rPr lang="zh-CN" altLang="en-US" sz="22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1 0  0 1 1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+    0 0  1 1 0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  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1 1  0 0 1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– Y = - 0111   </a:t>
            </a:r>
            <a:endParaRPr lang="zh-CN" altLang="en-US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6" name="Line 21"/>
          <p:cNvSpPr>
            <a:spLocks noChangeShapeType="1"/>
          </p:cNvSpPr>
          <p:nvPr/>
        </p:nvSpPr>
        <p:spPr bwMode="auto">
          <a:xfrm>
            <a:off x="468313" y="5373216"/>
            <a:ext cx="237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72752" y="116632"/>
            <a:ext cx="7467600" cy="850106"/>
          </a:xfrm>
        </p:spPr>
        <p:txBody>
          <a:bodyPr anchor="ctr"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2.2.2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补码减法运算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982469"/>
            <a:ext cx="828092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Ａ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Ｂ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(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Ａ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(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－Ｂ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r>
              <a:rPr lang="zh-CN" altLang="en-US" sz="24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Ａ</a:t>
            </a:r>
            <a:r>
              <a:rPr lang="zh-CN" altLang="en-US" sz="24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(-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Ｂ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endParaRPr lang="en-US" altLang="zh-CN" sz="2400" b="1" baseline="-25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40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CBCE0B2-97A6-4DB6-B542-3184E05A945E}" type="datetime1">
              <a:rPr lang="zh-CN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2019/3/15</a:t>
            </a:fld>
            <a:endParaRPr lang="en-US" altLang="zh-CN" sz="1000" smtClean="0"/>
          </a:p>
        </p:txBody>
      </p:sp>
      <p:sp>
        <p:nvSpPr>
          <p:cNvPr id="18022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F42AA53-1523-48A9-BEA0-DB0B17E46493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000" smtClean="0"/>
          </a:p>
        </p:txBody>
      </p:sp>
      <p:sp>
        <p:nvSpPr>
          <p:cNvPr id="1802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646"/>
            <a:ext cx="7467600" cy="9941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en-US" altLang="zh-CN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.5  </a:t>
            </a:r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定点运算器的组成</a:t>
            </a:r>
          </a:p>
        </p:txBody>
      </p:sp>
      <p:sp>
        <p:nvSpPr>
          <p:cNvPr id="180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9288" y="1744216"/>
            <a:ext cx="6779096" cy="427707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.5.1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多功能算术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逻辑运算单元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.5.2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内部总线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2.5.3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定点运算器的基本结构</a:t>
            </a:r>
          </a:p>
        </p:txBody>
      </p:sp>
    </p:spTree>
    <p:extLst>
      <p:ext uri="{BB962C8B-B14F-4D97-AF65-F5344CB8AC3E}">
        <p14:creationId xmlns:p14="http://schemas.microsoft.com/office/powerpoint/2010/main" val="27481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2630"/>
            <a:ext cx="8075240" cy="85010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2.5.1  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多功能算术</a:t>
            </a: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逻辑运算单元</a:t>
            </a: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</a:p>
        </p:txBody>
      </p:sp>
      <p:sp>
        <p:nvSpPr>
          <p:cNvPr id="182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003232" cy="5205192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多功能算术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逻辑运算单元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：在全加器的基础上，以较小的时间延迟，实现多种算术和逻辑运算；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实现多种算术逻辑运算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送入函数发生器，输出的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Xi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Yi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作为全加器的输入。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ＡＬＵ对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Yi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的加法运算，实际上完成了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的多种运算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先行进位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产生进位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克服行波进位的缺点。</a:t>
            </a:r>
          </a:p>
        </p:txBody>
      </p:sp>
    </p:spTree>
    <p:extLst>
      <p:ext uri="{BB962C8B-B14F-4D97-AF65-F5344CB8AC3E}">
        <p14:creationId xmlns:p14="http://schemas.microsoft.com/office/powerpoint/2010/main" val="200278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1" name="Rectangle 3"/>
          <p:cNvSpPr>
            <a:spLocks noChangeArrowheads="1"/>
          </p:cNvSpPr>
          <p:nvPr/>
        </p:nvSpPr>
        <p:spPr bwMode="auto">
          <a:xfrm>
            <a:off x="-1447800" y="4419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183302" name="Picture 4" descr="D:\jinerwork\组成\白中英版改编\Chap02\Images\2.5.gif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2"/>
            <a:ext cx="6768480" cy="476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304" name="Text Box 6"/>
          <p:cNvSpPr txBox="1">
            <a:spLocks noChangeArrowheads="1"/>
          </p:cNvSpPr>
          <p:nvPr/>
        </p:nvSpPr>
        <p:spPr bwMode="auto">
          <a:xfrm>
            <a:off x="6705600" y="5638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ahoma" pitchFamily="34" charset="0"/>
            </a:endParaRP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89636493"/>
              </p:ext>
            </p:extLst>
          </p:nvPr>
        </p:nvGraphicFramePr>
        <p:xfrm>
          <a:off x="1354857" y="5013176"/>
          <a:ext cx="6313487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3" name="公式" r:id="rId5" imgW="2184120" imgH="482400" progId="Equation.3">
                  <p:embed/>
                </p:oleObj>
              </mc:Choice>
              <mc:Fallback>
                <p:oleObj name="公式" r:id="rId5" imgW="2184120" imgH="482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857" y="5013176"/>
                        <a:ext cx="6313487" cy="123031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29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9" name="Object 37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05196445"/>
              </p:ext>
            </p:extLst>
          </p:nvPr>
        </p:nvGraphicFramePr>
        <p:xfrm>
          <a:off x="512762" y="1628800"/>
          <a:ext cx="816369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9" name="公式" r:id="rId3" imgW="3657600" imgH="533160" progId="Equation.3">
                  <p:embed/>
                </p:oleObj>
              </mc:Choice>
              <mc:Fallback>
                <p:oleObj name="公式" r:id="rId3" imgW="36576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" y="1628800"/>
                        <a:ext cx="8163693" cy="10191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0" name="Rectangle 38"/>
          <p:cNvSpPr>
            <a:spLocks noChangeArrowheads="1"/>
          </p:cNvSpPr>
          <p:nvPr/>
        </p:nvSpPr>
        <p:spPr bwMode="auto">
          <a:xfrm>
            <a:off x="323528" y="980728"/>
            <a:ext cx="65527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baseline="-25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  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1" lang="en-US" altLang="zh-CN" sz="2400" b="1" baseline="-25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与控制</a:t>
            </a:r>
            <a:r>
              <a:rPr kumimoji="1"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参数、输入量</a:t>
            </a:r>
            <a:r>
              <a:rPr kumimoji="1"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关系真值</a:t>
            </a:r>
            <a:endParaRPr kumimoji="1"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351" name="Rectangle 39"/>
          <p:cNvSpPr>
            <a:spLocks noChangeArrowheads="1"/>
          </p:cNvSpPr>
          <p:nvPr/>
        </p:nvSpPr>
        <p:spPr bwMode="auto">
          <a:xfrm>
            <a:off x="340568" y="327125"/>
            <a:ext cx="7543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一、函数发生器的控制逻辑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461433"/>
                  </p:ext>
                </p:extLst>
              </p:nvPr>
            </p:nvGraphicFramePr>
            <p:xfrm>
              <a:off x="683568" y="4386599"/>
              <a:ext cx="5040560" cy="21249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0140"/>
                    <a:gridCol w="1260140"/>
                    <a:gridCol w="1260140"/>
                    <a:gridCol w="1260140"/>
                  </a:tblGrid>
                  <a:tr h="3578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S0  S1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Yi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S2  S3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Xi</a:t>
                          </a:r>
                        </a:p>
                      </a:txBody>
                      <a:tcPr/>
                    </a:tc>
                  </a:tr>
                  <a:tr h="390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0     0 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altLang="zh-CN" sz="2000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0     0 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90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0     1 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altLang="zh-CN" sz="2000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ba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0     1 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altLang="zh-CN" sz="2000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+ 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</a:tr>
                  <a:tr h="390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1     0 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altLang="zh-CN" sz="2000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 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1     0 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altLang="zh-CN" sz="2000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 + 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</a:tr>
                  <a:tr h="390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1     1 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1     1 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altLang="zh-CN" sz="2000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461433"/>
                  </p:ext>
                </p:extLst>
              </p:nvPr>
            </p:nvGraphicFramePr>
            <p:xfrm>
              <a:off x="683568" y="4386599"/>
              <a:ext cx="5040560" cy="21249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0140"/>
                    <a:gridCol w="1260140"/>
                    <a:gridCol w="1260140"/>
                    <a:gridCol w="126014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S0  S1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Yi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S2  S3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Xi</a:t>
                          </a:r>
                        </a:p>
                      </a:txBody>
                      <a:tcPr/>
                    </a:tc>
                  </a:tr>
                  <a:tr h="4321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0     0 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000" t="-98592" r="-199517" b="-3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0     0 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4321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0     1 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000" t="-201429" r="-199517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0     1 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99517" t="-201429" b="-220000"/>
                          </a:stretch>
                        </a:blipFill>
                      </a:tcPr>
                    </a:tc>
                  </a:tr>
                  <a:tr h="4321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1     0 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000" t="-297183" r="-199517" b="-116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1     0 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99517" t="-297183" b="-116901"/>
                          </a:stretch>
                        </a:blipFill>
                      </a:tcPr>
                    </a:tc>
                  </a:tr>
                  <a:tr h="4321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1     1 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1     1 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99517" t="-397183" b="-1690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2160" y="4354661"/>
            <a:ext cx="208823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eaLnBrk="1" hangingPunct="1">
              <a:spcBef>
                <a:spcPct val="50000"/>
              </a:spcBef>
              <a:buClr>
                <a:schemeClr val="hlink"/>
              </a:buClr>
              <a:buSzPct val="55000"/>
              <a:buNone/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Tahoma" pitchFamily="34" charset="0"/>
              </a:rPr>
              <a:t>可以</a:t>
            </a:r>
            <a:r>
              <a:rPr kumimoji="1" lang="zh-CN" altLang="en-US" sz="2400" b="1" dirty="0">
                <a:solidFill>
                  <a:srgbClr val="C00000"/>
                </a:solidFill>
                <a:latin typeface="Tahoma" pitchFamily="34" charset="0"/>
              </a:rPr>
              <a:t>证明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Tahoma" pitchFamily="34" charset="0"/>
              </a:rPr>
              <a:t>：</a:t>
            </a:r>
            <a:endParaRPr kumimoji="1" lang="en-US" altLang="zh-CN" sz="2400" b="1" dirty="0">
              <a:solidFill>
                <a:srgbClr val="C00000"/>
              </a:solidFill>
              <a:latin typeface="Tahoma" pitchFamily="34" charset="0"/>
            </a:endParaRPr>
          </a:p>
          <a:p>
            <a:pPr marL="0" lvl="1" eaLnBrk="1" hangingPunct="1">
              <a:spcBef>
                <a:spcPct val="50000"/>
              </a:spcBef>
              <a:buClr>
                <a:schemeClr val="hlink"/>
              </a:buClr>
              <a:buSzPct val="55000"/>
              <a:buNone/>
            </a:pPr>
            <a:r>
              <a:rPr kumimoji="1" lang="en-US" altLang="zh-CN" sz="2400" b="1" i="1" dirty="0" smtClean="0">
                <a:solidFill>
                  <a:srgbClr val="C00000"/>
                </a:solidFill>
                <a:latin typeface="Tahoma" pitchFamily="34" charset="0"/>
              </a:rPr>
              <a:t>X</a:t>
            </a:r>
            <a:r>
              <a:rPr kumimoji="1" lang="en-US" altLang="zh-CN" sz="2400" b="1" i="1" baseline="-25000" dirty="0" smtClean="0">
                <a:solidFill>
                  <a:srgbClr val="C00000"/>
                </a:solidFill>
                <a:latin typeface="Tahoma" pitchFamily="34" charset="0"/>
              </a:rPr>
              <a:t>i  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Tahoma" pitchFamily="34" charset="0"/>
              </a:rPr>
              <a:t>＋</a:t>
            </a:r>
            <a:r>
              <a:rPr kumimoji="1" lang="en-US" altLang="zh-CN" sz="2400" b="1" i="1" dirty="0" smtClean="0">
                <a:solidFill>
                  <a:srgbClr val="C00000"/>
                </a:solidFill>
                <a:latin typeface="Tahoma" pitchFamily="34" charset="0"/>
              </a:rPr>
              <a:t>Y</a:t>
            </a:r>
            <a:r>
              <a:rPr kumimoji="1" lang="en-US" altLang="zh-CN" sz="2400" b="1" i="1" baseline="-25000" dirty="0" smtClean="0">
                <a:solidFill>
                  <a:srgbClr val="C00000"/>
                </a:solidFill>
                <a:latin typeface="Tahoma" pitchFamily="34" charset="0"/>
              </a:rPr>
              <a:t>i</a:t>
            </a:r>
            <a:r>
              <a:rPr kumimoji="1" lang="en-US" altLang="zh-CN" sz="2400" b="1" i="1" dirty="0">
                <a:solidFill>
                  <a:srgbClr val="C00000"/>
                </a:solidFill>
                <a:latin typeface="Tahoma" pitchFamily="34" charset="0"/>
              </a:rPr>
              <a:t> </a:t>
            </a:r>
            <a:r>
              <a:rPr kumimoji="1" lang="zh-CN" altLang="en-US" sz="2400" b="1" i="1" dirty="0" smtClean="0">
                <a:solidFill>
                  <a:srgbClr val="C00000"/>
                </a:solidFill>
                <a:latin typeface="Tahoma" pitchFamily="34" charset="0"/>
              </a:rPr>
              <a:t>＝</a:t>
            </a:r>
            <a:r>
              <a:rPr kumimoji="1" lang="en-US" altLang="zh-CN" sz="2400" b="1" i="1" dirty="0" smtClean="0">
                <a:solidFill>
                  <a:srgbClr val="C00000"/>
                </a:solidFill>
                <a:latin typeface="Tahoma" pitchFamily="34" charset="0"/>
              </a:rPr>
              <a:t>X</a:t>
            </a:r>
            <a:r>
              <a:rPr kumimoji="1" lang="en-US" altLang="zh-CN" sz="2400" b="1" i="1" baseline="-25000" dirty="0" smtClean="0">
                <a:solidFill>
                  <a:srgbClr val="C00000"/>
                </a:solidFill>
                <a:latin typeface="Tahoma" pitchFamily="34" charset="0"/>
              </a:rPr>
              <a:t>i</a:t>
            </a:r>
            <a:r>
              <a:rPr kumimoji="1" lang="en-US" altLang="zh-CN" sz="2400" b="1" i="1" dirty="0" smtClean="0">
                <a:solidFill>
                  <a:srgbClr val="C00000"/>
                </a:solidFill>
                <a:latin typeface="Tahoma" pitchFamily="34" charset="0"/>
              </a:rPr>
              <a:t>  </a:t>
            </a:r>
          </a:p>
          <a:p>
            <a:pPr marL="0" lvl="1" eaLnBrk="1" hangingPunct="1">
              <a:spcBef>
                <a:spcPct val="50000"/>
              </a:spcBef>
              <a:buClr>
                <a:schemeClr val="hlink"/>
              </a:buClr>
              <a:buSzPct val="55000"/>
              <a:buNone/>
            </a:pPr>
            <a:r>
              <a:rPr kumimoji="1" lang="en-US" altLang="zh-CN" sz="2400" b="1" i="1" dirty="0" smtClean="0">
                <a:solidFill>
                  <a:srgbClr val="C00000"/>
                </a:solidFill>
                <a:latin typeface="Tahoma" pitchFamily="34" charset="0"/>
              </a:rPr>
              <a:t>X</a:t>
            </a:r>
            <a:r>
              <a:rPr kumimoji="1" lang="en-US" altLang="zh-CN" sz="2400" b="1" i="1" baseline="-25000" dirty="0" smtClean="0">
                <a:solidFill>
                  <a:srgbClr val="C00000"/>
                </a:solidFill>
                <a:latin typeface="Tahoma" pitchFamily="34" charset="0"/>
              </a:rPr>
              <a:t>i  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Tahoma" pitchFamily="34" charset="0"/>
                <a:sym typeface="Symbol"/>
              </a:rPr>
              <a:t></a:t>
            </a:r>
            <a:r>
              <a:rPr kumimoji="1" lang="en-US" altLang="zh-CN" sz="2400" b="1" i="1" dirty="0" smtClean="0">
                <a:solidFill>
                  <a:srgbClr val="C00000"/>
                </a:solidFill>
                <a:latin typeface="Tahoma" pitchFamily="34" charset="0"/>
                <a:sym typeface="Symbol"/>
              </a:rPr>
              <a:t> </a:t>
            </a:r>
            <a:r>
              <a:rPr kumimoji="1" lang="en-US" altLang="zh-CN" sz="2400" b="1" i="1" dirty="0" smtClean="0">
                <a:solidFill>
                  <a:srgbClr val="C00000"/>
                </a:solidFill>
                <a:latin typeface="Tahoma" pitchFamily="34" charset="0"/>
              </a:rPr>
              <a:t>Y</a:t>
            </a:r>
            <a:r>
              <a:rPr kumimoji="1" lang="en-US" altLang="zh-CN" sz="2400" b="1" i="1" baseline="-25000" dirty="0" smtClean="0">
                <a:solidFill>
                  <a:srgbClr val="C00000"/>
                </a:solidFill>
                <a:latin typeface="Tahoma" pitchFamily="34" charset="0"/>
              </a:rPr>
              <a:t>i</a:t>
            </a:r>
            <a:r>
              <a:rPr kumimoji="1" lang="zh-CN" altLang="en-US" sz="2400" b="1" i="1" dirty="0" smtClean="0">
                <a:solidFill>
                  <a:srgbClr val="C00000"/>
                </a:solidFill>
                <a:latin typeface="Tahoma" pitchFamily="34" charset="0"/>
              </a:rPr>
              <a:t>＝</a:t>
            </a:r>
            <a:r>
              <a:rPr kumimoji="1" lang="en-US" altLang="zh-CN" sz="2400" b="1" i="1" dirty="0" smtClean="0">
                <a:solidFill>
                  <a:srgbClr val="C00000"/>
                </a:solidFill>
                <a:latin typeface="Tahoma" pitchFamily="34" charset="0"/>
              </a:rPr>
              <a:t>Y</a:t>
            </a:r>
            <a:r>
              <a:rPr kumimoji="1" lang="en-US" altLang="zh-CN" sz="2400" b="1" i="1" baseline="-25000" dirty="0" smtClean="0">
                <a:solidFill>
                  <a:srgbClr val="C00000"/>
                </a:solidFill>
                <a:latin typeface="Tahoma" pitchFamily="34" charset="0"/>
              </a:rPr>
              <a:t>i</a:t>
            </a:r>
            <a:endParaRPr kumimoji="1" lang="zh-CN" altLang="en-US" sz="2400" b="1" i="1" baseline="-25000" dirty="0">
              <a:solidFill>
                <a:srgbClr val="C00000"/>
              </a:solidFill>
              <a:latin typeface="Tahoma" pitchFamily="34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08093"/>
              </p:ext>
            </p:extLst>
          </p:nvPr>
        </p:nvGraphicFramePr>
        <p:xfrm>
          <a:off x="3611835" y="3005162"/>
          <a:ext cx="42005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0" name="公式" r:id="rId6" imgW="1574640" imgH="583920" progId="Equation.3">
                  <p:embed/>
                </p:oleObj>
              </mc:Choice>
              <mc:Fallback>
                <p:oleObj name="公式" r:id="rId6" imgW="1574640" imgH="583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835" y="3005162"/>
                        <a:ext cx="4200525" cy="1133475"/>
                      </a:xfrm>
                      <a:prstGeom prst="rect">
                        <a:avLst/>
                      </a:prstGeom>
                      <a:solidFill>
                        <a:srgbClr val="FDF5D5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直角上箭头 3"/>
          <p:cNvSpPr/>
          <p:nvPr/>
        </p:nvSpPr>
        <p:spPr>
          <a:xfrm rot="5400000">
            <a:off x="1871700" y="2056395"/>
            <a:ext cx="1008112" cy="2232248"/>
          </a:xfrm>
          <a:prstGeom prst="bent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55576" y="3676575"/>
            <a:ext cx="25202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进一步化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简可得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2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3020266"/>
              </p:ext>
            </p:extLst>
          </p:nvPr>
        </p:nvGraphicFramePr>
        <p:xfrm>
          <a:off x="1050925" y="1773238"/>
          <a:ext cx="38735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3" name="公式" r:id="rId3" imgW="1854000" imgH="965160" progId="Equation.3">
                  <p:embed/>
                </p:oleObj>
              </mc:Choice>
              <mc:Fallback>
                <p:oleObj name="公式" r:id="rId3" imgW="18540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1773238"/>
                        <a:ext cx="3873500" cy="201612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5" name="Rectangle 5"/>
          <p:cNvSpPr>
            <a:spLocks noChangeArrowheads="1"/>
          </p:cNvSpPr>
          <p:nvPr/>
        </p:nvSpPr>
        <p:spPr bwMode="auto">
          <a:xfrm>
            <a:off x="6012160" y="2492896"/>
            <a:ext cx="20162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eaLnBrk="1" hangingPunct="1">
              <a:spcBef>
                <a:spcPct val="50000"/>
              </a:spcBef>
              <a:buClr>
                <a:schemeClr val="hlink"/>
              </a:buClr>
              <a:buSzPct val="55000"/>
              <a:buNone/>
            </a:pPr>
            <a:r>
              <a:rPr kumimoji="1" lang="en-US" altLang="zh-CN" sz="2400" b="1" i="1" dirty="0" smtClean="0">
                <a:solidFill>
                  <a:srgbClr val="C00000"/>
                </a:solidFill>
                <a:latin typeface="Tahoma" pitchFamily="34" charset="0"/>
              </a:rPr>
              <a:t>X</a:t>
            </a:r>
            <a:r>
              <a:rPr kumimoji="1" lang="en-US" altLang="zh-CN" sz="2400" b="1" i="1" baseline="-25000" dirty="0" smtClean="0">
                <a:solidFill>
                  <a:srgbClr val="C00000"/>
                </a:solidFill>
                <a:latin typeface="Tahoma" pitchFamily="34" charset="0"/>
              </a:rPr>
              <a:t>i  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Tahoma" pitchFamily="34" charset="0"/>
              </a:rPr>
              <a:t>＋</a:t>
            </a:r>
            <a:r>
              <a:rPr kumimoji="1" lang="en-US" altLang="zh-CN" sz="2400" b="1" i="1" dirty="0" smtClean="0">
                <a:solidFill>
                  <a:srgbClr val="C00000"/>
                </a:solidFill>
                <a:latin typeface="Tahoma" pitchFamily="34" charset="0"/>
              </a:rPr>
              <a:t>Y</a:t>
            </a:r>
            <a:r>
              <a:rPr kumimoji="1" lang="en-US" altLang="zh-CN" sz="2400" b="1" i="1" baseline="-25000" dirty="0" smtClean="0">
                <a:solidFill>
                  <a:srgbClr val="C00000"/>
                </a:solidFill>
                <a:latin typeface="Tahoma" pitchFamily="34" charset="0"/>
              </a:rPr>
              <a:t>i</a:t>
            </a:r>
            <a:r>
              <a:rPr kumimoji="1" lang="en-US" altLang="zh-CN" sz="2400" b="1" i="1" dirty="0">
                <a:solidFill>
                  <a:srgbClr val="C00000"/>
                </a:solidFill>
                <a:latin typeface="Tahoma" pitchFamily="34" charset="0"/>
              </a:rPr>
              <a:t> </a:t>
            </a:r>
            <a:r>
              <a:rPr kumimoji="1" lang="zh-CN" altLang="en-US" sz="2400" b="1" i="1" dirty="0" smtClean="0">
                <a:solidFill>
                  <a:srgbClr val="C00000"/>
                </a:solidFill>
                <a:latin typeface="Tahoma" pitchFamily="34" charset="0"/>
              </a:rPr>
              <a:t>＝</a:t>
            </a:r>
            <a:r>
              <a:rPr kumimoji="1" lang="en-US" altLang="zh-CN" sz="2400" b="1" i="1" dirty="0" smtClean="0">
                <a:solidFill>
                  <a:srgbClr val="C00000"/>
                </a:solidFill>
                <a:latin typeface="Tahoma" pitchFamily="34" charset="0"/>
              </a:rPr>
              <a:t>X</a:t>
            </a:r>
            <a:r>
              <a:rPr kumimoji="1" lang="en-US" altLang="zh-CN" sz="2400" b="1" i="1" baseline="-25000" dirty="0" smtClean="0">
                <a:solidFill>
                  <a:srgbClr val="C00000"/>
                </a:solidFill>
                <a:latin typeface="Tahoma" pitchFamily="34" charset="0"/>
              </a:rPr>
              <a:t>i</a:t>
            </a:r>
            <a:r>
              <a:rPr kumimoji="1" lang="en-US" altLang="zh-CN" sz="2400" b="1" i="1" dirty="0" smtClean="0">
                <a:solidFill>
                  <a:srgbClr val="C00000"/>
                </a:solidFill>
                <a:latin typeface="Tahoma" pitchFamily="34" charset="0"/>
              </a:rPr>
              <a:t> </a:t>
            </a:r>
          </a:p>
          <a:p>
            <a:pPr marL="0" lvl="1" eaLnBrk="1" hangingPunct="1">
              <a:spcBef>
                <a:spcPct val="50000"/>
              </a:spcBef>
              <a:buClr>
                <a:schemeClr val="hlink"/>
              </a:buClr>
              <a:buSzPct val="55000"/>
              <a:buNone/>
            </a:pPr>
            <a:r>
              <a:rPr kumimoji="1" lang="en-US" altLang="zh-CN" sz="2400" b="1" i="1" dirty="0" smtClean="0">
                <a:solidFill>
                  <a:srgbClr val="C00000"/>
                </a:solidFill>
                <a:latin typeface="Tahoma" pitchFamily="34" charset="0"/>
              </a:rPr>
              <a:t>X</a:t>
            </a:r>
            <a:r>
              <a:rPr kumimoji="1" lang="en-US" altLang="zh-CN" sz="2400" b="1" i="1" baseline="-25000" dirty="0" smtClean="0">
                <a:solidFill>
                  <a:srgbClr val="C00000"/>
                </a:solidFill>
                <a:latin typeface="Tahoma" pitchFamily="34" charset="0"/>
              </a:rPr>
              <a:t>i  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Tahoma" pitchFamily="34" charset="0"/>
                <a:sym typeface="Symbol"/>
              </a:rPr>
              <a:t></a:t>
            </a:r>
            <a:r>
              <a:rPr kumimoji="1" lang="en-US" altLang="zh-CN" sz="2400" b="1" i="1" dirty="0" smtClean="0">
                <a:solidFill>
                  <a:srgbClr val="C00000"/>
                </a:solidFill>
                <a:latin typeface="Tahoma" pitchFamily="34" charset="0"/>
                <a:sym typeface="Symbol"/>
              </a:rPr>
              <a:t> </a:t>
            </a:r>
            <a:r>
              <a:rPr kumimoji="1" lang="en-US" altLang="zh-CN" sz="2400" b="1" i="1" dirty="0" smtClean="0">
                <a:solidFill>
                  <a:srgbClr val="C00000"/>
                </a:solidFill>
                <a:latin typeface="Tahoma" pitchFamily="34" charset="0"/>
              </a:rPr>
              <a:t>Y</a:t>
            </a:r>
            <a:r>
              <a:rPr kumimoji="1" lang="en-US" altLang="zh-CN" sz="2400" b="1" i="1" baseline="-25000" dirty="0" smtClean="0">
                <a:solidFill>
                  <a:srgbClr val="C00000"/>
                </a:solidFill>
                <a:latin typeface="Tahoma" pitchFamily="34" charset="0"/>
              </a:rPr>
              <a:t>i</a:t>
            </a:r>
            <a:r>
              <a:rPr kumimoji="1" lang="zh-CN" altLang="en-US" sz="2400" b="1" i="1" dirty="0" smtClean="0">
                <a:solidFill>
                  <a:srgbClr val="C00000"/>
                </a:solidFill>
                <a:latin typeface="Tahoma" pitchFamily="34" charset="0"/>
              </a:rPr>
              <a:t>＝</a:t>
            </a:r>
            <a:r>
              <a:rPr kumimoji="1" lang="en-US" altLang="zh-CN" sz="2400" b="1" i="1" dirty="0" smtClean="0">
                <a:solidFill>
                  <a:srgbClr val="C00000"/>
                </a:solidFill>
                <a:latin typeface="Tahoma" pitchFamily="34" charset="0"/>
              </a:rPr>
              <a:t>Y</a:t>
            </a:r>
            <a:r>
              <a:rPr kumimoji="1" lang="en-US" altLang="zh-CN" sz="2400" b="1" i="1" baseline="-25000" dirty="0" smtClean="0">
                <a:solidFill>
                  <a:srgbClr val="C00000"/>
                </a:solidFill>
                <a:latin typeface="Tahoma" pitchFamily="34" charset="0"/>
              </a:rPr>
              <a:t>i</a:t>
            </a:r>
            <a:endParaRPr kumimoji="1" lang="zh-CN" altLang="en-US" sz="2400" b="1" i="1" baseline="-25000" dirty="0">
              <a:solidFill>
                <a:srgbClr val="C00000"/>
              </a:solidFill>
              <a:latin typeface="Tahoma" pitchFamily="34" charset="0"/>
            </a:endParaRP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340568" y="1086874"/>
            <a:ext cx="50405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、全加器公式变形</a:t>
            </a:r>
            <a:endParaRPr kumimoji="1"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340568" y="404664"/>
            <a:ext cx="7543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二、并行进位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逻辑函数推导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95028" y="4073004"/>
            <a:ext cx="3644924" cy="230832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latin typeface="宋体" charset="-122"/>
                <a:cs typeface="Times New Roman" pitchFamily="18" charset="0"/>
              </a:rPr>
              <a:t>C</a:t>
            </a:r>
            <a:r>
              <a:rPr kumimoji="1" lang="en-US" altLang="zh-CN" sz="2400" b="1" baseline="-30000" dirty="0" smtClean="0">
                <a:latin typeface="宋体" charset="-122"/>
              </a:rPr>
              <a:t>1 </a:t>
            </a:r>
            <a:r>
              <a:rPr kumimoji="1" lang="zh-CN" altLang="en-US" sz="2400" b="1" dirty="0" smtClean="0">
                <a:latin typeface="宋体" charset="-122"/>
              </a:rPr>
              <a:t>＝</a:t>
            </a:r>
            <a:r>
              <a:rPr kumimoji="1" lang="en-US" altLang="zh-CN" sz="2400" b="1" dirty="0" smtClean="0">
                <a:latin typeface="宋体" charset="-122"/>
              </a:rPr>
              <a:t>Y</a:t>
            </a:r>
            <a:r>
              <a:rPr kumimoji="1" lang="en-US" altLang="zh-CN" sz="2400" b="1" baseline="-30000" dirty="0" smtClean="0">
                <a:latin typeface="宋体" charset="-122"/>
              </a:rPr>
              <a:t>0 </a:t>
            </a:r>
            <a:r>
              <a:rPr kumimoji="1" lang="zh-CN" altLang="en-US" sz="2400" b="1" dirty="0" smtClean="0">
                <a:latin typeface="宋体" charset="-122"/>
              </a:rPr>
              <a:t>＋ </a:t>
            </a:r>
            <a:r>
              <a:rPr kumimoji="1" lang="en-US" altLang="zh-CN" sz="2400" b="1" dirty="0" smtClean="0">
                <a:latin typeface="宋体" charset="-122"/>
              </a:rPr>
              <a:t>X</a:t>
            </a:r>
            <a:r>
              <a:rPr kumimoji="1" lang="en-US" altLang="zh-CN" sz="2400" b="1" baseline="-30000" dirty="0" smtClean="0">
                <a:latin typeface="宋体" charset="-122"/>
              </a:rPr>
              <a:t>0 </a:t>
            </a:r>
            <a:r>
              <a:rPr kumimoji="1" lang="en-US" altLang="zh-CN" sz="2400" b="1" dirty="0" smtClean="0">
                <a:latin typeface="宋体" charset="-122"/>
              </a:rPr>
              <a:t>C</a:t>
            </a:r>
            <a:r>
              <a:rPr kumimoji="1" lang="en-US" altLang="zh-CN" sz="2400" b="1" baseline="-30000" dirty="0" smtClean="0">
                <a:latin typeface="宋体" charset="-122"/>
              </a:rPr>
              <a:t>0</a:t>
            </a:r>
            <a:endParaRPr kumimoji="1" lang="en-US" altLang="zh-CN" sz="2400" b="1" dirty="0">
              <a:latin typeface="宋体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latin typeface="宋体" charset="-122"/>
              </a:rPr>
              <a:t>C</a:t>
            </a:r>
            <a:r>
              <a:rPr kumimoji="1" lang="en-US" altLang="zh-CN" sz="2400" b="1" baseline="-30000" dirty="0" smtClean="0">
                <a:latin typeface="宋体" charset="-122"/>
              </a:rPr>
              <a:t>2 </a:t>
            </a:r>
            <a:r>
              <a:rPr kumimoji="1" lang="zh-CN" altLang="en-US" sz="2400" b="1" dirty="0" smtClean="0">
                <a:latin typeface="宋体" charset="-122"/>
              </a:rPr>
              <a:t>＝</a:t>
            </a:r>
            <a:r>
              <a:rPr kumimoji="1" lang="en-US" altLang="zh-CN" sz="2400" b="1" dirty="0" smtClean="0">
                <a:latin typeface="宋体" charset="-122"/>
              </a:rPr>
              <a:t>Y</a:t>
            </a:r>
            <a:r>
              <a:rPr kumimoji="1" lang="en-US" altLang="zh-CN" sz="2400" b="1" baseline="-30000" dirty="0" smtClean="0">
                <a:latin typeface="宋体" charset="-122"/>
              </a:rPr>
              <a:t>1 </a:t>
            </a:r>
            <a:r>
              <a:rPr kumimoji="1" lang="zh-CN" altLang="en-US" sz="2400" b="1" dirty="0" smtClean="0">
                <a:latin typeface="宋体" charset="-122"/>
              </a:rPr>
              <a:t>＋ </a:t>
            </a:r>
            <a:r>
              <a:rPr kumimoji="1" lang="en-US" altLang="zh-CN" sz="2400" b="1" dirty="0" smtClean="0">
                <a:latin typeface="宋体" charset="-122"/>
              </a:rPr>
              <a:t>X</a:t>
            </a:r>
            <a:r>
              <a:rPr kumimoji="1" lang="en-US" altLang="zh-CN" sz="2400" b="1" baseline="-30000" dirty="0" smtClean="0">
                <a:latin typeface="宋体" charset="-122"/>
              </a:rPr>
              <a:t>1 </a:t>
            </a:r>
            <a:r>
              <a:rPr kumimoji="1" lang="en-US" altLang="zh-CN" sz="2400" b="1" dirty="0" smtClean="0">
                <a:latin typeface="宋体" charset="-122"/>
              </a:rPr>
              <a:t>C</a:t>
            </a:r>
            <a:r>
              <a:rPr kumimoji="1" lang="en-US" altLang="zh-CN" sz="2400" b="1" baseline="-30000" dirty="0" smtClean="0">
                <a:latin typeface="宋体" charset="-122"/>
              </a:rPr>
              <a:t>1</a:t>
            </a:r>
            <a:r>
              <a:rPr kumimoji="1" lang="en-US" altLang="zh-CN" sz="2400" b="1" dirty="0">
                <a:latin typeface="Times New Roman" pitchFamily="18" charset="0"/>
              </a:rPr>
              <a:t>   </a:t>
            </a:r>
            <a:endParaRPr kumimoji="1" lang="en-US" altLang="zh-CN" sz="2400" b="1" dirty="0">
              <a:latin typeface="宋体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latin typeface="宋体" charset="-122"/>
              </a:rPr>
              <a:t>C</a:t>
            </a:r>
            <a:r>
              <a:rPr kumimoji="1" lang="en-US" altLang="zh-CN" sz="2400" b="1" baseline="-30000" dirty="0" smtClean="0">
                <a:latin typeface="宋体" charset="-122"/>
              </a:rPr>
              <a:t>3 </a:t>
            </a:r>
            <a:r>
              <a:rPr kumimoji="1" lang="zh-CN" altLang="en-US" sz="2400" b="1" dirty="0" smtClean="0">
                <a:latin typeface="宋体" charset="-122"/>
              </a:rPr>
              <a:t>＝</a:t>
            </a:r>
            <a:r>
              <a:rPr kumimoji="1" lang="en-US" altLang="zh-CN" sz="2400" b="1" dirty="0" smtClean="0">
                <a:latin typeface="宋体" charset="-122"/>
              </a:rPr>
              <a:t>Y</a:t>
            </a:r>
            <a:r>
              <a:rPr kumimoji="1" lang="en-US" altLang="zh-CN" sz="2400" b="1" baseline="-30000" dirty="0" smtClean="0">
                <a:latin typeface="宋体" charset="-122"/>
              </a:rPr>
              <a:t>2 </a:t>
            </a:r>
            <a:r>
              <a:rPr kumimoji="1" lang="zh-CN" altLang="en-US" sz="2400" b="1" dirty="0" smtClean="0">
                <a:latin typeface="宋体" charset="-122"/>
              </a:rPr>
              <a:t>＋ </a:t>
            </a:r>
            <a:r>
              <a:rPr kumimoji="1" lang="en-US" altLang="zh-CN" sz="2400" b="1" dirty="0" smtClean="0">
                <a:latin typeface="宋体" charset="-122"/>
              </a:rPr>
              <a:t>X</a:t>
            </a:r>
            <a:r>
              <a:rPr kumimoji="1" lang="en-US" altLang="zh-CN" sz="2400" b="1" baseline="-30000" dirty="0" smtClean="0">
                <a:latin typeface="宋体" charset="-122"/>
              </a:rPr>
              <a:t>2 </a:t>
            </a:r>
            <a:r>
              <a:rPr kumimoji="1" lang="en-US" altLang="zh-CN" sz="2400" b="1" dirty="0" smtClean="0">
                <a:latin typeface="宋体" charset="-122"/>
              </a:rPr>
              <a:t>C</a:t>
            </a:r>
            <a:r>
              <a:rPr kumimoji="1" lang="en-US" altLang="zh-CN" sz="2400" b="1" baseline="-30000" dirty="0" smtClean="0">
                <a:latin typeface="宋体" charset="-122"/>
              </a:rPr>
              <a:t>2</a:t>
            </a:r>
            <a:endParaRPr kumimoji="1" lang="en-US" altLang="zh-CN" sz="2400" b="1" dirty="0">
              <a:latin typeface="宋体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latin typeface="宋体" charset="-122"/>
              </a:rPr>
              <a:t>C</a:t>
            </a:r>
            <a:r>
              <a:rPr kumimoji="1" lang="en-US" altLang="zh-CN" sz="2400" b="1" baseline="-30000" dirty="0" smtClean="0">
                <a:latin typeface="宋体" charset="-122"/>
              </a:rPr>
              <a:t>4 </a:t>
            </a:r>
            <a:r>
              <a:rPr kumimoji="1" lang="zh-CN" altLang="en-US" sz="2400" b="1" dirty="0" smtClean="0">
                <a:latin typeface="宋体" charset="-122"/>
              </a:rPr>
              <a:t>＝</a:t>
            </a:r>
            <a:r>
              <a:rPr kumimoji="1" lang="en-US" altLang="zh-CN" sz="2400" b="1" dirty="0" smtClean="0">
                <a:latin typeface="宋体" charset="-122"/>
              </a:rPr>
              <a:t>Y</a:t>
            </a:r>
            <a:r>
              <a:rPr kumimoji="1" lang="en-US" altLang="zh-CN" sz="2400" b="1" baseline="-30000" dirty="0" smtClean="0">
                <a:latin typeface="宋体" charset="-122"/>
              </a:rPr>
              <a:t>3 </a:t>
            </a:r>
            <a:r>
              <a:rPr kumimoji="1" lang="zh-CN" altLang="en-US" sz="2400" b="1" dirty="0" smtClean="0">
                <a:latin typeface="宋体" charset="-122"/>
              </a:rPr>
              <a:t>＋ </a:t>
            </a:r>
            <a:r>
              <a:rPr kumimoji="1" lang="en-US" altLang="zh-CN" sz="2400" b="1" dirty="0" smtClean="0">
                <a:latin typeface="宋体" charset="-122"/>
              </a:rPr>
              <a:t>X</a:t>
            </a:r>
            <a:r>
              <a:rPr kumimoji="1" lang="en-US" altLang="zh-CN" sz="2400" b="1" baseline="-30000" dirty="0" smtClean="0">
                <a:latin typeface="宋体" charset="-122"/>
              </a:rPr>
              <a:t>3 </a:t>
            </a:r>
            <a:r>
              <a:rPr kumimoji="1" lang="en-US" altLang="zh-CN" sz="2400" b="1" dirty="0" smtClean="0">
                <a:latin typeface="宋体" charset="-122"/>
              </a:rPr>
              <a:t>C</a:t>
            </a:r>
            <a:r>
              <a:rPr kumimoji="1" lang="en-US" altLang="zh-CN" sz="2400" b="1" baseline="-30000" dirty="0" smtClean="0">
                <a:latin typeface="宋体" charset="-122"/>
              </a:rPr>
              <a:t>3</a:t>
            </a:r>
            <a:endParaRPr kumimoji="1" lang="en-US" altLang="zh-CN" sz="2400" b="1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8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可选过程 5"/>
          <p:cNvSpPr/>
          <p:nvPr/>
        </p:nvSpPr>
        <p:spPr>
          <a:xfrm>
            <a:off x="827584" y="1412776"/>
            <a:ext cx="1872208" cy="432048"/>
          </a:xfrm>
          <a:prstGeom prst="flowChartAlternateProcess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可选过程 1"/>
          <p:cNvSpPr/>
          <p:nvPr/>
        </p:nvSpPr>
        <p:spPr>
          <a:xfrm>
            <a:off x="755576" y="2636912"/>
            <a:ext cx="3456384" cy="432048"/>
          </a:xfrm>
          <a:prstGeom prst="flowChartAlternateProcess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4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7543800" cy="72087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/>
          <a:p>
            <a:pPr fontAlgn="base">
              <a:lnSpc>
                <a:spcPct val="75000"/>
              </a:lnSpc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、先行进位函数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755576" y="3861048"/>
            <a:ext cx="5040560" cy="432048"/>
          </a:xfrm>
          <a:prstGeom prst="flowChartAlternateProcess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755576" y="5085184"/>
            <a:ext cx="6624736" cy="432048"/>
          </a:xfrm>
          <a:prstGeom prst="flowChartAlternateProcess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179512" y="1196752"/>
            <a:ext cx="889248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C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1 </a:t>
            </a:r>
            <a:r>
              <a:rPr kumimoji="1" lang="zh-CN" altLang="en-US" sz="2000" b="1" dirty="0" smtClean="0">
                <a:solidFill>
                  <a:srgbClr val="C00000"/>
                </a:solidFill>
                <a:latin typeface="宋体" charset="-122"/>
              </a:rPr>
              <a:t>＝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Y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0 </a:t>
            </a:r>
            <a:r>
              <a:rPr kumimoji="1" lang="zh-CN" altLang="en-US" sz="2000" b="1" dirty="0" smtClean="0">
                <a:solidFill>
                  <a:srgbClr val="C00000"/>
                </a:solidFill>
                <a:latin typeface="宋体" charset="-122"/>
              </a:rPr>
              <a:t>＋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0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C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0</a:t>
            </a:r>
            <a:r>
              <a:rPr kumimoji="1" lang="en-US" altLang="zh-CN" sz="2000" b="1" baseline="-30000" dirty="0">
                <a:latin typeface="宋体" charset="-122"/>
              </a:rPr>
              <a:t>				</a:t>
            </a:r>
            <a:endParaRPr kumimoji="1" lang="zh-CN" altLang="en-US" sz="2000" b="1" dirty="0">
              <a:latin typeface="宋体" charset="-122"/>
            </a:endParaRPr>
          </a:p>
          <a:p>
            <a:pPr algn="just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C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2 </a:t>
            </a:r>
            <a:r>
              <a:rPr kumimoji="1" lang="zh-CN" altLang="en-US" sz="2000" b="1" dirty="0" smtClean="0">
                <a:latin typeface="宋体" charset="-122"/>
              </a:rPr>
              <a:t>＝ </a:t>
            </a:r>
            <a:r>
              <a:rPr kumimoji="1" lang="en-US" altLang="zh-CN" sz="2000" b="1" dirty="0" smtClean="0">
                <a:latin typeface="宋体" charset="-122"/>
              </a:rPr>
              <a:t>Y</a:t>
            </a:r>
            <a:r>
              <a:rPr kumimoji="1" lang="en-US" altLang="zh-CN" sz="2000" b="1" baseline="-30000" dirty="0" smtClean="0">
                <a:latin typeface="宋体" charset="-122"/>
              </a:rPr>
              <a:t>1</a:t>
            </a:r>
            <a:r>
              <a:rPr kumimoji="1" lang="zh-CN" altLang="en-US" sz="2000" b="1" dirty="0" smtClean="0">
                <a:latin typeface="宋体" charset="-122"/>
              </a:rPr>
              <a:t>＋ </a:t>
            </a:r>
            <a:r>
              <a:rPr kumimoji="1" lang="en-US" altLang="zh-CN" sz="2000" b="1" dirty="0" smtClean="0"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latin typeface="宋体" charset="-122"/>
              </a:rPr>
              <a:t>1 </a:t>
            </a:r>
            <a:r>
              <a:rPr kumimoji="1" lang="en-US" altLang="zh-CN" sz="2000" b="1" dirty="0" smtClean="0">
                <a:latin typeface="宋体" charset="-122"/>
              </a:rPr>
              <a:t>C</a:t>
            </a:r>
            <a:r>
              <a:rPr kumimoji="1" lang="en-US" altLang="zh-CN" sz="2000" b="1" baseline="-30000" dirty="0" smtClean="0">
                <a:latin typeface="宋体" charset="-122"/>
              </a:rPr>
              <a:t>1</a:t>
            </a:r>
            <a:r>
              <a:rPr kumimoji="1" lang="zh-CN" altLang="en-US" sz="2000" b="1" dirty="0" smtClean="0">
                <a:latin typeface="宋体" charset="-122"/>
              </a:rPr>
              <a:t>＝ </a:t>
            </a:r>
            <a:r>
              <a:rPr kumimoji="1" lang="en-US" altLang="zh-CN" sz="2000" b="1" dirty="0" smtClean="0">
                <a:latin typeface="宋体" charset="-122"/>
              </a:rPr>
              <a:t>Y</a:t>
            </a:r>
            <a:r>
              <a:rPr kumimoji="1" lang="en-US" altLang="zh-CN" sz="2000" b="1" baseline="-30000" dirty="0" smtClean="0">
                <a:latin typeface="宋体" charset="-122"/>
              </a:rPr>
              <a:t>1 </a:t>
            </a:r>
            <a:r>
              <a:rPr kumimoji="1" lang="zh-CN" altLang="en-US" sz="2000" b="1" dirty="0" smtClean="0">
                <a:latin typeface="宋体" charset="-122"/>
              </a:rPr>
              <a:t>＋ </a:t>
            </a:r>
            <a:r>
              <a:rPr kumimoji="1" lang="en-US" altLang="zh-CN" sz="2000" b="1" dirty="0" smtClean="0"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latin typeface="宋体" charset="-122"/>
              </a:rPr>
              <a:t>1</a:t>
            </a:r>
            <a:r>
              <a:rPr kumimoji="1" lang="zh-CN" altLang="en-US" sz="2000" b="1" dirty="0" smtClean="0">
                <a:latin typeface="宋体" charset="-122"/>
              </a:rPr>
              <a:t>（</a:t>
            </a:r>
            <a:r>
              <a:rPr kumimoji="1" lang="en-US" altLang="zh-CN" sz="2000" b="1" dirty="0" smtClean="0">
                <a:latin typeface="宋体" charset="-122"/>
              </a:rPr>
              <a:t>Y</a:t>
            </a:r>
            <a:r>
              <a:rPr kumimoji="1" lang="en-US" altLang="zh-CN" sz="2000" b="1" baseline="-30000" dirty="0" smtClean="0">
                <a:latin typeface="宋体" charset="-122"/>
              </a:rPr>
              <a:t>0 </a:t>
            </a:r>
            <a:r>
              <a:rPr kumimoji="1" lang="zh-CN" altLang="en-US" sz="2000" b="1" dirty="0" smtClean="0">
                <a:latin typeface="宋体" charset="-122"/>
              </a:rPr>
              <a:t>＋ </a:t>
            </a:r>
            <a:r>
              <a:rPr kumimoji="1" lang="en-US" altLang="zh-CN" sz="2000" b="1" dirty="0" smtClean="0"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latin typeface="宋体" charset="-122"/>
              </a:rPr>
              <a:t>0 </a:t>
            </a:r>
            <a:r>
              <a:rPr kumimoji="1" lang="en-US" altLang="zh-CN" sz="2000" b="1" dirty="0" smtClean="0">
                <a:latin typeface="宋体" charset="-122"/>
              </a:rPr>
              <a:t>C</a:t>
            </a:r>
            <a:r>
              <a:rPr kumimoji="1" lang="en-US" altLang="zh-CN" sz="2000" b="1" baseline="-30000" dirty="0" smtClean="0">
                <a:latin typeface="宋体" charset="-122"/>
              </a:rPr>
              <a:t>0</a:t>
            </a:r>
            <a:r>
              <a:rPr kumimoji="1" lang="zh-CN" altLang="en-US" sz="2000" b="1" dirty="0" smtClean="0">
                <a:latin typeface="宋体" charset="-122"/>
              </a:rPr>
              <a:t>）</a:t>
            </a:r>
            <a:endParaRPr kumimoji="1" lang="en-US" altLang="zh-CN" sz="2000" b="1" dirty="0">
              <a:latin typeface="宋体" charset="-122"/>
            </a:endParaRPr>
          </a:p>
          <a:p>
            <a:pPr algn="just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     </a:t>
            </a:r>
            <a:r>
              <a:rPr kumimoji="1" lang="zh-CN" altLang="en-US" sz="2000" b="1" dirty="0" smtClean="0">
                <a:solidFill>
                  <a:srgbClr val="C00000"/>
                </a:solidFill>
                <a:latin typeface="宋体" charset="-122"/>
              </a:rPr>
              <a:t>＝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Y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1 </a:t>
            </a:r>
            <a:r>
              <a:rPr kumimoji="1" lang="zh-CN" altLang="en-US" sz="2000" b="1" dirty="0" smtClean="0">
                <a:solidFill>
                  <a:srgbClr val="C00000"/>
                </a:solidFill>
                <a:latin typeface="宋体" charset="-122"/>
              </a:rPr>
              <a:t>＋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Y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0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1 </a:t>
            </a:r>
            <a:r>
              <a:rPr kumimoji="1" lang="zh-CN" altLang="en-US" sz="2000" b="1" dirty="0" smtClean="0">
                <a:solidFill>
                  <a:srgbClr val="C00000"/>
                </a:solidFill>
                <a:latin typeface="宋体" charset="-122"/>
              </a:rPr>
              <a:t>＋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0 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1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C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0</a:t>
            </a:r>
            <a:r>
              <a:rPr kumimoji="1" lang="zh-CN" altLang="en-US" sz="2000" b="1" baseline="-30000" dirty="0">
                <a:solidFill>
                  <a:srgbClr val="C00000"/>
                </a:solidFill>
                <a:latin typeface="宋体" charset="-122"/>
              </a:rPr>
              <a:t>　</a:t>
            </a:r>
            <a:endParaRPr kumimoji="1" lang="en-US" altLang="zh-CN" sz="2000" b="1" baseline="-30000" dirty="0" smtClean="0">
              <a:solidFill>
                <a:srgbClr val="C00000"/>
              </a:solidFill>
              <a:latin typeface="宋体" charset="-122"/>
            </a:endParaRPr>
          </a:p>
          <a:p>
            <a:pPr algn="just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C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3 </a:t>
            </a:r>
            <a:r>
              <a:rPr kumimoji="1" lang="zh-CN" altLang="en-US" sz="2000" b="1" dirty="0" smtClean="0">
                <a:latin typeface="宋体" charset="-122"/>
              </a:rPr>
              <a:t>＝ </a:t>
            </a:r>
            <a:r>
              <a:rPr kumimoji="1" lang="en-US" altLang="zh-CN" sz="2000" b="1" dirty="0" smtClean="0">
                <a:latin typeface="宋体" charset="-122"/>
              </a:rPr>
              <a:t>Y</a:t>
            </a:r>
            <a:r>
              <a:rPr kumimoji="1" lang="en-US" altLang="zh-CN" sz="2000" b="1" baseline="-30000" dirty="0" smtClean="0">
                <a:latin typeface="宋体" charset="-122"/>
              </a:rPr>
              <a:t>2 </a:t>
            </a:r>
            <a:r>
              <a:rPr kumimoji="1" lang="zh-CN" altLang="en-US" sz="2000" b="1" dirty="0" smtClean="0">
                <a:latin typeface="宋体" charset="-122"/>
              </a:rPr>
              <a:t>＋ </a:t>
            </a:r>
            <a:r>
              <a:rPr kumimoji="1" lang="en-US" altLang="zh-CN" sz="2000" b="1" dirty="0" smtClean="0"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latin typeface="宋体" charset="-122"/>
              </a:rPr>
              <a:t>2 </a:t>
            </a:r>
            <a:r>
              <a:rPr kumimoji="1" lang="en-US" altLang="zh-CN" sz="2000" b="1" dirty="0" smtClean="0">
                <a:latin typeface="宋体" charset="-122"/>
              </a:rPr>
              <a:t>C</a:t>
            </a:r>
            <a:r>
              <a:rPr kumimoji="1" lang="en-US" altLang="zh-CN" sz="2000" b="1" baseline="-30000" dirty="0" smtClean="0">
                <a:latin typeface="宋体" charset="-122"/>
              </a:rPr>
              <a:t>2 </a:t>
            </a:r>
            <a:r>
              <a:rPr kumimoji="1" lang="zh-CN" altLang="en-US" sz="2000" b="1" dirty="0" smtClean="0">
                <a:latin typeface="宋体" charset="-122"/>
              </a:rPr>
              <a:t>＝ </a:t>
            </a:r>
            <a:r>
              <a:rPr kumimoji="1" lang="en-US" altLang="zh-CN" sz="2000" b="1" dirty="0" smtClean="0">
                <a:latin typeface="宋体" charset="-122"/>
              </a:rPr>
              <a:t>Y</a:t>
            </a:r>
            <a:r>
              <a:rPr kumimoji="1" lang="en-US" altLang="zh-CN" sz="2000" b="1" baseline="-30000" dirty="0" smtClean="0">
                <a:latin typeface="宋体" charset="-122"/>
              </a:rPr>
              <a:t>2 </a:t>
            </a:r>
            <a:r>
              <a:rPr kumimoji="1" lang="zh-CN" altLang="en-US" sz="2000" b="1" dirty="0" smtClean="0">
                <a:latin typeface="宋体" charset="-122"/>
              </a:rPr>
              <a:t>＋ </a:t>
            </a:r>
            <a:r>
              <a:rPr kumimoji="1" lang="en-US" altLang="zh-CN" sz="2000" b="1" dirty="0" smtClean="0"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latin typeface="宋体" charset="-122"/>
              </a:rPr>
              <a:t>2</a:t>
            </a:r>
            <a:r>
              <a:rPr kumimoji="1" lang="zh-CN" altLang="en-US" sz="2000" b="1" dirty="0" smtClean="0">
                <a:latin typeface="宋体" charset="-122"/>
              </a:rPr>
              <a:t>（</a:t>
            </a:r>
            <a:r>
              <a:rPr kumimoji="1" lang="en-US" altLang="zh-CN" sz="2000" b="1" dirty="0" smtClean="0">
                <a:latin typeface="宋体" charset="-122"/>
              </a:rPr>
              <a:t>Y</a:t>
            </a:r>
            <a:r>
              <a:rPr kumimoji="1" lang="en-US" altLang="zh-CN" sz="2000" b="1" baseline="-30000" dirty="0" smtClean="0">
                <a:latin typeface="宋体" charset="-122"/>
              </a:rPr>
              <a:t>1 </a:t>
            </a:r>
            <a:r>
              <a:rPr kumimoji="1" lang="zh-CN" altLang="en-US" sz="2000" b="1" dirty="0" smtClean="0">
                <a:latin typeface="宋体" charset="-122"/>
              </a:rPr>
              <a:t>＋ </a:t>
            </a:r>
            <a:r>
              <a:rPr kumimoji="1" lang="en-US" altLang="zh-CN" sz="2000" b="1" dirty="0" smtClean="0">
                <a:latin typeface="宋体" charset="-122"/>
              </a:rPr>
              <a:t>Y</a:t>
            </a:r>
            <a:r>
              <a:rPr kumimoji="1" lang="en-US" altLang="zh-CN" sz="2000" b="1" baseline="-30000" dirty="0" smtClean="0">
                <a:latin typeface="宋体" charset="-122"/>
              </a:rPr>
              <a:t>0 </a:t>
            </a:r>
            <a:r>
              <a:rPr kumimoji="1" lang="en-US" altLang="zh-CN" sz="2000" b="1" dirty="0" smtClean="0"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latin typeface="宋体" charset="-122"/>
              </a:rPr>
              <a:t>1 </a:t>
            </a:r>
            <a:r>
              <a:rPr kumimoji="1" lang="zh-CN" altLang="en-US" sz="2000" b="1" dirty="0" smtClean="0">
                <a:latin typeface="宋体" charset="-122"/>
              </a:rPr>
              <a:t>＋ </a:t>
            </a:r>
            <a:r>
              <a:rPr kumimoji="1" lang="en-US" altLang="zh-CN" sz="2000" b="1" dirty="0" smtClean="0"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latin typeface="宋体" charset="-122"/>
              </a:rPr>
              <a:t>0 </a:t>
            </a:r>
            <a:r>
              <a:rPr kumimoji="1" lang="en-US" altLang="zh-CN" sz="2000" b="1" dirty="0" smtClean="0"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latin typeface="宋体" charset="-122"/>
              </a:rPr>
              <a:t>1 </a:t>
            </a:r>
            <a:r>
              <a:rPr kumimoji="1" lang="en-US" altLang="zh-CN" sz="2000" b="1" dirty="0" smtClean="0">
                <a:latin typeface="宋体" charset="-122"/>
              </a:rPr>
              <a:t>C</a:t>
            </a:r>
            <a:r>
              <a:rPr kumimoji="1" lang="en-US" altLang="zh-CN" sz="2000" b="1" baseline="-30000" dirty="0" smtClean="0">
                <a:latin typeface="宋体" charset="-122"/>
              </a:rPr>
              <a:t>0</a:t>
            </a:r>
            <a:r>
              <a:rPr kumimoji="1" lang="zh-CN" altLang="en-US" sz="2000" b="1" dirty="0" smtClean="0">
                <a:latin typeface="宋体" charset="-122"/>
              </a:rPr>
              <a:t>）</a:t>
            </a:r>
            <a:endParaRPr kumimoji="1" lang="en-US" altLang="zh-CN" sz="2000" b="1" dirty="0" smtClean="0">
              <a:latin typeface="宋体" charset="-122"/>
            </a:endParaRPr>
          </a:p>
          <a:p>
            <a:pPr algn="just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C00000"/>
                </a:solidFill>
                <a:latin typeface="宋体" charset="-122"/>
              </a:rPr>
              <a:t>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    </a:t>
            </a:r>
            <a:r>
              <a:rPr kumimoji="1" lang="zh-CN" altLang="en-US" sz="2000" b="1" dirty="0" smtClean="0">
                <a:solidFill>
                  <a:srgbClr val="C00000"/>
                </a:solidFill>
                <a:latin typeface="宋体" charset="-122"/>
              </a:rPr>
              <a:t>＝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Y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2 </a:t>
            </a:r>
            <a:r>
              <a:rPr kumimoji="1" lang="zh-CN" altLang="en-US" sz="2000" b="1" dirty="0" smtClean="0">
                <a:solidFill>
                  <a:srgbClr val="C00000"/>
                </a:solidFill>
                <a:latin typeface="宋体" charset="-122"/>
              </a:rPr>
              <a:t>＋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Y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1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2 </a:t>
            </a:r>
            <a:r>
              <a:rPr kumimoji="1" lang="zh-CN" altLang="en-US" sz="2000" b="1" dirty="0" smtClean="0">
                <a:solidFill>
                  <a:srgbClr val="C00000"/>
                </a:solidFill>
                <a:latin typeface="宋体" charset="-122"/>
              </a:rPr>
              <a:t>＋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Y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0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1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2 </a:t>
            </a:r>
            <a:r>
              <a:rPr kumimoji="1" lang="zh-CN" altLang="en-US" sz="2000" b="1" dirty="0" smtClean="0">
                <a:solidFill>
                  <a:srgbClr val="C00000"/>
                </a:solidFill>
                <a:latin typeface="宋体" charset="-122"/>
              </a:rPr>
              <a:t>＋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0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1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X 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2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C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0</a:t>
            </a:r>
            <a:endParaRPr kumimoji="1" lang="en-US" altLang="zh-CN" sz="2000" b="1" dirty="0">
              <a:solidFill>
                <a:srgbClr val="C00000"/>
              </a:solidFill>
              <a:latin typeface="宋体" charset="-122"/>
            </a:endParaRPr>
          </a:p>
          <a:p>
            <a:pPr algn="just">
              <a:lnSpc>
                <a:spcPct val="20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C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4 </a:t>
            </a:r>
            <a:r>
              <a:rPr kumimoji="1" lang="zh-CN" altLang="en-US" sz="2000" b="1" dirty="0" smtClean="0">
                <a:latin typeface="宋体" charset="-122"/>
              </a:rPr>
              <a:t>＝ </a:t>
            </a:r>
            <a:r>
              <a:rPr kumimoji="1" lang="en-US" altLang="zh-CN" sz="2000" b="1" dirty="0" smtClean="0">
                <a:latin typeface="宋体" charset="-122"/>
              </a:rPr>
              <a:t>Y</a:t>
            </a:r>
            <a:r>
              <a:rPr kumimoji="1" lang="en-US" altLang="zh-CN" sz="2000" b="1" baseline="-30000" dirty="0" smtClean="0">
                <a:latin typeface="宋体" charset="-122"/>
              </a:rPr>
              <a:t>3 </a:t>
            </a:r>
            <a:r>
              <a:rPr kumimoji="1" lang="zh-CN" altLang="en-US" sz="2000" b="1" dirty="0" smtClean="0">
                <a:latin typeface="宋体" charset="-122"/>
              </a:rPr>
              <a:t>＋ </a:t>
            </a:r>
            <a:r>
              <a:rPr kumimoji="1" lang="en-US" altLang="zh-CN" sz="2000" b="1" dirty="0" smtClean="0"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latin typeface="宋体" charset="-122"/>
              </a:rPr>
              <a:t>3 </a:t>
            </a:r>
            <a:r>
              <a:rPr kumimoji="1" lang="en-US" altLang="zh-CN" sz="2000" b="1" dirty="0" smtClean="0">
                <a:latin typeface="宋体" charset="-122"/>
              </a:rPr>
              <a:t>C</a:t>
            </a:r>
            <a:r>
              <a:rPr kumimoji="1" lang="en-US" altLang="zh-CN" sz="2000" b="1" baseline="-30000" dirty="0" smtClean="0">
                <a:latin typeface="宋体" charset="-122"/>
              </a:rPr>
              <a:t>3 </a:t>
            </a:r>
            <a:r>
              <a:rPr kumimoji="1" lang="zh-CN" altLang="en-US" sz="2000" b="1" dirty="0">
                <a:latin typeface="宋体" charset="-122"/>
              </a:rPr>
              <a:t>＝ </a:t>
            </a:r>
            <a:r>
              <a:rPr kumimoji="1" lang="en-US" altLang="zh-CN" sz="2000" b="1" dirty="0" smtClean="0">
                <a:latin typeface="宋体" charset="-122"/>
              </a:rPr>
              <a:t>Y</a:t>
            </a:r>
            <a:r>
              <a:rPr kumimoji="1" lang="en-US" altLang="zh-CN" sz="2000" b="1" baseline="-30000" dirty="0" smtClean="0">
                <a:latin typeface="宋体" charset="-122"/>
              </a:rPr>
              <a:t>3 </a:t>
            </a:r>
            <a:r>
              <a:rPr kumimoji="1" lang="zh-CN" altLang="en-US" sz="2000" b="1" dirty="0" smtClean="0">
                <a:latin typeface="宋体" charset="-122"/>
              </a:rPr>
              <a:t>＋ </a:t>
            </a:r>
            <a:r>
              <a:rPr kumimoji="1" lang="en-US" altLang="zh-CN" sz="2000" b="1" dirty="0" smtClean="0"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latin typeface="宋体" charset="-122"/>
              </a:rPr>
              <a:t>3</a:t>
            </a:r>
            <a:r>
              <a:rPr kumimoji="1" lang="zh-CN" altLang="en-US" sz="2000" b="1" dirty="0" smtClean="0">
                <a:latin typeface="宋体" charset="-122"/>
              </a:rPr>
              <a:t>（</a:t>
            </a:r>
            <a:r>
              <a:rPr kumimoji="1" lang="en-US" altLang="zh-CN" sz="2000" b="1" dirty="0" smtClean="0">
                <a:latin typeface="宋体" charset="-122"/>
              </a:rPr>
              <a:t>Y</a:t>
            </a:r>
            <a:r>
              <a:rPr kumimoji="1" lang="en-US" altLang="zh-CN" sz="2000" b="1" baseline="-30000" dirty="0" smtClean="0">
                <a:latin typeface="宋体" charset="-122"/>
              </a:rPr>
              <a:t>2 </a:t>
            </a:r>
            <a:r>
              <a:rPr kumimoji="1" lang="zh-CN" altLang="en-US" sz="2000" b="1" dirty="0" smtClean="0">
                <a:latin typeface="宋体" charset="-122"/>
              </a:rPr>
              <a:t>＋ </a:t>
            </a:r>
            <a:r>
              <a:rPr kumimoji="1" lang="en-US" altLang="zh-CN" sz="2000" b="1" dirty="0" smtClean="0">
                <a:latin typeface="宋体" charset="-122"/>
              </a:rPr>
              <a:t>Y</a:t>
            </a:r>
            <a:r>
              <a:rPr kumimoji="1" lang="en-US" altLang="zh-CN" sz="2000" b="1" baseline="-30000" dirty="0" smtClean="0">
                <a:latin typeface="宋体" charset="-122"/>
              </a:rPr>
              <a:t>1 </a:t>
            </a:r>
            <a:r>
              <a:rPr kumimoji="1" lang="en-US" altLang="zh-CN" sz="2000" b="1" dirty="0" smtClean="0"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latin typeface="宋体" charset="-122"/>
              </a:rPr>
              <a:t>2 </a:t>
            </a:r>
            <a:r>
              <a:rPr kumimoji="1" lang="zh-CN" altLang="en-US" sz="2000" b="1" dirty="0" smtClean="0">
                <a:latin typeface="宋体" charset="-122"/>
              </a:rPr>
              <a:t>＋ </a:t>
            </a:r>
            <a:r>
              <a:rPr kumimoji="1" lang="en-US" altLang="zh-CN" sz="2000" b="1" dirty="0" smtClean="0">
                <a:latin typeface="宋体" charset="-122"/>
              </a:rPr>
              <a:t>Y</a:t>
            </a:r>
            <a:r>
              <a:rPr kumimoji="1" lang="en-US" altLang="zh-CN" sz="2000" b="1" baseline="-30000" dirty="0" smtClean="0">
                <a:latin typeface="宋体" charset="-122"/>
              </a:rPr>
              <a:t>0 </a:t>
            </a:r>
            <a:r>
              <a:rPr kumimoji="1" lang="en-US" altLang="zh-CN" sz="2000" b="1" dirty="0">
                <a:latin typeface="宋体" charset="-122"/>
              </a:rPr>
              <a:t>X</a:t>
            </a:r>
            <a:r>
              <a:rPr kumimoji="1" lang="en-US" altLang="zh-CN" sz="2000" b="1" baseline="-30000" dirty="0">
                <a:latin typeface="宋体" charset="-122"/>
              </a:rPr>
              <a:t>1 </a:t>
            </a:r>
            <a:r>
              <a:rPr kumimoji="1" lang="en-US" altLang="zh-CN" sz="2000" b="1" dirty="0" smtClean="0"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latin typeface="宋体" charset="-122"/>
              </a:rPr>
              <a:t>2 </a:t>
            </a:r>
            <a:r>
              <a:rPr kumimoji="1" lang="zh-CN" altLang="en-US" sz="2000" b="1" dirty="0" smtClean="0">
                <a:latin typeface="宋体" charset="-122"/>
              </a:rPr>
              <a:t>＋ </a:t>
            </a:r>
            <a:r>
              <a:rPr kumimoji="1" lang="en-US" altLang="zh-CN" sz="2000" b="1" dirty="0" smtClean="0"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latin typeface="宋体" charset="-122"/>
              </a:rPr>
              <a:t>0 </a:t>
            </a:r>
            <a:r>
              <a:rPr kumimoji="1" lang="en-US" altLang="zh-CN" sz="2000" b="1" dirty="0" smtClean="0"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latin typeface="宋体" charset="-122"/>
              </a:rPr>
              <a:t>1</a:t>
            </a:r>
            <a:r>
              <a:rPr kumimoji="1" lang="en-US" altLang="zh-CN" sz="2000" b="1" dirty="0" smtClean="0"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latin typeface="宋体" charset="-122"/>
              </a:rPr>
              <a:t>2 </a:t>
            </a:r>
            <a:r>
              <a:rPr kumimoji="1" lang="en-US" altLang="zh-CN" sz="2000" b="1" dirty="0" smtClean="0">
                <a:latin typeface="宋体" charset="-122"/>
              </a:rPr>
              <a:t>C</a:t>
            </a:r>
            <a:r>
              <a:rPr kumimoji="1" lang="en-US" altLang="zh-CN" sz="2000" b="1" baseline="-30000" dirty="0" smtClean="0">
                <a:latin typeface="宋体" charset="-122"/>
              </a:rPr>
              <a:t>0 </a:t>
            </a:r>
            <a:r>
              <a:rPr kumimoji="1" lang="zh-CN" altLang="en-US" sz="2000" b="1" dirty="0" smtClean="0">
                <a:latin typeface="宋体" charset="-122"/>
              </a:rPr>
              <a:t>）</a:t>
            </a:r>
            <a:r>
              <a:rPr kumimoji="1" lang="en-US" altLang="zh-CN" sz="2000" b="1" baseline="-30000" dirty="0" smtClean="0">
                <a:latin typeface="宋体" charset="-122"/>
              </a:rPr>
              <a:t> </a:t>
            </a:r>
          </a:p>
          <a:p>
            <a:pPr algn="just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baseline="-30000" dirty="0">
                <a:solidFill>
                  <a:srgbClr val="C00000"/>
                </a:solidFill>
                <a:latin typeface="宋体" charset="-122"/>
              </a:rPr>
              <a:t> 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      </a:t>
            </a:r>
            <a:r>
              <a:rPr kumimoji="1" lang="zh-CN" altLang="en-US" sz="2000" b="1" dirty="0" smtClean="0">
                <a:solidFill>
                  <a:srgbClr val="C00000"/>
                </a:solidFill>
                <a:latin typeface="宋体" charset="-122"/>
              </a:rPr>
              <a:t>＝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Y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3 </a:t>
            </a:r>
            <a:r>
              <a:rPr kumimoji="1" lang="zh-CN" altLang="en-US" sz="2000" b="1" dirty="0" smtClean="0">
                <a:solidFill>
                  <a:srgbClr val="C00000"/>
                </a:solidFill>
                <a:latin typeface="宋体" charset="-122"/>
              </a:rPr>
              <a:t>＋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Y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2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3 </a:t>
            </a:r>
            <a:r>
              <a:rPr kumimoji="1" lang="zh-CN" altLang="en-US" sz="2000" b="1" dirty="0" smtClean="0">
                <a:solidFill>
                  <a:srgbClr val="C00000"/>
                </a:solidFill>
                <a:latin typeface="宋体" charset="-122"/>
              </a:rPr>
              <a:t>＋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Y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1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2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3 </a:t>
            </a:r>
            <a:r>
              <a:rPr kumimoji="1" lang="zh-CN" altLang="en-US" sz="2000" b="1" dirty="0" smtClean="0">
                <a:solidFill>
                  <a:srgbClr val="C00000"/>
                </a:solidFill>
                <a:latin typeface="宋体" charset="-122"/>
              </a:rPr>
              <a:t>＋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Y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0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1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2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3 </a:t>
            </a:r>
            <a:r>
              <a:rPr kumimoji="1" lang="zh-CN" altLang="en-US" sz="2000" b="1" dirty="0" smtClean="0">
                <a:solidFill>
                  <a:srgbClr val="C00000"/>
                </a:solidFill>
                <a:latin typeface="宋体" charset="-122"/>
              </a:rPr>
              <a:t>＋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0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1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2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X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3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C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0</a:t>
            </a:r>
            <a:r>
              <a:rPr kumimoji="1" lang="en-US" altLang="zh-CN" sz="2000" b="1" dirty="0" smtClean="0">
                <a:latin typeface="宋体" charset="-122"/>
              </a:rPr>
              <a:t>   </a:t>
            </a:r>
          </a:p>
          <a:p>
            <a:pPr algn="just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 smtClean="0">
                <a:latin typeface="宋体" charset="-122"/>
              </a:rPr>
              <a:t>可以在相同的时间延迟内，同时获得</a:t>
            </a:r>
            <a:r>
              <a:rPr kumimoji="1" lang="en-US" altLang="zh-CN" sz="2000" b="1" dirty="0" smtClean="0">
                <a:latin typeface="宋体" charset="-122"/>
              </a:rPr>
              <a:t>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C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1 </a:t>
            </a:r>
            <a:r>
              <a:rPr kumimoji="1" lang="zh-CN" altLang="en-US" sz="2000" b="1" dirty="0">
                <a:solidFill>
                  <a:srgbClr val="C00000"/>
                </a:solidFill>
                <a:latin typeface="宋体" charset="-122"/>
              </a:rPr>
              <a:t>、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C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2 </a:t>
            </a:r>
            <a:r>
              <a:rPr kumimoji="1" lang="zh-CN" altLang="en-US" sz="2000" b="1" dirty="0">
                <a:solidFill>
                  <a:srgbClr val="C00000"/>
                </a:solidFill>
                <a:latin typeface="宋体" charset="-122"/>
              </a:rPr>
              <a:t>、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C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3 </a:t>
            </a:r>
            <a:r>
              <a:rPr kumimoji="1" lang="zh-CN" altLang="en-US" sz="2000" b="1" dirty="0">
                <a:solidFill>
                  <a:srgbClr val="C00000"/>
                </a:solidFill>
                <a:latin typeface="宋体" charset="-122"/>
              </a:rPr>
              <a:t>、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宋体" charset="-122"/>
              </a:rPr>
              <a:t>C</a:t>
            </a:r>
            <a:r>
              <a:rPr kumimoji="1" lang="en-US" altLang="zh-CN" sz="2000" b="1" baseline="-30000" dirty="0" smtClean="0">
                <a:solidFill>
                  <a:srgbClr val="C00000"/>
                </a:solidFill>
                <a:latin typeface="宋体" charset="-122"/>
              </a:rPr>
              <a:t>4 </a:t>
            </a:r>
            <a:endParaRPr kumimoji="1" lang="en-US" altLang="zh-CN" sz="2000" b="1" dirty="0">
              <a:latin typeface="宋体" charset="-122"/>
            </a:endParaRPr>
          </a:p>
        </p:txBody>
      </p:sp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22081962"/>
              </p:ext>
            </p:extLst>
          </p:nvPr>
        </p:nvGraphicFramePr>
        <p:xfrm>
          <a:off x="4943475" y="260350"/>
          <a:ext cx="33464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1" name="公式" r:id="rId3" imgW="1358640" imgH="482400" progId="Equation.3">
                  <p:embed/>
                </p:oleObj>
              </mc:Choice>
              <mc:Fallback>
                <p:oleObj name="公式" r:id="rId3" imgW="1358640" imgH="4824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260350"/>
                        <a:ext cx="3346450" cy="100806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876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70" y="657964"/>
            <a:ext cx="8544278" cy="60834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流程图: 可选过程 1"/>
          <p:cNvSpPr/>
          <p:nvPr/>
        </p:nvSpPr>
        <p:spPr>
          <a:xfrm>
            <a:off x="181569" y="4248472"/>
            <a:ext cx="8710911" cy="2492896"/>
          </a:xfrm>
          <a:prstGeom prst="flowChartAlternateProcess">
            <a:avLst/>
          </a:prstGeom>
          <a:solidFill>
            <a:srgbClr val="FFFFFF">
              <a:alpha val="0"/>
            </a:srgb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61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4624"/>
            <a:ext cx="8496944" cy="6424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/>
          <a:p>
            <a:pPr fontAlgn="base">
              <a:lnSpc>
                <a:spcPct val="75000"/>
              </a:lnSpc>
              <a:spcAft>
                <a:spcPct val="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三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位先行进位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ALU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74181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3131840" y="2132856"/>
            <a:ext cx="1405184" cy="1224136"/>
          </a:xfrm>
          <a:prstGeom prst="flowChartAlternateProcess">
            <a:avLst/>
          </a:prstGeom>
          <a:solidFill>
            <a:srgbClr val="FFFFFF">
              <a:alpha val="0"/>
            </a:srgbClr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5004048" y="2085532"/>
            <a:ext cx="1080120" cy="1224136"/>
          </a:xfrm>
          <a:prstGeom prst="flowChartAlternateProcess">
            <a:avLst/>
          </a:prstGeom>
          <a:solidFill>
            <a:srgbClr val="FFFFFF">
              <a:alpha val="0"/>
            </a:srgbClr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6588224" y="2132856"/>
            <a:ext cx="792088" cy="1224136"/>
          </a:xfrm>
          <a:prstGeom prst="flowChartAlternateProcess">
            <a:avLst/>
          </a:prstGeom>
          <a:solidFill>
            <a:srgbClr val="FFFFFF">
              <a:alpha val="0"/>
            </a:srgbClr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107504" y="1412776"/>
            <a:ext cx="2232248" cy="2808312"/>
          </a:xfrm>
          <a:prstGeom prst="flowChartAlternateProcess">
            <a:avLst/>
          </a:prstGeom>
          <a:solidFill>
            <a:srgbClr val="FFFFFF">
              <a:alpha val="0"/>
            </a:srgbClr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可选过程 9"/>
          <p:cNvSpPr/>
          <p:nvPr/>
        </p:nvSpPr>
        <p:spPr>
          <a:xfrm>
            <a:off x="2699792" y="668012"/>
            <a:ext cx="5256584" cy="1248820"/>
          </a:xfrm>
          <a:prstGeom prst="flowChartAlternateProcess">
            <a:avLst/>
          </a:prstGeom>
          <a:solidFill>
            <a:srgbClr val="FFFFFF">
              <a:alpha val="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-36511" y="6525344"/>
            <a:ext cx="1152128" cy="36004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0" r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lnSpc>
                <a:spcPct val="75000"/>
              </a:lnSpc>
              <a:spcAft>
                <a:spcPct val="0"/>
              </a:spcAft>
            </a:pP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函数发生器</a:t>
            </a:r>
            <a:endParaRPr lang="zh-CN" altLang="en-US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8667463"/>
              </p:ext>
            </p:extLst>
          </p:nvPr>
        </p:nvGraphicFramePr>
        <p:xfrm>
          <a:off x="6084168" y="44624"/>
          <a:ext cx="2952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4" name="公式" r:id="rId4" imgW="1485720" imgH="228600" progId="Equation.3">
                  <p:embed/>
                </p:oleObj>
              </mc:Choice>
              <mc:Fallback>
                <p:oleObj name="公式" r:id="rId4" imgW="1485720" imgH="228600" progId="Equation.3">
                  <p:embed/>
                  <p:pic>
                    <p:nvPicPr>
                      <p:cNvPr id="0" name="对象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4624"/>
                        <a:ext cx="2952750" cy="476250"/>
                      </a:xfrm>
                      <a:prstGeom prst="rect">
                        <a:avLst/>
                      </a:prstGeom>
                      <a:solidFill>
                        <a:srgbClr val="E3EAF7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471592" y="3416178"/>
            <a:ext cx="367240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kumimoji="1" lang="en-US" altLang="zh-CN" b="1" dirty="0" smtClean="0">
                <a:solidFill>
                  <a:srgbClr val="C00000"/>
                </a:solidFill>
                <a:latin typeface="宋体" charset="-122"/>
              </a:rPr>
              <a:t>C</a:t>
            </a:r>
            <a:r>
              <a:rPr kumimoji="1" lang="en-US" altLang="zh-CN" b="1" baseline="-30000" dirty="0" smtClean="0">
                <a:solidFill>
                  <a:srgbClr val="C00000"/>
                </a:solidFill>
                <a:latin typeface="宋体" charset="-122"/>
              </a:rPr>
              <a:t>3</a:t>
            </a:r>
            <a:r>
              <a:rPr kumimoji="1" lang="en-US" altLang="zh-CN" b="1" dirty="0" smtClean="0">
                <a:solidFill>
                  <a:srgbClr val="C00000"/>
                </a:solidFill>
                <a:latin typeface="宋体" charset="-122"/>
              </a:rPr>
              <a:t>=Y</a:t>
            </a:r>
            <a:r>
              <a:rPr kumimoji="1" lang="en-US" altLang="zh-CN" b="1" baseline="-30000" dirty="0" smtClean="0">
                <a:solidFill>
                  <a:srgbClr val="C00000"/>
                </a:solidFill>
                <a:latin typeface="宋体" charset="-122"/>
              </a:rPr>
              <a:t>2</a:t>
            </a:r>
            <a:r>
              <a:rPr kumimoji="1" lang="zh-CN" altLang="en-US" b="1" dirty="0" smtClean="0">
                <a:solidFill>
                  <a:srgbClr val="C00000"/>
                </a:solidFill>
                <a:latin typeface="宋体" charset="-122"/>
              </a:rPr>
              <a:t>＋</a:t>
            </a:r>
            <a:r>
              <a:rPr kumimoji="1" lang="en-US" altLang="zh-CN" b="1" dirty="0" smtClean="0">
                <a:solidFill>
                  <a:srgbClr val="C00000"/>
                </a:solidFill>
                <a:latin typeface="宋体" charset="-122"/>
              </a:rPr>
              <a:t>Y</a:t>
            </a:r>
            <a:r>
              <a:rPr kumimoji="1" lang="en-US" altLang="zh-CN" b="1" baseline="-30000" dirty="0" smtClean="0">
                <a:solidFill>
                  <a:srgbClr val="C00000"/>
                </a:solidFill>
                <a:latin typeface="宋体" charset="-122"/>
              </a:rPr>
              <a:t>1 </a:t>
            </a:r>
            <a:r>
              <a:rPr kumimoji="1" lang="en-US" altLang="zh-CN" b="1" dirty="0" smtClean="0">
                <a:solidFill>
                  <a:srgbClr val="C00000"/>
                </a:solidFill>
                <a:latin typeface="宋体" charset="-122"/>
              </a:rPr>
              <a:t>X</a:t>
            </a:r>
            <a:r>
              <a:rPr kumimoji="1" lang="en-US" altLang="zh-CN" b="1" baseline="-30000" dirty="0" smtClean="0">
                <a:solidFill>
                  <a:srgbClr val="C00000"/>
                </a:solidFill>
                <a:latin typeface="宋体" charset="-122"/>
              </a:rPr>
              <a:t>2</a:t>
            </a:r>
            <a:r>
              <a:rPr kumimoji="1" lang="zh-CN" altLang="en-US" b="1" dirty="0" smtClean="0">
                <a:solidFill>
                  <a:srgbClr val="C00000"/>
                </a:solidFill>
                <a:latin typeface="宋体" charset="-122"/>
              </a:rPr>
              <a:t>＋</a:t>
            </a:r>
            <a:r>
              <a:rPr kumimoji="1" lang="en-US" altLang="zh-CN" b="1" dirty="0" smtClean="0">
                <a:solidFill>
                  <a:srgbClr val="C00000"/>
                </a:solidFill>
                <a:latin typeface="宋体" charset="-122"/>
              </a:rPr>
              <a:t>Y</a:t>
            </a:r>
            <a:r>
              <a:rPr kumimoji="1" lang="en-US" altLang="zh-CN" b="1" baseline="-30000" dirty="0" smtClean="0">
                <a:solidFill>
                  <a:srgbClr val="C00000"/>
                </a:solidFill>
                <a:latin typeface="宋体" charset="-122"/>
              </a:rPr>
              <a:t>0 </a:t>
            </a:r>
            <a:r>
              <a:rPr kumimoji="1" lang="en-US" altLang="zh-CN" b="1" dirty="0">
                <a:solidFill>
                  <a:srgbClr val="C00000"/>
                </a:solidFill>
                <a:latin typeface="宋体" charset="-122"/>
              </a:rPr>
              <a:t>X</a:t>
            </a:r>
            <a:r>
              <a:rPr kumimoji="1" lang="en-US" altLang="zh-CN" b="1" baseline="-30000" dirty="0">
                <a:solidFill>
                  <a:srgbClr val="C00000"/>
                </a:solidFill>
                <a:latin typeface="宋体" charset="-122"/>
              </a:rPr>
              <a:t>1 </a:t>
            </a:r>
            <a:r>
              <a:rPr kumimoji="1" lang="en-US" altLang="zh-CN" b="1" dirty="0" smtClean="0">
                <a:solidFill>
                  <a:srgbClr val="C00000"/>
                </a:solidFill>
                <a:latin typeface="宋体" charset="-122"/>
              </a:rPr>
              <a:t>X</a:t>
            </a:r>
            <a:r>
              <a:rPr kumimoji="1" lang="en-US" altLang="zh-CN" b="1" baseline="-30000" dirty="0" smtClean="0">
                <a:solidFill>
                  <a:srgbClr val="C00000"/>
                </a:solidFill>
                <a:latin typeface="宋体" charset="-122"/>
              </a:rPr>
              <a:t>2</a:t>
            </a:r>
            <a:r>
              <a:rPr kumimoji="1" lang="zh-CN" altLang="en-US" b="1" dirty="0" smtClean="0">
                <a:solidFill>
                  <a:srgbClr val="C00000"/>
                </a:solidFill>
                <a:latin typeface="宋体" charset="-122"/>
              </a:rPr>
              <a:t>＋</a:t>
            </a:r>
            <a:r>
              <a:rPr kumimoji="1" lang="en-US" altLang="zh-CN" b="1" dirty="0" smtClean="0">
                <a:solidFill>
                  <a:srgbClr val="C00000"/>
                </a:solidFill>
                <a:latin typeface="宋体" charset="-122"/>
              </a:rPr>
              <a:t>X</a:t>
            </a:r>
            <a:r>
              <a:rPr kumimoji="1" lang="en-US" altLang="zh-CN" b="1" baseline="-30000" dirty="0" smtClean="0">
                <a:solidFill>
                  <a:srgbClr val="C00000"/>
                </a:solidFill>
                <a:latin typeface="宋体" charset="-122"/>
              </a:rPr>
              <a:t>0 </a:t>
            </a:r>
            <a:r>
              <a:rPr kumimoji="1" lang="en-US" altLang="zh-CN" b="1" dirty="0">
                <a:solidFill>
                  <a:srgbClr val="C00000"/>
                </a:solidFill>
                <a:latin typeface="宋体" charset="-122"/>
              </a:rPr>
              <a:t>X</a:t>
            </a:r>
            <a:r>
              <a:rPr kumimoji="1" lang="en-US" altLang="zh-CN" b="1" baseline="-30000" dirty="0">
                <a:solidFill>
                  <a:srgbClr val="C00000"/>
                </a:solidFill>
                <a:latin typeface="宋体" charset="-122"/>
              </a:rPr>
              <a:t>1</a:t>
            </a:r>
            <a:r>
              <a:rPr kumimoji="1" lang="en-US" altLang="zh-CN" b="1" dirty="0">
                <a:solidFill>
                  <a:srgbClr val="C00000"/>
                </a:solidFill>
                <a:latin typeface="宋体" charset="-122"/>
              </a:rPr>
              <a:t>X </a:t>
            </a:r>
            <a:r>
              <a:rPr kumimoji="1" lang="en-US" altLang="zh-CN" b="1" baseline="-30000" dirty="0" smtClean="0">
                <a:solidFill>
                  <a:srgbClr val="C00000"/>
                </a:solidFill>
                <a:latin typeface="宋体" charset="-122"/>
              </a:rPr>
              <a:t>2</a:t>
            </a:r>
            <a:r>
              <a:rPr kumimoji="1" lang="en-US" altLang="zh-CN" b="1" dirty="0" smtClean="0">
                <a:solidFill>
                  <a:srgbClr val="C00000"/>
                </a:solidFill>
                <a:latin typeface="宋体" charset="-122"/>
              </a:rPr>
              <a:t>C</a:t>
            </a:r>
            <a:r>
              <a:rPr kumimoji="1" lang="en-US" altLang="zh-CN" b="1" baseline="-30000" dirty="0" smtClean="0">
                <a:solidFill>
                  <a:srgbClr val="C00000"/>
                </a:solidFill>
                <a:latin typeface="宋体" charset="-122"/>
              </a:rPr>
              <a:t>0</a:t>
            </a:r>
            <a:endParaRPr kumimoji="1" lang="en-US" altLang="zh-CN" b="1" dirty="0">
              <a:solidFill>
                <a:srgbClr val="C00000"/>
              </a:solidFill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8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844824"/>
            <a:ext cx="7958831" cy="2016224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zh-CN" altLang="en-US" b="1" dirty="0"/>
              <a:t>具有正逻辑和负逻辑两种模式，它们是等效的；</a:t>
            </a:r>
            <a:endParaRPr lang="en-US" altLang="zh-CN" b="1" dirty="0"/>
          </a:p>
          <a:p>
            <a:pPr eaLnBrk="1" hangingPunct="1">
              <a:spcBef>
                <a:spcPts val="900"/>
              </a:spcBef>
            </a:pPr>
            <a:r>
              <a:rPr lang="zh-CN" altLang="en-US" b="1" dirty="0" smtClean="0"/>
              <a:t>正逻辑下的算术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逻辑运算实现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P48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</a:t>
            </a:r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eaLnBrk="1" hangingPunct="1">
              <a:spcBef>
                <a:spcPts val="9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M = L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时，对进位信号没有影响，做算术运算</a:t>
            </a:r>
          </a:p>
          <a:p>
            <a:pPr lvl="1" eaLnBrk="1" hangingPunct="1">
              <a:spcBef>
                <a:spcPts val="9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M = H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时，进位门被封锁，做逻辑运算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56170" y="650329"/>
            <a:ext cx="8464302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75000"/>
              </a:lnSpc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74181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算术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逻辑运算功能表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7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251520" y="1692672"/>
            <a:ext cx="842493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24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kumimoji="1"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2400" b="1" baseline="-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400" b="1" baseline="-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400" b="1" baseline="-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 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1" lang="en-US" altLang="zh-CN" sz="2400" b="1" baseline="-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baseline="-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2400" b="1" baseline="-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en-US" altLang="zh-CN" sz="2400" b="1" baseline="-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kumimoji="1" lang="en-US" altLang="zh-CN" sz="24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4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kumimoji="1"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 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 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 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4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kumimoji="1" lang="en-US" altLang="zh-CN" sz="2400" b="1" baseline="-30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4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kumimoji="1"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 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4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kumimoji="1"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 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6625" y="4554994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宋体" charset="-122"/>
              </a:rPr>
              <a:t>P = X</a:t>
            </a:r>
            <a:r>
              <a:rPr kumimoji="1" lang="en-US" altLang="zh-CN" sz="2400" b="1" baseline="-30000" dirty="0" smtClean="0">
                <a:latin typeface="宋体" charset="-122"/>
              </a:rPr>
              <a:t>0 </a:t>
            </a:r>
            <a:r>
              <a:rPr kumimoji="1" lang="en-US" altLang="zh-CN" sz="2400" b="1" dirty="0">
                <a:latin typeface="宋体" charset="-122"/>
              </a:rPr>
              <a:t>X</a:t>
            </a:r>
            <a:r>
              <a:rPr kumimoji="1" lang="en-US" altLang="zh-CN" sz="2400" b="1" baseline="-30000" dirty="0">
                <a:latin typeface="宋体" charset="-122"/>
              </a:rPr>
              <a:t>1 </a:t>
            </a:r>
            <a:r>
              <a:rPr kumimoji="1" lang="en-US" altLang="zh-CN" sz="2400" b="1" dirty="0">
                <a:latin typeface="宋体" charset="-122"/>
              </a:rPr>
              <a:t>X</a:t>
            </a:r>
            <a:r>
              <a:rPr kumimoji="1" lang="en-US" altLang="zh-CN" sz="2400" b="1" baseline="-30000" dirty="0">
                <a:latin typeface="宋体" charset="-122"/>
              </a:rPr>
              <a:t>2 </a:t>
            </a:r>
            <a:r>
              <a:rPr kumimoji="1" lang="en-US" altLang="zh-CN" sz="2400" b="1" dirty="0">
                <a:latin typeface="宋体" charset="-122"/>
              </a:rPr>
              <a:t>X</a:t>
            </a:r>
            <a:r>
              <a:rPr kumimoji="1" lang="en-US" altLang="zh-CN" sz="2400" b="1" baseline="-30000" dirty="0">
                <a:latin typeface="宋体" charset="-122"/>
              </a:rPr>
              <a:t>3 </a:t>
            </a:r>
            <a:r>
              <a:rPr kumimoji="1" lang="en-US" altLang="zh-CN" sz="2400" b="1" dirty="0" smtClean="0">
                <a:latin typeface="宋体" charset="-122"/>
              </a:rPr>
              <a:t>                   </a:t>
            </a:r>
            <a:r>
              <a:rPr kumimoji="1" lang="zh-CN" altLang="en-US" sz="2400" b="1" dirty="0" smtClean="0">
                <a:latin typeface="宋体" charset="-122"/>
              </a:rPr>
              <a:t>（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称为进位传递函数）</a:t>
            </a:r>
            <a:endParaRPr kumimoji="1" lang="en-US" altLang="zh-CN" sz="2400" b="1" dirty="0" smtClean="0">
              <a:latin typeface="宋体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宋体" charset="-122"/>
              </a:rPr>
              <a:t>G</a:t>
            </a:r>
            <a:r>
              <a:rPr kumimoji="1" lang="zh-CN" altLang="en-US" sz="2400" b="1" dirty="0" smtClean="0">
                <a:latin typeface="宋体" charset="-122"/>
              </a:rPr>
              <a:t>＝</a:t>
            </a:r>
            <a:r>
              <a:rPr kumimoji="1" lang="en-US" altLang="zh-CN" sz="2400" b="1" dirty="0" smtClean="0">
                <a:latin typeface="宋体" charset="-122"/>
              </a:rPr>
              <a:t>Y</a:t>
            </a:r>
            <a:r>
              <a:rPr kumimoji="1" lang="en-US" altLang="zh-CN" sz="2400" b="1" baseline="-30000" dirty="0" smtClean="0">
                <a:latin typeface="宋体" charset="-122"/>
              </a:rPr>
              <a:t>3</a:t>
            </a:r>
            <a:r>
              <a:rPr kumimoji="1" lang="zh-CN" altLang="en-US" sz="2400" b="1" dirty="0">
                <a:latin typeface="宋体" charset="-122"/>
              </a:rPr>
              <a:t>＋</a:t>
            </a:r>
            <a:r>
              <a:rPr kumimoji="1" lang="en-US" altLang="zh-CN" sz="2400" b="1" dirty="0">
                <a:latin typeface="宋体" charset="-122"/>
              </a:rPr>
              <a:t>Y</a:t>
            </a:r>
            <a:r>
              <a:rPr kumimoji="1" lang="en-US" altLang="zh-CN" sz="2400" b="1" baseline="-30000" dirty="0">
                <a:latin typeface="宋体" charset="-122"/>
              </a:rPr>
              <a:t>2  </a:t>
            </a:r>
            <a:r>
              <a:rPr kumimoji="1" lang="en-US" altLang="zh-CN" sz="2400" b="1" dirty="0">
                <a:latin typeface="宋体" charset="-122"/>
              </a:rPr>
              <a:t>X</a:t>
            </a:r>
            <a:r>
              <a:rPr kumimoji="1" lang="en-US" altLang="zh-CN" sz="2400" b="1" baseline="-30000" dirty="0">
                <a:latin typeface="宋体" charset="-122"/>
              </a:rPr>
              <a:t>3</a:t>
            </a:r>
            <a:r>
              <a:rPr kumimoji="1" lang="zh-CN" altLang="en-US" sz="2400" b="1" dirty="0">
                <a:latin typeface="宋体" charset="-122"/>
              </a:rPr>
              <a:t>＋</a:t>
            </a:r>
            <a:r>
              <a:rPr kumimoji="1" lang="en-US" altLang="zh-CN" sz="2400" b="1" dirty="0">
                <a:latin typeface="宋体" charset="-122"/>
              </a:rPr>
              <a:t>Y</a:t>
            </a:r>
            <a:r>
              <a:rPr kumimoji="1" lang="en-US" altLang="zh-CN" sz="2400" b="1" baseline="-30000" dirty="0">
                <a:latin typeface="宋体" charset="-122"/>
              </a:rPr>
              <a:t>1 </a:t>
            </a:r>
            <a:r>
              <a:rPr kumimoji="1" lang="en-US" altLang="zh-CN" sz="2400" b="1" dirty="0">
                <a:latin typeface="宋体" charset="-122"/>
              </a:rPr>
              <a:t>X</a:t>
            </a:r>
            <a:r>
              <a:rPr kumimoji="1" lang="en-US" altLang="zh-CN" sz="2400" b="1" baseline="-30000" dirty="0">
                <a:latin typeface="宋体" charset="-122"/>
              </a:rPr>
              <a:t>2 </a:t>
            </a:r>
            <a:r>
              <a:rPr kumimoji="1" lang="en-US" altLang="zh-CN" sz="2400" b="1" dirty="0">
                <a:latin typeface="宋体" charset="-122"/>
              </a:rPr>
              <a:t>X</a:t>
            </a:r>
            <a:r>
              <a:rPr kumimoji="1" lang="en-US" altLang="zh-CN" sz="2400" b="1" baseline="-30000" dirty="0">
                <a:latin typeface="宋体" charset="-122"/>
              </a:rPr>
              <a:t>3</a:t>
            </a:r>
            <a:r>
              <a:rPr kumimoji="1" lang="zh-CN" altLang="en-US" sz="2400" b="1" dirty="0">
                <a:latin typeface="宋体" charset="-122"/>
              </a:rPr>
              <a:t>＋</a:t>
            </a:r>
            <a:r>
              <a:rPr kumimoji="1" lang="en-US" altLang="zh-CN" sz="2400" b="1" dirty="0">
                <a:latin typeface="宋体" charset="-122"/>
              </a:rPr>
              <a:t>Y</a:t>
            </a:r>
            <a:r>
              <a:rPr kumimoji="1" lang="en-US" altLang="zh-CN" sz="2400" b="1" baseline="-30000" dirty="0">
                <a:latin typeface="宋体" charset="-122"/>
              </a:rPr>
              <a:t>0 </a:t>
            </a:r>
            <a:r>
              <a:rPr kumimoji="1" lang="en-US" altLang="zh-CN" sz="2400" b="1" dirty="0">
                <a:latin typeface="宋体" charset="-122"/>
              </a:rPr>
              <a:t>X</a:t>
            </a:r>
            <a:r>
              <a:rPr kumimoji="1" lang="en-US" altLang="zh-CN" sz="2400" b="1" baseline="-30000" dirty="0">
                <a:latin typeface="宋体" charset="-122"/>
              </a:rPr>
              <a:t>1 </a:t>
            </a:r>
            <a:r>
              <a:rPr kumimoji="1" lang="en-US" altLang="zh-CN" sz="2400" b="1" dirty="0">
                <a:latin typeface="宋体" charset="-122"/>
              </a:rPr>
              <a:t>X</a:t>
            </a:r>
            <a:r>
              <a:rPr kumimoji="1" lang="en-US" altLang="zh-CN" sz="2400" b="1" baseline="-30000" dirty="0">
                <a:latin typeface="宋体" charset="-122"/>
              </a:rPr>
              <a:t>2 </a:t>
            </a:r>
            <a:r>
              <a:rPr kumimoji="1" lang="en-US" altLang="zh-CN" sz="2400" b="1" dirty="0" smtClean="0">
                <a:latin typeface="宋体" charset="-122"/>
              </a:rPr>
              <a:t>X</a:t>
            </a:r>
            <a:r>
              <a:rPr kumimoji="1" lang="en-US" altLang="zh-CN" sz="2400" b="1" baseline="-30000" dirty="0" smtClean="0">
                <a:latin typeface="宋体" charset="-122"/>
              </a:rPr>
              <a:t>3 </a:t>
            </a:r>
            <a:r>
              <a:rPr lang="zh-CN" altLang="en-US" sz="2400" dirty="0" smtClean="0"/>
              <a:t>      （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称为进位产生函数） </a:t>
            </a:r>
            <a:endParaRPr kumimoji="1" lang="en-US" altLang="zh-CN" sz="2400" b="1" baseline="-30000" dirty="0" smtClean="0">
              <a:latin typeface="宋体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2400" b="1" baseline="-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400" b="1" baseline="-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400" b="1" baseline="-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 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2400" b="1" baseline="-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2400" b="1" baseline="-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496944" cy="6424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/>
          <a:p>
            <a:pPr fontAlgn="base">
              <a:lnSpc>
                <a:spcPct val="75000"/>
              </a:lnSpc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四、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16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ALU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实现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44016" y="5797128"/>
            <a:ext cx="3275856" cy="512192"/>
          </a:xfrm>
          <a:prstGeom prst="flowChartAlternateProcess">
            <a:avLst/>
          </a:prstGeom>
          <a:solidFill>
            <a:srgbClr val="FE8637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74731" y="2340744"/>
            <a:ext cx="3275856" cy="512192"/>
          </a:xfrm>
          <a:prstGeom prst="flowChartAlternateProcess">
            <a:avLst/>
          </a:prstGeom>
          <a:solidFill>
            <a:srgbClr val="FE8637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48759" y="1124744"/>
            <a:ext cx="8077200" cy="16062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、进位函数公式</a:t>
            </a:r>
            <a:endParaRPr lang="en-US" altLang="zh-CN" sz="2000" b="1" baseline="-25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流程图: 终止 3"/>
          <p:cNvSpPr/>
          <p:nvPr/>
        </p:nvSpPr>
        <p:spPr>
          <a:xfrm>
            <a:off x="144016" y="4554994"/>
            <a:ext cx="8557545" cy="45719"/>
          </a:xfrm>
          <a:prstGeom prst="flowChartTermina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82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3380" y="1052736"/>
            <a:ext cx="8077200" cy="1606252"/>
          </a:xfrm>
        </p:spPr>
        <p:txBody>
          <a:bodyPr>
            <a:normAutofit fontScale="92500" lnSpcReduction="20000"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US" altLang="zh-CN" sz="2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、方案一：片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间串行</a:t>
            </a:r>
            <a:r>
              <a:rPr lang="zh-CN" altLang="en-US" sz="2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进位方案</a:t>
            </a:r>
            <a:endParaRPr lang="en-US" altLang="zh-CN" sz="2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G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P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G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P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G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P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G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P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pic>
        <p:nvPicPr>
          <p:cNvPr id="198664" name="Picture 6" descr="D:\jinerwork\组成\白中英版改编\visio\2.5_2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8915"/>
            <a:ext cx="8496944" cy="38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496944" cy="6424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/>
          <a:p>
            <a:pPr fontAlgn="base">
              <a:lnSpc>
                <a:spcPct val="75000"/>
              </a:lnSpc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四、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16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ALU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实现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6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332656"/>
            <a:ext cx="7854950" cy="194421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反逻辑设计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的关系？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P=1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的关系？</a:t>
            </a:r>
          </a:p>
        </p:txBody>
      </p:sp>
      <p:grpSp>
        <p:nvGrpSpPr>
          <p:cNvPr id="40" name="Group 35"/>
          <p:cNvGrpSpPr>
            <a:grpSpLocks/>
          </p:cNvGrpSpPr>
          <p:nvPr/>
        </p:nvGrpSpPr>
        <p:grpSpPr bwMode="auto">
          <a:xfrm>
            <a:off x="831850" y="2867832"/>
            <a:ext cx="6477000" cy="2530475"/>
            <a:chOff x="1056" y="1680"/>
            <a:chExt cx="4080" cy="1594"/>
          </a:xfrm>
        </p:grpSpPr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1152" y="2304"/>
              <a:ext cx="576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noAutofit/>
            </a:bodyPr>
            <a:lstStyle>
              <a:lvl1pPr algn="l" eaLnBrk="0" hangingPunct="0">
                <a:spcBef>
                  <a:spcPct val="20000"/>
                </a:spcBef>
                <a:buChar char="n"/>
                <a:defRPr kumimoji="1"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70000"/>
                <a:buChar char="n"/>
                <a:defRPr kumimoji="1"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异或</a:t>
              </a:r>
              <a:endPara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Line 8"/>
            <p:cNvSpPr>
              <a:spLocks noChangeShapeType="1"/>
            </p:cNvSpPr>
            <p:nvPr/>
          </p:nvSpPr>
          <p:spPr bwMode="auto">
            <a:xfrm>
              <a:off x="1536" y="2928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4800" y="2666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har char="n"/>
                <a:defRPr kumimoji="1"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70000"/>
                <a:buChar char="n"/>
                <a:defRPr kumimoji="1"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Line 11"/>
            <p:cNvSpPr>
              <a:spLocks noChangeShapeType="1"/>
            </p:cNvSpPr>
            <p:nvPr/>
          </p:nvSpPr>
          <p:spPr bwMode="auto">
            <a:xfrm>
              <a:off x="153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Line 12"/>
            <p:cNvSpPr>
              <a:spLocks noChangeShapeType="1"/>
            </p:cNvSpPr>
            <p:nvPr/>
          </p:nvSpPr>
          <p:spPr bwMode="auto">
            <a:xfrm>
              <a:off x="240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321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>
              <a:off x="412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 Box 15"/>
            <p:cNvSpPr txBox="1">
              <a:spLocks noChangeArrowheads="1"/>
            </p:cNvSpPr>
            <p:nvPr/>
          </p:nvSpPr>
          <p:spPr bwMode="auto">
            <a:xfrm>
              <a:off x="1440" y="278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n"/>
                <a:defRPr kumimoji="1"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70000"/>
                <a:buChar char="n"/>
                <a:defRPr kumimoji="1"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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 Box 16"/>
            <p:cNvSpPr txBox="1">
              <a:spLocks noChangeArrowheads="1"/>
            </p:cNvSpPr>
            <p:nvPr/>
          </p:nvSpPr>
          <p:spPr bwMode="auto">
            <a:xfrm>
              <a:off x="2304" y="278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n"/>
                <a:defRPr kumimoji="1"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70000"/>
                <a:buChar char="n"/>
                <a:defRPr kumimoji="1"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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 Box 17"/>
            <p:cNvSpPr txBox="1">
              <a:spLocks noChangeArrowheads="1"/>
            </p:cNvSpPr>
            <p:nvPr/>
          </p:nvSpPr>
          <p:spPr bwMode="auto">
            <a:xfrm>
              <a:off x="3120" y="278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n"/>
                <a:defRPr kumimoji="1"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70000"/>
                <a:buChar char="n"/>
                <a:defRPr kumimoji="1"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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4032" y="278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n"/>
                <a:defRPr kumimoji="1"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70000"/>
                <a:buChar char="n"/>
                <a:defRPr kumimoji="1"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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1056" y="3024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n"/>
                <a:defRPr kumimoji="1"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70000"/>
                <a:buChar char="n"/>
                <a:defRPr kumimoji="1"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20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 Box 20"/>
            <p:cNvSpPr txBox="1">
              <a:spLocks noChangeArrowheads="1"/>
            </p:cNvSpPr>
            <p:nvPr/>
          </p:nvSpPr>
          <p:spPr bwMode="auto">
            <a:xfrm>
              <a:off x="1920" y="3024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n"/>
                <a:defRPr kumimoji="1"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70000"/>
                <a:buChar char="n"/>
                <a:defRPr kumimoji="1"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20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2736" y="3024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n"/>
                <a:defRPr kumimoji="1"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70000"/>
                <a:buChar char="n"/>
                <a:defRPr kumimoji="1"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20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22"/>
            <p:cNvSpPr txBox="1">
              <a:spLocks noChangeArrowheads="1"/>
            </p:cNvSpPr>
            <p:nvPr/>
          </p:nvSpPr>
          <p:spPr bwMode="auto">
            <a:xfrm>
              <a:off x="3648" y="3024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n"/>
                <a:defRPr kumimoji="1"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70000"/>
                <a:buChar char="n"/>
                <a:defRPr kumimoji="1"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20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Line 23"/>
            <p:cNvSpPr>
              <a:spLocks noChangeShapeType="1"/>
            </p:cNvSpPr>
            <p:nvPr/>
          </p:nvSpPr>
          <p:spPr bwMode="auto">
            <a:xfrm>
              <a:off x="1296" y="25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Line 24"/>
            <p:cNvSpPr>
              <a:spLocks noChangeShapeType="1"/>
            </p:cNvSpPr>
            <p:nvPr/>
          </p:nvSpPr>
          <p:spPr bwMode="auto">
            <a:xfrm>
              <a:off x="2160" y="25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>
              <a:off x="2976" y="25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Line 26"/>
            <p:cNvSpPr>
              <a:spLocks noChangeShapeType="1"/>
            </p:cNvSpPr>
            <p:nvPr/>
          </p:nvSpPr>
          <p:spPr bwMode="auto">
            <a:xfrm>
              <a:off x="3888" y="25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auto">
            <a:xfrm>
              <a:off x="3744" y="1680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n"/>
                <a:defRPr kumimoji="1"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70000"/>
                <a:buChar char="n"/>
                <a:defRPr kumimoji="1"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20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2000" b="1" baseline="30000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 Box 28"/>
            <p:cNvSpPr txBox="1">
              <a:spLocks noChangeArrowheads="1"/>
            </p:cNvSpPr>
            <p:nvPr/>
          </p:nvSpPr>
          <p:spPr bwMode="auto">
            <a:xfrm>
              <a:off x="2832" y="1680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n"/>
                <a:defRPr kumimoji="1"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70000"/>
                <a:buChar char="n"/>
                <a:defRPr kumimoji="1"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20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2000" b="1" baseline="30000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 Box 29"/>
            <p:cNvSpPr txBox="1">
              <a:spLocks noChangeArrowheads="1"/>
            </p:cNvSpPr>
            <p:nvPr/>
          </p:nvSpPr>
          <p:spPr bwMode="auto">
            <a:xfrm>
              <a:off x="2016" y="1680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n"/>
                <a:defRPr kumimoji="1"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70000"/>
                <a:buChar char="n"/>
                <a:defRPr kumimoji="1"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20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2000" b="1" baseline="30000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 Box 30"/>
            <p:cNvSpPr txBox="1">
              <a:spLocks noChangeArrowheads="1"/>
            </p:cNvSpPr>
            <p:nvPr/>
          </p:nvSpPr>
          <p:spPr bwMode="auto">
            <a:xfrm>
              <a:off x="1152" y="1680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n"/>
                <a:defRPr kumimoji="1"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70000"/>
                <a:buChar char="n"/>
                <a:defRPr kumimoji="1"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20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sz="2000" b="1" baseline="30000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Line 31"/>
            <p:cNvSpPr>
              <a:spLocks noChangeShapeType="1"/>
            </p:cNvSpPr>
            <p:nvPr/>
          </p:nvSpPr>
          <p:spPr bwMode="auto">
            <a:xfrm flipV="1">
              <a:off x="1440" y="187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Line 32"/>
            <p:cNvSpPr>
              <a:spLocks noChangeShapeType="1"/>
            </p:cNvSpPr>
            <p:nvPr/>
          </p:nvSpPr>
          <p:spPr bwMode="auto">
            <a:xfrm flipV="1">
              <a:off x="2304" y="187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Line 33"/>
            <p:cNvSpPr>
              <a:spLocks noChangeShapeType="1"/>
            </p:cNvSpPr>
            <p:nvPr/>
          </p:nvSpPr>
          <p:spPr bwMode="auto">
            <a:xfrm flipV="1">
              <a:off x="3120" y="187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Line 34"/>
            <p:cNvSpPr>
              <a:spLocks noChangeShapeType="1"/>
            </p:cNvSpPr>
            <p:nvPr/>
          </p:nvSpPr>
          <p:spPr bwMode="auto">
            <a:xfrm flipV="1">
              <a:off x="4032" y="187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" name="Text Box 4"/>
          <p:cNvSpPr txBox="1">
            <a:spLocks noChangeArrowheads="1"/>
          </p:cNvSpPr>
          <p:nvPr/>
        </p:nvSpPr>
        <p:spPr bwMode="auto">
          <a:xfrm>
            <a:off x="2361456" y="3861048"/>
            <a:ext cx="914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异或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 Box 4"/>
          <p:cNvSpPr txBox="1">
            <a:spLocks noChangeArrowheads="1"/>
          </p:cNvSpPr>
          <p:nvPr/>
        </p:nvSpPr>
        <p:spPr bwMode="auto">
          <a:xfrm>
            <a:off x="3657600" y="3861048"/>
            <a:ext cx="914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异或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 Box 4"/>
          <p:cNvSpPr txBox="1">
            <a:spLocks noChangeArrowheads="1"/>
          </p:cNvSpPr>
          <p:nvPr/>
        </p:nvSpPr>
        <p:spPr bwMode="auto">
          <a:xfrm>
            <a:off x="5097760" y="3861048"/>
            <a:ext cx="914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异或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51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260648"/>
            <a:ext cx="8928992" cy="4968552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spcBef>
                <a:spcPts val="600"/>
              </a:spcBef>
              <a:buSzPct val="70000"/>
              <a:buNone/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、两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级先行进位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方案（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内和片间都先行进位）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125" lvl="1" indent="-271463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n+4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G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     </a:t>
            </a:r>
            <a:r>
              <a:rPr lang="en-US" altLang="zh-CN" sz="2400" b="1" baseline="-25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</a:p>
          <a:p>
            <a:pPr marL="365125" lvl="1" indent="-271463" eaLnBrk="1" hangingPunct="1">
              <a:lnSpc>
                <a:spcPct val="150000"/>
              </a:lnSpc>
              <a:buNone/>
            </a:pPr>
            <a:r>
              <a:rPr lang="en-US" altLang="zh-CN" sz="2200" b="1" dirty="0" smtClean="0"/>
              <a:t>C</a:t>
            </a:r>
            <a:r>
              <a:rPr lang="en-US" altLang="zh-CN" sz="2200" b="1" baseline="-25000" dirty="0" smtClean="0"/>
              <a:t>n+8 </a:t>
            </a:r>
            <a:r>
              <a:rPr lang="en-US" altLang="zh-CN" sz="2200" b="1" dirty="0" smtClean="0"/>
              <a:t>= G</a:t>
            </a:r>
            <a:r>
              <a:rPr lang="en-US" altLang="zh-CN" sz="2200" b="1" baseline="-25000" dirty="0" smtClean="0"/>
              <a:t>1 </a:t>
            </a:r>
            <a:r>
              <a:rPr lang="en-US" altLang="zh-CN" sz="2200" b="1" dirty="0" smtClean="0"/>
              <a:t>+ P</a:t>
            </a:r>
            <a:r>
              <a:rPr lang="en-US" altLang="zh-CN" sz="2200" b="1" baseline="-25000" dirty="0" smtClean="0"/>
              <a:t>1 </a:t>
            </a:r>
            <a:r>
              <a:rPr lang="en-US" altLang="zh-CN" sz="2200" b="1" dirty="0" smtClean="0"/>
              <a:t>C</a:t>
            </a:r>
            <a:r>
              <a:rPr lang="en-US" altLang="zh-CN" sz="2200" b="1" baseline="-25000" dirty="0" smtClean="0"/>
              <a:t>n+4 </a:t>
            </a:r>
          </a:p>
          <a:p>
            <a:pPr marL="365125" lvl="1" indent="-271463" eaLnBrk="1" hangingPunct="1">
              <a:lnSpc>
                <a:spcPct val="150000"/>
              </a:lnSpc>
              <a:buNone/>
            </a:pPr>
            <a:r>
              <a:rPr lang="en-US" altLang="zh-CN" sz="24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G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G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  <a:p>
            <a:pPr marL="365125" lvl="1" indent="-271463" eaLnBrk="1" hangingPunct="1">
              <a:lnSpc>
                <a:spcPct val="150000"/>
              </a:lnSpc>
              <a:buNone/>
            </a:pPr>
            <a:r>
              <a:rPr lang="en-US" altLang="zh-CN" sz="2200" b="1" dirty="0" smtClean="0"/>
              <a:t>C</a:t>
            </a:r>
            <a:r>
              <a:rPr lang="en-US" altLang="zh-CN" sz="2200" b="1" baseline="-25000" dirty="0" smtClean="0"/>
              <a:t>n+12 </a:t>
            </a:r>
            <a:r>
              <a:rPr lang="en-US" altLang="zh-CN" sz="2200" b="1" dirty="0" smtClean="0"/>
              <a:t>= G</a:t>
            </a:r>
            <a:r>
              <a:rPr lang="en-US" altLang="zh-CN" sz="2200" b="1" baseline="-25000" dirty="0" smtClean="0"/>
              <a:t>2 </a:t>
            </a:r>
            <a:r>
              <a:rPr lang="en-US" altLang="zh-CN" sz="2200" b="1" dirty="0" smtClean="0"/>
              <a:t>+ P</a:t>
            </a:r>
            <a:r>
              <a:rPr lang="en-US" altLang="zh-CN" sz="2200" b="1" baseline="-25000" dirty="0" smtClean="0"/>
              <a:t>2 </a:t>
            </a:r>
            <a:r>
              <a:rPr lang="en-US" altLang="zh-CN" sz="2200" b="1" dirty="0" smtClean="0"/>
              <a:t>C</a:t>
            </a:r>
            <a:r>
              <a:rPr lang="en-US" altLang="zh-CN" sz="2200" b="1" baseline="-25000" dirty="0" smtClean="0"/>
              <a:t>n+8</a:t>
            </a:r>
          </a:p>
          <a:p>
            <a:pPr marL="365125" lvl="1" indent="-271463" eaLnBrk="1" hangingPunct="1">
              <a:lnSpc>
                <a:spcPct val="150000"/>
              </a:lnSpc>
              <a:buNone/>
            </a:pP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G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G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                 </a:t>
            </a:r>
          </a:p>
          <a:p>
            <a:pPr marL="365125" lvl="1" indent="-271463" eaLnBrk="1" hangingPunct="1">
              <a:lnSpc>
                <a:spcPct val="150000"/>
              </a:lnSpc>
              <a:buNone/>
            </a:pPr>
            <a:r>
              <a:rPr lang="en-US" altLang="zh-CN" sz="2200" b="1" dirty="0" smtClean="0"/>
              <a:t>C</a:t>
            </a:r>
            <a:r>
              <a:rPr lang="en-US" altLang="zh-CN" sz="2200" b="1" baseline="-25000" dirty="0" smtClean="0"/>
              <a:t>n+16 </a:t>
            </a:r>
            <a:r>
              <a:rPr lang="en-US" altLang="zh-CN" sz="2200" b="1" dirty="0" smtClean="0"/>
              <a:t>= G</a:t>
            </a:r>
            <a:r>
              <a:rPr lang="en-US" altLang="zh-CN" sz="2200" b="1" baseline="-25000" dirty="0" smtClean="0"/>
              <a:t>3 </a:t>
            </a:r>
            <a:r>
              <a:rPr lang="en-US" altLang="zh-CN" sz="2200" b="1" dirty="0" smtClean="0"/>
              <a:t>+ P</a:t>
            </a:r>
            <a:r>
              <a:rPr lang="en-US" altLang="zh-CN" sz="2200" b="1" baseline="-25000" dirty="0" smtClean="0"/>
              <a:t>3 </a:t>
            </a:r>
            <a:r>
              <a:rPr lang="en-US" altLang="zh-CN" sz="2200" b="1" dirty="0" smtClean="0"/>
              <a:t>C</a:t>
            </a:r>
            <a:r>
              <a:rPr lang="en-US" altLang="zh-CN" sz="2200" b="1" baseline="-25000" dirty="0" smtClean="0"/>
              <a:t>n+12</a:t>
            </a:r>
          </a:p>
          <a:p>
            <a:pPr marL="365125" lvl="1" indent="-271463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=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G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G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G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  <a:p>
            <a:pPr lvl="1" eaLnBrk="1" hangingPunct="1">
              <a:lnSpc>
                <a:spcPct val="150000"/>
              </a:lnSpc>
            </a:pPr>
            <a:endParaRPr lang="en-US" altLang="zh-CN" sz="2400" baseline="-25000" dirty="0" smtClean="0"/>
          </a:p>
        </p:txBody>
      </p:sp>
      <p:sp>
        <p:nvSpPr>
          <p:cNvPr id="6" name="流程图: 可选过程 5"/>
          <p:cNvSpPr/>
          <p:nvPr/>
        </p:nvSpPr>
        <p:spPr>
          <a:xfrm>
            <a:off x="899592" y="2124720"/>
            <a:ext cx="3528392" cy="512192"/>
          </a:xfrm>
          <a:prstGeom prst="flowChartAlternateProcess">
            <a:avLst/>
          </a:prstGeom>
          <a:solidFill>
            <a:srgbClr val="FE8637">
              <a:alpha val="0"/>
            </a:srgbClr>
          </a:solidFill>
          <a:ln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0070C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788024" y="913944"/>
            <a:ext cx="4248472" cy="1938992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 smtClean="0">
                <a:latin typeface="宋体" charset="-122"/>
              </a:rPr>
              <a:t>C</a:t>
            </a:r>
            <a:r>
              <a:rPr kumimoji="1" lang="en-US" altLang="zh-CN" sz="1600" b="1" baseline="-30000" dirty="0" smtClean="0">
                <a:latin typeface="宋体" charset="-122"/>
              </a:rPr>
              <a:t>n</a:t>
            </a:r>
            <a:r>
              <a:rPr kumimoji="1" lang="zh-CN" altLang="en-US" sz="1600" b="1" baseline="-30000" dirty="0">
                <a:latin typeface="宋体" charset="-122"/>
              </a:rPr>
              <a:t>＋</a:t>
            </a:r>
            <a:r>
              <a:rPr kumimoji="1" lang="en-US" altLang="zh-CN" sz="1600" b="1" baseline="-30000" dirty="0" smtClean="0">
                <a:latin typeface="宋体" charset="-122"/>
              </a:rPr>
              <a:t>1</a:t>
            </a:r>
            <a:r>
              <a:rPr kumimoji="1" lang="zh-CN" altLang="en-US" sz="1600" b="1" dirty="0" smtClean="0">
                <a:latin typeface="宋体" charset="-122"/>
              </a:rPr>
              <a:t>＝</a:t>
            </a:r>
            <a:r>
              <a:rPr kumimoji="1" lang="en-US" altLang="zh-CN" sz="1600" b="1" dirty="0" smtClean="0">
                <a:latin typeface="宋体" charset="-122"/>
              </a:rPr>
              <a:t>Y</a:t>
            </a:r>
            <a:r>
              <a:rPr kumimoji="1" lang="en-US" altLang="zh-CN" sz="1600" b="1" baseline="-30000" dirty="0" smtClean="0">
                <a:latin typeface="宋体" charset="-122"/>
              </a:rPr>
              <a:t>0</a:t>
            </a:r>
            <a:r>
              <a:rPr kumimoji="1" lang="zh-CN" altLang="en-US" sz="1600" b="1" dirty="0" smtClean="0">
                <a:latin typeface="宋体" charset="-122"/>
              </a:rPr>
              <a:t>＋</a:t>
            </a:r>
            <a:r>
              <a:rPr kumimoji="1" lang="en-US" altLang="zh-CN" sz="1600" b="1" dirty="0" smtClean="0">
                <a:latin typeface="宋体" charset="-122"/>
              </a:rPr>
              <a:t>X</a:t>
            </a:r>
            <a:r>
              <a:rPr kumimoji="1" lang="en-US" altLang="zh-CN" sz="1600" b="1" baseline="-30000" dirty="0" smtClean="0">
                <a:latin typeface="宋体" charset="-122"/>
              </a:rPr>
              <a:t>0 </a:t>
            </a:r>
            <a:r>
              <a:rPr kumimoji="1" lang="en-US" altLang="zh-CN" sz="1600" b="1" dirty="0" smtClean="0">
                <a:latin typeface="宋体" charset="-122"/>
              </a:rPr>
              <a:t>C</a:t>
            </a:r>
            <a:r>
              <a:rPr kumimoji="1" lang="en-US" altLang="zh-CN" sz="1600" b="1" baseline="-30000" dirty="0" smtClean="0">
                <a:latin typeface="宋体" charset="-122"/>
              </a:rPr>
              <a:t>n</a:t>
            </a:r>
            <a:r>
              <a:rPr kumimoji="1" lang="en-US" altLang="zh-CN" sz="1600" b="1" baseline="-30000" dirty="0">
                <a:latin typeface="宋体" charset="-122"/>
              </a:rPr>
              <a:t>			</a:t>
            </a:r>
            <a:endParaRPr kumimoji="1" lang="zh-CN" altLang="en-US" sz="1600" b="1" dirty="0">
              <a:latin typeface="宋体" charset="-122"/>
            </a:endParaRPr>
          </a:p>
          <a:p>
            <a:pPr algn="just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 smtClean="0">
                <a:latin typeface="宋体" charset="-122"/>
              </a:rPr>
              <a:t>C</a:t>
            </a:r>
            <a:r>
              <a:rPr kumimoji="1" lang="en-US" altLang="zh-CN" sz="1600" b="1" baseline="-30000" dirty="0" smtClean="0">
                <a:latin typeface="宋体" charset="-122"/>
              </a:rPr>
              <a:t>n</a:t>
            </a:r>
            <a:r>
              <a:rPr kumimoji="1" lang="zh-CN" altLang="en-US" sz="1600" b="1" baseline="-30000" dirty="0">
                <a:latin typeface="宋体" charset="-122"/>
              </a:rPr>
              <a:t>＋</a:t>
            </a:r>
            <a:r>
              <a:rPr kumimoji="1" lang="en-US" altLang="zh-CN" sz="1600" b="1" baseline="-30000" dirty="0" smtClean="0">
                <a:latin typeface="宋体" charset="-122"/>
              </a:rPr>
              <a:t>2</a:t>
            </a:r>
            <a:r>
              <a:rPr kumimoji="1" lang="zh-CN" altLang="en-US" sz="1600" b="1" dirty="0" smtClean="0">
                <a:latin typeface="宋体" charset="-122"/>
              </a:rPr>
              <a:t>＝</a:t>
            </a:r>
            <a:r>
              <a:rPr kumimoji="1" lang="en-US" altLang="zh-CN" sz="1600" b="1" dirty="0" smtClean="0">
                <a:latin typeface="宋体" charset="-122"/>
              </a:rPr>
              <a:t>Y</a:t>
            </a:r>
            <a:r>
              <a:rPr kumimoji="1" lang="en-US" altLang="zh-CN" sz="1600" b="1" baseline="-30000" dirty="0" smtClean="0">
                <a:latin typeface="宋体" charset="-122"/>
              </a:rPr>
              <a:t>1</a:t>
            </a:r>
            <a:r>
              <a:rPr kumimoji="1" lang="zh-CN" altLang="en-US" sz="1600" b="1" dirty="0" smtClean="0">
                <a:latin typeface="宋体" charset="-122"/>
              </a:rPr>
              <a:t>＋</a:t>
            </a:r>
            <a:r>
              <a:rPr kumimoji="1" lang="en-US" altLang="zh-CN" sz="1600" b="1" dirty="0" smtClean="0">
                <a:latin typeface="宋体" charset="-122"/>
              </a:rPr>
              <a:t>Y</a:t>
            </a:r>
            <a:r>
              <a:rPr kumimoji="1" lang="en-US" altLang="zh-CN" sz="1600" b="1" baseline="-30000" dirty="0" smtClean="0">
                <a:latin typeface="宋体" charset="-122"/>
              </a:rPr>
              <a:t>0 </a:t>
            </a:r>
            <a:r>
              <a:rPr kumimoji="1" lang="en-US" altLang="zh-CN" sz="1600" b="1" dirty="0" smtClean="0">
                <a:latin typeface="宋体" charset="-122"/>
              </a:rPr>
              <a:t>X</a:t>
            </a:r>
            <a:r>
              <a:rPr kumimoji="1" lang="en-US" altLang="zh-CN" sz="1600" b="1" baseline="-30000" dirty="0" smtClean="0">
                <a:latin typeface="宋体" charset="-122"/>
              </a:rPr>
              <a:t>1</a:t>
            </a:r>
            <a:r>
              <a:rPr kumimoji="1" lang="zh-CN" altLang="en-US" sz="1600" b="1" dirty="0" smtClean="0">
                <a:latin typeface="宋体" charset="-122"/>
              </a:rPr>
              <a:t>＋</a:t>
            </a:r>
            <a:r>
              <a:rPr kumimoji="1" lang="en-US" altLang="zh-CN" sz="1600" b="1" dirty="0" smtClean="0">
                <a:latin typeface="宋体" charset="-122"/>
              </a:rPr>
              <a:t>X</a:t>
            </a:r>
            <a:r>
              <a:rPr kumimoji="1" lang="en-US" altLang="zh-CN" sz="1600" b="1" baseline="-30000" dirty="0" smtClean="0">
                <a:latin typeface="宋体" charset="-122"/>
              </a:rPr>
              <a:t>0</a:t>
            </a:r>
            <a:r>
              <a:rPr kumimoji="1" lang="en-US" altLang="zh-CN" sz="1600" b="1" dirty="0" smtClean="0">
                <a:latin typeface="宋体" charset="-122"/>
              </a:rPr>
              <a:t>X</a:t>
            </a:r>
            <a:r>
              <a:rPr kumimoji="1" lang="en-US" altLang="zh-CN" sz="1600" b="1" baseline="-30000" dirty="0" smtClean="0">
                <a:latin typeface="宋体" charset="-122"/>
              </a:rPr>
              <a:t>1</a:t>
            </a:r>
            <a:r>
              <a:rPr kumimoji="1" lang="en-US" altLang="zh-CN" sz="1600" b="1" dirty="0" smtClean="0">
                <a:latin typeface="宋体" charset="-122"/>
              </a:rPr>
              <a:t>C</a:t>
            </a:r>
            <a:r>
              <a:rPr kumimoji="1" lang="en-US" altLang="zh-CN" sz="1600" b="1" baseline="-30000" dirty="0" smtClean="0">
                <a:latin typeface="宋体" charset="-122"/>
              </a:rPr>
              <a:t>n</a:t>
            </a:r>
            <a:r>
              <a:rPr kumimoji="1" lang="zh-CN" altLang="en-US" sz="1600" b="1" baseline="-30000" dirty="0">
                <a:latin typeface="宋体" charset="-122"/>
              </a:rPr>
              <a:t>　</a:t>
            </a:r>
            <a:endParaRPr kumimoji="1" lang="en-US" altLang="zh-CN" sz="1600" b="1" baseline="-30000" dirty="0" smtClean="0">
              <a:latin typeface="宋体" charset="-122"/>
            </a:endParaRPr>
          </a:p>
          <a:p>
            <a:pPr algn="just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 smtClean="0">
                <a:latin typeface="宋体" charset="-122"/>
              </a:rPr>
              <a:t>C</a:t>
            </a:r>
            <a:r>
              <a:rPr kumimoji="1" lang="en-US" altLang="zh-CN" sz="1600" b="1" baseline="-30000" dirty="0" smtClean="0">
                <a:latin typeface="宋体" charset="-122"/>
              </a:rPr>
              <a:t>n</a:t>
            </a:r>
            <a:r>
              <a:rPr kumimoji="1" lang="zh-CN" altLang="en-US" sz="1600" b="1" baseline="-30000" dirty="0">
                <a:latin typeface="宋体" charset="-122"/>
              </a:rPr>
              <a:t>＋</a:t>
            </a:r>
            <a:r>
              <a:rPr kumimoji="1" lang="en-US" altLang="zh-CN" sz="1600" b="1" baseline="-30000" dirty="0" smtClean="0">
                <a:latin typeface="宋体" charset="-122"/>
              </a:rPr>
              <a:t>3</a:t>
            </a:r>
            <a:r>
              <a:rPr kumimoji="1" lang="zh-CN" altLang="en-US" sz="1600" b="1" dirty="0" smtClean="0">
                <a:latin typeface="宋体" charset="-122"/>
              </a:rPr>
              <a:t>＝</a:t>
            </a:r>
            <a:r>
              <a:rPr kumimoji="1" lang="en-US" altLang="zh-CN" sz="1600" b="1" dirty="0" smtClean="0">
                <a:latin typeface="宋体" charset="-122"/>
              </a:rPr>
              <a:t>Y</a:t>
            </a:r>
            <a:r>
              <a:rPr kumimoji="1" lang="en-US" altLang="zh-CN" sz="1600" b="1" baseline="-30000" dirty="0" smtClean="0">
                <a:latin typeface="宋体" charset="-122"/>
              </a:rPr>
              <a:t>2</a:t>
            </a:r>
            <a:r>
              <a:rPr kumimoji="1" lang="zh-CN" altLang="en-US" sz="1600" b="1" dirty="0" smtClean="0">
                <a:latin typeface="宋体" charset="-122"/>
              </a:rPr>
              <a:t>＋</a:t>
            </a:r>
            <a:r>
              <a:rPr kumimoji="1" lang="en-US" altLang="zh-CN" sz="1600" b="1" dirty="0" smtClean="0">
                <a:latin typeface="宋体" charset="-122"/>
              </a:rPr>
              <a:t>Y</a:t>
            </a:r>
            <a:r>
              <a:rPr kumimoji="1" lang="en-US" altLang="zh-CN" sz="1600" b="1" baseline="-30000" dirty="0" smtClean="0">
                <a:latin typeface="宋体" charset="-122"/>
              </a:rPr>
              <a:t>1</a:t>
            </a:r>
            <a:r>
              <a:rPr kumimoji="1" lang="en-US" altLang="zh-CN" sz="1600" b="1" dirty="0" smtClean="0">
                <a:latin typeface="宋体" charset="-122"/>
              </a:rPr>
              <a:t>X</a:t>
            </a:r>
            <a:r>
              <a:rPr kumimoji="1" lang="en-US" altLang="zh-CN" sz="1600" b="1" baseline="-30000" dirty="0" smtClean="0">
                <a:latin typeface="宋体" charset="-122"/>
              </a:rPr>
              <a:t>2</a:t>
            </a:r>
            <a:r>
              <a:rPr kumimoji="1" lang="zh-CN" altLang="en-US" sz="1600" b="1" dirty="0" smtClean="0">
                <a:latin typeface="宋体" charset="-122"/>
              </a:rPr>
              <a:t>＋</a:t>
            </a:r>
            <a:r>
              <a:rPr kumimoji="1" lang="en-US" altLang="zh-CN" sz="1600" b="1" dirty="0" smtClean="0">
                <a:latin typeface="宋体" charset="-122"/>
              </a:rPr>
              <a:t>Y</a:t>
            </a:r>
            <a:r>
              <a:rPr kumimoji="1" lang="en-US" altLang="zh-CN" sz="1600" b="1" baseline="-30000" dirty="0" smtClean="0">
                <a:latin typeface="宋体" charset="-122"/>
              </a:rPr>
              <a:t>0</a:t>
            </a:r>
            <a:r>
              <a:rPr kumimoji="1" lang="en-US" altLang="zh-CN" sz="1600" b="1" dirty="0" smtClean="0">
                <a:latin typeface="宋体" charset="-122"/>
              </a:rPr>
              <a:t>X</a:t>
            </a:r>
            <a:r>
              <a:rPr kumimoji="1" lang="en-US" altLang="zh-CN" sz="1600" b="1" baseline="-30000" dirty="0" smtClean="0">
                <a:latin typeface="宋体" charset="-122"/>
              </a:rPr>
              <a:t>1</a:t>
            </a:r>
            <a:r>
              <a:rPr kumimoji="1" lang="en-US" altLang="zh-CN" sz="1600" b="1" dirty="0" smtClean="0">
                <a:latin typeface="宋体" charset="-122"/>
              </a:rPr>
              <a:t>X</a:t>
            </a:r>
            <a:r>
              <a:rPr kumimoji="1" lang="en-US" altLang="zh-CN" sz="1600" b="1" baseline="-30000" dirty="0" smtClean="0">
                <a:latin typeface="宋体" charset="-122"/>
              </a:rPr>
              <a:t>2</a:t>
            </a:r>
            <a:r>
              <a:rPr kumimoji="1" lang="zh-CN" altLang="en-US" sz="1600" b="1" dirty="0" smtClean="0">
                <a:latin typeface="宋体" charset="-122"/>
              </a:rPr>
              <a:t>＋</a:t>
            </a:r>
            <a:r>
              <a:rPr kumimoji="1" lang="en-US" altLang="zh-CN" sz="1600" b="1" dirty="0" smtClean="0">
                <a:latin typeface="宋体" charset="-122"/>
              </a:rPr>
              <a:t>X</a:t>
            </a:r>
            <a:r>
              <a:rPr kumimoji="1" lang="en-US" altLang="zh-CN" sz="1600" b="1" baseline="-30000" dirty="0" smtClean="0">
                <a:latin typeface="宋体" charset="-122"/>
              </a:rPr>
              <a:t>0</a:t>
            </a:r>
            <a:r>
              <a:rPr kumimoji="1" lang="en-US" altLang="zh-CN" sz="1600" b="1" dirty="0" smtClean="0">
                <a:latin typeface="宋体" charset="-122"/>
              </a:rPr>
              <a:t>X</a:t>
            </a:r>
            <a:r>
              <a:rPr kumimoji="1" lang="en-US" altLang="zh-CN" sz="1600" b="1" baseline="-30000" dirty="0" smtClean="0">
                <a:latin typeface="宋体" charset="-122"/>
              </a:rPr>
              <a:t>1</a:t>
            </a:r>
            <a:r>
              <a:rPr kumimoji="1" lang="en-US" altLang="zh-CN" sz="1600" b="1" dirty="0" smtClean="0">
                <a:latin typeface="宋体" charset="-122"/>
              </a:rPr>
              <a:t>X </a:t>
            </a:r>
            <a:r>
              <a:rPr kumimoji="1" lang="en-US" altLang="zh-CN" sz="1600" b="1" baseline="-30000" dirty="0" smtClean="0">
                <a:latin typeface="宋体" charset="-122"/>
              </a:rPr>
              <a:t>2</a:t>
            </a:r>
            <a:r>
              <a:rPr kumimoji="1" lang="en-US" altLang="zh-CN" sz="1600" b="1" dirty="0" smtClean="0">
                <a:latin typeface="宋体" charset="-122"/>
              </a:rPr>
              <a:t>C</a:t>
            </a:r>
            <a:r>
              <a:rPr kumimoji="1" lang="en-US" altLang="zh-CN" sz="1600" b="1" baseline="-30000" dirty="0" smtClean="0">
                <a:latin typeface="宋体" charset="-122"/>
              </a:rPr>
              <a:t>n</a:t>
            </a:r>
            <a:endParaRPr kumimoji="1" lang="en-US" altLang="zh-CN" sz="1600" b="1" dirty="0">
              <a:latin typeface="宋体" charset="-122"/>
            </a:endParaRPr>
          </a:p>
          <a:p>
            <a:pPr algn="just">
              <a:lnSpc>
                <a:spcPct val="20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b="1" dirty="0" smtClean="0">
                <a:latin typeface="宋体" charset="-122"/>
              </a:rPr>
              <a:t>C</a:t>
            </a:r>
            <a:r>
              <a:rPr kumimoji="1" lang="en-US" altLang="zh-CN" sz="1600" b="1" baseline="-30000" dirty="0" smtClean="0">
                <a:latin typeface="宋体" charset="-122"/>
              </a:rPr>
              <a:t>n</a:t>
            </a:r>
            <a:r>
              <a:rPr kumimoji="1" lang="zh-CN" altLang="en-US" sz="1600" b="1" baseline="-30000" dirty="0">
                <a:latin typeface="宋体" charset="-122"/>
              </a:rPr>
              <a:t>＋</a:t>
            </a:r>
            <a:r>
              <a:rPr kumimoji="1" lang="en-US" altLang="zh-CN" sz="1600" b="1" baseline="-30000" dirty="0" smtClean="0">
                <a:latin typeface="宋体" charset="-122"/>
              </a:rPr>
              <a:t>4</a:t>
            </a:r>
            <a:r>
              <a:rPr kumimoji="1" lang="zh-CN" altLang="en-US" sz="1600" b="1" dirty="0" smtClean="0">
                <a:latin typeface="宋体" charset="-122"/>
              </a:rPr>
              <a:t>＝</a:t>
            </a:r>
            <a:r>
              <a:rPr kumimoji="1" lang="en-US" altLang="zh-CN" sz="1600" b="1" dirty="0" smtClean="0">
                <a:latin typeface="宋体" charset="-122"/>
              </a:rPr>
              <a:t>Y</a:t>
            </a:r>
            <a:r>
              <a:rPr kumimoji="1" lang="en-US" altLang="zh-CN" sz="1600" b="1" baseline="-30000" dirty="0" smtClean="0">
                <a:latin typeface="宋体" charset="-122"/>
              </a:rPr>
              <a:t>3</a:t>
            </a:r>
            <a:r>
              <a:rPr kumimoji="1" lang="zh-CN" altLang="en-US" sz="1600" b="1" dirty="0" smtClean="0">
                <a:latin typeface="宋体" charset="-122"/>
              </a:rPr>
              <a:t>＋</a:t>
            </a:r>
            <a:r>
              <a:rPr kumimoji="1" lang="en-US" altLang="zh-CN" sz="1600" b="1" dirty="0" smtClean="0">
                <a:latin typeface="宋体" charset="-122"/>
              </a:rPr>
              <a:t>Y</a:t>
            </a:r>
            <a:r>
              <a:rPr kumimoji="1" lang="en-US" altLang="zh-CN" sz="1600" b="1" baseline="-30000" dirty="0" smtClean="0">
                <a:latin typeface="宋体" charset="-122"/>
              </a:rPr>
              <a:t>2</a:t>
            </a:r>
            <a:r>
              <a:rPr kumimoji="1" lang="en-US" altLang="zh-CN" sz="1600" b="1" dirty="0" smtClean="0">
                <a:latin typeface="宋体" charset="-122"/>
              </a:rPr>
              <a:t>X</a:t>
            </a:r>
            <a:r>
              <a:rPr kumimoji="1" lang="en-US" altLang="zh-CN" sz="1600" b="1" baseline="-30000" dirty="0" smtClean="0">
                <a:latin typeface="宋体" charset="-122"/>
              </a:rPr>
              <a:t>3</a:t>
            </a:r>
            <a:r>
              <a:rPr kumimoji="1" lang="zh-CN" altLang="en-US" sz="1600" b="1" dirty="0" smtClean="0">
                <a:latin typeface="宋体" charset="-122"/>
              </a:rPr>
              <a:t>＋</a:t>
            </a:r>
            <a:r>
              <a:rPr kumimoji="1" lang="en-US" altLang="zh-CN" sz="1600" b="1" dirty="0" smtClean="0">
                <a:latin typeface="宋体" charset="-122"/>
              </a:rPr>
              <a:t>Y</a:t>
            </a:r>
            <a:r>
              <a:rPr kumimoji="1" lang="en-US" altLang="zh-CN" sz="1600" b="1" baseline="-30000" dirty="0" smtClean="0">
                <a:latin typeface="宋体" charset="-122"/>
              </a:rPr>
              <a:t>1</a:t>
            </a:r>
            <a:r>
              <a:rPr kumimoji="1" lang="en-US" altLang="zh-CN" sz="1600" b="1" dirty="0" smtClean="0">
                <a:latin typeface="宋体" charset="-122"/>
              </a:rPr>
              <a:t>X</a:t>
            </a:r>
            <a:r>
              <a:rPr kumimoji="1" lang="en-US" altLang="zh-CN" sz="1600" b="1" baseline="-30000" dirty="0" smtClean="0">
                <a:latin typeface="宋体" charset="-122"/>
              </a:rPr>
              <a:t>2</a:t>
            </a:r>
            <a:r>
              <a:rPr kumimoji="1" lang="en-US" altLang="zh-CN" sz="1600" b="1" dirty="0" smtClean="0">
                <a:latin typeface="宋体" charset="-122"/>
              </a:rPr>
              <a:t>X</a:t>
            </a:r>
            <a:r>
              <a:rPr kumimoji="1" lang="en-US" altLang="zh-CN" sz="1600" b="1" baseline="-30000" dirty="0" smtClean="0">
                <a:latin typeface="宋体" charset="-122"/>
              </a:rPr>
              <a:t>3</a:t>
            </a:r>
            <a:r>
              <a:rPr kumimoji="1" lang="zh-CN" altLang="en-US" sz="1600" b="1" dirty="0" smtClean="0">
                <a:latin typeface="宋体" charset="-122"/>
              </a:rPr>
              <a:t>＋</a:t>
            </a:r>
            <a:r>
              <a:rPr kumimoji="1" lang="en-US" altLang="zh-CN" sz="1600" b="1" dirty="0" smtClean="0">
                <a:latin typeface="宋体" charset="-122"/>
              </a:rPr>
              <a:t>Y</a:t>
            </a:r>
            <a:r>
              <a:rPr kumimoji="1" lang="en-US" altLang="zh-CN" sz="1600" b="1" baseline="-30000" dirty="0" smtClean="0">
                <a:latin typeface="宋体" charset="-122"/>
              </a:rPr>
              <a:t>0</a:t>
            </a:r>
            <a:r>
              <a:rPr kumimoji="1" lang="en-US" altLang="zh-CN" sz="1600" b="1" dirty="0" smtClean="0">
                <a:latin typeface="宋体" charset="-122"/>
              </a:rPr>
              <a:t>X</a:t>
            </a:r>
            <a:r>
              <a:rPr kumimoji="1" lang="en-US" altLang="zh-CN" sz="1600" b="1" baseline="-30000" dirty="0" smtClean="0">
                <a:latin typeface="宋体" charset="-122"/>
              </a:rPr>
              <a:t>1</a:t>
            </a:r>
            <a:r>
              <a:rPr kumimoji="1" lang="en-US" altLang="zh-CN" sz="1600" b="1" dirty="0" smtClean="0">
                <a:latin typeface="宋体" charset="-122"/>
              </a:rPr>
              <a:t>X</a:t>
            </a:r>
            <a:r>
              <a:rPr kumimoji="1" lang="en-US" altLang="zh-CN" sz="1600" b="1" baseline="-30000" dirty="0" smtClean="0">
                <a:latin typeface="宋体" charset="-122"/>
              </a:rPr>
              <a:t>2</a:t>
            </a:r>
            <a:r>
              <a:rPr kumimoji="1" lang="en-US" altLang="zh-CN" sz="1600" b="1" dirty="0" smtClean="0">
                <a:latin typeface="宋体" charset="-122"/>
              </a:rPr>
              <a:t>X</a:t>
            </a:r>
            <a:r>
              <a:rPr kumimoji="1" lang="en-US" altLang="zh-CN" sz="1600" b="1" baseline="-30000" dirty="0" smtClean="0">
                <a:latin typeface="宋体" charset="-122"/>
              </a:rPr>
              <a:t>3</a:t>
            </a:r>
            <a:r>
              <a:rPr kumimoji="1" lang="zh-CN" altLang="en-US" sz="1600" b="1" dirty="0" smtClean="0">
                <a:latin typeface="宋体" charset="-122"/>
              </a:rPr>
              <a:t>＋</a:t>
            </a:r>
            <a:r>
              <a:rPr kumimoji="1" lang="en-US" altLang="zh-CN" sz="1600" b="1" dirty="0" smtClean="0">
                <a:latin typeface="宋体" charset="-122"/>
              </a:rPr>
              <a:t>X</a:t>
            </a:r>
            <a:r>
              <a:rPr kumimoji="1" lang="en-US" altLang="zh-CN" sz="1600" b="1" baseline="-30000" dirty="0" smtClean="0">
                <a:latin typeface="宋体" charset="-122"/>
              </a:rPr>
              <a:t>0</a:t>
            </a:r>
            <a:r>
              <a:rPr kumimoji="1" lang="en-US" altLang="zh-CN" sz="1600" b="1" dirty="0" smtClean="0">
                <a:latin typeface="宋体" charset="-122"/>
              </a:rPr>
              <a:t>X</a:t>
            </a:r>
            <a:r>
              <a:rPr kumimoji="1" lang="en-US" altLang="zh-CN" sz="1600" b="1" baseline="-30000" dirty="0" smtClean="0">
                <a:latin typeface="宋体" charset="-122"/>
              </a:rPr>
              <a:t>1</a:t>
            </a:r>
            <a:r>
              <a:rPr kumimoji="1" lang="en-US" altLang="zh-CN" sz="1600" b="1" dirty="0" smtClean="0">
                <a:latin typeface="宋体" charset="-122"/>
              </a:rPr>
              <a:t>X</a:t>
            </a:r>
            <a:r>
              <a:rPr kumimoji="1" lang="en-US" altLang="zh-CN" sz="1600" b="1" baseline="-30000" dirty="0" smtClean="0">
                <a:latin typeface="宋体" charset="-122"/>
              </a:rPr>
              <a:t>2</a:t>
            </a:r>
            <a:r>
              <a:rPr kumimoji="1" lang="en-US" altLang="zh-CN" sz="1600" b="1" dirty="0" smtClean="0">
                <a:latin typeface="宋体" charset="-122"/>
              </a:rPr>
              <a:t>X</a:t>
            </a:r>
            <a:r>
              <a:rPr kumimoji="1" lang="en-US" altLang="zh-CN" sz="1600" b="1" baseline="-30000" dirty="0" smtClean="0">
                <a:latin typeface="宋体" charset="-122"/>
              </a:rPr>
              <a:t>3</a:t>
            </a:r>
            <a:r>
              <a:rPr kumimoji="1" lang="en-US" altLang="zh-CN" sz="1600" b="1" dirty="0" smtClean="0">
                <a:latin typeface="宋体" charset="-122"/>
              </a:rPr>
              <a:t>C</a:t>
            </a:r>
            <a:r>
              <a:rPr kumimoji="1" lang="en-US" altLang="zh-CN" sz="1600" b="1" baseline="-30000" dirty="0" smtClean="0">
                <a:latin typeface="宋体" charset="-122"/>
              </a:rPr>
              <a:t>n</a:t>
            </a:r>
            <a:r>
              <a:rPr kumimoji="1" lang="en-US" altLang="zh-CN" sz="1600" b="1" dirty="0" smtClean="0">
                <a:latin typeface="宋体" charset="-122"/>
              </a:rPr>
              <a:t>   </a:t>
            </a:r>
          </a:p>
        </p:txBody>
      </p:sp>
      <p:sp>
        <p:nvSpPr>
          <p:cNvPr id="14" name="流程图: 可选过程 13"/>
          <p:cNvSpPr/>
          <p:nvPr/>
        </p:nvSpPr>
        <p:spPr>
          <a:xfrm>
            <a:off x="899592" y="3348856"/>
            <a:ext cx="5616624" cy="512192"/>
          </a:xfrm>
          <a:prstGeom prst="flowChartAlternateProcess">
            <a:avLst/>
          </a:prstGeom>
          <a:solidFill>
            <a:srgbClr val="FE8637">
              <a:alpha val="0"/>
            </a:srgbClr>
          </a:solidFill>
          <a:ln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0070C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899592" y="4572992"/>
            <a:ext cx="7848872" cy="512192"/>
          </a:xfrm>
          <a:prstGeom prst="flowChartAlternateProcess">
            <a:avLst/>
          </a:prstGeom>
          <a:solidFill>
            <a:srgbClr val="FE8637">
              <a:alpha val="0"/>
            </a:srgbClr>
          </a:solidFill>
          <a:ln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0070C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6" name="流程图: 可选过程 15"/>
          <p:cNvSpPr/>
          <p:nvPr/>
        </p:nvSpPr>
        <p:spPr>
          <a:xfrm>
            <a:off x="971600" y="972592"/>
            <a:ext cx="2016224" cy="512192"/>
          </a:xfrm>
          <a:prstGeom prst="flowChartAlternateProcess">
            <a:avLst/>
          </a:prstGeom>
          <a:solidFill>
            <a:srgbClr val="FE8637">
              <a:alpha val="0"/>
            </a:srgbClr>
          </a:solidFill>
          <a:ln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0070C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086" y="5373216"/>
            <a:ext cx="90364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= X</a:t>
            </a:r>
            <a:r>
              <a:rPr kumimoji="1" lang="en-US" altLang="zh-CN" sz="20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0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0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0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G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1" lang="en-US" altLang="zh-CN" sz="20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1" lang="en-US" altLang="zh-CN" sz="20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0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1" lang="en-US" altLang="zh-CN" sz="20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0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0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1" lang="en-US" altLang="zh-CN" sz="20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0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0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与组内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有关，可以并行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产生，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因此：可同时获得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20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0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0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20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0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0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20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0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0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20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0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0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，实现组间先行进位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 flipV="1">
            <a:off x="0" y="5304638"/>
            <a:ext cx="9115582" cy="685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0523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/>
          <a:p>
            <a:pPr fontAlgn="base">
              <a:lnSpc>
                <a:spcPct val="75000"/>
              </a:lnSpc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74182CLA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：成组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先行进位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部件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200709" name="Picture 3" descr="2a1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496944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2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332656"/>
            <a:ext cx="7772400" cy="648072"/>
          </a:xfrm>
        </p:spPr>
        <p:txBody>
          <a:bodyPr>
            <a:normAutofit/>
          </a:bodyPr>
          <a:lstStyle/>
          <a:p>
            <a:pPr marL="0" lvl="1" indent="0" eaLnBrk="1" hangingPunct="1">
              <a:buNone/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位二级先行进位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逻辑框图</a:t>
            </a:r>
            <a:endParaRPr lang="en-US" altLang="zh-CN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734" name="Rectangle 4"/>
          <p:cNvSpPr>
            <a:spLocks noChangeArrowheads="1"/>
          </p:cNvSpPr>
          <p:nvPr/>
        </p:nvSpPr>
        <p:spPr bwMode="auto">
          <a:xfrm>
            <a:off x="2686050" y="2233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201735" name="Picture 5" descr="D:\jinerwork\组成\白中英版改编\visio\2.5_3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352928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66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5036914-4AF4-4849-A097-F8CB48D89AE0}" type="datetime1">
              <a:rPr lang="zh-CN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2019/3/15</a:t>
            </a:fld>
            <a:endParaRPr lang="en-US" altLang="zh-CN" sz="1000" smtClean="0"/>
          </a:p>
        </p:txBody>
      </p:sp>
      <p:sp>
        <p:nvSpPr>
          <p:cNvPr id="20275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2243C27-2C76-4811-AA2A-CAE5127C7F80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000" smtClean="0"/>
          </a:p>
        </p:txBody>
      </p:sp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2211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fontAlgn="base">
              <a:lnSpc>
                <a:spcPct val="75000"/>
              </a:lnSpc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五、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32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ALU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逻辑方框图 </a:t>
            </a:r>
          </a:p>
        </p:txBody>
      </p:sp>
      <p:pic>
        <p:nvPicPr>
          <p:cNvPr id="202757" name="Picture 3" descr="2">
            <a:hlinkClick r:id="rId2" action="ppaction://hlinkfil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504" y="2708920"/>
            <a:ext cx="8604250" cy="3240360"/>
          </a:xfrm>
        </p:spPr>
      </p:pic>
      <p:sp>
        <p:nvSpPr>
          <p:cNvPr id="202758" name="Text Box 4"/>
          <p:cNvSpPr txBox="1">
            <a:spLocks noChangeArrowheads="1"/>
          </p:cNvSpPr>
          <p:nvPr/>
        </p:nvSpPr>
        <p:spPr bwMode="auto">
          <a:xfrm>
            <a:off x="539552" y="1412776"/>
            <a:ext cx="41767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kumimoji="1" lang="zh-CN" altLang="en-US" sz="2400" dirty="0" smtClean="0">
                <a:latin typeface="Tahoma" pitchFamily="34" charset="0"/>
              </a:rPr>
              <a:t>二个“</a:t>
            </a:r>
            <a:r>
              <a:rPr kumimoji="1" lang="en-US" altLang="zh-CN" sz="2400" dirty="0" smtClean="0">
                <a:latin typeface="Tahoma" pitchFamily="34" charset="0"/>
              </a:rPr>
              <a:t>74182</a:t>
            </a:r>
            <a:r>
              <a:rPr kumimoji="1" lang="zh-CN" altLang="en-US" sz="2400" dirty="0" smtClean="0">
                <a:latin typeface="Tahoma" pitchFamily="34" charset="0"/>
              </a:rPr>
              <a:t>”</a:t>
            </a:r>
            <a:r>
              <a:rPr kumimoji="1" lang="en-US" altLang="zh-CN" sz="2400" dirty="0" smtClean="0">
                <a:latin typeface="Tahoma" pitchFamily="34" charset="0"/>
              </a:rPr>
              <a:t>CLA</a:t>
            </a:r>
            <a:r>
              <a:rPr kumimoji="1" lang="zh-CN" altLang="en-US" sz="2400" dirty="0" smtClean="0">
                <a:latin typeface="Tahoma" pitchFamily="34" charset="0"/>
              </a:rPr>
              <a:t>器件</a:t>
            </a:r>
            <a:endParaRPr kumimoji="1" lang="en-US" altLang="zh-CN" sz="2400" dirty="0">
              <a:latin typeface="Tahoma" pitchFamily="34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kumimoji="1" lang="zh-CN" altLang="en-US" sz="2400" dirty="0" smtClean="0">
                <a:latin typeface="Tahoma" pitchFamily="34" charset="0"/>
              </a:rPr>
              <a:t>八个“</a:t>
            </a:r>
            <a:r>
              <a:rPr kumimoji="1" lang="en-US" altLang="zh-CN" sz="2400" dirty="0" smtClean="0">
                <a:latin typeface="Tahoma" pitchFamily="34" charset="0"/>
              </a:rPr>
              <a:t>74181</a:t>
            </a:r>
            <a:r>
              <a:rPr kumimoji="1" lang="zh-CN" altLang="en-US" sz="2400" dirty="0" smtClean="0">
                <a:latin typeface="Tahoma" pitchFamily="34" charset="0"/>
              </a:rPr>
              <a:t>”</a:t>
            </a:r>
            <a:r>
              <a:rPr kumimoji="1" lang="en-US" altLang="zh-CN" sz="2400" dirty="0" smtClean="0">
                <a:latin typeface="Tahoma" pitchFamily="34" charset="0"/>
              </a:rPr>
              <a:t>4</a:t>
            </a:r>
            <a:r>
              <a:rPr kumimoji="1" lang="zh-CN" altLang="en-US" sz="2400" dirty="0">
                <a:latin typeface="Tahoma" pitchFamily="34" charset="0"/>
              </a:rPr>
              <a:t>位</a:t>
            </a:r>
            <a:r>
              <a:rPr kumimoji="1" lang="en-US" altLang="zh-CN" sz="2400" dirty="0">
                <a:latin typeface="Tahoma" pitchFamily="34" charset="0"/>
              </a:rPr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3700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1" name="Text Box 3"/>
          <p:cNvSpPr txBox="1">
            <a:spLocks noChangeArrowheads="1"/>
          </p:cNvSpPr>
          <p:nvPr/>
        </p:nvSpPr>
        <p:spPr bwMode="auto">
          <a:xfrm>
            <a:off x="395536" y="332656"/>
            <a:ext cx="5486400" cy="4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 eaLnBrk="1" hangingPunct="1">
              <a:lnSpc>
                <a:spcPct val="75000"/>
              </a:lnSpc>
              <a:buClrTx/>
              <a:buSzTx/>
              <a:buFontTx/>
              <a:buNone/>
              <a:defRPr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 smtClean="0"/>
              <a:t>六、</a:t>
            </a:r>
            <a:r>
              <a:rPr lang="en-US" altLang="zh-CN" dirty="0" smtClean="0"/>
              <a:t>64</a:t>
            </a:r>
            <a:r>
              <a:rPr lang="zh-CN" altLang="en-US" dirty="0"/>
              <a:t>位组间先行进位</a:t>
            </a:r>
            <a:r>
              <a:rPr lang="en-US" altLang="zh-CN" dirty="0"/>
              <a:t>ALU</a:t>
            </a:r>
          </a:p>
        </p:txBody>
      </p:sp>
      <p:graphicFrame>
        <p:nvGraphicFramePr>
          <p:cNvPr id="2037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119610"/>
              </p:ext>
            </p:extLst>
          </p:nvPr>
        </p:nvGraphicFramePr>
        <p:xfrm>
          <a:off x="251520" y="2670448"/>
          <a:ext cx="8374664" cy="3926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2" name="Visio" r:id="rId3" imgW="15226876" imgH="6047442" progId="Visio.Drawing.6">
                  <p:embed/>
                </p:oleObj>
              </mc:Choice>
              <mc:Fallback>
                <p:oleObj name="Visio" r:id="rId3" imgW="15226876" imgH="604744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70448"/>
                        <a:ext cx="8374664" cy="3926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9784" y="908720"/>
            <a:ext cx="8928992" cy="252028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lvl="1" indent="-271463" fontAlgn="auto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n+16 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G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G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G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G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P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P* = P</a:t>
            </a:r>
            <a:r>
              <a:rPr kumimoji="1" lang="en-US" altLang="zh-CN" sz="20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20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20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20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G*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kumimoji="1" lang="en-US" altLang="zh-CN" sz="20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kumimoji="1" lang="en-US" altLang="zh-CN" sz="20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20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kumimoji="1" lang="en-US" altLang="zh-CN" sz="20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20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20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kumimoji="1" lang="en-US" altLang="zh-CN" sz="20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20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20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20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P*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称为成组进位传递函数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称为成组进位产生函数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级先行进位逻辑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125" lvl="1" indent="-271463" fontAlgn="auto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endParaRPr lang="en-US" altLang="zh-CN" sz="2000" b="1" baseline="-25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lvl="1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 baseline="-25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796137" y="2644170"/>
            <a:ext cx="3384375" cy="78483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kumimoji="1"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个“</a:t>
            </a:r>
            <a:r>
              <a:rPr kumimoji="1"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74182</a:t>
            </a:r>
            <a:r>
              <a:rPr kumimoji="1"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kumimoji="1"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</a:t>
            </a:r>
            <a:r>
              <a:rPr kumimoji="1"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器件</a:t>
            </a:r>
            <a:endParaRPr kumimoji="1" lang="en-US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kumimoji="1"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kumimoji="1"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个“</a:t>
            </a:r>
            <a:r>
              <a:rPr kumimoji="1"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74181</a:t>
            </a:r>
            <a:r>
              <a:rPr kumimoji="1"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kumimoji="1"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kumimoji="1"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14405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CE332F3-F471-4E10-B229-6C0EE08CF14C}" type="datetime1">
              <a:rPr lang="zh-CN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2019/3/15</a:t>
            </a:fld>
            <a:endParaRPr lang="en-US" altLang="zh-CN" sz="1000" smtClean="0"/>
          </a:p>
        </p:txBody>
      </p:sp>
      <p:sp>
        <p:nvSpPr>
          <p:cNvPr id="20480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39C3951-BF5A-4903-A7F2-E3D19BCD2E4B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000" smtClean="0"/>
          </a:p>
        </p:txBody>
      </p:sp>
      <p:sp>
        <p:nvSpPr>
          <p:cNvPr id="20480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2.7.2 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内部总线</a:t>
            </a:r>
          </a:p>
        </p:txBody>
      </p:sp>
      <p:sp>
        <p:nvSpPr>
          <p:cNvPr id="204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003232" cy="4873752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内部总线</a:t>
            </a:r>
          </a:p>
          <a:p>
            <a:pPr lvl="1" eaLnBrk="1" hangingPunct="1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机器内部各部份数据传送频繁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可以把寄存器间的数据传送通路加以归并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组成总线结构。</a:t>
            </a:r>
          </a:p>
          <a:p>
            <a:pPr marL="274320" lvl="1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所处位置</a:t>
            </a:r>
          </a:p>
          <a:p>
            <a:pPr lvl="2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内部总线（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内）</a:t>
            </a:r>
          </a:p>
          <a:p>
            <a:pPr lvl="2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外部总线（系统总线）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逻辑结构：单向传送总线、双向传送总线</a:t>
            </a:r>
          </a:p>
        </p:txBody>
      </p:sp>
    </p:spTree>
    <p:extLst>
      <p:ext uri="{BB962C8B-B14F-4D97-AF65-F5344CB8AC3E}">
        <p14:creationId xmlns:p14="http://schemas.microsoft.com/office/powerpoint/2010/main" val="4702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CB1446F-C60C-416E-9029-BBB08ACB7649}" type="datetime1">
              <a:rPr lang="zh-CN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2019/3/15</a:t>
            </a:fld>
            <a:endParaRPr lang="en-US" altLang="zh-CN" sz="1000" smtClean="0"/>
          </a:p>
        </p:txBody>
      </p:sp>
      <p:sp>
        <p:nvSpPr>
          <p:cNvPr id="20685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D1161D1-2CAC-488C-A77E-892FEF08C41B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000" smtClean="0"/>
          </a:p>
        </p:txBody>
      </p:sp>
      <p:sp>
        <p:nvSpPr>
          <p:cNvPr id="20685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由三态门组成的数据总线</a:t>
            </a:r>
          </a:p>
        </p:txBody>
      </p:sp>
      <p:sp>
        <p:nvSpPr>
          <p:cNvPr id="206853" name="Rectangle 3"/>
          <p:cNvSpPr>
            <a:spLocks noChangeArrowheads="1"/>
          </p:cNvSpPr>
          <p:nvPr/>
        </p:nvSpPr>
        <p:spPr bwMode="auto">
          <a:xfrm>
            <a:off x="2428875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206854" name="Picture 4" descr="D:\jinerwork\组成\白中英版改编\visio\2.5_4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5" y="1628799"/>
            <a:ext cx="7465423" cy="499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1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A434F4A-09DD-435D-8DF1-1A196AD0CDCF}" type="datetime1">
              <a:rPr lang="zh-CN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2019/3/15</a:t>
            </a:fld>
            <a:endParaRPr lang="en-US" altLang="zh-CN" sz="1000" smtClean="0"/>
          </a:p>
        </p:txBody>
      </p:sp>
      <p:sp>
        <p:nvSpPr>
          <p:cNvPr id="20582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5F31B7C-0025-4B25-BFB2-3467C93D4F51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000" smtClean="0"/>
          </a:p>
        </p:txBody>
      </p:sp>
      <p:sp>
        <p:nvSpPr>
          <p:cNvPr id="2058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三态门组成的双向数据总线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48" y="1363985"/>
            <a:ext cx="6039172" cy="42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3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90FAA52-2CB2-4013-ADB5-2E8D06BE8551}" type="datetime1">
              <a:rPr lang="zh-CN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2019/3/15</a:t>
            </a:fld>
            <a:endParaRPr lang="en-US" altLang="zh-CN" sz="1000" smtClean="0"/>
          </a:p>
        </p:txBody>
      </p:sp>
      <p:sp>
        <p:nvSpPr>
          <p:cNvPr id="20787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BF6E0E7-56C0-4D51-88D3-4959ED75ACDB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000" smtClean="0"/>
          </a:p>
        </p:txBody>
      </p:sp>
      <p:sp>
        <p:nvSpPr>
          <p:cNvPr id="2078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2.5.3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定点运算器的基本结构</a:t>
            </a:r>
          </a:p>
        </p:txBody>
      </p:sp>
      <p:sp>
        <p:nvSpPr>
          <p:cNvPr id="207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7467600" cy="487375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、单总线结构的运算器</a:t>
            </a:r>
          </a:p>
        </p:txBody>
      </p:sp>
      <p:sp>
        <p:nvSpPr>
          <p:cNvPr id="207878" name="Rectangle 4"/>
          <p:cNvSpPr>
            <a:spLocks noChangeArrowheads="1"/>
          </p:cNvSpPr>
          <p:nvPr/>
        </p:nvSpPr>
        <p:spPr bwMode="auto">
          <a:xfrm>
            <a:off x="3448050" y="2595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207879" name="Picture 5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1722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45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F13DBD6-F9B3-46FE-B339-31B6FC891BA0}" type="datetime1">
              <a:rPr lang="zh-CN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2019/3/15</a:t>
            </a:fld>
            <a:endParaRPr lang="en-US" altLang="zh-CN" sz="1000" smtClean="0"/>
          </a:p>
        </p:txBody>
      </p:sp>
      <p:sp>
        <p:nvSpPr>
          <p:cNvPr id="20889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B22980C-F887-474C-A4FC-1EF4AD9758A6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000" smtClean="0"/>
          </a:p>
        </p:txBody>
      </p:sp>
      <p:sp>
        <p:nvSpPr>
          <p:cNvPr id="2089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pic>
        <p:nvPicPr>
          <p:cNvPr id="208902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7648049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903" name="Text Box 5"/>
          <p:cNvSpPr txBox="1">
            <a:spLocks noChangeArrowheads="1"/>
          </p:cNvSpPr>
          <p:nvPr/>
        </p:nvSpPr>
        <p:spPr bwMode="auto">
          <a:xfrm>
            <a:off x="395536" y="404664"/>
            <a:ext cx="45416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、双总线结构的运算器</a:t>
            </a:r>
          </a:p>
        </p:txBody>
      </p:sp>
    </p:spTree>
    <p:extLst>
      <p:ext uri="{BB962C8B-B14F-4D97-AF65-F5344CB8AC3E}">
        <p14:creationId xmlns:p14="http://schemas.microsoft.com/office/powerpoint/2010/main" val="39111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333375"/>
            <a:ext cx="8162925" cy="762000"/>
          </a:xfrm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、实现逻辑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减法器 </a:t>
            </a:r>
            <a:endParaRPr lang="zh-CN" altLang="en-US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4" name="Line 41"/>
          <p:cNvSpPr>
            <a:spLocks noChangeShapeType="1"/>
          </p:cNvSpPr>
          <p:nvPr/>
        </p:nvSpPr>
        <p:spPr bwMode="auto">
          <a:xfrm flipH="1">
            <a:off x="827088" y="3241576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Text Box 91"/>
          <p:cNvSpPr txBox="1">
            <a:spLocks noChangeArrowheads="1"/>
          </p:cNvSpPr>
          <p:nvPr/>
        </p:nvSpPr>
        <p:spPr bwMode="auto">
          <a:xfrm>
            <a:off x="849313" y="4321076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000" b="1">
                <a:latin typeface="Times New Roman" pitchFamily="18" charset="0"/>
              </a:rPr>
              <a:t>    </a:t>
            </a:r>
            <a:r>
              <a:rPr lang="en-US" altLang="zh-CN" sz="2000" b="1">
                <a:latin typeface="Times New Roman" pitchFamily="18" charset="0"/>
              </a:rPr>
              <a:t>A</a:t>
            </a:r>
            <a:r>
              <a:rPr lang="en-US" altLang="zh-CN" sz="2000" b="1" baseline="-25000">
                <a:latin typeface="Times New Roman" pitchFamily="18" charset="0"/>
              </a:rPr>
              <a:t>N-1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35846" name="Line 34"/>
          <p:cNvSpPr>
            <a:spLocks noChangeShapeType="1"/>
          </p:cNvSpPr>
          <p:nvPr/>
        </p:nvSpPr>
        <p:spPr bwMode="auto">
          <a:xfrm>
            <a:off x="2038350" y="2808189"/>
            <a:ext cx="426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Line 35"/>
          <p:cNvSpPr>
            <a:spLocks noChangeShapeType="1"/>
          </p:cNvSpPr>
          <p:nvPr/>
        </p:nvSpPr>
        <p:spPr bwMode="auto">
          <a:xfrm flipH="1">
            <a:off x="1123950" y="2808189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Line 36"/>
          <p:cNvSpPr>
            <a:spLocks noChangeShapeType="1"/>
          </p:cNvSpPr>
          <p:nvPr/>
        </p:nvSpPr>
        <p:spPr bwMode="auto">
          <a:xfrm>
            <a:off x="6305550" y="2808189"/>
            <a:ext cx="685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Line 37"/>
          <p:cNvSpPr>
            <a:spLocks noChangeShapeType="1"/>
          </p:cNvSpPr>
          <p:nvPr/>
        </p:nvSpPr>
        <p:spPr bwMode="auto">
          <a:xfrm>
            <a:off x="1123950" y="3722589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38"/>
          <p:cNvSpPr>
            <a:spLocks noChangeShapeType="1"/>
          </p:cNvSpPr>
          <p:nvPr/>
        </p:nvSpPr>
        <p:spPr bwMode="auto">
          <a:xfrm>
            <a:off x="4933950" y="3722589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Line 39"/>
          <p:cNvSpPr>
            <a:spLocks noChangeShapeType="1"/>
          </p:cNvSpPr>
          <p:nvPr/>
        </p:nvSpPr>
        <p:spPr bwMode="auto">
          <a:xfrm flipH="1">
            <a:off x="3409950" y="3112989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2" name="Line 40"/>
          <p:cNvSpPr>
            <a:spLocks noChangeShapeType="1"/>
          </p:cNvSpPr>
          <p:nvPr/>
        </p:nvSpPr>
        <p:spPr bwMode="auto">
          <a:xfrm>
            <a:off x="4171950" y="3112989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3" name="Text Box 42"/>
          <p:cNvSpPr txBox="1">
            <a:spLocks noChangeArrowheads="1"/>
          </p:cNvSpPr>
          <p:nvPr/>
        </p:nvSpPr>
        <p:spPr bwMode="auto">
          <a:xfrm>
            <a:off x="971550" y="2844701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itchFamily="18" charset="0"/>
              </a:rPr>
              <a:t>C</a:t>
            </a:r>
            <a:r>
              <a:rPr lang="en-US" altLang="zh-CN" sz="2000" b="1" baseline="-25000">
                <a:latin typeface="Times New Roman" pitchFamily="18" charset="0"/>
              </a:rPr>
              <a:t>n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35854" name="Line 44"/>
          <p:cNvSpPr>
            <a:spLocks noChangeShapeType="1"/>
          </p:cNvSpPr>
          <p:nvPr/>
        </p:nvSpPr>
        <p:spPr bwMode="auto">
          <a:xfrm flipH="1">
            <a:off x="6610350" y="3265389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5" name="Line 45"/>
          <p:cNvSpPr>
            <a:spLocks noChangeShapeType="1"/>
          </p:cNvSpPr>
          <p:nvPr/>
        </p:nvSpPr>
        <p:spPr bwMode="auto">
          <a:xfrm>
            <a:off x="7372350" y="3265389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7" name="Line 51"/>
          <p:cNvSpPr>
            <a:spLocks noChangeShapeType="1"/>
          </p:cNvSpPr>
          <p:nvPr/>
        </p:nvSpPr>
        <p:spPr bwMode="auto">
          <a:xfrm flipV="1">
            <a:off x="5076825" y="5398989"/>
            <a:ext cx="2981325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8" name="Text Box 52"/>
          <p:cNvSpPr txBox="1">
            <a:spLocks noChangeArrowheads="1"/>
          </p:cNvSpPr>
          <p:nvPr/>
        </p:nvSpPr>
        <p:spPr bwMode="auto">
          <a:xfrm>
            <a:off x="7372350" y="3755926"/>
            <a:ext cx="14478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P=1 </a:t>
            </a:r>
            <a:r>
              <a:rPr lang="zh-CN" altLang="en-US" sz="2000" b="1" dirty="0">
                <a:latin typeface="Times New Roman" pitchFamily="18" charset="0"/>
              </a:rPr>
              <a:t>减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000" b="1" dirty="0">
                <a:latin typeface="Times New Roman" pitchFamily="18" charset="0"/>
              </a:rPr>
              <a:t>   </a:t>
            </a:r>
            <a:r>
              <a:rPr lang="en-US" altLang="zh-CN" sz="2000" b="1" dirty="0" smtClean="0">
                <a:latin typeface="Times New Roman" pitchFamily="18" charset="0"/>
              </a:rPr>
              <a:t>P=</a:t>
            </a:r>
            <a:r>
              <a:rPr lang="zh-CN" altLang="zh-CN" sz="2000" b="1" dirty="0" smtClean="0">
                <a:latin typeface="Times New Roman" pitchFamily="18" charset="0"/>
              </a:rPr>
              <a:t>0  </a:t>
            </a:r>
            <a:r>
              <a:rPr lang="zh-CN" altLang="en-US" sz="2000" b="1" dirty="0">
                <a:latin typeface="Times New Roman" pitchFamily="18" charset="0"/>
              </a:rPr>
              <a:t>加</a:t>
            </a:r>
          </a:p>
        </p:txBody>
      </p:sp>
      <p:sp>
        <p:nvSpPr>
          <p:cNvPr id="35859" name="Line 53"/>
          <p:cNvSpPr>
            <a:spLocks noChangeShapeType="1"/>
          </p:cNvSpPr>
          <p:nvPr/>
        </p:nvSpPr>
        <p:spPr bwMode="auto">
          <a:xfrm>
            <a:off x="5086350" y="4789389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Line 54"/>
          <p:cNvSpPr>
            <a:spLocks noChangeShapeType="1"/>
          </p:cNvSpPr>
          <p:nvPr/>
        </p:nvSpPr>
        <p:spPr bwMode="auto">
          <a:xfrm>
            <a:off x="5695950" y="4789389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1" name="Line 55"/>
          <p:cNvSpPr>
            <a:spLocks noChangeShapeType="1"/>
          </p:cNvSpPr>
          <p:nvPr/>
        </p:nvSpPr>
        <p:spPr bwMode="auto">
          <a:xfrm>
            <a:off x="6381750" y="4789389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2" name="Line 56"/>
          <p:cNvSpPr>
            <a:spLocks noChangeShapeType="1"/>
          </p:cNvSpPr>
          <p:nvPr/>
        </p:nvSpPr>
        <p:spPr bwMode="auto">
          <a:xfrm>
            <a:off x="6991350" y="4789389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3" name="Text Box 57"/>
          <p:cNvSpPr txBox="1">
            <a:spLocks noChangeArrowheads="1"/>
          </p:cNvSpPr>
          <p:nvPr/>
        </p:nvSpPr>
        <p:spPr bwMode="auto">
          <a:xfrm>
            <a:off x="4933950" y="5170389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</a:t>
            </a:r>
            <a:endParaRPr lang="zh-CN" altLang="en-US" sz="2000" b="1">
              <a:latin typeface="Times New Roman" pitchFamily="18" charset="0"/>
            </a:endParaRPr>
          </a:p>
        </p:txBody>
      </p:sp>
      <p:sp>
        <p:nvSpPr>
          <p:cNvPr id="35864" name="Text Box 58"/>
          <p:cNvSpPr txBox="1">
            <a:spLocks noChangeArrowheads="1"/>
          </p:cNvSpPr>
          <p:nvPr/>
        </p:nvSpPr>
        <p:spPr bwMode="auto">
          <a:xfrm>
            <a:off x="5543550" y="5170389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</a:t>
            </a:r>
            <a:endParaRPr lang="zh-CN" altLang="en-US" sz="2000" b="1">
              <a:latin typeface="Times New Roman" pitchFamily="18" charset="0"/>
            </a:endParaRPr>
          </a:p>
        </p:txBody>
      </p:sp>
      <p:sp>
        <p:nvSpPr>
          <p:cNvPr id="35865" name="Text Box 59"/>
          <p:cNvSpPr txBox="1">
            <a:spLocks noChangeArrowheads="1"/>
          </p:cNvSpPr>
          <p:nvPr/>
        </p:nvSpPr>
        <p:spPr bwMode="auto">
          <a:xfrm>
            <a:off x="6229350" y="5170389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</a:t>
            </a:r>
            <a:endParaRPr lang="zh-CN" altLang="en-US" sz="2000" b="1">
              <a:latin typeface="Times New Roman" pitchFamily="18" charset="0"/>
            </a:endParaRPr>
          </a:p>
        </p:txBody>
      </p:sp>
      <p:sp>
        <p:nvSpPr>
          <p:cNvPr id="35866" name="Text Box 60"/>
          <p:cNvSpPr txBox="1">
            <a:spLocks noChangeArrowheads="1"/>
          </p:cNvSpPr>
          <p:nvPr/>
        </p:nvSpPr>
        <p:spPr bwMode="auto">
          <a:xfrm>
            <a:off x="6838950" y="5170389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</a:t>
            </a:r>
            <a:endParaRPr lang="zh-CN" altLang="en-US" sz="2000" b="1">
              <a:latin typeface="Times New Roman" pitchFamily="18" charset="0"/>
            </a:endParaRPr>
          </a:p>
        </p:txBody>
      </p:sp>
      <p:sp>
        <p:nvSpPr>
          <p:cNvPr id="35867" name="Text Box 61"/>
          <p:cNvSpPr txBox="1">
            <a:spLocks noChangeArrowheads="1"/>
          </p:cNvSpPr>
          <p:nvPr/>
        </p:nvSpPr>
        <p:spPr bwMode="auto">
          <a:xfrm>
            <a:off x="4476750" y="5551389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000" b="1">
                <a:latin typeface="Times New Roman" pitchFamily="18" charset="0"/>
              </a:rPr>
              <a:t>    </a:t>
            </a:r>
            <a:r>
              <a:rPr lang="en-US" altLang="zh-CN" sz="2000" b="1">
                <a:latin typeface="Times New Roman" pitchFamily="18" charset="0"/>
              </a:rPr>
              <a:t>B</a:t>
            </a:r>
            <a:r>
              <a:rPr lang="en-US" altLang="zh-CN" sz="2000" b="1" baseline="-25000">
                <a:latin typeface="Times New Roman" pitchFamily="18" charset="0"/>
              </a:rPr>
              <a:t>N-1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35868" name="Text Box 62"/>
          <p:cNvSpPr txBox="1">
            <a:spLocks noChangeArrowheads="1"/>
          </p:cNvSpPr>
          <p:nvPr/>
        </p:nvSpPr>
        <p:spPr bwMode="auto">
          <a:xfrm>
            <a:off x="5086350" y="5551389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000" b="1">
                <a:latin typeface="Times New Roman" pitchFamily="18" charset="0"/>
              </a:rPr>
              <a:t>    </a:t>
            </a:r>
            <a:r>
              <a:rPr lang="en-US" altLang="zh-CN" sz="2000" b="1">
                <a:latin typeface="Times New Roman" pitchFamily="18" charset="0"/>
              </a:rPr>
              <a:t>B</a:t>
            </a:r>
            <a:r>
              <a:rPr lang="en-US" altLang="zh-CN" sz="2000" b="1" baseline="-25000">
                <a:latin typeface="Times New Roman" pitchFamily="18" charset="0"/>
              </a:rPr>
              <a:t>N-2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35869" name="Text Box 63"/>
          <p:cNvSpPr txBox="1">
            <a:spLocks noChangeArrowheads="1"/>
          </p:cNvSpPr>
          <p:nvPr/>
        </p:nvSpPr>
        <p:spPr bwMode="auto">
          <a:xfrm>
            <a:off x="5772150" y="5551389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000" b="1">
                <a:latin typeface="Times New Roman" pitchFamily="18" charset="0"/>
              </a:rPr>
              <a:t>    </a:t>
            </a:r>
            <a:r>
              <a:rPr lang="en-US" altLang="zh-CN" sz="2000" b="1">
                <a:latin typeface="Times New Roman" pitchFamily="18" charset="0"/>
              </a:rPr>
              <a:t>B</a:t>
            </a:r>
            <a:r>
              <a:rPr lang="en-US" altLang="zh-CN" sz="2000" b="1" baseline="-25000">
                <a:latin typeface="Times New Roman" pitchFamily="18" charset="0"/>
              </a:rPr>
              <a:t>1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35870" name="Text Box 64"/>
          <p:cNvSpPr txBox="1">
            <a:spLocks noChangeArrowheads="1"/>
          </p:cNvSpPr>
          <p:nvPr/>
        </p:nvSpPr>
        <p:spPr bwMode="auto">
          <a:xfrm>
            <a:off x="6381750" y="5551389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000" b="1">
                <a:latin typeface="Times New Roman" pitchFamily="18" charset="0"/>
              </a:rPr>
              <a:t>    </a:t>
            </a:r>
            <a:r>
              <a:rPr lang="en-US" altLang="zh-CN" sz="2000" b="1">
                <a:latin typeface="Times New Roman" pitchFamily="18" charset="0"/>
              </a:rPr>
              <a:t>B</a:t>
            </a:r>
            <a:r>
              <a:rPr lang="en-US" altLang="zh-CN" sz="2000" b="1" baseline="-25000">
                <a:latin typeface="Times New Roman" pitchFamily="18" charset="0"/>
              </a:rPr>
              <a:t>0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35871" name="Line 65"/>
          <p:cNvSpPr>
            <a:spLocks noChangeShapeType="1"/>
          </p:cNvSpPr>
          <p:nvPr/>
        </p:nvSpPr>
        <p:spPr bwMode="auto">
          <a:xfrm>
            <a:off x="4857750" y="478938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2" name="Line 66"/>
          <p:cNvSpPr>
            <a:spLocks noChangeShapeType="1"/>
          </p:cNvSpPr>
          <p:nvPr/>
        </p:nvSpPr>
        <p:spPr bwMode="auto">
          <a:xfrm>
            <a:off x="5467350" y="478938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3" name="Line 67"/>
          <p:cNvSpPr>
            <a:spLocks noChangeShapeType="1"/>
          </p:cNvSpPr>
          <p:nvPr/>
        </p:nvSpPr>
        <p:spPr bwMode="auto">
          <a:xfrm>
            <a:off x="6153150" y="478938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4" name="Line 68"/>
          <p:cNvSpPr>
            <a:spLocks noChangeShapeType="1"/>
          </p:cNvSpPr>
          <p:nvPr/>
        </p:nvSpPr>
        <p:spPr bwMode="auto">
          <a:xfrm>
            <a:off x="6762750" y="478938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5" name="Line 73"/>
          <p:cNvSpPr>
            <a:spLocks noChangeShapeType="1"/>
          </p:cNvSpPr>
          <p:nvPr/>
        </p:nvSpPr>
        <p:spPr bwMode="auto">
          <a:xfrm flipV="1">
            <a:off x="5086350" y="3722589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6" name="Line 74"/>
          <p:cNvSpPr>
            <a:spLocks noChangeShapeType="1"/>
          </p:cNvSpPr>
          <p:nvPr/>
        </p:nvSpPr>
        <p:spPr bwMode="auto">
          <a:xfrm flipV="1">
            <a:off x="5543550" y="3722589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7" name="Line 75"/>
          <p:cNvSpPr>
            <a:spLocks noChangeShapeType="1"/>
          </p:cNvSpPr>
          <p:nvPr/>
        </p:nvSpPr>
        <p:spPr bwMode="auto">
          <a:xfrm flipV="1">
            <a:off x="6305550" y="3722589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8" name="Line 76"/>
          <p:cNvSpPr>
            <a:spLocks noChangeShapeType="1"/>
          </p:cNvSpPr>
          <p:nvPr/>
        </p:nvSpPr>
        <p:spPr bwMode="auto">
          <a:xfrm flipV="1">
            <a:off x="6838950" y="3722589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9" name="Text Box 77"/>
          <p:cNvSpPr txBox="1">
            <a:spLocks noChangeArrowheads="1"/>
          </p:cNvSpPr>
          <p:nvPr/>
        </p:nvSpPr>
        <p:spPr bwMode="auto">
          <a:xfrm>
            <a:off x="5543550" y="3798789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itchFamily="18" charset="0"/>
              </a:rPr>
              <a:t>…...</a:t>
            </a:r>
          </a:p>
        </p:txBody>
      </p:sp>
      <p:sp>
        <p:nvSpPr>
          <p:cNvPr id="35882" name="Text Box 80"/>
          <p:cNvSpPr txBox="1">
            <a:spLocks noChangeArrowheads="1"/>
          </p:cNvSpPr>
          <p:nvPr/>
        </p:nvSpPr>
        <p:spPr bwMode="auto">
          <a:xfrm>
            <a:off x="4716016" y="4408389"/>
            <a:ext cx="522734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no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 dirty="0">
                <a:latin typeface="Times New Roman" pitchFamily="18" charset="0"/>
              </a:rPr>
              <a:t>异或</a:t>
            </a:r>
          </a:p>
        </p:txBody>
      </p:sp>
      <p:sp>
        <p:nvSpPr>
          <p:cNvPr id="35883" name="Text Box 83"/>
          <p:cNvSpPr txBox="1">
            <a:spLocks noChangeArrowheads="1"/>
          </p:cNvSpPr>
          <p:nvPr/>
        </p:nvSpPr>
        <p:spPr bwMode="auto">
          <a:xfrm>
            <a:off x="6883400" y="2792314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1">
              <a:latin typeface="Times New Roman" pitchFamily="18" charset="0"/>
            </a:endParaRPr>
          </a:p>
        </p:txBody>
      </p:sp>
      <p:sp>
        <p:nvSpPr>
          <p:cNvPr id="35884" name="Text Box 84"/>
          <p:cNvSpPr txBox="1">
            <a:spLocks noChangeArrowheads="1"/>
          </p:cNvSpPr>
          <p:nvPr/>
        </p:nvSpPr>
        <p:spPr bwMode="auto">
          <a:xfrm>
            <a:off x="6883400" y="2808189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1">
              <a:latin typeface="Times New Roman" pitchFamily="18" charset="0"/>
            </a:endParaRPr>
          </a:p>
        </p:txBody>
      </p:sp>
      <p:sp>
        <p:nvSpPr>
          <p:cNvPr id="35885" name="Text Box 85"/>
          <p:cNvSpPr txBox="1">
            <a:spLocks noChangeArrowheads="1"/>
          </p:cNvSpPr>
          <p:nvPr/>
        </p:nvSpPr>
        <p:spPr bwMode="auto">
          <a:xfrm>
            <a:off x="6762750" y="2868514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itchFamily="18" charset="0"/>
              </a:rPr>
              <a:t>C</a:t>
            </a:r>
            <a:r>
              <a:rPr lang="en-US" altLang="zh-CN" sz="2000" b="1" baseline="-25000">
                <a:latin typeface="Times New Roman" pitchFamily="18" charset="0"/>
              </a:rPr>
              <a:t>0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35886" name="Line 86"/>
          <p:cNvSpPr>
            <a:spLocks noChangeShapeType="1"/>
          </p:cNvSpPr>
          <p:nvPr/>
        </p:nvSpPr>
        <p:spPr bwMode="auto">
          <a:xfrm flipV="1">
            <a:off x="1428750" y="3722589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7" name="Line 87"/>
          <p:cNvSpPr>
            <a:spLocks noChangeShapeType="1"/>
          </p:cNvSpPr>
          <p:nvPr/>
        </p:nvSpPr>
        <p:spPr bwMode="auto">
          <a:xfrm flipV="1">
            <a:off x="1809750" y="3722589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8" name="Line 88"/>
          <p:cNvSpPr>
            <a:spLocks noChangeShapeType="1"/>
          </p:cNvSpPr>
          <p:nvPr/>
        </p:nvSpPr>
        <p:spPr bwMode="auto">
          <a:xfrm flipV="1">
            <a:off x="2495550" y="3722589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9" name="Line 89"/>
          <p:cNvSpPr>
            <a:spLocks noChangeShapeType="1"/>
          </p:cNvSpPr>
          <p:nvPr/>
        </p:nvSpPr>
        <p:spPr bwMode="auto">
          <a:xfrm flipV="1">
            <a:off x="2952750" y="3722589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90" name="Text Box 90"/>
          <p:cNvSpPr txBox="1">
            <a:spLocks noChangeArrowheads="1"/>
          </p:cNvSpPr>
          <p:nvPr/>
        </p:nvSpPr>
        <p:spPr bwMode="auto">
          <a:xfrm>
            <a:off x="1809750" y="3874989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itchFamily="18" charset="0"/>
              </a:rPr>
              <a:t>…...</a:t>
            </a:r>
          </a:p>
        </p:txBody>
      </p:sp>
      <p:sp>
        <p:nvSpPr>
          <p:cNvPr id="35891" name="Text Box 92"/>
          <p:cNvSpPr txBox="1">
            <a:spLocks noChangeArrowheads="1"/>
          </p:cNvSpPr>
          <p:nvPr/>
        </p:nvSpPr>
        <p:spPr bwMode="auto">
          <a:xfrm>
            <a:off x="1352550" y="4332189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000" b="1">
                <a:latin typeface="Times New Roman" pitchFamily="18" charset="0"/>
              </a:rPr>
              <a:t>    </a:t>
            </a:r>
            <a:r>
              <a:rPr lang="en-US" altLang="zh-CN" sz="2000" b="1">
                <a:latin typeface="Times New Roman" pitchFamily="18" charset="0"/>
              </a:rPr>
              <a:t>A</a:t>
            </a:r>
            <a:r>
              <a:rPr lang="en-US" altLang="zh-CN" sz="2000" b="1" baseline="-25000">
                <a:latin typeface="Times New Roman" pitchFamily="18" charset="0"/>
              </a:rPr>
              <a:t>N-2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35892" name="Text Box 93"/>
          <p:cNvSpPr txBox="1">
            <a:spLocks noChangeArrowheads="1"/>
          </p:cNvSpPr>
          <p:nvPr/>
        </p:nvSpPr>
        <p:spPr bwMode="auto">
          <a:xfrm>
            <a:off x="2038350" y="4332189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000" b="1">
                <a:latin typeface="Times New Roman" pitchFamily="18" charset="0"/>
              </a:rPr>
              <a:t>    </a:t>
            </a:r>
            <a:r>
              <a:rPr lang="en-US" altLang="zh-CN" sz="2000" b="1">
                <a:latin typeface="Times New Roman" pitchFamily="18" charset="0"/>
              </a:rPr>
              <a:t>A</a:t>
            </a:r>
            <a:r>
              <a:rPr lang="en-US" altLang="zh-CN" sz="2000" b="1" baseline="-25000">
                <a:latin typeface="Times New Roman" pitchFamily="18" charset="0"/>
              </a:rPr>
              <a:t>1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35893" name="Text Box 94"/>
          <p:cNvSpPr txBox="1">
            <a:spLocks noChangeArrowheads="1"/>
          </p:cNvSpPr>
          <p:nvPr/>
        </p:nvSpPr>
        <p:spPr bwMode="auto">
          <a:xfrm>
            <a:off x="2495550" y="4332189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000" b="1">
                <a:latin typeface="Times New Roman" pitchFamily="18" charset="0"/>
              </a:rPr>
              <a:t>    </a:t>
            </a:r>
            <a:r>
              <a:rPr lang="en-US" altLang="zh-CN" sz="2000" b="1">
                <a:latin typeface="Times New Roman" pitchFamily="18" charset="0"/>
              </a:rPr>
              <a:t>A</a:t>
            </a:r>
            <a:r>
              <a:rPr lang="en-US" altLang="zh-CN" sz="2000" b="1" baseline="-25000">
                <a:latin typeface="Times New Roman" pitchFamily="18" charset="0"/>
              </a:rPr>
              <a:t>0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35894" name="Line 96"/>
          <p:cNvSpPr>
            <a:spLocks noChangeShapeType="1"/>
          </p:cNvSpPr>
          <p:nvPr/>
        </p:nvSpPr>
        <p:spPr bwMode="auto">
          <a:xfrm flipV="1">
            <a:off x="2495550" y="2122389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95" name="Line 97"/>
          <p:cNvSpPr>
            <a:spLocks noChangeShapeType="1"/>
          </p:cNvSpPr>
          <p:nvPr/>
        </p:nvSpPr>
        <p:spPr bwMode="auto">
          <a:xfrm flipV="1">
            <a:off x="3181350" y="2122389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96" name="Line 98"/>
          <p:cNvSpPr>
            <a:spLocks noChangeShapeType="1"/>
          </p:cNvSpPr>
          <p:nvPr/>
        </p:nvSpPr>
        <p:spPr bwMode="auto">
          <a:xfrm flipV="1">
            <a:off x="4933950" y="2122389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97" name="Line 99"/>
          <p:cNvSpPr>
            <a:spLocks noChangeShapeType="1"/>
          </p:cNvSpPr>
          <p:nvPr/>
        </p:nvSpPr>
        <p:spPr bwMode="auto">
          <a:xfrm flipV="1">
            <a:off x="5695950" y="2122389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98" name="Text Box 100"/>
          <p:cNvSpPr txBox="1">
            <a:spLocks noChangeArrowheads="1"/>
          </p:cNvSpPr>
          <p:nvPr/>
        </p:nvSpPr>
        <p:spPr bwMode="auto">
          <a:xfrm>
            <a:off x="3181350" y="2274789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itchFamily="18" charset="0"/>
              </a:rPr>
              <a:t>…...</a:t>
            </a:r>
          </a:p>
        </p:txBody>
      </p:sp>
      <p:sp>
        <p:nvSpPr>
          <p:cNvPr id="35899" name="Text Box 101"/>
          <p:cNvSpPr txBox="1">
            <a:spLocks noChangeArrowheads="1"/>
          </p:cNvSpPr>
          <p:nvPr/>
        </p:nvSpPr>
        <p:spPr bwMode="auto">
          <a:xfrm>
            <a:off x="1962150" y="1801714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000" b="1">
                <a:latin typeface="Times New Roman" pitchFamily="18" charset="0"/>
              </a:rPr>
              <a:t>    </a:t>
            </a:r>
            <a:r>
              <a:rPr lang="en-US" altLang="zh-CN" sz="2000" b="1">
                <a:latin typeface="Times New Roman" pitchFamily="18" charset="0"/>
              </a:rPr>
              <a:t>S</a:t>
            </a:r>
            <a:r>
              <a:rPr lang="en-US" altLang="zh-CN" sz="2000" b="1" baseline="-25000">
                <a:latin typeface="Times New Roman" pitchFamily="18" charset="0"/>
              </a:rPr>
              <a:t>N-1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35900" name="Text Box 102"/>
          <p:cNvSpPr txBox="1">
            <a:spLocks noChangeArrowheads="1"/>
          </p:cNvSpPr>
          <p:nvPr/>
        </p:nvSpPr>
        <p:spPr bwMode="auto">
          <a:xfrm>
            <a:off x="2724150" y="1801714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000" b="1">
                <a:latin typeface="Times New Roman" pitchFamily="18" charset="0"/>
              </a:rPr>
              <a:t>    </a:t>
            </a:r>
            <a:r>
              <a:rPr lang="en-US" altLang="zh-CN" sz="2000" b="1">
                <a:latin typeface="Times New Roman" pitchFamily="18" charset="0"/>
              </a:rPr>
              <a:t>S</a:t>
            </a:r>
            <a:r>
              <a:rPr lang="en-US" altLang="zh-CN" sz="2000" b="1" baseline="-25000">
                <a:latin typeface="Times New Roman" pitchFamily="18" charset="0"/>
              </a:rPr>
              <a:t>N-2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35901" name="Text Box 103"/>
          <p:cNvSpPr txBox="1">
            <a:spLocks noChangeArrowheads="1"/>
          </p:cNvSpPr>
          <p:nvPr/>
        </p:nvSpPr>
        <p:spPr bwMode="auto">
          <a:xfrm>
            <a:off x="4476750" y="1801714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000" b="1">
                <a:latin typeface="Times New Roman" pitchFamily="18" charset="0"/>
              </a:rPr>
              <a:t>    </a:t>
            </a:r>
            <a:r>
              <a:rPr lang="en-US" altLang="zh-CN" sz="2000" b="1">
                <a:latin typeface="Times New Roman" pitchFamily="18" charset="0"/>
              </a:rPr>
              <a:t>S</a:t>
            </a:r>
            <a:r>
              <a:rPr lang="en-US" altLang="zh-CN" sz="2000" b="1" baseline="-25000">
                <a:latin typeface="Times New Roman" pitchFamily="18" charset="0"/>
              </a:rPr>
              <a:t>1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35902" name="Text Box 104"/>
          <p:cNvSpPr txBox="1">
            <a:spLocks noChangeArrowheads="1"/>
          </p:cNvSpPr>
          <p:nvPr/>
        </p:nvSpPr>
        <p:spPr bwMode="auto">
          <a:xfrm>
            <a:off x="5238750" y="1801714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000" b="1">
                <a:latin typeface="Times New Roman" pitchFamily="18" charset="0"/>
              </a:rPr>
              <a:t>    </a:t>
            </a:r>
            <a:r>
              <a:rPr lang="en-US" altLang="zh-CN" sz="2000" b="1">
                <a:latin typeface="Times New Roman" pitchFamily="18" charset="0"/>
              </a:rPr>
              <a:t>S</a:t>
            </a:r>
            <a:r>
              <a:rPr lang="en-US" altLang="zh-CN" sz="2000" b="1" baseline="-25000">
                <a:latin typeface="Times New Roman" pitchFamily="18" charset="0"/>
              </a:rPr>
              <a:t>0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62" name="Text Box 80"/>
          <p:cNvSpPr txBox="1">
            <a:spLocks noChangeArrowheads="1"/>
          </p:cNvSpPr>
          <p:nvPr/>
        </p:nvSpPr>
        <p:spPr bwMode="auto">
          <a:xfrm>
            <a:off x="5345410" y="4390752"/>
            <a:ext cx="522734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no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 dirty="0">
                <a:latin typeface="Times New Roman" pitchFamily="18" charset="0"/>
              </a:rPr>
              <a:t>异或</a:t>
            </a:r>
          </a:p>
        </p:txBody>
      </p:sp>
      <p:sp>
        <p:nvSpPr>
          <p:cNvPr id="63" name="Text Box 80"/>
          <p:cNvSpPr txBox="1">
            <a:spLocks noChangeArrowheads="1"/>
          </p:cNvSpPr>
          <p:nvPr/>
        </p:nvSpPr>
        <p:spPr bwMode="auto">
          <a:xfrm>
            <a:off x="6012160" y="4382741"/>
            <a:ext cx="522734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no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 dirty="0">
                <a:latin typeface="Times New Roman" pitchFamily="18" charset="0"/>
              </a:rPr>
              <a:t>异或</a:t>
            </a:r>
          </a:p>
        </p:txBody>
      </p: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6641554" y="4365104"/>
            <a:ext cx="522734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noAutofit/>
          </a:bodyPr>
          <a:lstStyle>
            <a:lvl1pPr algn="l" eaLnBrk="0" hangingPunct="0">
              <a:spcBef>
                <a:spcPct val="20000"/>
              </a:spcBef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70000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 dirty="0">
                <a:latin typeface="Times New Roman" pitchFamily="18" charset="0"/>
              </a:rPr>
              <a:t>异或</a:t>
            </a:r>
          </a:p>
        </p:txBody>
      </p:sp>
    </p:spTree>
    <p:extLst>
      <p:ext uri="{BB962C8B-B14F-4D97-AF65-F5344CB8AC3E}">
        <p14:creationId xmlns:p14="http://schemas.microsoft.com/office/powerpoint/2010/main" val="6214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0ABFEA9-E512-46A5-B4FB-E50049570080}" type="datetime1">
              <a:rPr lang="zh-CN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2019/3/15</a:t>
            </a:fld>
            <a:endParaRPr lang="en-US" altLang="zh-CN" sz="1000" smtClean="0"/>
          </a:p>
        </p:txBody>
      </p:sp>
      <p:sp>
        <p:nvSpPr>
          <p:cNvPr id="20992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684B613-79D9-4D1B-9458-6FF8E241DE19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000" smtClean="0"/>
          </a:p>
        </p:txBody>
      </p:sp>
      <p:sp>
        <p:nvSpPr>
          <p:cNvPr id="209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476672"/>
            <a:ext cx="7467600" cy="864096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、三总线结构的运算器</a:t>
            </a:r>
          </a:p>
        </p:txBody>
      </p:sp>
      <p:pic>
        <p:nvPicPr>
          <p:cNvPr id="209926" name="Picture 4" descr="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424936" cy="545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1979712" y="1988840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87824" y="1988840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067944" y="1916832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47864" y="3933056"/>
            <a:ext cx="216024" cy="582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491880" y="364502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660232" y="3645024"/>
            <a:ext cx="0" cy="468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7237"/>
            <a:ext cx="7467600" cy="868958"/>
          </a:xfrm>
        </p:spPr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2.2.3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溢出检测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207820"/>
            <a:ext cx="8147248" cy="18537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可能产生溢出的情况</a:t>
            </a:r>
          </a:p>
          <a:p>
            <a:pPr lvl="1">
              <a:lnSpc>
                <a:spcPct val="150000"/>
              </a:lnSpc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两正数加，变负数，大于机器所能表示的最大正数</a:t>
            </a:r>
            <a:endParaRPr lang="zh-CN" altLang="en-US" sz="2300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两负数加，变正数，小于机器所能表示的最小负数</a:t>
            </a: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8" name="日期占位符 3"/>
          <p:cNvSpPr>
            <a:spLocks noGrp="1"/>
          </p:cNvSpPr>
          <p:nvPr>
            <p:ph type="dt" sz="half" idx="4294967295"/>
          </p:nvPr>
        </p:nvSpPr>
        <p:spPr bwMode="auto">
          <a:xfrm rot="5400000">
            <a:off x="7527856" y="570408"/>
            <a:ext cx="2011680" cy="3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7E258FB7-87CD-4EF1-9A11-6E9471B4ED7C}" type="datetime1">
              <a:rPr lang="zh-CN" altLang="en-US" sz="120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2019/3/15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67352" y="5222607"/>
            <a:ext cx="609600" cy="52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D81C3362-589D-4993-AA9F-832D2EF33DD4}" type="slidenum">
              <a:rPr lang="en-US" altLang="zh-CN" sz="120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28960" y="2636441"/>
            <a:ext cx="6755408" cy="35288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ct val="50000"/>
              </a:spcAft>
              <a:buFont typeface="Wingdings" pitchFamily="2" charset="2"/>
              <a:buNone/>
            </a:pPr>
            <a:endParaRPr lang="zh-CN" altLang="en-US" b="1" dirty="0" smtClean="0">
              <a:solidFill>
                <a:srgbClr val="2916B4"/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000" b="1" dirty="0" smtClean="0"/>
              <a:t>      0 1 1 0	+6		1 1 1 0    -2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000" b="1" dirty="0" smtClean="0"/>
              <a:t>   + 1 0 1 1	-5	       +   1 1 0 1    -3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1" dirty="0" smtClean="0"/>
              <a:t>   </a:t>
            </a:r>
            <a:r>
              <a:rPr lang="zh-CN" altLang="en-US" sz="2000" b="1" i="1" dirty="0" smtClean="0"/>
              <a:t>1</a:t>
            </a:r>
            <a:r>
              <a:rPr lang="zh-CN" altLang="en-US" sz="2000" b="1" dirty="0" smtClean="0"/>
              <a:t>  0 0 0 1	+1	         </a:t>
            </a:r>
            <a:r>
              <a:rPr lang="zh-CN" altLang="en-US" sz="2000" b="1" i="1" dirty="0" smtClean="0"/>
              <a:t>1</a:t>
            </a:r>
            <a:r>
              <a:rPr lang="zh-CN" altLang="en-US" sz="2000" b="1" dirty="0" smtClean="0"/>
              <a:t>  1 0 1 1    -5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zh-CN" altLang="en-US" sz="2000" b="1" dirty="0" smtClean="0"/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1" dirty="0" smtClean="0"/>
              <a:t>	   0 1 1 0	+6		1 1 0 0    -4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1" dirty="0" smtClean="0"/>
              <a:t>    + 0 0 1 1	+3	        +   1 0 1 1    -5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1" dirty="0" smtClean="0"/>
              <a:t>       1 0 0 1	+9	          </a:t>
            </a:r>
            <a:r>
              <a:rPr lang="zh-CN" altLang="en-US" sz="2000" b="1" i="1" dirty="0" smtClean="0"/>
              <a:t>1</a:t>
            </a:r>
            <a:r>
              <a:rPr lang="zh-CN" altLang="en-US" sz="2000" b="1" dirty="0" smtClean="0"/>
              <a:t>  0 1 1 1   -9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zh-CN" altLang="en-US" b="1" dirty="0" smtClean="0"/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zh-CN" altLang="en-US" b="1" dirty="0" smtClean="0"/>
          </a:p>
        </p:txBody>
      </p:sp>
      <p:sp>
        <p:nvSpPr>
          <p:cNvPr id="7" name="Line 32"/>
          <p:cNvSpPr>
            <a:spLocks noChangeShapeType="1"/>
          </p:cNvSpPr>
          <p:nvPr/>
        </p:nvSpPr>
        <p:spPr bwMode="auto">
          <a:xfrm>
            <a:off x="1273423" y="4005932"/>
            <a:ext cx="2736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>
            <a:off x="4442073" y="4005932"/>
            <a:ext cx="2736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>
            <a:off x="1417885" y="5517232"/>
            <a:ext cx="2736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35"/>
          <p:cNvSpPr>
            <a:spLocks noChangeShapeType="1"/>
          </p:cNvSpPr>
          <p:nvPr/>
        </p:nvSpPr>
        <p:spPr bwMode="auto">
          <a:xfrm>
            <a:off x="4515098" y="5517232"/>
            <a:ext cx="2736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4624"/>
            <a:ext cx="8843963" cy="65527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形码检测</a:t>
            </a:r>
            <a:endParaRPr lang="zh-CN" altLang="en-US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/>
              <a:t>         0 0  1 1 0    +6		    1 1  1 1 0	       -2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/>
              <a:t>  +     1 1  0 1 1     -5	           +  1 1  1 0 1        -3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/>
              <a:t>     </a:t>
            </a:r>
            <a:r>
              <a:rPr lang="zh-CN" altLang="en-US" b="1" i="1" dirty="0" smtClean="0"/>
              <a:t>1</a:t>
            </a:r>
            <a:r>
              <a:rPr lang="zh-CN" altLang="en-US" b="1" dirty="0" smtClean="0"/>
              <a:t>  0 0  0 0 1     +1	           </a:t>
            </a:r>
            <a:r>
              <a:rPr lang="zh-CN" altLang="en-US" b="1" i="1" dirty="0" smtClean="0"/>
              <a:t>1</a:t>
            </a:r>
            <a:r>
              <a:rPr lang="zh-CN" altLang="en-US" b="1" dirty="0" smtClean="0"/>
              <a:t>  1 1  0 1 1	       -5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1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/>
              <a:t>	    0 0  1 1 0     +6	                           1 1  1 0 0    -4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/>
              <a:t> +    0 0  0 1 1     +3                      +   1 1  0 1 1    -5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/>
              <a:t>       0 1  0 0 1      +9                      </a:t>
            </a:r>
            <a:r>
              <a:rPr lang="zh-CN" altLang="en-US" b="1" i="1" dirty="0" smtClean="0"/>
              <a:t>1 </a:t>
            </a:r>
            <a:r>
              <a:rPr lang="zh-CN" altLang="en-US" b="1" dirty="0" smtClean="0"/>
              <a:t> 1 0  1 1 1    -9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规则：两个符号参加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运算，符号位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为00或11，表示结果正确；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符号位为01，表示正溢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符号位为10，表示负溢。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实现逻辑：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 = S</a:t>
            </a:r>
            <a:r>
              <a:rPr lang="en-US" altLang="zh-CN" sz="22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⊕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2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endParaRPr lang="zh-CN" altLang="en-US" sz="2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2" name="Line 16"/>
          <p:cNvSpPr>
            <a:spLocks noChangeShapeType="1"/>
          </p:cNvSpPr>
          <p:nvPr/>
        </p:nvSpPr>
        <p:spPr bwMode="auto">
          <a:xfrm>
            <a:off x="251520" y="1844824"/>
            <a:ext cx="3240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Line 17"/>
          <p:cNvSpPr>
            <a:spLocks noChangeShapeType="1"/>
          </p:cNvSpPr>
          <p:nvPr/>
        </p:nvSpPr>
        <p:spPr bwMode="auto">
          <a:xfrm>
            <a:off x="4499992" y="1844824"/>
            <a:ext cx="30243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Line 18"/>
          <p:cNvSpPr>
            <a:spLocks noChangeShapeType="1"/>
          </p:cNvSpPr>
          <p:nvPr/>
        </p:nvSpPr>
        <p:spPr bwMode="auto">
          <a:xfrm>
            <a:off x="395536" y="3933056"/>
            <a:ext cx="3240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Line 19"/>
          <p:cNvSpPr>
            <a:spLocks noChangeShapeType="1"/>
          </p:cNvSpPr>
          <p:nvPr/>
        </p:nvSpPr>
        <p:spPr bwMode="auto">
          <a:xfrm>
            <a:off x="4716040" y="3933056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42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43608" y="2564904"/>
            <a:ext cx="3024336" cy="18722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72000" y="2564904"/>
            <a:ext cx="3384376" cy="18722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32656"/>
            <a:ext cx="8785225" cy="61206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符号位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zh-CN" altLang="en-US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000" b="1" dirty="0" smtClean="0"/>
              <a:t>	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异号相加，结果正确；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同号相加，</a:t>
            </a:r>
            <a:r>
              <a:rPr lang="zh-CN" altLang="en-US" sz="20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结果的符号与操作数的不同，表示溢出；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最高有效数字位、符号位不是同时产生进位，表示溢出。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endParaRPr lang="zh-CN" altLang="en-US" sz="2000" b="1" dirty="0" smtClean="0"/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000" b="1" dirty="0" smtClean="0"/>
              <a:t>		 </a:t>
            </a:r>
            <a:r>
              <a:rPr lang="en-US" altLang="zh-CN" sz="2000" b="1" dirty="0" smtClean="0"/>
              <a:t>0 A</a:t>
            </a:r>
            <a:r>
              <a:rPr lang="en-US" altLang="zh-CN" sz="2000" b="1" baseline="-25000" dirty="0" smtClean="0"/>
              <a:t>n-1</a:t>
            </a:r>
            <a:r>
              <a:rPr lang="zh-CN" altLang="en-US" sz="2000" b="1" dirty="0" smtClean="0"/>
              <a:t> 	</a:t>
            </a:r>
            <a:r>
              <a:rPr lang="en-US" altLang="zh-CN" sz="2000" b="1" dirty="0" smtClean="0"/>
              <a:t>	0 A</a:t>
            </a:r>
            <a:r>
              <a:rPr lang="en-US" altLang="zh-CN" sz="2000" b="1" baseline="-25000" dirty="0" smtClean="0"/>
              <a:t>n-1	 	</a:t>
            </a:r>
            <a:r>
              <a:rPr lang="en-US" altLang="zh-CN" sz="2000" b="1" dirty="0" smtClean="0"/>
              <a:t>1 A</a:t>
            </a:r>
            <a:r>
              <a:rPr lang="en-US" altLang="zh-CN" sz="2000" b="1" baseline="-25000" dirty="0" smtClean="0"/>
              <a:t>n-1		 </a:t>
            </a:r>
            <a:r>
              <a:rPr lang="en-US" altLang="zh-CN" sz="2000" b="1" dirty="0" smtClean="0"/>
              <a:t>1 A</a:t>
            </a:r>
            <a:r>
              <a:rPr lang="en-US" altLang="zh-CN" sz="2000" b="1" baseline="-25000" dirty="0" smtClean="0"/>
              <a:t>n-1</a:t>
            </a:r>
            <a:endParaRPr lang="en-US" altLang="zh-CN" sz="2000" b="1" dirty="0" smtClean="0"/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000" b="1" dirty="0" smtClean="0"/>
              <a:t>		 </a:t>
            </a:r>
            <a:r>
              <a:rPr lang="en-US" altLang="zh-CN" sz="2000" b="1" dirty="0" smtClean="0"/>
              <a:t>0 B</a:t>
            </a:r>
            <a:r>
              <a:rPr lang="en-US" altLang="zh-CN" sz="2000" b="1" baseline="-25000" dirty="0" smtClean="0"/>
              <a:t>n-1</a:t>
            </a:r>
            <a:r>
              <a:rPr lang="zh-CN" altLang="en-US" sz="2000" b="1" dirty="0" smtClean="0"/>
              <a:t> 	</a:t>
            </a:r>
            <a:r>
              <a:rPr lang="en-US" altLang="zh-CN" sz="2000" b="1" dirty="0" smtClean="0"/>
              <a:t>	0 B</a:t>
            </a:r>
            <a:r>
              <a:rPr lang="en-US" altLang="zh-CN" sz="2000" b="1" baseline="-25000" dirty="0" smtClean="0"/>
              <a:t>n-1</a:t>
            </a:r>
            <a:r>
              <a:rPr lang="zh-CN" altLang="en-US" sz="2000" b="1" dirty="0" smtClean="0"/>
              <a:t> 	 	</a:t>
            </a:r>
            <a:r>
              <a:rPr lang="en-US" altLang="zh-CN" sz="2000" b="1" dirty="0" smtClean="0"/>
              <a:t>1 B</a:t>
            </a:r>
            <a:r>
              <a:rPr lang="en-US" altLang="zh-CN" sz="2000" b="1" baseline="-25000" dirty="0" smtClean="0"/>
              <a:t>n-1</a:t>
            </a:r>
            <a:r>
              <a:rPr lang="zh-CN" altLang="en-US" sz="2000" b="1" dirty="0" smtClean="0"/>
              <a:t> 	 	 </a:t>
            </a:r>
            <a:r>
              <a:rPr lang="en-US" altLang="zh-CN" sz="2000" b="1" dirty="0" smtClean="0"/>
              <a:t>1 B</a:t>
            </a:r>
            <a:r>
              <a:rPr lang="en-US" altLang="zh-CN" sz="2000" b="1" baseline="-25000" dirty="0" smtClean="0"/>
              <a:t>n-1</a:t>
            </a:r>
            <a:r>
              <a:rPr lang="zh-CN" altLang="en-US" sz="2000" b="1" dirty="0" smtClean="0"/>
              <a:t> 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000" b="1" dirty="0" smtClean="0"/>
              <a:t>		 0 S</a:t>
            </a:r>
            <a:r>
              <a:rPr lang="en-US" altLang="zh-CN" sz="2000" b="1" baseline="-25000" dirty="0" smtClean="0"/>
              <a:t>n-1		</a:t>
            </a:r>
            <a:r>
              <a:rPr lang="en-US" altLang="zh-CN" sz="2000" b="1" dirty="0" smtClean="0"/>
              <a:t>1 S</a:t>
            </a:r>
            <a:r>
              <a:rPr lang="en-US" altLang="zh-CN" sz="2000" b="1" baseline="-25000" dirty="0" smtClean="0"/>
              <a:t>n-1	           </a:t>
            </a:r>
            <a:r>
              <a:rPr lang="en-US" altLang="zh-CN" sz="2000" b="1" baseline="-25000" dirty="0"/>
              <a:t> </a:t>
            </a:r>
            <a:r>
              <a:rPr lang="en-US" altLang="zh-CN" sz="2000" b="1" dirty="0" smtClean="0"/>
              <a:t> </a:t>
            </a:r>
            <a:r>
              <a:rPr lang="en-US" altLang="zh-CN" sz="2000" b="1" i="1" dirty="0" smtClean="0"/>
              <a:t>1 </a:t>
            </a:r>
            <a:r>
              <a:rPr lang="en-US" altLang="zh-CN" sz="2000" b="1" dirty="0" smtClean="0"/>
              <a:t>0  S</a:t>
            </a:r>
            <a:r>
              <a:rPr lang="en-US" altLang="zh-CN" sz="2000" b="1" baseline="-25000" dirty="0" smtClean="0"/>
              <a:t>n-1	      </a:t>
            </a:r>
            <a:r>
              <a:rPr lang="en-US" altLang="zh-CN" sz="2000" b="1" baseline="-25000" dirty="0"/>
              <a:t> </a:t>
            </a:r>
            <a:r>
              <a:rPr lang="en-US" altLang="zh-CN" sz="2000" b="1" dirty="0" smtClean="0"/>
              <a:t>      </a:t>
            </a:r>
            <a:r>
              <a:rPr lang="en-US" altLang="zh-CN" sz="2000" b="1" i="1" dirty="0" smtClean="0"/>
              <a:t>1 </a:t>
            </a:r>
            <a:r>
              <a:rPr lang="en-US" altLang="zh-CN" sz="2000" b="1" dirty="0" smtClean="0"/>
              <a:t>1 S</a:t>
            </a:r>
            <a:r>
              <a:rPr lang="en-US" altLang="zh-CN" sz="2000" b="1" baseline="-25000" dirty="0" smtClean="0"/>
              <a:t>n-1</a:t>
            </a:r>
            <a:r>
              <a:rPr lang="en-US" altLang="zh-CN" sz="2000" b="1" dirty="0" smtClean="0"/>
              <a:t> 	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000" b="1" dirty="0" smtClean="0"/>
              <a:t>  </a:t>
            </a:r>
            <a:endParaRPr lang="en-US" altLang="zh-CN" sz="2000" b="1" dirty="0" smtClean="0"/>
          </a:p>
          <a:p>
            <a:pPr>
              <a:lnSpc>
                <a:spcPct val="120000"/>
              </a:lnSpc>
            </a:pPr>
            <a:endParaRPr lang="en-US" altLang="zh-CN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逻辑：</a:t>
            </a:r>
            <a:endParaRPr lang="en-US" altLang="zh-CN" sz="2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V = C</a:t>
            </a:r>
            <a:r>
              <a:rPr lang="en-US" altLang="zh-CN" sz="22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  <a:r>
              <a:rPr lang="en-US" altLang="zh-CN" sz="22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2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sp>
        <p:nvSpPr>
          <p:cNvPr id="38916" name="Line 11"/>
          <p:cNvSpPr>
            <a:spLocks noChangeShapeType="1"/>
          </p:cNvSpPr>
          <p:nvPr/>
        </p:nvSpPr>
        <p:spPr bwMode="auto">
          <a:xfrm>
            <a:off x="1187152" y="3717032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7" name="Line 12"/>
          <p:cNvSpPr>
            <a:spLocks noChangeShapeType="1"/>
          </p:cNvSpPr>
          <p:nvPr/>
        </p:nvSpPr>
        <p:spPr bwMode="auto">
          <a:xfrm>
            <a:off x="2987377" y="3717032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Line 13"/>
          <p:cNvSpPr>
            <a:spLocks noChangeShapeType="1"/>
          </p:cNvSpPr>
          <p:nvPr/>
        </p:nvSpPr>
        <p:spPr bwMode="auto">
          <a:xfrm>
            <a:off x="4643140" y="371703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9" name="Line 14"/>
          <p:cNvSpPr>
            <a:spLocks noChangeShapeType="1"/>
          </p:cNvSpPr>
          <p:nvPr/>
        </p:nvSpPr>
        <p:spPr bwMode="auto">
          <a:xfrm>
            <a:off x="6371927" y="3717032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580112" y="4797152"/>
            <a:ext cx="1872208" cy="1728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b="1" dirty="0"/>
              <a:t> 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0 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n-1</a:t>
            </a:r>
            <a:r>
              <a:rPr lang="zh-CN" altLang="en-US" b="1" dirty="0"/>
              <a:t> </a:t>
            </a:r>
            <a:r>
              <a:rPr lang="en-US" altLang="zh-CN" b="1" dirty="0"/>
              <a:t>	</a:t>
            </a:r>
            <a:endParaRPr lang="en-US" altLang="zh-CN" b="1" dirty="0" smtClean="0"/>
          </a:p>
          <a:p>
            <a:pPr algn="ctr"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b="1" dirty="0" smtClean="0"/>
              <a:t>1 </a:t>
            </a:r>
            <a:r>
              <a:rPr lang="en-US" altLang="zh-CN" b="1" dirty="0"/>
              <a:t>B</a:t>
            </a:r>
            <a:r>
              <a:rPr lang="en-US" altLang="zh-CN" b="1" baseline="-25000" dirty="0"/>
              <a:t>n-1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algn="ctr"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b="1" baseline="-25000" dirty="0"/>
              <a:t>	</a:t>
            </a:r>
            <a:endParaRPr lang="zh-CN" altLang="en-US" dirty="0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84217" y="5517232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52320" y="4077072"/>
            <a:ext cx="36420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b="1" dirty="0">
                <a:sym typeface="Symbol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sym typeface="Symbol"/>
              </a:rPr>
              <a:t>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07704" y="4084388"/>
            <a:ext cx="36420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b="1" dirty="0">
                <a:sym typeface="Symbol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sym typeface="Symbol"/>
              </a:rPr>
              <a:t>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20272" y="5956596"/>
            <a:ext cx="36420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b="1" dirty="0">
                <a:sym typeface="Symbol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sym typeface="Symbol"/>
              </a:rPr>
              <a:t>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91880" y="3933056"/>
            <a:ext cx="46358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2800" b="1" dirty="0">
                <a:sym typeface="Symbol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sym typeface="Symbol"/>
              </a:rPr>
              <a:t>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08104" y="3933056"/>
            <a:ext cx="46358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2800" b="1" dirty="0">
                <a:sym typeface="Symbol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sym typeface="Symbol"/>
              </a:rPr>
              <a:t>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2752" y="1340768"/>
            <a:ext cx="7467600" cy="576064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一、各种逻辑门的图形符号</a:t>
            </a:r>
          </a:p>
        </p:txBody>
      </p:sp>
      <p:graphicFrame>
        <p:nvGraphicFramePr>
          <p:cNvPr id="15363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37159196"/>
              </p:ext>
            </p:extLst>
          </p:nvPr>
        </p:nvGraphicFramePr>
        <p:xfrm>
          <a:off x="105345" y="2132856"/>
          <a:ext cx="8825357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位图图像" r:id="rId3" imgW="9259592" imgH="3172268" progId="PBrush">
                  <p:embed/>
                </p:oleObj>
              </mc:Choice>
              <mc:Fallback>
                <p:oleObj name="位图图像" r:id="rId3" imgW="9259592" imgH="3172268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45" y="2132856"/>
                        <a:ext cx="8825357" cy="3528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00744" y="116632"/>
            <a:ext cx="7467600" cy="92211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.2.4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基本的加法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减法器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7664" y="335699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(2T)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6512" y="335699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US" altLang="zh-CN" dirty="0"/>
              <a:t>(2T)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331692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US" altLang="zh-CN" dirty="0" smtClean="0"/>
              <a:t>(T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4408" y="335699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(T)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518913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(T)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515719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(T+T</a:t>
            </a:r>
            <a:r>
              <a:rPr lang="en-US" altLang="zh-CN" sz="2000" b="1" baseline="-25000" dirty="0" smtClean="0">
                <a:solidFill>
                  <a:srgbClr val="FF0000"/>
                </a:solidFill>
              </a:rPr>
              <a:t>rc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518913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(3T)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8424" y="518886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(3T)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2775</TotalTime>
  <Words>1837</Words>
  <Application>Microsoft Office PowerPoint</Application>
  <PresentationFormat>全屏显示(4:3)</PresentationFormat>
  <Paragraphs>469</Paragraphs>
  <Slides>50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50</vt:i4>
      </vt:variant>
    </vt:vector>
  </HeadingPairs>
  <TitlesOfParts>
    <vt:vector size="55" baseType="lpstr">
      <vt:lpstr>凸显</vt:lpstr>
      <vt:lpstr>位图图像</vt:lpstr>
      <vt:lpstr>Microsoft 公式 3.0</vt:lpstr>
      <vt:lpstr>公式</vt:lpstr>
      <vt:lpstr>Visio</vt:lpstr>
      <vt:lpstr>2.2  定点加法、减法运算</vt:lpstr>
      <vt:lpstr>2.2.1 补码加法运算</vt:lpstr>
      <vt:lpstr>2.2.2 补码减法运算</vt:lpstr>
      <vt:lpstr>PowerPoint 演示文稿</vt:lpstr>
      <vt:lpstr>3、实现逻辑——补码加/减法器 </vt:lpstr>
      <vt:lpstr>2.2.3 溢出检测</vt:lpstr>
      <vt:lpstr>PowerPoint 演示文稿</vt:lpstr>
      <vt:lpstr>PowerPoint 演示文稿</vt:lpstr>
      <vt:lpstr>一、各种逻辑门的图形符号</vt:lpstr>
      <vt:lpstr>二、一位全加器FA</vt:lpstr>
      <vt:lpstr>二、一位全加器FA</vt:lpstr>
      <vt:lpstr>三、n位行波进位加法器</vt:lpstr>
      <vt:lpstr>2.3 定点乘法运算</vt:lpstr>
      <vt:lpstr>2.3 定点乘法运算</vt:lpstr>
      <vt:lpstr>一、手工算法与机器算法的比较</vt:lpstr>
      <vt:lpstr>二、串行原码1位乘算法</vt:lpstr>
      <vt:lpstr>三、不带符号位的并行阵列乘法器</vt:lpstr>
      <vt:lpstr>PowerPoint 演示文稿</vt:lpstr>
      <vt:lpstr>四、带符号的阵列乘法器(间接法) </vt:lpstr>
      <vt:lpstr>PowerPoint 演示文稿</vt:lpstr>
      <vt:lpstr>2.4  定点除法运算</vt:lpstr>
      <vt:lpstr>二、机器算法_恢复余数法</vt:lpstr>
      <vt:lpstr>二、机器算法_恢复余数法</vt:lpstr>
      <vt:lpstr>PowerPoint 演示文稿</vt:lpstr>
      <vt:lpstr>三、机器算法_不恢复余数法</vt:lpstr>
      <vt:lpstr>PowerPoint 演示文稿</vt:lpstr>
      <vt:lpstr>PowerPoint 演示文稿</vt:lpstr>
      <vt:lpstr>PowerPoint 演示文稿</vt:lpstr>
      <vt:lpstr>PowerPoint 演示文稿</vt:lpstr>
      <vt:lpstr>2.5  定点运算器的组成</vt:lpstr>
      <vt:lpstr>2.5.1  多功能算术/逻辑运算单元ALU</vt:lpstr>
      <vt:lpstr>PowerPoint 演示文稿</vt:lpstr>
      <vt:lpstr>PowerPoint 演示文稿</vt:lpstr>
      <vt:lpstr>PowerPoint 演示文稿</vt:lpstr>
      <vt:lpstr>2、先行进位函数</vt:lpstr>
      <vt:lpstr>三、4位先行进位ALU：74181</vt:lpstr>
      <vt:lpstr>PowerPoint 演示文稿</vt:lpstr>
      <vt:lpstr>四、16位ALU实现</vt:lpstr>
      <vt:lpstr>四、16位ALU实现</vt:lpstr>
      <vt:lpstr>PowerPoint 演示文稿</vt:lpstr>
      <vt:lpstr>74182CLA：成组先行进位部件</vt:lpstr>
      <vt:lpstr>PowerPoint 演示文稿</vt:lpstr>
      <vt:lpstr>五、32位ALU逻辑方框图 </vt:lpstr>
      <vt:lpstr>PowerPoint 演示文稿</vt:lpstr>
      <vt:lpstr>2.7.2  内部总线</vt:lpstr>
      <vt:lpstr>由三态门组成的数据总线</vt:lpstr>
      <vt:lpstr>三态门组成的双向数据总线</vt:lpstr>
      <vt:lpstr>2.5.3 定点运算器的基本结构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  定点加法、减法运算</dc:title>
  <dc:creator>lee</dc:creator>
  <cp:lastModifiedBy>zz</cp:lastModifiedBy>
  <cp:revision>115</cp:revision>
  <dcterms:created xsi:type="dcterms:W3CDTF">2014-09-22T09:08:42Z</dcterms:created>
  <dcterms:modified xsi:type="dcterms:W3CDTF">2019-03-14T23:05:31Z</dcterms:modified>
</cp:coreProperties>
</file>