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16"/>
  </p:notesMasterIdLst>
  <p:sldIdLst>
    <p:sldId id="298" r:id="rId2"/>
    <p:sldId id="299" r:id="rId3"/>
    <p:sldId id="300" r:id="rId4"/>
    <p:sldId id="301" r:id="rId5"/>
    <p:sldId id="305" r:id="rId6"/>
    <p:sldId id="324" r:id="rId7"/>
    <p:sldId id="309" r:id="rId8"/>
    <p:sldId id="323" r:id="rId9"/>
    <p:sldId id="317" r:id="rId10"/>
    <p:sldId id="318" r:id="rId11"/>
    <p:sldId id="319" r:id="rId12"/>
    <p:sldId id="320" r:id="rId13"/>
    <p:sldId id="321" r:id="rId14"/>
    <p:sldId id="322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AF7"/>
    <a:srgbClr val="2E2B6B"/>
    <a:srgbClr val="004C22"/>
    <a:srgbClr val="FFFBE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75" autoAdjust="0"/>
  </p:normalViewPr>
  <p:slideViewPr>
    <p:cSldViewPr>
      <p:cViewPr varScale="1">
        <p:scale>
          <a:sx n="67" d="100"/>
          <a:sy n="67" d="100"/>
        </p:scale>
        <p:origin x="-1414" y="-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CB3F7C9E-91B3-43A8-A3E9-AAD6436F691D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6ACD7400-0277-4810-9538-1079DD3A1C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1BF4C-0915-482F-BEA1-E2B4988572F0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646AC-85A4-4E64-B44B-1716B9198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D962F-2186-46C8-9067-D782BFFEB420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9124-B4B9-49F3-B206-96267A1612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CA36E2BF-24F9-4298-8938-CF30AA192E6F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962FC4C9-B077-4972-A578-AB6E87A84CE8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81BA396-FC1C-4C74-B9D1-EFF90D2982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1B202-EB1A-453A-B7C7-895A286F099C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7AB6B-376A-4BBD-8A1F-938CE37A4B46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3687E-7E4F-4224-977C-7B32DF32C1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19E31B4-E678-4122-9CC9-ACFE099DFC6A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990B8-9761-4CE4-B611-700114B5B760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57BD33D-9E12-492E-8216-7D893B82AB88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9522851-EC4F-4737-B9F7-39E7E78F20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E500CF15-62F1-4378-BE38-1A22D59A58E6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EC87757-1BE0-478F-AE34-F43ED83CC6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ABC1E3-D0B8-4FE5-984B-89A62BE82306}" type="datetimeFigureOut">
              <a:rPr lang="zh-CN" altLang="en-US" smtClean="0"/>
              <a:pPr>
                <a:defRPr/>
              </a:pPr>
              <a:t>2019/3/28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F9EDEE-1CAA-4BA1-8F66-43E73F9CD4A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2.18.sw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2.20.sw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2.21.sw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7FC643-0376-4CA1-A687-5C0C5C513535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2019/3/28</a:t>
            </a:fld>
            <a:endParaRPr lang="en-US" altLang="zh-CN" sz="1000" smtClean="0"/>
          </a:p>
        </p:txBody>
      </p:sp>
      <p:sp>
        <p:nvSpPr>
          <p:cNvPr id="210947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8BEDEF6-775A-4784-ABDF-020051643B86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/>
          </a:p>
        </p:txBody>
      </p:sp>
      <p:sp>
        <p:nvSpPr>
          <p:cNvPr id="21094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.6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浮点运算方法和浮点运算器</a:t>
            </a:r>
          </a:p>
        </p:txBody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6984776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2.6.1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浮点加法、减法运算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2.6.2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浮点乘法、除法运算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2.6.3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浮点运算流水线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2.6.4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浮点运算器实例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3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4624"/>
            <a:ext cx="7467600" cy="994122"/>
          </a:xfrm>
        </p:spPr>
        <p:txBody>
          <a:bodyPr anchor="ctr"/>
          <a:lstStyle/>
          <a:p>
            <a:pPr eaLnBrk="1" hangingPunct="1"/>
            <a:r>
              <a:rPr lang="zh-CN" altLang="en-US" b="1" dirty="0" smtClean="0">
                <a:solidFill>
                  <a:srgbClr val="00206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流水技术原理</a:t>
            </a:r>
            <a:endParaRPr lang="zh-CN" altLang="en-US" b="1" dirty="0" smtClean="0">
              <a:solidFill>
                <a:srgbClr val="00206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1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140968"/>
            <a:ext cx="8424936" cy="3168352"/>
          </a:xfrm>
        </p:spPr>
        <p:txBody>
          <a:bodyPr>
            <a:noAutofit/>
          </a:bodyPr>
          <a:lstStyle/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设过程段 </a:t>
            </a:r>
            <a:r>
              <a:rPr lang="en-US" altLang="zh-CN" sz="2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sz="28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8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所需的时间为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</a:t>
            </a:r>
            <a:r>
              <a:rPr lang="en-US" altLang="zh-CN" sz="28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8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缓冲寄存器的延时为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</a:t>
            </a:r>
            <a:r>
              <a:rPr lang="en-US" altLang="zh-CN" sz="28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线性流水线的时钟周期定义为</a:t>
            </a:r>
          </a:p>
          <a:p>
            <a:pPr marL="365760" lvl="1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max{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</a:t>
            </a:r>
            <a:r>
              <a:rPr lang="en-US" altLang="zh-CN" sz="28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}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</a:t>
            </a:r>
            <a:r>
              <a:rPr lang="en-US" altLang="zh-CN" sz="28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</a:t>
            </a:r>
            <a:r>
              <a:rPr lang="en-US" altLang="zh-CN" sz="28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＋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</a:t>
            </a:r>
            <a:r>
              <a:rPr lang="en-US" altLang="zh-CN" sz="28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流水线处理的频率为 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＝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1/ 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/>
              </a:rPr>
              <a:t>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231431" name="Picture 5" descr="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0" y="836712"/>
            <a:ext cx="7416824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86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流水技术原理</a:t>
            </a:r>
            <a:endParaRPr lang="zh-CN" altLang="en-US" b="1" dirty="0" smtClean="0">
              <a:solidFill>
                <a:srgbClr val="2E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2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35280" cy="259228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已知流水线：过程段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个，任务数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非流水线方式的周期数时间为：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× k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流水线方式的时钟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数：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</a:t>
            </a:r>
            <a:r>
              <a:rPr lang="en-US" altLang="zh-CN" sz="24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1)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级线性流水线的加速比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1560" y="4149080"/>
            <a:ext cx="4608512" cy="989822"/>
            <a:chOff x="395536" y="5277107"/>
            <a:chExt cx="3888432" cy="989822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627784" y="5730369"/>
              <a:ext cx="16561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395536" y="5415607"/>
              <a:ext cx="10801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</a:t>
              </a:r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C</a:t>
              </a:r>
              <a:r>
                <a:rPr lang="en-US" altLang="zh-CN" sz="2400" b="1" baseline="-300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  <a:r>
                <a:rPr lang="en-US" altLang="zh-CN" sz="2400" b="1" baseline="-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</a:t>
              </a:r>
              <a:r>
                <a:rPr lang="zh-CN" altLang="en-US" sz="2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 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475656" y="5730369"/>
              <a:ext cx="64807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048652" y="5412720"/>
              <a:ext cx="14072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</a:t>
              </a:r>
              <a:r>
                <a:rPr lang="zh-CN" altLang="en-US" sz="2400" b="1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＝ 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47664" y="5291916"/>
              <a:ext cx="4892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r>
                <a:rPr lang="en-US" altLang="zh-CN" sz="2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568896" y="5805264"/>
              <a:ext cx="5806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T</a:t>
              </a:r>
              <a:r>
                <a:rPr lang="en-US" altLang="zh-CN" sz="2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 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69579" y="5277107"/>
              <a:ext cx="7008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n·k</a:t>
              </a:r>
              <a:endParaRPr 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50207" y="5805264"/>
              <a:ext cx="16113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eaLnBrk="1" hangingPunct="1">
                <a:buFont typeface="Wingdings" pitchFamily="2" charset="2"/>
                <a:buNone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＋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(n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－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4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8" name="Picture 4" descr="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5544616" cy="4121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7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D46A02-38E3-4917-AE7A-327FD411259C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2019/3/28</a:t>
            </a:fld>
            <a:endParaRPr lang="en-US" altLang="zh-CN" sz="1000" smtClean="0"/>
          </a:p>
        </p:txBody>
      </p:sp>
      <p:sp>
        <p:nvSpPr>
          <p:cNvPr id="23347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F37916D-42CF-4278-AC3F-87126FA8DCC9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smtClean="0"/>
          </a:p>
        </p:txBody>
      </p:sp>
      <p:sp>
        <p:nvSpPr>
          <p:cNvPr id="233476" name="Rectangle 2"/>
          <p:cNvSpPr>
            <a:spLocks noGrp="1" noChangeArrowheads="1"/>
          </p:cNvSpPr>
          <p:nvPr>
            <p:ph type="title"/>
          </p:nvPr>
        </p:nvSpPr>
        <p:spPr>
          <a:xfrm>
            <a:off x="416768" y="197768"/>
            <a:ext cx="7467600" cy="1143000"/>
          </a:xfrm>
        </p:spPr>
        <p:txBody>
          <a:bodyPr anchor="ctr"/>
          <a:lstStyle/>
          <a:p>
            <a:pPr eaLnBrk="1" hangingPunct="1"/>
            <a:r>
              <a:rPr lang="zh-CN" altLang="en-US" b="1" dirty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、流水线浮点运算器</a:t>
            </a:r>
          </a:p>
        </p:txBody>
      </p:sp>
      <p:sp>
        <p:nvSpPr>
          <p:cNvPr id="233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19256" cy="4176464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ｘ＝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b="1" baseline="-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ｙ＝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级流水线中实现浮点加法时，分为以下操作：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6075" indent="-346075" algn="just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：阶码比较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6075" indent="-346075" algn="just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对阶操作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6075" indent="-346075" algn="just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尾数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6075" indent="-346075" algn="just">
              <a:lnSpc>
                <a:spcPct val="1500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规格化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752" y="197768"/>
            <a:ext cx="74676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2.6.4 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浮点运算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80287</a:t>
            </a:r>
            <a:endParaRPr lang="zh-CN" altLang="en-US" sz="3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7931224" cy="4824536"/>
          </a:xfrm>
        </p:spPr>
        <p:txBody>
          <a:bodyPr>
            <a:noAutofit/>
          </a:bodyPr>
          <a:lstStyle/>
          <a:p>
            <a:pPr marL="530225" lvl="1" indent="-53022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之外的浮点运算器（数学协处理器</a:t>
            </a:r>
            <a:r>
              <a:rPr lang="zh-CN" altLang="en-US" sz="24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solidFill>
                <a:srgbClr val="2E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4725" lvl="3" indent="-427038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浮点运算功能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单用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4725" lvl="6" indent="-427038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高性能的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位字长的内部结构</a:t>
            </a:r>
            <a:endParaRPr lang="en-US" altLang="zh-CN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4725" lvl="6" indent="-427038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ü"/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个以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堆栈方式管理的寄存器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组（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位字长</a:t>
            </a: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4725" lvl="3" indent="-427038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格式符合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IEEE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0225" indent="-53022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之内的浮点运算器（</a:t>
            </a:r>
            <a:r>
              <a:rPr lang="en-US" altLang="zh-CN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486DX</a:t>
            </a:r>
            <a:r>
              <a:rPr lang="zh-CN" altLang="en-US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以上）</a:t>
            </a:r>
            <a:endParaRPr lang="en-US" altLang="zh-CN" b="1" dirty="0" smtClean="0">
              <a:solidFill>
                <a:srgbClr val="2E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8865" lvl="3" indent="-530225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流水结构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8865" lvl="3" indent="-530225">
              <a:lnSpc>
                <a:spcPct val="150000"/>
              </a:lnSpc>
              <a:buClrTx/>
              <a:buSzPct val="90000"/>
              <a:buFont typeface="Wingdings" panose="05000000000000000000" pitchFamily="2" charset="2"/>
              <a:buChar char="p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加法器、乘法器、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除法器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5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25" name="Picture 3" descr="2a2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92696"/>
            <a:ext cx="8496944" cy="6064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467600" cy="77809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28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80×87</a:t>
            </a:r>
            <a:r>
              <a:rPr lang="zh-CN" altLang="en-US" sz="28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浮点运算器逻辑框图</a:t>
            </a:r>
            <a:endParaRPr lang="zh-CN" altLang="zh-CN" sz="2800" b="1" dirty="0" smtClean="0">
              <a:solidFill>
                <a:srgbClr val="2E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347864" y="1997224"/>
            <a:ext cx="2160240" cy="92772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6588224" y="1997224"/>
            <a:ext cx="2160240" cy="200784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3347864" y="3001144"/>
            <a:ext cx="2160240" cy="93191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971600" y="5373216"/>
            <a:ext cx="2160240" cy="10801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5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66288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430A8C4-F1A6-4A2C-91AB-D9F2531AFC33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2019/3/28</a:t>
            </a:fld>
            <a:endParaRPr lang="en-US" altLang="zh-CN" sz="1000" smtClean="0"/>
          </a:p>
        </p:txBody>
      </p:sp>
      <p:sp>
        <p:nvSpPr>
          <p:cNvPr id="211971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75888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41786F8-4FF2-4BED-8CC3-BEB6A415FC44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 smtClean="0"/>
          </a:p>
        </p:txBody>
      </p:sp>
      <p:sp>
        <p:nvSpPr>
          <p:cNvPr id="21197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" y="44624"/>
            <a:ext cx="74676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2.6.1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加法、减法运算</a:t>
            </a:r>
          </a:p>
        </p:txBody>
      </p:sp>
      <p:sp>
        <p:nvSpPr>
          <p:cNvPr id="211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2880" y="1147536"/>
            <a:ext cx="7467600" cy="4873752"/>
          </a:xfrm>
        </p:spPr>
        <p:txBody>
          <a:bodyPr>
            <a:normAutofit/>
          </a:bodyPr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一、浮点加减运算规则</a:t>
            </a:r>
          </a:p>
          <a:p>
            <a:pPr algn="just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设有浮点数ｘ和ｙ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ｘ＝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ｙ＝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 M</a:t>
            </a:r>
            <a:r>
              <a:rPr lang="en-US" altLang="zh-CN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Ey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分别为数ｘ和ｙ的阶码；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Mx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为分别为数ｘ和ｙ的尾数。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浮点加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减运算规则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ｘ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±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ｙ＝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b="1" baseline="-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</a:t>
            </a:r>
            <a:r>
              <a:rPr lang="zh-CN" altLang="en-US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b="1" baseline="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Ey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± M</a:t>
            </a:r>
            <a:r>
              <a:rPr lang="en-US" altLang="zh-CN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2</a:t>
            </a:r>
            <a:r>
              <a:rPr lang="en-US" altLang="zh-CN" b="1" baseline="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Ey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　　</a:t>
            </a:r>
          </a:p>
          <a:p>
            <a:pPr algn="just">
              <a:spcBef>
                <a:spcPts val="120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300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baseline="-30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b="1" baseline="-300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1288DB0-A17E-40B3-BBE9-BC941AE0B739}" type="datetime1">
              <a:rPr lang="zh-CN" altLang="en-US" sz="1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2019/3/28</a:t>
            </a:fld>
            <a:endParaRPr lang="en-US" altLang="zh-CN" sz="1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99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B8D8F73-39C4-4F61-8F7E-2A48D2CE5356}" type="slidenum"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99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浮点加减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运算步骤</a:t>
            </a:r>
            <a:endParaRPr lang="zh-CN" altLang="en-US" sz="35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280920" cy="4873752"/>
          </a:xfrm>
        </p:spPr>
        <p:txBody>
          <a:bodyPr/>
          <a:lstStyle/>
          <a:p>
            <a:pPr marL="396875" lvl="1" indent="-396875"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en-US" altLang="zh-CN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操作数检查，看有无简化操作的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6875" lvl="1" indent="-396875"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阶码大小并对阶（小阶向大阶对齐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6875" lvl="1" indent="-396875" algn="just">
              <a:lnSpc>
                <a:spcPct val="150000"/>
              </a:lnSpc>
              <a:buClrTx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问题：为什么要小阶向大阶看齐？）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96875" lvl="1" indent="-396875"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尾数进行加或减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3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6875" lvl="1" indent="-396875" algn="just" eaLnBrk="1" hangingPunct="1">
              <a:lnSpc>
                <a:spcPct val="150000"/>
              </a:lnSpc>
              <a:buClrTx/>
              <a:buFont typeface="Wingdings" panose="05000000000000000000" pitchFamily="2" charset="2"/>
              <a:buChar char="n"/>
            </a:pP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结果规格化并进行舍入</a:t>
            </a:r>
            <a:r>
              <a:rPr lang="zh-CN" altLang="en-US" sz="3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9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B5927B9-2A87-49BC-948B-7A880A86B7AF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2019/3/28</a:t>
            </a:fld>
            <a:endParaRPr lang="en-US" altLang="zh-CN" sz="1000" smtClean="0"/>
          </a:p>
        </p:txBody>
      </p:sp>
      <p:sp>
        <p:nvSpPr>
          <p:cNvPr id="21401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3247B4-2EBB-48C1-B5B3-10FF63F4E89F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 smtClean="0"/>
          </a:p>
        </p:txBody>
      </p:sp>
      <p:pic>
        <p:nvPicPr>
          <p:cNvPr id="214022" name="Picture 4" descr="2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036496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2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59FC464-AA7C-4FE4-8975-5D87D2CB9DB5}" type="datetime1">
              <a:rPr lang="zh-CN" altLang="en-US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2019/3/28</a:t>
            </a:fld>
            <a:endParaRPr lang="en-US" altLang="zh-CN" sz="1000" smtClean="0"/>
          </a:p>
        </p:txBody>
      </p:sp>
      <p:sp>
        <p:nvSpPr>
          <p:cNvPr id="21811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C1A05F-D805-493B-BB81-A6A3315C397E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smtClean="0"/>
          </a:p>
        </p:txBody>
      </p:sp>
      <p:sp>
        <p:nvSpPr>
          <p:cNvPr id="218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32656"/>
            <a:ext cx="8568952" cy="58326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、舍入处理（对阶和向右规格化时）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舍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入：类似”四舍五入”，若丢弃的最高位为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，则进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朝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舍入：截尾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朝＋∞舍入：正数多余位不全为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；负数，截尾。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朝－∞ 舍入：负数多余位不全为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，进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；正数，截尾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、溢出判断和处理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阶码上溢：一般将其认为是＋∞和－∞ 。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阶码下溢：则数值为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尾数上溢：处理方法是尾数右移，阶码</a:t>
            </a:r>
            <a:r>
              <a:rPr lang="zh-CN" altLang="en-US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200" b="1" u="sng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lvl="1" indent="0" eaLnBrk="1" hangingPunct="1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尾数右移时，最低位从最右端流出，作舍入处理。</a:t>
            </a:r>
          </a:p>
        </p:txBody>
      </p:sp>
    </p:spTree>
    <p:extLst>
      <p:ext uri="{BB962C8B-B14F-4D97-AF65-F5344CB8AC3E}">
        <p14:creationId xmlns:p14="http://schemas.microsoft.com/office/powerpoint/2010/main" val="243856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219256" cy="547260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X=0.5D                 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y=</a:t>
            </a: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0.4375D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X+Y</a:t>
            </a:r>
            <a:endParaRPr lang="en-US" altLang="zh-CN" b="1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0.1B×2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1.000B × 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0.0111B×2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1.110B×2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0.111B × 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＝（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1.000B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＋（－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0.111B ×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＝（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1.000B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0.111B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× 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0.001B×2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1.000B×2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b="1" baseline="30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0.0001B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0.0625D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7467600" cy="922114"/>
          </a:xfrm>
        </p:spPr>
        <p:txBody>
          <a:bodyPr vert="horz" anchor="ctr">
            <a:norm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 vert="horz" anchor="ctr">
            <a:norm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2.6.2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乘法和除法运算</a:t>
            </a:r>
          </a:p>
        </p:txBody>
      </p:sp>
      <p:sp>
        <p:nvSpPr>
          <p:cNvPr id="222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147248" cy="4824536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、浮点乘除运算规则</a:t>
            </a:r>
            <a:endParaRPr lang="en-US" altLang="zh-CN" sz="2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已知浮点数：ｘ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 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sz="22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ｙ＝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 M</a:t>
            </a:r>
            <a:r>
              <a:rPr lang="en-US" altLang="zh-CN" sz="2200" b="1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ｙ＝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(E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sz="2200" b="1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 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sz="22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×M</a:t>
            </a:r>
            <a:r>
              <a:rPr lang="en-US" altLang="zh-CN" sz="22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ｘ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÷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ｙ＝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(E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b="1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</a:t>
            </a:r>
            <a:r>
              <a:rPr lang="en-US" altLang="zh-CN" sz="2200" b="1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· (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</a:t>
            </a:r>
            <a:r>
              <a:rPr lang="en-US" altLang="zh-CN" sz="22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2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÷M</a:t>
            </a:r>
            <a:r>
              <a:rPr lang="en-US" altLang="zh-CN" sz="2200" b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浮点乘除运算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 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P56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06388" indent="-328613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操作数检查</a:t>
            </a:r>
          </a:p>
          <a:p>
            <a:pPr marL="306388" indent="-328613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阶码加减操作</a:t>
            </a:r>
          </a:p>
          <a:p>
            <a:pPr marL="306388" indent="-328613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尾数乘除操作</a:t>
            </a:r>
          </a:p>
          <a:p>
            <a:pPr marL="306388" indent="-328613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结果规格化和舍入处理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16016" y="3068960"/>
            <a:ext cx="396044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[X+Y]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=[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Y]</a:t>
            </a:r>
            <a:r>
              <a:rPr lang="zh-CN" altLang="en-US" sz="24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endParaRPr lang="zh-CN" altLang="en-US" sz="24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49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467600" cy="706090"/>
          </a:xfrm>
        </p:spPr>
        <p:txBody>
          <a:bodyPr vert="horz" anchor="ctr">
            <a:norm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87624" y="116632"/>
            <a:ext cx="7467600" cy="65527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  <a:r>
              <a:rPr lang="en-US" altLang="zh-CN" sz="20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0.5D                      Y</a:t>
            </a:r>
            <a:r>
              <a:rPr lang="zh-CN" altLang="en-US" sz="20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sz="20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0.4375D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  <a:r>
              <a:rPr lang="en-US" altLang="zh-CN" sz="2000" b="1" dirty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X×Y</a:t>
            </a:r>
            <a:endParaRPr lang="en-US" altLang="zh-CN" sz="2000" b="1" dirty="0" smtClean="0">
              <a:solidFill>
                <a:srgbClr val="2E2B6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</a:pPr>
            <a:r>
              <a:rPr lang="zh-CN" altLang="en-US" sz="2000" b="1" dirty="0" smtClean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000" b="1" dirty="0" smtClean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（</a:t>
            </a:r>
            <a:r>
              <a:rPr lang="en-US" altLang="zh-CN" sz="2000" b="1" dirty="0" smtClean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）表示</a:t>
            </a:r>
            <a:endParaRPr lang="en-US" altLang="zh-CN" sz="2000" b="1" dirty="0" smtClean="0">
              <a:solidFill>
                <a:srgbClr val="004C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0.1B×2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1.000B×2</a:t>
            </a:r>
            <a:r>
              <a:rPr lang="zh-CN" altLang="en-US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0.0111B×2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1.110B×2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X×Y =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1.000B×2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（－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1.110B×2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）阶码相加</a:t>
            </a:r>
            <a:endParaRPr lang="en-US" altLang="zh-CN" sz="2000" b="1" dirty="0">
              <a:solidFill>
                <a:srgbClr val="004C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＝（－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）＋（－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）＝－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＝－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124</a:t>
            </a: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baseline="30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－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125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124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）尾数相乘</a:t>
            </a:r>
            <a:endParaRPr lang="en-US" altLang="zh-CN" sz="2000" b="1" dirty="0">
              <a:solidFill>
                <a:srgbClr val="004C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1.000B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（－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1.110B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）＝－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1.110000B</a:t>
            </a: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（</a:t>
            </a:r>
            <a:r>
              <a:rPr lang="en-US" altLang="zh-CN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004C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）规格化处理</a:t>
            </a:r>
            <a:endParaRPr lang="en-US" altLang="zh-CN" sz="2000" b="1" dirty="0">
              <a:solidFill>
                <a:srgbClr val="004C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72231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X×Y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1.110B×2</a:t>
            </a:r>
            <a:r>
              <a:rPr lang="en-US" altLang="zh-CN" sz="2000" b="1" baseline="30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0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352928" cy="5616624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spcBef>
                <a:spcPts val="900"/>
              </a:spcBef>
              <a:buFont typeface="Wingdings" pitchFamily="2" charset="2"/>
              <a:buNone/>
            </a:pPr>
            <a:r>
              <a:rPr lang="zh-CN" altLang="en-US" sz="2600" b="1" dirty="0" smtClean="0">
                <a:solidFill>
                  <a:srgbClr val="2E2B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一、流水技术原理</a:t>
            </a:r>
          </a:p>
          <a:p>
            <a:pPr marL="811213" lvl="1" indent="-444500" eaLnBrk="1" hangingPunct="1">
              <a:lnSpc>
                <a:spcPct val="120000"/>
              </a:lnSpc>
              <a:spcBef>
                <a:spcPts val="9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在流水线中必须是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连续的任务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，只有不断的提供任务才能充分发挥流水线的效率</a:t>
            </a:r>
          </a:p>
          <a:p>
            <a:pPr marL="811213" lvl="1" indent="-444500" eaLnBrk="1" hangingPunct="1">
              <a:lnSpc>
                <a:spcPct val="140000"/>
              </a:lnSpc>
              <a:spcBef>
                <a:spcPts val="9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把一个任务分解为几个有联系的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子任务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。每个子任务由一个专门的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功能部件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  <a:p>
            <a:pPr marL="811213" lvl="1" indent="-444500" eaLnBrk="1" hangingPunct="1">
              <a:lnSpc>
                <a:spcPct val="120000"/>
              </a:lnSpc>
              <a:spcBef>
                <a:spcPts val="9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在流水线中的每个功能部件之后都要有一个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缓冲寄存器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，或称为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锁存器</a:t>
            </a:r>
          </a:p>
          <a:p>
            <a:pPr marL="811213" lvl="1" indent="-444500" eaLnBrk="1" hangingPunct="1">
              <a:lnSpc>
                <a:spcPct val="120000"/>
              </a:lnSpc>
              <a:spcBef>
                <a:spcPts val="9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流水线中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各段的时间应该尽量相等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，否则将会引起“堵塞”和“断流”的现象</a:t>
            </a:r>
          </a:p>
          <a:p>
            <a:pPr marL="811213" lvl="1" indent="-444500" eaLnBrk="1" hangingPunct="1">
              <a:lnSpc>
                <a:spcPct val="120000"/>
              </a:lnSpc>
              <a:spcBef>
                <a:spcPts val="9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流水线需要有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装入时间和排空时间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，只有当流水线完全充满时，才能充分发挥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endParaRPr lang="en-US" altLang="zh-CN" sz="2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6500" y="-18256"/>
            <a:ext cx="7793892" cy="11430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2.6.3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浮点运算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948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2416</TotalTime>
  <Words>768</Words>
  <Application>Microsoft Office PowerPoint</Application>
  <PresentationFormat>全屏显示(4:3)</PresentationFormat>
  <Paragraphs>119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凸显</vt:lpstr>
      <vt:lpstr>2.6  浮点运算方法和浮点运算器</vt:lpstr>
      <vt:lpstr>2.6.1  浮点加法、减法运算</vt:lpstr>
      <vt:lpstr>二、浮点加减运算步骤</vt:lpstr>
      <vt:lpstr>PowerPoint 演示文稿</vt:lpstr>
      <vt:lpstr>PowerPoint 演示文稿</vt:lpstr>
      <vt:lpstr>例子</vt:lpstr>
      <vt:lpstr>2.6.2  浮点乘法和除法运算</vt:lpstr>
      <vt:lpstr>例子</vt:lpstr>
      <vt:lpstr>PowerPoint 演示文稿</vt:lpstr>
      <vt:lpstr>流水技术原理</vt:lpstr>
      <vt:lpstr>流水技术原理</vt:lpstr>
      <vt:lpstr>二、流水线浮点运算器</vt:lpstr>
      <vt:lpstr>2.6.4  浮点运算器实例：80287</vt:lpstr>
      <vt:lpstr>80×87浮点运算器逻辑框图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zz</cp:lastModifiedBy>
  <cp:revision>111</cp:revision>
  <dcterms:created xsi:type="dcterms:W3CDTF">2014-09-22T09:08:42Z</dcterms:created>
  <dcterms:modified xsi:type="dcterms:W3CDTF">2019-03-28T01:48:51Z</dcterms:modified>
</cp:coreProperties>
</file>