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46"/>
  </p:notesMasterIdLst>
  <p:sldIdLst>
    <p:sldId id="299" r:id="rId2"/>
    <p:sldId id="302" r:id="rId3"/>
    <p:sldId id="303" r:id="rId4"/>
    <p:sldId id="357" r:id="rId5"/>
    <p:sldId id="304" r:id="rId6"/>
    <p:sldId id="305" r:id="rId7"/>
    <p:sldId id="306" r:id="rId8"/>
    <p:sldId id="307" r:id="rId9"/>
    <p:sldId id="358" r:id="rId10"/>
    <p:sldId id="359" r:id="rId11"/>
    <p:sldId id="360" r:id="rId12"/>
    <p:sldId id="361" r:id="rId13"/>
    <p:sldId id="362" r:id="rId14"/>
    <p:sldId id="364" r:id="rId15"/>
    <p:sldId id="365" r:id="rId16"/>
    <p:sldId id="366" r:id="rId17"/>
    <p:sldId id="314" r:id="rId18"/>
    <p:sldId id="316" r:id="rId19"/>
    <p:sldId id="317" r:id="rId20"/>
    <p:sldId id="370" r:id="rId21"/>
    <p:sldId id="372" r:id="rId22"/>
    <p:sldId id="374" r:id="rId23"/>
    <p:sldId id="327" r:id="rId24"/>
    <p:sldId id="328" r:id="rId25"/>
    <p:sldId id="330" r:id="rId26"/>
    <p:sldId id="335" r:id="rId27"/>
    <p:sldId id="336" r:id="rId28"/>
    <p:sldId id="337" r:id="rId29"/>
    <p:sldId id="338" r:id="rId30"/>
    <p:sldId id="339" r:id="rId31"/>
    <p:sldId id="340" r:id="rId32"/>
    <p:sldId id="377" r:id="rId33"/>
    <p:sldId id="341" r:id="rId34"/>
    <p:sldId id="378" r:id="rId35"/>
    <p:sldId id="342" r:id="rId36"/>
    <p:sldId id="345" r:id="rId37"/>
    <p:sldId id="346" r:id="rId38"/>
    <p:sldId id="389" r:id="rId39"/>
    <p:sldId id="347" r:id="rId40"/>
    <p:sldId id="348" r:id="rId41"/>
    <p:sldId id="349" r:id="rId42"/>
    <p:sldId id="384" r:id="rId43"/>
    <p:sldId id="382" r:id="rId44"/>
    <p:sldId id="35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BE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033" autoAdjust="0"/>
  </p:normalViewPr>
  <p:slideViewPr>
    <p:cSldViewPr>
      <p:cViewPr>
        <p:scale>
          <a:sx n="60" d="100"/>
          <a:sy n="60" d="100"/>
        </p:scale>
        <p:origin x="-1629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DBA158-FA1D-4864-ACBF-D876BB693BC9}" type="slidenum">
              <a:rPr lang="en-US" altLang="zh-CN" smtClean="0">
                <a:latin typeface="Times New Roman" pitchFamily="18" charset="0"/>
              </a:rPr>
              <a:pPr eaLnBrk="1" hangingPunct="1"/>
              <a:t>8</a:t>
            </a:fld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注意：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、如果计算机中可编址的最小单位是字存储单元，则该计算机称为按字寻址的计算机。如是计算机中可编址的最小单位是字节，则该计算机称为按字节寻址的计算机。一个机器字可以包含数个字节，所以一个存储单元也可包含数个能够单独编址的字节地址。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A399E-C76E-4EF8-AE64-1BB8A565845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6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A399E-C76E-4EF8-AE64-1BB8A565845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A399E-C76E-4EF8-AE64-1BB8A565845D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8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CA36E2BF-24F9-4298-8938-CF30AA192E6F}" type="datetimeFigureOut">
              <a:rPr lang="zh-CN" altLang="en-US" smtClean="0"/>
              <a:pPr>
                <a:defRPr/>
              </a:pPr>
              <a:t>2019/4/13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19E31B4-E678-4122-9CC9-ACFE099DFC6A}" type="datetimeFigureOut">
              <a:rPr lang="zh-CN" altLang="en-US" smtClean="0"/>
              <a:pPr>
                <a:defRPr/>
              </a:pPr>
              <a:t>2019/4/13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990B8-9761-4CE4-B611-700114B5B760}" type="datetimeFigureOut">
              <a:rPr lang="zh-CN" altLang="en-US" smtClean="0"/>
              <a:pPr>
                <a:defRPr/>
              </a:pPr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ABC1E3-D0B8-4FE5-984B-89A62BE82306}" type="datetimeFigureOut">
              <a:rPr lang="zh-CN" altLang="en-US" smtClean="0"/>
              <a:pPr>
                <a:defRPr/>
              </a:pPr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4" r:id="rId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3-2.sw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3-12.swf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3-13.sw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3-16.sw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3-1.sw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E1BFFD-F7C5-4403-9543-515AA2371E50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 多层次的存储器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7744" y="1484784"/>
            <a:ext cx="6059016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SRAM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DRAM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只读存储器和闪速存储器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并行存储器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虚拟存储器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0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0"/>
          <p:cNvSpPr>
            <a:spLocks noChangeArrowheads="1"/>
          </p:cNvSpPr>
          <p:nvPr/>
        </p:nvSpPr>
        <p:spPr bwMode="auto">
          <a:xfrm>
            <a:off x="3384674" y="836613"/>
            <a:ext cx="5688013" cy="3744912"/>
          </a:xfrm>
          <a:prstGeom prst="rect">
            <a:avLst/>
          </a:prstGeom>
          <a:solidFill>
            <a:srgbClr val="F0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                               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6147" name="Rectangle 89"/>
          <p:cNvSpPr>
            <a:spLocks noChangeArrowheads="1"/>
          </p:cNvSpPr>
          <p:nvPr/>
        </p:nvSpPr>
        <p:spPr bwMode="auto">
          <a:xfrm>
            <a:off x="107950" y="981075"/>
            <a:ext cx="2987675" cy="3240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441"/>
            <a:ext cx="8540750" cy="5762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存储位元：双极型和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开关两种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0212" name="Group 4"/>
          <p:cNvGrpSpPr>
            <a:grpSpLocks/>
          </p:cNvGrpSpPr>
          <p:nvPr/>
        </p:nvGrpSpPr>
        <p:grpSpPr bwMode="auto">
          <a:xfrm>
            <a:off x="3419475" y="1125538"/>
            <a:ext cx="5184775" cy="3168650"/>
            <a:chOff x="1033" y="768"/>
            <a:chExt cx="3504" cy="2352"/>
          </a:xfrm>
        </p:grpSpPr>
        <p:sp>
          <p:nvSpPr>
            <p:cNvPr id="6167" name="Line 5"/>
            <p:cNvSpPr>
              <a:spLocks noChangeShapeType="1"/>
            </p:cNvSpPr>
            <p:nvPr/>
          </p:nvSpPr>
          <p:spPr bwMode="auto">
            <a:xfrm>
              <a:off x="1081" y="76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6"/>
            <p:cNvSpPr>
              <a:spLocks noChangeShapeType="1"/>
            </p:cNvSpPr>
            <p:nvPr/>
          </p:nvSpPr>
          <p:spPr bwMode="auto">
            <a:xfrm>
              <a:off x="1609" y="18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7"/>
            <p:cNvSpPr>
              <a:spLocks noChangeShapeType="1"/>
            </p:cNvSpPr>
            <p:nvPr/>
          </p:nvSpPr>
          <p:spPr bwMode="auto">
            <a:xfrm>
              <a:off x="1513" y="196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8"/>
            <p:cNvSpPr>
              <a:spLocks noChangeShapeType="1"/>
            </p:cNvSpPr>
            <p:nvPr/>
          </p:nvSpPr>
          <p:spPr bwMode="auto">
            <a:xfrm>
              <a:off x="3817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9"/>
            <p:cNvSpPr>
              <a:spLocks noChangeShapeType="1"/>
            </p:cNvSpPr>
            <p:nvPr/>
          </p:nvSpPr>
          <p:spPr bwMode="auto">
            <a:xfrm>
              <a:off x="3721" y="19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10"/>
            <p:cNvSpPr>
              <a:spLocks noChangeShapeType="1"/>
            </p:cNvSpPr>
            <p:nvPr/>
          </p:nvSpPr>
          <p:spPr bwMode="auto">
            <a:xfrm>
              <a:off x="2281" y="14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11"/>
            <p:cNvSpPr>
              <a:spLocks noChangeShapeType="1"/>
            </p:cNvSpPr>
            <p:nvPr/>
          </p:nvSpPr>
          <p:spPr bwMode="auto">
            <a:xfrm>
              <a:off x="2377" y="158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12"/>
            <p:cNvSpPr>
              <a:spLocks noChangeShapeType="1"/>
            </p:cNvSpPr>
            <p:nvPr/>
          </p:nvSpPr>
          <p:spPr bwMode="auto">
            <a:xfrm>
              <a:off x="2281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13"/>
            <p:cNvSpPr>
              <a:spLocks noChangeShapeType="1"/>
            </p:cNvSpPr>
            <p:nvPr/>
          </p:nvSpPr>
          <p:spPr bwMode="auto">
            <a:xfrm>
              <a:off x="2377" y="24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14"/>
            <p:cNvSpPr>
              <a:spLocks noChangeShapeType="1"/>
            </p:cNvSpPr>
            <p:nvPr/>
          </p:nvSpPr>
          <p:spPr bwMode="auto">
            <a:xfrm>
              <a:off x="3385" y="14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15"/>
            <p:cNvSpPr>
              <a:spLocks noChangeShapeType="1"/>
            </p:cNvSpPr>
            <p:nvPr/>
          </p:nvSpPr>
          <p:spPr bwMode="auto">
            <a:xfrm>
              <a:off x="3289" y="158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16"/>
            <p:cNvSpPr>
              <a:spLocks noChangeShapeType="1"/>
            </p:cNvSpPr>
            <p:nvPr/>
          </p:nvSpPr>
          <p:spPr bwMode="auto">
            <a:xfrm>
              <a:off x="3385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17"/>
            <p:cNvSpPr>
              <a:spLocks noChangeShapeType="1"/>
            </p:cNvSpPr>
            <p:nvPr/>
          </p:nvSpPr>
          <p:spPr bwMode="auto">
            <a:xfrm>
              <a:off x="3289" y="24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18"/>
            <p:cNvSpPr>
              <a:spLocks noChangeShapeType="1"/>
            </p:cNvSpPr>
            <p:nvPr/>
          </p:nvSpPr>
          <p:spPr bwMode="auto">
            <a:xfrm>
              <a:off x="2137" y="129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19"/>
            <p:cNvSpPr>
              <a:spLocks noChangeShapeType="1"/>
            </p:cNvSpPr>
            <p:nvPr/>
          </p:nvSpPr>
          <p:spPr bwMode="auto">
            <a:xfrm>
              <a:off x="2137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20"/>
            <p:cNvSpPr>
              <a:spLocks noChangeShapeType="1"/>
            </p:cNvSpPr>
            <p:nvPr/>
          </p:nvSpPr>
          <p:spPr bwMode="auto">
            <a:xfrm>
              <a:off x="2137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21"/>
            <p:cNvSpPr>
              <a:spLocks noChangeShapeType="1"/>
            </p:cNvSpPr>
            <p:nvPr/>
          </p:nvSpPr>
          <p:spPr bwMode="auto">
            <a:xfrm>
              <a:off x="3529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22"/>
            <p:cNvSpPr>
              <a:spLocks noChangeShapeType="1"/>
            </p:cNvSpPr>
            <p:nvPr/>
          </p:nvSpPr>
          <p:spPr bwMode="auto">
            <a:xfrm>
              <a:off x="3385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23"/>
            <p:cNvSpPr>
              <a:spLocks noChangeShapeType="1"/>
            </p:cNvSpPr>
            <p:nvPr/>
          </p:nvSpPr>
          <p:spPr bwMode="auto">
            <a:xfrm>
              <a:off x="2377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24"/>
            <p:cNvSpPr>
              <a:spLocks noChangeShapeType="1"/>
            </p:cNvSpPr>
            <p:nvPr/>
          </p:nvSpPr>
          <p:spPr bwMode="auto">
            <a:xfrm>
              <a:off x="2569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Line 25"/>
            <p:cNvSpPr>
              <a:spLocks noChangeShapeType="1"/>
            </p:cNvSpPr>
            <p:nvPr/>
          </p:nvSpPr>
          <p:spPr bwMode="auto">
            <a:xfrm>
              <a:off x="3097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Line 26"/>
            <p:cNvSpPr>
              <a:spLocks noChangeShapeType="1"/>
            </p:cNvSpPr>
            <p:nvPr/>
          </p:nvSpPr>
          <p:spPr bwMode="auto">
            <a:xfrm>
              <a:off x="3097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27"/>
            <p:cNvSpPr>
              <a:spLocks noChangeShapeType="1"/>
            </p:cNvSpPr>
            <p:nvPr/>
          </p:nvSpPr>
          <p:spPr bwMode="auto">
            <a:xfrm>
              <a:off x="2809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28"/>
            <p:cNvSpPr>
              <a:spLocks noChangeShapeType="1"/>
            </p:cNvSpPr>
            <p:nvPr/>
          </p:nvSpPr>
          <p:spPr bwMode="auto">
            <a:xfrm>
              <a:off x="2137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29"/>
            <p:cNvSpPr>
              <a:spLocks noChangeShapeType="1"/>
            </p:cNvSpPr>
            <p:nvPr/>
          </p:nvSpPr>
          <p:spPr bwMode="auto">
            <a:xfrm>
              <a:off x="2137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30"/>
            <p:cNvSpPr>
              <a:spLocks noChangeShapeType="1"/>
            </p:cNvSpPr>
            <p:nvPr/>
          </p:nvSpPr>
          <p:spPr bwMode="auto">
            <a:xfrm>
              <a:off x="2137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31"/>
            <p:cNvSpPr>
              <a:spLocks noChangeShapeType="1"/>
            </p:cNvSpPr>
            <p:nvPr/>
          </p:nvSpPr>
          <p:spPr bwMode="auto">
            <a:xfrm>
              <a:off x="3385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32"/>
            <p:cNvSpPr>
              <a:spLocks noChangeShapeType="1"/>
            </p:cNvSpPr>
            <p:nvPr/>
          </p:nvSpPr>
          <p:spPr bwMode="auto">
            <a:xfrm>
              <a:off x="3529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33"/>
            <p:cNvSpPr>
              <a:spLocks noChangeShapeType="1"/>
            </p:cNvSpPr>
            <p:nvPr/>
          </p:nvSpPr>
          <p:spPr bwMode="auto">
            <a:xfrm flipH="1">
              <a:off x="3385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34"/>
            <p:cNvSpPr>
              <a:spLocks noChangeShapeType="1"/>
            </p:cNvSpPr>
            <p:nvPr/>
          </p:nvSpPr>
          <p:spPr bwMode="auto">
            <a:xfrm>
              <a:off x="2137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35"/>
            <p:cNvSpPr>
              <a:spLocks noChangeShapeType="1"/>
            </p:cNvSpPr>
            <p:nvPr/>
          </p:nvSpPr>
          <p:spPr bwMode="auto">
            <a:xfrm>
              <a:off x="3385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36"/>
            <p:cNvSpPr>
              <a:spLocks noChangeShapeType="1"/>
            </p:cNvSpPr>
            <p:nvPr/>
          </p:nvSpPr>
          <p:spPr bwMode="auto">
            <a:xfrm>
              <a:off x="2137" y="29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37"/>
            <p:cNvSpPr>
              <a:spLocks noChangeShapeType="1"/>
            </p:cNvSpPr>
            <p:nvPr/>
          </p:nvSpPr>
          <p:spPr bwMode="auto">
            <a:xfrm>
              <a:off x="2137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38"/>
            <p:cNvSpPr>
              <a:spLocks noChangeShapeType="1"/>
            </p:cNvSpPr>
            <p:nvPr/>
          </p:nvSpPr>
          <p:spPr bwMode="auto">
            <a:xfrm>
              <a:off x="3529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Line 39"/>
            <p:cNvSpPr>
              <a:spLocks noChangeShapeType="1"/>
            </p:cNvSpPr>
            <p:nvPr/>
          </p:nvSpPr>
          <p:spPr bwMode="auto">
            <a:xfrm>
              <a:off x="2857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Line 40"/>
            <p:cNvSpPr>
              <a:spLocks noChangeShapeType="1"/>
            </p:cNvSpPr>
            <p:nvPr/>
          </p:nvSpPr>
          <p:spPr bwMode="auto">
            <a:xfrm>
              <a:off x="2713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3" name="Line 41"/>
            <p:cNvSpPr>
              <a:spLocks noChangeShapeType="1"/>
            </p:cNvSpPr>
            <p:nvPr/>
          </p:nvSpPr>
          <p:spPr bwMode="auto">
            <a:xfrm>
              <a:off x="1753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4" name="Line 42"/>
            <p:cNvSpPr>
              <a:spLocks noChangeShapeType="1"/>
            </p:cNvSpPr>
            <p:nvPr/>
          </p:nvSpPr>
          <p:spPr bwMode="auto">
            <a:xfrm>
              <a:off x="1753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Line 43"/>
            <p:cNvSpPr>
              <a:spLocks noChangeShapeType="1"/>
            </p:cNvSpPr>
            <p:nvPr/>
          </p:nvSpPr>
          <p:spPr bwMode="auto">
            <a:xfrm>
              <a:off x="2137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6" name="Line 44"/>
            <p:cNvSpPr>
              <a:spLocks noChangeShapeType="1"/>
            </p:cNvSpPr>
            <p:nvPr/>
          </p:nvSpPr>
          <p:spPr bwMode="auto">
            <a:xfrm flipH="1">
              <a:off x="328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Line 45"/>
            <p:cNvSpPr>
              <a:spLocks noChangeShapeType="1"/>
            </p:cNvSpPr>
            <p:nvPr/>
          </p:nvSpPr>
          <p:spPr bwMode="auto">
            <a:xfrm>
              <a:off x="3817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8" name="Line 46"/>
            <p:cNvSpPr>
              <a:spLocks noChangeShapeType="1"/>
            </p:cNvSpPr>
            <p:nvPr/>
          </p:nvSpPr>
          <p:spPr bwMode="auto">
            <a:xfrm>
              <a:off x="3529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9" name="Line 47"/>
            <p:cNvSpPr>
              <a:spLocks noChangeShapeType="1"/>
            </p:cNvSpPr>
            <p:nvPr/>
          </p:nvSpPr>
          <p:spPr bwMode="auto">
            <a:xfrm>
              <a:off x="2377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Line 48"/>
            <p:cNvSpPr>
              <a:spLocks noChangeShapeType="1"/>
            </p:cNvSpPr>
            <p:nvPr/>
          </p:nvSpPr>
          <p:spPr bwMode="auto">
            <a:xfrm flipH="1">
              <a:off x="3145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Line 49"/>
            <p:cNvSpPr>
              <a:spLocks noChangeShapeType="1"/>
            </p:cNvSpPr>
            <p:nvPr/>
          </p:nvSpPr>
          <p:spPr bwMode="auto">
            <a:xfrm flipV="1">
              <a:off x="2521" y="216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2" name="Line 50"/>
            <p:cNvSpPr>
              <a:spLocks noChangeShapeType="1"/>
            </p:cNvSpPr>
            <p:nvPr/>
          </p:nvSpPr>
          <p:spPr bwMode="auto">
            <a:xfrm>
              <a:off x="2377" y="216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Line 51"/>
            <p:cNvSpPr>
              <a:spLocks noChangeShapeType="1"/>
            </p:cNvSpPr>
            <p:nvPr/>
          </p:nvSpPr>
          <p:spPr bwMode="auto">
            <a:xfrm>
              <a:off x="1225" y="129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52"/>
            <p:cNvSpPr>
              <a:spLocks noChangeShapeType="1"/>
            </p:cNvSpPr>
            <p:nvPr/>
          </p:nvSpPr>
          <p:spPr bwMode="auto">
            <a:xfrm>
              <a:off x="4345" y="1200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53"/>
            <p:cNvSpPr>
              <a:spLocks noChangeShapeType="1"/>
            </p:cNvSpPr>
            <p:nvPr/>
          </p:nvSpPr>
          <p:spPr bwMode="auto">
            <a:xfrm>
              <a:off x="1705" y="7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54"/>
            <p:cNvSpPr>
              <a:spLocks noChangeShapeType="1"/>
            </p:cNvSpPr>
            <p:nvPr/>
          </p:nvSpPr>
          <p:spPr bwMode="auto">
            <a:xfrm>
              <a:off x="3913" y="7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55"/>
            <p:cNvSpPr>
              <a:spLocks noChangeShapeType="1"/>
            </p:cNvSpPr>
            <p:nvPr/>
          </p:nvSpPr>
          <p:spPr bwMode="auto">
            <a:xfrm>
              <a:off x="1609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56"/>
            <p:cNvSpPr>
              <a:spLocks noChangeShapeType="1"/>
            </p:cNvSpPr>
            <p:nvPr/>
          </p:nvSpPr>
          <p:spPr bwMode="auto">
            <a:xfrm>
              <a:off x="1225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57"/>
            <p:cNvSpPr>
              <a:spLocks noChangeShapeType="1"/>
            </p:cNvSpPr>
            <p:nvPr/>
          </p:nvSpPr>
          <p:spPr bwMode="auto">
            <a:xfrm>
              <a:off x="3961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58"/>
            <p:cNvSpPr>
              <a:spLocks noChangeShapeType="1"/>
            </p:cNvSpPr>
            <p:nvPr/>
          </p:nvSpPr>
          <p:spPr bwMode="auto">
            <a:xfrm flipH="1">
              <a:off x="3961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Rectangle 59"/>
            <p:cNvSpPr>
              <a:spLocks noChangeArrowheads="1"/>
            </p:cNvSpPr>
            <p:nvPr/>
          </p:nvSpPr>
          <p:spPr bwMode="auto">
            <a:xfrm>
              <a:off x="2953" y="960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Vcc（5 V）</a:t>
              </a:r>
            </a:p>
          </p:txBody>
        </p:sp>
        <p:sp>
          <p:nvSpPr>
            <p:cNvPr id="6222" name="Rectangle 60"/>
            <p:cNvSpPr>
              <a:spLocks noChangeArrowheads="1"/>
            </p:cNvSpPr>
            <p:nvPr/>
          </p:nvSpPr>
          <p:spPr bwMode="auto">
            <a:xfrm>
              <a:off x="4441" y="1392"/>
              <a:ext cx="9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位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6223" name="Rectangle 61"/>
            <p:cNvSpPr>
              <a:spLocks noChangeArrowheads="1"/>
            </p:cNvSpPr>
            <p:nvPr/>
          </p:nvSpPr>
          <p:spPr bwMode="auto">
            <a:xfrm>
              <a:off x="1033" y="1824"/>
              <a:ext cx="144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b</a:t>
              </a:r>
              <a:r>
                <a:rPr lang="en-US" altLang="zh-CN" sz="1800" b="1" dirty="0">
                  <a:latin typeface="Arial" charset="0"/>
                </a:rPr>
                <a:t>’</a:t>
              </a:r>
              <a:endParaRPr lang="en-US" altLang="zh-CN" sz="1800" b="1" dirty="0">
                <a:latin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位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6224" name="Rectangle 62"/>
            <p:cNvSpPr>
              <a:spLocks noChangeArrowheads="1"/>
            </p:cNvSpPr>
            <p:nvPr/>
          </p:nvSpPr>
          <p:spPr bwMode="auto">
            <a:xfrm>
              <a:off x="1945" y="153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T3</a:t>
              </a:r>
            </a:p>
          </p:txBody>
        </p:sp>
        <p:sp>
          <p:nvSpPr>
            <p:cNvPr id="6225" name="Rectangle 63"/>
            <p:cNvSpPr>
              <a:spLocks noChangeArrowheads="1"/>
            </p:cNvSpPr>
            <p:nvPr/>
          </p:nvSpPr>
          <p:spPr bwMode="auto">
            <a:xfrm>
              <a:off x="3577" y="244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T2</a:t>
              </a:r>
            </a:p>
          </p:txBody>
        </p:sp>
        <p:sp>
          <p:nvSpPr>
            <p:cNvPr id="6226" name="Rectangle 64"/>
            <p:cNvSpPr>
              <a:spLocks noChangeArrowheads="1"/>
            </p:cNvSpPr>
            <p:nvPr/>
          </p:nvSpPr>
          <p:spPr bwMode="auto">
            <a:xfrm>
              <a:off x="3577" y="153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T4</a:t>
              </a:r>
            </a:p>
          </p:txBody>
        </p:sp>
        <p:sp>
          <p:nvSpPr>
            <p:cNvPr id="6227" name="Rectangle 65"/>
            <p:cNvSpPr>
              <a:spLocks noChangeArrowheads="1"/>
            </p:cNvSpPr>
            <p:nvPr/>
          </p:nvSpPr>
          <p:spPr bwMode="auto">
            <a:xfrm>
              <a:off x="1945" y="244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T1</a:t>
              </a:r>
            </a:p>
          </p:txBody>
        </p:sp>
        <p:sp>
          <p:nvSpPr>
            <p:cNvPr id="6228" name="Rectangle 66"/>
            <p:cNvSpPr>
              <a:spLocks noChangeArrowheads="1"/>
            </p:cNvSpPr>
            <p:nvPr/>
          </p:nvSpPr>
          <p:spPr bwMode="auto">
            <a:xfrm>
              <a:off x="2185" y="2016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229" name="Rectangle 67"/>
            <p:cNvSpPr>
              <a:spLocks noChangeArrowheads="1"/>
            </p:cNvSpPr>
            <p:nvPr/>
          </p:nvSpPr>
          <p:spPr bwMode="auto">
            <a:xfrm>
              <a:off x="3337" y="2016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230" name="Rectangle 68"/>
            <p:cNvSpPr>
              <a:spLocks noChangeArrowheads="1"/>
            </p:cNvSpPr>
            <p:nvPr/>
          </p:nvSpPr>
          <p:spPr bwMode="auto">
            <a:xfrm>
              <a:off x="3865" y="2208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T6</a:t>
              </a:r>
            </a:p>
          </p:txBody>
        </p:sp>
        <p:sp>
          <p:nvSpPr>
            <p:cNvPr id="6231" name="Rectangle 69"/>
            <p:cNvSpPr>
              <a:spLocks noChangeArrowheads="1"/>
            </p:cNvSpPr>
            <p:nvPr/>
          </p:nvSpPr>
          <p:spPr bwMode="auto">
            <a:xfrm>
              <a:off x="1609" y="2208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T5</a:t>
              </a:r>
            </a:p>
          </p:txBody>
        </p:sp>
      </p:grpSp>
      <p:grpSp>
        <p:nvGrpSpPr>
          <p:cNvPr id="350278" name="Group 70"/>
          <p:cNvGrpSpPr>
            <a:grpSpLocks/>
          </p:cNvGrpSpPr>
          <p:nvPr/>
        </p:nvGrpSpPr>
        <p:grpSpPr bwMode="auto">
          <a:xfrm>
            <a:off x="396875" y="2133600"/>
            <a:ext cx="2087563" cy="1871663"/>
            <a:chOff x="2435" y="816"/>
            <a:chExt cx="1008" cy="2112"/>
          </a:xfrm>
        </p:grpSpPr>
        <p:sp>
          <p:nvSpPr>
            <p:cNvPr id="6154" name="Line 71"/>
            <p:cNvSpPr>
              <a:spLocks noChangeShapeType="1"/>
            </p:cNvSpPr>
            <p:nvPr/>
          </p:nvSpPr>
          <p:spPr bwMode="auto">
            <a:xfrm>
              <a:off x="2963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72"/>
            <p:cNvSpPr>
              <a:spLocks noChangeShapeType="1"/>
            </p:cNvSpPr>
            <p:nvPr/>
          </p:nvSpPr>
          <p:spPr bwMode="auto">
            <a:xfrm>
              <a:off x="3107" y="1536"/>
              <a:ext cx="0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73"/>
            <p:cNvSpPr>
              <a:spLocks noChangeShapeType="1"/>
            </p:cNvSpPr>
            <p:nvPr/>
          </p:nvSpPr>
          <p:spPr bwMode="auto">
            <a:xfrm>
              <a:off x="3347" y="105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74"/>
            <p:cNvSpPr>
              <a:spLocks noChangeShapeType="1"/>
            </p:cNvSpPr>
            <p:nvPr/>
          </p:nvSpPr>
          <p:spPr bwMode="auto">
            <a:xfrm>
              <a:off x="3107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75"/>
            <p:cNvSpPr>
              <a:spLocks noChangeShapeType="1"/>
            </p:cNvSpPr>
            <p:nvPr/>
          </p:nvSpPr>
          <p:spPr bwMode="auto">
            <a:xfrm>
              <a:off x="3347" y="20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76"/>
            <p:cNvSpPr>
              <a:spLocks noChangeShapeType="1"/>
            </p:cNvSpPr>
            <p:nvPr/>
          </p:nvSpPr>
          <p:spPr bwMode="auto">
            <a:xfrm>
              <a:off x="3107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77"/>
            <p:cNvSpPr>
              <a:spLocks noChangeShapeType="1"/>
            </p:cNvSpPr>
            <p:nvPr/>
          </p:nvSpPr>
          <p:spPr bwMode="auto">
            <a:xfrm>
              <a:off x="2675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Oval 78"/>
            <p:cNvSpPr>
              <a:spLocks noChangeArrowheads="1"/>
            </p:cNvSpPr>
            <p:nvPr/>
          </p:nvSpPr>
          <p:spPr bwMode="auto">
            <a:xfrm>
              <a:off x="2627" y="182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6162" name="Oval 79"/>
            <p:cNvSpPr>
              <a:spLocks noChangeArrowheads="1"/>
            </p:cNvSpPr>
            <p:nvPr/>
          </p:nvSpPr>
          <p:spPr bwMode="auto">
            <a:xfrm>
              <a:off x="3299" y="100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6163" name="Oval 80"/>
            <p:cNvSpPr>
              <a:spLocks noChangeArrowheads="1"/>
            </p:cNvSpPr>
            <p:nvPr/>
          </p:nvSpPr>
          <p:spPr bwMode="auto">
            <a:xfrm>
              <a:off x="3299" y="268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6164" name="Rectangle 81"/>
            <p:cNvSpPr>
              <a:spLocks noChangeArrowheads="1"/>
            </p:cNvSpPr>
            <p:nvPr/>
          </p:nvSpPr>
          <p:spPr bwMode="auto">
            <a:xfrm>
              <a:off x="2435" y="1728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6165" name="Rectangle 82"/>
            <p:cNvSpPr>
              <a:spLocks noChangeArrowheads="1"/>
            </p:cNvSpPr>
            <p:nvPr/>
          </p:nvSpPr>
          <p:spPr bwMode="auto">
            <a:xfrm>
              <a:off x="3251" y="81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>
                  <a:latin typeface="Times New Roman" pitchFamily="18" charset="0"/>
                </a:rPr>
                <a:t>Vcc</a:t>
              </a:r>
              <a:endParaRPr lang="en-US" altLang="zh-CN" sz="1800" b="1">
                <a:latin typeface="Times New Roman" pitchFamily="18" charset="0"/>
              </a:endParaRPr>
            </a:p>
          </p:txBody>
        </p:sp>
        <p:sp>
          <p:nvSpPr>
            <p:cNvPr id="6166" name="Rectangle 83"/>
            <p:cNvSpPr>
              <a:spLocks noChangeArrowheads="1"/>
            </p:cNvSpPr>
            <p:nvPr/>
          </p:nvSpPr>
          <p:spPr bwMode="auto">
            <a:xfrm>
              <a:off x="3299" y="2784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350292" name="Rectangle 84"/>
          <p:cNvSpPr>
            <a:spLocks noChangeArrowheads="1"/>
          </p:cNvSpPr>
          <p:nvPr/>
        </p:nvSpPr>
        <p:spPr bwMode="auto">
          <a:xfrm>
            <a:off x="107950" y="1125538"/>
            <a:ext cx="28432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817563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22555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33538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/>
              <a:t>MOS</a:t>
            </a:r>
            <a:r>
              <a:rPr lang="zh-CN" altLang="en-US" sz="2000" b="1"/>
              <a:t>开关元件：当</a:t>
            </a:r>
            <a:r>
              <a:rPr lang="en-US" altLang="zh-CN" sz="2000" b="1"/>
              <a:t>W</a:t>
            </a:r>
            <a:r>
              <a:rPr lang="zh-CN" altLang="en-US" sz="2000" b="1"/>
              <a:t>为高电位时，开关接通。</a:t>
            </a:r>
          </a:p>
        </p:txBody>
      </p:sp>
      <p:sp>
        <p:nvSpPr>
          <p:cNvPr id="350293" name="Rectangle 85"/>
          <p:cNvSpPr>
            <a:spLocks noChangeArrowheads="1"/>
          </p:cNvSpPr>
          <p:nvPr/>
        </p:nvSpPr>
        <p:spPr bwMode="auto">
          <a:xfrm>
            <a:off x="179512" y="4653136"/>
            <a:ext cx="8893175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538163" indent="-26987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22555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33538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作为工作管，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作为负载管，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T6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作为选中开关（门控管）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写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操作：字线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高压，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T6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导通。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latin typeface="Vrinda" panose="020B0502040204020203" pitchFamily="34" charset="0"/>
                <a:ea typeface="微软雅黑" panose="020B0503020204020204" pitchFamily="34" charset="-122"/>
                <a:cs typeface="Vrinda" panose="020B0502040204020203" pitchFamily="34" charset="0"/>
              </a:rPr>
              <a:t>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加高压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；位线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加低压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加高压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；位线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 smtClean="0">
                <a:latin typeface="Vrinda" panose="020B0502040204020203" pitchFamily="34" charset="0"/>
                <a:ea typeface="微软雅黑" panose="020B0503020204020204" pitchFamily="34" charset="-122"/>
                <a:cs typeface="Vrinda" panose="020B0502040204020203" pitchFamily="34" charset="0"/>
              </a:rPr>
              <a:t>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低压，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Text Box 91"/>
          <p:cNvSpPr txBox="1">
            <a:spLocks noChangeArrowheads="1"/>
          </p:cNvSpPr>
          <p:nvPr/>
        </p:nvSpPr>
        <p:spPr bwMode="auto">
          <a:xfrm>
            <a:off x="7740650" y="7651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itchFamily="18" charset="0"/>
              </a:rPr>
              <a:t>字线</a:t>
            </a:r>
            <a:r>
              <a:rPr lang="en-US" altLang="zh-CN" sz="1800" dirty="0">
                <a:latin typeface="Times New Roman" pitchFamily="18" charset="0"/>
              </a:rPr>
              <a:t>W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836479" y="2436979"/>
            <a:ext cx="1095561" cy="88721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en-US" sz="2400" b="1" dirty="0">
              <a:latin typeface="Times New Roman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7187309" y="2397771"/>
            <a:ext cx="985091" cy="88721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en-US" sz="2400" b="1" dirty="0">
              <a:latin typeface="Times New Roman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 rot="1278526">
            <a:off x="4988046" y="2867929"/>
            <a:ext cx="2198145" cy="68929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5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92" grpId="0"/>
      <p:bldP spid="350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435" name="Group 3"/>
          <p:cNvGrpSpPr>
            <a:grpSpLocks/>
          </p:cNvGrpSpPr>
          <p:nvPr/>
        </p:nvGrpSpPr>
        <p:grpSpPr bwMode="auto">
          <a:xfrm>
            <a:off x="395288" y="188913"/>
            <a:ext cx="5545137" cy="3024311"/>
            <a:chOff x="1033" y="768"/>
            <a:chExt cx="3504" cy="2352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1081" y="76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1609" y="18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513" y="196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817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721" y="19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2281" y="14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2377" y="158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2281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2377" y="24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3385" y="14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3289" y="158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3385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3289" y="24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2137" y="129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2137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2137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3529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385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2377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2569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3097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3097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2809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2137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2137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2137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3385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3529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H="1">
              <a:off x="3385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2137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3385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2137" y="29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2137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3529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2857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2713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1753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1753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2137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H="1">
              <a:off x="328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3817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3529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2377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flipH="1">
              <a:off x="3145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flipV="1">
              <a:off x="2521" y="216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2377" y="216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1225" y="129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>
              <a:off x="4345" y="1200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>
              <a:off x="1705" y="7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>
              <a:off x="3913" y="7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1609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>
              <a:off x="1225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>
              <a:off x="3961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H="1">
              <a:off x="3961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Rectangle 58"/>
            <p:cNvSpPr>
              <a:spLocks noChangeArrowheads="1"/>
            </p:cNvSpPr>
            <p:nvPr/>
          </p:nvSpPr>
          <p:spPr bwMode="auto">
            <a:xfrm>
              <a:off x="2953" y="960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Vcc（5 V）</a:t>
              </a:r>
            </a:p>
          </p:txBody>
        </p:sp>
        <p:sp>
          <p:nvSpPr>
            <p:cNvPr id="7227" name="Rectangle 59"/>
            <p:cNvSpPr>
              <a:spLocks noChangeArrowheads="1"/>
            </p:cNvSpPr>
            <p:nvPr/>
          </p:nvSpPr>
          <p:spPr bwMode="auto">
            <a:xfrm>
              <a:off x="4441" y="1392"/>
              <a:ext cx="9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位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7228" name="Rectangle 60"/>
            <p:cNvSpPr>
              <a:spLocks noChangeArrowheads="1"/>
            </p:cNvSpPr>
            <p:nvPr/>
          </p:nvSpPr>
          <p:spPr bwMode="auto">
            <a:xfrm>
              <a:off x="1033" y="1824"/>
              <a:ext cx="144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b</a:t>
              </a:r>
              <a:r>
                <a:rPr lang="en-US" altLang="zh-CN" sz="1800" b="1">
                  <a:latin typeface="Arial" charset="0"/>
                </a:rPr>
                <a:t>’</a:t>
              </a:r>
              <a:endParaRPr lang="en-US" altLang="zh-CN" sz="1800" b="1">
                <a:latin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位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7229" name="Rectangle 61"/>
            <p:cNvSpPr>
              <a:spLocks noChangeArrowheads="1"/>
            </p:cNvSpPr>
            <p:nvPr/>
          </p:nvSpPr>
          <p:spPr bwMode="auto">
            <a:xfrm>
              <a:off x="1945" y="153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T3</a:t>
              </a:r>
            </a:p>
          </p:txBody>
        </p:sp>
        <p:sp>
          <p:nvSpPr>
            <p:cNvPr id="7230" name="Rectangle 62"/>
            <p:cNvSpPr>
              <a:spLocks noChangeArrowheads="1"/>
            </p:cNvSpPr>
            <p:nvPr/>
          </p:nvSpPr>
          <p:spPr bwMode="auto">
            <a:xfrm>
              <a:off x="3577" y="244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T2</a:t>
              </a:r>
            </a:p>
          </p:txBody>
        </p:sp>
        <p:sp>
          <p:nvSpPr>
            <p:cNvPr id="7231" name="Rectangle 63"/>
            <p:cNvSpPr>
              <a:spLocks noChangeArrowheads="1"/>
            </p:cNvSpPr>
            <p:nvPr/>
          </p:nvSpPr>
          <p:spPr bwMode="auto">
            <a:xfrm>
              <a:off x="3577" y="153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T4</a:t>
              </a:r>
            </a:p>
          </p:txBody>
        </p:sp>
        <p:sp>
          <p:nvSpPr>
            <p:cNvPr id="7232" name="Rectangle 64"/>
            <p:cNvSpPr>
              <a:spLocks noChangeArrowheads="1"/>
            </p:cNvSpPr>
            <p:nvPr/>
          </p:nvSpPr>
          <p:spPr bwMode="auto">
            <a:xfrm>
              <a:off x="1945" y="244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T1</a:t>
              </a:r>
            </a:p>
          </p:txBody>
        </p:sp>
        <p:sp>
          <p:nvSpPr>
            <p:cNvPr id="7233" name="Rectangle 65"/>
            <p:cNvSpPr>
              <a:spLocks noChangeArrowheads="1"/>
            </p:cNvSpPr>
            <p:nvPr/>
          </p:nvSpPr>
          <p:spPr bwMode="auto">
            <a:xfrm>
              <a:off x="2185" y="2016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34" name="Rectangle 66"/>
            <p:cNvSpPr>
              <a:spLocks noChangeArrowheads="1"/>
            </p:cNvSpPr>
            <p:nvPr/>
          </p:nvSpPr>
          <p:spPr bwMode="auto">
            <a:xfrm>
              <a:off x="3337" y="2016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35" name="Rectangle 67"/>
            <p:cNvSpPr>
              <a:spLocks noChangeArrowheads="1"/>
            </p:cNvSpPr>
            <p:nvPr/>
          </p:nvSpPr>
          <p:spPr bwMode="auto">
            <a:xfrm>
              <a:off x="3865" y="2208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T6</a:t>
              </a:r>
            </a:p>
          </p:txBody>
        </p:sp>
        <p:sp>
          <p:nvSpPr>
            <p:cNvPr id="7236" name="Rectangle 68"/>
            <p:cNvSpPr>
              <a:spLocks noChangeArrowheads="1"/>
            </p:cNvSpPr>
            <p:nvPr/>
          </p:nvSpPr>
          <p:spPr bwMode="auto">
            <a:xfrm>
              <a:off x="1609" y="2208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T5</a:t>
              </a:r>
            </a:p>
          </p:txBody>
        </p:sp>
      </p:grpSp>
      <p:sp>
        <p:nvSpPr>
          <p:cNvPr id="402516" name="Rectangle 84"/>
          <p:cNvSpPr>
            <a:spLocks noChangeArrowheads="1"/>
          </p:cNvSpPr>
          <p:nvPr/>
        </p:nvSpPr>
        <p:spPr bwMode="auto">
          <a:xfrm>
            <a:off x="179388" y="3213224"/>
            <a:ext cx="8713787" cy="352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817563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22555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33538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稳定状态：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字线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低电平，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T6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截止，内部保持稳定状态。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导通，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导通，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稳定状态不因字线电压降低而改变，只要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上有5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电位，由于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T2，T1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成反向偶合，该状态能一直保存下去。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读：字线加高压，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T6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导通，位线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b‘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分别与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点相通。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点高压，位线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有电流流出；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存0：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点高压，位线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有电流流出。</a:t>
            </a:r>
          </a:p>
        </p:txBody>
      </p:sp>
      <p:sp>
        <p:nvSpPr>
          <p:cNvPr id="69" name="Text Box 91"/>
          <p:cNvSpPr txBox="1">
            <a:spLocks noChangeArrowheads="1"/>
          </p:cNvSpPr>
          <p:nvPr/>
        </p:nvSpPr>
        <p:spPr bwMode="auto">
          <a:xfrm>
            <a:off x="6156176" y="76063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itchFamily="18" charset="0"/>
              </a:rPr>
              <a:t>字线</a:t>
            </a:r>
            <a:r>
              <a:rPr lang="en-US" altLang="zh-CN" sz="1800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426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7926"/>
            <a:ext cx="8424936" cy="1512962"/>
          </a:xfrm>
          <a:noFill/>
        </p:spPr>
        <p:txBody>
          <a:bodyPr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地址宽度与寻址空间的关系：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&gt;2</a:t>
            </a:r>
            <a:r>
              <a:rPr lang="en-US" altLang="zh-CN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indent="-4429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、地址译码器：</a:t>
            </a:r>
            <a:r>
              <a:rPr lang="zh-CN" altLang="en-US" sz="2200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将地址码变换为驱动字线的电位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的逻辑电路。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251520" y="260648"/>
            <a:ext cx="74676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二、存储元阵列和译码逻辑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2564904"/>
            <a:ext cx="7204075" cy="3449653"/>
            <a:chOff x="755576" y="2564904"/>
            <a:chExt cx="7204075" cy="3449653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2564904"/>
              <a:ext cx="7204075" cy="3449653"/>
              <a:chOff x="968375" y="2852167"/>
              <a:chExt cx="7204075" cy="3449653"/>
            </a:xfrm>
          </p:grpSpPr>
          <p:sp>
            <p:nvSpPr>
              <p:cNvPr id="19463" name="Line 5"/>
              <p:cNvSpPr>
                <a:spLocks noChangeShapeType="1"/>
              </p:cNvSpPr>
              <p:nvPr/>
            </p:nvSpPr>
            <p:spPr bwMode="auto">
              <a:xfrm>
                <a:off x="1184275" y="3213100"/>
                <a:ext cx="0" cy="2808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4" name="Line 6"/>
              <p:cNvSpPr>
                <a:spLocks noChangeShapeType="1"/>
              </p:cNvSpPr>
              <p:nvPr/>
            </p:nvSpPr>
            <p:spPr bwMode="auto">
              <a:xfrm>
                <a:off x="2697163" y="3284538"/>
                <a:ext cx="0" cy="2879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5" name="Text Box 7"/>
              <p:cNvSpPr txBox="1">
                <a:spLocks noChangeArrowheads="1"/>
              </p:cNvSpPr>
              <p:nvPr/>
            </p:nvSpPr>
            <p:spPr bwMode="auto">
              <a:xfrm>
                <a:off x="4640263" y="3916363"/>
                <a:ext cx="864616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zh-CN" altLang="en-US" sz="1800" b="1" dirty="0" smtClean="0">
                    <a:latin typeface="Times New Roman" pitchFamily="18" charset="0"/>
                  </a:rPr>
                  <a:t>与门</a:t>
                </a:r>
                <a:endParaRPr lang="en-US" altLang="zh-CN" sz="1800" b="1" dirty="0">
                  <a:latin typeface="Times New Roman" pitchFamily="18" charset="0"/>
                </a:endParaRPr>
              </a:p>
            </p:txBody>
          </p:sp>
          <p:sp>
            <p:nvSpPr>
              <p:cNvPr id="19466" name="Text Box 8"/>
              <p:cNvSpPr txBox="1">
                <a:spLocks noChangeArrowheads="1"/>
              </p:cNvSpPr>
              <p:nvPr/>
            </p:nvSpPr>
            <p:spPr bwMode="auto">
              <a:xfrm>
                <a:off x="4640263" y="4637088"/>
                <a:ext cx="864616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zh-CN" altLang="en-US" sz="1800" b="1" dirty="0" smtClean="0">
                    <a:latin typeface="Times New Roman" pitchFamily="18" charset="0"/>
                  </a:rPr>
                  <a:t>与门</a:t>
                </a:r>
                <a:endParaRPr lang="en-US" altLang="zh-CN" sz="1800" b="1" dirty="0">
                  <a:latin typeface="Times New Roman" pitchFamily="18" charset="0"/>
                </a:endParaRPr>
              </a:p>
            </p:txBody>
          </p:sp>
          <p:sp>
            <p:nvSpPr>
              <p:cNvPr id="19467" name="Text Box 9"/>
              <p:cNvSpPr txBox="1">
                <a:spLocks noChangeArrowheads="1"/>
              </p:cNvSpPr>
              <p:nvPr/>
            </p:nvSpPr>
            <p:spPr bwMode="auto">
              <a:xfrm>
                <a:off x="4640263" y="5229225"/>
                <a:ext cx="864616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zh-CN" altLang="en-US" sz="1800" b="1" dirty="0" smtClean="0">
                    <a:latin typeface="Times New Roman" pitchFamily="18" charset="0"/>
                  </a:rPr>
                  <a:t>与门</a:t>
                </a:r>
                <a:endParaRPr lang="en-US" altLang="zh-CN" sz="1800" b="1" dirty="0">
                  <a:latin typeface="Times New Roman" pitchFamily="18" charset="0"/>
                </a:endParaRPr>
              </a:p>
            </p:txBody>
          </p:sp>
          <p:sp>
            <p:nvSpPr>
              <p:cNvPr id="19468" name="Text Box 10"/>
              <p:cNvSpPr txBox="1">
                <a:spLocks noChangeArrowheads="1"/>
              </p:cNvSpPr>
              <p:nvPr/>
            </p:nvSpPr>
            <p:spPr bwMode="auto">
              <a:xfrm>
                <a:off x="4640263" y="5932488"/>
                <a:ext cx="864616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zh-CN" altLang="en-US" sz="1800" b="1" dirty="0" smtClean="0">
                    <a:latin typeface="Times New Roman" pitchFamily="18" charset="0"/>
                  </a:rPr>
                  <a:t>与门</a:t>
                </a:r>
                <a:endParaRPr lang="en-US" altLang="zh-CN" sz="1800" b="1" dirty="0">
                  <a:latin typeface="Times New Roman" pitchFamily="18" charset="0"/>
                </a:endParaRPr>
              </a:p>
            </p:txBody>
          </p:sp>
          <p:sp>
            <p:nvSpPr>
              <p:cNvPr id="19469" name="Line 11"/>
              <p:cNvSpPr>
                <a:spLocks noChangeShapeType="1"/>
              </p:cNvSpPr>
              <p:nvPr/>
            </p:nvSpPr>
            <p:spPr bwMode="auto">
              <a:xfrm>
                <a:off x="2697163" y="4940300"/>
                <a:ext cx="1943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Line 12"/>
              <p:cNvSpPr>
                <a:spLocks noChangeShapeType="1"/>
              </p:cNvSpPr>
              <p:nvPr/>
            </p:nvSpPr>
            <p:spPr bwMode="auto">
              <a:xfrm flipV="1">
                <a:off x="3632671" y="5516563"/>
                <a:ext cx="1007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Line 13"/>
              <p:cNvSpPr>
                <a:spLocks noChangeShapeType="1"/>
              </p:cNvSpPr>
              <p:nvPr/>
            </p:nvSpPr>
            <p:spPr bwMode="auto">
              <a:xfrm>
                <a:off x="2697163" y="6164263"/>
                <a:ext cx="1943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Line 14"/>
              <p:cNvSpPr>
                <a:spLocks noChangeShapeType="1"/>
              </p:cNvSpPr>
              <p:nvPr/>
            </p:nvSpPr>
            <p:spPr bwMode="auto">
              <a:xfrm>
                <a:off x="5504879" y="4868863"/>
                <a:ext cx="1440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Line 15"/>
              <p:cNvSpPr>
                <a:spLocks noChangeShapeType="1"/>
              </p:cNvSpPr>
              <p:nvPr/>
            </p:nvSpPr>
            <p:spPr bwMode="auto">
              <a:xfrm>
                <a:off x="5504879" y="5445125"/>
                <a:ext cx="1440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4" name="Text Box 16"/>
              <p:cNvSpPr txBox="1">
                <a:spLocks noChangeArrowheads="1"/>
              </p:cNvSpPr>
              <p:nvPr/>
            </p:nvSpPr>
            <p:spPr bwMode="auto">
              <a:xfrm>
                <a:off x="6800850" y="3860800"/>
                <a:ext cx="1298575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W00</a:t>
                </a:r>
              </a:p>
            </p:txBody>
          </p:sp>
          <p:sp>
            <p:nvSpPr>
              <p:cNvPr id="19475" name="Text Box 17"/>
              <p:cNvSpPr txBox="1">
                <a:spLocks noChangeArrowheads="1"/>
              </p:cNvSpPr>
              <p:nvPr/>
            </p:nvSpPr>
            <p:spPr bwMode="auto">
              <a:xfrm>
                <a:off x="6872288" y="4652963"/>
                <a:ext cx="129698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W01</a:t>
                </a:r>
              </a:p>
            </p:txBody>
          </p:sp>
          <p:sp>
            <p:nvSpPr>
              <p:cNvPr id="19476" name="Text Box 18"/>
              <p:cNvSpPr txBox="1">
                <a:spLocks noChangeArrowheads="1"/>
              </p:cNvSpPr>
              <p:nvPr/>
            </p:nvSpPr>
            <p:spPr bwMode="auto">
              <a:xfrm>
                <a:off x="6873875" y="5214938"/>
                <a:ext cx="129698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W10</a:t>
                </a:r>
              </a:p>
            </p:txBody>
          </p:sp>
          <p:sp>
            <p:nvSpPr>
              <p:cNvPr id="19477" name="Text Box 19"/>
              <p:cNvSpPr txBox="1">
                <a:spLocks noChangeArrowheads="1"/>
              </p:cNvSpPr>
              <p:nvPr/>
            </p:nvSpPr>
            <p:spPr bwMode="auto">
              <a:xfrm>
                <a:off x="6873875" y="5889625"/>
                <a:ext cx="1298575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W11</a:t>
                </a:r>
              </a:p>
            </p:txBody>
          </p:sp>
          <p:sp>
            <p:nvSpPr>
              <p:cNvPr id="19478" name="Rectangle 20"/>
              <p:cNvSpPr>
                <a:spLocks noChangeArrowheads="1"/>
              </p:cNvSpPr>
              <p:nvPr/>
            </p:nvSpPr>
            <p:spPr bwMode="auto">
              <a:xfrm>
                <a:off x="968375" y="2852167"/>
                <a:ext cx="325120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Font typeface="Wingdings" pitchFamily="2" charset="2"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A0                  A1</a:t>
                </a:r>
                <a:endParaRPr lang="zh-CN" altLang="zh-CN" sz="2000" b="1" dirty="0">
                  <a:latin typeface="Times New Roman" pitchFamily="18" charset="0"/>
                </a:endParaRPr>
              </a:p>
            </p:txBody>
          </p:sp>
          <p:sp>
            <p:nvSpPr>
              <p:cNvPr id="19479" name="Line 21"/>
              <p:cNvSpPr>
                <a:spLocks noChangeShapeType="1"/>
              </p:cNvSpPr>
              <p:nvPr/>
            </p:nvSpPr>
            <p:spPr bwMode="auto">
              <a:xfrm>
                <a:off x="1904480" y="4013200"/>
                <a:ext cx="27357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Line 22"/>
              <p:cNvSpPr>
                <a:spLocks noChangeShapeType="1"/>
              </p:cNvSpPr>
              <p:nvPr/>
            </p:nvSpPr>
            <p:spPr bwMode="auto">
              <a:xfrm>
                <a:off x="1904479" y="4157663"/>
                <a:ext cx="0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Line 23"/>
              <p:cNvSpPr>
                <a:spLocks noChangeShapeType="1"/>
              </p:cNvSpPr>
              <p:nvPr/>
            </p:nvSpPr>
            <p:spPr bwMode="auto">
              <a:xfrm>
                <a:off x="1904480" y="4797425"/>
                <a:ext cx="2735783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Line 24"/>
              <p:cNvSpPr>
                <a:spLocks noChangeShapeType="1"/>
              </p:cNvSpPr>
              <p:nvPr/>
            </p:nvSpPr>
            <p:spPr bwMode="auto">
              <a:xfrm flipH="1">
                <a:off x="1184275" y="3428231"/>
                <a:ext cx="144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Line 25"/>
              <p:cNvSpPr>
                <a:spLocks noChangeShapeType="1"/>
              </p:cNvSpPr>
              <p:nvPr/>
            </p:nvSpPr>
            <p:spPr bwMode="auto">
              <a:xfrm>
                <a:off x="1184275" y="5372100"/>
                <a:ext cx="34559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26"/>
              <p:cNvSpPr>
                <a:spLocks noChangeShapeType="1"/>
              </p:cNvSpPr>
              <p:nvPr/>
            </p:nvSpPr>
            <p:spPr bwMode="auto">
              <a:xfrm flipH="1">
                <a:off x="1184275" y="6021388"/>
                <a:ext cx="34559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27"/>
              <p:cNvSpPr>
                <a:spLocks noChangeShapeType="1"/>
              </p:cNvSpPr>
              <p:nvPr/>
            </p:nvSpPr>
            <p:spPr bwMode="auto">
              <a:xfrm>
                <a:off x="1904479" y="3413125"/>
                <a:ext cx="1" cy="735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Line 30"/>
              <p:cNvSpPr>
                <a:spLocks noChangeShapeType="1"/>
              </p:cNvSpPr>
              <p:nvPr/>
            </p:nvSpPr>
            <p:spPr bwMode="auto">
              <a:xfrm>
                <a:off x="3632671" y="3500438"/>
                <a:ext cx="0" cy="2016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Line 32"/>
              <p:cNvSpPr>
                <a:spLocks noChangeShapeType="1"/>
              </p:cNvSpPr>
              <p:nvPr/>
            </p:nvSpPr>
            <p:spPr bwMode="auto">
              <a:xfrm flipH="1">
                <a:off x="3632671" y="4148138"/>
                <a:ext cx="1007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Line 33"/>
              <p:cNvSpPr>
                <a:spLocks noChangeShapeType="1"/>
              </p:cNvSpPr>
              <p:nvPr/>
            </p:nvSpPr>
            <p:spPr bwMode="auto">
              <a:xfrm>
                <a:off x="5504879" y="4076700"/>
                <a:ext cx="13689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2" name="Line 34"/>
              <p:cNvSpPr>
                <a:spLocks noChangeShapeType="1"/>
              </p:cNvSpPr>
              <p:nvPr/>
            </p:nvSpPr>
            <p:spPr bwMode="auto">
              <a:xfrm>
                <a:off x="5504878" y="6092825"/>
                <a:ext cx="15118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924944"/>
              <a:ext cx="444645" cy="419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H="1" flipV="1">
              <a:off x="1547664" y="3140968"/>
              <a:ext cx="1439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195" y="2996952"/>
              <a:ext cx="444645" cy="419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 flipV="1">
              <a:off x="3131169" y="3212976"/>
              <a:ext cx="288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 flipH="1" flipV="1">
              <a:off x="2483768" y="3212976"/>
              <a:ext cx="288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0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228600" y="333375"/>
            <a:ext cx="8458200" cy="4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4163" indent="-2841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668338" indent="-19367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050925" indent="-19208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968500" indent="-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501900" indent="-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译码（一维译码）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3a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08504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126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42" name="Group 2"/>
          <p:cNvGrpSpPr>
            <a:grpSpLocks/>
          </p:cNvGrpSpPr>
          <p:nvPr/>
        </p:nvGrpSpPr>
        <p:grpSpPr bwMode="auto">
          <a:xfrm>
            <a:off x="228600" y="3212976"/>
            <a:ext cx="8798284" cy="3476279"/>
            <a:chOff x="295" y="1541"/>
            <a:chExt cx="5171" cy="2779"/>
          </a:xfrm>
        </p:grpSpPr>
        <p:sp>
          <p:nvSpPr>
            <p:cNvPr id="22532" name="Rectangle 3"/>
            <p:cNvSpPr>
              <a:spLocks noChangeArrowheads="1"/>
            </p:cNvSpPr>
            <p:nvPr/>
          </p:nvSpPr>
          <p:spPr bwMode="auto">
            <a:xfrm>
              <a:off x="4228" y="4160"/>
              <a:ext cx="291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A9</a:t>
              </a:r>
            </a:p>
          </p:txBody>
        </p:sp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3864" y="4160"/>
              <a:ext cx="291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A8</a:t>
              </a: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3500" y="4160"/>
              <a:ext cx="291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A7</a:t>
              </a: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3135" y="4160"/>
              <a:ext cx="292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A6</a:t>
              </a:r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2769" y="4156"/>
              <a:ext cx="292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A5</a:t>
              </a: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878" y="1541"/>
              <a:ext cx="364" cy="1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X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译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码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1679" y="1701"/>
              <a:ext cx="655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0 , 0</a:t>
              </a: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2771" y="1701"/>
              <a:ext cx="656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itchFamily="18" charset="0"/>
                </a:rPr>
                <a:t>0 , 1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2771" y="2289"/>
              <a:ext cx="656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1 , 1</a:t>
              </a: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1679" y="2289"/>
              <a:ext cx="655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1 , 0</a:t>
              </a:r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4374" y="1701"/>
              <a:ext cx="655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0 , 31</a:t>
              </a: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4374" y="2289"/>
              <a:ext cx="655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1 , 31</a:t>
              </a: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2771" y="3037"/>
              <a:ext cx="656" cy="2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31 , 1</a:t>
              </a:r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4374" y="3037"/>
              <a:ext cx="655" cy="2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31 , 31</a:t>
              </a:r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1679" y="3037"/>
              <a:ext cx="655" cy="2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31 , 0</a:t>
              </a:r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1242" y="1594"/>
              <a:ext cx="3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19"/>
            <p:cNvSpPr>
              <a:spLocks noChangeShapeType="1"/>
            </p:cNvSpPr>
            <p:nvPr/>
          </p:nvSpPr>
          <p:spPr bwMode="auto">
            <a:xfrm>
              <a:off x="4665" y="1594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3063" y="1594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>
              <a:off x="1970" y="1594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>
              <a:off x="1242" y="2182"/>
              <a:ext cx="3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3"/>
            <p:cNvSpPr>
              <a:spLocks noChangeShapeType="1"/>
            </p:cNvSpPr>
            <p:nvPr/>
          </p:nvSpPr>
          <p:spPr bwMode="auto">
            <a:xfrm>
              <a:off x="4665" y="2182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4"/>
            <p:cNvSpPr>
              <a:spLocks noChangeShapeType="1"/>
            </p:cNvSpPr>
            <p:nvPr/>
          </p:nvSpPr>
          <p:spPr bwMode="auto">
            <a:xfrm>
              <a:off x="3063" y="2182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5"/>
            <p:cNvSpPr>
              <a:spLocks noChangeShapeType="1"/>
            </p:cNvSpPr>
            <p:nvPr/>
          </p:nvSpPr>
          <p:spPr bwMode="auto">
            <a:xfrm>
              <a:off x="1970" y="2182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6"/>
            <p:cNvSpPr>
              <a:spLocks noChangeShapeType="1"/>
            </p:cNvSpPr>
            <p:nvPr/>
          </p:nvSpPr>
          <p:spPr bwMode="auto">
            <a:xfrm>
              <a:off x="1242" y="2930"/>
              <a:ext cx="3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27"/>
            <p:cNvSpPr>
              <a:spLocks noChangeShapeType="1"/>
            </p:cNvSpPr>
            <p:nvPr/>
          </p:nvSpPr>
          <p:spPr bwMode="auto">
            <a:xfrm>
              <a:off x="4665" y="2930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28"/>
            <p:cNvSpPr>
              <a:spLocks noChangeShapeType="1"/>
            </p:cNvSpPr>
            <p:nvPr/>
          </p:nvSpPr>
          <p:spPr bwMode="auto">
            <a:xfrm>
              <a:off x="3063" y="2930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9"/>
            <p:cNvSpPr>
              <a:spLocks noChangeShapeType="1"/>
            </p:cNvSpPr>
            <p:nvPr/>
          </p:nvSpPr>
          <p:spPr bwMode="auto">
            <a:xfrm>
              <a:off x="1970" y="2930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30"/>
            <p:cNvSpPr>
              <a:spLocks noChangeShapeType="1"/>
            </p:cNvSpPr>
            <p:nvPr/>
          </p:nvSpPr>
          <p:spPr bwMode="auto">
            <a:xfrm>
              <a:off x="2480" y="1808"/>
              <a:ext cx="0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31"/>
            <p:cNvSpPr>
              <a:spLocks noChangeShapeType="1"/>
            </p:cNvSpPr>
            <p:nvPr/>
          </p:nvSpPr>
          <p:spPr bwMode="auto">
            <a:xfrm>
              <a:off x="2334" y="1808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32"/>
            <p:cNvSpPr>
              <a:spLocks noChangeShapeType="1"/>
            </p:cNvSpPr>
            <p:nvPr/>
          </p:nvSpPr>
          <p:spPr bwMode="auto">
            <a:xfrm flipH="1">
              <a:off x="2334" y="2396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33"/>
            <p:cNvSpPr>
              <a:spLocks noChangeShapeType="1"/>
            </p:cNvSpPr>
            <p:nvPr/>
          </p:nvSpPr>
          <p:spPr bwMode="auto">
            <a:xfrm flipH="1">
              <a:off x="2334" y="3198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34"/>
            <p:cNvSpPr>
              <a:spLocks noChangeShapeType="1"/>
            </p:cNvSpPr>
            <p:nvPr/>
          </p:nvSpPr>
          <p:spPr bwMode="auto">
            <a:xfrm>
              <a:off x="3572" y="1808"/>
              <a:ext cx="0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35"/>
            <p:cNvSpPr>
              <a:spLocks noChangeShapeType="1"/>
            </p:cNvSpPr>
            <p:nvPr/>
          </p:nvSpPr>
          <p:spPr bwMode="auto">
            <a:xfrm>
              <a:off x="3427" y="180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 flipH="1">
              <a:off x="3427" y="239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37"/>
            <p:cNvSpPr>
              <a:spLocks noChangeShapeType="1"/>
            </p:cNvSpPr>
            <p:nvPr/>
          </p:nvSpPr>
          <p:spPr bwMode="auto">
            <a:xfrm flipH="1">
              <a:off x="3427" y="319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38"/>
            <p:cNvSpPr>
              <a:spLocks noChangeShapeType="1"/>
            </p:cNvSpPr>
            <p:nvPr/>
          </p:nvSpPr>
          <p:spPr bwMode="auto">
            <a:xfrm>
              <a:off x="5175" y="1808"/>
              <a:ext cx="0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39"/>
            <p:cNvSpPr>
              <a:spLocks noChangeShapeType="1"/>
            </p:cNvSpPr>
            <p:nvPr/>
          </p:nvSpPr>
          <p:spPr bwMode="auto">
            <a:xfrm>
              <a:off x="5029" y="1808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0"/>
            <p:cNvSpPr>
              <a:spLocks noChangeShapeType="1"/>
            </p:cNvSpPr>
            <p:nvPr/>
          </p:nvSpPr>
          <p:spPr bwMode="auto">
            <a:xfrm flipH="1">
              <a:off x="5029" y="2396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41"/>
            <p:cNvSpPr>
              <a:spLocks noChangeShapeType="1"/>
            </p:cNvSpPr>
            <p:nvPr/>
          </p:nvSpPr>
          <p:spPr bwMode="auto">
            <a:xfrm flipH="1">
              <a:off x="5029" y="3198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42"/>
            <p:cNvSpPr>
              <a:spLocks noChangeShapeType="1"/>
            </p:cNvSpPr>
            <p:nvPr/>
          </p:nvSpPr>
          <p:spPr bwMode="auto">
            <a:xfrm>
              <a:off x="2480" y="293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43"/>
            <p:cNvSpPr>
              <a:spLocks noChangeShapeType="1"/>
            </p:cNvSpPr>
            <p:nvPr/>
          </p:nvSpPr>
          <p:spPr bwMode="auto">
            <a:xfrm>
              <a:off x="3572" y="293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Rectangle 44"/>
            <p:cNvSpPr>
              <a:spLocks noChangeArrowheads="1"/>
            </p:cNvSpPr>
            <p:nvPr/>
          </p:nvSpPr>
          <p:spPr bwMode="auto">
            <a:xfrm>
              <a:off x="1970" y="3679"/>
              <a:ext cx="3496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Y</a:t>
              </a:r>
              <a:r>
                <a:rPr lang="zh-CN" altLang="en-US" sz="2000" b="1">
                  <a:latin typeface="Times New Roman" pitchFamily="18" charset="0"/>
                </a:rPr>
                <a:t>地址译码器</a:t>
              </a:r>
            </a:p>
          </p:txBody>
        </p:sp>
        <p:sp>
          <p:nvSpPr>
            <p:cNvPr id="22574" name="Line 45"/>
            <p:cNvSpPr>
              <a:spLocks noChangeShapeType="1"/>
            </p:cNvSpPr>
            <p:nvPr/>
          </p:nvSpPr>
          <p:spPr bwMode="auto">
            <a:xfrm>
              <a:off x="586" y="1701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Oval 46"/>
            <p:cNvSpPr>
              <a:spLocks noChangeArrowheads="1"/>
            </p:cNvSpPr>
            <p:nvPr/>
          </p:nvSpPr>
          <p:spPr bwMode="auto">
            <a:xfrm>
              <a:off x="513" y="1648"/>
              <a:ext cx="73" cy="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76" name="Line 47"/>
            <p:cNvSpPr>
              <a:spLocks noChangeShapeType="1"/>
            </p:cNvSpPr>
            <p:nvPr/>
          </p:nvSpPr>
          <p:spPr bwMode="auto">
            <a:xfrm>
              <a:off x="586" y="1968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Oval 48"/>
            <p:cNvSpPr>
              <a:spLocks noChangeArrowheads="1"/>
            </p:cNvSpPr>
            <p:nvPr/>
          </p:nvSpPr>
          <p:spPr bwMode="auto">
            <a:xfrm>
              <a:off x="513" y="1915"/>
              <a:ext cx="73" cy="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78" name="Line 49"/>
            <p:cNvSpPr>
              <a:spLocks noChangeShapeType="1"/>
            </p:cNvSpPr>
            <p:nvPr/>
          </p:nvSpPr>
          <p:spPr bwMode="auto">
            <a:xfrm>
              <a:off x="586" y="2289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Oval 50"/>
            <p:cNvSpPr>
              <a:spLocks noChangeArrowheads="1"/>
            </p:cNvSpPr>
            <p:nvPr/>
          </p:nvSpPr>
          <p:spPr bwMode="auto">
            <a:xfrm>
              <a:off x="513" y="2236"/>
              <a:ext cx="73" cy="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80" name="Line 51"/>
            <p:cNvSpPr>
              <a:spLocks noChangeShapeType="1"/>
            </p:cNvSpPr>
            <p:nvPr/>
          </p:nvSpPr>
          <p:spPr bwMode="auto">
            <a:xfrm>
              <a:off x="586" y="2610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Oval 52"/>
            <p:cNvSpPr>
              <a:spLocks noChangeArrowheads="1"/>
            </p:cNvSpPr>
            <p:nvPr/>
          </p:nvSpPr>
          <p:spPr bwMode="auto">
            <a:xfrm>
              <a:off x="513" y="2556"/>
              <a:ext cx="73" cy="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82" name="Line 53"/>
            <p:cNvSpPr>
              <a:spLocks noChangeShapeType="1"/>
            </p:cNvSpPr>
            <p:nvPr/>
          </p:nvSpPr>
          <p:spPr bwMode="auto">
            <a:xfrm>
              <a:off x="586" y="2930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Oval 54"/>
            <p:cNvSpPr>
              <a:spLocks noChangeArrowheads="1"/>
            </p:cNvSpPr>
            <p:nvPr/>
          </p:nvSpPr>
          <p:spPr bwMode="auto">
            <a:xfrm>
              <a:off x="513" y="2877"/>
              <a:ext cx="73" cy="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84" name="Line 55"/>
            <p:cNvSpPr>
              <a:spLocks noChangeShapeType="1"/>
            </p:cNvSpPr>
            <p:nvPr/>
          </p:nvSpPr>
          <p:spPr bwMode="auto">
            <a:xfrm>
              <a:off x="2917" y="3946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Oval 56"/>
            <p:cNvSpPr>
              <a:spLocks noChangeArrowheads="1"/>
            </p:cNvSpPr>
            <p:nvPr/>
          </p:nvSpPr>
          <p:spPr bwMode="auto">
            <a:xfrm>
              <a:off x="2917" y="4106"/>
              <a:ext cx="73" cy="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86" name="Line 57"/>
            <p:cNvSpPr>
              <a:spLocks noChangeShapeType="1"/>
            </p:cNvSpPr>
            <p:nvPr/>
          </p:nvSpPr>
          <p:spPr bwMode="auto">
            <a:xfrm>
              <a:off x="3281" y="3946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Oval 58"/>
            <p:cNvSpPr>
              <a:spLocks noChangeArrowheads="1"/>
            </p:cNvSpPr>
            <p:nvPr/>
          </p:nvSpPr>
          <p:spPr bwMode="auto">
            <a:xfrm>
              <a:off x="3281" y="4106"/>
              <a:ext cx="73" cy="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88" name="Line 59"/>
            <p:cNvSpPr>
              <a:spLocks noChangeShapeType="1"/>
            </p:cNvSpPr>
            <p:nvPr/>
          </p:nvSpPr>
          <p:spPr bwMode="auto">
            <a:xfrm>
              <a:off x="3645" y="3946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Oval 60"/>
            <p:cNvSpPr>
              <a:spLocks noChangeArrowheads="1"/>
            </p:cNvSpPr>
            <p:nvPr/>
          </p:nvSpPr>
          <p:spPr bwMode="auto">
            <a:xfrm>
              <a:off x="3645" y="4106"/>
              <a:ext cx="73" cy="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90" name="Line 61"/>
            <p:cNvSpPr>
              <a:spLocks noChangeShapeType="1"/>
            </p:cNvSpPr>
            <p:nvPr/>
          </p:nvSpPr>
          <p:spPr bwMode="auto">
            <a:xfrm>
              <a:off x="4009" y="3946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Oval 62"/>
            <p:cNvSpPr>
              <a:spLocks noChangeArrowheads="1"/>
            </p:cNvSpPr>
            <p:nvPr/>
          </p:nvSpPr>
          <p:spPr bwMode="auto">
            <a:xfrm>
              <a:off x="4009" y="4106"/>
              <a:ext cx="73" cy="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92" name="Line 63"/>
            <p:cNvSpPr>
              <a:spLocks noChangeShapeType="1"/>
            </p:cNvSpPr>
            <p:nvPr/>
          </p:nvSpPr>
          <p:spPr bwMode="auto">
            <a:xfrm>
              <a:off x="4374" y="3946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Oval 64"/>
            <p:cNvSpPr>
              <a:spLocks noChangeArrowheads="1"/>
            </p:cNvSpPr>
            <p:nvPr/>
          </p:nvSpPr>
          <p:spPr bwMode="auto">
            <a:xfrm>
              <a:off x="4374" y="4106"/>
              <a:ext cx="72" cy="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2594" name="Rectangle 65"/>
            <p:cNvSpPr>
              <a:spLocks noChangeArrowheads="1"/>
            </p:cNvSpPr>
            <p:nvPr/>
          </p:nvSpPr>
          <p:spPr bwMode="auto">
            <a:xfrm>
              <a:off x="295" y="1594"/>
              <a:ext cx="218" cy="1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A0</a:t>
              </a:r>
            </a:p>
          </p:txBody>
        </p:sp>
        <p:sp>
          <p:nvSpPr>
            <p:cNvPr id="22595" name="Rectangle 66"/>
            <p:cNvSpPr>
              <a:spLocks noChangeArrowheads="1"/>
            </p:cNvSpPr>
            <p:nvPr/>
          </p:nvSpPr>
          <p:spPr bwMode="auto">
            <a:xfrm>
              <a:off x="295" y="1862"/>
              <a:ext cx="218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22596" name="Rectangle 67"/>
            <p:cNvSpPr>
              <a:spLocks noChangeArrowheads="1"/>
            </p:cNvSpPr>
            <p:nvPr/>
          </p:nvSpPr>
          <p:spPr bwMode="auto">
            <a:xfrm>
              <a:off x="295" y="2182"/>
              <a:ext cx="218" cy="1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22597" name="Rectangle 68"/>
            <p:cNvSpPr>
              <a:spLocks noChangeArrowheads="1"/>
            </p:cNvSpPr>
            <p:nvPr/>
          </p:nvSpPr>
          <p:spPr bwMode="auto">
            <a:xfrm>
              <a:off x="295" y="2503"/>
              <a:ext cx="218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A3</a:t>
              </a:r>
            </a:p>
          </p:txBody>
        </p:sp>
        <p:sp>
          <p:nvSpPr>
            <p:cNvPr id="22598" name="Rectangle 69"/>
            <p:cNvSpPr>
              <a:spLocks noChangeArrowheads="1"/>
            </p:cNvSpPr>
            <p:nvPr/>
          </p:nvSpPr>
          <p:spPr bwMode="auto">
            <a:xfrm>
              <a:off x="295" y="2824"/>
              <a:ext cx="218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A4</a:t>
              </a:r>
            </a:p>
          </p:txBody>
        </p:sp>
        <p:sp>
          <p:nvSpPr>
            <p:cNvPr id="22599" name="Rectangle 70"/>
            <p:cNvSpPr>
              <a:spLocks noChangeArrowheads="1"/>
            </p:cNvSpPr>
            <p:nvPr/>
          </p:nvSpPr>
          <p:spPr bwMode="auto">
            <a:xfrm>
              <a:off x="2553" y="3518"/>
              <a:ext cx="21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Y0</a:t>
              </a:r>
            </a:p>
          </p:txBody>
        </p:sp>
        <p:sp>
          <p:nvSpPr>
            <p:cNvPr id="22600" name="Rectangle 71"/>
            <p:cNvSpPr>
              <a:spLocks noChangeArrowheads="1"/>
            </p:cNvSpPr>
            <p:nvPr/>
          </p:nvSpPr>
          <p:spPr bwMode="auto">
            <a:xfrm>
              <a:off x="3645" y="3518"/>
              <a:ext cx="219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22601" name="Rectangle 72"/>
            <p:cNvSpPr>
              <a:spLocks noChangeArrowheads="1"/>
            </p:cNvSpPr>
            <p:nvPr/>
          </p:nvSpPr>
          <p:spPr bwMode="auto">
            <a:xfrm>
              <a:off x="5248" y="3518"/>
              <a:ext cx="21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Y31</a:t>
              </a:r>
            </a:p>
          </p:txBody>
        </p:sp>
        <p:sp>
          <p:nvSpPr>
            <p:cNvPr id="22602" name="Line 73"/>
            <p:cNvSpPr>
              <a:spLocks noChangeShapeType="1"/>
            </p:cNvSpPr>
            <p:nvPr/>
          </p:nvSpPr>
          <p:spPr bwMode="auto">
            <a:xfrm>
              <a:off x="3791" y="1808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Line 74"/>
            <p:cNvSpPr>
              <a:spLocks noChangeShapeType="1"/>
            </p:cNvSpPr>
            <p:nvPr/>
          </p:nvSpPr>
          <p:spPr bwMode="auto">
            <a:xfrm>
              <a:off x="3791" y="2396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Line 75"/>
            <p:cNvSpPr>
              <a:spLocks noChangeShapeType="1"/>
            </p:cNvSpPr>
            <p:nvPr/>
          </p:nvSpPr>
          <p:spPr bwMode="auto">
            <a:xfrm>
              <a:off x="3791" y="3198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Line 76"/>
            <p:cNvSpPr>
              <a:spLocks noChangeShapeType="1"/>
            </p:cNvSpPr>
            <p:nvPr/>
          </p:nvSpPr>
          <p:spPr bwMode="auto">
            <a:xfrm>
              <a:off x="1970" y="261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Line 77"/>
            <p:cNvSpPr>
              <a:spLocks noChangeShapeType="1"/>
            </p:cNvSpPr>
            <p:nvPr/>
          </p:nvSpPr>
          <p:spPr bwMode="auto">
            <a:xfrm>
              <a:off x="3063" y="261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7" name="Line 78"/>
            <p:cNvSpPr>
              <a:spLocks noChangeShapeType="1"/>
            </p:cNvSpPr>
            <p:nvPr/>
          </p:nvSpPr>
          <p:spPr bwMode="auto">
            <a:xfrm>
              <a:off x="4738" y="261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8" name="Rectangle 79"/>
            <p:cNvSpPr>
              <a:spLocks noChangeArrowheads="1"/>
            </p:cNvSpPr>
            <p:nvPr/>
          </p:nvSpPr>
          <p:spPr bwMode="auto">
            <a:xfrm>
              <a:off x="1315" y="1645"/>
              <a:ext cx="21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X0</a:t>
              </a:r>
            </a:p>
          </p:txBody>
        </p:sp>
        <p:sp>
          <p:nvSpPr>
            <p:cNvPr id="22609" name="Rectangle 80"/>
            <p:cNvSpPr>
              <a:spLocks noChangeArrowheads="1"/>
            </p:cNvSpPr>
            <p:nvPr/>
          </p:nvSpPr>
          <p:spPr bwMode="auto">
            <a:xfrm>
              <a:off x="1315" y="2280"/>
              <a:ext cx="21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X1</a:t>
              </a:r>
            </a:p>
          </p:txBody>
        </p:sp>
        <p:sp>
          <p:nvSpPr>
            <p:cNvPr id="22610" name="Rectangle 81"/>
            <p:cNvSpPr>
              <a:spLocks noChangeArrowheads="1"/>
            </p:cNvSpPr>
            <p:nvPr/>
          </p:nvSpPr>
          <p:spPr bwMode="auto">
            <a:xfrm>
              <a:off x="1315" y="3006"/>
              <a:ext cx="21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X31</a:t>
              </a:r>
            </a:p>
          </p:txBody>
        </p:sp>
      </p:grpSp>
      <p:sp>
        <p:nvSpPr>
          <p:cNvPr id="471122" name="Rectangle 82"/>
          <p:cNvSpPr>
            <a:spLocks noChangeArrowheads="1"/>
          </p:cNvSpPr>
          <p:nvPr/>
        </p:nvSpPr>
        <p:spPr bwMode="auto">
          <a:xfrm>
            <a:off x="133709" y="908720"/>
            <a:ext cx="889317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N个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存储单元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成M行，N列的二维存储体阵列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地址分两部分：Nx，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Ny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译码过程：Nx经译码，驱动一根字线，Ny经译码，驱动一根字线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只有行、列交叉点上的存储单元被真正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，N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228600" y="333375"/>
            <a:ext cx="8458200" cy="4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4163" indent="-2841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668338" indent="-19367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050925" indent="-19208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968500" indent="-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501900" indent="-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、双译码（二维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译码）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9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7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2" grpId="0"/>
      <p:bldP spid="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80975" y="249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13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kumimoji="1"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1K×4</a:t>
            </a:r>
            <a:r>
              <a:rPr kumimoji="1"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的存储体阵列，</a:t>
            </a:r>
            <a:r>
              <a:rPr kumimoji="1" lang="zh-CN" altLang="en-US" sz="2000" b="1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1"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kumimoji="1" lang="zh-CN" altLang="en-US" sz="2000" b="1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元排列成 </a:t>
            </a:r>
            <a:r>
              <a:rPr kumimoji="1" lang="en-US" altLang="zh-CN" sz="2000" b="1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64×64</a:t>
            </a:r>
            <a:r>
              <a:rPr kumimoji="1"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的方阵，（从存储单元的角度看是</a:t>
            </a:r>
            <a:r>
              <a:rPr kumimoji="1"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64×16</a:t>
            </a:r>
            <a:r>
              <a:rPr kumimoji="1"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的阵列）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50825" y="1041400"/>
            <a:ext cx="8605838" cy="5594350"/>
            <a:chOff x="158" y="656"/>
            <a:chExt cx="5421" cy="3524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58" y="2205"/>
              <a:ext cx="86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数据总线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1333" y="845"/>
              <a:ext cx="431" cy="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字线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x0~</a:t>
              </a:r>
              <a:endParaRPr lang="en-US" altLang="zh-CN" sz="2000" b="1">
                <a:latin typeface="Aria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x63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834" y="1023"/>
              <a:ext cx="211" cy="246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>
              <a:off x="1764" y="1146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045" y="1146"/>
              <a:ext cx="7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2256" y="1023"/>
              <a:ext cx="211" cy="247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 flipH="1">
              <a:off x="2186" y="1147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2467" y="1147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2677" y="1024"/>
              <a:ext cx="211" cy="246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H="1">
              <a:off x="2607" y="1147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3131" y="1024"/>
              <a:ext cx="211" cy="246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3061" y="1147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342" y="1147"/>
              <a:ext cx="7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1834" y="1916"/>
              <a:ext cx="211" cy="246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H="1">
              <a:off x="1764" y="2039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2045" y="2039"/>
              <a:ext cx="7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2256" y="1916"/>
              <a:ext cx="211" cy="247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H="1">
              <a:off x="2186" y="2040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2467" y="2040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2677" y="1917"/>
              <a:ext cx="211" cy="246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 flipH="1">
              <a:off x="2607" y="2040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2888" y="2040"/>
              <a:ext cx="7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131" y="1917"/>
              <a:ext cx="211" cy="246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3061" y="2040"/>
              <a:ext cx="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3342" y="2040"/>
              <a:ext cx="7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3061" y="1147"/>
              <a:ext cx="4" cy="11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 flipH="1">
              <a:off x="3411" y="1147"/>
              <a:ext cx="1" cy="11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746" y="2251"/>
              <a:ext cx="3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2195" y="2259"/>
              <a:ext cx="3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 flipV="1">
              <a:off x="2608" y="2251"/>
              <a:ext cx="3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3061" y="2251"/>
              <a:ext cx="351" cy="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1333" y="778"/>
              <a:ext cx="409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V="1">
              <a:off x="1872" y="890"/>
              <a:ext cx="1371" cy="1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1872" y="901"/>
              <a:ext cx="0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303" y="901"/>
              <a:ext cx="0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2733" y="901"/>
              <a:ext cx="1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242" y="901"/>
              <a:ext cx="1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>
              <a:off x="2518" y="779"/>
              <a:ext cx="1" cy="12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Rectangle 43"/>
            <p:cNvSpPr>
              <a:spLocks noChangeArrowheads="1"/>
            </p:cNvSpPr>
            <p:nvPr/>
          </p:nvSpPr>
          <p:spPr bwMode="auto">
            <a:xfrm>
              <a:off x="3811" y="1025"/>
              <a:ext cx="861" cy="245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4026" y="1025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H="1">
              <a:off x="4241" y="779"/>
              <a:ext cx="1" cy="24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>
              <a:off x="4457" y="1025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Rectangle 47"/>
            <p:cNvSpPr>
              <a:spLocks noChangeArrowheads="1"/>
            </p:cNvSpPr>
            <p:nvPr/>
          </p:nvSpPr>
          <p:spPr bwMode="auto">
            <a:xfrm>
              <a:off x="3811" y="1917"/>
              <a:ext cx="861" cy="245"/>
            </a:xfrm>
            <a:prstGeom prst="rect">
              <a:avLst/>
            </a:prstGeom>
            <a:solidFill>
              <a:srgbClr val="F7E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4026" y="1917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 flipH="1">
              <a:off x="4241" y="1671"/>
              <a:ext cx="1" cy="2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>
              <a:off x="4457" y="1917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1333" y="1661"/>
              <a:ext cx="409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52"/>
            <p:cNvSpPr>
              <a:spLocks noChangeShapeType="1"/>
            </p:cNvSpPr>
            <p:nvPr/>
          </p:nvSpPr>
          <p:spPr bwMode="auto">
            <a:xfrm>
              <a:off x="1979" y="1793"/>
              <a:ext cx="1264" cy="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>
              <a:off x="1979" y="1793"/>
              <a:ext cx="1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Line 54"/>
            <p:cNvSpPr>
              <a:spLocks noChangeShapeType="1"/>
            </p:cNvSpPr>
            <p:nvPr/>
          </p:nvSpPr>
          <p:spPr bwMode="auto">
            <a:xfrm>
              <a:off x="3242" y="1793"/>
              <a:ext cx="1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55"/>
            <p:cNvSpPr>
              <a:spLocks noChangeShapeType="1"/>
            </p:cNvSpPr>
            <p:nvPr/>
          </p:nvSpPr>
          <p:spPr bwMode="auto">
            <a:xfrm>
              <a:off x="2303" y="1793"/>
              <a:ext cx="0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2733" y="1793"/>
              <a:ext cx="1" cy="1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57"/>
            <p:cNvSpPr>
              <a:spLocks noChangeShapeType="1"/>
            </p:cNvSpPr>
            <p:nvPr/>
          </p:nvSpPr>
          <p:spPr bwMode="auto">
            <a:xfrm>
              <a:off x="2410" y="1671"/>
              <a:ext cx="1" cy="12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010" y="656"/>
              <a:ext cx="323" cy="1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地址译码</a:t>
              </a: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227" y="1081"/>
              <a:ext cx="726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地址线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A0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－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A5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23612" name="AutoShape 60"/>
            <p:cNvSpPr>
              <a:spLocks noChangeArrowheads="1"/>
            </p:cNvSpPr>
            <p:nvPr/>
          </p:nvSpPr>
          <p:spPr bwMode="auto">
            <a:xfrm>
              <a:off x="363" y="1592"/>
              <a:ext cx="635" cy="214"/>
            </a:xfrm>
            <a:prstGeom prst="rightArrow">
              <a:avLst>
                <a:gd name="adj1" fmla="val 50000"/>
                <a:gd name="adj2" fmla="val 741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613" name="Text Box 61"/>
            <p:cNvSpPr txBox="1">
              <a:spLocks noChangeArrowheads="1"/>
            </p:cNvSpPr>
            <p:nvPr/>
          </p:nvSpPr>
          <p:spPr bwMode="auto">
            <a:xfrm>
              <a:off x="1656" y="3606"/>
              <a:ext cx="3663" cy="2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地址译码</a:t>
              </a: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23614" name="Line 62"/>
            <p:cNvSpPr>
              <a:spLocks noChangeShapeType="1"/>
            </p:cNvSpPr>
            <p:nvPr/>
          </p:nvSpPr>
          <p:spPr bwMode="auto">
            <a:xfrm>
              <a:off x="1927" y="2478"/>
              <a:ext cx="1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Text Box 63"/>
            <p:cNvSpPr txBox="1">
              <a:spLocks noChangeArrowheads="1"/>
            </p:cNvSpPr>
            <p:nvPr/>
          </p:nvSpPr>
          <p:spPr bwMode="auto">
            <a:xfrm>
              <a:off x="2035" y="3022"/>
              <a:ext cx="7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Y0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字线</a:t>
              </a: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23616" name="Text Box 64"/>
            <p:cNvSpPr txBox="1">
              <a:spLocks noChangeArrowheads="1"/>
            </p:cNvSpPr>
            <p:nvPr/>
          </p:nvSpPr>
          <p:spPr bwMode="auto">
            <a:xfrm>
              <a:off x="3918" y="3339"/>
              <a:ext cx="7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Y1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字线</a:t>
              </a: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23617" name="Text Box 65"/>
            <p:cNvSpPr txBox="1">
              <a:spLocks noChangeArrowheads="1"/>
            </p:cNvSpPr>
            <p:nvPr/>
          </p:nvSpPr>
          <p:spPr bwMode="auto">
            <a:xfrm>
              <a:off x="4457" y="3339"/>
              <a:ext cx="5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charset="0"/>
                  <a:cs typeface="Times New Roman" pitchFamily="18" charset="0"/>
                </a:rPr>
                <a:t>……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23618" name="Text Box 66"/>
            <p:cNvSpPr txBox="1">
              <a:spLocks noChangeArrowheads="1"/>
            </p:cNvSpPr>
            <p:nvPr/>
          </p:nvSpPr>
          <p:spPr bwMode="auto">
            <a:xfrm>
              <a:off x="4825" y="3339"/>
              <a:ext cx="7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 Y15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字线</a:t>
              </a: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23619" name="Line 67"/>
            <p:cNvSpPr>
              <a:spLocks noChangeShapeType="1"/>
            </p:cNvSpPr>
            <p:nvPr/>
          </p:nvSpPr>
          <p:spPr bwMode="auto">
            <a:xfrm flipV="1">
              <a:off x="3918" y="3339"/>
              <a:ext cx="1" cy="24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0" name="Line 68"/>
            <p:cNvSpPr>
              <a:spLocks noChangeShapeType="1"/>
            </p:cNvSpPr>
            <p:nvPr/>
          </p:nvSpPr>
          <p:spPr bwMode="auto">
            <a:xfrm flipV="1">
              <a:off x="4888" y="3339"/>
              <a:ext cx="0" cy="24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1" name="Text Box 69"/>
            <p:cNvSpPr txBox="1">
              <a:spLocks noChangeArrowheads="1"/>
            </p:cNvSpPr>
            <p:nvPr/>
          </p:nvSpPr>
          <p:spPr bwMode="auto">
            <a:xfrm>
              <a:off x="3379" y="3952"/>
              <a:ext cx="1474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地址线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A6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－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A9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23622" name="AutoShape 70"/>
            <p:cNvSpPr>
              <a:spLocks noChangeArrowheads="1"/>
            </p:cNvSpPr>
            <p:nvPr/>
          </p:nvSpPr>
          <p:spPr bwMode="auto">
            <a:xfrm>
              <a:off x="3085" y="3838"/>
              <a:ext cx="227" cy="342"/>
            </a:xfrm>
            <a:prstGeom prst="upArrow">
              <a:avLst>
                <a:gd name="adj1" fmla="val 50000"/>
                <a:gd name="adj2" fmla="val 376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3623" name="Line 71"/>
            <p:cNvSpPr>
              <a:spLocks noChangeShapeType="1"/>
            </p:cNvSpPr>
            <p:nvPr/>
          </p:nvSpPr>
          <p:spPr bwMode="auto">
            <a:xfrm>
              <a:off x="1860" y="2259"/>
              <a:ext cx="0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4" name="Text Box 72"/>
            <p:cNvSpPr txBox="1">
              <a:spLocks noChangeArrowheads="1"/>
            </p:cNvSpPr>
            <p:nvPr/>
          </p:nvSpPr>
          <p:spPr bwMode="auto">
            <a:xfrm>
              <a:off x="930" y="2321"/>
              <a:ext cx="4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Arial" charset="0"/>
                </a:rPr>
                <a:t>I/O</a:t>
              </a:r>
            </a:p>
          </p:txBody>
        </p:sp>
        <p:sp>
          <p:nvSpPr>
            <p:cNvPr id="23625" name="Text Box 73"/>
            <p:cNvSpPr txBox="1">
              <a:spLocks noChangeArrowheads="1"/>
            </p:cNvSpPr>
            <p:nvPr/>
          </p:nvSpPr>
          <p:spPr bwMode="auto">
            <a:xfrm>
              <a:off x="930" y="2614"/>
              <a:ext cx="4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Arial" charset="0"/>
                </a:rPr>
                <a:t>I/O</a:t>
              </a:r>
            </a:p>
          </p:txBody>
        </p:sp>
        <p:sp>
          <p:nvSpPr>
            <p:cNvPr id="23626" name="Text Box 74"/>
            <p:cNvSpPr txBox="1">
              <a:spLocks noChangeArrowheads="1"/>
            </p:cNvSpPr>
            <p:nvPr/>
          </p:nvSpPr>
          <p:spPr bwMode="auto">
            <a:xfrm>
              <a:off x="929" y="2921"/>
              <a:ext cx="4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Arial" charset="0"/>
                </a:rPr>
                <a:t>I/O</a:t>
              </a:r>
            </a:p>
          </p:txBody>
        </p:sp>
        <p:sp>
          <p:nvSpPr>
            <p:cNvPr id="23627" name="Text Box 75"/>
            <p:cNvSpPr txBox="1">
              <a:spLocks noChangeArrowheads="1"/>
            </p:cNvSpPr>
            <p:nvPr/>
          </p:nvSpPr>
          <p:spPr bwMode="auto">
            <a:xfrm>
              <a:off x="929" y="3238"/>
              <a:ext cx="4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Arial" charset="0"/>
                </a:rPr>
                <a:t>I/O</a:t>
              </a:r>
            </a:p>
          </p:txBody>
        </p:sp>
        <p:sp>
          <p:nvSpPr>
            <p:cNvPr id="23628" name="Line 76"/>
            <p:cNvSpPr>
              <a:spLocks noChangeShapeType="1"/>
            </p:cNvSpPr>
            <p:nvPr/>
          </p:nvSpPr>
          <p:spPr bwMode="auto">
            <a:xfrm>
              <a:off x="1927" y="2160"/>
              <a:ext cx="0" cy="140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77"/>
            <p:cNvSpPr>
              <a:spLocks noChangeShapeType="1"/>
            </p:cNvSpPr>
            <p:nvPr/>
          </p:nvSpPr>
          <p:spPr bwMode="auto">
            <a:xfrm>
              <a:off x="2971" y="1162"/>
              <a:ext cx="0" cy="10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Line 78"/>
            <p:cNvSpPr>
              <a:spLocks noChangeShapeType="1"/>
            </p:cNvSpPr>
            <p:nvPr/>
          </p:nvSpPr>
          <p:spPr bwMode="auto">
            <a:xfrm>
              <a:off x="2880" y="1162"/>
              <a:ext cx="9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Line 79"/>
            <p:cNvSpPr>
              <a:spLocks noChangeShapeType="1"/>
            </p:cNvSpPr>
            <p:nvPr/>
          </p:nvSpPr>
          <p:spPr bwMode="auto">
            <a:xfrm>
              <a:off x="2608" y="1162"/>
              <a:ext cx="0" cy="10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2" name="Line 80"/>
            <p:cNvSpPr>
              <a:spLocks noChangeShapeType="1"/>
            </p:cNvSpPr>
            <p:nvPr/>
          </p:nvSpPr>
          <p:spPr bwMode="auto">
            <a:xfrm>
              <a:off x="2517" y="1117"/>
              <a:ext cx="0" cy="1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Line 81"/>
            <p:cNvSpPr>
              <a:spLocks noChangeShapeType="1"/>
            </p:cNvSpPr>
            <p:nvPr/>
          </p:nvSpPr>
          <p:spPr bwMode="auto">
            <a:xfrm>
              <a:off x="2200" y="1162"/>
              <a:ext cx="0" cy="10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4" name="Line 82"/>
            <p:cNvSpPr>
              <a:spLocks noChangeShapeType="1"/>
            </p:cNvSpPr>
            <p:nvPr/>
          </p:nvSpPr>
          <p:spPr bwMode="auto">
            <a:xfrm>
              <a:off x="2109" y="1162"/>
              <a:ext cx="0" cy="10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5" name="Line 83"/>
            <p:cNvSpPr>
              <a:spLocks noChangeShapeType="1"/>
            </p:cNvSpPr>
            <p:nvPr/>
          </p:nvSpPr>
          <p:spPr bwMode="auto">
            <a:xfrm>
              <a:off x="1746" y="1117"/>
              <a:ext cx="0" cy="1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6" name="Line 84"/>
            <p:cNvSpPr>
              <a:spLocks noChangeShapeType="1"/>
            </p:cNvSpPr>
            <p:nvPr/>
          </p:nvSpPr>
          <p:spPr bwMode="auto">
            <a:xfrm>
              <a:off x="1338" y="2387"/>
              <a:ext cx="5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7" name="Line 85"/>
            <p:cNvSpPr>
              <a:spLocks noChangeShapeType="1"/>
            </p:cNvSpPr>
            <p:nvPr/>
          </p:nvSpPr>
          <p:spPr bwMode="auto">
            <a:xfrm>
              <a:off x="1338" y="2432"/>
              <a:ext cx="6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8" name="Line 86"/>
            <p:cNvSpPr>
              <a:spLocks noChangeShapeType="1"/>
            </p:cNvSpPr>
            <p:nvPr/>
          </p:nvSpPr>
          <p:spPr bwMode="auto">
            <a:xfrm>
              <a:off x="2018" y="2251"/>
              <a:ext cx="0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9" name="Line 87"/>
            <p:cNvSpPr>
              <a:spLocks noChangeShapeType="1"/>
            </p:cNvSpPr>
            <p:nvPr/>
          </p:nvSpPr>
          <p:spPr bwMode="auto">
            <a:xfrm>
              <a:off x="2381" y="2160"/>
              <a:ext cx="0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0" name="Line 88"/>
            <p:cNvSpPr>
              <a:spLocks noChangeShapeType="1"/>
            </p:cNvSpPr>
            <p:nvPr/>
          </p:nvSpPr>
          <p:spPr bwMode="auto">
            <a:xfrm>
              <a:off x="2789" y="2160"/>
              <a:ext cx="0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1" name="Line 89"/>
            <p:cNvSpPr>
              <a:spLocks noChangeShapeType="1"/>
            </p:cNvSpPr>
            <p:nvPr/>
          </p:nvSpPr>
          <p:spPr bwMode="auto">
            <a:xfrm>
              <a:off x="3243" y="2160"/>
              <a:ext cx="0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2" name="Line 90"/>
            <p:cNvSpPr>
              <a:spLocks noChangeShapeType="1"/>
            </p:cNvSpPr>
            <p:nvPr/>
          </p:nvSpPr>
          <p:spPr bwMode="auto">
            <a:xfrm flipH="1">
              <a:off x="295" y="247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3" name="Line 91"/>
            <p:cNvSpPr>
              <a:spLocks noChangeShapeType="1"/>
            </p:cNvSpPr>
            <p:nvPr/>
          </p:nvSpPr>
          <p:spPr bwMode="auto">
            <a:xfrm flipH="1">
              <a:off x="295" y="275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4" name="Line 92"/>
            <p:cNvSpPr>
              <a:spLocks noChangeShapeType="1"/>
            </p:cNvSpPr>
            <p:nvPr/>
          </p:nvSpPr>
          <p:spPr bwMode="auto">
            <a:xfrm flipH="1">
              <a:off x="295" y="302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5" name="Line 93"/>
            <p:cNvSpPr>
              <a:spLocks noChangeShapeType="1"/>
            </p:cNvSpPr>
            <p:nvPr/>
          </p:nvSpPr>
          <p:spPr bwMode="auto">
            <a:xfrm flipH="1">
              <a:off x="340" y="333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6" name="Line 94"/>
            <p:cNvSpPr>
              <a:spLocks noChangeShapeType="1"/>
            </p:cNvSpPr>
            <p:nvPr/>
          </p:nvSpPr>
          <p:spPr bwMode="auto">
            <a:xfrm>
              <a:off x="4241" y="1888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Line 95"/>
            <p:cNvSpPr>
              <a:spLocks noChangeShapeType="1"/>
            </p:cNvSpPr>
            <p:nvPr/>
          </p:nvSpPr>
          <p:spPr bwMode="auto">
            <a:xfrm>
              <a:off x="4241" y="1026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2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107950" y="188913"/>
            <a:ext cx="8893175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4163" indent="-2841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668338" indent="-19367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050925" indent="-19208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968500" indent="-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501900" indent="-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b="1" dirty="0" smtClean="0">
                <a:latin typeface="Arial" charset="0"/>
              </a:rPr>
              <a:t>例子：二</a:t>
            </a:r>
            <a:r>
              <a:rPr lang="zh-CN" altLang="en-US" sz="2400" b="1" dirty="0">
                <a:latin typeface="Arial" charset="0"/>
              </a:rPr>
              <a:t>维地址结构（</a:t>
            </a:r>
            <a:r>
              <a:rPr lang="en-US" altLang="zh-CN" sz="2400" b="1" dirty="0">
                <a:latin typeface="Arial" charset="0"/>
              </a:rPr>
              <a:t>SRAM）：</a:t>
            </a:r>
            <a:r>
              <a:rPr lang="en-US" altLang="zh-CN" sz="2400" b="1" dirty="0" smtClean="0">
                <a:latin typeface="Times New Roman" pitchFamily="18" charset="0"/>
              </a:rPr>
              <a:t>4k×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4</a:t>
            </a:r>
            <a:endParaRPr lang="zh-CN" altLang="en-US" sz="2400" b="1" dirty="0">
              <a:latin typeface="宋体" charset="-122"/>
            </a:endParaRP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395288" y="865188"/>
          <a:ext cx="8353425" cy="591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VISIO" r:id="rId3" imgW="7354758" imgH="5635503" progId="Visio.Drawing.6">
                  <p:embed/>
                </p:oleObj>
              </mc:Choice>
              <mc:Fallback>
                <p:oleObj name="VISIO" r:id="rId3" imgW="7354758" imgH="563550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65188"/>
                        <a:ext cx="8353425" cy="591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5" name="AutoShape 5"/>
          <p:cNvSpPr>
            <a:spLocks noChangeArrowheads="1"/>
          </p:cNvSpPr>
          <p:nvPr/>
        </p:nvSpPr>
        <p:spPr bwMode="auto">
          <a:xfrm>
            <a:off x="395288" y="692150"/>
            <a:ext cx="1908175" cy="407988"/>
          </a:xfrm>
          <a:prstGeom prst="wedgeEllipseCallout">
            <a:avLst>
              <a:gd name="adj1" fmla="val -21130"/>
              <a:gd name="adj2" fmla="val 186963"/>
            </a:avLst>
          </a:prstGeom>
          <a:solidFill>
            <a:srgbClr val="0A520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49"/>
                </a:solidFill>
                <a:latin typeface="Arial" charset="0"/>
              </a:rPr>
              <a:t>行地址</a:t>
            </a:r>
          </a:p>
        </p:txBody>
      </p:sp>
      <p:sp>
        <p:nvSpPr>
          <p:cNvPr id="476166" name="AutoShape 6"/>
          <p:cNvSpPr>
            <a:spLocks noChangeArrowheads="1"/>
          </p:cNvSpPr>
          <p:nvPr/>
        </p:nvSpPr>
        <p:spPr bwMode="auto">
          <a:xfrm>
            <a:off x="755650" y="5410200"/>
            <a:ext cx="685800" cy="1114425"/>
          </a:xfrm>
          <a:prstGeom prst="wedgeRoundRectCallout">
            <a:avLst>
              <a:gd name="adj1" fmla="val 460185"/>
              <a:gd name="adj2" fmla="val 14671"/>
              <a:gd name="adj3" fmla="val 16667"/>
            </a:avLst>
          </a:prstGeom>
          <a:solidFill>
            <a:srgbClr val="0A520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49"/>
                </a:solidFill>
                <a:latin typeface="Arial" charset="0"/>
              </a:rPr>
              <a:t>列地址</a:t>
            </a:r>
          </a:p>
        </p:txBody>
      </p:sp>
      <p:sp>
        <p:nvSpPr>
          <p:cNvPr id="476167" name="AutoShape 7"/>
          <p:cNvSpPr>
            <a:spLocks noChangeArrowheads="1"/>
          </p:cNvSpPr>
          <p:nvPr/>
        </p:nvSpPr>
        <p:spPr bwMode="auto">
          <a:xfrm>
            <a:off x="4427538" y="1412875"/>
            <a:ext cx="3530600" cy="792163"/>
          </a:xfrm>
          <a:prstGeom prst="wedgeRoundRectCallout">
            <a:avLst>
              <a:gd name="adj1" fmla="val -71671"/>
              <a:gd name="adj2" fmla="val 84468"/>
              <a:gd name="adj3" fmla="val 16667"/>
            </a:avLst>
          </a:prstGeom>
          <a:solidFill>
            <a:srgbClr val="0A520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FF49"/>
                </a:solidFill>
                <a:latin typeface="Arial" charset="0"/>
              </a:rPr>
              <a:t>128 </a:t>
            </a:r>
            <a:r>
              <a:rPr lang="en-US" altLang="zh-CN" sz="2000" b="1" dirty="0">
                <a:solidFill>
                  <a:srgbClr val="FFFF49"/>
                </a:solidFill>
                <a:latin typeface="Arial" charset="0"/>
              </a:rPr>
              <a:t>X </a:t>
            </a:r>
            <a:r>
              <a:rPr lang="en-US" altLang="zh-CN" sz="2000" b="1" dirty="0" smtClean="0">
                <a:solidFill>
                  <a:srgbClr val="FFFF49"/>
                </a:solidFill>
                <a:latin typeface="Arial" charset="0"/>
              </a:rPr>
              <a:t>128</a:t>
            </a:r>
            <a:r>
              <a:rPr lang="zh-CN" altLang="en-US" sz="2000" b="1" dirty="0" smtClean="0">
                <a:solidFill>
                  <a:srgbClr val="FFFF49"/>
                </a:solidFill>
                <a:latin typeface="Arial" charset="0"/>
              </a:rPr>
              <a:t>存储位元阵列</a:t>
            </a:r>
            <a:endParaRPr lang="zh-CN" altLang="en-US" sz="2000" b="1" dirty="0">
              <a:solidFill>
                <a:srgbClr val="FFFF49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FF49"/>
                </a:solidFill>
                <a:latin typeface="Arial" charset="0"/>
              </a:rPr>
              <a:t>行地址数与列地址数不等</a:t>
            </a:r>
          </a:p>
        </p:txBody>
      </p:sp>
    </p:spTree>
    <p:extLst>
      <p:ext uri="{BB962C8B-B14F-4D97-AF65-F5344CB8AC3E}">
        <p14:creationId xmlns:p14="http://schemas.microsoft.com/office/powerpoint/2010/main" val="339683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autoUpdateAnimBg="0"/>
      <p:bldP spid="476165" grpId="0" animBg="1" autoUpdateAnimBg="0"/>
      <p:bldP spid="476166" grpId="0" animBg="1" autoUpdateAnimBg="0"/>
      <p:bldP spid="47616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526" y="260648"/>
            <a:ext cx="8448930" cy="57606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32K×8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63382"/>
            <a:ext cx="8136904" cy="553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7F2A55-5490-4BBB-A25D-F2DCD8FEFA0D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752"/>
            <a:ext cx="7849120" cy="491524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、读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写的互锁逻辑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）信号定义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片选信号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：低电平有效（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读使能信号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低电平有效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写操作信号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低电平有效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）读写控制（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读操作时（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WE=1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2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写操作时（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WE=0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）：门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开启，门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2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是互锁的，一个开启时另一个必定关闭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36104"/>
            <a:ext cx="2689334" cy="20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465"/>
            <a:ext cx="7776864" cy="576263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的读写控制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79712" y="2348880"/>
            <a:ext cx="3096344" cy="2520280"/>
            <a:chOff x="1979712" y="2348880"/>
            <a:chExt cx="3096344" cy="252028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979712" y="2348880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83968" y="2348880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5736" y="285293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572000" y="285293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195736" y="3356992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644008" y="3356992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123728" y="4365104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275856" y="4365104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123728" y="4869160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75856" y="4869160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2627784" y="3861048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2262" y="242887"/>
            <a:ext cx="90022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:SRAM</a:t>
            </a:r>
            <a:r>
              <a:rPr kumimoji="1" lang="zh-CN" altLang="zh-CN" sz="2800" b="1" dirty="0">
                <a:latin typeface="黑体" pitchFamily="2" charset="-122"/>
                <a:ea typeface="黑体" pitchFamily="2" charset="-122"/>
              </a:rPr>
              <a:t>芯片2114（1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K×4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位）</a:t>
            </a:r>
            <a:endParaRPr kumimoji="1" lang="zh-CN" altLang="en-US" sz="2800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11960" y="714400"/>
            <a:ext cx="4474100" cy="2498576"/>
            <a:chOff x="2042116" y="811560"/>
            <a:chExt cx="4474100" cy="2498576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2101915" y="1248544"/>
              <a:ext cx="4343400" cy="1676400"/>
              <a:chOff x="1344" y="192"/>
              <a:chExt cx="2736" cy="1056"/>
            </a:xfrm>
          </p:grpSpPr>
          <p:sp>
            <p:nvSpPr>
              <p:cNvPr id="45084" name="Rectangle 10"/>
              <p:cNvSpPr>
                <a:spLocks noChangeArrowheads="1"/>
              </p:cNvSpPr>
              <p:nvPr/>
            </p:nvSpPr>
            <p:spPr bwMode="auto">
              <a:xfrm>
                <a:off x="1344" y="432"/>
                <a:ext cx="2688" cy="576"/>
              </a:xfrm>
              <a:prstGeom prst="rect">
                <a:avLst/>
              </a:prstGeom>
              <a:solidFill>
                <a:srgbClr val="FFFF66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5" name="Line 11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6" name="Line 12"/>
              <p:cNvSpPr>
                <a:spLocks noChangeShapeType="1"/>
              </p:cNvSpPr>
              <p:nvPr/>
            </p:nvSpPr>
            <p:spPr bwMode="auto">
              <a:xfrm>
                <a:off x="297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7" name="Line 13"/>
              <p:cNvSpPr>
                <a:spLocks noChangeShapeType="1"/>
              </p:cNvSpPr>
              <p:nvPr/>
            </p:nvSpPr>
            <p:spPr bwMode="auto">
              <a:xfrm>
                <a:off x="326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8" name="Line 14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9" name="Line 15"/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0" name="Line 16"/>
              <p:cNvSpPr>
                <a:spLocks noChangeShapeType="1"/>
              </p:cNvSpPr>
              <p:nvPr/>
            </p:nvSpPr>
            <p:spPr bwMode="auto">
              <a:xfrm>
                <a:off x="2400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1" name="Line 17"/>
              <p:cNvSpPr>
                <a:spLocks noChangeShapeType="1"/>
              </p:cNvSpPr>
              <p:nvPr/>
            </p:nvSpPr>
            <p:spPr bwMode="auto">
              <a:xfrm>
                <a:off x="211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2" name="Line 18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3" name="Line 19"/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4" name="Line 20"/>
              <p:cNvSpPr>
                <a:spLocks noChangeShapeType="1"/>
              </p:cNvSpPr>
              <p:nvPr/>
            </p:nvSpPr>
            <p:spPr bwMode="auto">
              <a:xfrm>
                <a:off x="2688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5" name="Line 21"/>
              <p:cNvSpPr>
                <a:spLocks noChangeShapeType="1"/>
              </p:cNvSpPr>
              <p:nvPr/>
            </p:nvSpPr>
            <p:spPr bwMode="auto">
              <a:xfrm>
                <a:off x="297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6" name="Line 22"/>
              <p:cNvSpPr>
                <a:spLocks noChangeShapeType="1"/>
              </p:cNvSpPr>
              <p:nvPr/>
            </p:nvSpPr>
            <p:spPr bwMode="auto">
              <a:xfrm>
                <a:off x="326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7" name="Line 23"/>
              <p:cNvSpPr>
                <a:spLocks noChangeShapeType="1"/>
              </p:cNvSpPr>
              <p:nvPr/>
            </p:nvSpPr>
            <p:spPr bwMode="auto">
              <a:xfrm>
                <a:off x="350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8" name="Line 24"/>
              <p:cNvSpPr>
                <a:spLocks noChangeShapeType="1"/>
              </p:cNvSpPr>
              <p:nvPr/>
            </p:nvSpPr>
            <p:spPr bwMode="auto">
              <a:xfrm>
                <a:off x="379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9" name="Line 25"/>
              <p:cNvSpPr>
                <a:spLocks noChangeShapeType="1"/>
              </p:cNvSpPr>
              <p:nvPr/>
            </p:nvSpPr>
            <p:spPr bwMode="auto">
              <a:xfrm>
                <a:off x="2400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0" name="Line 26"/>
              <p:cNvSpPr>
                <a:spLocks noChangeShapeType="1"/>
              </p:cNvSpPr>
              <p:nvPr/>
            </p:nvSpPr>
            <p:spPr bwMode="auto">
              <a:xfrm>
                <a:off x="211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1" name="Line 27"/>
              <p:cNvSpPr>
                <a:spLocks noChangeShapeType="1"/>
              </p:cNvSpPr>
              <p:nvPr/>
            </p:nvSpPr>
            <p:spPr bwMode="auto">
              <a:xfrm>
                <a:off x="182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2" name="Line 28"/>
              <p:cNvSpPr>
                <a:spLocks noChangeShapeType="1"/>
              </p:cNvSpPr>
              <p:nvPr/>
            </p:nvSpPr>
            <p:spPr bwMode="auto">
              <a:xfrm>
                <a:off x="153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3" name="Text Box 29"/>
              <p:cNvSpPr txBox="1">
                <a:spLocks noChangeArrowheads="1"/>
              </p:cNvSpPr>
              <p:nvPr/>
            </p:nvSpPr>
            <p:spPr bwMode="auto">
              <a:xfrm>
                <a:off x="1968" y="528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2114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（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1K×4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）</a:t>
                </a:r>
              </a:p>
            </p:txBody>
          </p:sp>
          <p:sp>
            <p:nvSpPr>
              <p:cNvPr id="45104" name="Text Box 30"/>
              <p:cNvSpPr txBox="1">
                <a:spLocks noChangeArrowheads="1"/>
              </p:cNvSpPr>
              <p:nvPr/>
            </p:nvSpPr>
            <p:spPr bwMode="auto">
              <a:xfrm>
                <a:off x="139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45105" name="Text Box 31"/>
              <p:cNvSpPr txBox="1">
                <a:spLocks noChangeArrowheads="1"/>
              </p:cNvSpPr>
              <p:nvPr/>
            </p:nvSpPr>
            <p:spPr bwMode="auto">
              <a:xfrm>
                <a:off x="3648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45106" name="Text Box 32"/>
              <p:cNvSpPr txBox="1">
                <a:spLocks noChangeArrowheads="1"/>
              </p:cNvSpPr>
              <p:nvPr/>
            </p:nvSpPr>
            <p:spPr bwMode="auto">
              <a:xfrm>
                <a:off x="3600" y="3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10</a:t>
                </a:r>
              </a:p>
            </p:txBody>
          </p:sp>
          <p:sp>
            <p:nvSpPr>
              <p:cNvPr id="45107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18</a:t>
                </a:r>
              </a:p>
            </p:txBody>
          </p:sp>
        </p:grp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2096616" y="2852936"/>
              <a:ext cx="4419600" cy="457200"/>
              <a:chOff x="1344" y="1392"/>
              <a:chExt cx="2784" cy="288"/>
            </a:xfrm>
          </p:grpSpPr>
          <p:sp>
            <p:nvSpPr>
              <p:cNvPr id="45082" name="Text Box 35"/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27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A6 A5 A4 A3 A0 A1 A2 CS GND</a:t>
                </a:r>
              </a:p>
            </p:txBody>
          </p:sp>
          <p:sp>
            <p:nvSpPr>
              <p:cNvPr id="45083" name="Line 36"/>
              <p:cNvSpPr>
                <a:spLocks noChangeShapeType="1"/>
              </p:cNvSpPr>
              <p:nvPr/>
            </p:nvSpPr>
            <p:spPr bwMode="auto">
              <a:xfrm>
                <a:off x="3408" y="144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042116" y="811560"/>
              <a:ext cx="4474100" cy="457200"/>
              <a:chOff x="3496466" y="3081536"/>
              <a:chExt cx="4474100" cy="457200"/>
            </a:xfrm>
          </p:grpSpPr>
          <p:sp>
            <p:nvSpPr>
              <p:cNvPr id="45080" name="Text Box 38"/>
              <p:cNvSpPr txBox="1">
                <a:spLocks noChangeArrowheads="1"/>
              </p:cNvSpPr>
              <p:nvPr/>
            </p:nvSpPr>
            <p:spPr bwMode="auto">
              <a:xfrm>
                <a:off x="3496466" y="3081536"/>
                <a:ext cx="44741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 err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Vcc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 A7 A8 A9 D0 D1 D2 D3 WE</a:t>
                </a:r>
              </a:p>
            </p:txBody>
          </p:sp>
          <p:sp>
            <p:nvSpPr>
              <p:cNvPr id="45081" name="Line 39"/>
              <p:cNvSpPr>
                <a:spLocks noChangeShapeType="1"/>
              </p:cNvSpPr>
              <p:nvPr/>
            </p:nvSpPr>
            <p:spPr bwMode="auto">
              <a:xfrm>
                <a:off x="7381081" y="3140274"/>
                <a:ext cx="304800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-36512" y="2780928"/>
            <a:ext cx="7458075" cy="3687465"/>
            <a:chOff x="0" y="2924175"/>
            <a:chExt cx="7458075" cy="3687465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0" y="2924175"/>
              <a:ext cx="3124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）外特性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133475" y="3559175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6600FF"/>
                  </a:solidFill>
                  <a:latin typeface="黑体" pitchFamily="2" charset="-122"/>
                  <a:ea typeface="黑体" pitchFamily="2" charset="-122"/>
                </a:rPr>
                <a:t>地址端：</a:t>
              </a:r>
            </a:p>
          </p:txBody>
        </p: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2657475" y="3559175"/>
              <a:ext cx="2819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A9∼A0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（入）</a:t>
              </a:r>
            </a:p>
          </p:txBody>
        </p:sp>
        <p:sp>
          <p:nvSpPr>
            <p:cNvPr id="17449" name="Text Box 41"/>
            <p:cNvSpPr txBox="1">
              <a:spLocks noChangeArrowheads="1"/>
            </p:cNvSpPr>
            <p:nvPr/>
          </p:nvSpPr>
          <p:spPr bwMode="auto">
            <a:xfrm>
              <a:off x="1133475" y="4016375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FF"/>
                  </a:solidFill>
                  <a:latin typeface="黑体" pitchFamily="2" charset="-122"/>
                  <a:ea typeface="黑体" pitchFamily="2" charset="-122"/>
                </a:rPr>
                <a:t>数据端：</a:t>
              </a:r>
            </a:p>
          </p:txBody>
        </p: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2657475" y="4016375"/>
              <a:ext cx="3505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D3∼D0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（入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出）</a:t>
              </a:r>
            </a:p>
          </p:txBody>
        </p:sp>
        <p:sp>
          <p:nvSpPr>
            <p:cNvPr id="17451" name="Text Box 43"/>
            <p:cNvSpPr txBox="1">
              <a:spLocks noChangeArrowheads="1"/>
            </p:cNvSpPr>
            <p:nvPr/>
          </p:nvSpPr>
          <p:spPr bwMode="auto">
            <a:xfrm>
              <a:off x="1133475" y="4854575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控制端：</a:t>
              </a:r>
            </a:p>
          </p:txBody>
        </p:sp>
        <p:sp>
          <p:nvSpPr>
            <p:cNvPr id="17452" name="AutoShape 44"/>
            <p:cNvSpPr>
              <a:spLocks/>
            </p:cNvSpPr>
            <p:nvPr/>
          </p:nvSpPr>
          <p:spPr bwMode="auto">
            <a:xfrm>
              <a:off x="2657475" y="4778375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2886075" y="4625975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片选</a:t>
              </a: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CS</a:t>
              </a:r>
            </a:p>
          </p:txBody>
        </p:sp>
        <p:sp>
          <p:nvSpPr>
            <p:cNvPr id="17454" name="AutoShape 46"/>
            <p:cNvSpPr>
              <a:spLocks/>
            </p:cNvSpPr>
            <p:nvPr/>
          </p:nvSpPr>
          <p:spPr bwMode="auto">
            <a:xfrm>
              <a:off x="4257675" y="4702175"/>
              <a:ext cx="152400" cy="6096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7455" name="Text Box 47"/>
            <p:cNvSpPr txBox="1">
              <a:spLocks noChangeArrowheads="1"/>
            </p:cNvSpPr>
            <p:nvPr/>
          </p:nvSpPr>
          <p:spPr bwMode="auto">
            <a:xfrm>
              <a:off x="4410075" y="4473575"/>
              <a:ext cx="304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= 0 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选中芯片</a:t>
              </a:r>
            </a:p>
          </p:txBody>
        </p:sp>
        <p:sp>
          <p:nvSpPr>
            <p:cNvPr id="17456" name="Text Box 48"/>
            <p:cNvSpPr txBox="1">
              <a:spLocks noChangeArrowheads="1"/>
            </p:cNvSpPr>
            <p:nvPr/>
          </p:nvSpPr>
          <p:spPr bwMode="auto">
            <a:xfrm>
              <a:off x="4410075" y="4930775"/>
              <a:ext cx="304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= 1 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未选中芯片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>
              <a:off x="3600400" y="4702175"/>
              <a:ext cx="304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886075" y="5630863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写使能</a:t>
              </a: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WE</a:t>
              </a:r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>
              <a:off x="3888432" y="5692775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460" name="AutoShape 52"/>
            <p:cNvSpPr>
              <a:spLocks/>
            </p:cNvSpPr>
            <p:nvPr/>
          </p:nvSpPr>
          <p:spPr bwMode="auto">
            <a:xfrm>
              <a:off x="4562475" y="5616575"/>
              <a:ext cx="152400" cy="6096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7461" name="Text Box 53"/>
            <p:cNvSpPr txBox="1">
              <a:spLocks noChangeArrowheads="1"/>
            </p:cNvSpPr>
            <p:nvPr/>
          </p:nvSpPr>
          <p:spPr bwMode="auto">
            <a:xfrm>
              <a:off x="4714875" y="5464175"/>
              <a:ext cx="1981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= 1 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读</a:t>
              </a:r>
            </a:p>
          </p:txBody>
        </p:sp>
        <p:sp>
          <p:nvSpPr>
            <p:cNvPr id="17462" name="Text Box 54"/>
            <p:cNvSpPr txBox="1">
              <a:spLocks noChangeArrowheads="1"/>
            </p:cNvSpPr>
            <p:nvPr/>
          </p:nvSpPr>
          <p:spPr bwMode="auto">
            <a:xfrm>
              <a:off x="4714875" y="5921375"/>
              <a:ext cx="1981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= 0 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写</a:t>
              </a:r>
            </a:p>
          </p:txBody>
        </p: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1133475" y="6149975"/>
              <a:ext cx="3870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 smtClean="0">
                  <a:solidFill>
                    <a:srgbClr val="990000"/>
                  </a:solidFill>
                  <a:latin typeface="黑体" pitchFamily="2" charset="-122"/>
                  <a:ea typeface="黑体" pitchFamily="2" charset="-122"/>
                </a:rPr>
                <a:t>电源和地线</a:t>
              </a:r>
              <a:r>
                <a:rPr kumimoji="1" lang="en-US" altLang="zh-CN" sz="2400" b="1" dirty="0" smtClean="0">
                  <a:solidFill>
                    <a:srgbClr val="990000"/>
                  </a:solidFill>
                  <a:latin typeface="黑体" pitchFamily="2" charset="-122"/>
                  <a:ea typeface="黑体" pitchFamily="2" charset="-122"/>
                </a:rPr>
                <a:t>: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Vcc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745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648"/>
            <a:ext cx="7543800" cy="6524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存储器的地位</a:t>
            </a: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1187450" y="3500438"/>
            <a:ext cx="2881313" cy="2736850"/>
          </a:xfrm>
          <a:prstGeom prst="rect">
            <a:avLst/>
          </a:pr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1331913" y="3636963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CPU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1331913" y="4292600"/>
            <a:ext cx="1655762" cy="647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1908175" y="5300663"/>
            <a:ext cx="1584325" cy="6477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1619250" y="4429125"/>
            <a:ext cx="1119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运算器</a:t>
            </a:r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1908175" y="543877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控制器</a:t>
            </a:r>
          </a:p>
        </p:txBody>
      </p:sp>
      <p:sp>
        <p:nvSpPr>
          <p:cNvPr id="29705" name="Rectangle 14"/>
          <p:cNvSpPr>
            <a:spLocks noChangeArrowheads="1"/>
          </p:cNvSpPr>
          <p:nvPr/>
        </p:nvSpPr>
        <p:spPr bwMode="auto">
          <a:xfrm>
            <a:off x="1908175" y="1484313"/>
            <a:ext cx="2305050" cy="865187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6" name="Text Box 15"/>
          <p:cNvSpPr txBox="1">
            <a:spLocks noChangeArrowheads="1"/>
          </p:cNvSpPr>
          <p:nvPr/>
        </p:nvSpPr>
        <p:spPr bwMode="auto">
          <a:xfrm>
            <a:off x="2197100" y="1674813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黑体" pitchFamily="2" charset="-122"/>
              </a:rPr>
              <a:t>存储器</a:t>
            </a:r>
          </a:p>
        </p:txBody>
      </p:sp>
      <p:sp>
        <p:nvSpPr>
          <p:cNvPr id="29707" name="Rectangle 16"/>
          <p:cNvSpPr>
            <a:spLocks noChangeArrowheads="1"/>
          </p:cNvSpPr>
          <p:nvPr/>
        </p:nvSpPr>
        <p:spPr bwMode="auto">
          <a:xfrm>
            <a:off x="6516688" y="4149725"/>
            <a:ext cx="1655762" cy="64770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8" name="Rectangle 17"/>
          <p:cNvSpPr>
            <a:spLocks noChangeArrowheads="1"/>
          </p:cNvSpPr>
          <p:nvPr/>
        </p:nvSpPr>
        <p:spPr bwMode="auto">
          <a:xfrm>
            <a:off x="6516688" y="5157788"/>
            <a:ext cx="1584325" cy="6477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Text Box 18"/>
          <p:cNvSpPr txBox="1">
            <a:spLocks noChangeArrowheads="1"/>
          </p:cNvSpPr>
          <p:nvPr/>
        </p:nvSpPr>
        <p:spPr bwMode="auto">
          <a:xfrm>
            <a:off x="6804025" y="4286250"/>
            <a:ext cx="1119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输入设备</a:t>
            </a:r>
          </a:p>
        </p:txBody>
      </p:sp>
      <p:sp>
        <p:nvSpPr>
          <p:cNvPr id="29710" name="Text Box 19"/>
          <p:cNvSpPr txBox="1">
            <a:spLocks noChangeArrowheads="1"/>
          </p:cNvSpPr>
          <p:nvPr/>
        </p:nvSpPr>
        <p:spPr bwMode="auto">
          <a:xfrm>
            <a:off x="6516688" y="5295900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输出设备</a:t>
            </a:r>
          </a:p>
        </p:txBody>
      </p:sp>
      <p:sp>
        <p:nvSpPr>
          <p:cNvPr id="29711" name="Line 22"/>
          <p:cNvSpPr>
            <a:spLocks noChangeShapeType="1"/>
          </p:cNvSpPr>
          <p:nvPr/>
        </p:nvSpPr>
        <p:spPr bwMode="auto">
          <a:xfrm>
            <a:off x="5581650" y="766763"/>
            <a:ext cx="0" cy="5757862"/>
          </a:xfrm>
          <a:prstGeom prst="line">
            <a:avLst/>
          </a:prstGeom>
          <a:noFill/>
          <a:ln w="184150">
            <a:solidFill>
              <a:srgbClr val="33CC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29"/>
          <p:cNvSpPr>
            <a:spLocks noChangeShapeType="1"/>
          </p:cNvSpPr>
          <p:nvPr/>
        </p:nvSpPr>
        <p:spPr bwMode="auto">
          <a:xfrm>
            <a:off x="4284663" y="1844675"/>
            <a:ext cx="1295400" cy="0"/>
          </a:xfrm>
          <a:prstGeom prst="line">
            <a:avLst/>
          </a:prstGeom>
          <a:noFill/>
          <a:ln w="120650">
            <a:solidFill>
              <a:srgbClr val="33CC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30"/>
          <p:cNvSpPr>
            <a:spLocks noChangeShapeType="1"/>
          </p:cNvSpPr>
          <p:nvPr/>
        </p:nvSpPr>
        <p:spPr bwMode="auto">
          <a:xfrm>
            <a:off x="5580063" y="4437063"/>
            <a:ext cx="1008062" cy="0"/>
          </a:xfrm>
          <a:prstGeom prst="line">
            <a:avLst/>
          </a:prstGeom>
          <a:noFill/>
          <a:ln w="120650">
            <a:solidFill>
              <a:srgbClr val="33CC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31"/>
          <p:cNvSpPr>
            <a:spLocks noChangeShapeType="1"/>
          </p:cNvSpPr>
          <p:nvPr/>
        </p:nvSpPr>
        <p:spPr bwMode="auto">
          <a:xfrm>
            <a:off x="5580063" y="5516563"/>
            <a:ext cx="1008062" cy="0"/>
          </a:xfrm>
          <a:prstGeom prst="line">
            <a:avLst/>
          </a:prstGeom>
          <a:noFill/>
          <a:ln w="120650">
            <a:solidFill>
              <a:srgbClr val="33CC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32"/>
          <p:cNvSpPr>
            <a:spLocks noChangeShapeType="1"/>
          </p:cNvSpPr>
          <p:nvPr/>
        </p:nvSpPr>
        <p:spPr bwMode="auto">
          <a:xfrm>
            <a:off x="2771775" y="2349500"/>
            <a:ext cx="0" cy="1008063"/>
          </a:xfrm>
          <a:prstGeom prst="line">
            <a:avLst/>
          </a:prstGeom>
          <a:noFill/>
          <a:ln w="120650">
            <a:solidFill>
              <a:srgbClr val="33CC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33"/>
          <p:cNvSpPr>
            <a:spLocks noChangeShapeType="1"/>
          </p:cNvSpPr>
          <p:nvPr/>
        </p:nvSpPr>
        <p:spPr bwMode="auto">
          <a:xfrm>
            <a:off x="3132138" y="4508500"/>
            <a:ext cx="2447925" cy="0"/>
          </a:xfrm>
          <a:prstGeom prst="line">
            <a:avLst/>
          </a:prstGeom>
          <a:noFill/>
          <a:ln w="120650">
            <a:solidFill>
              <a:srgbClr val="33CC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34"/>
          <p:cNvSpPr>
            <a:spLocks noChangeShapeType="1"/>
          </p:cNvSpPr>
          <p:nvPr/>
        </p:nvSpPr>
        <p:spPr bwMode="auto">
          <a:xfrm flipV="1">
            <a:off x="3635375" y="5516563"/>
            <a:ext cx="1873250" cy="0"/>
          </a:xfrm>
          <a:prstGeom prst="line">
            <a:avLst/>
          </a:prstGeom>
          <a:noFill/>
          <a:ln w="120650">
            <a:solidFill>
              <a:srgbClr val="33CC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Text Box 35"/>
          <p:cNvSpPr txBox="1">
            <a:spLocks noChangeArrowheads="1"/>
          </p:cNvSpPr>
          <p:nvPr/>
        </p:nvSpPr>
        <p:spPr bwMode="auto">
          <a:xfrm>
            <a:off x="5795963" y="1700213"/>
            <a:ext cx="504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207722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7467600" cy="115212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、读写控制的时序图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4013" indent="-265113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读出时间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，读周期时间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9"/>
            <a:ext cx="892899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6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65" y="1052736"/>
            <a:ext cx="5307639" cy="621196"/>
          </a:xfrm>
          <a:noFill/>
        </p:spPr>
        <p:txBody>
          <a:bodyPr anchor="t">
            <a:no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的记忆原理</a:t>
            </a:r>
          </a:p>
        </p:txBody>
      </p:sp>
      <p:grpSp>
        <p:nvGrpSpPr>
          <p:cNvPr id="351327" name="Group 95"/>
          <p:cNvGrpSpPr>
            <a:grpSpLocks/>
          </p:cNvGrpSpPr>
          <p:nvPr/>
        </p:nvGrpSpPr>
        <p:grpSpPr bwMode="auto">
          <a:xfrm>
            <a:off x="5291335" y="1268785"/>
            <a:ext cx="3313113" cy="2808287"/>
            <a:chOff x="204" y="935"/>
            <a:chExt cx="1497" cy="998"/>
          </a:xfrm>
        </p:grpSpPr>
        <p:sp>
          <p:nvSpPr>
            <p:cNvPr id="8199" name="Line 5"/>
            <p:cNvSpPr>
              <a:spLocks noChangeShapeType="1"/>
            </p:cNvSpPr>
            <p:nvPr/>
          </p:nvSpPr>
          <p:spPr bwMode="auto">
            <a:xfrm flipH="1">
              <a:off x="340" y="935"/>
              <a:ext cx="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672" y="1028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>
              <a:off x="953" y="1121"/>
              <a:ext cx="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859" y="1167"/>
              <a:ext cx="2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>
              <a:off x="999" y="1028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953" y="1167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>
              <a:off x="344" y="1237"/>
              <a:ext cx="6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1280" y="1376"/>
              <a:ext cx="2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280" y="1422"/>
              <a:ext cx="2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1046" y="1167"/>
              <a:ext cx="0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1046" y="1237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1420" y="1237"/>
              <a:ext cx="0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420" y="1422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1327" y="1515"/>
              <a:ext cx="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1186" y="935"/>
              <a:ext cx="328" cy="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字线</a:t>
              </a:r>
              <a:r>
                <a:rPr lang="en-US" altLang="zh-CN" sz="1800" b="1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1561" y="1376"/>
              <a:ext cx="140" cy="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215" name="Rectangle 28"/>
            <p:cNvSpPr>
              <a:spLocks noChangeArrowheads="1"/>
            </p:cNvSpPr>
            <p:nvPr/>
          </p:nvSpPr>
          <p:spPr bwMode="auto">
            <a:xfrm>
              <a:off x="204" y="1863"/>
              <a:ext cx="327" cy="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itchFamily="18" charset="0"/>
                </a:rPr>
                <a:t>位线</a:t>
              </a:r>
              <a:r>
                <a:rPr lang="en-US" altLang="zh-CN" sz="1800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51325" name="Rectangle 93"/>
          <p:cNvSpPr>
            <a:spLocks noChangeArrowheads="1"/>
          </p:cNvSpPr>
          <p:nvPr/>
        </p:nvSpPr>
        <p:spPr bwMode="auto">
          <a:xfrm>
            <a:off x="251520" y="1772816"/>
            <a:ext cx="496887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  <a:spcAft>
                <a:spcPts val="0"/>
              </a:spcAft>
              <a:buSzPct val="110000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靠电容中的电荷保存信息，也称电荷存储型记忆元件。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Aft>
                <a:spcPts val="0"/>
              </a:spcAft>
              <a:buSzPct val="110000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、单管元件的工作原理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管和一个电容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写操作：字线加高压，电路被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2625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，位线加高压，电容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2625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，位线加低压，电容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读操作：字线加高压，电路被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2625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原存“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有电荷，位线有电流</a:t>
            </a:r>
          </a:p>
          <a:p>
            <a:pPr marL="682625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原存“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无电荷，位线无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326" name="Rectangle 94"/>
          <p:cNvSpPr>
            <a:spLocks noChangeArrowheads="1"/>
          </p:cNvSpPr>
          <p:nvPr/>
        </p:nvSpPr>
        <p:spPr bwMode="auto">
          <a:xfrm>
            <a:off x="5076825" y="3716338"/>
            <a:ext cx="381635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2000" b="1"/>
          </a:p>
        </p:txBody>
      </p:sp>
      <p:sp>
        <p:nvSpPr>
          <p:cNvPr id="351329" name="Text Box 97"/>
          <p:cNvSpPr txBox="1">
            <a:spLocks noChangeArrowheads="1"/>
          </p:cNvSpPr>
          <p:nvPr/>
        </p:nvSpPr>
        <p:spPr bwMode="auto">
          <a:xfrm>
            <a:off x="5436096" y="4370328"/>
            <a:ext cx="2952328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11275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6383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2274888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911475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336867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82587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428307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74027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由于读出过程位线电流变化量较小，需要对变化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量放大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才能得到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有效数据。所以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位线上必须增加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放大器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116632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DRAM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</p:txBody>
      </p:sp>
    </p:spTree>
    <p:extLst>
      <p:ext uri="{BB962C8B-B14F-4D97-AF65-F5344CB8AC3E}">
        <p14:creationId xmlns:p14="http://schemas.microsoft.com/office/powerpoint/2010/main" val="13684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25" grpId="0"/>
      <p:bldP spid="351326" grpId="0"/>
      <p:bldP spid="35132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566"/>
            <a:ext cx="7793037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439150" cy="532859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优点：抗干扰能力强，可靠性高，速度快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缺点：管子数目多，功耗大，集成度低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电容漏电，需要周期性充电来恢复最大值，该过程称为刷新。漏电较慢，可保持几毫秒，刷新周期一般为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2ms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4ms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优点：内部线路简单，集成度高，价格低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缺点：破坏性读出，读后需要信息反写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需要外围刷新电路，速度稍慢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060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52128"/>
            <a:ext cx="8568952" cy="5517232"/>
          </a:xfrm>
        </p:spPr>
        <p:txBody>
          <a:bodyPr>
            <a:normAutofit lnSpcReduction="10000"/>
          </a:bodyPr>
          <a:lstStyle/>
          <a:p>
            <a:pPr marL="360363" indent="-360363" eaLnBrk="1" hangingPunct="1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、引脚：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地址引脚、数据引脚、控制引脚、电源脚、地线脚、空脚等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 eaLnBrk="1" hangingPunct="1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的差别</a:t>
            </a:r>
          </a:p>
          <a:p>
            <a:pPr marL="431800" lvl="1" indent="-34290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采取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分时传送地址码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583" lvl="2" indent="-360363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增加行地址锁存器、列地址锁存器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583" lvl="2" indent="-360363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设置行选通信号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RAS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、列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选通信号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583" lvl="2" indent="-360363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例如：地址宽度为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位，先传送地址码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A9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，打入到行地址锁存器；然后传送地址码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A10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A19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，打入到列地址锁存器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1800" lvl="1" indent="-34290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增加刷新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计数器和相应的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控制电路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2313" lvl="1" indent="-36195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刷新：刷新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计数器宽度等于行地址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2313" lvl="1" indent="-36195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操作与读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写操作是交替进行的，通过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多路开关来提供刷新行地址或正常读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写的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行地址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88024" y="2852936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71800" y="2828771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1520" y="314072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芯片的逻辑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2440496-64FE-4D09-9F97-C8FD3685A31B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12" name="矩形 11"/>
          <p:cNvSpPr/>
          <p:nvPr/>
        </p:nvSpPr>
        <p:spPr>
          <a:xfrm>
            <a:off x="179512" y="190381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1M×4  DRAM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64704"/>
            <a:ext cx="8433609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0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88640"/>
            <a:ext cx="8424936" cy="18722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写周期和刷新周期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、读周期、写周期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：从行选通信号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下降沿开始，到下一个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信号下降沿为止，即：连续两个读周期的时间间隔。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1520" y="5991671"/>
            <a:ext cx="8280920" cy="46166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行列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地址要有一定的建立和保持时间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9471"/>
            <a:ext cx="8424936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0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04006F0D-6B5E-4434-9422-CE40A5E217F9}" type="slidenum">
              <a:rPr lang="en-US" altLang="zh-CN" smtClean="0"/>
              <a:pPr algn="r" eaLnBrk="1" hangingPunct="1"/>
              <a:t>26</a:t>
            </a:fld>
            <a:endParaRPr lang="en-US" altLang="zh-CN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32656"/>
            <a:ext cx="8229600" cy="597666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、刷新周期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集中式刷新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在刷新周期内，对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所有行进行集中刷新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例如：若刷新周期为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，所有行的集中式刷新必须每隔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进行一次。因此，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时间被分为两部分：前一段时间进行正常的读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写操作，后一段时间做为集中刷新操作时间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分散式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每一行的刷新插入到正常读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写周期之中，即：在若干各读写周期之后，插入一个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刷新周期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（图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行，如果刷新周期为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8ms÷1024=7.8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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8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768" y="404664"/>
            <a:ext cx="8259688" cy="58326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四、存储器容量的扩充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、位扩展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适用情况：芯片的字长较短，不满足设计要求，需要用多个存储芯片扩展字长的位数。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三组信号线：地址线和控制线公用，数据线分别连接</a:t>
            </a:r>
            <a:endParaRPr kumimoji="1"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设计要求的存储器容量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选择芯片存储器容量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256K×1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位的存储器芯片，设计存储容量为</a:t>
            </a:r>
            <a:r>
              <a:rPr kumimoji="1"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256K×32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</a:t>
            </a:r>
            <a:endParaRPr kumimoji="1"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解：所需芯片数量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=(256K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32)/(256K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)=32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</a:p>
        </p:txBody>
      </p:sp>
    </p:spTree>
    <p:extLst>
      <p:ext uri="{BB962C8B-B14F-4D97-AF65-F5344CB8AC3E}">
        <p14:creationId xmlns:p14="http://schemas.microsoft.com/office/powerpoint/2010/main" val="18603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27695"/>
            <a:ext cx="7543800" cy="58102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位扩展连接示例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686800" cy="1223342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地址、片选、读写控制并联，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数据端分别引出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所需芯片数量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=(256K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32)/(256K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)=32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5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17271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429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17DBFC-685D-4FFF-8789-4241CCD9027D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0648"/>
            <a:ext cx="8280920" cy="633670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、字扩展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适用情况：芯片存储容量较小（字数少），不满足设计要求，需要用多片给定芯片来扩展字数。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芯片地址总线、数据总线公用，控制总线的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R/W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公用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使能端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不公用，由地址总线的高位译码决定片选信号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d=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设计要求的存储器容量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选择芯片存储器容量。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1213" indent="-811213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256K×8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位的存储器芯片设计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2M×8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解：所需芯片数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2M×8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256K×8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=8(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7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5104" y="197768"/>
            <a:ext cx="7673280" cy="92697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存储器概述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291264" cy="54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存储位元（记忆元件）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存储单元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一、基本概念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、存储位元：存储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一个二进制代码的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元件，记忆特性：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稳定状态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在外部信号的激励下，两种稳定状态能进行无限次相互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在外部信号激励下，能读出两种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稳定状态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、存储单元：若干存储位元组成一个存储单元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存储单元：存放一个机器字的存储单元，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相应地址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字节存储单元：存放一个字节的单元，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相应地址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字节地址</a:t>
            </a:r>
            <a:endParaRPr lang="en-US" altLang="zh-CN" sz="2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0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8640"/>
            <a:ext cx="7543800" cy="56038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字扩展连接示例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45634"/>
              </p:ext>
            </p:extLst>
          </p:nvPr>
        </p:nvGraphicFramePr>
        <p:xfrm>
          <a:off x="467544" y="2080915"/>
          <a:ext cx="7696200" cy="451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图片" r:id="rId3" imgW="4495680" imgH="2638440" progId="Word.Picture.8">
                  <p:embed/>
                </p:oleObj>
              </mc:Choice>
              <mc:Fallback>
                <p:oleObj name="图片" r:id="rId3" imgW="4495680" imgH="2638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80915"/>
                        <a:ext cx="7696200" cy="451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09662"/>
            <a:ext cx="8147248" cy="107917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地址、数据端、读写控制并联，片选信号识别有效分片</a:t>
            </a:r>
            <a:endParaRPr lang="en-US" altLang="zh-CN" b="1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2M×8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256K×8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=8(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39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435280" cy="1080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、字位扩展：同时扩展位数和字数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256K×8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位的存储器芯片设计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2M×32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08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267253" cy="48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38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48680"/>
            <a:ext cx="8424936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某计算机的主存地址空间中，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从地址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3FFFH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存储区域，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4000H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FFFFH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地址区域。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的控制信号为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CS#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WE#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的地址线为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A15~A0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数据线为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位的线路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D7~D0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，控制信号有读写控制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R/W#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和访存请求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MREQ#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要求：如果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存储器芯片都采用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8K×1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的芯片，试画出存储器与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的连接图。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336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856984" cy="53137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从地址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3FFFH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存储区域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4000H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FFFFH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地址区域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步骤一：存储空间分析：共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   (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为地址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3FFFH – 0000H + 1 = 4000H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4000H = 100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0000 0000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 = 2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FFFFH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4000H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+ 1 =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BFFFH + 1 = C000H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C000H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1100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0000 0000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48K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332656"/>
            <a:ext cx="878497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的地址线为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A15~A0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位的线路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D7~D0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3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424936" cy="62646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步骤二：所需片数、地址范围分析（采用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8K×1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16K×8 / 8K×1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 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48K×8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8K×1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 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8K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芯片地址范围：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0000 0000 0000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1111 1111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1FFFH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地址范围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1FFFH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2000H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3FFFH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4000H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5FFFH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6000H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7FFFH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8000H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9FFFH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A000H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BFFFH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C000H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DFFFH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E000H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FFFFH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844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496944" cy="93610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步骤三：存储器与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的连接图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836712"/>
            <a:ext cx="8229600" cy="72008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itchFamily="18" charset="0"/>
              </a:rPr>
              <a:t>8K×1</a:t>
            </a:r>
            <a:r>
              <a:rPr lang="zh-CN" altLang="en-US" sz="2400" dirty="0" smtClean="0">
                <a:latin typeface="Times New Roman" pitchFamily="18" charset="0"/>
              </a:rPr>
              <a:t>的存储器芯片的地址线需要</a:t>
            </a:r>
            <a:r>
              <a:rPr lang="en-US" altLang="zh-CN" sz="2400" dirty="0" smtClean="0">
                <a:latin typeface="Times New Roman" pitchFamily="18" charset="0"/>
              </a:rPr>
              <a:t>13</a:t>
            </a:r>
            <a:r>
              <a:rPr lang="zh-CN" altLang="en-US" sz="2400" dirty="0" smtClean="0">
                <a:latin typeface="Times New Roman" pitchFamily="18" charset="0"/>
              </a:rPr>
              <a:t>条，即</a:t>
            </a:r>
            <a:r>
              <a:rPr lang="en-US" altLang="zh-CN" sz="2400" dirty="0" smtClean="0">
                <a:latin typeface="Times New Roman" pitchFamily="18" charset="0"/>
              </a:rPr>
              <a:t>A12~0</a:t>
            </a:r>
            <a:endParaRPr lang="en-US" altLang="zh-CN" dirty="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itchFamily="18" charset="0"/>
              </a:rPr>
              <a:t>8K×8</a:t>
            </a:r>
            <a:r>
              <a:rPr lang="zh-CN" altLang="en-US" dirty="0">
                <a:latin typeface="Times New Roman" pitchFamily="18" charset="0"/>
              </a:rPr>
              <a:t>的存储区域可以用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片存储器芯片构成一组</a:t>
            </a:r>
            <a:r>
              <a:rPr lang="zh-CN" altLang="en-US" dirty="0" smtClean="0">
                <a:latin typeface="Times New Roman" pitchFamily="18" charset="0"/>
              </a:rPr>
              <a:t>实现</a:t>
            </a: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8232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" y="1738089"/>
            <a:ext cx="8285202" cy="478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672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F655AF5-023B-4C10-9343-8D948AD1822D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60648"/>
            <a:ext cx="8280920" cy="61926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、存储器模块条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内存条：存储器通常以模块条形式供应市场，这种模块条常称为内存条，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用如图所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示。它们是在一个条状形的小印刷电路板上，用一定数量的存储器芯片，组成一个存储容量固定的存储模块，通过插槽与计算机连接。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脚等多种形式。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脚内存条设计成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位数据线，存储容量从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32MB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脚内存条设计成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位数据线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脚以上内存条既用于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位数据总线又用于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位数据总线，存储容量从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4MB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8GB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288pin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8GB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16GB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493" name="Picture 4" descr="3a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8640"/>
            <a:ext cx="3352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2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2C06FE-C016-4D44-9B88-35E12B086AC1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8640960" cy="2831397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五、高级的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FPM DRAM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：快速页模式动态存储器，根据程序局部性原理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页：由一个行地址和该行所有列地址确定的若干存储单元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允许在选定行中，对每个列地址进行连续快速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变为低电平并保持，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高、低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电平间转换，由高变低时，表示选中一个列地址。</a:t>
            </a:r>
          </a:p>
        </p:txBody>
      </p:sp>
      <p:pic>
        <p:nvPicPr>
          <p:cNvPr id="64517" name="Picture 4" descr="3a1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280920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5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496944" cy="64087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CDRAM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：带高速缓冲存储器（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）的动态存储器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内部集成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一个小容量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，显著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芯片性能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首次读出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送入行地址，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读出一行数据（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512×4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行地址存入“最后读出行地址锁存器”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送入列地址，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对其进行译码，读出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位一组数据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下次读出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送入行地址，与“最后读出行地址锁存器”比较，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相同：由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读出；不相同，与首次读出过程一样。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整块读取时，可以连续从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中读出，称为“猝发式读取”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读取时，可对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EDD706-76BF-4A4D-9205-9A14F9047D86}" type="slidenum">
              <a:rPr lang="en-US" altLang="zh-CN" smtClean="0"/>
              <a:pPr eaLnBrk="1" hangingPunct="1"/>
              <a:t>39</a:t>
            </a:fld>
            <a:endParaRPr lang="en-US" altLang="zh-CN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51540"/>
            <a:ext cx="8496944" cy="729188"/>
          </a:xfrm>
        </p:spPr>
        <p:txBody>
          <a:bodyPr>
            <a:noAutofit/>
          </a:bodyPr>
          <a:lstStyle/>
          <a:p>
            <a:pPr marL="0" indent="0" algn="ctr" eaLnBrk="1" hangingPunct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1M×4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CDRAM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芯片结构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框图，其中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512×4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541" name="Picture 4" descr="3a1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9" y="1196752"/>
            <a:ext cx="846208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9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97768"/>
            <a:ext cx="74676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存储器概述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91264" cy="511256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二、存储器分类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按存储介质分类：半导体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磁表面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光盘存储器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按存取方式分类：随机存取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顺序存取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直接存取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按读写功能分类：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 / RAM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按信息易失性分类：永久性和非永久性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按系统中作用分类：主存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辅存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高速缓存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控存</a:t>
            </a:r>
          </a:p>
        </p:txBody>
      </p:sp>
    </p:spTree>
    <p:extLst>
      <p:ext uri="{BB962C8B-B14F-4D97-AF65-F5344CB8AC3E}">
        <p14:creationId xmlns:p14="http://schemas.microsoft.com/office/powerpoint/2010/main" val="13384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025D02-40D1-4A0A-B3F7-808326317FB3}" type="slidenum">
              <a:rPr lang="en-US" altLang="zh-CN" smtClean="0"/>
              <a:pPr eaLnBrk="1" hangingPunct="1"/>
              <a:t>40</a:t>
            </a:fld>
            <a:endParaRPr lang="en-US" altLang="zh-CN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424936" cy="64087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SDRAM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型动态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SDRAM(synchronous DRAM)</a:t>
            </a: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，内存工作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系统总线速度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系统时钟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驱动，避免不必要的等待周期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内存分为不同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，规格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内存能配合的最大总线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速度。例如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8GB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DDR3 1600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，可以在系统总线为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1600MHz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的电脑中同步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3540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采用多存储体，一个存储体预充电（读后反写）期间，另一个存储体可以被读取，显著提高访问速度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3540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突发读命令：允许某个体中的一行被激活后，连续读出若干个字。第一个数据在经过指定的延时后，多个字依次连续出现在数据线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2563662-AF57-4BFF-8727-55EFE115DF29}" type="slidenum">
              <a:rPr lang="en-US" altLang="zh-CN" smtClean="0"/>
              <a:pPr eaLnBrk="1" hangingPunct="1"/>
              <a:t>41</a:t>
            </a:fld>
            <a:endParaRPr lang="en-US" altLang="zh-CN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8" y="96195"/>
            <a:ext cx="8856983" cy="671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025D02-40D1-4A0A-B3F7-808326317FB3}" type="slidenum">
              <a:rPr lang="en-US" altLang="zh-CN" smtClean="0"/>
              <a:pPr eaLnBrk="1" hangingPunct="1"/>
              <a:t>42</a:t>
            </a:fld>
            <a:endParaRPr lang="en-US" altLang="zh-CN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1"/>
            <a:ext cx="8424936" cy="223224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猝发读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模式寄存器及其控制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逻辑指定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猝发读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写的长度（如：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、全页字等），以实现成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块数据传输。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下图中猝发长度＝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7"/>
            <a:ext cx="8424936" cy="446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9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642350" cy="5544616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 SDRAM (double data rate SDRAM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：双数据传输率同步动态内存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设备稍加改进，即可生产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354013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在一个时钟周期内传输一次数据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在时钟脉冲的上沿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354013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在一个时钟周期内传输两次数据，在时钟脉冲上沿和下沿各传输一次，因此称为双倍速率同步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动态随机存储器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354013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DDR2/DDR II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拥有两倍于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 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的内存预读取能力，使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每个时钟周期能够以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倍外部总线的速度读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低发热量、更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低功耗，更快频率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提升，突破标准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400MHZ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限制。 </a:t>
            </a:r>
          </a:p>
          <a:p>
            <a:pPr marL="639763" lvl="1" indent="-354013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DDR3/DDR III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预取能力是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DDR2 SDRAM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（四倍数据传输率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）的后继者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增加至八倍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354013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DDR4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预取能力是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14313"/>
            <a:ext cx="7543800" cy="774700"/>
          </a:xfrm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SDRAM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6EE66A-E391-46D5-A7F0-DE95426D8367}" type="slidenum">
              <a:rPr lang="en-US" altLang="zh-CN" smtClean="0"/>
              <a:pPr eaLnBrk="1" hangingPunct="1"/>
              <a:t>44</a:t>
            </a:fld>
            <a:endParaRPr lang="en-US" altLang="zh-CN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640"/>
            <a:ext cx="8136904" cy="302433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写校验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通常用做主存储器，其读写操作的正确性与可靠性至关重要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。因此，除正常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的数据位宽度，还增加了附加位，用于正确性校验。增加的附加位也要同数据位一起写入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中保存。其逻辑结构图如下所示。</a:t>
            </a:r>
          </a:p>
        </p:txBody>
      </p:sp>
      <p:pic>
        <p:nvPicPr>
          <p:cNvPr id="69637" name="Picture 4" descr="3a1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4" y="3212976"/>
            <a:ext cx="842944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093296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A487AB-DF1D-429C-9DD9-A2BFE8FB96E8}" type="slidenum">
              <a:rPr lang="en-US" altLang="zh-CN" smtClean="0"/>
              <a:pPr eaLnBrk="1" hangingPunct="1"/>
              <a:t>5</a:t>
            </a:fld>
            <a:endParaRPr lang="en-US" altLang="zh-CN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784" y="404664"/>
            <a:ext cx="7467600" cy="5688632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三、存储器分级结构</a:t>
            </a: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、存储系统特点、设计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2" indent="-457200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速度、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价格、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容量等指标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间的矛盾性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7733" lvl="3" indent="-457200">
              <a:lnSpc>
                <a:spcPct val="200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快的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存储器：价格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贵，容量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7733" lvl="3" indent="-457200">
              <a:lnSpc>
                <a:spcPct val="200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价格低的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存储器：速度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慢，容量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indent="-457200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设计目标：容量大、速度快、价格低</a:t>
            </a:r>
            <a:endParaRPr kumimoji="1"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indent="-457200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在容量、速度、价格间寻求平衡和折中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5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3" descr="3a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37" y="72008"/>
            <a:ext cx="4572819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66711F-243B-417C-9ED3-92BCCAAD6CA0}" type="slidenum">
              <a:rPr lang="en-US" altLang="zh-CN" smtClean="0"/>
              <a:pPr eaLnBrk="1" hangingPunct="1"/>
              <a:t>6</a:t>
            </a:fld>
            <a:endParaRPr lang="en-US" altLang="zh-CN" dirty="0" smtClean="0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332656"/>
            <a:ext cx="4234561" cy="626469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、分级结构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高速缓冲存储器（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计算机系统中的高速、小容量半导体存储器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主存储器（主存）：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计算机系统的主要存储器，用来存放计算机运行期间的大量程序和数据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外存储器（外存）：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大容量辅助存储器。</a:t>
            </a:r>
          </a:p>
        </p:txBody>
      </p:sp>
    </p:spTree>
    <p:extLst>
      <p:ext uri="{BB962C8B-B14F-4D97-AF65-F5344CB8AC3E}">
        <p14:creationId xmlns:p14="http://schemas.microsoft.com/office/powerpoint/2010/main" val="6251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FCE477-BF1F-432A-AA72-C0CBEB3EC63D}" type="slidenum">
              <a:rPr lang="en-US" altLang="zh-CN" smtClean="0"/>
              <a:pPr eaLnBrk="1" hangingPunct="1"/>
              <a:t>7</a:t>
            </a:fld>
            <a:endParaRPr lang="en-US" altLang="zh-CN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514223"/>
            <a:ext cx="7467600" cy="1042569"/>
          </a:xfrm>
        </p:spPr>
        <p:txBody>
          <a:bodyPr anchor="ctr">
            <a:normAutofit/>
          </a:bodyPr>
          <a:lstStyle/>
          <a:p>
            <a:pPr marL="0" indent="0" algn="ctr" eaLnBrk="1" hangingPunct="1"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存储器系统中各层间的连接关系</a:t>
            </a:r>
          </a:p>
        </p:txBody>
      </p:sp>
      <p:pic>
        <p:nvPicPr>
          <p:cNvPr id="3379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9980"/>
            <a:ext cx="8208912" cy="35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9D74BF-EF48-43F9-83B2-C1B4D2D7CF5F}" type="slidenum">
              <a:rPr lang="en-US" altLang="zh-CN" smtClean="0"/>
              <a:pPr eaLnBrk="1" hangingPunct="1"/>
              <a:t>8</a:t>
            </a:fld>
            <a:endParaRPr lang="en-US" altLang="zh-CN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" y="1484784"/>
            <a:ext cx="8003232" cy="4718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存储容量：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存储器中可以容纳的存储单元总数。存储容量越大，能存储的信息就越多。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时间（存储器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时间）：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指一次读操作命令发出到该操作完成，将数据读出到数据总线上所经历的时间。通常，写操作时间等于读操作时间，故称为存储器存取时间。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存储周期：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指连续启动两次读操作所需间隔的最小时间，时间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。通常，存储周期略大于存取时间。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单位时间存储器存取的信息量，通常以位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秒或字节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秒做度量单位。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四、主存储器的性能指标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4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065020" cy="5139209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能够随机地对存储器中的任何单元进行存取，存取速度与存取单元的物理位置无关。</a:t>
            </a:r>
            <a:endParaRPr lang="zh-CN" altLang="en-US" dirty="0" smtClean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SRAM: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是利用开关特性进行记忆，只要电源有电，它总能保持两个稳态中的一个状态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除要电源有电外，还必须动态地每隔一定的时间间隔对它进行一次刷新，否则信息就会丢失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MRAM: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利用磁化特性实现数据存取的内存技术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776" y="274638"/>
            <a:ext cx="7467600" cy="922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SRAM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</p:txBody>
      </p:sp>
    </p:spTree>
    <p:extLst>
      <p:ext uri="{BB962C8B-B14F-4D97-AF65-F5344CB8AC3E}">
        <p14:creationId xmlns:p14="http://schemas.microsoft.com/office/powerpoint/2010/main" val="85089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3926</TotalTime>
  <Words>3310</Words>
  <Application>Microsoft Office PowerPoint</Application>
  <PresentationFormat>全屏显示(4:3)</PresentationFormat>
  <Paragraphs>374</Paragraphs>
  <Slides>44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凸显</vt:lpstr>
      <vt:lpstr>VISIO</vt:lpstr>
      <vt:lpstr>图片</vt:lpstr>
      <vt:lpstr>第三章   多层次的存储器</vt:lpstr>
      <vt:lpstr>存储器的地位</vt:lpstr>
      <vt:lpstr>3.1 存储器概述</vt:lpstr>
      <vt:lpstr>3.1 存储器概述</vt:lpstr>
      <vt:lpstr>PowerPoint 演示文稿</vt:lpstr>
      <vt:lpstr>PowerPoint 演示文稿</vt:lpstr>
      <vt:lpstr>PowerPoint 演示文稿</vt:lpstr>
      <vt:lpstr>四、主存储器的性能指标</vt:lpstr>
      <vt:lpstr>3.2 SRAM存储器</vt:lpstr>
      <vt:lpstr>一、SRAM存储位元：双极型和MOS开关两种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三、SRAM的读写控制</vt:lpstr>
      <vt:lpstr>PowerPoint 演示文稿</vt:lpstr>
      <vt:lpstr>PowerPoint 演示文稿</vt:lpstr>
      <vt:lpstr>一、DRAM的记忆原理</vt:lpstr>
      <vt:lpstr>3、SRAM、DRAM 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位扩展连接示例</vt:lpstr>
      <vt:lpstr>PowerPoint 演示文稿</vt:lpstr>
      <vt:lpstr>字扩展连接示例</vt:lpstr>
      <vt:lpstr>3、字位扩展：同时扩展位数和字数 例子：利用256K×8位的存储器芯片设计2M×32位的存储器</vt:lpstr>
      <vt:lpstr>PowerPoint 演示文稿</vt:lpstr>
      <vt:lpstr>PowerPoint 演示文稿</vt:lpstr>
      <vt:lpstr>PowerPoint 演示文稿</vt:lpstr>
      <vt:lpstr>步骤三：存储器与CPU的连接图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（4）DDR SDRAM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zz</cp:lastModifiedBy>
  <cp:revision>206</cp:revision>
  <dcterms:created xsi:type="dcterms:W3CDTF">2014-09-22T09:08:42Z</dcterms:created>
  <dcterms:modified xsi:type="dcterms:W3CDTF">2019-04-13T08:18:00Z</dcterms:modified>
</cp:coreProperties>
</file>