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notesMasterIdLst>
    <p:notesMasterId r:id="rId29"/>
  </p:notesMasterIdLst>
  <p:sldIdLst>
    <p:sldId id="300" r:id="rId2"/>
    <p:sldId id="373" r:id="rId3"/>
    <p:sldId id="376" r:id="rId4"/>
    <p:sldId id="374" r:id="rId5"/>
    <p:sldId id="303" r:id="rId6"/>
    <p:sldId id="304" r:id="rId7"/>
    <p:sldId id="377" r:id="rId8"/>
    <p:sldId id="306" r:id="rId9"/>
    <p:sldId id="305" r:id="rId10"/>
    <p:sldId id="308" r:id="rId11"/>
    <p:sldId id="309" r:id="rId12"/>
    <p:sldId id="378" r:id="rId13"/>
    <p:sldId id="311" r:id="rId14"/>
    <p:sldId id="312" r:id="rId15"/>
    <p:sldId id="313" r:id="rId16"/>
    <p:sldId id="314" r:id="rId17"/>
    <p:sldId id="316" r:id="rId18"/>
    <p:sldId id="317" r:id="rId19"/>
    <p:sldId id="319" r:id="rId20"/>
    <p:sldId id="383" r:id="rId21"/>
    <p:sldId id="324" r:id="rId22"/>
    <p:sldId id="382" r:id="rId23"/>
    <p:sldId id="380" r:id="rId24"/>
    <p:sldId id="379" r:id="rId25"/>
    <p:sldId id="381" r:id="rId26"/>
    <p:sldId id="331" r:id="rId27"/>
    <p:sldId id="33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FFBE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7468" autoAdjust="0"/>
  </p:normalViewPr>
  <p:slideViewPr>
    <p:cSldViewPr>
      <p:cViewPr>
        <p:scale>
          <a:sx n="70" d="100"/>
          <a:sy n="70" d="100"/>
        </p:scale>
        <p:origin x="-1333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3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E46EEC8-FC7E-4017-A9B5-FA5895DED87E}" type="datetimeFigureOut">
              <a:rPr lang="zh-CN" altLang="en-US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7A399E-C76E-4EF8-AE64-1BB8A56584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CB3F7C9E-91B3-43A8-A3E9-AAD6436F691D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6ACD7400-0277-4810-9538-1079DD3A1C6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1BF4C-0915-482F-BEA1-E2B4988572F0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646AC-85A4-4E64-B44B-1716B9198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7D962F-2186-46C8-9067-D782BFFEB420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A9124-B4B9-49F3-B206-96267A16126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CA36E2BF-24F9-4298-8938-CF30AA192E6F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376562DA-089A-4E7E-A262-AE2128A1DEE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962FC4C9-B077-4972-A578-AB6E87A84CE8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C81BA396-FC1C-4C74-B9D1-EFF90D29822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01B202-EB1A-453A-B7C7-895A286F099C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3699CF-E912-428D-9CA8-DD2A2F10DB7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537AB6B-376A-4BBD-8A1F-938CE37A4B46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3687E-7E4F-4224-977C-7B32DF32C14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619E31B4-E678-4122-9CC9-ACFE099DFC6A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FB6B2A7-CBD0-479E-BEEA-CC86FE8F3C7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3990B8-9761-4CE4-B611-700114B5B760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D57931-7D90-4C6B-815C-A8DDE3FB1F9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E57BD33D-9E12-492E-8216-7D893B82AB88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79522851-EC4F-4737-B9F7-39E7E78F204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E500CF15-62F1-4378-BE38-1A22D59A58E6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EC87757-1BE0-478F-AE34-F43ED83CC6C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ABC1E3-D0B8-4FE5-984B-89A62BE82306}" type="datetimeFigureOut">
              <a:rPr lang="zh-CN" altLang="en-US" smtClean="0"/>
              <a:pPr>
                <a:defRPr/>
              </a:pPr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F9EDEE-1CAA-4BA1-8F66-43E73F9CD4A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3-21.sw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3-23.sw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3-24.sw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3-27.sw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3-28.sw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3-29.sw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AF37090-18DB-43D4-A6A0-08A16DAB3199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0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" y="269776"/>
            <a:ext cx="8219256" cy="92697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3</a:t>
            </a:r>
            <a:r>
              <a:rPr lang="en-US" altLang="zh-CN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.4 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只读存储器和闪速存储器</a:t>
            </a:r>
            <a:endParaRPr lang="en-US" altLang="zh-CN" sz="3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528" y="1296119"/>
            <a:ext cx="8280920" cy="5229225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0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常规状态下，只能读出、不能写入信息</a:t>
            </a:r>
          </a:p>
          <a:p>
            <a:pPr marL="0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非易失性器件</a:t>
            </a:r>
          </a:p>
          <a:p>
            <a:pPr marL="0" indent="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存储的信息是用特殊方式写入的</a:t>
            </a:r>
          </a:p>
          <a:p>
            <a:pPr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掩模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种存储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内容固定的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，由生产厂家提供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用户可以自行写入内容（有些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可以多次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一次性编程的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</a:p>
          <a:p>
            <a:pPr marL="914400" lvl="1" indent="-45720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多次编程的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  <a:endParaRPr lang="zh-CN" altLang="en-US" sz="2200" b="1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09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31BA889-31F5-4CC3-AB90-14CBDB8F27C3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0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726" y="908720"/>
            <a:ext cx="8280722" cy="280831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、元件结构：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为抹去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和漏极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之间有小面积氧化层，厚度极薄，可产生隧道效应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、两种稳态：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有电子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管不导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电子积累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管导通，相当于存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、出厂时：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16632"/>
            <a:ext cx="8208714" cy="936104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800" b="1" baseline="30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  <a:r>
              <a:rPr lang="zh-CN" altLang="en-US" sz="2800" dirty="0" smtClean="0"/>
              <a:t> 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：电擦除可编程可读存储器</a:t>
            </a:r>
            <a:endParaRPr lang="en-US" altLang="zh-CN" sz="2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41529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69568"/>
            <a:ext cx="24860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FD2188-FB24-4884-A0D9-71D82887A158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000" smtClean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8496944" cy="3168352"/>
          </a:xfrm>
        </p:spPr>
        <p:txBody>
          <a:bodyPr>
            <a:noAutofit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信息写入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写“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”操作：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漏极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20V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正脉冲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抹去栅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接地，浮栅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上的电子通过隧道返回衬底，相当于写“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抹去栅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20V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正脉冲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，通过隧道效应，电子由衬底注入浮栅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，相当于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允许改写上千次，改写大约需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20ms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，可存储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多年。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977" y="3165301"/>
            <a:ext cx="26193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24479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3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1FD2188-FB24-4884-A0D9-71D82887A158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0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3817" y="1700808"/>
            <a:ext cx="4192199" cy="3672408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读出操作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抹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去栅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3V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栅有电子积累，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不导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，读出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栅无电子积累，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管导通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，读出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11" y="548680"/>
            <a:ext cx="3770601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63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4" descr="3A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77616"/>
            <a:ext cx="4968552" cy="446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" y="2564904"/>
            <a:ext cx="4546848" cy="3024336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技术的发展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元件结构：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由单个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管组成，包括：漏极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、源极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、控制栅和浮空栅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1520" y="260648"/>
            <a:ext cx="8208912" cy="216024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eaLnBrk="1" latinLnBrk="0" hangingPunct="1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0080" indent="-27432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>
                <a:latin typeface="+mn-lt"/>
                <a:ea typeface="+mn-ea"/>
              </a:defRPr>
            </a:lvl2pPr>
            <a:lvl3pPr indent="-18288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>
                <a:latin typeface="+mn-lt"/>
                <a:ea typeface="+mn-ea"/>
              </a:defRPr>
            </a:lvl3pPr>
            <a:lvl4pPr marL="1188720" indent="-18288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>
                <a:latin typeface="+mn-lt"/>
                <a:ea typeface="+mn-ea"/>
              </a:defRPr>
            </a:lvl4pPr>
            <a:lvl5pPr marL="1463040" indent="-18288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>
                <a:latin typeface="+mn-lt"/>
                <a:ea typeface="+mn-ea"/>
              </a:defRPr>
            </a:lvl5pPr>
            <a:lvl6pPr marL="1737360" indent="-182880">
              <a:spcBef>
                <a:spcPct val="20000"/>
              </a:spcBef>
              <a:buClr>
                <a:schemeClr val="accent1"/>
              </a:buClr>
              <a:buChar char="•"/>
              <a:defRPr kumimoji="0" sz="1600">
                <a:solidFill>
                  <a:schemeClr val="tx2"/>
                </a:solidFill>
                <a:latin typeface="+mn-lt"/>
                <a:ea typeface="+mn-ea"/>
              </a:defRPr>
            </a:lvl6pPr>
            <a:lvl7pPr marL="2011680" indent="-182880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baseline="0">
                <a:solidFill>
                  <a:schemeClr val="tx2"/>
                </a:solidFill>
                <a:latin typeface="+mn-lt"/>
                <a:ea typeface="+mn-ea"/>
              </a:defRPr>
            </a:lvl7pPr>
            <a:lvl8pPr marL="2286000" indent="-182880">
              <a:spcBef>
                <a:spcPct val="20000"/>
              </a:spcBef>
              <a:buClr>
                <a:schemeClr val="accent2"/>
              </a:buClr>
              <a:buChar char="•"/>
              <a:defRPr kumimoji="0" sz="1400" cap="small" baseline="0">
                <a:solidFill>
                  <a:schemeClr val="tx2"/>
                </a:solidFill>
                <a:latin typeface="+mn-lt"/>
                <a:ea typeface="+mn-ea"/>
              </a:defRPr>
            </a:lvl8pPr>
            <a:lvl9pPr marL="2560320" indent="-182880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baseline="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z="2800" b="1" dirty="0" smtClean="0">
                <a:solidFill>
                  <a:srgbClr val="0070C0"/>
                </a:solidFill>
              </a:rPr>
              <a:t>五、</a:t>
            </a:r>
            <a:r>
              <a:rPr lang="zh-CN" altLang="en-US" sz="2800" b="1" dirty="0">
                <a:solidFill>
                  <a:srgbClr val="0070C0"/>
                </a:solidFill>
              </a:rPr>
              <a:t>闪速存储器</a:t>
            </a:r>
            <a:r>
              <a:rPr lang="en-US" altLang="zh-CN" sz="2800" b="1" dirty="0">
                <a:solidFill>
                  <a:srgbClr val="0070C0"/>
                </a:solidFill>
              </a:rPr>
              <a:t>FLASH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C00000"/>
                </a:solidFill>
              </a:rPr>
              <a:t>存储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特性</a:t>
            </a:r>
            <a:endParaRPr lang="en-US" altLang="zh-CN" sz="2200" b="1" dirty="0" smtClean="0">
              <a:solidFill>
                <a:srgbClr val="C00000"/>
              </a:solidFill>
            </a:endParaRPr>
          </a:p>
          <a:p>
            <a:pPr marL="631825" lvl="1" indent="-349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高密度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、非失易失性的读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1825" lvl="1" indent="-3492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同时拥有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（读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写）、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优点（非易失性）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38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BBDDDAC-7602-495A-9FFD-9D5DF3D774F5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0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88640"/>
            <a:ext cx="8136904" cy="28083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两种稳态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“0”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浮栅储存许多负电子，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管开启电压高，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不足以克服浮栅上的负电量，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管截止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2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浮栅只有少许电子或不带电荷，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MOS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管开启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电压低，控制栅的＋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可以开启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3" name="Picture 4" descr="3A2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96951"/>
            <a:ext cx="8496944" cy="37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455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6632"/>
            <a:ext cx="8229600" cy="2880320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电擦除（写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：源极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电压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，吸收浮栅上的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，使浮栅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负电荷全部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洩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放出去，存储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元变成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编程（写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4064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需要改写的存储位：控制栅上加足够的正电压（＋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），浮栅吸引并储存负电子。一旦存储元被编程，可保持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39763" lvl="1" indent="-4064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需改写的存储位：控制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上不加＋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PROG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35002"/>
            <a:ext cx="761047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404664"/>
            <a:ext cx="5112568" cy="5904656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读取操作：</a:t>
            </a:r>
            <a:endParaRPr lang="en-US" altLang="zh-CN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控制栅加正电压＋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，若浮栅不带负电，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管导通；若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栅带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负电，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管截止。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管导通时，电源＋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200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提供从漏极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到源极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的电流。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读出电路检测到有电流，表示存储元中存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0.</a:t>
            </a: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08227"/>
            <a:ext cx="3240360" cy="596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8672E06-A4F7-45F7-B5D3-75170AC26BA3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0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476672"/>
            <a:ext cx="3960440" cy="583264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存储器的阵列结构</a:t>
            </a:r>
          </a:p>
          <a:p>
            <a:pPr marL="357188" lvl="1" indent="-357188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在某一时间，只有一条行选择线被激活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7188" lvl="1" indent="-357188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读操作时，若某个存储元原存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导通，有电流通过位线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经比较器与参照电压做比较，输出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57188" lvl="1" indent="-357188"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若某个存储元原存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不导通，位线上没有电流，比较器输出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21509" name="Picture 4" descr="3a2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52" y="-27384"/>
            <a:ext cx="4823644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66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 anchor="ctr"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en-US" altLang="zh-CN" dirty="0" smtClean="0"/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zh-CN" altLang="en-US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3680" y="4197647"/>
            <a:ext cx="4342376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提高</a:t>
            </a:r>
            <a:r>
              <a:rPr lang="en-US" altLang="zh-CN" dirty="0"/>
              <a:t>CPU</a:t>
            </a:r>
            <a:r>
              <a:rPr lang="zh-CN" altLang="en-US" dirty="0"/>
              <a:t>和主存之间的数据传输率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8346" y="2649106"/>
            <a:ext cx="4524974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解决</a:t>
            </a:r>
            <a:r>
              <a:rPr lang="en-US" altLang="zh-CN" dirty="0"/>
              <a:t>CPU</a:t>
            </a:r>
            <a:r>
              <a:rPr lang="zh-CN" altLang="en-US" dirty="0"/>
              <a:t>和主存储器之间</a:t>
            </a:r>
            <a:endParaRPr lang="en-US" altLang="zh-CN" dirty="0"/>
          </a:p>
          <a:p>
            <a:r>
              <a:rPr lang="zh-CN" altLang="en-US" dirty="0"/>
              <a:t>的速度不匹配问题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9832" y="1196752"/>
            <a:ext cx="3456384" cy="6480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 smtClean="0"/>
              <a:t>提高计算机系统的整体性能</a:t>
            </a:r>
            <a:endParaRPr lang="zh-CN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7524" y="5765194"/>
            <a:ext cx="3024336" cy="616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提高存储元件的读写速度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35896" y="5765194"/>
            <a:ext cx="2950591" cy="6161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/>
              <a:t>采用</a:t>
            </a:r>
            <a:r>
              <a:rPr lang="zh-CN" altLang="en-US" b="1" dirty="0" smtClean="0"/>
              <a:t>并行存储器技术</a:t>
            </a:r>
            <a:endParaRPr lang="zh-CN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796136" y="4197647"/>
            <a:ext cx="2354368" cy="7920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algn="ctr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采用</a:t>
            </a:r>
            <a:r>
              <a:rPr lang="en-US" altLang="zh-CN" dirty="0"/>
              <a:t>Cache</a:t>
            </a:r>
            <a:r>
              <a:rPr lang="zh-CN" altLang="en-US" dirty="0"/>
              <a:t>技术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28" y="2710662"/>
            <a:ext cx="1800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… …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876256" y="2701951"/>
            <a:ext cx="1800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algn="ctr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3200" dirty="0" smtClean="0"/>
              <a:t>… …</a:t>
            </a:r>
            <a:endParaRPr lang="zh-CN" altLang="en-US" sz="3200" dirty="0"/>
          </a:p>
        </p:txBody>
      </p:sp>
      <p:sp>
        <p:nvSpPr>
          <p:cNvPr id="5" name="下箭头 4"/>
          <p:cNvSpPr/>
          <p:nvPr/>
        </p:nvSpPr>
        <p:spPr bwMode="auto">
          <a:xfrm>
            <a:off x="4572000" y="1916832"/>
            <a:ext cx="504056" cy="648072"/>
          </a:xfrm>
          <a:prstGeom prst="downArrow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203848" y="3501008"/>
            <a:ext cx="432048" cy="696639"/>
          </a:xfrm>
          <a:prstGeom prst="downArrow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6084168" y="3501008"/>
            <a:ext cx="432048" cy="696639"/>
          </a:xfrm>
          <a:prstGeom prst="downArrow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1907704" y="5036617"/>
            <a:ext cx="432048" cy="696639"/>
          </a:xfrm>
          <a:prstGeom prst="downArrow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0" name="下箭头 19"/>
          <p:cNvSpPr/>
          <p:nvPr/>
        </p:nvSpPr>
        <p:spPr bwMode="auto">
          <a:xfrm>
            <a:off x="4283968" y="5036617"/>
            <a:ext cx="432048" cy="696639"/>
          </a:xfrm>
          <a:prstGeom prst="downArrow">
            <a:avLst/>
          </a:prstGeom>
          <a:solidFill>
            <a:srgbClr val="FFCC66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zh-CN" alt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3184" y="1412776"/>
            <a:ext cx="8579296" cy="4752528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、双端口存储器：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拥有两组独立读写控制电路的存储器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、无冲突读写控制</a:t>
            </a:r>
          </a:p>
          <a:p>
            <a:pPr marL="442913" lvl="1" indent="-3571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个读写口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访问不同存储单元时，分别进行读写操作，无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、有冲突读写控制</a:t>
            </a:r>
          </a:p>
          <a:p>
            <a:pPr marL="442913" lvl="1" indent="-3571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当两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口访问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同一存储单元时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，便发生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读写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2913" lvl="1" indent="-357188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2" indent="-2587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判断逻辑决定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哪个读写口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5963" lvl="2" indent="-258763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对被延迟端口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标志（低电平），实现该端口的暂时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4760" y="404664"/>
            <a:ext cx="7467600" cy="720080"/>
          </a:xfrm>
        </p:spPr>
        <p:txBody>
          <a:bodyPr anchor="ctr"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一、双端口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</a:t>
            </a:r>
            <a:endParaRPr lang="zh-CN" altLang="en-US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965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69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037129"/>
              </p:ext>
            </p:extLst>
          </p:nvPr>
        </p:nvGraphicFramePr>
        <p:xfrm>
          <a:off x="395536" y="836713"/>
          <a:ext cx="2600325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VISIO" r:id="rId3" imgW="2026920" imgH="3828288" progId="Visio.Drawing.6">
                  <p:embed/>
                </p:oleObj>
              </mc:Choice>
              <mc:Fallback>
                <p:oleObj name="VISIO" r:id="rId3" imgW="2026920" imgH="38282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3"/>
                        <a:ext cx="2600325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372649"/>
              </p:ext>
            </p:extLst>
          </p:nvPr>
        </p:nvGraphicFramePr>
        <p:xfrm>
          <a:off x="3251448" y="837406"/>
          <a:ext cx="2565400" cy="48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VISIO" r:id="rId5" imgW="2028444" imgH="3828288" progId="Visio.Drawing.6">
                  <p:embed/>
                </p:oleObj>
              </mc:Choice>
              <mc:Fallback>
                <p:oleObj name="VISIO" r:id="rId5" imgW="2028444" imgH="38282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448" y="837406"/>
                        <a:ext cx="2565400" cy="484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614657"/>
              </p:ext>
            </p:extLst>
          </p:nvPr>
        </p:nvGraphicFramePr>
        <p:xfrm>
          <a:off x="6048623" y="382562"/>
          <a:ext cx="2563813" cy="48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0" name="VISIO" r:id="rId7" imgW="2026920" imgH="3828288" progId="Visio.Drawing.6">
                  <p:embed/>
                </p:oleObj>
              </mc:Choice>
              <mc:Fallback>
                <p:oleObj name="VISIO" r:id="rId7" imgW="2026920" imgH="38282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623" y="382562"/>
                        <a:ext cx="2563813" cy="484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395536" y="5806901"/>
            <a:ext cx="25202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charset="0"/>
              </a:rPr>
              <a:t>含二级管的电路表示1，不含电路表示0</a:t>
            </a:r>
          </a:p>
        </p:txBody>
      </p:sp>
      <p:sp>
        <p:nvSpPr>
          <p:cNvPr id="466952" name="Text Box 8"/>
          <p:cNvSpPr txBox="1">
            <a:spLocks noChangeArrowheads="1"/>
          </p:cNvSpPr>
          <p:nvPr/>
        </p:nvSpPr>
        <p:spPr bwMode="auto">
          <a:xfrm>
            <a:off x="3203848" y="5805264"/>
            <a:ext cx="248696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charset="0"/>
              </a:rPr>
              <a:t>含三级管的电路表示1，不含电路表示0</a:t>
            </a:r>
          </a:p>
        </p:txBody>
      </p:sp>
      <p:sp>
        <p:nvSpPr>
          <p:cNvPr id="466953" name="Text Box 9"/>
          <p:cNvSpPr txBox="1">
            <a:spLocks noChangeArrowheads="1"/>
          </p:cNvSpPr>
          <p:nvPr/>
        </p:nvSpPr>
        <p:spPr bwMode="auto">
          <a:xfrm>
            <a:off x="6084168" y="5589240"/>
            <a:ext cx="2592288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管表示0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不含表示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7848600" cy="503238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一、固定掩膜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单元电路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0"/>
            <a:ext cx="5365010" cy="56764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1" grpId="0" autoUpdateAnimBg="0"/>
      <p:bldP spid="466952" grpId="0" autoUpdateAnimBg="0"/>
      <p:bldP spid="466953" grpId="0" animBg="1" autoUpdateAnimBg="0"/>
      <p:bldP spid="46694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3a2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620688"/>
            <a:ext cx="8604448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 rot="16200000">
            <a:off x="1430070" y="-1143718"/>
            <a:ext cx="523220" cy="2810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eaVert" wrap="square">
            <a:spAutoFit/>
          </a:bodyPr>
          <a:lstStyle/>
          <a:p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IDT7133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的逻辑框图</a:t>
            </a:r>
          </a:p>
        </p:txBody>
      </p:sp>
    </p:spTree>
    <p:extLst>
      <p:ext uri="{BB962C8B-B14F-4D97-AF65-F5344CB8AC3E}">
        <p14:creationId xmlns:p14="http://schemas.microsoft.com/office/powerpoint/2010/main" val="174900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3a27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697365"/>
            <a:ext cx="4600419" cy="3827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BAB05C-5F04-4CFF-B83C-9BC4F7A94042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000" smtClean="0"/>
          </a:p>
        </p:txBody>
      </p:sp>
      <p:sp>
        <p:nvSpPr>
          <p:cNvPr id="297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136904" cy="56166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、设计思想：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若干个存储模块组成的并行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主存储器，各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模块拥有独立的地址寄存器、译码电路、读写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控制电路，各模块以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同等方式与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交换信息。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357188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分时启动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，分时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、编址方式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357188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顺序编址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2" indent="-357188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交叉编址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78098"/>
          </a:xfrm>
        </p:spPr>
        <p:txBody>
          <a:bodyPr anchor="ctr"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二、多模块交叉存储器</a:t>
            </a:r>
          </a:p>
        </p:txBody>
      </p:sp>
    </p:spTree>
    <p:extLst>
      <p:ext uri="{BB962C8B-B14F-4D97-AF65-F5344CB8AC3E}">
        <p14:creationId xmlns:p14="http://schemas.microsoft.com/office/powerpoint/2010/main" val="31821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3a28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54" y="548680"/>
            <a:ext cx="7874686" cy="56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04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68313" y="763588"/>
            <a:ext cx="1439862" cy="5848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8000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00 0001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00 0111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00 1111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2195513" y="781050"/>
            <a:ext cx="0" cy="56721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627313" y="763588"/>
            <a:ext cx="1368425" cy="5848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8000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01 0111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01 1111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7164388" y="692150"/>
            <a:ext cx="1368425" cy="5848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8000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11 0111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11 1111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859338" y="763588"/>
            <a:ext cx="1368425" cy="58483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18000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10 0111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10 1000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10 1001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10 1010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10 1011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10 1100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10 1101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10 1110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10 1111</a:t>
            </a:r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4284663" y="765175"/>
            <a:ext cx="0" cy="57610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6516688" y="765175"/>
            <a:ext cx="0" cy="568801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flipH="1">
            <a:off x="8820150" y="692150"/>
            <a:ext cx="0" cy="57816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179388" y="188913"/>
            <a:ext cx="87137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顺序编址：模块号＋块内地址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2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79512" y="1052736"/>
            <a:ext cx="1657350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0000 01 00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0000 11 00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0001 01 00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0001 11 00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0010 01 00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0010 10 00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0010 11 00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2340100" y="1052736"/>
            <a:ext cx="2016125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0000 01 01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0000 11 01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0001 01 01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0001 11 01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0010 01 01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0010 10 01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0010 11 01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4788025" y="1052736"/>
            <a:ext cx="1871662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M2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0000 01 10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0000 11 10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0001 01 10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0001 11 10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0010 01 10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0010 10 10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0010 11 10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7093075" y="1052736"/>
            <a:ext cx="1728787" cy="5140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M4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0000 01 11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0000 11 11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0001 01 11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0001 11 11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0010 00 11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001001 11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001010 11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>
                <a:latin typeface="Times New Roman" pitchFamily="18" charset="0"/>
              </a:rPr>
              <a:t>001011 11</a:t>
            </a:r>
          </a:p>
        </p:txBody>
      </p:sp>
      <p:sp>
        <p:nvSpPr>
          <p:cNvPr id="55302" name="Line 7"/>
          <p:cNvSpPr>
            <a:spLocks noChangeShapeType="1"/>
          </p:cNvSpPr>
          <p:nvPr/>
        </p:nvSpPr>
        <p:spPr bwMode="auto">
          <a:xfrm>
            <a:off x="323975" y="1771873"/>
            <a:ext cx="8280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8"/>
          <p:cNvSpPr>
            <a:spLocks noChangeShapeType="1"/>
          </p:cNvSpPr>
          <p:nvPr/>
        </p:nvSpPr>
        <p:spPr bwMode="auto">
          <a:xfrm>
            <a:off x="323975" y="2205261"/>
            <a:ext cx="8280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9"/>
          <p:cNvSpPr>
            <a:spLocks noChangeShapeType="1"/>
          </p:cNvSpPr>
          <p:nvPr/>
        </p:nvSpPr>
        <p:spPr bwMode="auto">
          <a:xfrm>
            <a:off x="397000" y="3429223"/>
            <a:ext cx="82073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>
            <a:off x="397000" y="3787998"/>
            <a:ext cx="8280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323975" y="2637061"/>
            <a:ext cx="8280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>
            <a:off x="468437" y="2997423"/>
            <a:ext cx="82089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179388" y="206375"/>
            <a:ext cx="8713787" cy="525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编址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：块内地址＋模块号</a:t>
            </a: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7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32657"/>
            <a:ext cx="8709025" cy="5771282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顺序编址和交叉编址的比较</a:t>
            </a:r>
          </a:p>
          <a:p>
            <a:pPr marL="84455" lvl="1" indent="0">
              <a:lnSpc>
                <a:spcPct val="150000"/>
              </a:lnSpc>
              <a:spcBef>
                <a:spcPts val="0"/>
              </a:spcBef>
              <a:buSzPct val="105000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有效并行条件：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连续访问的存储单元不在一个模块内</a:t>
            </a:r>
          </a:p>
          <a:p>
            <a:pPr marL="84455" lvl="1" indent="0">
              <a:lnSpc>
                <a:spcPct val="150000"/>
              </a:lnSpc>
              <a:spcBef>
                <a:spcPts val="0"/>
              </a:spcBef>
              <a:buSzPct val="105000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顺序编址特点</a:t>
            </a: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便于扩充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可靠性高，某一模块故障，其他模块仍可继续工作</a:t>
            </a: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冲突严重，连续地址在同一模块内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4455" lvl="1" indent="0">
              <a:lnSpc>
                <a:spcPct val="150000"/>
              </a:lnSpc>
              <a:spcBef>
                <a:spcPts val="0"/>
              </a:spcBef>
              <a:buSzPct val="105000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交叉编址特点</a:t>
            </a: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下降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可靠性差，一个存储体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故障可能使多个程序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29260" lvl="1" indent="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None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很多程序分布在多个体内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799148" lvl="1" indent="-369888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扩充性差</a:t>
            </a:r>
          </a:p>
          <a:p>
            <a:pPr marL="1347788" lvl="3" indent="-369888" eaLnBrk="1" hangingPunct="1">
              <a:lnSpc>
                <a:spcPct val="150000"/>
              </a:lnSpc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03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4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4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4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44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44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44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44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44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DF8C333-DB8A-4615-8642-1004F6F74824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0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352928" cy="2088232"/>
          </a:xfrm>
        </p:spPr>
        <p:txBody>
          <a:bodyPr vert="horz"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70000"/>
              <a:buFont typeface="Wingdings" pitchFamily="2" charset="2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例子：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存储器字长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位，模块数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m=4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，分别用顺序方式和交叉方式进行组织。存储周期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T=200ns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，总线传送</a:t>
            </a:r>
            <a:r>
              <a:rPr lang="zh-CN" altLang="en-US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周期为</a:t>
            </a:r>
            <a:r>
              <a:rPr lang="en-US" altLang="zh-CN" sz="2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50ns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。若连续读出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个字，问顺序存储器和交叉存储器的带宽各是多少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420888"/>
            <a:ext cx="8352928" cy="4125072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：连续读出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个字的信息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总量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q=64b×4=256b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顺序存储器和交叉存储器连续读出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个字的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t1=4×200ns=800ns=8×10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t2=200ns+3×50ns=350ns=3.5×10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顺序存储器和交叉存储器的带宽分别是：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W1=q/t1=256b÷(8×10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)s=320Mb/s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W2=q/t2=256b÷(3.5×10</a:t>
            </a:r>
            <a:r>
              <a:rPr lang="en-US" altLang="zh-CN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-7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)s=730Mb/s</a:t>
            </a:r>
          </a:p>
        </p:txBody>
      </p:sp>
    </p:spTree>
    <p:extLst>
      <p:ext uri="{BB962C8B-B14F-4D97-AF65-F5344CB8AC3E}">
        <p14:creationId xmlns:p14="http://schemas.microsoft.com/office/powerpoint/2010/main" val="10526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C31859F-D9DF-4150-89DE-3C039614D8BA}" type="slidenum">
              <a:rPr lang="en-US" altLang="zh-CN" sz="1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00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1" name="Picture 2" descr="3a29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62" y="908720"/>
            <a:ext cx="7773516" cy="594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467600" cy="922114"/>
          </a:xfrm>
        </p:spPr>
        <p:txBody>
          <a:bodyPr vert="horz" anchor="ctr">
            <a:norm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、二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模块交叉存储器举例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88024" y="-27384"/>
            <a:ext cx="4354133" cy="10295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08000" rIns="0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单片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256K×4 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DRAM)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256K×32(1MB)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单体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512K×32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(2MB)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存储器（含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体），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16MB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位地址                            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36296" y="2636912"/>
            <a:ext cx="1884264" cy="18928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08000" rIns="0" anchor="ctr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A1A0: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字节选择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A2: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模块选择</a:t>
            </a:r>
            <a:endParaRPr lang="en-US" altLang="zh-CN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A20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A3: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字选择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A23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－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A21: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体选择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770018" y="4941168"/>
            <a:ext cx="1194470" cy="167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08000" rIns="0" anchor="ctr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异步行刷新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优先权高于读写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91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0949928-0448-4338-8FDA-5C65A0995B64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000" smtClean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9"/>
            <a:ext cx="2987824" cy="46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73100"/>
            <a:ext cx="5616626" cy="586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188640"/>
            <a:ext cx="3209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掩模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的逻辑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框图 </a:t>
            </a:r>
          </a:p>
        </p:txBody>
      </p:sp>
    </p:spTree>
    <p:extLst>
      <p:ext uri="{BB962C8B-B14F-4D97-AF65-F5344CB8AC3E}">
        <p14:creationId xmlns:p14="http://schemas.microsoft.com/office/powerpoint/2010/main" val="42049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8640"/>
            <a:ext cx="8425433" cy="4629018"/>
          </a:xfrm>
        </p:spPr>
        <p:txBody>
          <a:bodyPr>
            <a:noAutofit/>
          </a:bodyPr>
          <a:lstStyle/>
          <a:p>
            <a:pPr marL="182563" indent="-182563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可编程只读存储器：允许用户一次性编程，完成信息写入</a:t>
            </a:r>
          </a:p>
          <a:p>
            <a:pPr marL="269875" indent="-269875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：记忆元件采用反向串联的二极管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PN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结，不导通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编程时，用高压将逆向二极管击穿，变成导通状态</a:t>
            </a:r>
          </a:p>
          <a:p>
            <a:pPr marL="273050" indent="-27305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：熔丝型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，用大电流将熔丝烧断，实现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工作时，加入正常电路。</a:t>
            </a:r>
          </a:p>
          <a:p>
            <a:pPr marL="269875" indent="-269875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特点：非易失性、可靠性高、编程容易</a:t>
            </a:r>
          </a:p>
          <a:p>
            <a:pPr marL="269875" indent="-269875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不可逆编程，研制费用较高</a:t>
            </a:r>
          </a:p>
          <a:p>
            <a:pPr marL="182563" indent="-182563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4900" name="Group 4"/>
          <p:cNvGrpSpPr>
            <a:grpSpLocks/>
          </p:cNvGrpSpPr>
          <p:nvPr/>
        </p:nvGrpSpPr>
        <p:grpSpPr bwMode="auto">
          <a:xfrm>
            <a:off x="3851920" y="4381500"/>
            <a:ext cx="4032250" cy="2216150"/>
            <a:chOff x="1056" y="1104"/>
            <a:chExt cx="3840" cy="2304"/>
          </a:xfrm>
        </p:grpSpPr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1584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>
              <a:off x="2736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3840" y="1104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296" y="201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296" y="2976"/>
              <a:ext cx="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394" name="AutoShape 10"/>
            <p:cNvSpPr>
              <a:spLocks noChangeArrowheads="1"/>
            </p:cNvSpPr>
            <p:nvPr/>
          </p:nvSpPr>
          <p:spPr bwMode="auto">
            <a:xfrm>
              <a:off x="1872" y="163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395" name="AutoShape 11"/>
            <p:cNvSpPr>
              <a:spLocks noChangeArrowheads="1"/>
            </p:cNvSpPr>
            <p:nvPr/>
          </p:nvSpPr>
          <p:spPr bwMode="auto">
            <a:xfrm>
              <a:off x="1872" y="259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3024" y="259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397" name="AutoShape 13"/>
            <p:cNvSpPr>
              <a:spLocks noChangeArrowheads="1"/>
            </p:cNvSpPr>
            <p:nvPr/>
          </p:nvSpPr>
          <p:spPr bwMode="auto">
            <a:xfrm>
              <a:off x="3024" y="163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>
              <a:off x="4080" y="163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399" name="AutoShape 15"/>
            <p:cNvSpPr>
              <a:spLocks noChangeArrowheads="1"/>
            </p:cNvSpPr>
            <p:nvPr/>
          </p:nvSpPr>
          <p:spPr bwMode="auto">
            <a:xfrm>
              <a:off x="4128" y="2592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>
                <a:latin typeface="Times New Roman" pitchFamily="18" charset="0"/>
              </a:endParaRPr>
            </a:p>
          </p:txBody>
        </p:sp>
        <p:sp>
          <p:nvSpPr>
            <p:cNvPr id="16400" name="Line 16"/>
            <p:cNvSpPr>
              <a:spLocks noChangeShapeType="1"/>
            </p:cNvSpPr>
            <p:nvPr/>
          </p:nvSpPr>
          <p:spPr bwMode="auto">
            <a:xfrm>
              <a:off x="1872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1" name="Line 17"/>
            <p:cNvSpPr>
              <a:spLocks noChangeShapeType="1"/>
            </p:cNvSpPr>
            <p:nvPr/>
          </p:nvSpPr>
          <p:spPr bwMode="auto">
            <a:xfrm>
              <a:off x="3024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4080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1872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4" name="Line 20"/>
            <p:cNvSpPr>
              <a:spLocks noChangeShapeType="1"/>
            </p:cNvSpPr>
            <p:nvPr/>
          </p:nvSpPr>
          <p:spPr bwMode="auto">
            <a:xfrm>
              <a:off x="3024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5" name="Line 21"/>
            <p:cNvSpPr>
              <a:spLocks noChangeShapeType="1"/>
            </p:cNvSpPr>
            <p:nvPr/>
          </p:nvSpPr>
          <p:spPr bwMode="auto">
            <a:xfrm>
              <a:off x="4128" y="25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 flipV="1">
              <a:off x="196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4176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3120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 flipV="1">
              <a:off x="1968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V="1">
              <a:off x="3120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V="1">
              <a:off x="4224" y="27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1968" y="153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3" name="Freeform 29"/>
            <p:cNvSpPr>
              <a:spLocks/>
            </p:cNvSpPr>
            <p:nvPr/>
          </p:nvSpPr>
          <p:spPr bwMode="auto">
            <a:xfrm>
              <a:off x="1573" y="1392"/>
              <a:ext cx="404" cy="116"/>
            </a:xfrm>
            <a:custGeom>
              <a:avLst/>
              <a:gdLst>
                <a:gd name="T0" fmla="*/ 15 w 404"/>
                <a:gd name="T1" fmla="*/ 7 h 116"/>
                <a:gd name="T2" fmla="*/ 69 w 404"/>
                <a:gd name="T3" fmla="*/ 30 h 116"/>
                <a:gd name="T4" fmla="*/ 241 w 404"/>
                <a:gd name="T5" fmla="*/ 69 h 116"/>
                <a:gd name="T6" fmla="*/ 404 w 404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4" h="116">
                  <a:moveTo>
                    <a:pt x="15" y="7"/>
                  </a:moveTo>
                  <a:cubicBezTo>
                    <a:pt x="97" y="26"/>
                    <a:pt x="0" y="0"/>
                    <a:pt x="69" y="30"/>
                  </a:cubicBezTo>
                  <a:cubicBezTo>
                    <a:pt x="121" y="53"/>
                    <a:pt x="186" y="62"/>
                    <a:pt x="241" y="69"/>
                  </a:cubicBezTo>
                  <a:cubicBezTo>
                    <a:pt x="298" y="84"/>
                    <a:pt x="345" y="116"/>
                    <a:pt x="404" y="11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4" name="Freeform 30"/>
            <p:cNvSpPr>
              <a:spLocks/>
            </p:cNvSpPr>
            <p:nvPr/>
          </p:nvSpPr>
          <p:spPr bwMode="auto">
            <a:xfrm>
              <a:off x="2716" y="2284"/>
              <a:ext cx="404" cy="116"/>
            </a:xfrm>
            <a:custGeom>
              <a:avLst/>
              <a:gdLst>
                <a:gd name="T0" fmla="*/ 15 w 404"/>
                <a:gd name="T1" fmla="*/ 7 h 116"/>
                <a:gd name="T2" fmla="*/ 69 w 404"/>
                <a:gd name="T3" fmla="*/ 30 h 116"/>
                <a:gd name="T4" fmla="*/ 241 w 404"/>
                <a:gd name="T5" fmla="*/ 69 h 116"/>
                <a:gd name="T6" fmla="*/ 404 w 404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4" h="116">
                  <a:moveTo>
                    <a:pt x="15" y="7"/>
                  </a:moveTo>
                  <a:cubicBezTo>
                    <a:pt x="97" y="26"/>
                    <a:pt x="0" y="0"/>
                    <a:pt x="69" y="30"/>
                  </a:cubicBezTo>
                  <a:cubicBezTo>
                    <a:pt x="121" y="53"/>
                    <a:pt x="186" y="62"/>
                    <a:pt x="241" y="69"/>
                  </a:cubicBezTo>
                  <a:cubicBezTo>
                    <a:pt x="298" y="84"/>
                    <a:pt x="345" y="116"/>
                    <a:pt x="404" y="11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5" name="Freeform 31"/>
            <p:cNvSpPr>
              <a:spLocks/>
            </p:cNvSpPr>
            <p:nvPr/>
          </p:nvSpPr>
          <p:spPr bwMode="auto">
            <a:xfrm>
              <a:off x="3820" y="2304"/>
              <a:ext cx="404" cy="116"/>
            </a:xfrm>
            <a:custGeom>
              <a:avLst/>
              <a:gdLst>
                <a:gd name="T0" fmla="*/ 15 w 404"/>
                <a:gd name="T1" fmla="*/ 7 h 116"/>
                <a:gd name="T2" fmla="*/ 69 w 404"/>
                <a:gd name="T3" fmla="*/ 30 h 116"/>
                <a:gd name="T4" fmla="*/ 241 w 404"/>
                <a:gd name="T5" fmla="*/ 69 h 116"/>
                <a:gd name="T6" fmla="*/ 404 w 404"/>
                <a:gd name="T7" fmla="*/ 116 h 1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4" h="116">
                  <a:moveTo>
                    <a:pt x="15" y="7"/>
                  </a:moveTo>
                  <a:cubicBezTo>
                    <a:pt x="97" y="26"/>
                    <a:pt x="0" y="0"/>
                    <a:pt x="69" y="30"/>
                  </a:cubicBezTo>
                  <a:cubicBezTo>
                    <a:pt x="121" y="53"/>
                    <a:pt x="186" y="62"/>
                    <a:pt x="241" y="69"/>
                  </a:cubicBezTo>
                  <a:cubicBezTo>
                    <a:pt x="298" y="84"/>
                    <a:pt x="345" y="116"/>
                    <a:pt x="404" y="11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3120" y="24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4224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3120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1968" y="24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4176" y="14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3072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1920" y="244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4128" y="14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2736" y="1392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1584" y="2304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3840" y="1440"/>
              <a:ext cx="48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427" name="Rectangle 43"/>
            <p:cNvSpPr>
              <a:spLocks noChangeArrowheads="1"/>
            </p:cNvSpPr>
            <p:nvPr/>
          </p:nvSpPr>
          <p:spPr bwMode="auto">
            <a:xfrm>
              <a:off x="1056" y="1968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W0</a:t>
              </a:r>
            </a:p>
          </p:txBody>
        </p:sp>
        <p:sp>
          <p:nvSpPr>
            <p:cNvPr id="16428" name="Rectangle 44"/>
            <p:cNvSpPr>
              <a:spLocks noChangeArrowheads="1"/>
            </p:cNvSpPr>
            <p:nvPr/>
          </p:nvSpPr>
          <p:spPr bwMode="auto">
            <a:xfrm>
              <a:off x="1056" y="2880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W1</a:t>
              </a:r>
            </a:p>
          </p:txBody>
        </p:sp>
        <p:sp>
          <p:nvSpPr>
            <p:cNvPr id="16429" name="Rectangle 45"/>
            <p:cNvSpPr>
              <a:spLocks noChangeArrowheads="1"/>
            </p:cNvSpPr>
            <p:nvPr/>
          </p:nvSpPr>
          <p:spPr bwMode="auto">
            <a:xfrm>
              <a:off x="1488" y="3264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b0</a:t>
              </a:r>
            </a:p>
          </p:txBody>
        </p:sp>
        <p:sp>
          <p:nvSpPr>
            <p:cNvPr id="16430" name="Rectangle 46"/>
            <p:cNvSpPr>
              <a:spLocks noChangeArrowheads="1"/>
            </p:cNvSpPr>
            <p:nvPr/>
          </p:nvSpPr>
          <p:spPr bwMode="auto">
            <a:xfrm>
              <a:off x="2640" y="3264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b1</a:t>
              </a:r>
            </a:p>
          </p:txBody>
        </p:sp>
        <p:sp>
          <p:nvSpPr>
            <p:cNvPr id="16431" name="Rectangle 47"/>
            <p:cNvSpPr>
              <a:spLocks noChangeArrowheads="1"/>
            </p:cNvSpPr>
            <p:nvPr/>
          </p:nvSpPr>
          <p:spPr bwMode="auto">
            <a:xfrm>
              <a:off x="3744" y="3264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latin typeface="Times New Roman" pitchFamily="18" charset="0"/>
                </a:rPr>
                <a:t>b2</a:t>
              </a:r>
            </a:p>
          </p:txBody>
        </p:sp>
      </p:grpSp>
      <p:sp>
        <p:nvSpPr>
          <p:cNvPr id="464944" name="Text Box 48"/>
          <p:cNvSpPr txBox="1">
            <a:spLocks noChangeArrowheads="1"/>
          </p:cNvSpPr>
          <p:nvPr/>
        </p:nvSpPr>
        <p:spPr bwMode="auto">
          <a:xfrm>
            <a:off x="467544" y="5129410"/>
            <a:ext cx="370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熔丝型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的基本原理图</a:t>
            </a:r>
          </a:p>
        </p:txBody>
      </p:sp>
    </p:spTree>
    <p:extLst>
      <p:ext uri="{BB962C8B-B14F-4D97-AF65-F5344CB8AC3E}">
        <p14:creationId xmlns:p14="http://schemas.microsoft.com/office/powerpoint/2010/main" val="33759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6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D73E58-1E86-4C98-97A1-B31347A3A2EA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734" y="260648"/>
            <a:ext cx="8208714" cy="1296144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  <a:r>
              <a:rPr lang="zh-CN" altLang="en-US" sz="2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：光擦除可编程只读存储器</a:t>
            </a:r>
            <a:endParaRPr lang="en-US" altLang="zh-CN" sz="2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例：浮栅雪崩注入型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管为存储元的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EPROM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7" name="Picture 4" descr="3A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424936" cy="4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9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8A9279-C493-4A09-871D-963E477B8182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49" y="260648"/>
            <a:ext cx="8442735" cy="3600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、元件结构和两种稳态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结构：栅极（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漏极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，源极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栅（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）有电子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管的开启电压变得很高，即使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高电平，该管仍不能导通，相当于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存储“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0”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栅（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）无电子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管的开启电压较低，当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高电平时，该管可以导通，相当于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存储“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</a:p>
          <a:p>
            <a:pPr>
              <a:lnSpc>
                <a:spcPct val="140000"/>
              </a:lnSpc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出厂时为全“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1”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状态，使用者可根据需要写“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98966"/>
            <a:ext cx="8568952" cy="28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3779912" y="4077072"/>
            <a:ext cx="1656184" cy="244827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4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953987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8A9279-C493-4A09-871D-963E477B8182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0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60648"/>
            <a:ext cx="8352928" cy="324036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、写“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”操作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宋体"/>
                <a:ea typeface="宋体"/>
              </a:rPr>
              <a:t>①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漏极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加几十伏电压，沟道中的电场足够强造成雪崩，产生很多高能量电子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dirty="0" smtClean="0">
                <a:latin typeface="宋体"/>
              </a:rPr>
              <a:t>②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控制栅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加正电压，形成与沟道垂直的电场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dirty="0" smtClean="0">
                <a:latin typeface="宋体"/>
              </a:rPr>
              <a:t>③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沟道中的电子穿过氧化层而注入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负电荷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浮栅（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周围是绝缘的二氧化硅层，泄漏电流极小，所以一旦电子注入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，就能长期保存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924944"/>
            <a:ext cx="3233142" cy="3355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3240"/>
            <a:ext cx="1632765" cy="2519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85" y="3663518"/>
            <a:ext cx="3376003" cy="2639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3779912" y="3782659"/>
            <a:ext cx="1728192" cy="244827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rtlCol="0" anchor="ctr">
            <a:noAutofit/>
          </a:bodyPr>
          <a:lstStyle/>
          <a:p>
            <a:pPr algn="ctr" eaLnBrk="1" hangingPunct="1"/>
            <a:endParaRPr kumimoji="1" lang="en-US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9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228184" y="6140152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CB2DEC-D886-4518-A99B-6DE016D53299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00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33721" y="404664"/>
            <a:ext cx="8442735" cy="2448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</a:pP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、抹成全“</a:t>
            </a:r>
            <a:r>
              <a:rPr lang="en-US" altLang="zh-CN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”操作</a:t>
            </a:r>
            <a:endParaRPr lang="en-US" altLang="zh-CN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器件上有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一个石英窗口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光子能量较高的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紫外光照射浮栅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中电子获得足够能量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，穿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过氧化层回到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衬底，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(e)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浮栅上电子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消失，达到抹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去信息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的目的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，存储器变成全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96952"/>
            <a:ext cx="3384376" cy="309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3600400" cy="324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1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C839AEE-8C1E-4711-85FE-5E05D3A620FC}" type="slidenum">
              <a:rPr lang="en-US" altLang="zh-CN" sz="100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000" smtClean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04664"/>
            <a:ext cx="4032448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51520" y="404664"/>
            <a:ext cx="51845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、读出操作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行地址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译码输出与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相连，决定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管是否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选中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积累，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管不导通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浮栅</a:t>
            </a:r>
            <a:r>
              <a:rPr lang="en-US" altLang="zh-CN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积累，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管导通</a:t>
            </a:r>
            <a:endParaRPr lang="en-US" altLang="zh-CN" sz="2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列地址译码输出与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栅极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其数据是否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读出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当片选信号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为高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电平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该片选中时，方能读出数据</a:t>
            </a:r>
          </a:p>
        </p:txBody>
      </p:sp>
    </p:spTree>
    <p:extLst>
      <p:ext uri="{BB962C8B-B14F-4D97-AF65-F5344CB8AC3E}">
        <p14:creationId xmlns:p14="http://schemas.microsoft.com/office/powerpoint/2010/main" val="30624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 bwMode="auto">
        <a:solidFill>
          <a:srgbClr val="FFCC66"/>
        </a:solidFill>
        <a:ln w="28575">
          <a:solidFill>
            <a:schemeClr val="tx1"/>
          </a:solidFill>
          <a:miter lim="800000"/>
          <a:headEnd/>
          <a:tailEnd/>
        </a:ln>
      </a:spPr>
      <a:bodyPr wrap="none" anchor="ctr">
        <a:noAutofit/>
      </a:bodyPr>
      <a:lstStyle>
        <a:defPPr algn="ctr" eaLnBrk="1" hangingPunct="1">
          <a:defRPr kumimoji="1" sz="2400" b="1" dirty="0">
            <a:latin typeface="Times New Roman" pitchFamily="18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5418</TotalTime>
  <Words>1746</Words>
  <Application>Microsoft Office PowerPoint</Application>
  <PresentationFormat>全屏显示(4:3)</PresentationFormat>
  <Paragraphs>279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凸显</vt:lpstr>
      <vt:lpstr>VISIO</vt:lpstr>
      <vt:lpstr>3.4  只读存储器和闪速存储器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3.5  并行存储器</vt:lpstr>
      <vt:lpstr>一、双端口存储器</vt:lpstr>
      <vt:lpstr>PowerPoint 演示文稿</vt:lpstr>
      <vt:lpstr>二、多模块交叉存储器</vt:lpstr>
      <vt:lpstr>PowerPoint 演示文稿</vt:lpstr>
      <vt:lpstr>PowerPoint 演示文稿</vt:lpstr>
      <vt:lpstr>PowerPoint 演示文稿</vt:lpstr>
      <vt:lpstr>PowerPoint 演示文稿</vt:lpstr>
      <vt:lpstr>例子：设存储器字长64位，模块数m=4，分别用顺序方式和交叉方式进行组织。存储周期T=200ns，总线传送周期为50ns。若连续读出4个字，问顺序存储器和交叉存储器的带宽各是多少?</vt:lpstr>
      <vt:lpstr>4、二模块交叉存储器举例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 定点加法、减法运算</dc:title>
  <dc:creator>lee</dc:creator>
  <cp:lastModifiedBy>zz</cp:lastModifiedBy>
  <cp:revision>219</cp:revision>
  <dcterms:created xsi:type="dcterms:W3CDTF">2014-09-22T09:08:42Z</dcterms:created>
  <dcterms:modified xsi:type="dcterms:W3CDTF">2019-04-19T02:13:57Z</dcterms:modified>
</cp:coreProperties>
</file>