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48"/>
  </p:notesMasterIdLst>
  <p:sldIdLst>
    <p:sldId id="426" r:id="rId2"/>
    <p:sldId id="429" r:id="rId3"/>
    <p:sldId id="427" r:id="rId4"/>
    <p:sldId id="430" r:id="rId5"/>
    <p:sldId id="435" r:id="rId6"/>
    <p:sldId id="436" r:id="rId7"/>
    <p:sldId id="400" r:id="rId8"/>
    <p:sldId id="439" r:id="rId9"/>
    <p:sldId id="438" r:id="rId10"/>
    <p:sldId id="440" r:id="rId11"/>
    <p:sldId id="441" r:id="rId12"/>
    <p:sldId id="442" r:id="rId13"/>
    <p:sldId id="410" r:id="rId14"/>
    <p:sldId id="443" r:id="rId15"/>
    <p:sldId id="444" r:id="rId16"/>
    <p:sldId id="411" r:id="rId17"/>
    <p:sldId id="463" r:id="rId18"/>
    <p:sldId id="464" r:id="rId19"/>
    <p:sldId id="465" r:id="rId20"/>
    <p:sldId id="418" r:id="rId21"/>
    <p:sldId id="419" r:id="rId22"/>
    <p:sldId id="461" r:id="rId23"/>
    <p:sldId id="422" r:id="rId24"/>
    <p:sldId id="445" r:id="rId25"/>
    <p:sldId id="372" r:id="rId26"/>
    <p:sldId id="373" r:id="rId27"/>
    <p:sldId id="375" r:id="rId28"/>
    <p:sldId id="449" r:id="rId29"/>
    <p:sldId id="466" r:id="rId30"/>
    <p:sldId id="451" r:id="rId31"/>
    <p:sldId id="376" r:id="rId32"/>
    <p:sldId id="377" r:id="rId33"/>
    <p:sldId id="462" r:id="rId34"/>
    <p:sldId id="467" r:id="rId35"/>
    <p:sldId id="453" r:id="rId36"/>
    <p:sldId id="378" r:id="rId37"/>
    <p:sldId id="379" r:id="rId38"/>
    <p:sldId id="455" r:id="rId39"/>
    <p:sldId id="380" r:id="rId40"/>
    <p:sldId id="381" r:id="rId41"/>
    <p:sldId id="468" r:id="rId42"/>
    <p:sldId id="448" r:id="rId43"/>
    <p:sldId id="456" r:id="rId44"/>
    <p:sldId id="457" r:id="rId45"/>
    <p:sldId id="458" r:id="rId46"/>
    <p:sldId id="460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75762"/>
    <a:srgbClr val="FFFF00"/>
    <a:srgbClr val="008000"/>
    <a:srgbClr val="000000"/>
    <a:srgbClr val="FFFFFF"/>
    <a:srgbClr val="FFFBE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3852" autoAdjust="0"/>
  </p:normalViewPr>
  <p:slideViewPr>
    <p:cSldViewPr>
      <p:cViewPr>
        <p:scale>
          <a:sx n="60" d="100"/>
          <a:sy n="60" d="100"/>
        </p:scale>
        <p:origin x="-1629" y="-3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3" Type="http://schemas.openxmlformats.org/officeDocument/2006/relationships/slide" Target="slides/slide10.xml"/><Relationship Id="rId7" Type="http://schemas.openxmlformats.org/officeDocument/2006/relationships/slide" Target="slides/slide17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6EEC8-FC7E-4017-A9B5-FA5895DED87E}" type="datetimeFigureOut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609E3527-13C8-4FCE-B565-EAC8475A3A17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CD7400-0277-4810-9538-1079DD3A1C6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B4608-F4CF-4CBA-9E73-B630ADDAFBB8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646AC-85A4-4E64-B44B-1716B9198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E8FD35-004B-4891-BD95-9A22232598EE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CA9124-B4B9-49F3-B206-96267A16126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284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5FA102A7-6DA2-4273-A4E8-A22EFCDC79F4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C4FDC2F-A43F-4DC0-83D6-A780AE3B3182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1BA396-FC1C-4C74-B9D1-EFF90D2982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BFFF1-335A-4002-8C6A-9FA014B1292D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B3F3DF-238E-4993-A011-C7C60DA0427A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43687E-7E4F-4224-977C-7B32DF32C1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3AFA2F7-3E36-4EBC-BD6E-44A1C535CABB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EFB6B2A7-CBD0-479E-BEEA-CC86FE8F3C7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ED0EA-89F6-4454-AC4E-3E8353746913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C467ACD-2453-4AD6-933F-BC3CC554F13B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79522851-EC4F-4737-B9F7-39E7E78F20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104C7D52-E0CF-4D3E-BF26-DBB6778924A2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4EC87757-1BE0-478F-AE34-F43ED83CC6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388424" y="-27384"/>
            <a:ext cx="792088" cy="384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anchor="ctr" anchorCtr="0"/>
          <a:lstStyle>
            <a:lvl1pPr algn="r" eaLnBrk="1" latinLnBrk="0" hangingPunct="1">
              <a:defRPr kumimoji="0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E4E10D2-F2BD-4B0B-A63C-1D1B43973625}" type="datetime10">
              <a:rPr lang="zh-CN" altLang="en-US" smtClean="0"/>
              <a:pPr>
                <a:defRPr/>
              </a:pPr>
              <a:t>10:25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61" r:id="rId12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467600" cy="100811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.6 Cache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052736"/>
            <a:ext cx="8352928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Aft>
                <a:spcPts val="120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3.6.1 Cache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altLang="zh-CN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和主存之间的快速小容量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缓冲存储器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、技术特点：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通常采用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元件组成，其速度已经与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相当；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一级、二级、甚至三级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：集成到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芯片中；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全由硬件调度，对用户透明。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理论依据：程序访问的局部性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性价比</a:t>
            </a:r>
          </a:p>
          <a:p>
            <a:pPr marL="80010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价格较贵，容量不能太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小，则命中率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容量是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性能、价格、命中率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折衷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41217D6-8646-4459-96D2-AE29CDB11D54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7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624"/>
            <a:ext cx="51435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764704"/>
            <a:ext cx="3241675" cy="35722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设：主存块号为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    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Cache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K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 J Mod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块只能映射到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相当于主存按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大小分区，区内各块分别与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的对应行映射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44624"/>
            <a:ext cx="587840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二、直接映射（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 Mapping）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1521" y="4560168"/>
            <a:ext cx="1371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内  存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51520" y="6360368"/>
            <a:ext cx="1371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区号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623120" y="6360368"/>
            <a:ext cx="1724025" cy="381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内块号</a:t>
            </a:r>
          </a:p>
        </p:txBody>
      </p:sp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 flipH="1">
            <a:off x="937320" y="4941168"/>
            <a:ext cx="1" cy="14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623120" y="4941168"/>
            <a:ext cx="1" cy="14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2"/>
            <a:endCxn id="20" idx="0"/>
          </p:cNvCxnSpPr>
          <p:nvPr/>
        </p:nvCxnSpPr>
        <p:spPr>
          <a:xfrm flipH="1">
            <a:off x="2485133" y="4941168"/>
            <a:ext cx="190" cy="14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39552" y="5352256"/>
            <a:ext cx="504056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979712" y="5805264"/>
            <a:ext cx="504056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871664" y="6309320"/>
            <a:ext cx="4876800" cy="381000"/>
            <a:chOff x="2064" y="672"/>
            <a:chExt cx="3072" cy="24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064" y="672"/>
              <a:ext cx="864" cy="24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区号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4272" y="672"/>
              <a:ext cx="864" cy="24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内字号</a:t>
              </a:r>
              <a:endPara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928" y="672"/>
              <a:ext cx="1344" cy="24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区内块号</a:t>
              </a:r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623120" y="4560168"/>
            <a:ext cx="1724405" cy="381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块  号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23120" y="5352256"/>
            <a:ext cx="1724405" cy="381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8375015" y="22466"/>
            <a:ext cx="792088" cy="384048"/>
          </a:xfrm>
        </p:spPr>
        <p:txBody>
          <a:bodyPr/>
          <a:lstStyle/>
          <a:p>
            <a:pPr>
              <a:defRPr/>
            </a:pPr>
            <a:fld id="{E473E472-3BE6-4F59-9242-DB52BB89D502}" type="datetime10">
              <a:rPr lang="zh-CN" altLang="en-US" smtClean="0"/>
              <a:t>10:25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6413276" y="476672"/>
            <a:ext cx="2263180" cy="216024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4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241871" y="186566"/>
            <a:ext cx="8229600" cy="199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84163" indent="-284163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68338" indent="-1936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0925" indent="-192088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9685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5019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591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4163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735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307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直接映射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主存的地址格式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装入某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行的内存块属于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4357" name="Group 5"/>
          <p:cNvGrpSpPr>
            <a:grpSpLocks/>
          </p:cNvGrpSpPr>
          <p:nvPr/>
        </p:nvGrpSpPr>
        <p:grpSpPr bwMode="auto">
          <a:xfrm>
            <a:off x="3079576" y="764704"/>
            <a:ext cx="4876800" cy="381000"/>
            <a:chOff x="2064" y="672"/>
            <a:chExt cx="3072" cy="240"/>
          </a:xfrm>
        </p:grpSpPr>
        <p:sp>
          <p:nvSpPr>
            <p:cNvPr id="22540" name="Rectangle 6"/>
            <p:cNvSpPr>
              <a:spLocks noChangeArrowheads="1"/>
            </p:cNvSpPr>
            <p:nvPr/>
          </p:nvSpPr>
          <p:spPr bwMode="auto">
            <a:xfrm>
              <a:off x="2064" y="672"/>
              <a:ext cx="86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区号</a:t>
              </a:r>
            </a:p>
          </p:txBody>
        </p:sp>
        <p:sp>
          <p:nvSpPr>
            <p:cNvPr id="22541" name="Rectangle 7"/>
            <p:cNvSpPr>
              <a:spLocks noChangeArrowheads="1"/>
            </p:cNvSpPr>
            <p:nvPr/>
          </p:nvSpPr>
          <p:spPr bwMode="auto">
            <a:xfrm>
              <a:off x="4272" y="672"/>
              <a:ext cx="86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r>
                <a:rPr lang="zh-CN" altLang="en-US" sz="200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内字号</a:t>
              </a:r>
              <a:endPara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2" name="Rectangle 8"/>
            <p:cNvSpPr>
              <a:spLocks noChangeArrowheads="1"/>
            </p:cNvSpPr>
            <p:nvPr/>
          </p:nvSpPr>
          <p:spPr bwMode="auto">
            <a:xfrm>
              <a:off x="2928" y="672"/>
              <a:ext cx="134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区内块号</a:t>
              </a:r>
            </a:p>
          </p:txBody>
        </p:sp>
      </p:grpSp>
      <p:sp>
        <p:nvSpPr>
          <p:cNvPr id="484361" name="Rectangle 9"/>
          <p:cNvSpPr>
            <a:spLocks noChangeArrowheads="1"/>
          </p:cNvSpPr>
          <p:nvPr/>
        </p:nvSpPr>
        <p:spPr bwMode="auto">
          <a:xfrm>
            <a:off x="323528" y="1772816"/>
            <a:ext cx="8229600" cy="1731756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3500" tIns="25400" rIns="63500" bIns="25400">
            <a:spAutoFit/>
          </a:bodyPr>
          <a:lstStyle>
            <a:lvl1pPr marL="284163" indent="-284163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68338" indent="-1936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0925" indent="-192088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9685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5019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591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4163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735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307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直接映射举例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Block：8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Bytes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（块大小）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主存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：16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Bytes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16MB / 8Byte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=2M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Cache：64K Bytes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64KB / 8Byte = 8K = 2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4362" name="Rectangle 10"/>
          <p:cNvSpPr>
            <a:spLocks noChangeArrowheads="1"/>
          </p:cNvSpPr>
          <p:nvPr/>
        </p:nvSpPr>
        <p:spPr bwMode="auto">
          <a:xfrm>
            <a:off x="143321" y="3789040"/>
            <a:ext cx="8893175" cy="242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84163" indent="-284163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68338" indent="-1936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0925" indent="-192088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9685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5019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591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4163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735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307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</a:p>
          <a:p>
            <a:pPr marL="531813" lvl="1" indent="-258763">
              <a:lnSpc>
                <a:spcPct val="13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Cache: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8K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1813" lvl="1" indent="-258763">
              <a:lnSpc>
                <a:spcPct val="13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主存: 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Blocks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，分成 256个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=256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每区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1813" lvl="1" indent="-258763">
              <a:lnSpc>
                <a:spcPct val="13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主存地址：24位，高8位区号，中间13位区内块号，低3位为块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内字号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1813" lvl="1" indent="-258763">
              <a:lnSpc>
                <a:spcPct val="13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应该为8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位，存储区号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2996183" y="6237725"/>
            <a:ext cx="1512888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区号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【8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6523608" y="6237725"/>
            <a:ext cx="2016125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内字号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4509071" y="6237725"/>
            <a:ext cx="2014537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区内块号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【13】</a:t>
            </a:r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5652021" y="4149080"/>
            <a:ext cx="2520379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行内字号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3275856" y="4149080"/>
            <a:ext cx="2374578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B5C0F25-1CB2-4FA2-AFC5-DF4CDDBC3240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3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4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4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4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4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4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4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4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4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4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4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4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4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bldLvl="2" autoUpdateAnimBg="0"/>
      <p:bldP spid="484361" grpId="0" build="p" autoUpdateAnimBg="0"/>
      <p:bldP spid="48436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76126"/>
              </p:ext>
            </p:extLst>
          </p:nvPr>
        </p:nvGraphicFramePr>
        <p:xfrm>
          <a:off x="179512" y="260648"/>
          <a:ext cx="8785225" cy="651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Visio" r:id="rId3" imgW="5178231" imgH="4638713" progId="Visio.Drawing.11">
                  <p:embed/>
                </p:oleObj>
              </mc:Choice>
              <mc:Fallback>
                <p:oleObj name="Visio" r:id="rId3" imgW="5178231" imgH="46387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0648"/>
                        <a:ext cx="8785225" cy="651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123728" y="5544616"/>
            <a:ext cx="2808312" cy="8367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0488" lvl="1" eaLnBrk="1" hangingPunct="1">
              <a:tabLst>
                <a:tab pos="449263" algn="l"/>
              </a:tabLst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概率高，抖动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88" lvl="1" eaLnBrk="1" hangingPunct="1">
              <a:tabLst>
                <a:tab pos="449263" algn="l"/>
              </a:tabLs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：比较代价低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8388424" y="20616"/>
            <a:ext cx="792088" cy="384048"/>
          </a:xfrm>
        </p:spPr>
        <p:txBody>
          <a:bodyPr/>
          <a:lstStyle/>
          <a:p>
            <a:pPr>
              <a:defRPr/>
            </a:pPr>
            <a:fld id="{DBFFF9BE-BE16-4416-89EB-CAA026479C20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92280" y="3789040"/>
            <a:ext cx="144016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区内块号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获取特定行的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158417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：比较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内容，若相同则命中，否则失败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501008"/>
            <a:ext cx="144016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：若命中，则根据块内字号提取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存储的内容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1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24744"/>
            <a:ext cx="5012035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40"/>
            <a:ext cx="4834880" cy="738664"/>
          </a:xfr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组相联映射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424936" cy="6048672"/>
          </a:xfrm>
        </p:spPr>
        <p:txBody>
          <a:bodyPr>
            <a:no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分组，组间采用直接映射，组内采用全相联映射</a:t>
            </a:r>
          </a:p>
          <a:p>
            <a:pPr marL="332740" lvl="2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行，分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组，每组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= u 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2740" lvl="2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主存块 按组数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endParaRPr lang="en-US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q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j mod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为块号）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2740" lvl="2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商是区号；余数为区内序号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2740" lvl="2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内存第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块映射到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可以进入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组的任意行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内存地址格式：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的标签：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进入该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行的内存块的区号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3528" y="5589240"/>
            <a:ext cx="216024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区号（</a:t>
            </a:r>
            <a:r>
              <a:rPr lang="en-US" altLang="zh-CN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标签）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707904" y="5589240"/>
            <a:ext cx="1296144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块内字号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483768" y="5589240"/>
            <a:ext cx="1224136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组号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C446DA-4DBE-4928-B86A-75EF848931FA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8316416" y="1916832"/>
            <a:ext cx="61156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8316416" y="3336032"/>
            <a:ext cx="61156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8352928" y="5784304"/>
            <a:ext cx="61156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6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323528" y="692696"/>
            <a:ext cx="8550768" cy="477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284163" indent="-284163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68338" indent="-1936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0925" indent="-192088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9685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5019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591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4163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735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307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组相联映射举例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主存：16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	Cache: 64KB		Block: 8Bytes</a:t>
            </a:r>
          </a:p>
          <a:p>
            <a:pPr>
              <a:lnSpc>
                <a:spcPct val="150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64KB	8K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4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22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65000"/>
              </a:spcBef>
              <a:buClr>
                <a:srgbClr val="FF0000"/>
              </a:buClr>
              <a:buSzPct val="100000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2K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个组：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8K/4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2K = 2</a:t>
            </a:r>
            <a:r>
              <a:rPr lang="en-US" altLang="zh-CN" sz="2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【2048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主存：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16MB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，2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1K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个区：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aseline="30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2</a:t>
            </a:r>
            <a:r>
              <a:rPr lang="en-US" altLang="zh-CN" sz="2200" baseline="30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组＝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aseline="30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主存地址：24位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40000"/>
              </a:spcBef>
              <a:buClr>
                <a:srgbClr val="001ADC"/>
              </a:buClr>
              <a:buSzPct val="100000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7" name="Group 13"/>
          <p:cNvGrpSpPr>
            <a:grpSpLocks/>
          </p:cNvGrpSpPr>
          <p:nvPr/>
        </p:nvGrpSpPr>
        <p:grpSpPr bwMode="auto">
          <a:xfrm>
            <a:off x="755674" y="4899248"/>
            <a:ext cx="6624638" cy="381000"/>
            <a:chOff x="1837" y="391"/>
            <a:chExt cx="3880" cy="240"/>
          </a:xfrm>
        </p:grpSpPr>
        <p:sp>
          <p:nvSpPr>
            <p:cNvPr id="25608" name="Rectangle 14"/>
            <p:cNvSpPr>
              <a:spLocks noChangeArrowheads="1"/>
            </p:cNvSpPr>
            <p:nvPr/>
          </p:nvSpPr>
          <p:spPr bwMode="auto">
            <a:xfrm>
              <a:off x="1837" y="391"/>
              <a:ext cx="139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区号：</a:t>
              </a:r>
              <a:r>
                <a:rPr lang="en-US" altLang="zh-CN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endPara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9" name="Rectangle 15"/>
            <p:cNvSpPr>
              <a:spLocks noChangeArrowheads="1"/>
            </p:cNvSpPr>
            <p:nvPr/>
          </p:nvSpPr>
          <p:spPr bwMode="auto">
            <a:xfrm>
              <a:off x="4377" y="391"/>
              <a:ext cx="13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r>
                <a:rPr lang="zh-CN" altLang="en-US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内字号：</a:t>
              </a:r>
              <a:r>
                <a:rPr lang="en-US" altLang="zh-CN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endPara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0" name="Rectangle 16"/>
            <p:cNvSpPr>
              <a:spLocks noChangeArrowheads="1"/>
            </p:cNvSpPr>
            <p:nvPr/>
          </p:nvSpPr>
          <p:spPr bwMode="auto">
            <a:xfrm>
              <a:off x="3227" y="391"/>
              <a:ext cx="115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r>
                <a:rPr lang="zh-CN" altLang="en-US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号：</a:t>
              </a:r>
              <a:r>
                <a:rPr lang="en-US" altLang="zh-CN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endPara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8370759" y="44624"/>
            <a:ext cx="792088" cy="384048"/>
          </a:xfrm>
        </p:spPr>
        <p:txBody>
          <a:bodyPr/>
          <a:lstStyle/>
          <a:p>
            <a:pPr>
              <a:defRPr/>
            </a:pPr>
            <a:fld id="{6C413DFE-B92E-4C3C-BD29-7C0FB496B49D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55674" y="5424264"/>
            <a:ext cx="237325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7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7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492861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8100392" y="16044"/>
            <a:ext cx="936104" cy="532636"/>
          </a:xfrm>
        </p:spPr>
        <p:txBody>
          <a:bodyPr/>
          <a:lstStyle/>
          <a:p>
            <a:pPr>
              <a:defRPr/>
            </a:pPr>
            <a:fld id="{D73E3CCC-6353-40DE-93FA-45C7B9029CB0}" type="datetime10">
              <a:rPr lang="zh-CN" altLang="en-US" smtClean="0"/>
              <a:t>10:25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0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800"/>
            <a:ext cx="7467600" cy="1143000"/>
          </a:xfrm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组相联映射方式分析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00200"/>
            <a:ext cx="8568952" cy="4873752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比全相联容易实现，比直接映射冲突低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，则为直接相联映射方式（每组行数＝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u=1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，则为全相联映射方式（组数＝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spcBef>
                <a:spcPts val="30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取值一般较小，通常是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的幂，称为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路组相联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en-US" altLang="zh-CN" sz="3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747A387-0DBC-4252-AE87-C30728155BEA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0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51188"/>
              </p:ext>
            </p:extLst>
          </p:nvPr>
        </p:nvGraphicFramePr>
        <p:xfrm>
          <a:off x="899666" y="188640"/>
          <a:ext cx="7632774" cy="633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Visio" r:id="rId3" imgW="4838551" imgH="4492283" progId="Visio.Drawing.11">
                  <p:embed/>
                </p:oleObj>
              </mc:Choice>
              <mc:Fallback>
                <p:oleObj name="Visio" r:id="rId3" imgW="4838551" imgH="44922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666" y="188640"/>
                        <a:ext cx="7632774" cy="6338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35496" y="31264"/>
            <a:ext cx="647626" cy="267765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</a:t>
            </a: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</a:t>
            </a: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</a:p>
        </p:txBody>
      </p:sp>
      <p:sp>
        <p:nvSpPr>
          <p:cNvPr id="5" name="矩形 4"/>
          <p:cNvSpPr/>
          <p:nvPr/>
        </p:nvSpPr>
        <p:spPr>
          <a:xfrm>
            <a:off x="1115616" y="5877272"/>
            <a:ext cx="3780420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90488" lvl="1" eaLnBrk="1" hangingPunct="1">
              <a:tabLst>
                <a:tab pos="449263" algn="l"/>
              </a:tabLs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调度灵活，但比较代价高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0" y="1196752"/>
            <a:ext cx="648072" cy="2880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块号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0" y="2492896"/>
            <a:ext cx="648072" cy="2880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块号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0" y="5085184"/>
            <a:ext cx="648072" cy="2880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块号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5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816099"/>
              </p:ext>
            </p:extLst>
          </p:nvPr>
        </p:nvGraphicFramePr>
        <p:xfrm>
          <a:off x="179388" y="260350"/>
          <a:ext cx="8785225" cy="651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Visio" r:id="rId3" imgW="5178156" imgH="4638587" progId="Visio.Drawing.11">
                  <p:embed/>
                </p:oleObj>
              </mc:Choice>
              <mc:Fallback>
                <p:oleObj name="Visio" r:id="rId3" imgW="5178156" imgH="463858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0350"/>
                        <a:ext cx="8785225" cy="651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60432" y="31264"/>
            <a:ext cx="647626" cy="23083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直接映射过程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55976" y="1268760"/>
            <a:ext cx="648072" cy="2880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区号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83968" y="2492896"/>
            <a:ext cx="648072" cy="2880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区号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83968" y="5085184"/>
            <a:ext cx="648072" cy="28803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5877272"/>
            <a:ext cx="3780420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90488" lvl="1" eaLnBrk="1" hangingPunct="1">
              <a:tabLst>
                <a:tab pos="449263" algn="l"/>
              </a:tabLs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只比较一次，但调度不灵活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4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-48246"/>
            <a:ext cx="9259888" cy="700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5785" y="620689"/>
            <a:ext cx="7416824" cy="86409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二、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 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基本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6F6725-86C2-402D-8D45-CE8DF83B026C}" type="datetime10">
              <a:rPr lang="zh-CN" altLang="en-US" smtClean="0"/>
              <a:t>10:25</a:t>
            </a:fld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9803"/>
            <a:ext cx="46577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76056" y="2708920"/>
            <a:ext cx="3816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117475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替换控制部件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117475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地址变换机构	</a:t>
            </a:r>
          </a:p>
          <a:p>
            <a:pPr marL="342900" lvl="1" indent="-342900" defTabSz="117475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34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 anchor="ctr"/>
          <a:lstStyle/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3.6.3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替换策略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147248" cy="542121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LFU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（最不经常使用 ）</a:t>
            </a:r>
            <a:endParaRPr lang="en-US" altLang="zh-CN" sz="2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的某一行时，对应计数器增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替换策略：选择计数值最小的特定行，其他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特定行计数器清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缺点：不能反映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的近期访问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2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（近期最少使用） </a:t>
            </a:r>
            <a:endParaRPr lang="en-US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的某一行时，对应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计数器置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，其他行的计数器增加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替换策略：选择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计数值最大的特定行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优点：符合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替换（在允许范围内随机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一行）</a:t>
            </a:r>
            <a:endParaRPr lang="en-US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硬件上实现容易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，速度比前两种策略快。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缺点：随意换出的数据可能马上要使用，从而降低命中率。随着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容量增大，随机替换策略的功效只是稍逊于前两种策略</a:t>
            </a:r>
            <a:endParaRPr lang="zh-CN" altLang="en-US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57CFA94-6B81-4FD2-AC20-7EA0AC2CD168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3446"/>
            <a:ext cx="8424936" cy="124933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cache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行；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为主存块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访问顺序如下：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,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拟访问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问，采用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LFU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LRU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算法替换结果是不是相同？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3175" y="8048625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29061" y="1607780"/>
            <a:ext cx="8378745" cy="4988215"/>
            <a:chOff x="0" y="0"/>
            <a:chExt cx="4347" cy="1103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0" y="0"/>
              <a:ext cx="302" cy="788"/>
              <a:chOff x="0" y="0"/>
              <a:chExt cx="302" cy="788"/>
            </a:xfrm>
          </p:grpSpPr>
          <p:sp>
            <p:nvSpPr>
              <p:cNvPr id="446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 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44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02" y="0"/>
              <a:ext cx="2014" cy="788"/>
              <a:chOff x="302" y="0"/>
              <a:chExt cx="2014" cy="788"/>
            </a:xfrm>
          </p:grpSpPr>
          <p:sp>
            <p:nvSpPr>
              <p:cNvPr id="444" name="Rectangle 9"/>
              <p:cNvSpPr>
                <a:spLocks noChangeArrowheads="1"/>
              </p:cNvSpPr>
              <p:nvPr/>
            </p:nvSpPr>
            <p:spPr bwMode="auto">
              <a:xfrm>
                <a:off x="345" y="0"/>
                <a:ext cx="192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LFU</a:t>
                </a:r>
                <a:r>
                  <a:rPr kumimoji="1" lang="zh-CN" altLang="en-US" sz="18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（最不经常使用）</a:t>
                </a:r>
              </a:p>
            </p:txBody>
          </p:sp>
          <p:sp>
            <p:nvSpPr>
              <p:cNvPr id="445" name="Rectangle 10"/>
              <p:cNvSpPr>
                <a:spLocks noChangeArrowheads="1"/>
              </p:cNvSpPr>
              <p:nvPr/>
            </p:nvSpPr>
            <p:spPr bwMode="auto">
              <a:xfrm>
                <a:off x="302" y="0"/>
                <a:ext cx="201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16" y="0"/>
              <a:ext cx="2031" cy="788"/>
              <a:chOff x="2316" y="0"/>
              <a:chExt cx="2031" cy="788"/>
            </a:xfrm>
          </p:grpSpPr>
          <p:sp>
            <p:nvSpPr>
              <p:cNvPr id="442" name="Rectangle 12"/>
              <p:cNvSpPr>
                <a:spLocks noChangeArrowheads="1"/>
              </p:cNvSpPr>
              <p:nvPr/>
            </p:nvSpPr>
            <p:spPr bwMode="auto">
              <a:xfrm>
                <a:off x="2359" y="0"/>
                <a:ext cx="1945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LRU</a:t>
                </a:r>
                <a:r>
                  <a:rPr kumimoji="1" lang="zh-CN" altLang="en-US" sz="18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（近期最少使用）</a:t>
                </a:r>
              </a:p>
            </p:txBody>
          </p:sp>
          <p:sp>
            <p:nvSpPr>
              <p:cNvPr id="443" name="Rectangle 13"/>
              <p:cNvSpPr>
                <a:spLocks noChangeArrowheads="1"/>
              </p:cNvSpPr>
              <p:nvPr/>
            </p:nvSpPr>
            <p:spPr bwMode="auto">
              <a:xfrm>
                <a:off x="2316" y="0"/>
                <a:ext cx="2031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0" y="788"/>
              <a:ext cx="302" cy="788"/>
              <a:chOff x="0" y="788"/>
              <a:chExt cx="302" cy="788"/>
            </a:xfrm>
          </p:grpSpPr>
          <p:sp>
            <p:nvSpPr>
              <p:cNvPr id="440" name="Rectangle 15"/>
              <p:cNvSpPr>
                <a:spLocks noChangeArrowheads="1"/>
              </p:cNvSpPr>
              <p:nvPr/>
            </p:nvSpPr>
            <p:spPr bwMode="auto">
              <a:xfrm>
                <a:off x="43" y="788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 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441" name="Rectangle 16"/>
              <p:cNvSpPr>
                <a:spLocks noChangeArrowheads="1"/>
              </p:cNvSpPr>
              <p:nvPr/>
            </p:nvSpPr>
            <p:spPr bwMode="auto">
              <a:xfrm>
                <a:off x="0" y="788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302" y="788"/>
              <a:ext cx="518" cy="788"/>
              <a:chOff x="302" y="788"/>
              <a:chExt cx="518" cy="788"/>
            </a:xfrm>
          </p:grpSpPr>
          <p:sp>
            <p:nvSpPr>
              <p:cNvPr id="438" name="Rectangle 18"/>
              <p:cNvSpPr>
                <a:spLocks noChangeArrowheads="1"/>
              </p:cNvSpPr>
              <p:nvPr/>
            </p:nvSpPr>
            <p:spPr bwMode="auto">
              <a:xfrm>
                <a:off x="345" y="788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</a:t>
                </a:r>
              </a:p>
            </p:txBody>
          </p:sp>
          <p:sp>
            <p:nvSpPr>
              <p:cNvPr id="439" name="Rectangle 19"/>
              <p:cNvSpPr>
                <a:spLocks noChangeArrowheads="1"/>
              </p:cNvSpPr>
              <p:nvPr/>
            </p:nvSpPr>
            <p:spPr bwMode="auto">
              <a:xfrm>
                <a:off x="302" y="788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820" y="788"/>
              <a:ext cx="374" cy="788"/>
              <a:chOff x="820" y="788"/>
              <a:chExt cx="374" cy="788"/>
            </a:xfrm>
          </p:grpSpPr>
          <p:sp>
            <p:nvSpPr>
              <p:cNvPr id="436" name="Rectangle 21"/>
              <p:cNvSpPr>
                <a:spLocks noChangeArrowheads="1"/>
              </p:cNvSpPr>
              <p:nvPr/>
            </p:nvSpPr>
            <p:spPr bwMode="auto">
              <a:xfrm>
                <a:off x="863" y="78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行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437" name="Rectangle 22"/>
              <p:cNvSpPr>
                <a:spLocks noChangeArrowheads="1"/>
              </p:cNvSpPr>
              <p:nvPr/>
            </p:nvSpPr>
            <p:spPr bwMode="auto">
              <a:xfrm>
                <a:off x="820" y="78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1194" y="788"/>
              <a:ext cx="374" cy="788"/>
              <a:chOff x="1194" y="788"/>
              <a:chExt cx="374" cy="788"/>
            </a:xfrm>
          </p:grpSpPr>
          <p:sp>
            <p:nvSpPr>
              <p:cNvPr id="434" name="Rectangle 24"/>
              <p:cNvSpPr>
                <a:spLocks noChangeArrowheads="1"/>
              </p:cNvSpPr>
              <p:nvPr/>
            </p:nvSpPr>
            <p:spPr bwMode="auto">
              <a:xfrm>
                <a:off x="1237" y="78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1"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行</a:t>
                </a:r>
              </a:p>
            </p:txBody>
          </p:sp>
          <p:sp>
            <p:nvSpPr>
              <p:cNvPr id="435" name="Rectangle 25"/>
              <p:cNvSpPr>
                <a:spLocks noChangeArrowheads="1"/>
              </p:cNvSpPr>
              <p:nvPr/>
            </p:nvSpPr>
            <p:spPr bwMode="auto">
              <a:xfrm>
                <a:off x="1194" y="78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1568" y="788"/>
              <a:ext cx="374" cy="788"/>
              <a:chOff x="1568" y="788"/>
              <a:chExt cx="374" cy="788"/>
            </a:xfrm>
          </p:grpSpPr>
          <p:sp>
            <p:nvSpPr>
              <p:cNvPr id="432" name="Rectangle 27"/>
              <p:cNvSpPr>
                <a:spLocks noChangeArrowheads="1"/>
              </p:cNvSpPr>
              <p:nvPr/>
            </p:nvSpPr>
            <p:spPr bwMode="auto">
              <a:xfrm>
                <a:off x="1611" y="78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  <a:r>
                  <a:rPr kumimoji="1"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行</a:t>
                </a:r>
              </a:p>
            </p:txBody>
          </p:sp>
          <p:sp>
            <p:nvSpPr>
              <p:cNvPr id="433" name="Rectangle 28"/>
              <p:cNvSpPr>
                <a:spLocks noChangeArrowheads="1"/>
              </p:cNvSpPr>
              <p:nvPr/>
            </p:nvSpPr>
            <p:spPr bwMode="auto">
              <a:xfrm>
                <a:off x="1568" y="78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29"/>
            <p:cNvGrpSpPr>
              <a:grpSpLocks/>
            </p:cNvGrpSpPr>
            <p:nvPr/>
          </p:nvGrpSpPr>
          <p:grpSpPr bwMode="auto">
            <a:xfrm>
              <a:off x="1942" y="788"/>
              <a:ext cx="374" cy="788"/>
              <a:chOff x="1942" y="788"/>
              <a:chExt cx="374" cy="788"/>
            </a:xfrm>
          </p:grpSpPr>
          <p:sp>
            <p:nvSpPr>
              <p:cNvPr id="430" name="Rectangle 30"/>
              <p:cNvSpPr>
                <a:spLocks noChangeArrowheads="1"/>
              </p:cNvSpPr>
              <p:nvPr/>
            </p:nvSpPr>
            <p:spPr bwMode="auto">
              <a:xfrm>
                <a:off x="1985" y="78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4</a:t>
                </a:r>
                <a:r>
                  <a:rPr kumimoji="1"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行</a:t>
                </a:r>
              </a:p>
            </p:txBody>
          </p:sp>
          <p:sp>
            <p:nvSpPr>
              <p:cNvPr id="431" name="Rectangle 31"/>
              <p:cNvSpPr>
                <a:spLocks noChangeArrowheads="1"/>
              </p:cNvSpPr>
              <p:nvPr/>
            </p:nvSpPr>
            <p:spPr bwMode="auto">
              <a:xfrm>
                <a:off x="1942" y="78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2316" y="788"/>
              <a:ext cx="554" cy="788"/>
              <a:chOff x="2316" y="788"/>
              <a:chExt cx="554" cy="788"/>
            </a:xfrm>
          </p:grpSpPr>
          <p:sp>
            <p:nvSpPr>
              <p:cNvPr id="428" name="Rectangle 33"/>
              <p:cNvSpPr>
                <a:spLocks noChangeArrowheads="1"/>
              </p:cNvSpPr>
              <p:nvPr/>
            </p:nvSpPr>
            <p:spPr bwMode="auto">
              <a:xfrm>
                <a:off x="2359" y="788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</a:t>
                </a:r>
              </a:p>
            </p:txBody>
          </p:sp>
          <p:sp>
            <p:nvSpPr>
              <p:cNvPr id="429" name="Rectangle 34"/>
              <p:cNvSpPr>
                <a:spLocks noChangeArrowheads="1"/>
              </p:cNvSpPr>
              <p:nvPr/>
            </p:nvSpPr>
            <p:spPr bwMode="auto">
              <a:xfrm>
                <a:off x="2316" y="788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2870" y="788"/>
              <a:ext cx="355" cy="788"/>
              <a:chOff x="2870" y="788"/>
              <a:chExt cx="355" cy="788"/>
            </a:xfrm>
          </p:grpSpPr>
          <p:sp>
            <p:nvSpPr>
              <p:cNvPr id="426" name="Rectangle 36"/>
              <p:cNvSpPr>
                <a:spLocks noChangeArrowheads="1"/>
              </p:cNvSpPr>
              <p:nvPr/>
            </p:nvSpPr>
            <p:spPr bwMode="auto">
              <a:xfrm>
                <a:off x="2913" y="788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  <a:r>
                  <a:rPr kumimoji="1"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行</a:t>
                </a:r>
              </a:p>
            </p:txBody>
          </p:sp>
          <p:sp>
            <p:nvSpPr>
              <p:cNvPr id="427" name="Rectangle 37"/>
              <p:cNvSpPr>
                <a:spLocks noChangeArrowheads="1"/>
              </p:cNvSpPr>
              <p:nvPr/>
            </p:nvSpPr>
            <p:spPr bwMode="auto">
              <a:xfrm>
                <a:off x="2870" y="788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38"/>
            <p:cNvGrpSpPr>
              <a:grpSpLocks/>
            </p:cNvGrpSpPr>
            <p:nvPr/>
          </p:nvGrpSpPr>
          <p:grpSpPr bwMode="auto">
            <a:xfrm>
              <a:off x="3225" y="788"/>
              <a:ext cx="374" cy="788"/>
              <a:chOff x="3225" y="788"/>
              <a:chExt cx="374" cy="788"/>
            </a:xfrm>
          </p:grpSpPr>
          <p:sp>
            <p:nvSpPr>
              <p:cNvPr id="424" name="Rectangle 39"/>
              <p:cNvSpPr>
                <a:spLocks noChangeArrowheads="1"/>
              </p:cNvSpPr>
              <p:nvPr/>
            </p:nvSpPr>
            <p:spPr bwMode="auto">
              <a:xfrm>
                <a:off x="3268" y="78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r>
                  <a:rPr kumimoji="1"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行</a:t>
                </a:r>
              </a:p>
            </p:txBody>
          </p:sp>
          <p:sp>
            <p:nvSpPr>
              <p:cNvPr id="425" name="Rectangle 40"/>
              <p:cNvSpPr>
                <a:spLocks noChangeArrowheads="1"/>
              </p:cNvSpPr>
              <p:nvPr/>
            </p:nvSpPr>
            <p:spPr bwMode="auto">
              <a:xfrm>
                <a:off x="3225" y="78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599" y="788"/>
              <a:ext cx="374" cy="788"/>
              <a:chOff x="3599" y="788"/>
              <a:chExt cx="374" cy="788"/>
            </a:xfrm>
          </p:grpSpPr>
          <p:sp>
            <p:nvSpPr>
              <p:cNvPr id="422" name="Rectangle 42"/>
              <p:cNvSpPr>
                <a:spLocks noChangeArrowheads="1"/>
              </p:cNvSpPr>
              <p:nvPr/>
            </p:nvSpPr>
            <p:spPr bwMode="auto">
              <a:xfrm>
                <a:off x="3642" y="78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  <a:r>
                  <a:rPr kumimoji="1"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行</a:t>
                </a:r>
              </a:p>
            </p:txBody>
          </p:sp>
          <p:sp>
            <p:nvSpPr>
              <p:cNvPr id="423" name="Rectangle 43"/>
              <p:cNvSpPr>
                <a:spLocks noChangeArrowheads="1"/>
              </p:cNvSpPr>
              <p:nvPr/>
            </p:nvSpPr>
            <p:spPr bwMode="auto">
              <a:xfrm>
                <a:off x="3599" y="78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44"/>
            <p:cNvGrpSpPr>
              <a:grpSpLocks/>
            </p:cNvGrpSpPr>
            <p:nvPr/>
          </p:nvGrpSpPr>
          <p:grpSpPr bwMode="auto">
            <a:xfrm>
              <a:off x="3973" y="788"/>
              <a:ext cx="374" cy="788"/>
              <a:chOff x="3973" y="788"/>
              <a:chExt cx="374" cy="788"/>
            </a:xfrm>
          </p:grpSpPr>
          <p:sp>
            <p:nvSpPr>
              <p:cNvPr id="420" name="Rectangle 45"/>
              <p:cNvSpPr>
                <a:spLocks noChangeArrowheads="1"/>
              </p:cNvSpPr>
              <p:nvPr/>
            </p:nvSpPr>
            <p:spPr bwMode="auto">
              <a:xfrm>
                <a:off x="4016" y="78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4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行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421" name="Rectangle 46"/>
              <p:cNvSpPr>
                <a:spLocks noChangeArrowheads="1"/>
              </p:cNvSpPr>
              <p:nvPr/>
            </p:nvSpPr>
            <p:spPr bwMode="auto">
              <a:xfrm>
                <a:off x="3973" y="78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47"/>
            <p:cNvGrpSpPr>
              <a:grpSpLocks/>
            </p:cNvGrpSpPr>
            <p:nvPr/>
          </p:nvGrpSpPr>
          <p:grpSpPr bwMode="auto">
            <a:xfrm>
              <a:off x="0" y="1576"/>
              <a:ext cx="302" cy="788"/>
              <a:chOff x="0" y="1576"/>
              <a:chExt cx="302" cy="788"/>
            </a:xfrm>
          </p:grpSpPr>
          <p:sp>
            <p:nvSpPr>
              <p:cNvPr id="418" name="Rectangle 48"/>
              <p:cNvSpPr>
                <a:spLocks noChangeArrowheads="1"/>
              </p:cNvSpPr>
              <p:nvPr/>
            </p:nvSpPr>
            <p:spPr bwMode="auto">
              <a:xfrm>
                <a:off x="43" y="1576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419" name="Rectangle 49"/>
              <p:cNvSpPr>
                <a:spLocks noChangeArrowheads="1"/>
              </p:cNvSpPr>
              <p:nvPr/>
            </p:nvSpPr>
            <p:spPr bwMode="auto">
              <a:xfrm>
                <a:off x="0" y="1576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Group 50"/>
            <p:cNvGrpSpPr>
              <a:grpSpLocks/>
            </p:cNvGrpSpPr>
            <p:nvPr/>
          </p:nvGrpSpPr>
          <p:grpSpPr bwMode="auto">
            <a:xfrm>
              <a:off x="302" y="1576"/>
              <a:ext cx="518" cy="788"/>
              <a:chOff x="302" y="1576"/>
              <a:chExt cx="518" cy="788"/>
            </a:xfrm>
          </p:grpSpPr>
          <p:sp>
            <p:nvSpPr>
              <p:cNvPr id="416" name="Rectangle 51"/>
              <p:cNvSpPr>
                <a:spLocks noChangeArrowheads="1"/>
              </p:cNvSpPr>
              <p:nvPr/>
            </p:nvSpPr>
            <p:spPr bwMode="auto">
              <a:xfrm>
                <a:off x="345" y="1576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进入</a:t>
                </a:r>
              </a:p>
            </p:txBody>
          </p:sp>
          <p:sp>
            <p:nvSpPr>
              <p:cNvPr id="417" name="Rectangle 52"/>
              <p:cNvSpPr>
                <a:spLocks noChangeArrowheads="1"/>
              </p:cNvSpPr>
              <p:nvPr/>
            </p:nvSpPr>
            <p:spPr bwMode="auto">
              <a:xfrm>
                <a:off x="302" y="1576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Group 53"/>
            <p:cNvGrpSpPr>
              <a:grpSpLocks/>
            </p:cNvGrpSpPr>
            <p:nvPr/>
          </p:nvGrpSpPr>
          <p:grpSpPr bwMode="auto">
            <a:xfrm>
              <a:off x="820" y="1576"/>
              <a:ext cx="374" cy="788"/>
              <a:chOff x="820" y="1576"/>
              <a:chExt cx="374" cy="788"/>
            </a:xfrm>
          </p:grpSpPr>
          <p:sp>
            <p:nvSpPr>
              <p:cNvPr id="414" name="Rectangle 54"/>
              <p:cNvSpPr>
                <a:spLocks noChangeArrowheads="1"/>
              </p:cNvSpPr>
              <p:nvPr/>
            </p:nvSpPr>
            <p:spPr bwMode="auto">
              <a:xfrm>
                <a:off x="863" y="157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15" name="Rectangle 55"/>
              <p:cNvSpPr>
                <a:spLocks noChangeArrowheads="1"/>
              </p:cNvSpPr>
              <p:nvPr/>
            </p:nvSpPr>
            <p:spPr bwMode="auto">
              <a:xfrm>
                <a:off x="820" y="157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Group 56"/>
            <p:cNvGrpSpPr>
              <a:grpSpLocks/>
            </p:cNvGrpSpPr>
            <p:nvPr/>
          </p:nvGrpSpPr>
          <p:grpSpPr bwMode="auto">
            <a:xfrm>
              <a:off x="1194" y="1576"/>
              <a:ext cx="374" cy="788"/>
              <a:chOff x="1194" y="1576"/>
              <a:chExt cx="374" cy="788"/>
            </a:xfrm>
          </p:grpSpPr>
          <p:sp>
            <p:nvSpPr>
              <p:cNvPr id="412" name="Rectangle 57"/>
              <p:cNvSpPr>
                <a:spLocks noChangeArrowheads="1"/>
              </p:cNvSpPr>
              <p:nvPr/>
            </p:nvSpPr>
            <p:spPr bwMode="auto">
              <a:xfrm>
                <a:off x="1237" y="157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13" name="Rectangle 58"/>
              <p:cNvSpPr>
                <a:spLocks noChangeArrowheads="1"/>
              </p:cNvSpPr>
              <p:nvPr/>
            </p:nvSpPr>
            <p:spPr bwMode="auto">
              <a:xfrm>
                <a:off x="1194" y="157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Group 59"/>
            <p:cNvGrpSpPr>
              <a:grpSpLocks/>
            </p:cNvGrpSpPr>
            <p:nvPr/>
          </p:nvGrpSpPr>
          <p:grpSpPr bwMode="auto">
            <a:xfrm>
              <a:off x="1568" y="1576"/>
              <a:ext cx="374" cy="788"/>
              <a:chOff x="1568" y="1576"/>
              <a:chExt cx="374" cy="788"/>
            </a:xfrm>
          </p:grpSpPr>
          <p:sp>
            <p:nvSpPr>
              <p:cNvPr id="410" name="Rectangle 60"/>
              <p:cNvSpPr>
                <a:spLocks noChangeArrowheads="1"/>
              </p:cNvSpPr>
              <p:nvPr/>
            </p:nvSpPr>
            <p:spPr bwMode="auto">
              <a:xfrm>
                <a:off x="1611" y="157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11" name="Rectangle 61"/>
              <p:cNvSpPr>
                <a:spLocks noChangeArrowheads="1"/>
              </p:cNvSpPr>
              <p:nvPr/>
            </p:nvSpPr>
            <p:spPr bwMode="auto">
              <a:xfrm>
                <a:off x="1568" y="157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62"/>
            <p:cNvGrpSpPr>
              <a:grpSpLocks/>
            </p:cNvGrpSpPr>
            <p:nvPr/>
          </p:nvGrpSpPr>
          <p:grpSpPr bwMode="auto">
            <a:xfrm>
              <a:off x="1942" y="1576"/>
              <a:ext cx="374" cy="788"/>
              <a:chOff x="1942" y="1576"/>
              <a:chExt cx="374" cy="788"/>
            </a:xfrm>
          </p:grpSpPr>
          <p:sp>
            <p:nvSpPr>
              <p:cNvPr id="408" name="Rectangle 63"/>
              <p:cNvSpPr>
                <a:spLocks noChangeArrowheads="1"/>
              </p:cNvSpPr>
              <p:nvPr/>
            </p:nvSpPr>
            <p:spPr bwMode="auto">
              <a:xfrm>
                <a:off x="1985" y="157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09" name="Rectangle 64"/>
              <p:cNvSpPr>
                <a:spLocks noChangeArrowheads="1"/>
              </p:cNvSpPr>
              <p:nvPr/>
            </p:nvSpPr>
            <p:spPr bwMode="auto">
              <a:xfrm>
                <a:off x="1942" y="157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Group 65"/>
            <p:cNvGrpSpPr>
              <a:grpSpLocks/>
            </p:cNvGrpSpPr>
            <p:nvPr/>
          </p:nvGrpSpPr>
          <p:grpSpPr bwMode="auto">
            <a:xfrm>
              <a:off x="2316" y="1576"/>
              <a:ext cx="554" cy="788"/>
              <a:chOff x="2316" y="1576"/>
              <a:chExt cx="554" cy="788"/>
            </a:xfrm>
          </p:grpSpPr>
          <p:sp>
            <p:nvSpPr>
              <p:cNvPr id="406" name="Rectangle 66"/>
              <p:cNvSpPr>
                <a:spLocks noChangeArrowheads="1"/>
              </p:cNvSpPr>
              <p:nvPr/>
            </p:nvSpPr>
            <p:spPr bwMode="auto">
              <a:xfrm>
                <a:off x="2359" y="1576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进入</a:t>
                </a:r>
              </a:p>
            </p:txBody>
          </p:sp>
          <p:sp>
            <p:nvSpPr>
              <p:cNvPr id="407" name="Rectangle 67"/>
              <p:cNvSpPr>
                <a:spLocks noChangeArrowheads="1"/>
              </p:cNvSpPr>
              <p:nvPr/>
            </p:nvSpPr>
            <p:spPr bwMode="auto">
              <a:xfrm>
                <a:off x="2316" y="1576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Group 68"/>
            <p:cNvGrpSpPr>
              <a:grpSpLocks/>
            </p:cNvGrpSpPr>
            <p:nvPr/>
          </p:nvGrpSpPr>
          <p:grpSpPr bwMode="auto">
            <a:xfrm>
              <a:off x="2870" y="1576"/>
              <a:ext cx="355" cy="788"/>
              <a:chOff x="2870" y="1576"/>
              <a:chExt cx="355" cy="788"/>
            </a:xfrm>
          </p:grpSpPr>
          <p:sp>
            <p:nvSpPr>
              <p:cNvPr id="404" name="Rectangle 69"/>
              <p:cNvSpPr>
                <a:spLocks noChangeArrowheads="1"/>
              </p:cNvSpPr>
              <p:nvPr/>
            </p:nvSpPr>
            <p:spPr bwMode="auto">
              <a:xfrm>
                <a:off x="2913" y="1576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05" name="Rectangle 70"/>
              <p:cNvSpPr>
                <a:spLocks noChangeArrowheads="1"/>
              </p:cNvSpPr>
              <p:nvPr/>
            </p:nvSpPr>
            <p:spPr bwMode="auto">
              <a:xfrm>
                <a:off x="2870" y="1576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Group 71"/>
            <p:cNvGrpSpPr>
              <a:grpSpLocks/>
            </p:cNvGrpSpPr>
            <p:nvPr/>
          </p:nvGrpSpPr>
          <p:grpSpPr bwMode="auto">
            <a:xfrm>
              <a:off x="3225" y="1576"/>
              <a:ext cx="374" cy="788"/>
              <a:chOff x="3225" y="1576"/>
              <a:chExt cx="374" cy="788"/>
            </a:xfrm>
          </p:grpSpPr>
          <p:sp>
            <p:nvSpPr>
              <p:cNvPr id="402" name="Rectangle 72"/>
              <p:cNvSpPr>
                <a:spLocks noChangeArrowheads="1"/>
              </p:cNvSpPr>
              <p:nvPr/>
            </p:nvSpPr>
            <p:spPr bwMode="auto">
              <a:xfrm>
                <a:off x="3268" y="157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03" name="Rectangle 73"/>
              <p:cNvSpPr>
                <a:spLocks noChangeArrowheads="1"/>
              </p:cNvSpPr>
              <p:nvPr/>
            </p:nvSpPr>
            <p:spPr bwMode="auto">
              <a:xfrm>
                <a:off x="3225" y="157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Group 74"/>
            <p:cNvGrpSpPr>
              <a:grpSpLocks/>
            </p:cNvGrpSpPr>
            <p:nvPr/>
          </p:nvGrpSpPr>
          <p:grpSpPr bwMode="auto">
            <a:xfrm>
              <a:off x="3599" y="1576"/>
              <a:ext cx="374" cy="788"/>
              <a:chOff x="3599" y="1576"/>
              <a:chExt cx="374" cy="788"/>
            </a:xfrm>
          </p:grpSpPr>
          <p:sp>
            <p:nvSpPr>
              <p:cNvPr id="400" name="Rectangle 75"/>
              <p:cNvSpPr>
                <a:spLocks noChangeArrowheads="1"/>
              </p:cNvSpPr>
              <p:nvPr/>
            </p:nvSpPr>
            <p:spPr bwMode="auto">
              <a:xfrm>
                <a:off x="3642" y="157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01" name="Rectangle 76"/>
              <p:cNvSpPr>
                <a:spLocks noChangeArrowheads="1"/>
              </p:cNvSpPr>
              <p:nvPr/>
            </p:nvSpPr>
            <p:spPr bwMode="auto">
              <a:xfrm>
                <a:off x="3599" y="157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Group 77"/>
            <p:cNvGrpSpPr>
              <a:grpSpLocks/>
            </p:cNvGrpSpPr>
            <p:nvPr/>
          </p:nvGrpSpPr>
          <p:grpSpPr bwMode="auto">
            <a:xfrm>
              <a:off x="3973" y="1576"/>
              <a:ext cx="374" cy="788"/>
              <a:chOff x="3973" y="1576"/>
              <a:chExt cx="374" cy="788"/>
            </a:xfrm>
          </p:grpSpPr>
          <p:sp>
            <p:nvSpPr>
              <p:cNvPr id="398" name="Rectangle 78"/>
              <p:cNvSpPr>
                <a:spLocks noChangeArrowheads="1"/>
              </p:cNvSpPr>
              <p:nvPr/>
            </p:nvSpPr>
            <p:spPr bwMode="auto">
              <a:xfrm>
                <a:off x="4016" y="157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99" name="Rectangle 79"/>
              <p:cNvSpPr>
                <a:spLocks noChangeArrowheads="1"/>
              </p:cNvSpPr>
              <p:nvPr/>
            </p:nvSpPr>
            <p:spPr bwMode="auto">
              <a:xfrm>
                <a:off x="3973" y="157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Group 80"/>
            <p:cNvGrpSpPr>
              <a:grpSpLocks/>
            </p:cNvGrpSpPr>
            <p:nvPr/>
          </p:nvGrpSpPr>
          <p:grpSpPr bwMode="auto">
            <a:xfrm>
              <a:off x="0" y="2364"/>
              <a:ext cx="302" cy="788"/>
              <a:chOff x="0" y="2364"/>
              <a:chExt cx="302" cy="788"/>
            </a:xfrm>
          </p:grpSpPr>
          <p:sp>
            <p:nvSpPr>
              <p:cNvPr id="396" name="Rectangle 81"/>
              <p:cNvSpPr>
                <a:spLocks noChangeArrowheads="1"/>
              </p:cNvSpPr>
              <p:nvPr/>
            </p:nvSpPr>
            <p:spPr bwMode="auto">
              <a:xfrm>
                <a:off x="43" y="2364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b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397" name="Rectangle 82"/>
              <p:cNvSpPr>
                <a:spLocks noChangeArrowheads="1"/>
              </p:cNvSpPr>
              <p:nvPr/>
            </p:nvSpPr>
            <p:spPr bwMode="auto">
              <a:xfrm>
                <a:off x="0" y="2364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Group 83"/>
            <p:cNvGrpSpPr>
              <a:grpSpLocks/>
            </p:cNvGrpSpPr>
            <p:nvPr/>
          </p:nvGrpSpPr>
          <p:grpSpPr bwMode="auto">
            <a:xfrm>
              <a:off x="302" y="2364"/>
              <a:ext cx="518" cy="788"/>
              <a:chOff x="302" y="2364"/>
              <a:chExt cx="518" cy="788"/>
            </a:xfrm>
          </p:grpSpPr>
          <p:sp>
            <p:nvSpPr>
              <p:cNvPr id="394" name="Rectangle 84"/>
              <p:cNvSpPr>
                <a:spLocks noChangeArrowheads="1"/>
              </p:cNvSpPr>
              <p:nvPr/>
            </p:nvSpPr>
            <p:spPr bwMode="auto">
              <a:xfrm>
                <a:off x="345" y="2364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b</a:t>
                </a: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进入</a:t>
                </a:r>
              </a:p>
            </p:txBody>
          </p:sp>
          <p:sp>
            <p:nvSpPr>
              <p:cNvPr id="395" name="Rectangle 85"/>
              <p:cNvSpPr>
                <a:spLocks noChangeArrowheads="1"/>
              </p:cNvSpPr>
              <p:nvPr/>
            </p:nvSpPr>
            <p:spPr bwMode="auto">
              <a:xfrm>
                <a:off x="302" y="2364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86"/>
            <p:cNvGrpSpPr>
              <a:grpSpLocks/>
            </p:cNvGrpSpPr>
            <p:nvPr/>
          </p:nvGrpSpPr>
          <p:grpSpPr bwMode="auto">
            <a:xfrm>
              <a:off x="820" y="2364"/>
              <a:ext cx="374" cy="788"/>
              <a:chOff x="820" y="2364"/>
              <a:chExt cx="374" cy="788"/>
            </a:xfrm>
          </p:grpSpPr>
          <p:sp>
            <p:nvSpPr>
              <p:cNvPr id="392" name="Rectangle 87"/>
              <p:cNvSpPr>
                <a:spLocks noChangeArrowheads="1"/>
              </p:cNvSpPr>
              <p:nvPr/>
            </p:nvSpPr>
            <p:spPr bwMode="auto">
              <a:xfrm>
                <a:off x="863" y="236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93" name="Rectangle 88"/>
              <p:cNvSpPr>
                <a:spLocks noChangeArrowheads="1"/>
              </p:cNvSpPr>
              <p:nvPr/>
            </p:nvSpPr>
            <p:spPr bwMode="auto">
              <a:xfrm>
                <a:off x="820" y="236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Group 89"/>
            <p:cNvGrpSpPr>
              <a:grpSpLocks/>
            </p:cNvGrpSpPr>
            <p:nvPr/>
          </p:nvGrpSpPr>
          <p:grpSpPr bwMode="auto">
            <a:xfrm>
              <a:off x="1194" y="2364"/>
              <a:ext cx="374" cy="788"/>
              <a:chOff x="1194" y="2364"/>
              <a:chExt cx="374" cy="788"/>
            </a:xfrm>
          </p:grpSpPr>
          <p:sp>
            <p:nvSpPr>
              <p:cNvPr id="390" name="Rectangle 90"/>
              <p:cNvSpPr>
                <a:spLocks noChangeArrowheads="1"/>
              </p:cNvSpPr>
              <p:nvPr/>
            </p:nvSpPr>
            <p:spPr bwMode="auto">
              <a:xfrm>
                <a:off x="1237" y="236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91" name="Rectangle 91"/>
              <p:cNvSpPr>
                <a:spLocks noChangeArrowheads="1"/>
              </p:cNvSpPr>
              <p:nvPr/>
            </p:nvSpPr>
            <p:spPr bwMode="auto">
              <a:xfrm>
                <a:off x="1194" y="236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Group 92"/>
            <p:cNvGrpSpPr>
              <a:grpSpLocks/>
            </p:cNvGrpSpPr>
            <p:nvPr/>
          </p:nvGrpSpPr>
          <p:grpSpPr bwMode="auto">
            <a:xfrm>
              <a:off x="1568" y="2364"/>
              <a:ext cx="374" cy="788"/>
              <a:chOff x="1568" y="2364"/>
              <a:chExt cx="374" cy="788"/>
            </a:xfrm>
          </p:grpSpPr>
          <p:sp>
            <p:nvSpPr>
              <p:cNvPr id="388" name="Rectangle 93"/>
              <p:cNvSpPr>
                <a:spLocks noChangeArrowheads="1"/>
              </p:cNvSpPr>
              <p:nvPr/>
            </p:nvSpPr>
            <p:spPr bwMode="auto">
              <a:xfrm>
                <a:off x="1611" y="236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389" name="Rectangle 94"/>
              <p:cNvSpPr>
                <a:spLocks noChangeArrowheads="1"/>
              </p:cNvSpPr>
              <p:nvPr/>
            </p:nvSpPr>
            <p:spPr bwMode="auto">
              <a:xfrm>
                <a:off x="1568" y="236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Group 95"/>
            <p:cNvGrpSpPr>
              <a:grpSpLocks/>
            </p:cNvGrpSpPr>
            <p:nvPr/>
          </p:nvGrpSpPr>
          <p:grpSpPr bwMode="auto">
            <a:xfrm>
              <a:off x="1942" y="2364"/>
              <a:ext cx="374" cy="788"/>
              <a:chOff x="1942" y="2364"/>
              <a:chExt cx="374" cy="788"/>
            </a:xfrm>
          </p:grpSpPr>
          <p:sp>
            <p:nvSpPr>
              <p:cNvPr id="386" name="Rectangle 96"/>
              <p:cNvSpPr>
                <a:spLocks noChangeArrowheads="1"/>
              </p:cNvSpPr>
              <p:nvPr/>
            </p:nvSpPr>
            <p:spPr bwMode="auto">
              <a:xfrm>
                <a:off x="1985" y="236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387" name="Rectangle 97"/>
              <p:cNvSpPr>
                <a:spLocks noChangeArrowheads="1"/>
              </p:cNvSpPr>
              <p:nvPr/>
            </p:nvSpPr>
            <p:spPr bwMode="auto">
              <a:xfrm>
                <a:off x="1942" y="236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2316" y="2364"/>
              <a:ext cx="554" cy="788"/>
              <a:chOff x="2316" y="2364"/>
              <a:chExt cx="554" cy="788"/>
            </a:xfrm>
          </p:grpSpPr>
          <p:sp>
            <p:nvSpPr>
              <p:cNvPr id="384" name="Rectangle 99"/>
              <p:cNvSpPr>
                <a:spLocks noChangeArrowheads="1"/>
              </p:cNvSpPr>
              <p:nvPr/>
            </p:nvSpPr>
            <p:spPr bwMode="auto">
              <a:xfrm>
                <a:off x="2359" y="2364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b</a:t>
                </a: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进入</a:t>
                </a:r>
              </a:p>
            </p:txBody>
          </p:sp>
          <p:sp>
            <p:nvSpPr>
              <p:cNvPr id="385" name="Rectangle 100"/>
              <p:cNvSpPr>
                <a:spLocks noChangeArrowheads="1"/>
              </p:cNvSpPr>
              <p:nvPr/>
            </p:nvSpPr>
            <p:spPr bwMode="auto">
              <a:xfrm>
                <a:off x="2316" y="2364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Group 101"/>
            <p:cNvGrpSpPr>
              <a:grpSpLocks/>
            </p:cNvGrpSpPr>
            <p:nvPr/>
          </p:nvGrpSpPr>
          <p:grpSpPr bwMode="auto">
            <a:xfrm>
              <a:off x="2870" y="2364"/>
              <a:ext cx="355" cy="788"/>
              <a:chOff x="2870" y="2364"/>
              <a:chExt cx="355" cy="788"/>
            </a:xfrm>
          </p:grpSpPr>
          <p:sp>
            <p:nvSpPr>
              <p:cNvPr id="382" name="Rectangle 102"/>
              <p:cNvSpPr>
                <a:spLocks noChangeArrowheads="1"/>
              </p:cNvSpPr>
              <p:nvPr/>
            </p:nvSpPr>
            <p:spPr bwMode="auto">
              <a:xfrm>
                <a:off x="2913" y="2364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83" name="Rectangle 103"/>
              <p:cNvSpPr>
                <a:spLocks noChangeArrowheads="1"/>
              </p:cNvSpPr>
              <p:nvPr/>
            </p:nvSpPr>
            <p:spPr bwMode="auto">
              <a:xfrm>
                <a:off x="2870" y="2364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Group 104"/>
            <p:cNvGrpSpPr>
              <a:grpSpLocks/>
            </p:cNvGrpSpPr>
            <p:nvPr/>
          </p:nvGrpSpPr>
          <p:grpSpPr bwMode="auto">
            <a:xfrm>
              <a:off x="3225" y="2364"/>
              <a:ext cx="374" cy="788"/>
              <a:chOff x="3225" y="2364"/>
              <a:chExt cx="374" cy="788"/>
            </a:xfrm>
          </p:grpSpPr>
          <p:sp>
            <p:nvSpPr>
              <p:cNvPr id="380" name="Rectangle 105"/>
              <p:cNvSpPr>
                <a:spLocks noChangeArrowheads="1"/>
              </p:cNvSpPr>
              <p:nvPr/>
            </p:nvSpPr>
            <p:spPr bwMode="auto">
              <a:xfrm>
                <a:off x="3268" y="236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381" name="Rectangle 106"/>
              <p:cNvSpPr>
                <a:spLocks noChangeArrowheads="1"/>
              </p:cNvSpPr>
              <p:nvPr/>
            </p:nvSpPr>
            <p:spPr bwMode="auto">
              <a:xfrm>
                <a:off x="3225" y="236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4" name="Group 107"/>
            <p:cNvGrpSpPr>
              <a:grpSpLocks/>
            </p:cNvGrpSpPr>
            <p:nvPr/>
          </p:nvGrpSpPr>
          <p:grpSpPr bwMode="auto">
            <a:xfrm>
              <a:off x="3599" y="2364"/>
              <a:ext cx="374" cy="788"/>
              <a:chOff x="3599" y="2364"/>
              <a:chExt cx="374" cy="788"/>
            </a:xfrm>
          </p:grpSpPr>
          <p:sp>
            <p:nvSpPr>
              <p:cNvPr id="378" name="Rectangle 108"/>
              <p:cNvSpPr>
                <a:spLocks noChangeArrowheads="1"/>
              </p:cNvSpPr>
              <p:nvPr/>
            </p:nvSpPr>
            <p:spPr bwMode="auto">
              <a:xfrm>
                <a:off x="3642" y="236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79" name="Rectangle 109"/>
              <p:cNvSpPr>
                <a:spLocks noChangeArrowheads="1"/>
              </p:cNvSpPr>
              <p:nvPr/>
            </p:nvSpPr>
            <p:spPr bwMode="auto">
              <a:xfrm>
                <a:off x="3599" y="236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Group 110"/>
            <p:cNvGrpSpPr>
              <a:grpSpLocks/>
            </p:cNvGrpSpPr>
            <p:nvPr/>
          </p:nvGrpSpPr>
          <p:grpSpPr bwMode="auto">
            <a:xfrm>
              <a:off x="3973" y="2364"/>
              <a:ext cx="374" cy="788"/>
              <a:chOff x="3973" y="2364"/>
              <a:chExt cx="374" cy="788"/>
            </a:xfrm>
          </p:grpSpPr>
          <p:sp>
            <p:nvSpPr>
              <p:cNvPr id="376" name="Rectangle 111"/>
              <p:cNvSpPr>
                <a:spLocks noChangeArrowheads="1"/>
              </p:cNvSpPr>
              <p:nvPr/>
            </p:nvSpPr>
            <p:spPr bwMode="auto">
              <a:xfrm>
                <a:off x="4016" y="236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77" name="Rectangle 112"/>
              <p:cNvSpPr>
                <a:spLocks noChangeArrowheads="1"/>
              </p:cNvSpPr>
              <p:nvPr/>
            </p:nvSpPr>
            <p:spPr bwMode="auto">
              <a:xfrm>
                <a:off x="3973" y="236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Group 113"/>
            <p:cNvGrpSpPr>
              <a:grpSpLocks/>
            </p:cNvGrpSpPr>
            <p:nvPr/>
          </p:nvGrpSpPr>
          <p:grpSpPr bwMode="auto">
            <a:xfrm>
              <a:off x="0" y="3152"/>
              <a:ext cx="302" cy="788"/>
              <a:chOff x="0" y="3152"/>
              <a:chExt cx="302" cy="788"/>
            </a:xfrm>
          </p:grpSpPr>
          <p:sp>
            <p:nvSpPr>
              <p:cNvPr id="374" name="Rectangle 114"/>
              <p:cNvSpPr>
                <a:spLocks noChangeArrowheads="1"/>
              </p:cNvSpPr>
              <p:nvPr/>
            </p:nvSpPr>
            <p:spPr bwMode="auto">
              <a:xfrm>
                <a:off x="43" y="3152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c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375" name="Rectangle 115"/>
              <p:cNvSpPr>
                <a:spLocks noChangeArrowheads="1"/>
              </p:cNvSpPr>
              <p:nvPr/>
            </p:nvSpPr>
            <p:spPr bwMode="auto">
              <a:xfrm>
                <a:off x="0" y="3152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Group 116"/>
            <p:cNvGrpSpPr>
              <a:grpSpLocks/>
            </p:cNvGrpSpPr>
            <p:nvPr/>
          </p:nvGrpSpPr>
          <p:grpSpPr bwMode="auto">
            <a:xfrm>
              <a:off x="302" y="3152"/>
              <a:ext cx="518" cy="788"/>
              <a:chOff x="302" y="3152"/>
              <a:chExt cx="518" cy="788"/>
            </a:xfrm>
          </p:grpSpPr>
          <p:sp>
            <p:nvSpPr>
              <p:cNvPr id="372" name="Rectangle 117"/>
              <p:cNvSpPr>
                <a:spLocks noChangeArrowheads="1"/>
              </p:cNvSpPr>
              <p:nvPr/>
            </p:nvSpPr>
            <p:spPr bwMode="auto">
              <a:xfrm>
                <a:off x="345" y="3152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c</a:t>
                </a: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进入</a:t>
                </a:r>
              </a:p>
            </p:txBody>
          </p:sp>
          <p:sp>
            <p:nvSpPr>
              <p:cNvPr id="373" name="Rectangle 118"/>
              <p:cNvSpPr>
                <a:spLocks noChangeArrowheads="1"/>
              </p:cNvSpPr>
              <p:nvPr/>
            </p:nvSpPr>
            <p:spPr bwMode="auto">
              <a:xfrm>
                <a:off x="302" y="3152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Group 119"/>
            <p:cNvGrpSpPr>
              <a:grpSpLocks/>
            </p:cNvGrpSpPr>
            <p:nvPr/>
          </p:nvGrpSpPr>
          <p:grpSpPr bwMode="auto">
            <a:xfrm>
              <a:off x="820" y="3152"/>
              <a:ext cx="374" cy="788"/>
              <a:chOff x="820" y="3152"/>
              <a:chExt cx="374" cy="788"/>
            </a:xfrm>
          </p:grpSpPr>
          <p:sp>
            <p:nvSpPr>
              <p:cNvPr id="370" name="Rectangle 120"/>
              <p:cNvSpPr>
                <a:spLocks noChangeArrowheads="1"/>
              </p:cNvSpPr>
              <p:nvPr/>
            </p:nvSpPr>
            <p:spPr bwMode="auto">
              <a:xfrm>
                <a:off x="863" y="315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71" name="Rectangle 121"/>
              <p:cNvSpPr>
                <a:spLocks noChangeArrowheads="1"/>
              </p:cNvSpPr>
              <p:nvPr/>
            </p:nvSpPr>
            <p:spPr bwMode="auto">
              <a:xfrm>
                <a:off x="820" y="315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Group 122"/>
            <p:cNvGrpSpPr>
              <a:grpSpLocks/>
            </p:cNvGrpSpPr>
            <p:nvPr/>
          </p:nvGrpSpPr>
          <p:grpSpPr bwMode="auto">
            <a:xfrm>
              <a:off x="1194" y="3152"/>
              <a:ext cx="374" cy="788"/>
              <a:chOff x="1194" y="3152"/>
              <a:chExt cx="374" cy="788"/>
            </a:xfrm>
          </p:grpSpPr>
          <p:sp>
            <p:nvSpPr>
              <p:cNvPr id="368" name="Rectangle 123"/>
              <p:cNvSpPr>
                <a:spLocks noChangeArrowheads="1"/>
              </p:cNvSpPr>
              <p:nvPr/>
            </p:nvSpPr>
            <p:spPr bwMode="auto">
              <a:xfrm>
                <a:off x="1237" y="315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69" name="Rectangle 124"/>
              <p:cNvSpPr>
                <a:spLocks noChangeArrowheads="1"/>
              </p:cNvSpPr>
              <p:nvPr/>
            </p:nvSpPr>
            <p:spPr bwMode="auto">
              <a:xfrm>
                <a:off x="1194" y="315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Group 125"/>
            <p:cNvGrpSpPr>
              <a:grpSpLocks/>
            </p:cNvGrpSpPr>
            <p:nvPr/>
          </p:nvGrpSpPr>
          <p:grpSpPr bwMode="auto">
            <a:xfrm>
              <a:off x="1568" y="3152"/>
              <a:ext cx="374" cy="788"/>
              <a:chOff x="1568" y="3152"/>
              <a:chExt cx="374" cy="788"/>
            </a:xfrm>
          </p:grpSpPr>
          <p:sp>
            <p:nvSpPr>
              <p:cNvPr id="366" name="Rectangle 126"/>
              <p:cNvSpPr>
                <a:spLocks noChangeArrowheads="1"/>
              </p:cNvSpPr>
              <p:nvPr/>
            </p:nvSpPr>
            <p:spPr bwMode="auto">
              <a:xfrm>
                <a:off x="1611" y="315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67" name="Rectangle 127"/>
              <p:cNvSpPr>
                <a:spLocks noChangeArrowheads="1"/>
              </p:cNvSpPr>
              <p:nvPr/>
            </p:nvSpPr>
            <p:spPr bwMode="auto">
              <a:xfrm>
                <a:off x="1568" y="315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Group 128"/>
            <p:cNvGrpSpPr>
              <a:grpSpLocks/>
            </p:cNvGrpSpPr>
            <p:nvPr/>
          </p:nvGrpSpPr>
          <p:grpSpPr bwMode="auto">
            <a:xfrm>
              <a:off x="1942" y="3152"/>
              <a:ext cx="374" cy="788"/>
              <a:chOff x="1942" y="3152"/>
              <a:chExt cx="374" cy="788"/>
            </a:xfrm>
          </p:grpSpPr>
          <p:sp>
            <p:nvSpPr>
              <p:cNvPr id="364" name="Rectangle 129"/>
              <p:cNvSpPr>
                <a:spLocks noChangeArrowheads="1"/>
              </p:cNvSpPr>
              <p:nvPr/>
            </p:nvSpPr>
            <p:spPr bwMode="auto">
              <a:xfrm>
                <a:off x="1985" y="315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365" name="Rectangle 130"/>
              <p:cNvSpPr>
                <a:spLocks noChangeArrowheads="1"/>
              </p:cNvSpPr>
              <p:nvPr/>
            </p:nvSpPr>
            <p:spPr bwMode="auto">
              <a:xfrm>
                <a:off x="1942" y="315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Group 131"/>
            <p:cNvGrpSpPr>
              <a:grpSpLocks/>
            </p:cNvGrpSpPr>
            <p:nvPr/>
          </p:nvGrpSpPr>
          <p:grpSpPr bwMode="auto">
            <a:xfrm>
              <a:off x="2316" y="3152"/>
              <a:ext cx="554" cy="788"/>
              <a:chOff x="2316" y="3152"/>
              <a:chExt cx="554" cy="788"/>
            </a:xfrm>
          </p:grpSpPr>
          <p:sp>
            <p:nvSpPr>
              <p:cNvPr id="362" name="Rectangle 132"/>
              <p:cNvSpPr>
                <a:spLocks noChangeArrowheads="1"/>
              </p:cNvSpPr>
              <p:nvPr/>
            </p:nvSpPr>
            <p:spPr bwMode="auto">
              <a:xfrm>
                <a:off x="2359" y="3152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c</a:t>
                </a: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进入</a:t>
                </a:r>
              </a:p>
            </p:txBody>
          </p:sp>
          <p:sp>
            <p:nvSpPr>
              <p:cNvPr id="363" name="Rectangle 133"/>
              <p:cNvSpPr>
                <a:spLocks noChangeArrowheads="1"/>
              </p:cNvSpPr>
              <p:nvPr/>
            </p:nvSpPr>
            <p:spPr bwMode="auto">
              <a:xfrm>
                <a:off x="2316" y="3152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Group 134"/>
            <p:cNvGrpSpPr>
              <a:grpSpLocks/>
            </p:cNvGrpSpPr>
            <p:nvPr/>
          </p:nvGrpSpPr>
          <p:grpSpPr bwMode="auto">
            <a:xfrm>
              <a:off x="2870" y="3152"/>
              <a:ext cx="355" cy="788"/>
              <a:chOff x="2870" y="3152"/>
              <a:chExt cx="355" cy="788"/>
            </a:xfrm>
          </p:grpSpPr>
          <p:sp>
            <p:nvSpPr>
              <p:cNvPr id="360" name="Rectangle 135"/>
              <p:cNvSpPr>
                <a:spLocks noChangeArrowheads="1"/>
              </p:cNvSpPr>
              <p:nvPr/>
            </p:nvSpPr>
            <p:spPr bwMode="auto">
              <a:xfrm>
                <a:off x="2913" y="3152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61" name="Rectangle 136"/>
              <p:cNvSpPr>
                <a:spLocks noChangeArrowheads="1"/>
              </p:cNvSpPr>
              <p:nvPr/>
            </p:nvSpPr>
            <p:spPr bwMode="auto">
              <a:xfrm>
                <a:off x="2870" y="3152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" name="Group 137"/>
            <p:cNvGrpSpPr>
              <a:grpSpLocks/>
            </p:cNvGrpSpPr>
            <p:nvPr/>
          </p:nvGrpSpPr>
          <p:grpSpPr bwMode="auto">
            <a:xfrm>
              <a:off x="3225" y="3152"/>
              <a:ext cx="374" cy="788"/>
              <a:chOff x="3225" y="3152"/>
              <a:chExt cx="374" cy="788"/>
            </a:xfrm>
          </p:grpSpPr>
          <p:sp>
            <p:nvSpPr>
              <p:cNvPr id="358" name="Rectangle 138"/>
              <p:cNvSpPr>
                <a:spLocks noChangeArrowheads="1"/>
              </p:cNvSpPr>
              <p:nvPr/>
            </p:nvSpPr>
            <p:spPr bwMode="auto">
              <a:xfrm>
                <a:off x="3268" y="315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59" name="Rectangle 139"/>
              <p:cNvSpPr>
                <a:spLocks noChangeArrowheads="1"/>
              </p:cNvSpPr>
              <p:nvPr/>
            </p:nvSpPr>
            <p:spPr bwMode="auto">
              <a:xfrm>
                <a:off x="3225" y="315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Group 140"/>
            <p:cNvGrpSpPr>
              <a:grpSpLocks/>
            </p:cNvGrpSpPr>
            <p:nvPr/>
          </p:nvGrpSpPr>
          <p:grpSpPr bwMode="auto">
            <a:xfrm>
              <a:off x="3599" y="3152"/>
              <a:ext cx="374" cy="788"/>
              <a:chOff x="3599" y="3152"/>
              <a:chExt cx="374" cy="788"/>
            </a:xfrm>
          </p:grpSpPr>
          <p:sp>
            <p:nvSpPr>
              <p:cNvPr id="356" name="Rectangle 141"/>
              <p:cNvSpPr>
                <a:spLocks noChangeArrowheads="1"/>
              </p:cNvSpPr>
              <p:nvPr/>
            </p:nvSpPr>
            <p:spPr bwMode="auto">
              <a:xfrm>
                <a:off x="3642" y="315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357" name="Rectangle 142"/>
              <p:cNvSpPr>
                <a:spLocks noChangeArrowheads="1"/>
              </p:cNvSpPr>
              <p:nvPr/>
            </p:nvSpPr>
            <p:spPr bwMode="auto">
              <a:xfrm>
                <a:off x="3599" y="315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6" name="Group 143"/>
            <p:cNvGrpSpPr>
              <a:grpSpLocks/>
            </p:cNvGrpSpPr>
            <p:nvPr/>
          </p:nvGrpSpPr>
          <p:grpSpPr bwMode="auto">
            <a:xfrm>
              <a:off x="3973" y="3152"/>
              <a:ext cx="374" cy="788"/>
              <a:chOff x="3973" y="3152"/>
              <a:chExt cx="374" cy="788"/>
            </a:xfrm>
          </p:grpSpPr>
          <p:sp>
            <p:nvSpPr>
              <p:cNvPr id="354" name="Rectangle 144"/>
              <p:cNvSpPr>
                <a:spLocks noChangeArrowheads="1"/>
              </p:cNvSpPr>
              <p:nvPr/>
            </p:nvSpPr>
            <p:spPr bwMode="auto">
              <a:xfrm>
                <a:off x="4016" y="315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55" name="Rectangle 145"/>
              <p:cNvSpPr>
                <a:spLocks noChangeArrowheads="1"/>
              </p:cNvSpPr>
              <p:nvPr/>
            </p:nvSpPr>
            <p:spPr bwMode="auto">
              <a:xfrm>
                <a:off x="3973" y="315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Group 146"/>
            <p:cNvGrpSpPr>
              <a:grpSpLocks/>
            </p:cNvGrpSpPr>
            <p:nvPr/>
          </p:nvGrpSpPr>
          <p:grpSpPr bwMode="auto">
            <a:xfrm>
              <a:off x="0" y="3940"/>
              <a:ext cx="302" cy="788"/>
              <a:chOff x="0" y="3940"/>
              <a:chExt cx="302" cy="788"/>
            </a:xfrm>
          </p:grpSpPr>
          <p:sp>
            <p:nvSpPr>
              <p:cNvPr id="352" name="Rectangle 147"/>
              <p:cNvSpPr>
                <a:spLocks noChangeArrowheads="1"/>
              </p:cNvSpPr>
              <p:nvPr/>
            </p:nvSpPr>
            <p:spPr bwMode="auto">
              <a:xfrm>
                <a:off x="43" y="3940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d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353" name="Rectangle 148"/>
              <p:cNvSpPr>
                <a:spLocks noChangeArrowheads="1"/>
              </p:cNvSpPr>
              <p:nvPr/>
            </p:nvSpPr>
            <p:spPr bwMode="auto">
              <a:xfrm>
                <a:off x="0" y="3940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8" name="Group 149"/>
            <p:cNvGrpSpPr>
              <a:grpSpLocks/>
            </p:cNvGrpSpPr>
            <p:nvPr/>
          </p:nvGrpSpPr>
          <p:grpSpPr bwMode="auto">
            <a:xfrm>
              <a:off x="302" y="3940"/>
              <a:ext cx="518" cy="788"/>
              <a:chOff x="302" y="3940"/>
              <a:chExt cx="518" cy="788"/>
            </a:xfrm>
          </p:grpSpPr>
          <p:sp>
            <p:nvSpPr>
              <p:cNvPr id="350" name="Rectangle 150"/>
              <p:cNvSpPr>
                <a:spLocks noChangeArrowheads="1"/>
              </p:cNvSpPr>
              <p:nvPr/>
            </p:nvSpPr>
            <p:spPr bwMode="auto">
              <a:xfrm>
                <a:off x="345" y="3940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d</a:t>
                </a: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进入</a:t>
                </a:r>
              </a:p>
            </p:txBody>
          </p:sp>
          <p:sp>
            <p:nvSpPr>
              <p:cNvPr id="351" name="Rectangle 151"/>
              <p:cNvSpPr>
                <a:spLocks noChangeArrowheads="1"/>
              </p:cNvSpPr>
              <p:nvPr/>
            </p:nvSpPr>
            <p:spPr bwMode="auto">
              <a:xfrm>
                <a:off x="302" y="3940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9" name="Group 152"/>
            <p:cNvGrpSpPr>
              <a:grpSpLocks/>
            </p:cNvGrpSpPr>
            <p:nvPr/>
          </p:nvGrpSpPr>
          <p:grpSpPr bwMode="auto">
            <a:xfrm>
              <a:off x="820" y="3940"/>
              <a:ext cx="374" cy="788"/>
              <a:chOff x="820" y="3940"/>
              <a:chExt cx="374" cy="788"/>
            </a:xfrm>
          </p:grpSpPr>
          <p:sp>
            <p:nvSpPr>
              <p:cNvPr id="348" name="Rectangle 153"/>
              <p:cNvSpPr>
                <a:spLocks noChangeArrowheads="1"/>
              </p:cNvSpPr>
              <p:nvPr/>
            </p:nvSpPr>
            <p:spPr bwMode="auto">
              <a:xfrm>
                <a:off x="863" y="394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49" name="Rectangle 154"/>
              <p:cNvSpPr>
                <a:spLocks noChangeArrowheads="1"/>
              </p:cNvSpPr>
              <p:nvPr/>
            </p:nvSpPr>
            <p:spPr bwMode="auto">
              <a:xfrm>
                <a:off x="820" y="394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Group 155"/>
            <p:cNvGrpSpPr>
              <a:grpSpLocks/>
            </p:cNvGrpSpPr>
            <p:nvPr/>
          </p:nvGrpSpPr>
          <p:grpSpPr bwMode="auto">
            <a:xfrm>
              <a:off x="1194" y="3940"/>
              <a:ext cx="374" cy="788"/>
              <a:chOff x="1194" y="3940"/>
              <a:chExt cx="374" cy="788"/>
            </a:xfrm>
          </p:grpSpPr>
          <p:sp>
            <p:nvSpPr>
              <p:cNvPr id="346" name="Rectangle 156"/>
              <p:cNvSpPr>
                <a:spLocks noChangeArrowheads="1"/>
              </p:cNvSpPr>
              <p:nvPr/>
            </p:nvSpPr>
            <p:spPr bwMode="auto">
              <a:xfrm>
                <a:off x="1237" y="394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47" name="Rectangle 157"/>
              <p:cNvSpPr>
                <a:spLocks noChangeArrowheads="1"/>
              </p:cNvSpPr>
              <p:nvPr/>
            </p:nvSpPr>
            <p:spPr bwMode="auto">
              <a:xfrm>
                <a:off x="1194" y="394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Group 158"/>
            <p:cNvGrpSpPr>
              <a:grpSpLocks/>
            </p:cNvGrpSpPr>
            <p:nvPr/>
          </p:nvGrpSpPr>
          <p:grpSpPr bwMode="auto">
            <a:xfrm>
              <a:off x="1568" y="3940"/>
              <a:ext cx="374" cy="788"/>
              <a:chOff x="1568" y="3940"/>
              <a:chExt cx="374" cy="788"/>
            </a:xfrm>
          </p:grpSpPr>
          <p:sp>
            <p:nvSpPr>
              <p:cNvPr id="344" name="Rectangle 159"/>
              <p:cNvSpPr>
                <a:spLocks noChangeArrowheads="1"/>
              </p:cNvSpPr>
              <p:nvPr/>
            </p:nvSpPr>
            <p:spPr bwMode="auto">
              <a:xfrm>
                <a:off x="1611" y="394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45" name="Rectangle 160"/>
              <p:cNvSpPr>
                <a:spLocks noChangeArrowheads="1"/>
              </p:cNvSpPr>
              <p:nvPr/>
            </p:nvSpPr>
            <p:spPr bwMode="auto">
              <a:xfrm>
                <a:off x="1568" y="394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2" name="Group 161"/>
            <p:cNvGrpSpPr>
              <a:grpSpLocks/>
            </p:cNvGrpSpPr>
            <p:nvPr/>
          </p:nvGrpSpPr>
          <p:grpSpPr bwMode="auto">
            <a:xfrm>
              <a:off x="1942" y="3940"/>
              <a:ext cx="374" cy="788"/>
              <a:chOff x="1942" y="3940"/>
              <a:chExt cx="374" cy="788"/>
            </a:xfrm>
          </p:grpSpPr>
          <p:sp>
            <p:nvSpPr>
              <p:cNvPr id="342" name="Rectangle 162"/>
              <p:cNvSpPr>
                <a:spLocks noChangeArrowheads="1"/>
              </p:cNvSpPr>
              <p:nvPr/>
            </p:nvSpPr>
            <p:spPr bwMode="auto">
              <a:xfrm>
                <a:off x="1985" y="394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43" name="Rectangle 163"/>
              <p:cNvSpPr>
                <a:spLocks noChangeArrowheads="1"/>
              </p:cNvSpPr>
              <p:nvPr/>
            </p:nvSpPr>
            <p:spPr bwMode="auto">
              <a:xfrm>
                <a:off x="1942" y="394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Group 164"/>
            <p:cNvGrpSpPr>
              <a:grpSpLocks/>
            </p:cNvGrpSpPr>
            <p:nvPr/>
          </p:nvGrpSpPr>
          <p:grpSpPr bwMode="auto">
            <a:xfrm>
              <a:off x="2316" y="3940"/>
              <a:ext cx="554" cy="788"/>
              <a:chOff x="2316" y="3940"/>
              <a:chExt cx="554" cy="788"/>
            </a:xfrm>
          </p:grpSpPr>
          <p:sp>
            <p:nvSpPr>
              <p:cNvPr id="340" name="Rectangle 165"/>
              <p:cNvSpPr>
                <a:spLocks noChangeArrowheads="1"/>
              </p:cNvSpPr>
              <p:nvPr/>
            </p:nvSpPr>
            <p:spPr bwMode="auto">
              <a:xfrm>
                <a:off x="2359" y="3940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d</a:t>
                </a:r>
                <a:r>
                  <a:rPr kumimoji="1" lang="zh-CN" altLang="en-US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进入</a:t>
                </a:r>
              </a:p>
            </p:txBody>
          </p:sp>
          <p:sp>
            <p:nvSpPr>
              <p:cNvPr id="341" name="Rectangle 166"/>
              <p:cNvSpPr>
                <a:spLocks noChangeArrowheads="1"/>
              </p:cNvSpPr>
              <p:nvPr/>
            </p:nvSpPr>
            <p:spPr bwMode="auto">
              <a:xfrm>
                <a:off x="2316" y="3940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4" name="Group 167"/>
            <p:cNvGrpSpPr>
              <a:grpSpLocks/>
            </p:cNvGrpSpPr>
            <p:nvPr/>
          </p:nvGrpSpPr>
          <p:grpSpPr bwMode="auto">
            <a:xfrm>
              <a:off x="2870" y="3940"/>
              <a:ext cx="355" cy="788"/>
              <a:chOff x="2870" y="3940"/>
              <a:chExt cx="355" cy="788"/>
            </a:xfrm>
          </p:grpSpPr>
          <p:sp>
            <p:nvSpPr>
              <p:cNvPr id="338" name="Rectangle 168"/>
              <p:cNvSpPr>
                <a:spLocks noChangeArrowheads="1"/>
              </p:cNvSpPr>
              <p:nvPr/>
            </p:nvSpPr>
            <p:spPr bwMode="auto">
              <a:xfrm>
                <a:off x="2913" y="3940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39" name="Rectangle 169"/>
              <p:cNvSpPr>
                <a:spLocks noChangeArrowheads="1"/>
              </p:cNvSpPr>
              <p:nvPr/>
            </p:nvSpPr>
            <p:spPr bwMode="auto">
              <a:xfrm>
                <a:off x="2870" y="3940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5" name="Group 170"/>
            <p:cNvGrpSpPr>
              <a:grpSpLocks/>
            </p:cNvGrpSpPr>
            <p:nvPr/>
          </p:nvGrpSpPr>
          <p:grpSpPr bwMode="auto">
            <a:xfrm>
              <a:off x="3225" y="3940"/>
              <a:ext cx="374" cy="788"/>
              <a:chOff x="3225" y="3940"/>
              <a:chExt cx="374" cy="788"/>
            </a:xfrm>
          </p:grpSpPr>
          <p:sp>
            <p:nvSpPr>
              <p:cNvPr id="336" name="Rectangle 171"/>
              <p:cNvSpPr>
                <a:spLocks noChangeArrowheads="1"/>
              </p:cNvSpPr>
              <p:nvPr/>
            </p:nvSpPr>
            <p:spPr bwMode="auto">
              <a:xfrm>
                <a:off x="3268" y="394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37" name="Rectangle 172"/>
              <p:cNvSpPr>
                <a:spLocks noChangeArrowheads="1"/>
              </p:cNvSpPr>
              <p:nvPr/>
            </p:nvSpPr>
            <p:spPr bwMode="auto">
              <a:xfrm>
                <a:off x="3225" y="394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6" name="Group 173"/>
            <p:cNvGrpSpPr>
              <a:grpSpLocks/>
            </p:cNvGrpSpPr>
            <p:nvPr/>
          </p:nvGrpSpPr>
          <p:grpSpPr bwMode="auto">
            <a:xfrm>
              <a:off x="3599" y="3940"/>
              <a:ext cx="374" cy="788"/>
              <a:chOff x="3599" y="3940"/>
              <a:chExt cx="374" cy="788"/>
            </a:xfrm>
          </p:grpSpPr>
          <p:sp>
            <p:nvSpPr>
              <p:cNvPr id="334" name="Rectangle 174"/>
              <p:cNvSpPr>
                <a:spLocks noChangeArrowheads="1"/>
              </p:cNvSpPr>
              <p:nvPr/>
            </p:nvSpPr>
            <p:spPr bwMode="auto">
              <a:xfrm>
                <a:off x="3642" y="394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35" name="Rectangle 175"/>
              <p:cNvSpPr>
                <a:spLocks noChangeArrowheads="1"/>
              </p:cNvSpPr>
              <p:nvPr/>
            </p:nvSpPr>
            <p:spPr bwMode="auto">
              <a:xfrm>
                <a:off x="3599" y="394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" name="Group 176"/>
            <p:cNvGrpSpPr>
              <a:grpSpLocks/>
            </p:cNvGrpSpPr>
            <p:nvPr/>
          </p:nvGrpSpPr>
          <p:grpSpPr bwMode="auto">
            <a:xfrm>
              <a:off x="3973" y="3940"/>
              <a:ext cx="374" cy="788"/>
              <a:chOff x="3973" y="3940"/>
              <a:chExt cx="374" cy="788"/>
            </a:xfrm>
          </p:grpSpPr>
          <p:sp>
            <p:nvSpPr>
              <p:cNvPr id="332" name="Rectangle 177"/>
              <p:cNvSpPr>
                <a:spLocks noChangeArrowheads="1"/>
              </p:cNvSpPr>
              <p:nvPr/>
            </p:nvSpPr>
            <p:spPr bwMode="auto">
              <a:xfrm>
                <a:off x="4016" y="394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333" name="Rectangle 178"/>
              <p:cNvSpPr>
                <a:spLocks noChangeArrowheads="1"/>
              </p:cNvSpPr>
              <p:nvPr/>
            </p:nvSpPr>
            <p:spPr bwMode="auto">
              <a:xfrm>
                <a:off x="3973" y="394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8" name="Group 179"/>
            <p:cNvGrpSpPr>
              <a:grpSpLocks/>
            </p:cNvGrpSpPr>
            <p:nvPr/>
          </p:nvGrpSpPr>
          <p:grpSpPr bwMode="auto">
            <a:xfrm>
              <a:off x="0" y="4728"/>
              <a:ext cx="302" cy="788"/>
              <a:chOff x="0" y="4728"/>
              <a:chExt cx="302" cy="788"/>
            </a:xfrm>
          </p:grpSpPr>
          <p:sp>
            <p:nvSpPr>
              <p:cNvPr id="330" name="Rectangle 180"/>
              <p:cNvSpPr>
                <a:spLocks noChangeArrowheads="1"/>
              </p:cNvSpPr>
              <p:nvPr/>
            </p:nvSpPr>
            <p:spPr bwMode="auto">
              <a:xfrm>
                <a:off x="43" y="4728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b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331" name="Rectangle 181"/>
              <p:cNvSpPr>
                <a:spLocks noChangeArrowheads="1"/>
              </p:cNvSpPr>
              <p:nvPr/>
            </p:nvSpPr>
            <p:spPr bwMode="auto">
              <a:xfrm>
                <a:off x="0" y="4728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9" name="Group 182"/>
            <p:cNvGrpSpPr>
              <a:grpSpLocks/>
            </p:cNvGrpSpPr>
            <p:nvPr/>
          </p:nvGrpSpPr>
          <p:grpSpPr bwMode="auto">
            <a:xfrm>
              <a:off x="302" y="4728"/>
              <a:ext cx="518" cy="788"/>
              <a:chOff x="302" y="4728"/>
              <a:chExt cx="518" cy="788"/>
            </a:xfrm>
          </p:grpSpPr>
          <p:sp>
            <p:nvSpPr>
              <p:cNvPr id="328" name="Rectangle 183"/>
              <p:cNvSpPr>
                <a:spLocks noChangeArrowheads="1"/>
              </p:cNvSpPr>
              <p:nvPr/>
            </p:nvSpPr>
            <p:spPr bwMode="auto">
              <a:xfrm>
                <a:off x="345" y="4728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9" name="Rectangle 184"/>
              <p:cNvSpPr>
                <a:spLocks noChangeArrowheads="1"/>
              </p:cNvSpPr>
              <p:nvPr/>
            </p:nvSpPr>
            <p:spPr bwMode="auto">
              <a:xfrm>
                <a:off x="302" y="4728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Group 185"/>
            <p:cNvGrpSpPr>
              <a:grpSpLocks/>
            </p:cNvGrpSpPr>
            <p:nvPr/>
          </p:nvGrpSpPr>
          <p:grpSpPr bwMode="auto">
            <a:xfrm>
              <a:off x="820" y="4728"/>
              <a:ext cx="374" cy="788"/>
              <a:chOff x="820" y="4728"/>
              <a:chExt cx="374" cy="788"/>
            </a:xfrm>
          </p:grpSpPr>
          <p:sp>
            <p:nvSpPr>
              <p:cNvPr id="326" name="Rectangle 186"/>
              <p:cNvSpPr>
                <a:spLocks noChangeArrowheads="1"/>
              </p:cNvSpPr>
              <p:nvPr/>
            </p:nvSpPr>
            <p:spPr bwMode="auto">
              <a:xfrm>
                <a:off x="863" y="472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27" name="Rectangle 187"/>
              <p:cNvSpPr>
                <a:spLocks noChangeArrowheads="1"/>
              </p:cNvSpPr>
              <p:nvPr/>
            </p:nvSpPr>
            <p:spPr bwMode="auto">
              <a:xfrm>
                <a:off x="820" y="472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Group 188"/>
            <p:cNvGrpSpPr>
              <a:grpSpLocks/>
            </p:cNvGrpSpPr>
            <p:nvPr/>
          </p:nvGrpSpPr>
          <p:grpSpPr bwMode="auto">
            <a:xfrm>
              <a:off x="1194" y="4728"/>
              <a:ext cx="374" cy="788"/>
              <a:chOff x="1194" y="4728"/>
              <a:chExt cx="374" cy="788"/>
            </a:xfrm>
          </p:grpSpPr>
          <p:sp>
            <p:nvSpPr>
              <p:cNvPr id="324" name="Rectangle 189"/>
              <p:cNvSpPr>
                <a:spLocks noChangeArrowheads="1"/>
              </p:cNvSpPr>
              <p:nvPr/>
            </p:nvSpPr>
            <p:spPr bwMode="auto">
              <a:xfrm>
                <a:off x="1237" y="472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25" name="Rectangle 190"/>
              <p:cNvSpPr>
                <a:spLocks noChangeArrowheads="1"/>
              </p:cNvSpPr>
              <p:nvPr/>
            </p:nvSpPr>
            <p:spPr bwMode="auto">
              <a:xfrm>
                <a:off x="1194" y="472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" name="Group 191"/>
            <p:cNvGrpSpPr>
              <a:grpSpLocks/>
            </p:cNvGrpSpPr>
            <p:nvPr/>
          </p:nvGrpSpPr>
          <p:grpSpPr bwMode="auto">
            <a:xfrm>
              <a:off x="1568" y="4728"/>
              <a:ext cx="374" cy="788"/>
              <a:chOff x="1568" y="4728"/>
              <a:chExt cx="374" cy="788"/>
            </a:xfrm>
          </p:grpSpPr>
          <p:sp>
            <p:nvSpPr>
              <p:cNvPr id="322" name="Rectangle 192"/>
              <p:cNvSpPr>
                <a:spLocks noChangeArrowheads="1"/>
              </p:cNvSpPr>
              <p:nvPr/>
            </p:nvSpPr>
            <p:spPr bwMode="auto">
              <a:xfrm>
                <a:off x="1611" y="472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23" name="Rectangle 193"/>
              <p:cNvSpPr>
                <a:spLocks noChangeArrowheads="1"/>
              </p:cNvSpPr>
              <p:nvPr/>
            </p:nvSpPr>
            <p:spPr bwMode="auto">
              <a:xfrm>
                <a:off x="1568" y="472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3" name="Group 194"/>
            <p:cNvGrpSpPr>
              <a:grpSpLocks/>
            </p:cNvGrpSpPr>
            <p:nvPr/>
          </p:nvGrpSpPr>
          <p:grpSpPr bwMode="auto">
            <a:xfrm>
              <a:off x="1942" y="4728"/>
              <a:ext cx="374" cy="788"/>
              <a:chOff x="1942" y="4728"/>
              <a:chExt cx="374" cy="788"/>
            </a:xfrm>
          </p:grpSpPr>
          <p:sp>
            <p:nvSpPr>
              <p:cNvPr id="320" name="Rectangle 195"/>
              <p:cNvSpPr>
                <a:spLocks noChangeArrowheads="1"/>
              </p:cNvSpPr>
              <p:nvPr/>
            </p:nvSpPr>
            <p:spPr bwMode="auto">
              <a:xfrm>
                <a:off x="1985" y="472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21" name="Rectangle 196"/>
              <p:cNvSpPr>
                <a:spLocks noChangeArrowheads="1"/>
              </p:cNvSpPr>
              <p:nvPr/>
            </p:nvSpPr>
            <p:spPr bwMode="auto">
              <a:xfrm>
                <a:off x="1942" y="472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Group 197"/>
            <p:cNvGrpSpPr>
              <a:grpSpLocks/>
            </p:cNvGrpSpPr>
            <p:nvPr/>
          </p:nvGrpSpPr>
          <p:grpSpPr bwMode="auto">
            <a:xfrm>
              <a:off x="2316" y="4728"/>
              <a:ext cx="554" cy="788"/>
              <a:chOff x="2316" y="4728"/>
              <a:chExt cx="554" cy="788"/>
            </a:xfrm>
          </p:grpSpPr>
          <p:sp>
            <p:nvSpPr>
              <p:cNvPr id="318" name="Rectangle 198"/>
              <p:cNvSpPr>
                <a:spLocks noChangeArrowheads="1"/>
              </p:cNvSpPr>
              <p:nvPr/>
            </p:nvSpPr>
            <p:spPr bwMode="auto">
              <a:xfrm>
                <a:off x="2359" y="4728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9" name="Rectangle 199"/>
              <p:cNvSpPr>
                <a:spLocks noChangeArrowheads="1"/>
              </p:cNvSpPr>
              <p:nvPr/>
            </p:nvSpPr>
            <p:spPr bwMode="auto">
              <a:xfrm>
                <a:off x="2316" y="4728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Group 200"/>
            <p:cNvGrpSpPr>
              <a:grpSpLocks/>
            </p:cNvGrpSpPr>
            <p:nvPr/>
          </p:nvGrpSpPr>
          <p:grpSpPr bwMode="auto">
            <a:xfrm>
              <a:off x="2870" y="4728"/>
              <a:ext cx="355" cy="788"/>
              <a:chOff x="2870" y="4728"/>
              <a:chExt cx="355" cy="788"/>
            </a:xfrm>
          </p:grpSpPr>
          <p:sp>
            <p:nvSpPr>
              <p:cNvPr id="316" name="Rectangle 201"/>
              <p:cNvSpPr>
                <a:spLocks noChangeArrowheads="1"/>
              </p:cNvSpPr>
              <p:nvPr/>
            </p:nvSpPr>
            <p:spPr bwMode="auto">
              <a:xfrm>
                <a:off x="2913" y="4728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17" name="Rectangle 202"/>
              <p:cNvSpPr>
                <a:spLocks noChangeArrowheads="1"/>
              </p:cNvSpPr>
              <p:nvPr/>
            </p:nvSpPr>
            <p:spPr bwMode="auto">
              <a:xfrm>
                <a:off x="2870" y="4728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6" name="Group 203"/>
            <p:cNvGrpSpPr>
              <a:grpSpLocks/>
            </p:cNvGrpSpPr>
            <p:nvPr/>
          </p:nvGrpSpPr>
          <p:grpSpPr bwMode="auto">
            <a:xfrm>
              <a:off x="3225" y="4728"/>
              <a:ext cx="374" cy="788"/>
              <a:chOff x="3225" y="4728"/>
              <a:chExt cx="374" cy="788"/>
            </a:xfrm>
          </p:grpSpPr>
          <p:sp>
            <p:nvSpPr>
              <p:cNvPr id="314" name="Rectangle 204"/>
              <p:cNvSpPr>
                <a:spLocks noChangeArrowheads="1"/>
              </p:cNvSpPr>
              <p:nvPr/>
            </p:nvSpPr>
            <p:spPr bwMode="auto">
              <a:xfrm>
                <a:off x="3268" y="472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315" name="Rectangle 205"/>
              <p:cNvSpPr>
                <a:spLocks noChangeArrowheads="1"/>
              </p:cNvSpPr>
              <p:nvPr/>
            </p:nvSpPr>
            <p:spPr bwMode="auto">
              <a:xfrm>
                <a:off x="3225" y="472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Group 206"/>
            <p:cNvGrpSpPr>
              <a:grpSpLocks/>
            </p:cNvGrpSpPr>
            <p:nvPr/>
          </p:nvGrpSpPr>
          <p:grpSpPr bwMode="auto">
            <a:xfrm>
              <a:off x="3599" y="4728"/>
              <a:ext cx="374" cy="788"/>
              <a:chOff x="3599" y="4728"/>
              <a:chExt cx="374" cy="788"/>
            </a:xfrm>
          </p:grpSpPr>
          <p:sp>
            <p:nvSpPr>
              <p:cNvPr id="312" name="Rectangle 207"/>
              <p:cNvSpPr>
                <a:spLocks noChangeArrowheads="1"/>
              </p:cNvSpPr>
              <p:nvPr/>
            </p:nvSpPr>
            <p:spPr bwMode="auto">
              <a:xfrm>
                <a:off x="3642" y="472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3" name="Rectangle 208"/>
              <p:cNvSpPr>
                <a:spLocks noChangeArrowheads="1"/>
              </p:cNvSpPr>
              <p:nvPr/>
            </p:nvSpPr>
            <p:spPr bwMode="auto">
              <a:xfrm>
                <a:off x="3599" y="472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Group 209"/>
            <p:cNvGrpSpPr>
              <a:grpSpLocks/>
            </p:cNvGrpSpPr>
            <p:nvPr/>
          </p:nvGrpSpPr>
          <p:grpSpPr bwMode="auto">
            <a:xfrm>
              <a:off x="3973" y="4728"/>
              <a:ext cx="374" cy="788"/>
              <a:chOff x="3973" y="4728"/>
              <a:chExt cx="374" cy="788"/>
            </a:xfrm>
          </p:grpSpPr>
          <p:sp>
            <p:nvSpPr>
              <p:cNvPr id="310" name="Rectangle 210"/>
              <p:cNvSpPr>
                <a:spLocks noChangeArrowheads="1"/>
              </p:cNvSpPr>
              <p:nvPr/>
            </p:nvSpPr>
            <p:spPr bwMode="auto">
              <a:xfrm>
                <a:off x="4016" y="472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11" name="Rectangle 211"/>
              <p:cNvSpPr>
                <a:spLocks noChangeArrowheads="1"/>
              </p:cNvSpPr>
              <p:nvPr/>
            </p:nvSpPr>
            <p:spPr bwMode="auto">
              <a:xfrm>
                <a:off x="3973" y="472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Group 212"/>
            <p:cNvGrpSpPr>
              <a:grpSpLocks/>
            </p:cNvGrpSpPr>
            <p:nvPr/>
          </p:nvGrpSpPr>
          <p:grpSpPr bwMode="auto">
            <a:xfrm>
              <a:off x="0" y="5516"/>
              <a:ext cx="302" cy="788"/>
              <a:chOff x="0" y="5516"/>
              <a:chExt cx="302" cy="788"/>
            </a:xfrm>
          </p:grpSpPr>
          <p:sp>
            <p:nvSpPr>
              <p:cNvPr id="308" name="Rectangle 213"/>
              <p:cNvSpPr>
                <a:spLocks noChangeArrowheads="1"/>
              </p:cNvSpPr>
              <p:nvPr/>
            </p:nvSpPr>
            <p:spPr bwMode="auto">
              <a:xfrm>
                <a:off x="43" y="5516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b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309" name="Rectangle 214"/>
              <p:cNvSpPr>
                <a:spLocks noChangeArrowheads="1"/>
              </p:cNvSpPr>
              <p:nvPr/>
            </p:nvSpPr>
            <p:spPr bwMode="auto">
              <a:xfrm>
                <a:off x="0" y="5516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" name="Group 215"/>
            <p:cNvGrpSpPr>
              <a:grpSpLocks/>
            </p:cNvGrpSpPr>
            <p:nvPr/>
          </p:nvGrpSpPr>
          <p:grpSpPr bwMode="auto">
            <a:xfrm>
              <a:off x="302" y="5516"/>
              <a:ext cx="518" cy="788"/>
              <a:chOff x="302" y="5516"/>
              <a:chExt cx="518" cy="788"/>
            </a:xfrm>
          </p:grpSpPr>
          <p:sp>
            <p:nvSpPr>
              <p:cNvPr id="306" name="Rectangle 216"/>
              <p:cNvSpPr>
                <a:spLocks noChangeArrowheads="1"/>
              </p:cNvSpPr>
              <p:nvPr/>
            </p:nvSpPr>
            <p:spPr bwMode="auto">
              <a:xfrm>
                <a:off x="345" y="5516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" name="Rectangle 217"/>
              <p:cNvSpPr>
                <a:spLocks noChangeArrowheads="1"/>
              </p:cNvSpPr>
              <p:nvPr/>
            </p:nvSpPr>
            <p:spPr bwMode="auto">
              <a:xfrm>
                <a:off x="302" y="5516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Group 218"/>
            <p:cNvGrpSpPr>
              <a:grpSpLocks/>
            </p:cNvGrpSpPr>
            <p:nvPr/>
          </p:nvGrpSpPr>
          <p:grpSpPr bwMode="auto">
            <a:xfrm>
              <a:off x="820" y="5516"/>
              <a:ext cx="374" cy="788"/>
              <a:chOff x="820" y="5516"/>
              <a:chExt cx="374" cy="788"/>
            </a:xfrm>
          </p:grpSpPr>
          <p:sp>
            <p:nvSpPr>
              <p:cNvPr id="304" name="Rectangle 219"/>
              <p:cNvSpPr>
                <a:spLocks noChangeArrowheads="1"/>
              </p:cNvSpPr>
              <p:nvPr/>
            </p:nvSpPr>
            <p:spPr bwMode="auto">
              <a:xfrm>
                <a:off x="863" y="551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5" name="Rectangle 220"/>
              <p:cNvSpPr>
                <a:spLocks noChangeArrowheads="1"/>
              </p:cNvSpPr>
              <p:nvPr/>
            </p:nvSpPr>
            <p:spPr bwMode="auto">
              <a:xfrm>
                <a:off x="820" y="551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" name="Group 221"/>
            <p:cNvGrpSpPr>
              <a:grpSpLocks/>
            </p:cNvGrpSpPr>
            <p:nvPr/>
          </p:nvGrpSpPr>
          <p:grpSpPr bwMode="auto">
            <a:xfrm>
              <a:off x="1194" y="5516"/>
              <a:ext cx="374" cy="788"/>
              <a:chOff x="1194" y="5516"/>
              <a:chExt cx="374" cy="788"/>
            </a:xfrm>
          </p:grpSpPr>
          <p:sp>
            <p:nvSpPr>
              <p:cNvPr id="302" name="Rectangle 222"/>
              <p:cNvSpPr>
                <a:spLocks noChangeArrowheads="1"/>
              </p:cNvSpPr>
              <p:nvPr/>
            </p:nvSpPr>
            <p:spPr bwMode="auto">
              <a:xfrm>
                <a:off x="1237" y="551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03" name="Rectangle 223"/>
              <p:cNvSpPr>
                <a:spLocks noChangeArrowheads="1"/>
              </p:cNvSpPr>
              <p:nvPr/>
            </p:nvSpPr>
            <p:spPr bwMode="auto">
              <a:xfrm>
                <a:off x="1194" y="551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Group 224"/>
            <p:cNvGrpSpPr>
              <a:grpSpLocks/>
            </p:cNvGrpSpPr>
            <p:nvPr/>
          </p:nvGrpSpPr>
          <p:grpSpPr bwMode="auto">
            <a:xfrm>
              <a:off x="1568" y="5516"/>
              <a:ext cx="374" cy="788"/>
              <a:chOff x="1568" y="5516"/>
              <a:chExt cx="374" cy="788"/>
            </a:xfrm>
          </p:grpSpPr>
          <p:sp>
            <p:nvSpPr>
              <p:cNvPr id="300" name="Rectangle 225"/>
              <p:cNvSpPr>
                <a:spLocks noChangeArrowheads="1"/>
              </p:cNvSpPr>
              <p:nvPr/>
            </p:nvSpPr>
            <p:spPr bwMode="auto">
              <a:xfrm>
                <a:off x="1611" y="551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1" name="Rectangle 226"/>
              <p:cNvSpPr>
                <a:spLocks noChangeArrowheads="1"/>
              </p:cNvSpPr>
              <p:nvPr/>
            </p:nvSpPr>
            <p:spPr bwMode="auto">
              <a:xfrm>
                <a:off x="1568" y="551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4" name="Group 227"/>
            <p:cNvGrpSpPr>
              <a:grpSpLocks/>
            </p:cNvGrpSpPr>
            <p:nvPr/>
          </p:nvGrpSpPr>
          <p:grpSpPr bwMode="auto">
            <a:xfrm>
              <a:off x="1942" y="5516"/>
              <a:ext cx="374" cy="788"/>
              <a:chOff x="1942" y="5516"/>
              <a:chExt cx="374" cy="788"/>
            </a:xfrm>
          </p:grpSpPr>
          <p:sp>
            <p:nvSpPr>
              <p:cNvPr id="298" name="Rectangle 228"/>
              <p:cNvSpPr>
                <a:spLocks noChangeArrowheads="1"/>
              </p:cNvSpPr>
              <p:nvPr/>
            </p:nvSpPr>
            <p:spPr bwMode="auto">
              <a:xfrm>
                <a:off x="1985" y="551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99" name="Rectangle 229"/>
              <p:cNvSpPr>
                <a:spLocks noChangeArrowheads="1"/>
              </p:cNvSpPr>
              <p:nvPr/>
            </p:nvSpPr>
            <p:spPr bwMode="auto">
              <a:xfrm>
                <a:off x="1942" y="551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5" name="Group 230"/>
            <p:cNvGrpSpPr>
              <a:grpSpLocks/>
            </p:cNvGrpSpPr>
            <p:nvPr/>
          </p:nvGrpSpPr>
          <p:grpSpPr bwMode="auto">
            <a:xfrm>
              <a:off x="2316" y="5516"/>
              <a:ext cx="554" cy="788"/>
              <a:chOff x="2316" y="5516"/>
              <a:chExt cx="554" cy="788"/>
            </a:xfrm>
          </p:grpSpPr>
          <p:sp>
            <p:nvSpPr>
              <p:cNvPr id="296" name="Rectangle 231"/>
              <p:cNvSpPr>
                <a:spLocks noChangeArrowheads="1"/>
              </p:cNvSpPr>
              <p:nvPr/>
            </p:nvSpPr>
            <p:spPr bwMode="auto">
              <a:xfrm>
                <a:off x="2359" y="5516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Rectangle 232"/>
              <p:cNvSpPr>
                <a:spLocks noChangeArrowheads="1"/>
              </p:cNvSpPr>
              <p:nvPr/>
            </p:nvSpPr>
            <p:spPr bwMode="auto">
              <a:xfrm>
                <a:off x="2316" y="5516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6" name="Group 233"/>
            <p:cNvGrpSpPr>
              <a:grpSpLocks/>
            </p:cNvGrpSpPr>
            <p:nvPr/>
          </p:nvGrpSpPr>
          <p:grpSpPr bwMode="auto">
            <a:xfrm>
              <a:off x="2870" y="5516"/>
              <a:ext cx="355" cy="788"/>
              <a:chOff x="2870" y="5516"/>
              <a:chExt cx="355" cy="788"/>
            </a:xfrm>
          </p:grpSpPr>
          <p:sp>
            <p:nvSpPr>
              <p:cNvPr id="294" name="Rectangle 234"/>
              <p:cNvSpPr>
                <a:spLocks noChangeArrowheads="1"/>
              </p:cNvSpPr>
              <p:nvPr/>
            </p:nvSpPr>
            <p:spPr bwMode="auto">
              <a:xfrm>
                <a:off x="2913" y="5516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295" name="Rectangle 235"/>
              <p:cNvSpPr>
                <a:spLocks noChangeArrowheads="1"/>
              </p:cNvSpPr>
              <p:nvPr/>
            </p:nvSpPr>
            <p:spPr bwMode="auto">
              <a:xfrm>
                <a:off x="2870" y="5516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7" name="Group 236"/>
            <p:cNvGrpSpPr>
              <a:grpSpLocks/>
            </p:cNvGrpSpPr>
            <p:nvPr/>
          </p:nvGrpSpPr>
          <p:grpSpPr bwMode="auto">
            <a:xfrm>
              <a:off x="3225" y="5516"/>
              <a:ext cx="374" cy="788"/>
              <a:chOff x="3225" y="5516"/>
              <a:chExt cx="374" cy="788"/>
            </a:xfrm>
          </p:grpSpPr>
          <p:sp>
            <p:nvSpPr>
              <p:cNvPr id="292" name="Rectangle 237"/>
              <p:cNvSpPr>
                <a:spLocks noChangeArrowheads="1"/>
              </p:cNvSpPr>
              <p:nvPr/>
            </p:nvSpPr>
            <p:spPr bwMode="auto">
              <a:xfrm>
                <a:off x="3268" y="551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93" name="Rectangle 238"/>
              <p:cNvSpPr>
                <a:spLocks noChangeArrowheads="1"/>
              </p:cNvSpPr>
              <p:nvPr/>
            </p:nvSpPr>
            <p:spPr bwMode="auto">
              <a:xfrm>
                <a:off x="3225" y="551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8" name="Group 239"/>
            <p:cNvGrpSpPr>
              <a:grpSpLocks/>
            </p:cNvGrpSpPr>
            <p:nvPr/>
          </p:nvGrpSpPr>
          <p:grpSpPr bwMode="auto">
            <a:xfrm>
              <a:off x="3599" y="5516"/>
              <a:ext cx="374" cy="788"/>
              <a:chOff x="3599" y="5516"/>
              <a:chExt cx="374" cy="788"/>
            </a:xfrm>
          </p:grpSpPr>
          <p:sp>
            <p:nvSpPr>
              <p:cNvPr id="290" name="Rectangle 240"/>
              <p:cNvSpPr>
                <a:spLocks noChangeArrowheads="1"/>
              </p:cNvSpPr>
              <p:nvPr/>
            </p:nvSpPr>
            <p:spPr bwMode="auto">
              <a:xfrm>
                <a:off x="3642" y="551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91" name="Rectangle 241"/>
              <p:cNvSpPr>
                <a:spLocks noChangeArrowheads="1"/>
              </p:cNvSpPr>
              <p:nvPr/>
            </p:nvSpPr>
            <p:spPr bwMode="auto">
              <a:xfrm>
                <a:off x="3599" y="551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9" name="Group 242"/>
            <p:cNvGrpSpPr>
              <a:grpSpLocks/>
            </p:cNvGrpSpPr>
            <p:nvPr/>
          </p:nvGrpSpPr>
          <p:grpSpPr bwMode="auto">
            <a:xfrm>
              <a:off x="3973" y="5516"/>
              <a:ext cx="374" cy="788"/>
              <a:chOff x="3973" y="5516"/>
              <a:chExt cx="374" cy="788"/>
            </a:xfrm>
          </p:grpSpPr>
          <p:sp>
            <p:nvSpPr>
              <p:cNvPr id="288" name="Rectangle 243"/>
              <p:cNvSpPr>
                <a:spLocks noChangeArrowheads="1"/>
              </p:cNvSpPr>
              <p:nvPr/>
            </p:nvSpPr>
            <p:spPr bwMode="auto">
              <a:xfrm>
                <a:off x="4016" y="551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9" name="Rectangle 244"/>
              <p:cNvSpPr>
                <a:spLocks noChangeArrowheads="1"/>
              </p:cNvSpPr>
              <p:nvPr/>
            </p:nvSpPr>
            <p:spPr bwMode="auto">
              <a:xfrm>
                <a:off x="3973" y="551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" name="Group 245"/>
            <p:cNvGrpSpPr>
              <a:grpSpLocks/>
            </p:cNvGrpSpPr>
            <p:nvPr/>
          </p:nvGrpSpPr>
          <p:grpSpPr bwMode="auto">
            <a:xfrm>
              <a:off x="0" y="6304"/>
              <a:ext cx="302" cy="788"/>
              <a:chOff x="0" y="6304"/>
              <a:chExt cx="302" cy="788"/>
            </a:xfrm>
          </p:grpSpPr>
          <p:sp>
            <p:nvSpPr>
              <p:cNvPr id="286" name="Rectangle 246"/>
              <p:cNvSpPr>
                <a:spLocks noChangeArrowheads="1"/>
              </p:cNvSpPr>
              <p:nvPr/>
            </p:nvSpPr>
            <p:spPr bwMode="auto">
              <a:xfrm>
                <a:off x="43" y="6304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c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87" name="Rectangle 247"/>
              <p:cNvSpPr>
                <a:spLocks noChangeArrowheads="1"/>
              </p:cNvSpPr>
              <p:nvPr/>
            </p:nvSpPr>
            <p:spPr bwMode="auto">
              <a:xfrm>
                <a:off x="0" y="6304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248"/>
            <p:cNvGrpSpPr>
              <a:grpSpLocks/>
            </p:cNvGrpSpPr>
            <p:nvPr/>
          </p:nvGrpSpPr>
          <p:grpSpPr bwMode="auto">
            <a:xfrm>
              <a:off x="302" y="6304"/>
              <a:ext cx="518" cy="788"/>
              <a:chOff x="302" y="6304"/>
              <a:chExt cx="518" cy="788"/>
            </a:xfrm>
          </p:grpSpPr>
          <p:sp>
            <p:nvSpPr>
              <p:cNvPr id="284" name="Rectangle 249"/>
              <p:cNvSpPr>
                <a:spLocks noChangeArrowheads="1"/>
              </p:cNvSpPr>
              <p:nvPr/>
            </p:nvSpPr>
            <p:spPr bwMode="auto">
              <a:xfrm>
                <a:off x="345" y="6304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85" name="Rectangle 250"/>
              <p:cNvSpPr>
                <a:spLocks noChangeArrowheads="1"/>
              </p:cNvSpPr>
              <p:nvPr/>
            </p:nvSpPr>
            <p:spPr bwMode="auto">
              <a:xfrm>
                <a:off x="302" y="6304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251"/>
            <p:cNvGrpSpPr>
              <a:grpSpLocks/>
            </p:cNvGrpSpPr>
            <p:nvPr/>
          </p:nvGrpSpPr>
          <p:grpSpPr bwMode="auto">
            <a:xfrm>
              <a:off x="820" y="6304"/>
              <a:ext cx="374" cy="788"/>
              <a:chOff x="820" y="6304"/>
              <a:chExt cx="374" cy="788"/>
            </a:xfrm>
          </p:grpSpPr>
          <p:sp>
            <p:nvSpPr>
              <p:cNvPr id="282" name="Rectangle 252"/>
              <p:cNvSpPr>
                <a:spLocks noChangeArrowheads="1"/>
              </p:cNvSpPr>
              <p:nvPr/>
            </p:nvSpPr>
            <p:spPr bwMode="auto">
              <a:xfrm>
                <a:off x="863" y="630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3" name="Rectangle 253"/>
              <p:cNvSpPr>
                <a:spLocks noChangeArrowheads="1"/>
              </p:cNvSpPr>
              <p:nvPr/>
            </p:nvSpPr>
            <p:spPr bwMode="auto">
              <a:xfrm>
                <a:off x="820" y="630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3" name="Group 254"/>
            <p:cNvGrpSpPr>
              <a:grpSpLocks/>
            </p:cNvGrpSpPr>
            <p:nvPr/>
          </p:nvGrpSpPr>
          <p:grpSpPr bwMode="auto">
            <a:xfrm>
              <a:off x="1194" y="6304"/>
              <a:ext cx="374" cy="788"/>
              <a:chOff x="1194" y="6304"/>
              <a:chExt cx="374" cy="788"/>
            </a:xfrm>
          </p:grpSpPr>
          <p:sp>
            <p:nvSpPr>
              <p:cNvPr id="280" name="Rectangle 255"/>
              <p:cNvSpPr>
                <a:spLocks noChangeArrowheads="1"/>
              </p:cNvSpPr>
              <p:nvPr/>
            </p:nvSpPr>
            <p:spPr bwMode="auto">
              <a:xfrm>
                <a:off x="1237" y="630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1" name="Rectangle 256"/>
              <p:cNvSpPr>
                <a:spLocks noChangeArrowheads="1"/>
              </p:cNvSpPr>
              <p:nvPr/>
            </p:nvSpPr>
            <p:spPr bwMode="auto">
              <a:xfrm>
                <a:off x="1194" y="630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4" name="Group 257"/>
            <p:cNvGrpSpPr>
              <a:grpSpLocks/>
            </p:cNvGrpSpPr>
            <p:nvPr/>
          </p:nvGrpSpPr>
          <p:grpSpPr bwMode="auto">
            <a:xfrm>
              <a:off x="1568" y="6304"/>
              <a:ext cx="374" cy="788"/>
              <a:chOff x="1568" y="6304"/>
              <a:chExt cx="374" cy="788"/>
            </a:xfrm>
          </p:grpSpPr>
          <p:sp>
            <p:nvSpPr>
              <p:cNvPr id="278" name="Rectangle 258"/>
              <p:cNvSpPr>
                <a:spLocks noChangeArrowheads="1"/>
              </p:cNvSpPr>
              <p:nvPr/>
            </p:nvSpPr>
            <p:spPr bwMode="auto">
              <a:xfrm>
                <a:off x="1611" y="630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79" name="Rectangle 259"/>
              <p:cNvSpPr>
                <a:spLocks noChangeArrowheads="1"/>
              </p:cNvSpPr>
              <p:nvPr/>
            </p:nvSpPr>
            <p:spPr bwMode="auto">
              <a:xfrm>
                <a:off x="1568" y="630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5" name="Group 260"/>
            <p:cNvGrpSpPr>
              <a:grpSpLocks/>
            </p:cNvGrpSpPr>
            <p:nvPr/>
          </p:nvGrpSpPr>
          <p:grpSpPr bwMode="auto">
            <a:xfrm>
              <a:off x="1942" y="6304"/>
              <a:ext cx="374" cy="788"/>
              <a:chOff x="1942" y="6304"/>
              <a:chExt cx="374" cy="788"/>
            </a:xfrm>
          </p:grpSpPr>
          <p:sp>
            <p:nvSpPr>
              <p:cNvPr id="276" name="Rectangle 261"/>
              <p:cNvSpPr>
                <a:spLocks noChangeArrowheads="1"/>
              </p:cNvSpPr>
              <p:nvPr/>
            </p:nvSpPr>
            <p:spPr bwMode="auto">
              <a:xfrm>
                <a:off x="1985" y="630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7" name="Rectangle 262"/>
              <p:cNvSpPr>
                <a:spLocks noChangeArrowheads="1"/>
              </p:cNvSpPr>
              <p:nvPr/>
            </p:nvSpPr>
            <p:spPr bwMode="auto">
              <a:xfrm>
                <a:off x="1942" y="630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6" name="Group 263"/>
            <p:cNvGrpSpPr>
              <a:grpSpLocks/>
            </p:cNvGrpSpPr>
            <p:nvPr/>
          </p:nvGrpSpPr>
          <p:grpSpPr bwMode="auto">
            <a:xfrm>
              <a:off x="2316" y="6304"/>
              <a:ext cx="554" cy="788"/>
              <a:chOff x="2316" y="6304"/>
              <a:chExt cx="554" cy="788"/>
            </a:xfrm>
          </p:grpSpPr>
          <p:sp>
            <p:nvSpPr>
              <p:cNvPr id="274" name="Rectangle 264"/>
              <p:cNvSpPr>
                <a:spLocks noChangeArrowheads="1"/>
              </p:cNvSpPr>
              <p:nvPr/>
            </p:nvSpPr>
            <p:spPr bwMode="auto">
              <a:xfrm>
                <a:off x="2359" y="6304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5" name="Rectangle 265"/>
              <p:cNvSpPr>
                <a:spLocks noChangeArrowheads="1"/>
              </p:cNvSpPr>
              <p:nvPr/>
            </p:nvSpPr>
            <p:spPr bwMode="auto">
              <a:xfrm>
                <a:off x="2316" y="6304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7" name="Group 266"/>
            <p:cNvGrpSpPr>
              <a:grpSpLocks/>
            </p:cNvGrpSpPr>
            <p:nvPr/>
          </p:nvGrpSpPr>
          <p:grpSpPr bwMode="auto">
            <a:xfrm>
              <a:off x="2870" y="6304"/>
              <a:ext cx="355" cy="788"/>
              <a:chOff x="2870" y="6304"/>
              <a:chExt cx="355" cy="788"/>
            </a:xfrm>
          </p:grpSpPr>
          <p:sp>
            <p:nvSpPr>
              <p:cNvPr id="272" name="Rectangle 267"/>
              <p:cNvSpPr>
                <a:spLocks noChangeArrowheads="1"/>
              </p:cNvSpPr>
              <p:nvPr/>
            </p:nvSpPr>
            <p:spPr bwMode="auto">
              <a:xfrm>
                <a:off x="2913" y="6304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273" name="Rectangle 268"/>
              <p:cNvSpPr>
                <a:spLocks noChangeArrowheads="1"/>
              </p:cNvSpPr>
              <p:nvPr/>
            </p:nvSpPr>
            <p:spPr bwMode="auto">
              <a:xfrm>
                <a:off x="2870" y="6304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8" name="Group 269"/>
            <p:cNvGrpSpPr>
              <a:grpSpLocks/>
            </p:cNvGrpSpPr>
            <p:nvPr/>
          </p:nvGrpSpPr>
          <p:grpSpPr bwMode="auto">
            <a:xfrm>
              <a:off x="3225" y="6304"/>
              <a:ext cx="374" cy="788"/>
              <a:chOff x="3225" y="6304"/>
              <a:chExt cx="374" cy="788"/>
            </a:xfrm>
          </p:grpSpPr>
          <p:sp>
            <p:nvSpPr>
              <p:cNvPr id="270" name="Rectangle 270"/>
              <p:cNvSpPr>
                <a:spLocks noChangeArrowheads="1"/>
              </p:cNvSpPr>
              <p:nvPr/>
            </p:nvSpPr>
            <p:spPr bwMode="auto">
              <a:xfrm>
                <a:off x="3268" y="630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1" name="Rectangle 271"/>
              <p:cNvSpPr>
                <a:spLocks noChangeArrowheads="1"/>
              </p:cNvSpPr>
              <p:nvPr/>
            </p:nvSpPr>
            <p:spPr bwMode="auto">
              <a:xfrm>
                <a:off x="3225" y="630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9" name="Group 272"/>
            <p:cNvGrpSpPr>
              <a:grpSpLocks/>
            </p:cNvGrpSpPr>
            <p:nvPr/>
          </p:nvGrpSpPr>
          <p:grpSpPr bwMode="auto">
            <a:xfrm>
              <a:off x="3599" y="6304"/>
              <a:ext cx="374" cy="788"/>
              <a:chOff x="3599" y="6304"/>
              <a:chExt cx="374" cy="788"/>
            </a:xfrm>
          </p:grpSpPr>
          <p:sp>
            <p:nvSpPr>
              <p:cNvPr id="268" name="Rectangle 273"/>
              <p:cNvSpPr>
                <a:spLocks noChangeArrowheads="1"/>
              </p:cNvSpPr>
              <p:nvPr/>
            </p:nvSpPr>
            <p:spPr bwMode="auto">
              <a:xfrm>
                <a:off x="3642" y="630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69" name="Rectangle 274"/>
              <p:cNvSpPr>
                <a:spLocks noChangeArrowheads="1"/>
              </p:cNvSpPr>
              <p:nvPr/>
            </p:nvSpPr>
            <p:spPr bwMode="auto">
              <a:xfrm>
                <a:off x="3599" y="630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0" name="Group 275"/>
            <p:cNvGrpSpPr>
              <a:grpSpLocks/>
            </p:cNvGrpSpPr>
            <p:nvPr/>
          </p:nvGrpSpPr>
          <p:grpSpPr bwMode="auto">
            <a:xfrm>
              <a:off x="3973" y="6304"/>
              <a:ext cx="374" cy="788"/>
              <a:chOff x="3973" y="6304"/>
              <a:chExt cx="374" cy="788"/>
            </a:xfrm>
          </p:grpSpPr>
          <p:sp>
            <p:nvSpPr>
              <p:cNvPr id="266" name="Rectangle 276"/>
              <p:cNvSpPr>
                <a:spLocks noChangeArrowheads="1"/>
              </p:cNvSpPr>
              <p:nvPr/>
            </p:nvSpPr>
            <p:spPr bwMode="auto">
              <a:xfrm>
                <a:off x="4016" y="630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67" name="Rectangle 277"/>
              <p:cNvSpPr>
                <a:spLocks noChangeArrowheads="1"/>
              </p:cNvSpPr>
              <p:nvPr/>
            </p:nvSpPr>
            <p:spPr bwMode="auto">
              <a:xfrm>
                <a:off x="3973" y="630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" name="Group 278"/>
            <p:cNvGrpSpPr>
              <a:grpSpLocks/>
            </p:cNvGrpSpPr>
            <p:nvPr/>
          </p:nvGrpSpPr>
          <p:grpSpPr bwMode="auto">
            <a:xfrm>
              <a:off x="0" y="7092"/>
              <a:ext cx="302" cy="788"/>
              <a:chOff x="0" y="7092"/>
              <a:chExt cx="302" cy="788"/>
            </a:xfrm>
          </p:grpSpPr>
          <p:sp>
            <p:nvSpPr>
              <p:cNvPr id="264" name="Rectangle 279"/>
              <p:cNvSpPr>
                <a:spLocks noChangeArrowheads="1"/>
              </p:cNvSpPr>
              <p:nvPr/>
            </p:nvSpPr>
            <p:spPr bwMode="auto">
              <a:xfrm>
                <a:off x="43" y="7092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c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65" name="Rectangle 280"/>
              <p:cNvSpPr>
                <a:spLocks noChangeArrowheads="1"/>
              </p:cNvSpPr>
              <p:nvPr/>
            </p:nvSpPr>
            <p:spPr bwMode="auto">
              <a:xfrm>
                <a:off x="0" y="7092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" name="Group 281"/>
            <p:cNvGrpSpPr>
              <a:grpSpLocks/>
            </p:cNvGrpSpPr>
            <p:nvPr/>
          </p:nvGrpSpPr>
          <p:grpSpPr bwMode="auto">
            <a:xfrm>
              <a:off x="302" y="7092"/>
              <a:ext cx="518" cy="788"/>
              <a:chOff x="302" y="7092"/>
              <a:chExt cx="518" cy="788"/>
            </a:xfrm>
          </p:grpSpPr>
          <p:sp>
            <p:nvSpPr>
              <p:cNvPr id="262" name="Rectangle 282"/>
              <p:cNvSpPr>
                <a:spLocks noChangeArrowheads="1"/>
              </p:cNvSpPr>
              <p:nvPr/>
            </p:nvSpPr>
            <p:spPr bwMode="auto">
              <a:xfrm>
                <a:off x="345" y="7092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Rectangle 283"/>
              <p:cNvSpPr>
                <a:spLocks noChangeArrowheads="1"/>
              </p:cNvSpPr>
              <p:nvPr/>
            </p:nvSpPr>
            <p:spPr bwMode="auto">
              <a:xfrm>
                <a:off x="302" y="7092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" name="Group 284"/>
            <p:cNvGrpSpPr>
              <a:grpSpLocks/>
            </p:cNvGrpSpPr>
            <p:nvPr/>
          </p:nvGrpSpPr>
          <p:grpSpPr bwMode="auto">
            <a:xfrm>
              <a:off x="820" y="7092"/>
              <a:ext cx="374" cy="788"/>
              <a:chOff x="820" y="7092"/>
              <a:chExt cx="374" cy="788"/>
            </a:xfrm>
          </p:grpSpPr>
          <p:sp>
            <p:nvSpPr>
              <p:cNvPr id="260" name="Rectangle 285"/>
              <p:cNvSpPr>
                <a:spLocks noChangeArrowheads="1"/>
              </p:cNvSpPr>
              <p:nvPr/>
            </p:nvSpPr>
            <p:spPr bwMode="auto">
              <a:xfrm>
                <a:off x="863" y="709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1" name="Rectangle 286"/>
              <p:cNvSpPr>
                <a:spLocks noChangeArrowheads="1"/>
              </p:cNvSpPr>
              <p:nvPr/>
            </p:nvSpPr>
            <p:spPr bwMode="auto">
              <a:xfrm>
                <a:off x="820" y="709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Group 287"/>
            <p:cNvGrpSpPr>
              <a:grpSpLocks/>
            </p:cNvGrpSpPr>
            <p:nvPr/>
          </p:nvGrpSpPr>
          <p:grpSpPr bwMode="auto">
            <a:xfrm>
              <a:off x="1194" y="7092"/>
              <a:ext cx="374" cy="788"/>
              <a:chOff x="1194" y="7092"/>
              <a:chExt cx="374" cy="788"/>
            </a:xfrm>
          </p:grpSpPr>
          <p:sp>
            <p:nvSpPr>
              <p:cNvPr id="258" name="Rectangle 288"/>
              <p:cNvSpPr>
                <a:spLocks noChangeArrowheads="1"/>
              </p:cNvSpPr>
              <p:nvPr/>
            </p:nvSpPr>
            <p:spPr bwMode="auto">
              <a:xfrm>
                <a:off x="1237" y="709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59" name="Rectangle 289"/>
              <p:cNvSpPr>
                <a:spLocks noChangeArrowheads="1"/>
              </p:cNvSpPr>
              <p:nvPr/>
            </p:nvSpPr>
            <p:spPr bwMode="auto">
              <a:xfrm>
                <a:off x="1194" y="709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5" name="Group 290"/>
            <p:cNvGrpSpPr>
              <a:grpSpLocks/>
            </p:cNvGrpSpPr>
            <p:nvPr/>
          </p:nvGrpSpPr>
          <p:grpSpPr bwMode="auto">
            <a:xfrm>
              <a:off x="1568" y="7092"/>
              <a:ext cx="374" cy="788"/>
              <a:chOff x="1568" y="7092"/>
              <a:chExt cx="374" cy="788"/>
            </a:xfrm>
          </p:grpSpPr>
          <p:sp>
            <p:nvSpPr>
              <p:cNvPr id="256" name="Rectangle 291"/>
              <p:cNvSpPr>
                <a:spLocks noChangeArrowheads="1"/>
              </p:cNvSpPr>
              <p:nvPr/>
            </p:nvSpPr>
            <p:spPr bwMode="auto">
              <a:xfrm>
                <a:off x="1611" y="709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57" name="Rectangle 292"/>
              <p:cNvSpPr>
                <a:spLocks noChangeArrowheads="1"/>
              </p:cNvSpPr>
              <p:nvPr/>
            </p:nvSpPr>
            <p:spPr bwMode="auto">
              <a:xfrm>
                <a:off x="1568" y="709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6" name="Group 293"/>
            <p:cNvGrpSpPr>
              <a:grpSpLocks/>
            </p:cNvGrpSpPr>
            <p:nvPr/>
          </p:nvGrpSpPr>
          <p:grpSpPr bwMode="auto">
            <a:xfrm>
              <a:off x="1942" y="7092"/>
              <a:ext cx="374" cy="788"/>
              <a:chOff x="1942" y="7092"/>
              <a:chExt cx="374" cy="788"/>
            </a:xfrm>
          </p:grpSpPr>
          <p:sp>
            <p:nvSpPr>
              <p:cNvPr id="254" name="Rectangle 294"/>
              <p:cNvSpPr>
                <a:spLocks noChangeArrowheads="1"/>
              </p:cNvSpPr>
              <p:nvPr/>
            </p:nvSpPr>
            <p:spPr bwMode="auto">
              <a:xfrm>
                <a:off x="1985" y="709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55" name="Rectangle 295"/>
              <p:cNvSpPr>
                <a:spLocks noChangeArrowheads="1"/>
              </p:cNvSpPr>
              <p:nvPr/>
            </p:nvSpPr>
            <p:spPr bwMode="auto">
              <a:xfrm>
                <a:off x="1942" y="709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7" name="Group 296"/>
            <p:cNvGrpSpPr>
              <a:grpSpLocks/>
            </p:cNvGrpSpPr>
            <p:nvPr/>
          </p:nvGrpSpPr>
          <p:grpSpPr bwMode="auto">
            <a:xfrm>
              <a:off x="2316" y="7092"/>
              <a:ext cx="554" cy="788"/>
              <a:chOff x="2316" y="7092"/>
              <a:chExt cx="554" cy="788"/>
            </a:xfrm>
          </p:grpSpPr>
          <p:sp>
            <p:nvSpPr>
              <p:cNvPr id="252" name="Rectangle 297"/>
              <p:cNvSpPr>
                <a:spLocks noChangeArrowheads="1"/>
              </p:cNvSpPr>
              <p:nvPr/>
            </p:nvSpPr>
            <p:spPr bwMode="auto">
              <a:xfrm>
                <a:off x="2359" y="7092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Rectangle 298"/>
              <p:cNvSpPr>
                <a:spLocks noChangeArrowheads="1"/>
              </p:cNvSpPr>
              <p:nvPr/>
            </p:nvSpPr>
            <p:spPr bwMode="auto">
              <a:xfrm>
                <a:off x="2316" y="7092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8" name="Group 299"/>
            <p:cNvGrpSpPr>
              <a:grpSpLocks/>
            </p:cNvGrpSpPr>
            <p:nvPr/>
          </p:nvGrpSpPr>
          <p:grpSpPr bwMode="auto">
            <a:xfrm>
              <a:off x="2870" y="7092"/>
              <a:ext cx="355" cy="788"/>
              <a:chOff x="2870" y="7092"/>
              <a:chExt cx="355" cy="788"/>
            </a:xfrm>
          </p:grpSpPr>
          <p:sp>
            <p:nvSpPr>
              <p:cNvPr id="250" name="Rectangle 300"/>
              <p:cNvSpPr>
                <a:spLocks noChangeArrowheads="1"/>
              </p:cNvSpPr>
              <p:nvPr/>
            </p:nvSpPr>
            <p:spPr bwMode="auto">
              <a:xfrm>
                <a:off x="2913" y="7092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251" name="Rectangle 301"/>
              <p:cNvSpPr>
                <a:spLocks noChangeArrowheads="1"/>
              </p:cNvSpPr>
              <p:nvPr/>
            </p:nvSpPr>
            <p:spPr bwMode="auto">
              <a:xfrm>
                <a:off x="2870" y="7092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Group 302"/>
            <p:cNvGrpSpPr>
              <a:grpSpLocks/>
            </p:cNvGrpSpPr>
            <p:nvPr/>
          </p:nvGrpSpPr>
          <p:grpSpPr bwMode="auto">
            <a:xfrm>
              <a:off x="3225" y="7092"/>
              <a:ext cx="374" cy="788"/>
              <a:chOff x="3225" y="7092"/>
              <a:chExt cx="374" cy="788"/>
            </a:xfrm>
          </p:grpSpPr>
          <p:sp>
            <p:nvSpPr>
              <p:cNvPr id="248" name="Rectangle 303"/>
              <p:cNvSpPr>
                <a:spLocks noChangeArrowheads="1"/>
              </p:cNvSpPr>
              <p:nvPr/>
            </p:nvSpPr>
            <p:spPr bwMode="auto">
              <a:xfrm>
                <a:off x="3268" y="709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49" name="Rectangle 304"/>
              <p:cNvSpPr>
                <a:spLocks noChangeArrowheads="1"/>
              </p:cNvSpPr>
              <p:nvPr/>
            </p:nvSpPr>
            <p:spPr bwMode="auto">
              <a:xfrm>
                <a:off x="3225" y="709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0" name="Group 305"/>
            <p:cNvGrpSpPr>
              <a:grpSpLocks/>
            </p:cNvGrpSpPr>
            <p:nvPr/>
          </p:nvGrpSpPr>
          <p:grpSpPr bwMode="auto">
            <a:xfrm>
              <a:off x="3599" y="7092"/>
              <a:ext cx="374" cy="788"/>
              <a:chOff x="3599" y="7092"/>
              <a:chExt cx="374" cy="788"/>
            </a:xfrm>
          </p:grpSpPr>
          <p:sp>
            <p:nvSpPr>
              <p:cNvPr id="246" name="Rectangle 306"/>
              <p:cNvSpPr>
                <a:spLocks noChangeArrowheads="1"/>
              </p:cNvSpPr>
              <p:nvPr/>
            </p:nvSpPr>
            <p:spPr bwMode="auto">
              <a:xfrm>
                <a:off x="3642" y="709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47" name="Rectangle 307"/>
              <p:cNvSpPr>
                <a:spLocks noChangeArrowheads="1"/>
              </p:cNvSpPr>
              <p:nvPr/>
            </p:nvSpPr>
            <p:spPr bwMode="auto">
              <a:xfrm>
                <a:off x="3599" y="709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1" name="Group 308"/>
            <p:cNvGrpSpPr>
              <a:grpSpLocks/>
            </p:cNvGrpSpPr>
            <p:nvPr/>
          </p:nvGrpSpPr>
          <p:grpSpPr bwMode="auto">
            <a:xfrm>
              <a:off x="3973" y="7092"/>
              <a:ext cx="374" cy="788"/>
              <a:chOff x="3973" y="7092"/>
              <a:chExt cx="374" cy="788"/>
            </a:xfrm>
          </p:grpSpPr>
          <p:sp>
            <p:nvSpPr>
              <p:cNvPr id="244" name="Rectangle 309"/>
              <p:cNvSpPr>
                <a:spLocks noChangeArrowheads="1"/>
              </p:cNvSpPr>
              <p:nvPr/>
            </p:nvSpPr>
            <p:spPr bwMode="auto">
              <a:xfrm>
                <a:off x="4016" y="7092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45" name="Rectangle 310"/>
              <p:cNvSpPr>
                <a:spLocks noChangeArrowheads="1"/>
              </p:cNvSpPr>
              <p:nvPr/>
            </p:nvSpPr>
            <p:spPr bwMode="auto">
              <a:xfrm>
                <a:off x="3973" y="7092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" name="Group 311"/>
            <p:cNvGrpSpPr>
              <a:grpSpLocks/>
            </p:cNvGrpSpPr>
            <p:nvPr/>
          </p:nvGrpSpPr>
          <p:grpSpPr bwMode="auto">
            <a:xfrm>
              <a:off x="0" y="7880"/>
              <a:ext cx="302" cy="788"/>
              <a:chOff x="0" y="7880"/>
              <a:chExt cx="302" cy="788"/>
            </a:xfrm>
          </p:grpSpPr>
          <p:sp>
            <p:nvSpPr>
              <p:cNvPr id="242" name="Rectangle 312"/>
              <p:cNvSpPr>
                <a:spLocks noChangeArrowheads="1"/>
              </p:cNvSpPr>
              <p:nvPr/>
            </p:nvSpPr>
            <p:spPr bwMode="auto">
              <a:xfrm>
                <a:off x="43" y="7880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d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43" name="Rectangle 313"/>
              <p:cNvSpPr>
                <a:spLocks noChangeArrowheads="1"/>
              </p:cNvSpPr>
              <p:nvPr/>
            </p:nvSpPr>
            <p:spPr bwMode="auto">
              <a:xfrm>
                <a:off x="0" y="7880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" name="Group 314"/>
            <p:cNvGrpSpPr>
              <a:grpSpLocks/>
            </p:cNvGrpSpPr>
            <p:nvPr/>
          </p:nvGrpSpPr>
          <p:grpSpPr bwMode="auto">
            <a:xfrm>
              <a:off x="302" y="7880"/>
              <a:ext cx="518" cy="788"/>
              <a:chOff x="302" y="7880"/>
              <a:chExt cx="518" cy="788"/>
            </a:xfrm>
          </p:grpSpPr>
          <p:sp>
            <p:nvSpPr>
              <p:cNvPr id="240" name="Rectangle 315"/>
              <p:cNvSpPr>
                <a:spLocks noChangeArrowheads="1"/>
              </p:cNvSpPr>
              <p:nvPr/>
            </p:nvSpPr>
            <p:spPr bwMode="auto">
              <a:xfrm>
                <a:off x="345" y="7880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Rectangle 316"/>
              <p:cNvSpPr>
                <a:spLocks noChangeArrowheads="1"/>
              </p:cNvSpPr>
              <p:nvPr/>
            </p:nvSpPr>
            <p:spPr bwMode="auto">
              <a:xfrm>
                <a:off x="302" y="7880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4" name="Group 317"/>
            <p:cNvGrpSpPr>
              <a:grpSpLocks/>
            </p:cNvGrpSpPr>
            <p:nvPr/>
          </p:nvGrpSpPr>
          <p:grpSpPr bwMode="auto">
            <a:xfrm>
              <a:off x="820" y="7880"/>
              <a:ext cx="374" cy="788"/>
              <a:chOff x="820" y="7880"/>
              <a:chExt cx="374" cy="788"/>
            </a:xfrm>
          </p:grpSpPr>
          <p:sp>
            <p:nvSpPr>
              <p:cNvPr id="238" name="Rectangle 318"/>
              <p:cNvSpPr>
                <a:spLocks noChangeArrowheads="1"/>
              </p:cNvSpPr>
              <p:nvPr/>
            </p:nvSpPr>
            <p:spPr bwMode="auto">
              <a:xfrm>
                <a:off x="863" y="788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39" name="Rectangle 319"/>
              <p:cNvSpPr>
                <a:spLocks noChangeArrowheads="1"/>
              </p:cNvSpPr>
              <p:nvPr/>
            </p:nvSpPr>
            <p:spPr bwMode="auto">
              <a:xfrm>
                <a:off x="820" y="788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5" name="Group 320"/>
            <p:cNvGrpSpPr>
              <a:grpSpLocks/>
            </p:cNvGrpSpPr>
            <p:nvPr/>
          </p:nvGrpSpPr>
          <p:grpSpPr bwMode="auto">
            <a:xfrm>
              <a:off x="1194" y="7880"/>
              <a:ext cx="374" cy="788"/>
              <a:chOff x="1194" y="7880"/>
              <a:chExt cx="374" cy="788"/>
            </a:xfrm>
          </p:grpSpPr>
          <p:sp>
            <p:nvSpPr>
              <p:cNvPr id="236" name="Rectangle 321"/>
              <p:cNvSpPr>
                <a:spLocks noChangeArrowheads="1"/>
              </p:cNvSpPr>
              <p:nvPr/>
            </p:nvSpPr>
            <p:spPr bwMode="auto">
              <a:xfrm>
                <a:off x="1237" y="788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37" name="Rectangle 322"/>
              <p:cNvSpPr>
                <a:spLocks noChangeArrowheads="1"/>
              </p:cNvSpPr>
              <p:nvPr/>
            </p:nvSpPr>
            <p:spPr bwMode="auto">
              <a:xfrm>
                <a:off x="1194" y="788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6" name="Group 323"/>
            <p:cNvGrpSpPr>
              <a:grpSpLocks/>
            </p:cNvGrpSpPr>
            <p:nvPr/>
          </p:nvGrpSpPr>
          <p:grpSpPr bwMode="auto">
            <a:xfrm>
              <a:off x="1568" y="7880"/>
              <a:ext cx="374" cy="788"/>
              <a:chOff x="1568" y="7880"/>
              <a:chExt cx="374" cy="788"/>
            </a:xfrm>
          </p:grpSpPr>
          <p:sp>
            <p:nvSpPr>
              <p:cNvPr id="234" name="Rectangle 324"/>
              <p:cNvSpPr>
                <a:spLocks noChangeArrowheads="1"/>
              </p:cNvSpPr>
              <p:nvPr/>
            </p:nvSpPr>
            <p:spPr bwMode="auto">
              <a:xfrm>
                <a:off x="1611" y="788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35" name="Rectangle 325"/>
              <p:cNvSpPr>
                <a:spLocks noChangeArrowheads="1"/>
              </p:cNvSpPr>
              <p:nvPr/>
            </p:nvSpPr>
            <p:spPr bwMode="auto">
              <a:xfrm>
                <a:off x="1568" y="788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7" name="Group 326"/>
            <p:cNvGrpSpPr>
              <a:grpSpLocks/>
            </p:cNvGrpSpPr>
            <p:nvPr/>
          </p:nvGrpSpPr>
          <p:grpSpPr bwMode="auto">
            <a:xfrm>
              <a:off x="1942" y="7880"/>
              <a:ext cx="374" cy="788"/>
              <a:chOff x="1942" y="7880"/>
              <a:chExt cx="374" cy="788"/>
            </a:xfrm>
          </p:grpSpPr>
          <p:sp>
            <p:nvSpPr>
              <p:cNvPr id="232" name="Rectangle 327"/>
              <p:cNvSpPr>
                <a:spLocks noChangeArrowheads="1"/>
              </p:cNvSpPr>
              <p:nvPr/>
            </p:nvSpPr>
            <p:spPr bwMode="auto">
              <a:xfrm>
                <a:off x="1985" y="788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33" name="Rectangle 328"/>
              <p:cNvSpPr>
                <a:spLocks noChangeArrowheads="1"/>
              </p:cNvSpPr>
              <p:nvPr/>
            </p:nvSpPr>
            <p:spPr bwMode="auto">
              <a:xfrm>
                <a:off x="1942" y="788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8" name="Group 329"/>
            <p:cNvGrpSpPr>
              <a:grpSpLocks/>
            </p:cNvGrpSpPr>
            <p:nvPr/>
          </p:nvGrpSpPr>
          <p:grpSpPr bwMode="auto">
            <a:xfrm>
              <a:off x="2316" y="7880"/>
              <a:ext cx="554" cy="788"/>
              <a:chOff x="2316" y="7880"/>
              <a:chExt cx="554" cy="788"/>
            </a:xfrm>
          </p:grpSpPr>
          <p:sp>
            <p:nvSpPr>
              <p:cNvPr id="230" name="Rectangle 330"/>
              <p:cNvSpPr>
                <a:spLocks noChangeArrowheads="1"/>
              </p:cNvSpPr>
              <p:nvPr/>
            </p:nvSpPr>
            <p:spPr bwMode="auto">
              <a:xfrm>
                <a:off x="2359" y="7880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Rectangle 331"/>
              <p:cNvSpPr>
                <a:spLocks noChangeArrowheads="1"/>
              </p:cNvSpPr>
              <p:nvPr/>
            </p:nvSpPr>
            <p:spPr bwMode="auto">
              <a:xfrm>
                <a:off x="2316" y="7880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" name="Group 332"/>
            <p:cNvGrpSpPr>
              <a:grpSpLocks/>
            </p:cNvGrpSpPr>
            <p:nvPr/>
          </p:nvGrpSpPr>
          <p:grpSpPr bwMode="auto">
            <a:xfrm>
              <a:off x="2870" y="7880"/>
              <a:ext cx="355" cy="788"/>
              <a:chOff x="2870" y="7880"/>
              <a:chExt cx="355" cy="788"/>
            </a:xfrm>
          </p:grpSpPr>
          <p:sp>
            <p:nvSpPr>
              <p:cNvPr id="228" name="Rectangle 333"/>
              <p:cNvSpPr>
                <a:spLocks noChangeArrowheads="1"/>
              </p:cNvSpPr>
              <p:nvPr/>
            </p:nvSpPr>
            <p:spPr bwMode="auto">
              <a:xfrm>
                <a:off x="2913" y="7880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229" name="Rectangle 334"/>
              <p:cNvSpPr>
                <a:spLocks noChangeArrowheads="1"/>
              </p:cNvSpPr>
              <p:nvPr/>
            </p:nvSpPr>
            <p:spPr bwMode="auto">
              <a:xfrm>
                <a:off x="2870" y="7880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0" name="Group 335"/>
            <p:cNvGrpSpPr>
              <a:grpSpLocks/>
            </p:cNvGrpSpPr>
            <p:nvPr/>
          </p:nvGrpSpPr>
          <p:grpSpPr bwMode="auto">
            <a:xfrm>
              <a:off x="3225" y="7880"/>
              <a:ext cx="374" cy="788"/>
              <a:chOff x="3225" y="7880"/>
              <a:chExt cx="374" cy="788"/>
            </a:xfrm>
          </p:grpSpPr>
          <p:sp>
            <p:nvSpPr>
              <p:cNvPr id="226" name="Rectangle 336"/>
              <p:cNvSpPr>
                <a:spLocks noChangeArrowheads="1"/>
              </p:cNvSpPr>
              <p:nvPr/>
            </p:nvSpPr>
            <p:spPr bwMode="auto">
              <a:xfrm>
                <a:off x="3268" y="788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27" name="Rectangle 337"/>
              <p:cNvSpPr>
                <a:spLocks noChangeArrowheads="1"/>
              </p:cNvSpPr>
              <p:nvPr/>
            </p:nvSpPr>
            <p:spPr bwMode="auto">
              <a:xfrm>
                <a:off x="3225" y="788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1" name="Group 338"/>
            <p:cNvGrpSpPr>
              <a:grpSpLocks/>
            </p:cNvGrpSpPr>
            <p:nvPr/>
          </p:nvGrpSpPr>
          <p:grpSpPr bwMode="auto">
            <a:xfrm>
              <a:off x="3599" y="7880"/>
              <a:ext cx="374" cy="788"/>
              <a:chOff x="3599" y="7880"/>
              <a:chExt cx="374" cy="788"/>
            </a:xfrm>
          </p:grpSpPr>
          <p:sp>
            <p:nvSpPr>
              <p:cNvPr id="224" name="Rectangle 339"/>
              <p:cNvSpPr>
                <a:spLocks noChangeArrowheads="1"/>
              </p:cNvSpPr>
              <p:nvPr/>
            </p:nvSpPr>
            <p:spPr bwMode="auto">
              <a:xfrm>
                <a:off x="3642" y="788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25" name="Rectangle 340"/>
              <p:cNvSpPr>
                <a:spLocks noChangeArrowheads="1"/>
              </p:cNvSpPr>
              <p:nvPr/>
            </p:nvSpPr>
            <p:spPr bwMode="auto">
              <a:xfrm>
                <a:off x="3599" y="788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" name="Group 341"/>
            <p:cNvGrpSpPr>
              <a:grpSpLocks/>
            </p:cNvGrpSpPr>
            <p:nvPr/>
          </p:nvGrpSpPr>
          <p:grpSpPr bwMode="auto">
            <a:xfrm>
              <a:off x="3973" y="7880"/>
              <a:ext cx="374" cy="788"/>
              <a:chOff x="3973" y="7880"/>
              <a:chExt cx="374" cy="788"/>
            </a:xfrm>
          </p:grpSpPr>
          <p:sp>
            <p:nvSpPr>
              <p:cNvPr id="222" name="Rectangle 342"/>
              <p:cNvSpPr>
                <a:spLocks noChangeArrowheads="1"/>
              </p:cNvSpPr>
              <p:nvPr/>
            </p:nvSpPr>
            <p:spPr bwMode="auto">
              <a:xfrm>
                <a:off x="4016" y="7880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23" name="Rectangle 343"/>
              <p:cNvSpPr>
                <a:spLocks noChangeArrowheads="1"/>
              </p:cNvSpPr>
              <p:nvPr/>
            </p:nvSpPr>
            <p:spPr bwMode="auto">
              <a:xfrm>
                <a:off x="3973" y="7880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" name="Group 344"/>
            <p:cNvGrpSpPr>
              <a:grpSpLocks/>
            </p:cNvGrpSpPr>
            <p:nvPr/>
          </p:nvGrpSpPr>
          <p:grpSpPr bwMode="auto">
            <a:xfrm>
              <a:off x="0" y="8668"/>
              <a:ext cx="302" cy="788"/>
              <a:chOff x="0" y="8668"/>
              <a:chExt cx="302" cy="788"/>
            </a:xfrm>
          </p:grpSpPr>
          <p:sp>
            <p:nvSpPr>
              <p:cNvPr id="220" name="Rectangle 345"/>
              <p:cNvSpPr>
                <a:spLocks noChangeArrowheads="1"/>
              </p:cNvSpPr>
              <p:nvPr/>
            </p:nvSpPr>
            <p:spPr bwMode="auto">
              <a:xfrm>
                <a:off x="43" y="8668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d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21" name="Rectangle 346"/>
              <p:cNvSpPr>
                <a:spLocks noChangeArrowheads="1"/>
              </p:cNvSpPr>
              <p:nvPr/>
            </p:nvSpPr>
            <p:spPr bwMode="auto">
              <a:xfrm>
                <a:off x="0" y="8668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4" name="Group 347"/>
            <p:cNvGrpSpPr>
              <a:grpSpLocks/>
            </p:cNvGrpSpPr>
            <p:nvPr/>
          </p:nvGrpSpPr>
          <p:grpSpPr bwMode="auto">
            <a:xfrm>
              <a:off x="302" y="8668"/>
              <a:ext cx="518" cy="788"/>
              <a:chOff x="302" y="8668"/>
              <a:chExt cx="518" cy="788"/>
            </a:xfrm>
          </p:grpSpPr>
          <p:sp>
            <p:nvSpPr>
              <p:cNvPr id="218" name="Rectangle 348"/>
              <p:cNvSpPr>
                <a:spLocks noChangeArrowheads="1"/>
              </p:cNvSpPr>
              <p:nvPr/>
            </p:nvSpPr>
            <p:spPr bwMode="auto">
              <a:xfrm>
                <a:off x="345" y="8668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19" name="Rectangle 349"/>
              <p:cNvSpPr>
                <a:spLocks noChangeArrowheads="1"/>
              </p:cNvSpPr>
              <p:nvPr/>
            </p:nvSpPr>
            <p:spPr bwMode="auto">
              <a:xfrm>
                <a:off x="302" y="8668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5" name="Group 350"/>
            <p:cNvGrpSpPr>
              <a:grpSpLocks/>
            </p:cNvGrpSpPr>
            <p:nvPr/>
          </p:nvGrpSpPr>
          <p:grpSpPr bwMode="auto">
            <a:xfrm>
              <a:off x="820" y="8668"/>
              <a:ext cx="374" cy="788"/>
              <a:chOff x="820" y="8668"/>
              <a:chExt cx="374" cy="788"/>
            </a:xfrm>
          </p:grpSpPr>
          <p:sp>
            <p:nvSpPr>
              <p:cNvPr id="216" name="Rectangle 351"/>
              <p:cNvSpPr>
                <a:spLocks noChangeArrowheads="1"/>
              </p:cNvSpPr>
              <p:nvPr/>
            </p:nvSpPr>
            <p:spPr bwMode="auto">
              <a:xfrm>
                <a:off x="863" y="866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17" name="Rectangle 352"/>
              <p:cNvSpPr>
                <a:spLocks noChangeArrowheads="1"/>
              </p:cNvSpPr>
              <p:nvPr/>
            </p:nvSpPr>
            <p:spPr bwMode="auto">
              <a:xfrm>
                <a:off x="820" y="866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6" name="Group 353"/>
            <p:cNvGrpSpPr>
              <a:grpSpLocks/>
            </p:cNvGrpSpPr>
            <p:nvPr/>
          </p:nvGrpSpPr>
          <p:grpSpPr bwMode="auto">
            <a:xfrm>
              <a:off x="1194" y="8668"/>
              <a:ext cx="374" cy="788"/>
              <a:chOff x="1194" y="8668"/>
              <a:chExt cx="374" cy="788"/>
            </a:xfrm>
          </p:grpSpPr>
          <p:sp>
            <p:nvSpPr>
              <p:cNvPr id="214" name="Rectangle 354"/>
              <p:cNvSpPr>
                <a:spLocks noChangeArrowheads="1"/>
              </p:cNvSpPr>
              <p:nvPr/>
            </p:nvSpPr>
            <p:spPr bwMode="auto">
              <a:xfrm>
                <a:off x="1237" y="866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15" name="Rectangle 355"/>
              <p:cNvSpPr>
                <a:spLocks noChangeArrowheads="1"/>
              </p:cNvSpPr>
              <p:nvPr/>
            </p:nvSpPr>
            <p:spPr bwMode="auto">
              <a:xfrm>
                <a:off x="1194" y="866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7" name="Group 356"/>
            <p:cNvGrpSpPr>
              <a:grpSpLocks/>
            </p:cNvGrpSpPr>
            <p:nvPr/>
          </p:nvGrpSpPr>
          <p:grpSpPr bwMode="auto">
            <a:xfrm>
              <a:off x="1568" y="8668"/>
              <a:ext cx="374" cy="788"/>
              <a:chOff x="1568" y="8668"/>
              <a:chExt cx="374" cy="788"/>
            </a:xfrm>
          </p:grpSpPr>
          <p:sp>
            <p:nvSpPr>
              <p:cNvPr id="212" name="Rectangle 357"/>
              <p:cNvSpPr>
                <a:spLocks noChangeArrowheads="1"/>
              </p:cNvSpPr>
              <p:nvPr/>
            </p:nvSpPr>
            <p:spPr bwMode="auto">
              <a:xfrm>
                <a:off x="1611" y="866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13" name="Rectangle 358"/>
              <p:cNvSpPr>
                <a:spLocks noChangeArrowheads="1"/>
              </p:cNvSpPr>
              <p:nvPr/>
            </p:nvSpPr>
            <p:spPr bwMode="auto">
              <a:xfrm>
                <a:off x="1568" y="866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8" name="Group 359"/>
            <p:cNvGrpSpPr>
              <a:grpSpLocks/>
            </p:cNvGrpSpPr>
            <p:nvPr/>
          </p:nvGrpSpPr>
          <p:grpSpPr bwMode="auto">
            <a:xfrm>
              <a:off x="1942" y="8668"/>
              <a:ext cx="374" cy="788"/>
              <a:chOff x="1942" y="8668"/>
              <a:chExt cx="374" cy="788"/>
            </a:xfrm>
          </p:grpSpPr>
          <p:sp>
            <p:nvSpPr>
              <p:cNvPr id="210" name="Rectangle 360"/>
              <p:cNvSpPr>
                <a:spLocks noChangeArrowheads="1"/>
              </p:cNvSpPr>
              <p:nvPr/>
            </p:nvSpPr>
            <p:spPr bwMode="auto">
              <a:xfrm>
                <a:off x="1985" y="866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11" name="Rectangle 361"/>
              <p:cNvSpPr>
                <a:spLocks noChangeArrowheads="1"/>
              </p:cNvSpPr>
              <p:nvPr/>
            </p:nvSpPr>
            <p:spPr bwMode="auto">
              <a:xfrm>
                <a:off x="1942" y="866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Group 362"/>
            <p:cNvGrpSpPr>
              <a:grpSpLocks/>
            </p:cNvGrpSpPr>
            <p:nvPr/>
          </p:nvGrpSpPr>
          <p:grpSpPr bwMode="auto">
            <a:xfrm>
              <a:off x="2316" y="8668"/>
              <a:ext cx="554" cy="788"/>
              <a:chOff x="2316" y="8668"/>
              <a:chExt cx="554" cy="788"/>
            </a:xfrm>
          </p:grpSpPr>
          <p:sp>
            <p:nvSpPr>
              <p:cNvPr id="208" name="Rectangle 363"/>
              <p:cNvSpPr>
                <a:spLocks noChangeArrowheads="1"/>
              </p:cNvSpPr>
              <p:nvPr/>
            </p:nvSpPr>
            <p:spPr bwMode="auto">
              <a:xfrm>
                <a:off x="2359" y="8668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Rectangle 364"/>
              <p:cNvSpPr>
                <a:spLocks noChangeArrowheads="1"/>
              </p:cNvSpPr>
              <p:nvPr/>
            </p:nvSpPr>
            <p:spPr bwMode="auto">
              <a:xfrm>
                <a:off x="2316" y="8668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Group 365"/>
            <p:cNvGrpSpPr>
              <a:grpSpLocks/>
            </p:cNvGrpSpPr>
            <p:nvPr/>
          </p:nvGrpSpPr>
          <p:grpSpPr bwMode="auto">
            <a:xfrm>
              <a:off x="2870" y="8668"/>
              <a:ext cx="355" cy="788"/>
              <a:chOff x="2870" y="8668"/>
              <a:chExt cx="355" cy="788"/>
            </a:xfrm>
          </p:grpSpPr>
          <p:sp>
            <p:nvSpPr>
              <p:cNvPr id="206" name="Rectangle 366"/>
              <p:cNvSpPr>
                <a:spLocks noChangeArrowheads="1"/>
              </p:cNvSpPr>
              <p:nvPr/>
            </p:nvSpPr>
            <p:spPr bwMode="auto">
              <a:xfrm>
                <a:off x="2913" y="8668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9</a:t>
                </a:r>
              </a:p>
            </p:txBody>
          </p:sp>
          <p:sp>
            <p:nvSpPr>
              <p:cNvPr id="207" name="Rectangle 367"/>
              <p:cNvSpPr>
                <a:spLocks noChangeArrowheads="1"/>
              </p:cNvSpPr>
              <p:nvPr/>
            </p:nvSpPr>
            <p:spPr bwMode="auto">
              <a:xfrm>
                <a:off x="2870" y="8668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1" name="Group 368"/>
            <p:cNvGrpSpPr>
              <a:grpSpLocks/>
            </p:cNvGrpSpPr>
            <p:nvPr/>
          </p:nvGrpSpPr>
          <p:grpSpPr bwMode="auto">
            <a:xfrm>
              <a:off x="3225" y="8668"/>
              <a:ext cx="374" cy="788"/>
              <a:chOff x="3225" y="8668"/>
              <a:chExt cx="374" cy="788"/>
            </a:xfrm>
          </p:grpSpPr>
          <p:sp>
            <p:nvSpPr>
              <p:cNvPr id="204" name="Rectangle 369"/>
              <p:cNvSpPr>
                <a:spLocks noChangeArrowheads="1"/>
              </p:cNvSpPr>
              <p:nvPr/>
            </p:nvSpPr>
            <p:spPr bwMode="auto">
              <a:xfrm>
                <a:off x="3268" y="866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05" name="Rectangle 370"/>
              <p:cNvSpPr>
                <a:spLocks noChangeArrowheads="1"/>
              </p:cNvSpPr>
              <p:nvPr/>
            </p:nvSpPr>
            <p:spPr bwMode="auto">
              <a:xfrm>
                <a:off x="3225" y="866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2" name="Group 371"/>
            <p:cNvGrpSpPr>
              <a:grpSpLocks/>
            </p:cNvGrpSpPr>
            <p:nvPr/>
          </p:nvGrpSpPr>
          <p:grpSpPr bwMode="auto">
            <a:xfrm>
              <a:off x="3599" y="8668"/>
              <a:ext cx="374" cy="788"/>
              <a:chOff x="3599" y="8668"/>
              <a:chExt cx="374" cy="788"/>
            </a:xfrm>
          </p:grpSpPr>
          <p:sp>
            <p:nvSpPr>
              <p:cNvPr id="202" name="Rectangle 372"/>
              <p:cNvSpPr>
                <a:spLocks noChangeArrowheads="1"/>
              </p:cNvSpPr>
              <p:nvPr/>
            </p:nvSpPr>
            <p:spPr bwMode="auto">
              <a:xfrm>
                <a:off x="3642" y="866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03" name="Rectangle 373"/>
              <p:cNvSpPr>
                <a:spLocks noChangeArrowheads="1"/>
              </p:cNvSpPr>
              <p:nvPr/>
            </p:nvSpPr>
            <p:spPr bwMode="auto">
              <a:xfrm>
                <a:off x="3599" y="866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3" name="Group 374"/>
            <p:cNvGrpSpPr>
              <a:grpSpLocks/>
            </p:cNvGrpSpPr>
            <p:nvPr/>
          </p:nvGrpSpPr>
          <p:grpSpPr bwMode="auto">
            <a:xfrm>
              <a:off x="3973" y="8668"/>
              <a:ext cx="374" cy="788"/>
              <a:chOff x="3973" y="8668"/>
              <a:chExt cx="374" cy="788"/>
            </a:xfrm>
          </p:grpSpPr>
          <p:sp>
            <p:nvSpPr>
              <p:cNvPr id="200" name="Rectangle 375"/>
              <p:cNvSpPr>
                <a:spLocks noChangeArrowheads="1"/>
              </p:cNvSpPr>
              <p:nvPr/>
            </p:nvSpPr>
            <p:spPr bwMode="auto">
              <a:xfrm>
                <a:off x="4016" y="8668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01" name="Rectangle 376"/>
              <p:cNvSpPr>
                <a:spLocks noChangeArrowheads="1"/>
              </p:cNvSpPr>
              <p:nvPr/>
            </p:nvSpPr>
            <p:spPr bwMode="auto">
              <a:xfrm>
                <a:off x="3973" y="8668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4" name="Group 377"/>
            <p:cNvGrpSpPr>
              <a:grpSpLocks/>
            </p:cNvGrpSpPr>
            <p:nvPr/>
          </p:nvGrpSpPr>
          <p:grpSpPr bwMode="auto">
            <a:xfrm>
              <a:off x="0" y="9456"/>
              <a:ext cx="302" cy="788"/>
              <a:chOff x="0" y="9456"/>
              <a:chExt cx="302" cy="788"/>
            </a:xfrm>
          </p:grpSpPr>
          <p:sp>
            <p:nvSpPr>
              <p:cNvPr id="198" name="Rectangle 378"/>
              <p:cNvSpPr>
                <a:spLocks noChangeArrowheads="1"/>
              </p:cNvSpPr>
              <p:nvPr/>
            </p:nvSpPr>
            <p:spPr bwMode="auto">
              <a:xfrm>
                <a:off x="43" y="9456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kumimoji="1"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99" name="Rectangle 379"/>
              <p:cNvSpPr>
                <a:spLocks noChangeArrowheads="1"/>
              </p:cNvSpPr>
              <p:nvPr/>
            </p:nvSpPr>
            <p:spPr bwMode="auto">
              <a:xfrm>
                <a:off x="0" y="9456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5" name="Group 380"/>
            <p:cNvGrpSpPr>
              <a:grpSpLocks/>
            </p:cNvGrpSpPr>
            <p:nvPr/>
          </p:nvGrpSpPr>
          <p:grpSpPr bwMode="auto">
            <a:xfrm>
              <a:off x="302" y="9456"/>
              <a:ext cx="518" cy="788"/>
              <a:chOff x="302" y="9456"/>
              <a:chExt cx="518" cy="788"/>
            </a:xfrm>
          </p:grpSpPr>
          <p:sp>
            <p:nvSpPr>
              <p:cNvPr id="196" name="Rectangle 381"/>
              <p:cNvSpPr>
                <a:spLocks noChangeArrowheads="1"/>
              </p:cNvSpPr>
              <p:nvPr/>
            </p:nvSpPr>
            <p:spPr bwMode="auto">
              <a:xfrm>
                <a:off x="345" y="9456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Rectangle 382"/>
              <p:cNvSpPr>
                <a:spLocks noChangeArrowheads="1"/>
              </p:cNvSpPr>
              <p:nvPr/>
            </p:nvSpPr>
            <p:spPr bwMode="auto">
              <a:xfrm>
                <a:off x="302" y="9456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6" name="Group 383"/>
            <p:cNvGrpSpPr>
              <a:grpSpLocks/>
            </p:cNvGrpSpPr>
            <p:nvPr/>
          </p:nvGrpSpPr>
          <p:grpSpPr bwMode="auto">
            <a:xfrm>
              <a:off x="820" y="9456"/>
              <a:ext cx="374" cy="788"/>
              <a:chOff x="820" y="9456"/>
              <a:chExt cx="374" cy="788"/>
            </a:xfrm>
          </p:grpSpPr>
          <p:sp>
            <p:nvSpPr>
              <p:cNvPr id="194" name="Rectangle 384"/>
              <p:cNvSpPr>
                <a:spLocks noChangeArrowheads="1"/>
              </p:cNvSpPr>
              <p:nvPr/>
            </p:nvSpPr>
            <p:spPr bwMode="auto">
              <a:xfrm>
                <a:off x="863" y="945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95" name="Rectangle 385"/>
              <p:cNvSpPr>
                <a:spLocks noChangeArrowheads="1"/>
              </p:cNvSpPr>
              <p:nvPr/>
            </p:nvSpPr>
            <p:spPr bwMode="auto">
              <a:xfrm>
                <a:off x="820" y="945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Group 386"/>
            <p:cNvGrpSpPr>
              <a:grpSpLocks/>
            </p:cNvGrpSpPr>
            <p:nvPr/>
          </p:nvGrpSpPr>
          <p:grpSpPr bwMode="auto">
            <a:xfrm>
              <a:off x="1194" y="9456"/>
              <a:ext cx="374" cy="788"/>
              <a:chOff x="1194" y="9456"/>
              <a:chExt cx="374" cy="788"/>
            </a:xfrm>
          </p:grpSpPr>
          <p:sp>
            <p:nvSpPr>
              <p:cNvPr id="192" name="Rectangle 387"/>
              <p:cNvSpPr>
                <a:spLocks noChangeArrowheads="1"/>
              </p:cNvSpPr>
              <p:nvPr/>
            </p:nvSpPr>
            <p:spPr bwMode="auto">
              <a:xfrm>
                <a:off x="1237" y="945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93" name="Rectangle 388"/>
              <p:cNvSpPr>
                <a:spLocks noChangeArrowheads="1"/>
              </p:cNvSpPr>
              <p:nvPr/>
            </p:nvSpPr>
            <p:spPr bwMode="auto">
              <a:xfrm>
                <a:off x="1194" y="945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8" name="Group 389"/>
            <p:cNvGrpSpPr>
              <a:grpSpLocks/>
            </p:cNvGrpSpPr>
            <p:nvPr/>
          </p:nvGrpSpPr>
          <p:grpSpPr bwMode="auto">
            <a:xfrm>
              <a:off x="1568" y="9456"/>
              <a:ext cx="374" cy="788"/>
              <a:chOff x="1568" y="9456"/>
              <a:chExt cx="374" cy="788"/>
            </a:xfrm>
          </p:grpSpPr>
          <p:sp>
            <p:nvSpPr>
              <p:cNvPr id="190" name="Rectangle 390"/>
              <p:cNvSpPr>
                <a:spLocks noChangeArrowheads="1"/>
              </p:cNvSpPr>
              <p:nvPr/>
            </p:nvSpPr>
            <p:spPr bwMode="auto">
              <a:xfrm>
                <a:off x="1611" y="945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91" name="Rectangle 391"/>
              <p:cNvSpPr>
                <a:spLocks noChangeArrowheads="1"/>
              </p:cNvSpPr>
              <p:nvPr/>
            </p:nvSpPr>
            <p:spPr bwMode="auto">
              <a:xfrm>
                <a:off x="1568" y="945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9" name="Group 392"/>
            <p:cNvGrpSpPr>
              <a:grpSpLocks/>
            </p:cNvGrpSpPr>
            <p:nvPr/>
          </p:nvGrpSpPr>
          <p:grpSpPr bwMode="auto">
            <a:xfrm>
              <a:off x="1942" y="9456"/>
              <a:ext cx="374" cy="788"/>
              <a:chOff x="1942" y="9456"/>
              <a:chExt cx="374" cy="788"/>
            </a:xfrm>
          </p:grpSpPr>
          <p:sp>
            <p:nvSpPr>
              <p:cNvPr id="188" name="Rectangle 393"/>
              <p:cNvSpPr>
                <a:spLocks noChangeArrowheads="1"/>
              </p:cNvSpPr>
              <p:nvPr/>
            </p:nvSpPr>
            <p:spPr bwMode="auto">
              <a:xfrm>
                <a:off x="1985" y="945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89" name="Rectangle 394"/>
              <p:cNvSpPr>
                <a:spLocks noChangeArrowheads="1"/>
              </p:cNvSpPr>
              <p:nvPr/>
            </p:nvSpPr>
            <p:spPr bwMode="auto">
              <a:xfrm>
                <a:off x="1942" y="945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0" name="Group 395"/>
            <p:cNvGrpSpPr>
              <a:grpSpLocks/>
            </p:cNvGrpSpPr>
            <p:nvPr/>
          </p:nvGrpSpPr>
          <p:grpSpPr bwMode="auto">
            <a:xfrm>
              <a:off x="2316" y="9456"/>
              <a:ext cx="554" cy="788"/>
              <a:chOff x="2316" y="9456"/>
              <a:chExt cx="554" cy="788"/>
            </a:xfrm>
          </p:grpSpPr>
          <p:sp>
            <p:nvSpPr>
              <p:cNvPr id="186" name="Rectangle 396"/>
              <p:cNvSpPr>
                <a:spLocks noChangeArrowheads="1"/>
              </p:cNvSpPr>
              <p:nvPr/>
            </p:nvSpPr>
            <p:spPr bwMode="auto">
              <a:xfrm>
                <a:off x="2359" y="9456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kumimoji="1" lang="zh-CN" altLang="en-US" sz="1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命中</a:t>
                </a:r>
                <a:endParaRPr kumimoji="1"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Rectangle 397"/>
              <p:cNvSpPr>
                <a:spLocks noChangeArrowheads="1"/>
              </p:cNvSpPr>
              <p:nvPr/>
            </p:nvSpPr>
            <p:spPr bwMode="auto">
              <a:xfrm>
                <a:off x="2316" y="9456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1" name="Group 398"/>
            <p:cNvGrpSpPr>
              <a:grpSpLocks/>
            </p:cNvGrpSpPr>
            <p:nvPr/>
          </p:nvGrpSpPr>
          <p:grpSpPr bwMode="auto">
            <a:xfrm>
              <a:off x="2870" y="9456"/>
              <a:ext cx="355" cy="788"/>
              <a:chOff x="2870" y="9456"/>
              <a:chExt cx="355" cy="788"/>
            </a:xfrm>
          </p:grpSpPr>
          <p:sp>
            <p:nvSpPr>
              <p:cNvPr id="184" name="Rectangle 399"/>
              <p:cNvSpPr>
                <a:spLocks noChangeArrowheads="1"/>
              </p:cNvSpPr>
              <p:nvPr/>
            </p:nvSpPr>
            <p:spPr bwMode="auto">
              <a:xfrm>
                <a:off x="2913" y="9456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85" name="Rectangle 400"/>
              <p:cNvSpPr>
                <a:spLocks noChangeArrowheads="1"/>
              </p:cNvSpPr>
              <p:nvPr/>
            </p:nvSpPr>
            <p:spPr bwMode="auto">
              <a:xfrm>
                <a:off x="2870" y="9456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2" name="Group 401"/>
            <p:cNvGrpSpPr>
              <a:grpSpLocks/>
            </p:cNvGrpSpPr>
            <p:nvPr/>
          </p:nvGrpSpPr>
          <p:grpSpPr bwMode="auto">
            <a:xfrm>
              <a:off x="3225" y="9456"/>
              <a:ext cx="374" cy="788"/>
              <a:chOff x="3225" y="9456"/>
              <a:chExt cx="374" cy="788"/>
            </a:xfrm>
          </p:grpSpPr>
          <p:sp>
            <p:nvSpPr>
              <p:cNvPr id="182" name="Rectangle 402"/>
              <p:cNvSpPr>
                <a:spLocks noChangeArrowheads="1"/>
              </p:cNvSpPr>
              <p:nvPr/>
            </p:nvSpPr>
            <p:spPr bwMode="auto">
              <a:xfrm>
                <a:off x="3268" y="945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83" name="Rectangle 403"/>
              <p:cNvSpPr>
                <a:spLocks noChangeArrowheads="1"/>
              </p:cNvSpPr>
              <p:nvPr/>
            </p:nvSpPr>
            <p:spPr bwMode="auto">
              <a:xfrm>
                <a:off x="3225" y="945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3" name="Group 404"/>
            <p:cNvGrpSpPr>
              <a:grpSpLocks/>
            </p:cNvGrpSpPr>
            <p:nvPr/>
          </p:nvGrpSpPr>
          <p:grpSpPr bwMode="auto">
            <a:xfrm>
              <a:off x="3599" y="9456"/>
              <a:ext cx="374" cy="788"/>
              <a:chOff x="3599" y="9456"/>
              <a:chExt cx="374" cy="788"/>
            </a:xfrm>
          </p:grpSpPr>
          <p:sp>
            <p:nvSpPr>
              <p:cNvPr id="180" name="Rectangle 405"/>
              <p:cNvSpPr>
                <a:spLocks noChangeArrowheads="1"/>
              </p:cNvSpPr>
              <p:nvPr/>
            </p:nvSpPr>
            <p:spPr bwMode="auto">
              <a:xfrm>
                <a:off x="3642" y="945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81" name="Rectangle 406"/>
              <p:cNvSpPr>
                <a:spLocks noChangeArrowheads="1"/>
              </p:cNvSpPr>
              <p:nvPr/>
            </p:nvSpPr>
            <p:spPr bwMode="auto">
              <a:xfrm>
                <a:off x="3599" y="945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4" name="Group 407"/>
            <p:cNvGrpSpPr>
              <a:grpSpLocks/>
            </p:cNvGrpSpPr>
            <p:nvPr/>
          </p:nvGrpSpPr>
          <p:grpSpPr bwMode="auto">
            <a:xfrm>
              <a:off x="3973" y="9456"/>
              <a:ext cx="374" cy="788"/>
              <a:chOff x="3973" y="9456"/>
              <a:chExt cx="374" cy="788"/>
            </a:xfrm>
          </p:grpSpPr>
          <p:sp>
            <p:nvSpPr>
              <p:cNvPr id="178" name="Rectangle 408"/>
              <p:cNvSpPr>
                <a:spLocks noChangeArrowheads="1"/>
              </p:cNvSpPr>
              <p:nvPr/>
            </p:nvSpPr>
            <p:spPr bwMode="auto">
              <a:xfrm>
                <a:off x="4016" y="9456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79" name="Rectangle 409"/>
              <p:cNvSpPr>
                <a:spLocks noChangeArrowheads="1"/>
              </p:cNvSpPr>
              <p:nvPr/>
            </p:nvSpPr>
            <p:spPr bwMode="auto">
              <a:xfrm>
                <a:off x="3973" y="9456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5" name="Group 410"/>
            <p:cNvGrpSpPr>
              <a:grpSpLocks/>
            </p:cNvGrpSpPr>
            <p:nvPr/>
          </p:nvGrpSpPr>
          <p:grpSpPr bwMode="auto">
            <a:xfrm>
              <a:off x="0" y="10244"/>
              <a:ext cx="302" cy="788"/>
              <a:chOff x="0" y="10244"/>
              <a:chExt cx="302" cy="788"/>
            </a:xfrm>
          </p:grpSpPr>
          <p:sp>
            <p:nvSpPr>
              <p:cNvPr id="176" name="Rectangle 411"/>
              <p:cNvSpPr>
                <a:spLocks noChangeArrowheads="1"/>
              </p:cNvSpPr>
              <p:nvPr/>
            </p:nvSpPr>
            <p:spPr bwMode="auto">
              <a:xfrm>
                <a:off x="43" y="10244"/>
                <a:ext cx="216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e</a:t>
                </a:r>
                <a:endParaRPr kumimoji="1" lang="en-US" altLang="zh-CN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77" name="Rectangle 412"/>
              <p:cNvSpPr>
                <a:spLocks noChangeArrowheads="1"/>
              </p:cNvSpPr>
              <p:nvPr/>
            </p:nvSpPr>
            <p:spPr bwMode="auto">
              <a:xfrm>
                <a:off x="0" y="10244"/>
                <a:ext cx="302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6" name="Group 413"/>
            <p:cNvGrpSpPr>
              <a:grpSpLocks/>
            </p:cNvGrpSpPr>
            <p:nvPr/>
          </p:nvGrpSpPr>
          <p:grpSpPr bwMode="auto">
            <a:xfrm>
              <a:off x="302" y="10244"/>
              <a:ext cx="518" cy="788"/>
              <a:chOff x="302" y="10244"/>
              <a:chExt cx="518" cy="788"/>
            </a:xfrm>
          </p:grpSpPr>
          <p:sp>
            <p:nvSpPr>
              <p:cNvPr id="174" name="Rectangle 414"/>
              <p:cNvSpPr>
                <a:spLocks noChangeArrowheads="1"/>
              </p:cNvSpPr>
              <p:nvPr/>
            </p:nvSpPr>
            <p:spPr bwMode="auto">
              <a:xfrm>
                <a:off x="345" y="10244"/>
                <a:ext cx="43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替换</a:t>
                </a:r>
                <a:r>
                  <a:rPr kumimoji="1" lang="en-US" altLang="zh-CN" sz="1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kumimoji="1" lang="en-US" altLang="zh-CN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Rectangle 415"/>
              <p:cNvSpPr>
                <a:spLocks noChangeArrowheads="1"/>
              </p:cNvSpPr>
              <p:nvPr/>
            </p:nvSpPr>
            <p:spPr bwMode="auto">
              <a:xfrm>
                <a:off x="302" y="10244"/>
                <a:ext cx="518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7" name="Group 416"/>
            <p:cNvGrpSpPr>
              <a:grpSpLocks/>
            </p:cNvGrpSpPr>
            <p:nvPr/>
          </p:nvGrpSpPr>
          <p:grpSpPr bwMode="auto">
            <a:xfrm>
              <a:off x="820" y="10244"/>
              <a:ext cx="374" cy="788"/>
              <a:chOff x="820" y="10244"/>
              <a:chExt cx="374" cy="788"/>
            </a:xfrm>
          </p:grpSpPr>
          <p:sp>
            <p:nvSpPr>
              <p:cNvPr id="172" name="Rectangle 417"/>
              <p:cNvSpPr>
                <a:spLocks noChangeArrowheads="1"/>
              </p:cNvSpPr>
              <p:nvPr/>
            </p:nvSpPr>
            <p:spPr bwMode="auto">
              <a:xfrm>
                <a:off x="863" y="1024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73" name="Rectangle 418"/>
              <p:cNvSpPr>
                <a:spLocks noChangeArrowheads="1"/>
              </p:cNvSpPr>
              <p:nvPr/>
            </p:nvSpPr>
            <p:spPr bwMode="auto">
              <a:xfrm>
                <a:off x="820" y="1024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8" name="Group 419"/>
            <p:cNvGrpSpPr>
              <a:grpSpLocks/>
            </p:cNvGrpSpPr>
            <p:nvPr/>
          </p:nvGrpSpPr>
          <p:grpSpPr bwMode="auto">
            <a:xfrm>
              <a:off x="1194" y="10244"/>
              <a:ext cx="374" cy="788"/>
              <a:chOff x="1194" y="10244"/>
              <a:chExt cx="374" cy="788"/>
            </a:xfrm>
          </p:grpSpPr>
          <p:sp>
            <p:nvSpPr>
              <p:cNvPr id="170" name="Rectangle 420"/>
              <p:cNvSpPr>
                <a:spLocks noChangeArrowheads="1"/>
              </p:cNvSpPr>
              <p:nvPr/>
            </p:nvSpPr>
            <p:spPr bwMode="auto">
              <a:xfrm>
                <a:off x="1237" y="1024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71" name="Rectangle 421"/>
              <p:cNvSpPr>
                <a:spLocks noChangeArrowheads="1"/>
              </p:cNvSpPr>
              <p:nvPr/>
            </p:nvSpPr>
            <p:spPr bwMode="auto">
              <a:xfrm>
                <a:off x="1194" y="1024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9" name="Group 422"/>
            <p:cNvGrpSpPr>
              <a:grpSpLocks/>
            </p:cNvGrpSpPr>
            <p:nvPr/>
          </p:nvGrpSpPr>
          <p:grpSpPr bwMode="auto">
            <a:xfrm>
              <a:off x="1568" y="10244"/>
              <a:ext cx="374" cy="788"/>
              <a:chOff x="1568" y="10244"/>
              <a:chExt cx="374" cy="788"/>
            </a:xfrm>
          </p:grpSpPr>
          <p:sp>
            <p:nvSpPr>
              <p:cNvPr id="168" name="Rectangle 423"/>
              <p:cNvSpPr>
                <a:spLocks noChangeArrowheads="1"/>
              </p:cNvSpPr>
              <p:nvPr/>
            </p:nvSpPr>
            <p:spPr bwMode="auto">
              <a:xfrm>
                <a:off x="1611" y="1024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69" name="Rectangle 424"/>
              <p:cNvSpPr>
                <a:spLocks noChangeArrowheads="1"/>
              </p:cNvSpPr>
              <p:nvPr/>
            </p:nvSpPr>
            <p:spPr bwMode="auto">
              <a:xfrm>
                <a:off x="1568" y="1024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0" name="Group 425"/>
            <p:cNvGrpSpPr>
              <a:grpSpLocks/>
            </p:cNvGrpSpPr>
            <p:nvPr/>
          </p:nvGrpSpPr>
          <p:grpSpPr bwMode="auto">
            <a:xfrm>
              <a:off x="1942" y="10244"/>
              <a:ext cx="374" cy="788"/>
              <a:chOff x="1942" y="10244"/>
              <a:chExt cx="374" cy="788"/>
            </a:xfrm>
          </p:grpSpPr>
          <p:sp>
            <p:nvSpPr>
              <p:cNvPr id="166" name="Rectangle 426"/>
              <p:cNvSpPr>
                <a:spLocks noChangeArrowheads="1"/>
              </p:cNvSpPr>
              <p:nvPr/>
            </p:nvSpPr>
            <p:spPr bwMode="auto">
              <a:xfrm>
                <a:off x="1985" y="1024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67" name="Rectangle 427"/>
              <p:cNvSpPr>
                <a:spLocks noChangeArrowheads="1"/>
              </p:cNvSpPr>
              <p:nvPr/>
            </p:nvSpPr>
            <p:spPr bwMode="auto">
              <a:xfrm>
                <a:off x="1942" y="1024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1" name="Group 428"/>
            <p:cNvGrpSpPr>
              <a:grpSpLocks/>
            </p:cNvGrpSpPr>
            <p:nvPr/>
          </p:nvGrpSpPr>
          <p:grpSpPr bwMode="auto">
            <a:xfrm>
              <a:off x="2316" y="10244"/>
              <a:ext cx="554" cy="788"/>
              <a:chOff x="2316" y="10244"/>
              <a:chExt cx="554" cy="788"/>
            </a:xfrm>
          </p:grpSpPr>
          <p:sp>
            <p:nvSpPr>
              <p:cNvPr id="164" name="Rectangle 429"/>
              <p:cNvSpPr>
                <a:spLocks noChangeArrowheads="1"/>
              </p:cNvSpPr>
              <p:nvPr/>
            </p:nvSpPr>
            <p:spPr bwMode="auto">
              <a:xfrm>
                <a:off x="2359" y="10244"/>
                <a:ext cx="46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替换</a:t>
                </a:r>
                <a:r>
                  <a:rPr kumimoji="1" lang="en-US" altLang="zh-CN" sz="1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b</a:t>
                </a:r>
                <a:endParaRPr kumimoji="1" lang="en-US" altLang="zh-CN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Rectangle 430"/>
              <p:cNvSpPr>
                <a:spLocks noChangeArrowheads="1"/>
              </p:cNvSpPr>
              <p:nvPr/>
            </p:nvSpPr>
            <p:spPr bwMode="auto">
              <a:xfrm>
                <a:off x="2316" y="10244"/>
                <a:ext cx="55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2" name="Group 431"/>
            <p:cNvGrpSpPr>
              <a:grpSpLocks/>
            </p:cNvGrpSpPr>
            <p:nvPr/>
          </p:nvGrpSpPr>
          <p:grpSpPr bwMode="auto">
            <a:xfrm>
              <a:off x="2870" y="10244"/>
              <a:ext cx="355" cy="788"/>
              <a:chOff x="2870" y="10244"/>
              <a:chExt cx="355" cy="788"/>
            </a:xfrm>
          </p:grpSpPr>
          <p:sp>
            <p:nvSpPr>
              <p:cNvPr id="162" name="Rectangle 432"/>
              <p:cNvSpPr>
                <a:spLocks noChangeArrowheads="1"/>
              </p:cNvSpPr>
              <p:nvPr/>
            </p:nvSpPr>
            <p:spPr bwMode="auto">
              <a:xfrm>
                <a:off x="2913" y="10244"/>
                <a:ext cx="26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63" name="Rectangle 433"/>
              <p:cNvSpPr>
                <a:spLocks noChangeArrowheads="1"/>
              </p:cNvSpPr>
              <p:nvPr/>
            </p:nvSpPr>
            <p:spPr bwMode="auto">
              <a:xfrm>
                <a:off x="2870" y="10244"/>
                <a:ext cx="355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" name="Group 434"/>
            <p:cNvGrpSpPr>
              <a:grpSpLocks/>
            </p:cNvGrpSpPr>
            <p:nvPr/>
          </p:nvGrpSpPr>
          <p:grpSpPr bwMode="auto">
            <a:xfrm>
              <a:off x="3225" y="10244"/>
              <a:ext cx="374" cy="788"/>
              <a:chOff x="3225" y="10244"/>
              <a:chExt cx="374" cy="788"/>
            </a:xfrm>
          </p:grpSpPr>
          <p:sp>
            <p:nvSpPr>
              <p:cNvPr id="160" name="Rectangle 435"/>
              <p:cNvSpPr>
                <a:spLocks noChangeArrowheads="1"/>
              </p:cNvSpPr>
              <p:nvPr/>
            </p:nvSpPr>
            <p:spPr bwMode="auto">
              <a:xfrm>
                <a:off x="3268" y="1024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61" name="Rectangle 436"/>
              <p:cNvSpPr>
                <a:spLocks noChangeArrowheads="1"/>
              </p:cNvSpPr>
              <p:nvPr/>
            </p:nvSpPr>
            <p:spPr bwMode="auto">
              <a:xfrm>
                <a:off x="3225" y="1024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4" name="Group 437"/>
            <p:cNvGrpSpPr>
              <a:grpSpLocks/>
            </p:cNvGrpSpPr>
            <p:nvPr/>
          </p:nvGrpSpPr>
          <p:grpSpPr bwMode="auto">
            <a:xfrm>
              <a:off x="3599" y="10244"/>
              <a:ext cx="374" cy="788"/>
              <a:chOff x="3599" y="10244"/>
              <a:chExt cx="374" cy="788"/>
            </a:xfrm>
          </p:grpSpPr>
          <p:sp>
            <p:nvSpPr>
              <p:cNvPr id="158" name="Rectangle 438"/>
              <p:cNvSpPr>
                <a:spLocks noChangeArrowheads="1"/>
              </p:cNvSpPr>
              <p:nvPr/>
            </p:nvSpPr>
            <p:spPr bwMode="auto">
              <a:xfrm>
                <a:off x="3642" y="1024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59" name="Rectangle 439"/>
              <p:cNvSpPr>
                <a:spLocks noChangeArrowheads="1"/>
              </p:cNvSpPr>
              <p:nvPr/>
            </p:nvSpPr>
            <p:spPr bwMode="auto">
              <a:xfrm>
                <a:off x="3599" y="1024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5" name="Group 440"/>
            <p:cNvGrpSpPr>
              <a:grpSpLocks/>
            </p:cNvGrpSpPr>
            <p:nvPr/>
          </p:nvGrpSpPr>
          <p:grpSpPr bwMode="auto">
            <a:xfrm>
              <a:off x="3973" y="10244"/>
              <a:ext cx="374" cy="788"/>
              <a:chOff x="3973" y="10244"/>
              <a:chExt cx="374" cy="788"/>
            </a:xfrm>
          </p:grpSpPr>
          <p:sp>
            <p:nvSpPr>
              <p:cNvPr id="156" name="Rectangle 441"/>
              <p:cNvSpPr>
                <a:spLocks noChangeArrowheads="1"/>
              </p:cNvSpPr>
              <p:nvPr/>
            </p:nvSpPr>
            <p:spPr bwMode="auto">
              <a:xfrm>
                <a:off x="4016" y="10244"/>
                <a:ext cx="288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57" name="Rectangle 442"/>
              <p:cNvSpPr>
                <a:spLocks noChangeArrowheads="1"/>
              </p:cNvSpPr>
              <p:nvPr/>
            </p:nvSpPr>
            <p:spPr bwMode="auto">
              <a:xfrm>
                <a:off x="3973" y="10244"/>
                <a:ext cx="374" cy="78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Rectangle 443"/>
          <p:cNvSpPr>
            <a:spLocks noChangeArrowheads="1"/>
          </p:cNvSpPr>
          <p:nvPr/>
        </p:nvSpPr>
        <p:spPr bwMode="auto">
          <a:xfrm>
            <a:off x="223279" y="1606424"/>
            <a:ext cx="8390310" cy="4990928"/>
          </a:xfrm>
          <a:prstGeom prst="rect">
            <a:avLst/>
          </a:prstGeom>
          <a:noFill/>
          <a:ln w="9525">
            <a:solidFill>
              <a:srgbClr val="A0A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E29C7D2-8440-489C-B45D-EB20FA1BDF5A}" type="datetime10">
              <a:rPr lang="zh-CN" altLang="en-US" smtClean="0"/>
              <a:t>10:25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467600" cy="9221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3.6.4  Pentium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和酷睿的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19256" cy="56166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</a:p>
          <a:p>
            <a:pPr>
              <a:lnSpc>
                <a:spcPct val="13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 cache: D-cache (8KB/16KB)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I-cache(12KB)</a:t>
            </a:r>
          </a:p>
          <a:p>
            <a:pPr>
              <a:lnSpc>
                <a:spcPct val="13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cache: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256KB/512KB/1MB/2MB  </a:t>
            </a:r>
          </a:p>
          <a:p>
            <a:pPr>
              <a:lnSpc>
                <a:spcPct val="13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 cache: 1MB/2MB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组相联映射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、酷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睿四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endParaRPr lang="en-US" altLang="zh-CN" sz="26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 cache: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D-cache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32K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I-cache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32K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），共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64K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 cache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每核拥有独立的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256KB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缓存，共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256K                    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cache: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的三级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 组相联映射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8D9BC33-7C00-4E44-812E-B62777C8D23D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1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3.6.4  Pentium PC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84" y="1412776"/>
            <a:ext cx="8219256" cy="468052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Pentium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芯片的部件构成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译码单元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：按顺序从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L2cache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中取程序指令，将它们译成一系列的微指令，并存入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乱序执行逻辑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：依据数据相关性和资源可用性，调度微指令的执行，使微指令可以按不同于机器指令流的顺序被调度执行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执行单元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：执行微指令，从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中提取所需数据，并在寄存器组中暂存运算结果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存储器子系统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：这部分包括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L2cache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L3cache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和系统总线。当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未命中时，使用系统总线访问主存。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8D9BC33-7C00-4E44-812E-B62777C8D23D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67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467600" cy="850106"/>
          </a:xfrm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.6.5  Cache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的效率分析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052736"/>
            <a:ext cx="8640960" cy="482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命中率：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= 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(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Nc+Nm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27305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存取的总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27305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完成存取的总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平均访问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ta=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h×tc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+(1-h)×tm 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访问时间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为主存访问时间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访问效率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pt-BR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= tc / ta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pt-BR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为提高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pt-BR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pt-BR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命中率</a:t>
            </a:r>
            <a:r>
              <a:rPr lang="pt-BR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pt-BR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越接近</a:t>
            </a:r>
            <a:r>
              <a:rPr lang="pt-BR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pt-BR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越好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pt-BR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8388424" y="-99392"/>
            <a:ext cx="792088" cy="384048"/>
          </a:xfrm>
        </p:spPr>
        <p:txBody>
          <a:bodyPr/>
          <a:lstStyle/>
          <a:p>
            <a:pPr>
              <a:defRPr/>
            </a:pPr>
            <a:fld id="{6545067D-4650-49F8-94F4-A18DA48E5EA9}" type="datetime10">
              <a:rPr lang="zh-CN" altLang="en-US" smtClean="0"/>
              <a:t>10:25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5999687"/>
            <a:ext cx="8568952" cy="52565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pt-BR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命中率</a:t>
            </a:r>
            <a:r>
              <a:rPr lang="pt-B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pt-BR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与程序行为、</a:t>
            </a:r>
            <a:r>
              <a:rPr lang="pt-B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pt-BR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容量、组织方式、块大小</a:t>
            </a:r>
            <a:r>
              <a:rPr lang="zh-CN" altLang="pt-BR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有关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2340"/>
            <a:ext cx="7564438" cy="63817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</a:t>
            </a:r>
          </a:p>
        </p:txBody>
      </p:sp>
      <p:sp>
        <p:nvSpPr>
          <p:cNvPr id="1005577" name="Rectangle 9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38113" y="1005031"/>
            <a:ext cx="8610600" cy="4176713"/>
          </a:xfrm>
          <a:noFill/>
          <a:ln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450850" indent="-4508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虚拟存储器：</a:t>
            </a:r>
          </a:p>
          <a:p>
            <a:pPr marL="804863" lvl="1" indent="-354013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外存层次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间，借助于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磁盘辅助存储器实现</a:t>
            </a:r>
          </a:p>
          <a:p>
            <a:pPr marL="804863" lvl="1" indent="-354013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系统软件和辅助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4863" lvl="1" indent="-354013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方式提供给用户</a:t>
            </a:r>
          </a:p>
          <a:p>
            <a:pPr marL="804863" lvl="1" indent="-354013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个比实际主存空间大得多的程序地址空间</a:t>
            </a:r>
          </a:p>
          <a:p>
            <a:pPr marL="450850" indent="-4508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扩大主存容量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，有效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管理存储系统</a:t>
            </a:r>
          </a:p>
        </p:txBody>
      </p:sp>
      <p:sp>
        <p:nvSpPr>
          <p:cNvPr id="1005579" name="Rectangle 11"/>
          <p:cNvSpPr>
            <a:spLocks noChangeArrowheads="1"/>
          </p:cNvSpPr>
          <p:nvPr/>
        </p:nvSpPr>
        <p:spPr bwMode="auto">
          <a:xfrm>
            <a:off x="180175" y="4619179"/>
            <a:ext cx="8569325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u="none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zh-CN" altLang="en-US" sz="20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：利用其他部件实现的本来不存在的事物或属性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u="none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</a:t>
            </a:r>
            <a:r>
              <a:rPr lang="zh-CN" altLang="en-US" sz="20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：本来存在的事物或属性，从某种角度看似乎不存在</a:t>
            </a:r>
          </a:p>
        </p:txBody>
      </p:sp>
    </p:spTree>
    <p:extLst>
      <p:ext uri="{BB962C8B-B14F-4D97-AF65-F5344CB8AC3E}">
        <p14:creationId xmlns:p14="http://schemas.microsoft.com/office/powerpoint/2010/main" val="172993978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2075"/>
            <a:ext cx="7564438" cy="74453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3.6.1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虚拟存储器的基本概念</a:t>
            </a:r>
          </a:p>
        </p:txBody>
      </p:sp>
      <p:sp>
        <p:nvSpPr>
          <p:cNvPr id="10065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28600" y="1123950"/>
            <a:ext cx="8447856" cy="2881114"/>
          </a:xfrm>
          <a:ln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物理地址（实地址）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主存物理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空间，由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地址引脚送出，用于访问主存的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indent="-45085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虚拟地址（虚地址）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：对应虚存逻辑空间，由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是程序的逻辑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indent="-45085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理解虚拟地址，并将其转换成物理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6600" name="Rectangle 8"/>
          <p:cNvSpPr>
            <a:spLocks noRot="1" noChangeArrowheads="1"/>
          </p:cNvSpPr>
          <p:nvPr/>
        </p:nvSpPr>
        <p:spPr bwMode="auto">
          <a:xfrm>
            <a:off x="179512" y="4448447"/>
            <a:ext cx="7777162" cy="2220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lang="en-US" altLang="zh-CN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外存层次的基本信息传送单位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u="none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：按程序逻辑划分为可变长的块，称为段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u="none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页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：机械地划分为大小相同的块，称为页面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u="none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段页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：程序按模块分段，段内分页</a:t>
            </a:r>
          </a:p>
        </p:txBody>
      </p:sp>
    </p:spTree>
    <p:extLst>
      <p:ext uri="{BB962C8B-B14F-4D97-AF65-F5344CB8AC3E}">
        <p14:creationId xmlns:p14="http://schemas.microsoft.com/office/powerpoint/2010/main" val="18564326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2662"/>
            <a:ext cx="7564438" cy="65405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3.6.2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页式虚拟存储器</a:t>
            </a:r>
          </a:p>
        </p:txBody>
      </p:sp>
      <p:sp>
        <p:nvSpPr>
          <p:cNvPr id="10168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1520" y="1052736"/>
            <a:ext cx="8534400" cy="4033838"/>
          </a:xfrm>
          <a:ln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609600" indent="-60960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一、基本思想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：虚拟空间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分成页；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物理页：主存空间也分成同样大小的页。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高字段为逻辑页号，低字段为页内行地址。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高字段为物理页号，低字段为页内行地址。</a:t>
            </a:r>
          </a:p>
        </p:txBody>
      </p:sp>
      <p:grpSp>
        <p:nvGrpSpPr>
          <p:cNvPr id="1016840" name="Group 8"/>
          <p:cNvGrpSpPr>
            <a:grpSpLocks/>
          </p:cNvGrpSpPr>
          <p:nvPr/>
        </p:nvGrpSpPr>
        <p:grpSpPr bwMode="auto">
          <a:xfrm>
            <a:off x="2268538" y="3384352"/>
            <a:ext cx="3886200" cy="620712"/>
            <a:chOff x="2640" y="336"/>
            <a:chExt cx="2256" cy="391"/>
          </a:xfrm>
        </p:grpSpPr>
        <p:grpSp>
          <p:nvGrpSpPr>
            <p:cNvPr id="1016841" name="Group 9"/>
            <p:cNvGrpSpPr>
              <a:grpSpLocks/>
            </p:cNvGrpSpPr>
            <p:nvPr/>
          </p:nvGrpSpPr>
          <p:grpSpPr bwMode="auto">
            <a:xfrm>
              <a:off x="2640" y="336"/>
              <a:ext cx="2252" cy="388"/>
              <a:chOff x="2640" y="336"/>
              <a:chExt cx="2252" cy="388"/>
            </a:xfrm>
          </p:grpSpPr>
          <p:grpSp>
            <p:nvGrpSpPr>
              <p:cNvPr id="1016842" name="Group 10"/>
              <p:cNvGrpSpPr>
                <a:grpSpLocks/>
              </p:cNvGrpSpPr>
              <p:nvPr/>
            </p:nvGrpSpPr>
            <p:grpSpPr bwMode="auto">
              <a:xfrm>
                <a:off x="2640" y="336"/>
                <a:ext cx="1104" cy="385"/>
                <a:chOff x="0" y="423"/>
                <a:chExt cx="1065" cy="385"/>
              </a:xfrm>
            </p:grpSpPr>
            <p:sp>
              <p:nvSpPr>
                <p:cNvPr id="1016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423"/>
                  <a:ext cx="1065" cy="385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400" b="1" u="none">
                      <a:solidFill>
                        <a:srgbClr val="000099"/>
                      </a:solidFill>
                    </a:rPr>
                    <a:t>逻辑页号</a:t>
                  </a:r>
                </a:p>
              </p:txBody>
            </p:sp>
            <p:sp>
              <p:nvSpPr>
                <p:cNvPr id="1016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423"/>
                  <a:ext cx="1065" cy="385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6845" name="Group 13"/>
              <p:cNvGrpSpPr>
                <a:grpSpLocks/>
              </p:cNvGrpSpPr>
              <p:nvPr/>
            </p:nvGrpSpPr>
            <p:grpSpPr bwMode="auto">
              <a:xfrm>
                <a:off x="3744" y="339"/>
                <a:ext cx="1148" cy="385"/>
                <a:chOff x="1065" y="423"/>
                <a:chExt cx="828" cy="385"/>
              </a:xfrm>
            </p:grpSpPr>
            <p:sp>
              <p:nvSpPr>
                <p:cNvPr id="10168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065" y="423"/>
                  <a:ext cx="828" cy="385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400" b="1" u="none">
                      <a:solidFill>
                        <a:srgbClr val="000099"/>
                      </a:solidFill>
                    </a:rPr>
                    <a:t>页内行地址</a:t>
                  </a:r>
                </a:p>
              </p:txBody>
            </p:sp>
            <p:sp>
              <p:nvSpPr>
                <p:cNvPr id="10168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065" y="423"/>
                  <a:ext cx="828" cy="385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16848" name="Rectangle 16"/>
            <p:cNvSpPr>
              <a:spLocks noChangeArrowheads="1"/>
            </p:cNvSpPr>
            <p:nvPr/>
          </p:nvSpPr>
          <p:spPr bwMode="auto">
            <a:xfrm>
              <a:off x="2640" y="336"/>
              <a:ext cx="2256" cy="39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grpSp>
        <p:nvGrpSpPr>
          <p:cNvPr id="1016856" name="Group 24"/>
          <p:cNvGrpSpPr>
            <a:grpSpLocks/>
          </p:cNvGrpSpPr>
          <p:nvPr/>
        </p:nvGrpSpPr>
        <p:grpSpPr bwMode="auto">
          <a:xfrm>
            <a:off x="2293885" y="5112544"/>
            <a:ext cx="3886200" cy="620712"/>
            <a:chOff x="2640" y="336"/>
            <a:chExt cx="2256" cy="391"/>
          </a:xfrm>
        </p:grpSpPr>
        <p:grpSp>
          <p:nvGrpSpPr>
            <p:cNvPr id="1016857" name="Group 25"/>
            <p:cNvGrpSpPr>
              <a:grpSpLocks/>
            </p:cNvGrpSpPr>
            <p:nvPr/>
          </p:nvGrpSpPr>
          <p:grpSpPr bwMode="auto">
            <a:xfrm>
              <a:off x="2640" y="336"/>
              <a:ext cx="2252" cy="388"/>
              <a:chOff x="2640" y="336"/>
              <a:chExt cx="2252" cy="388"/>
            </a:xfrm>
          </p:grpSpPr>
          <p:grpSp>
            <p:nvGrpSpPr>
              <p:cNvPr id="1016858" name="Group 26"/>
              <p:cNvGrpSpPr>
                <a:grpSpLocks/>
              </p:cNvGrpSpPr>
              <p:nvPr/>
            </p:nvGrpSpPr>
            <p:grpSpPr bwMode="auto">
              <a:xfrm>
                <a:off x="2640" y="336"/>
                <a:ext cx="1104" cy="385"/>
                <a:chOff x="0" y="423"/>
                <a:chExt cx="1065" cy="385"/>
              </a:xfrm>
            </p:grpSpPr>
            <p:sp>
              <p:nvSpPr>
                <p:cNvPr id="1016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423"/>
                  <a:ext cx="1065" cy="385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400" b="1" u="none">
                      <a:solidFill>
                        <a:srgbClr val="000099"/>
                      </a:solidFill>
                    </a:rPr>
                    <a:t>物理页号</a:t>
                  </a:r>
                </a:p>
              </p:txBody>
            </p:sp>
            <p:sp>
              <p:nvSpPr>
                <p:cNvPr id="101686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423"/>
                  <a:ext cx="1065" cy="385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6861" name="Group 29"/>
              <p:cNvGrpSpPr>
                <a:grpSpLocks/>
              </p:cNvGrpSpPr>
              <p:nvPr/>
            </p:nvGrpSpPr>
            <p:grpSpPr bwMode="auto">
              <a:xfrm>
                <a:off x="3744" y="339"/>
                <a:ext cx="1148" cy="385"/>
                <a:chOff x="1065" y="423"/>
                <a:chExt cx="828" cy="385"/>
              </a:xfrm>
            </p:grpSpPr>
            <p:sp>
              <p:nvSpPr>
                <p:cNvPr id="1016862" name="Rectangle 30"/>
                <p:cNvSpPr>
                  <a:spLocks noChangeArrowheads="1"/>
                </p:cNvSpPr>
                <p:nvPr/>
              </p:nvSpPr>
              <p:spPr bwMode="auto">
                <a:xfrm>
                  <a:off x="1065" y="423"/>
                  <a:ext cx="828" cy="385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400" b="1" u="none">
                      <a:solidFill>
                        <a:srgbClr val="000099"/>
                      </a:solidFill>
                    </a:rPr>
                    <a:t>页内行地址</a:t>
                  </a:r>
                </a:p>
              </p:txBody>
            </p:sp>
            <p:sp>
              <p:nvSpPr>
                <p:cNvPr id="1016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1065" y="423"/>
                  <a:ext cx="828" cy="385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16864" name="Rectangle 32"/>
            <p:cNvSpPr>
              <a:spLocks noChangeArrowheads="1"/>
            </p:cNvSpPr>
            <p:nvPr/>
          </p:nvSpPr>
          <p:spPr bwMode="auto">
            <a:xfrm>
              <a:off x="2640" y="336"/>
              <a:ext cx="2256" cy="39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2808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1593" y="356785"/>
            <a:ext cx="8424863" cy="612068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lnSpc>
                <a:spcPct val="140000"/>
              </a:lnSpc>
              <a:buSzPct val="60000"/>
              <a:buFontTx/>
              <a:buNone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、页表（</a:t>
            </a: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  table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</a:p>
          <a:p>
            <a:pPr marL="0" lvl="1" indent="0">
              <a:lnSpc>
                <a:spcPct val="140000"/>
              </a:lnSpc>
              <a:spcBef>
                <a:spcPts val="600"/>
              </a:spcBef>
              <a:buSzPct val="60000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、常规页表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lnSpc>
                <a:spcPct val="14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一个程序对应一张页表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lnSpc>
                <a:spcPct val="14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页表由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为每个程序自动创建和维护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lnSpc>
                <a:spcPct val="14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页表本身放在主存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lnSpc>
                <a:spcPct val="14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的基地址保存在寄存器中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lnSpc>
                <a:spcPct val="14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页表由页表信息字构成，每个字对应一个虚页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lnSpc>
                <a:spcPct val="14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信息字按虚页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号排列，主要存储各虚页在实存空间的位置及其他控制信息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8938" eaLnBrk="1" hangingPunct="1">
              <a:lnSpc>
                <a:spcPct val="140000"/>
              </a:lnSpc>
              <a:spcBef>
                <a:spcPts val="600"/>
              </a:spcBef>
              <a:buSzPct val="60000"/>
              <a:buFont typeface="Wingdings" pitchFamily="2" charset="2"/>
              <a:buChar char="u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8938" eaLnBrk="1" hangingPunct="1">
              <a:lnSpc>
                <a:spcPct val="140000"/>
              </a:lnSpc>
              <a:spcBef>
                <a:spcPts val="600"/>
              </a:spcBef>
              <a:buSzPct val="60000"/>
              <a:buFont typeface="Wingdings" pitchFamily="2" charset="2"/>
              <a:buChar char="u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425" y="356785"/>
            <a:ext cx="2787031" cy="307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4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0825" y="332656"/>
            <a:ext cx="8424863" cy="612068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eaLnBrk="1" hangingPunct="1">
              <a:lnSpc>
                <a:spcPct val="140000"/>
              </a:lnSpc>
              <a:buSzPct val="60000"/>
              <a:buFontTx/>
              <a:buNone/>
            </a:pPr>
            <a:r>
              <a:rPr lang="zh-CN" altLang="en-US" sz="2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、页表（</a:t>
            </a:r>
            <a:r>
              <a:rPr lang="en-US" altLang="en-US" sz="2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  table</a:t>
            </a:r>
            <a:r>
              <a:rPr lang="en-US" altLang="zh-CN" sz="2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</a:p>
          <a:p>
            <a:pPr marL="0" lvl="1" indent="0" eaLnBrk="1" hangingPunct="1">
              <a:lnSpc>
                <a:spcPct val="140000"/>
              </a:lnSpc>
              <a:spcBef>
                <a:spcPts val="600"/>
              </a:spcBef>
              <a:buSzPct val="60000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、长页表问题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24180" lvl="1" indent="-342900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一部分在主存，一部分在辅存；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24180" lvl="1" indent="-342900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级页表结构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每个进程有一个页目录表，每个表项指向一个页表，</a:t>
            </a:r>
            <a:r>
              <a:rPr lang="zh-CN" altLang="en-US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最大页数</a:t>
            </a:r>
            <a:r>
              <a:rPr lang="en-US" altLang="zh-CN" sz="24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页目录表（长度</a:t>
            </a:r>
            <a:r>
              <a:rPr lang="en-US" altLang="zh-CN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页表（长度</a:t>
            </a:r>
            <a:r>
              <a:rPr lang="en-US" altLang="zh-CN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24180" lvl="1" indent="-342900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反向页表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每个物理页对应一个表项（包括逻辑页号），需要遍历反向页表，以判断某虚页是否在内存。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40000"/>
              </a:lnSpc>
              <a:spcBef>
                <a:spcPts val="600"/>
              </a:spcBef>
              <a:buSzPct val="60000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、快页表：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将页表放到快速存储器，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加快地址映射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40000"/>
              </a:lnSpc>
              <a:spcBef>
                <a:spcPts val="600"/>
              </a:spcBef>
              <a:buSzPct val="60000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、外页表：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4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虚地址与辅存地址间的映射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4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辅存中，用于“缺页”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1520" y="115888"/>
            <a:ext cx="8387977" cy="65976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  <a:p>
            <a:pPr marL="360363" indent="-360363" eaLnBrk="1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发出读写请求，给出内存地址，打入内存地址寄存器</a:t>
            </a:r>
          </a:p>
          <a:p>
            <a:pPr marL="360363" indent="-360363" eaLnBrk="1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地址变换机构：判断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中是否存有副本</a:t>
            </a:r>
          </a:p>
          <a:p>
            <a:pPr marL="360363" indent="-360363" eaLnBrk="1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读操作处理：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360363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   中：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中读出送给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  <a:p>
            <a:pPr marL="725488" lvl="1" indent="-360363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内存读数据，替换缓存内容</a:t>
            </a:r>
          </a:p>
          <a:p>
            <a:pPr marL="360363" indent="-360363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写操作处理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360363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360363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回法：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5488" lvl="1" indent="-360363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lvl="1" indent="-360363">
              <a:lnSpc>
                <a:spcPct val="14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之间的数据传送是以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字为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</a:p>
          <a:p>
            <a:pPr marL="360363" lvl="1" indent="-360363">
              <a:lnSpc>
                <a:spcPct val="14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主存与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之间的数据传送是以块为单位</a:t>
            </a:r>
          </a:p>
          <a:p>
            <a:pPr marL="725488" lvl="1" indent="-360363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44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44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4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4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44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44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44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44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44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44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444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44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444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44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44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44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44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444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1" y="408384"/>
            <a:ext cx="8371656" cy="5612904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三、页表包含的信息</a:t>
            </a:r>
          </a:p>
          <a:p>
            <a:pPr marL="0" indent="0" algn="just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装入位(有效位)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marL="450850" lvl="1" indent="-35560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u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P=1，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该虚页已装入内存，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访问有效；</a:t>
            </a:r>
          </a:p>
          <a:p>
            <a:pPr marL="450850" lvl="1" indent="-35560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u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P=0，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该虚页未装入内存，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访问无效；检查有无空页；</a:t>
            </a:r>
          </a:p>
          <a:p>
            <a:pPr marL="804863" lvl="2" indent="-27305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有空页：启动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系统，把该虚页调入主存，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置“1”；</a:t>
            </a:r>
          </a:p>
          <a:p>
            <a:pPr marL="804863" lvl="2" indent="-27305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无空页：按替换策略将内存某页变为空页，再做上述操作。</a:t>
            </a:r>
          </a:p>
          <a:p>
            <a:pPr marL="0" indent="0" algn="just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修改位</a:t>
            </a:r>
            <a:r>
              <a:rPr lang="en-US" altLang="zh-CN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1" indent="-355600" algn="just"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记录虚页内容在主存中是否被修改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1" indent="-355600" algn="just"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若修改过，则该虚页从内存撤出时，要把修改部分写回辅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替换控制位：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反映该虚页在内存中的活跃程度。</a:t>
            </a:r>
          </a:p>
          <a:p>
            <a:pPr marL="0" indent="0" algn="just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其他：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如访问权限控制等。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E762F2-8C30-4E4E-8222-21CF9D4003D3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ChangeArrowheads="1"/>
          </p:cNvSpPr>
          <p:nvPr/>
        </p:nvSpPr>
        <p:spPr bwMode="auto">
          <a:xfrm>
            <a:off x="381000" y="188913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800" b="1" u="none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地址映射过程</a:t>
            </a:r>
            <a:endParaRPr lang="zh-CN" altLang="en-US" sz="2800" b="1" u="none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7894" name="Group 38"/>
          <p:cNvGrpSpPr>
            <a:grpSpLocks/>
          </p:cNvGrpSpPr>
          <p:nvPr/>
        </p:nvGrpSpPr>
        <p:grpSpPr bwMode="auto">
          <a:xfrm>
            <a:off x="323850" y="1052513"/>
            <a:ext cx="8439150" cy="5113338"/>
            <a:chOff x="204" y="853"/>
            <a:chExt cx="5316" cy="3221"/>
          </a:xfrm>
        </p:grpSpPr>
        <p:sp>
          <p:nvSpPr>
            <p:cNvPr id="1017860" name="AutoShape 4"/>
            <p:cNvSpPr>
              <a:spLocks noChangeArrowheads="1"/>
            </p:cNvSpPr>
            <p:nvPr/>
          </p:nvSpPr>
          <p:spPr bwMode="auto">
            <a:xfrm>
              <a:off x="672" y="1233"/>
              <a:ext cx="1632" cy="288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 u="none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页面基地址</a:t>
              </a:r>
            </a:p>
          </p:txBody>
        </p:sp>
        <p:sp>
          <p:nvSpPr>
            <p:cNvPr id="1017861" name="AutoShape 5"/>
            <p:cNvSpPr>
              <a:spLocks noChangeArrowheads="1"/>
            </p:cNvSpPr>
            <p:nvPr/>
          </p:nvSpPr>
          <p:spPr bwMode="auto">
            <a:xfrm>
              <a:off x="1152" y="2049"/>
              <a:ext cx="1440" cy="1728"/>
            </a:xfrm>
            <a:prstGeom prst="flowChartProcess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62" name="Line 6"/>
            <p:cNvSpPr>
              <a:spLocks noChangeShapeType="1"/>
            </p:cNvSpPr>
            <p:nvPr/>
          </p:nvSpPr>
          <p:spPr bwMode="auto">
            <a:xfrm>
              <a:off x="1152" y="2241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63" name="Line 7"/>
            <p:cNvSpPr>
              <a:spLocks noChangeShapeType="1"/>
            </p:cNvSpPr>
            <p:nvPr/>
          </p:nvSpPr>
          <p:spPr bwMode="auto">
            <a:xfrm>
              <a:off x="1152" y="243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64" name="Line 8"/>
            <p:cNvSpPr>
              <a:spLocks noChangeShapeType="1"/>
            </p:cNvSpPr>
            <p:nvPr/>
          </p:nvSpPr>
          <p:spPr bwMode="auto">
            <a:xfrm>
              <a:off x="1152" y="291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65" name="Line 9"/>
            <p:cNvSpPr>
              <a:spLocks noChangeShapeType="1"/>
            </p:cNvSpPr>
            <p:nvPr/>
          </p:nvSpPr>
          <p:spPr bwMode="auto">
            <a:xfrm>
              <a:off x="1152" y="3105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66" name="Line 10"/>
            <p:cNvSpPr>
              <a:spLocks noChangeShapeType="1"/>
            </p:cNvSpPr>
            <p:nvPr/>
          </p:nvSpPr>
          <p:spPr bwMode="auto">
            <a:xfrm>
              <a:off x="1152" y="3585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67" name="Line 11"/>
            <p:cNvSpPr>
              <a:spLocks noChangeShapeType="1"/>
            </p:cNvSpPr>
            <p:nvPr/>
          </p:nvSpPr>
          <p:spPr bwMode="auto">
            <a:xfrm>
              <a:off x="1872" y="2049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68" name="Line 12"/>
            <p:cNvSpPr>
              <a:spLocks noChangeShapeType="1"/>
            </p:cNvSpPr>
            <p:nvPr/>
          </p:nvSpPr>
          <p:spPr bwMode="auto">
            <a:xfrm flipH="1">
              <a:off x="336" y="132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69" name="Line 13"/>
            <p:cNvSpPr>
              <a:spLocks noChangeShapeType="1"/>
            </p:cNvSpPr>
            <p:nvPr/>
          </p:nvSpPr>
          <p:spPr bwMode="auto">
            <a:xfrm>
              <a:off x="336" y="132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70" name="Line 14"/>
            <p:cNvSpPr>
              <a:spLocks noChangeShapeType="1"/>
            </p:cNvSpPr>
            <p:nvPr/>
          </p:nvSpPr>
          <p:spPr bwMode="auto">
            <a:xfrm>
              <a:off x="3360" y="152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71" name="Line 15"/>
            <p:cNvSpPr>
              <a:spLocks noChangeShapeType="1"/>
            </p:cNvSpPr>
            <p:nvPr/>
          </p:nvSpPr>
          <p:spPr bwMode="auto">
            <a:xfrm flipH="1">
              <a:off x="432" y="1809"/>
              <a:ext cx="29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72" name="Line 16"/>
            <p:cNvSpPr>
              <a:spLocks noChangeShapeType="1"/>
            </p:cNvSpPr>
            <p:nvPr/>
          </p:nvSpPr>
          <p:spPr bwMode="auto">
            <a:xfrm>
              <a:off x="336" y="1905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73" name="Line 17"/>
            <p:cNvSpPr>
              <a:spLocks noChangeShapeType="1"/>
            </p:cNvSpPr>
            <p:nvPr/>
          </p:nvSpPr>
          <p:spPr bwMode="auto">
            <a:xfrm>
              <a:off x="336" y="3009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74" name="Line 18"/>
            <p:cNvSpPr>
              <a:spLocks noChangeShapeType="1"/>
            </p:cNvSpPr>
            <p:nvPr/>
          </p:nvSpPr>
          <p:spPr bwMode="auto">
            <a:xfrm>
              <a:off x="2256" y="3009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75" name="Line 19"/>
            <p:cNvSpPr>
              <a:spLocks noChangeShapeType="1"/>
            </p:cNvSpPr>
            <p:nvPr/>
          </p:nvSpPr>
          <p:spPr bwMode="auto">
            <a:xfrm>
              <a:off x="3216" y="300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76" name="Line 20"/>
            <p:cNvSpPr>
              <a:spLocks noChangeShapeType="1"/>
            </p:cNvSpPr>
            <p:nvPr/>
          </p:nvSpPr>
          <p:spPr bwMode="auto">
            <a:xfrm>
              <a:off x="4800" y="1521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17877" name="Group 21"/>
            <p:cNvGrpSpPr>
              <a:grpSpLocks/>
            </p:cNvGrpSpPr>
            <p:nvPr/>
          </p:nvGrpSpPr>
          <p:grpSpPr bwMode="auto">
            <a:xfrm>
              <a:off x="2880" y="1233"/>
              <a:ext cx="2592" cy="288"/>
              <a:chOff x="2832" y="1488"/>
              <a:chExt cx="2592" cy="288"/>
            </a:xfrm>
          </p:grpSpPr>
          <p:sp>
            <p:nvSpPr>
              <p:cNvPr id="1017878" name="AutoShape 22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592" cy="288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kumimoji="1" lang="zh-CN" altLang="en-US" sz="2000" u="none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逻辑页号        </a:t>
                </a:r>
                <a:r>
                  <a:rPr kumimoji="1" lang="zh-CN" altLang="en-US" sz="2000" u="none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页</a:t>
                </a:r>
                <a:r>
                  <a:rPr kumimoji="1" lang="zh-CN" altLang="en-US" sz="2000" u="none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内行地址</a:t>
                </a:r>
              </a:p>
            </p:txBody>
          </p:sp>
          <p:sp>
            <p:nvSpPr>
              <p:cNvPr id="1017879" name="Line 23"/>
              <p:cNvSpPr>
                <a:spLocks noChangeShapeType="1"/>
              </p:cNvSpPr>
              <p:nvPr/>
            </p:nvSpPr>
            <p:spPr bwMode="auto">
              <a:xfrm>
                <a:off x="3875" y="14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7880" name="Group 24"/>
            <p:cNvGrpSpPr>
              <a:grpSpLocks/>
            </p:cNvGrpSpPr>
            <p:nvPr/>
          </p:nvGrpSpPr>
          <p:grpSpPr bwMode="auto">
            <a:xfrm>
              <a:off x="3360" y="3393"/>
              <a:ext cx="2112" cy="288"/>
              <a:chOff x="3312" y="3648"/>
              <a:chExt cx="2112" cy="288"/>
            </a:xfrm>
          </p:grpSpPr>
          <p:sp>
            <p:nvSpPr>
              <p:cNvPr id="1017881" name="AutoShape 25"/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2112" cy="288"/>
              </a:xfrm>
              <a:prstGeom prst="flowChartProcess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kumimoji="1" lang="zh-CN" altLang="en-US" sz="2000" u="none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物理页号        </a:t>
                </a:r>
                <a:r>
                  <a:rPr kumimoji="1" lang="zh-CN" altLang="en-US" sz="2000" u="none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页</a:t>
                </a:r>
                <a:r>
                  <a:rPr kumimoji="1" lang="zh-CN" altLang="en-US" sz="2000" u="none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内行地址</a:t>
                </a:r>
              </a:p>
            </p:txBody>
          </p:sp>
          <p:sp>
            <p:nvSpPr>
              <p:cNvPr id="1017882" name="Line 26"/>
              <p:cNvSpPr>
                <a:spLocks noChangeShapeType="1"/>
              </p:cNvSpPr>
              <p:nvPr/>
            </p:nvSpPr>
            <p:spPr bwMode="auto">
              <a:xfrm>
                <a:off x="4032" y="36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17883" name="Text Box 27"/>
            <p:cNvSpPr txBox="1">
              <a:spLocks noChangeArrowheads="1"/>
            </p:cNvSpPr>
            <p:nvPr/>
          </p:nvSpPr>
          <p:spPr bwMode="auto">
            <a:xfrm>
              <a:off x="612" y="890"/>
              <a:ext cx="1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页表基址寄存器</a:t>
              </a:r>
            </a:p>
          </p:txBody>
        </p:sp>
        <p:sp>
          <p:nvSpPr>
            <p:cNvPr id="1017884" name="Text Box 28"/>
            <p:cNvSpPr txBox="1">
              <a:spLocks noChangeArrowheads="1"/>
            </p:cNvSpPr>
            <p:nvPr/>
          </p:nvSpPr>
          <p:spPr bwMode="auto">
            <a:xfrm>
              <a:off x="2880" y="853"/>
              <a:ext cx="26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虚存地址</a:t>
              </a:r>
            </a:p>
          </p:txBody>
        </p:sp>
        <p:sp>
          <p:nvSpPr>
            <p:cNvPr id="1017885" name="Text Box 29"/>
            <p:cNvSpPr txBox="1">
              <a:spLocks noChangeArrowheads="1"/>
            </p:cNvSpPr>
            <p:nvPr/>
          </p:nvSpPr>
          <p:spPr bwMode="auto">
            <a:xfrm>
              <a:off x="2928" y="3777"/>
              <a:ext cx="25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实存地址</a:t>
              </a:r>
            </a:p>
          </p:txBody>
        </p:sp>
        <p:sp>
          <p:nvSpPr>
            <p:cNvPr id="1017887" name="Oval 31"/>
            <p:cNvSpPr>
              <a:spLocks noChangeArrowheads="1"/>
            </p:cNvSpPr>
            <p:nvPr/>
          </p:nvSpPr>
          <p:spPr bwMode="auto">
            <a:xfrm>
              <a:off x="240" y="1713"/>
              <a:ext cx="192" cy="192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888" name="Text Box 32"/>
            <p:cNvSpPr txBox="1">
              <a:spLocks noChangeArrowheads="1"/>
            </p:cNvSpPr>
            <p:nvPr/>
          </p:nvSpPr>
          <p:spPr bwMode="auto">
            <a:xfrm>
              <a:off x="204" y="1657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u="none">
                  <a:solidFill>
                    <a:srgbClr val="CC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017891" name="Text Box 35"/>
            <p:cNvSpPr txBox="1">
              <a:spLocks noChangeArrowheads="1"/>
            </p:cNvSpPr>
            <p:nvPr/>
          </p:nvSpPr>
          <p:spPr bwMode="auto">
            <a:xfrm>
              <a:off x="985" y="3822"/>
              <a:ext cx="18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u="none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页表</a:t>
              </a:r>
              <a:r>
                <a:rPr kumimoji="1" lang="en-US" altLang="zh-CN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在主存中</a:t>
              </a:r>
              <a:r>
                <a:rPr kumimoji="1" lang="en-US" altLang="zh-CN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017892" name="Text Box 36"/>
            <p:cNvSpPr txBox="1">
              <a:spLocks noChangeArrowheads="1"/>
            </p:cNvSpPr>
            <p:nvPr/>
          </p:nvSpPr>
          <p:spPr bwMode="auto">
            <a:xfrm>
              <a:off x="1150" y="1809"/>
              <a:ext cx="20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u="none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控制位           主存</a:t>
              </a:r>
              <a:r>
                <a:rPr kumimoji="1" lang="zh-CN" altLang="en-US" sz="2000" u="none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页号</a:t>
              </a:r>
              <a:endParaRPr kumimoji="1" lang="zh-CN" altLang="en-US" sz="2000" u="none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FC3726-367F-4768-BDC4-45F951C5B361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954" name="Picture 2" descr="虚拟存储器的快表和慢表的地址变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7048"/>
            <a:ext cx="8568952" cy="594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395288" y="333375"/>
            <a:ext cx="8281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u="none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五、转换后援缓冲器（</a:t>
            </a:r>
            <a:r>
              <a:rPr lang="en-US" altLang="zh-CN" sz="2800" b="1" u="none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800" b="1" u="none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）和快页表</a:t>
            </a:r>
            <a:endParaRPr lang="zh-CN" altLang="en-US" sz="2800" b="1" u="none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B29D2-0B59-4566-9D2E-882EEA5F4209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323528" y="276319"/>
            <a:ext cx="828116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u="none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六、虚拟存储器、</a:t>
            </a:r>
            <a:r>
              <a:rPr lang="en-US" altLang="zh-CN" sz="2800" b="1" u="none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800" b="1" u="none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、高速缓存的协同操作</a:t>
            </a:r>
            <a:endParaRPr lang="en-US" altLang="zh-CN" sz="2800" b="1" u="none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、最好情况：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虚地址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命中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物理地址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、最坏情况：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虚地址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 TLB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读硬盘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B29D2-0B59-4566-9D2E-882EEA5F4209}" type="datetime10">
              <a:rPr lang="zh-CN" altLang="en-US" smtClean="0"/>
              <a:t>10:26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ED0EA-89F6-4454-AC4E-3E8353746913}" type="datetime10">
              <a:rPr lang="zh-CN" altLang="en-US" smtClean="0"/>
              <a:t>10:26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1520" y="337880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、慢页表、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的命中或缺失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除了全部命中的理想情况外，可能的确实包括：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362547"/>
            <a:ext cx="88677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8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952" y="1052736"/>
            <a:ext cx="8541512" cy="48244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一、基本思想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适应模块化编程技术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1213" lvl="1" indent="-457200"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程序不再机械的按固定长度分页，而是随程序的逻辑结构分段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811213" lvl="1" indent="-457200"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一个段可以是一个模块，一个子程序，一个数组，或一张表格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811213" lvl="1" indent="-457200"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各段长度不同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段内独立编址（相对地址）</a:t>
            </a: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1213" lvl="1" indent="-457200"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每段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装入内存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一段连续单元内；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段表：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用于虚－实地址变换</a:t>
            </a:r>
            <a:endParaRPr lang="zh-CN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命中率更高，便于模块化编程；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内存分配策略复杂，易产生内存碎片，加重OS系统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负担。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583488" cy="72072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3.6.3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段式虚拟存储器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3BC1FE3-0C97-4684-8325-F2C291191ECE}" type="datetime10">
              <a:rPr lang="zh-CN" altLang="en-US" smtClean="0"/>
              <a:t>10:26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583488" cy="72072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3.6.3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段式虚拟存储器</a:t>
            </a:r>
          </a:p>
        </p:txBody>
      </p:sp>
      <p:grpSp>
        <p:nvGrpSpPr>
          <p:cNvPr id="1022993" name="Group 17"/>
          <p:cNvGrpSpPr>
            <a:grpSpLocks/>
          </p:cNvGrpSpPr>
          <p:nvPr/>
        </p:nvGrpSpPr>
        <p:grpSpPr bwMode="auto">
          <a:xfrm>
            <a:off x="228600" y="1437531"/>
            <a:ext cx="8610600" cy="5303837"/>
            <a:chOff x="144" y="384"/>
            <a:chExt cx="5424" cy="3341"/>
          </a:xfrm>
        </p:grpSpPr>
        <p:sp>
          <p:nvSpPr>
            <p:cNvPr id="1022994" name="Rectangle 18"/>
            <p:cNvSpPr>
              <a:spLocks noChangeArrowheads="1"/>
            </p:cNvSpPr>
            <p:nvPr/>
          </p:nvSpPr>
          <p:spPr bwMode="auto">
            <a:xfrm>
              <a:off x="1894" y="1386"/>
              <a:ext cx="2302" cy="1880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>
                <a:lnSpc>
                  <a:spcPct val="135000"/>
                </a:lnSpc>
              </a:pPr>
              <a:r>
                <a:rPr lang="en-US" altLang="zh-CN" sz="2000" b="1" u="none" dirty="0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段号  段起点  装入位 段长</a:t>
              </a:r>
            </a:p>
            <a:p>
              <a:pPr algn="just">
                <a:lnSpc>
                  <a:spcPct val="135000"/>
                </a:lnSpc>
              </a:pPr>
              <a:r>
                <a:rPr lang="zh-CN" altLang="en-US" sz="2000" b="1" u="none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0       1000         1           1K</a:t>
              </a:r>
            </a:p>
            <a:p>
              <a:pPr algn="just">
                <a:lnSpc>
                  <a:spcPct val="135000"/>
                </a:lnSpc>
              </a:pP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1                        0    </a:t>
              </a:r>
            </a:p>
            <a:p>
              <a:pPr algn="just">
                <a:lnSpc>
                  <a:spcPct val="135000"/>
                </a:lnSpc>
              </a:pP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2       6120         1           3K</a:t>
              </a:r>
            </a:p>
            <a:p>
              <a:pPr algn="just">
                <a:lnSpc>
                  <a:spcPct val="135000"/>
                </a:lnSpc>
              </a:pP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3       9192         1           1K</a:t>
              </a:r>
            </a:p>
            <a:p>
              <a:pPr algn="just">
                <a:lnSpc>
                  <a:spcPct val="135000"/>
                </a:lnSpc>
              </a:pP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4       2624         1           2K</a:t>
              </a:r>
              <a:endParaRPr lang="en-US" altLang="zh-CN" sz="2400" b="1" u="none" dirty="0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2995" name="Rectangle 19"/>
            <p:cNvSpPr>
              <a:spLocks noChangeArrowheads="1"/>
            </p:cNvSpPr>
            <p:nvPr/>
          </p:nvSpPr>
          <p:spPr bwMode="auto">
            <a:xfrm>
              <a:off x="528" y="576"/>
              <a:ext cx="1326" cy="470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程序分段空间</a:t>
              </a:r>
            </a:p>
            <a:p>
              <a:pPr algn="just"/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 （外存</a:t>
              </a: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〕</a:t>
              </a:r>
              <a:endParaRPr lang="en-US" altLang="zh-CN" sz="2400" b="1" u="none" dirty="0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2996" name="Rectangle 20"/>
            <p:cNvSpPr>
              <a:spLocks noChangeArrowheads="1"/>
            </p:cNvSpPr>
            <p:nvPr/>
          </p:nvSpPr>
          <p:spPr bwMode="auto">
            <a:xfrm>
              <a:off x="2208" y="975"/>
              <a:ext cx="1670" cy="335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段表（在主存中）</a:t>
              </a:r>
              <a:endParaRPr lang="zh-CN" altLang="en-US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2997" name="Rectangle 21"/>
            <p:cNvSpPr>
              <a:spLocks noChangeArrowheads="1"/>
            </p:cNvSpPr>
            <p:nvPr/>
          </p:nvSpPr>
          <p:spPr bwMode="auto">
            <a:xfrm>
              <a:off x="159" y="2982"/>
              <a:ext cx="716" cy="284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长度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2K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2998" name="Rectangle 22"/>
            <p:cNvSpPr>
              <a:spLocks noChangeArrowheads="1"/>
            </p:cNvSpPr>
            <p:nvPr/>
          </p:nvSpPr>
          <p:spPr bwMode="auto">
            <a:xfrm>
              <a:off x="159" y="2512"/>
              <a:ext cx="716" cy="284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长度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1K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2999" name="Rectangle 23"/>
            <p:cNvSpPr>
              <a:spLocks noChangeArrowheads="1"/>
            </p:cNvSpPr>
            <p:nvPr/>
          </p:nvSpPr>
          <p:spPr bwMode="auto">
            <a:xfrm>
              <a:off x="144" y="2042"/>
              <a:ext cx="715" cy="284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长度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3K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0" name="Rectangle 24"/>
            <p:cNvSpPr>
              <a:spLocks noChangeArrowheads="1"/>
            </p:cNvSpPr>
            <p:nvPr/>
          </p:nvSpPr>
          <p:spPr bwMode="auto">
            <a:xfrm>
              <a:off x="175" y="1573"/>
              <a:ext cx="714" cy="283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长度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2K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1" name="Rectangle 25"/>
            <p:cNvSpPr>
              <a:spLocks noChangeArrowheads="1"/>
            </p:cNvSpPr>
            <p:nvPr/>
          </p:nvSpPr>
          <p:spPr bwMode="auto">
            <a:xfrm>
              <a:off x="144" y="1197"/>
              <a:ext cx="715" cy="283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长度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1K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2" name="Rectangle 26"/>
            <p:cNvSpPr>
              <a:spLocks noChangeArrowheads="1"/>
            </p:cNvSpPr>
            <p:nvPr/>
          </p:nvSpPr>
          <p:spPr bwMode="auto">
            <a:xfrm>
              <a:off x="873" y="2982"/>
              <a:ext cx="545" cy="284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段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3" name="Rectangle 27"/>
            <p:cNvSpPr>
              <a:spLocks noChangeArrowheads="1"/>
            </p:cNvSpPr>
            <p:nvPr/>
          </p:nvSpPr>
          <p:spPr bwMode="auto">
            <a:xfrm>
              <a:off x="873" y="2512"/>
              <a:ext cx="545" cy="284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段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4" name="Rectangle 28"/>
            <p:cNvSpPr>
              <a:spLocks noChangeArrowheads="1"/>
            </p:cNvSpPr>
            <p:nvPr/>
          </p:nvSpPr>
          <p:spPr bwMode="auto">
            <a:xfrm>
              <a:off x="873" y="2044"/>
              <a:ext cx="545" cy="283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段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5" name="Rectangle 29"/>
            <p:cNvSpPr>
              <a:spLocks noChangeArrowheads="1"/>
            </p:cNvSpPr>
            <p:nvPr/>
          </p:nvSpPr>
          <p:spPr bwMode="auto">
            <a:xfrm>
              <a:off x="873" y="1595"/>
              <a:ext cx="545" cy="283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段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6" name="Rectangle 30"/>
            <p:cNvSpPr>
              <a:spLocks noChangeArrowheads="1"/>
            </p:cNvSpPr>
            <p:nvPr/>
          </p:nvSpPr>
          <p:spPr bwMode="auto">
            <a:xfrm>
              <a:off x="873" y="1147"/>
              <a:ext cx="545" cy="283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段</a:t>
              </a:r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endParaRPr lang="en-US" altLang="zh-CN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7" name="Rectangle 31"/>
            <p:cNvSpPr>
              <a:spLocks noChangeArrowheads="1"/>
            </p:cNvSpPr>
            <p:nvPr/>
          </p:nvSpPr>
          <p:spPr bwMode="auto">
            <a:xfrm>
              <a:off x="4762" y="717"/>
              <a:ext cx="753" cy="3008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未用</a:t>
              </a:r>
            </a:p>
            <a:p>
              <a:pPr algn="just"/>
              <a:endParaRPr lang="zh-CN" altLang="en-US" sz="2400" b="1" u="none" dirty="0">
                <a:solidFill>
                  <a:srgbClr val="000099"/>
                </a:solidFill>
                <a:latin typeface="Times New Roman" pitchFamily="18" charset="0"/>
              </a:endParaRPr>
            </a:p>
            <a:p>
              <a:pPr algn="just"/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段 </a:t>
              </a: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</a:p>
            <a:p>
              <a:pPr algn="just"/>
              <a:endParaRPr lang="en-US" altLang="zh-CN" sz="2400" b="1" u="none" dirty="0">
                <a:solidFill>
                  <a:srgbClr val="000099"/>
                </a:solidFill>
                <a:latin typeface="Times New Roman" pitchFamily="18" charset="0"/>
              </a:endParaRPr>
            </a:p>
            <a:p>
              <a:pPr algn="just"/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段 </a:t>
              </a: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</a:p>
            <a:p>
              <a:pPr algn="just"/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</a:p>
            <a:p>
              <a:pPr algn="just"/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未用</a:t>
              </a:r>
            </a:p>
            <a:p>
              <a:pPr algn="just"/>
              <a:endParaRPr lang="zh-CN" altLang="en-US" sz="2400" b="1" u="none" dirty="0">
                <a:solidFill>
                  <a:srgbClr val="000099"/>
                </a:solidFill>
                <a:latin typeface="Times New Roman" pitchFamily="18" charset="0"/>
              </a:endParaRPr>
            </a:p>
            <a:p>
              <a:pPr algn="just"/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段 </a:t>
              </a: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2 </a:t>
              </a:r>
            </a:p>
            <a:p>
              <a:pPr algn="just"/>
              <a:endParaRPr lang="en-US" altLang="zh-CN" sz="2400" b="1" u="none" dirty="0">
                <a:solidFill>
                  <a:srgbClr val="000099"/>
                </a:solidFill>
                <a:latin typeface="Times New Roman" pitchFamily="18" charset="0"/>
              </a:endParaRPr>
            </a:p>
            <a:p>
              <a:pPr algn="just"/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段 </a:t>
              </a:r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</a:p>
            <a:p>
              <a:pPr algn="just"/>
              <a:endParaRPr lang="en-US" altLang="zh-CN" sz="2400" b="1" u="none" dirty="0">
                <a:solidFill>
                  <a:srgbClr val="000099"/>
                </a:solidFill>
                <a:latin typeface="Times New Roman" pitchFamily="18" charset="0"/>
              </a:endParaRPr>
            </a:p>
            <a:p>
              <a:pPr algn="just"/>
              <a:r>
                <a:rPr lang="en-US" altLang="zh-CN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zh-CN" altLang="en-US" sz="2400" b="1" u="none" dirty="0">
                  <a:solidFill>
                    <a:srgbClr val="000099"/>
                  </a:solidFill>
                  <a:latin typeface="Times New Roman" pitchFamily="18" charset="0"/>
                </a:rPr>
                <a:t>未用</a:t>
              </a:r>
              <a:endParaRPr lang="zh-CN" altLang="en-US" sz="2400" b="1" u="none" dirty="0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8" name="Rectangle 32"/>
            <p:cNvSpPr>
              <a:spLocks noChangeArrowheads="1"/>
            </p:cNvSpPr>
            <p:nvPr/>
          </p:nvSpPr>
          <p:spPr bwMode="auto">
            <a:xfrm>
              <a:off x="4649" y="384"/>
              <a:ext cx="919" cy="281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 b="1" u="none">
                  <a:solidFill>
                    <a:srgbClr val="000099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 u="none">
                  <a:solidFill>
                    <a:srgbClr val="000099"/>
                  </a:solidFill>
                  <a:latin typeface="Times New Roman" pitchFamily="18" charset="0"/>
                </a:rPr>
                <a:t>实存空间</a:t>
              </a:r>
              <a:endParaRPr lang="zh-CN" altLang="en-US" sz="2400" b="1" u="none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sp>
          <p:nvSpPr>
            <p:cNvPr id="1023009" name="Line 33"/>
            <p:cNvSpPr>
              <a:spLocks noChangeShapeType="1"/>
            </p:cNvSpPr>
            <p:nvPr/>
          </p:nvSpPr>
          <p:spPr bwMode="auto">
            <a:xfrm>
              <a:off x="4774" y="1027"/>
              <a:ext cx="7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0" name="Line 34"/>
            <p:cNvSpPr>
              <a:spLocks noChangeShapeType="1"/>
            </p:cNvSpPr>
            <p:nvPr/>
          </p:nvSpPr>
          <p:spPr bwMode="auto">
            <a:xfrm>
              <a:off x="2370" y="1386"/>
              <a:ext cx="1" cy="1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1" name="Line 35"/>
            <p:cNvSpPr>
              <a:spLocks noChangeShapeType="1"/>
            </p:cNvSpPr>
            <p:nvPr/>
          </p:nvSpPr>
          <p:spPr bwMode="auto">
            <a:xfrm>
              <a:off x="3065" y="1386"/>
              <a:ext cx="1" cy="1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2" name="Line 36"/>
            <p:cNvSpPr>
              <a:spLocks noChangeShapeType="1"/>
            </p:cNvSpPr>
            <p:nvPr/>
          </p:nvSpPr>
          <p:spPr bwMode="auto">
            <a:xfrm>
              <a:off x="3695" y="1390"/>
              <a:ext cx="1" cy="1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3" name="Line 37"/>
            <p:cNvSpPr>
              <a:spLocks noChangeShapeType="1"/>
            </p:cNvSpPr>
            <p:nvPr/>
          </p:nvSpPr>
          <p:spPr bwMode="auto">
            <a:xfrm>
              <a:off x="4774" y="1480"/>
              <a:ext cx="7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4" name="Line 38"/>
            <p:cNvSpPr>
              <a:spLocks noChangeShapeType="1"/>
            </p:cNvSpPr>
            <p:nvPr/>
          </p:nvSpPr>
          <p:spPr bwMode="auto">
            <a:xfrm>
              <a:off x="4763" y="1885"/>
              <a:ext cx="7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5" name="Line 39"/>
            <p:cNvSpPr>
              <a:spLocks noChangeShapeType="1"/>
            </p:cNvSpPr>
            <p:nvPr/>
          </p:nvSpPr>
          <p:spPr bwMode="auto">
            <a:xfrm>
              <a:off x="4774" y="2420"/>
              <a:ext cx="7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6" name="Line 40"/>
            <p:cNvSpPr>
              <a:spLocks noChangeShapeType="1"/>
            </p:cNvSpPr>
            <p:nvPr/>
          </p:nvSpPr>
          <p:spPr bwMode="auto">
            <a:xfrm>
              <a:off x="4774" y="2894"/>
              <a:ext cx="7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7" name="Line 41"/>
            <p:cNvSpPr>
              <a:spLocks noChangeShapeType="1"/>
            </p:cNvSpPr>
            <p:nvPr/>
          </p:nvSpPr>
          <p:spPr bwMode="auto">
            <a:xfrm>
              <a:off x="4774" y="3237"/>
              <a:ext cx="7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8" name="Line 42"/>
            <p:cNvSpPr>
              <a:spLocks noChangeShapeType="1"/>
            </p:cNvSpPr>
            <p:nvPr/>
          </p:nvSpPr>
          <p:spPr bwMode="auto">
            <a:xfrm>
              <a:off x="1440" y="1296"/>
              <a:ext cx="48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19" name="Line 43"/>
            <p:cNvSpPr>
              <a:spLocks noChangeShapeType="1"/>
            </p:cNvSpPr>
            <p:nvPr/>
          </p:nvSpPr>
          <p:spPr bwMode="auto">
            <a:xfrm>
              <a:off x="1440" y="2159"/>
              <a:ext cx="480" cy="2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0" name="Line 44"/>
            <p:cNvSpPr>
              <a:spLocks noChangeShapeType="1"/>
            </p:cNvSpPr>
            <p:nvPr/>
          </p:nvSpPr>
          <p:spPr bwMode="auto">
            <a:xfrm>
              <a:off x="1392" y="2640"/>
              <a:ext cx="514" cy="1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1" name="Line 45"/>
            <p:cNvSpPr>
              <a:spLocks noChangeShapeType="1"/>
            </p:cNvSpPr>
            <p:nvPr/>
          </p:nvSpPr>
          <p:spPr bwMode="auto">
            <a:xfrm flipV="1">
              <a:off x="1440" y="3120"/>
              <a:ext cx="48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2" name="Line 46"/>
            <p:cNvSpPr>
              <a:spLocks noChangeShapeType="1"/>
            </p:cNvSpPr>
            <p:nvPr/>
          </p:nvSpPr>
          <p:spPr bwMode="auto">
            <a:xfrm flipV="1">
              <a:off x="4184" y="1211"/>
              <a:ext cx="693" cy="5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3" name="Line 47"/>
            <p:cNvSpPr>
              <a:spLocks noChangeShapeType="1"/>
            </p:cNvSpPr>
            <p:nvPr/>
          </p:nvSpPr>
          <p:spPr bwMode="auto">
            <a:xfrm>
              <a:off x="4150" y="2405"/>
              <a:ext cx="635" cy="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4" name="Line 48"/>
            <p:cNvSpPr>
              <a:spLocks noChangeShapeType="1"/>
            </p:cNvSpPr>
            <p:nvPr/>
          </p:nvSpPr>
          <p:spPr bwMode="auto">
            <a:xfrm>
              <a:off x="4105" y="2687"/>
              <a:ext cx="670" cy="4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5" name="Line 49"/>
            <p:cNvSpPr>
              <a:spLocks noChangeShapeType="1"/>
            </p:cNvSpPr>
            <p:nvPr/>
          </p:nvSpPr>
          <p:spPr bwMode="auto">
            <a:xfrm flipV="1">
              <a:off x="4127" y="1668"/>
              <a:ext cx="648" cy="1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6" name="Line 50"/>
            <p:cNvSpPr>
              <a:spLocks noChangeShapeType="1"/>
            </p:cNvSpPr>
            <p:nvPr/>
          </p:nvSpPr>
          <p:spPr bwMode="auto">
            <a:xfrm>
              <a:off x="1916" y="1725"/>
              <a:ext cx="228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7" name="Line 51"/>
            <p:cNvSpPr>
              <a:spLocks noChangeShapeType="1"/>
            </p:cNvSpPr>
            <p:nvPr/>
          </p:nvSpPr>
          <p:spPr bwMode="auto">
            <a:xfrm>
              <a:off x="1916" y="2016"/>
              <a:ext cx="2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8" name="Line 52"/>
            <p:cNvSpPr>
              <a:spLocks noChangeShapeType="1"/>
            </p:cNvSpPr>
            <p:nvPr/>
          </p:nvSpPr>
          <p:spPr bwMode="auto">
            <a:xfrm>
              <a:off x="1916" y="2303"/>
              <a:ext cx="22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29" name="Line 53"/>
            <p:cNvSpPr>
              <a:spLocks noChangeShapeType="1"/>
            </p:cNvSpPr>
            <p:nvPr/>
          </p:nvSpPr>
          <p:spPr bwMode="auto">
            <a:xfrm>
              <a:off x="1896" y="2639"/>
              <a:ext cx="22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30" name="Line 54"/>
            <p:cNvSpPr>
              <a:spLocks noChangeShapeType="1"/>
            </p:cNvSpPr>
            <p:nvPr/>
          </p:nvSpPr>
          <p:spPr bwMode="auto">
            <a:xfrm>
              <a:off x="1905" y="2951"/>
              <a:ext cx="22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40283" y="97371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u="none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二、段表</a:t>
            </a:r>
            <a:endParaRPr lang="zh-CN" altLang="en-US" sz="2400" b="1" u="none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634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ChangeArrowheads="1"/>
          </p:cNvSpPr>
          <p:nvPr/>
        </p:nvSpPr>
        <p:spPr bwMode="auto">
          <a:xfrm>
            <a:off x="440283" y="188913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b="1" u="none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、地址变换</a:t>
            </a:r>
            <a:endParaRPr lang="zh-CN" altLang="en-US" sz="2400" b="1" u="none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069" name="Group 45"/>
          <p:cNvGrpSpPr>
            <a:grpSpLocks/>
          </p:cNvGrpSpPr>
          <p:nvPr/>
        </p:nvGrpSpPr>
        <p:grpSpPr bwMode="auto">
          <a:xfrm>
            <a:off x="230188" y="981075"/>
            <a:ext cx="8509000" cy="5070476"/>
            <a:chOff x="112" y="835"/>
            <a:chExt cx="5360" cy="3194"/>
          </a:xfrm>
        </p:grpSpPr>
        <p:sp>
          <p:nvSpPr>
            <p:cNvPr id="1025028" name="AutoShape 4"/>
            <p:cNvSpPr>
              <a:spLocks noChangeArrowheads="1"/>
            </p:cNvSpPr>
            <p:nvPr/>
          </p:nvSpPr>
          <p:spPr bwMode="auto">
            <a:xfrm>
              <a:off x="576" y="1200"/>
              <a:ext cx="1632" cy="288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 u="none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段表基地址</a:t>
              </a:r>
            </a:p>
          </p:txBody>
        </p:sp>
        <p:sp>
          <p:nvSpPr>
            <p:cNvPr id="1025029" name="AutoShape 5"/>
            <p:cNvSpPr>
              <a:spLocks noChangeArrowheads="1"/>
            </p:cNvSpPr>
            <p:nvPr/>
          </p:nvSpPr>
          <p:spPr bwMode="auto">
            <a:xfrm>
              <a:off x="1056" y="2016"/>
              <a:ext cx="1857" cy="1728"/>
            </a:xfrm>
            <a:prstGeom prst="flowChartProcess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0" name="Line 6"/>
            <p:cNvSpPr>
              <a:spLocks noChangeShapeType="1"/>
            </p:cNvSpPr>
            <p:nvPr/>
          </p:nvSpPr>
          <p:spPr bwMode="auto">
            <a:xfrm>
              <a:off x="1056" y="2208"/>
              <a:ext cx="18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1" name="Line 7"/>
            <p:cNvSpPr>
              <a:spLocks noChangeShapeType="1"/>
            </p:cNvSpPr>
            <p:nvPr/>
          </p:nvSpPr>
          <p:spPr bwMode="auto">
            <a:xfrm>
              <a:off x="1056" y="2400"/>
              <a:ext cx="1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2" name="Line 8"/>
            <p:cNvSpPr>
              <a:spLocks noChangeShapeType="1"/>
            </p:cNvSpPr>
            <p:nvPr/>
          </p:nvSpPr>
          <p:spPr bwMode="auto">
            <a:xfrm>
              <a:off x="1056" y="2880"/>
              <a:ext cx="1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3" name="Line 9"/>
            <p:cNvSpPr>
              <a:spLocks noChangeShapeType="1"/>
            </p:cNvSpPr>
            <p:nvPr/>
          </p:nvSpPr>
          <p:spPr bwMode="auto">
            <a:xfrm>
              <a:off x="1056" y="3072"/>
              <a:ext cx="18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4" name="Line 10"/>
            <p:cNvSpPr>
              <a:spLocks noChangeShapeType="1"/>
            </p:cNvSpPr>
            <p:nvPr/>
          </p:nvSpPr>
          <p:spPr bwMode="auto">
            <a:xfrm>
              <a:off x="1056" y="3552"/>
              <a:ext cx="1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5" name="Line 11"/>
            <p:cNvSpPr>
              <a:spLocks noChangeShapeType="1"/>
            </p:cNvSpPr>
            <p:nvPr/>
          </p:nvSpPr>
          <p:spPr bwMode="auto">
            <a:xfrm>
              <a:off x="2335" y="201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6" name="Line 12"/>
            <p:cNvSpPr>
              <a:spLocks noChangeShapeType="1"/>
            </p:cNvSpPr>
            <p:nvPr/>
          </p:nvSpPr>
          <p:spPr bwMode="auto">
            <a:xfrm flipH="1">
              <a:off x="240" y="12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7" name="Line 13"/>
            <p:cNvSpPr>
              <a:spLocks noChangeShapeType="1"/>
            </p:cNvSpPr>
            <p:nvPr/>
          </p:nvSpPr>
          <p:spPr bwMode="auto">
            <a:xfrm>
              <a:off x="240" y="12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8" name="Line 14"/>
            <p:cNvSpPr>
              <a:spLocks noChangeShapeType="1"/>
            </p:cNvSpPr>
            <p:nvPr/>
          </p:nvSpPr>
          <p:spPr bwMode="auto">
            <a:xfrm>
              <a:off x="3264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39" name="Line 15"/>
            <p:cNvSpPr>
              <a:spLocks noChangeShapeType="1"/>
            </p:cNvSpPr>
            <p:nvPr/>
          </p:nvSpPr>
          <p:spPr bwMode="auto">
            <a:xfrm flipH="1">
              <a:off x="336" y="1776"/>
              <a:ext cx="29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40" name="Line 16"/>
            <p:cNvSpPr>
              <a:spLocks noChangeShapeType="1"/>
            </p:cNvSpPr>
            <p:nvPr/>
          </p:nvSpPr>
          <p:spPr bwMode="auto">
            <a:xfrm>
              <a:off x="240" y="1872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41" name="Line 17"/>
            <p:cNvSpPr>
              <a:spLocks noChangeShapeType="1"/>
            </p:cNvSpPr>
            <p:nvPr/>
          </p:nvSpPr>
          <p:spPr bwMode="auto">
            <a:xfrm>
              <a:off x="240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43" name="Line 19"/>
            <p:cNvSpPr>
              <a:spLocks noChangeShapeType="1"/>
            </p:cNvSpPr>
            <p:nvPr/>
          </p:nvSpPr>
          <p:spPr bwMode="auto">
            <a:xfrm>
              <a:off x="4704" y="148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5044" name="Group 20"/>
            <p:cNvGrpSpPr>
              <a:grpSpLocks/>
            </p:cNvGrpSpPr>
            <p:nvPr/>
          </p:nvGrpSpPr>
          <p:grpSpPr bwMode="auto">
            <a:xfrm>
              <a:off x="2784" y="1200"/>
              <a:ext cx="2592" cy="288"/>
              <a:chOff x="2832" y="1488"/>
              <a:chExt cx="2592" cy="288"/>
            </a:xfrm>
          </p:grpSpPr>
          <p:sp>
            <p:nvSpPr>
              <p:cNvPr id="1025045" name="AutoShape 21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592" cy="288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kumimoji="1" lang="zh-CN" altLang="en-US" sz="2000" u="none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段</a:t>
                </a:r>
                <a:r>
                  <a:rPr kumimoji="1" lang="zh-CN" altLang="en-US" sz="2000" u="none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      </a:t>
                </a:r>
                <a:r>
                  <a:rPr kumimoji="1" lang="zh-CN" altLang="en-US" sz="2000" u="none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段</a:t>
                </a:r>
                <a:r>
                  <a:rPr kumimoji="1" lang="zh-CN" altLang="en-US" sz="2000" u="none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内地址</a:t>
                </a:r>
              </a:p>
            </p:txBody>
          </p:sp>
          <p:sp>
            <p:nvSpPr>
              <p:cNvPr id="1025046" name="Line 22"/>
              <p:cNvSpPr>
                <a:spLocks noChangeShapeType="1"/>
              </p:cNvSpPr>
              <p:nvPr/>
            </p:nvSpPr>
            <p:spPr bwMode="auto">
              <a:xfrm>
                <a:off x="4032" y="14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5047" name="AutoShape 23"/>
            <p:cNvSpPr>
              <a:spLocks noChangeArrowheads="1"/>
            </p:cNvSpPr>
            <p:nvPr/>
          </p:nvSpPr>
          <p:spPr bwMode="auto">
            <a:xfrm>
              <a:off x="3984" y="3360"/>
              <a:ext cx="1488" cy="336"/>
            </a:xfrm>
            <a:prstGeom prst="flowChartProcess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主存地址       </a:t>
              </a:r>
            </a:p>
          </p:txBody>
        </p:sp>
        <p:sp>
          <p:nvSpPr>
            <p:cNvPr id="1025048" name="Text Box 24"/>
            <p:cNvSpPr txBox="1">
              <a:spLocks noChangeArrowheads="1"/>
            </p:cNvSpPr>
            <p:nvPr/>
          </p:nvSpPr>
          <p:spPr bwMode="auto">
            <a:xfrm>
              <a:off x="576" y="845"/>
              <a:ext cx="18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段表基址寄存器</a:t>
              </a:r>
            </a:p>
          </p:txBody>
        </p:sp>
        <p:sp>
          <p:nvSpPr>
            <p:cNvPr id="1025049" name="Text Box 25"/>
            <p:cNvSpPr txBox="1">
              <a:spLocks noChangeArrowheads="1"/>
            </p:cNvSpPr>
            <p:nvPr/>
          </p:nvSpPr>
          <p:spPr bwMode="auto">
            <a:xfrm>
              <a:off x="2784" y="835"/>
              <a:ext cx="26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虚存地址</a:t>
              </a:r>
            </a:p>
          </p:txBody>
        </p:sp>
        <p:sp>
          <p:nvSpPr>
            <p:cNvPr id="1025050" name="Text Box 26"/>
            <p:cNvSpPr txBox="1">
              <a:spLocks noChangeArrowheads="1"/>
            </p:cNvSpPr>
            <p:nvPr/>
          </p:nvSpPr>
          <p:spPr bwMode="auto">
            <a:xfrm>
              <a:off x="4059" y="3744"/>
              <a:ext cx="13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实存地址</a:t>
              </a:r>
            </a:p>
          </p:txBody>
        </p:sp>
        <p:sp>
          <p:nvSpPr>
            <p:cNvPr id="1025052" name="Oval 28"/>
            <p:cNvSpPr>
              <a:spLocks noChangeArrowheads="1"/>
            </p:cNvSpPr>
            <p:nvPr/>
          </p:nvSpPr>
          <p:spPr bwMode="auto">
            <a:xfrm>
              <a:off x="144" y="1680"/>
              <a:ext cx="192" cy="192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53" name="Text Box 29"/>
            <p:cNvSpPr txBox="1">
              <a:spLocks noChangeArrowheads="1"/>
            </p:cNvSpPr>
            <p:nvPr/>
          </p:nvSpPr>
          <p:spPr bwMode="auto">
            <a:xfrm>
              <a:off x="112" y="1624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u="none">
                  <a:solidFill>
                    <a:srgbClr val="CC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025056" name="Text Box 32"/>
            <p:cNvSpPr txBox="1">
              <a:spLocks noChangeArrowheads="1"/>
            </p:cNvSpPr>
            <p:nvPr/>
          </p:nvSpPr>
          <p:spPr bwMode="auto">
            <a:xfrm>
              <a:off x="975" y="3777"/>
              <a:ext cx="17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段表</a:t>
              </a:r>
              <a:r>
                <a:rPr kumimoji="1" lang="en-US" altLang="zh-CN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在主存中</a:t>
              </a:r>
              <a:r>
                <a:rPr kumimoji="1" lang="en-US" altLang="zh-CN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025057" name="Line 33"/>
            <p:cNvSpPr>
              <a:spLocks noChangeShapeType="1"/>
            </p:cNvSpPr>
            <p:nvPr/>
          </p:nvSpPr>
          <p:spPr bwMode="auto">
            <a:xfrm>
              <a:off x="1654" y="201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58" name="Line 34"/>
            <p:cNvSpPr>
              <a:spLocks noChangeShapeType="1"/>
            </p:cNvSpPr>
            <p:nvPr/>
          </p:nvSpPr>
          <p:spPr bwMode="auto">
            <a:xfrm>
              <a:off x="1296" y="2976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59" name="Line 35"/>
            <p:cNvSpPr>
              <a:spLocks noChangeShapeType="1"/>
            </p:cNvSpPr>
            <p:nvPr/>
          </p:nvSpPr>
          <p:spPr bwMode="auto">
            <a:xfrm flipV="1">
              <a:off x="3840" y="244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60" name="Line 36"/>
            <p:cNvSpPr>
              <a:spLocks noChangeShapeType="1"/>
            </p:cNvSpPr>
            <p:nvPr/>
          </p:nvSpPr>
          <p:spPr bwMode="auto">
            <a:xfrm>
              <a:off x="3840" y="244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62" name="Oval 38"/>
            <p:cNvSpPr>
              <a:spLocks noChangeArrowheads="1"/>
            </p:cNvSpPr>
            <p:nvPr/>
          </p:nvSpPr>
          <p:spPr bwMode="auto">
            <a:xfrm>
              <a:off x="4608" y="2352"/>
              <a:ext cx="192" cy="192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63" name="Text Box 39"/>
            <p:cNvSpPr txBox="1">
              <a:spLocks noChangeArrowheads="1"/>
            </p:cNvSpPr>
            <p:nvPr/>
          </p:nvSpPr>
          <p:spPr bwMode="auto">
            <a:xfrm>
              <a:off x="4574" y="2296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u="none">
                  <a:solidFill>
                    <a:srgbClr val="CC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025064" name="Line 40"/>
            <p:cNvSpPr>
              <a:spLocks noChangeShapeType="1"/>
            </p:cNvSpPr>
            <p:nvPr/>
          </p:nvSpPr>
          <p:spPr bwMode="auto">
            <a:xfrm>
              <a:off x="4704" y="254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65" name="Text Box 41"/>
            <p:cNvSpPr txBox="1">
              <a:spLocks noChangeArrowheads="1"/>
            </p:cNvSpPr>
            <p:nvPr/>
          </p:nvSpPr>
          <p:spPr bwMode="auto">
            <a:xfrm>
              <a:off x="1056" y="2016"/>
              <a:ext cx="7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u="none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段起址</a:t>
              </a:r>
            </a:p>
          </p:txBody>
        </p:sp>
        <p:sp>
          <p:nvSpPr>
            <p:cNvPr id="1025066" name="Text Box 42"/>
            <p:cNvSpPr txBox="1">
              <a:spLocks noChangeArrowheads="1"/>
            </p:cNvSpPr>
            <p:nvPr/>
          </p:nvSpPr>
          <p:spPr bwMode="auto">
            <a:xfrm>
              <a:off x="1708" y="2016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u="none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装入位</a:t>
              </a:r>
            </a:p>
          </p:txBody>
        </p:sp>
        <p:sp>
          <p:nvSpPr>
            <p:cNvPr id="1025067" name="Text Box 43"/>
            <p:cNvSpPr txBox="1">
              <a:spLocks noChangeArrowheads="1"/>
            </p:cNvSpPr>
            <p:nvPr/>
          </p:nvSpPr>
          <p:spPr bwMode="auto">
            <a:xfrm>
              <a:off x="2396" y="2014"/>
              <a:ext cx="5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u="none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段长</a:t>
              </a:r>
            </a:p>
          </p:txBody>
        </p:sp>
        <p:sp>
          <p:nvSpPr>
            <p:cNvPr id="1025068" name="Text Box 44"/>
            <p:cNvSpPr txBox="1">
              <a:spLocks noChangeArrowheads="1"/>
            </p:cNvSpPr>
            <p:nvPr/>
          </p:nvSpPr>
          <p:spPr bwMode="auto">
            <a:xfrm>
              <a:off x="576" y="2112"/>
              <a:ext cx="43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u="none">
                  <a:latin typeface="微软雅黑" panose="020B0503020204020204" pitchFamily="34" charset="-122"/>
                  <a:ea typeface="微软雅黑" panose="020B0503020204020204" pitchFamily="34" charset="-122"/>
                </a:rPr>
                <a:t>段号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535B65-A38C-43A8-8343-3981B6325371}" type="datetime10">
              <a:rPr lang="zh-CN" altLang="en-US" smtClean="0"/>
              <a:t>10:26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79512" y="331441"/>
            <a:ext cx="7659688" cy="649287"/>
          </a:xfrm>
          <a:prstGeom prst="rect">
            <a:avLst/>
          </a:prstGeom>
          <a:noFill/>
          <a:ln/>
        </p:spPr>
        <p:txBody>
          <a:bodyPr lIns="92075" tIns="46038" rIns="92075" bIns="46038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3.6.4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段页式虚拟存储器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323528" y="1268958"/>
            <a:ext cx="8316540" cy="4032250"/>
          </a:xfrm>
          <a:prstGeom prst="rect">
            <a:avLst/>
          </a:prstGeom>
          <a:noFill/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一、基本思想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、结合了页式、段式优点的虚拟存储技术；</a:t>
            </a:r>
          </a:p>
          <a:p>
            <a:pPr marL="868363" lvl="1" indent="-390525" algn="just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内存：等分为页；</a:t>
            </a:r>
          </a:p>
          <a:p>
            <a:pPr marL="868363" lvl="1" indent="-390525" algn="just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程序：分成段，每一个段再划分若干页；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、段表及页表</a:t>
            </a:r>
          </a:p>
          <a:p>
            <a:pPr marL="868363" lvl="1" indent="-390525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每个程序一个段表</a:t>
            </a:r>
          </a:p>
          <a:p>
            <a:pPr marL="868363" lvl="1" indent="-390525" fontAlgn="auto">
              <a:lnSpc>
                <a:spcPct val="120000"/>
              </a:lnSpc>
              <a:spcAft>
                <a:spcPts val="0"/>
              </a:spcAft>
              <a:buSzPct val="70000"/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每个段对应一个页表。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A96B57-24FB-4251-8B68-22091652A984}" type="datetime10">
              <a:rPr lang="zh-CN" altLang="en-US" smtClean="0"/>
              <a:t>10:26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7659688" cy="649287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二、地址变换：多进程方式举例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6134" name="Group 86"/>
          <p:cNvGrpSpPr>
            <a:grpSpLocks/>
          </p:cNvGrpSpPr>
          <p:nvPr/>
        </p:nvGrpSpPr>
        <p:grpSpPr bwMode="auto">
          <a:xfrm>
            <a:off x="228600" y="980728"/>
            <a:ext cx="8591550" cy="5200650"/>
            <a:chOff x="144" y="768"/>
            <a:chExt cx="5412" cy="3276"/>
          </a:xfrm>
        </p:grpSpPr>
        <p:grpSp>
          <p:nvGrpSpPr>
            <p:cNvPr id="1026058" name="Group 10"/>
            <p:cNvGrpSpPr>
              <a:grpSpLocks/>
            </p:cNvGrpSpPr>
            <p:nvPr/>
          </p:nvGrpSpPr>
          <p:grpSpPr bwMode="auto">
            <a:xfrm>
              <a:off x="2948" y="961"/>
              <a:ext cx="2411" cy="240"/>
              <a:chOff x="2880" y="1248"/>
              <a:chExt cx="2352" cy="240"/>
            </a:xfrm>
          </p:grpSpPr>
          <p:sp>
            <p:nvSpPr>
              <p:cNvPr id="1026059" name="AutoShape 11"/>
              <p:cNvSpPr>
                <a:spLocks noChangeArrowheads="1"/>
              </p:cNvSpPr>
              <p:nvPr/>
            </p:nvSpPr>
            <p:spPr bwMode="auto">
              <a:xfrm>
                <a:off x="2880" y="1248"/>
                <a:ext cx="2352" cy="240"/>
              </a:xfrm>
              <a:prstGeom prst="flowChartProcess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kumimoji="1" lang="en-US" altLang="zh-CN" sz="2400" b="1" u="none" dirty="0">
                    <a:latin typeface="Tahoma" pitchFamily="34" charset="0"/>
                  </a:rPr>
                  <a:t>C      1         </a:t>
                </a:r>
                <a:r>
                  <a:rPr kumimoji="1" lang="en-US" altLang="zh-CN" sz="2400" b="1" u="none" dirty="0" smtClean="0">
                    <a:latin typeface="Tahoma" pitchFamily="34" charset="0"/>
                  </a:rPr>
                  <a:t>  2            d</a:t>
                </a:r>
                <a:endParaRPr kumimoji="1" lang="en-US" altLang="zh-CN" sz="2400" b="1" u="none" dirty="0">
                  <a:latin typeface="Tahoma" pitchFamily="34" charset="0"/>
                </a:endParaRPr>
              </a:p>
            </p:txBody>
          </p:sp>
          <p:sp>
            <p:nvSpPr>
              <p:cNvPr id="1026060" name="Line 12"/>
              <p:cNvSpPr>
                <a:spLocks noChangeShapeType="1"/>
              </p:cNvSpPr>
              <p:nvPr/>
            </p:nvSpPr>
            <p:spPr bwMode="auto">
              <a:xfrm>
                <a:off x="3360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061" name="Line 13"/>
              <p:cNvSpPr>
                <a:spLocks noChangeShapeType="1"/>
              </p:cNvSpPr>
              <p:nvPr/>
            </p:nvSpPr>
            <p:spPr bwMode="auto">
              <a:xfrm>
                <a:off x="3936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062" name="Line 14"/>
              <p:cNvSpPr>
                <a:spLocks noChangeShapeType="1"/>
              </p:cNvSpPr>
              <p:nvPr/>
            </p:nvSpPr>
            <p:spPr bwMode="auto">
              <a:xfrm>
                <a:off x="4656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26063" name="Group 15"/>
            <p:cNvGrpSpPr>
              <a:grpSpLocks/>
            </p:cNvGrpSpPr>
            <p:nvPr/>
          </p:nvGrpSpPr>
          <p:grpSpPr bwMode="auto">
            <a:xfrm>
              <a:off x="390" y="1731"/>
              <a:ext cx="787" cy="770"/>
              <a:chOff x="384" y="2016"/>
              <a:chExt cx="768" cy="768"/>
            </a:xfrm>
          </p:grpSpPr>
          <p:sp>
            <p:nvSpPr>
              <p:cNvPr id="1026064" name="AutoShape 16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768" cy="768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r>
                  <a:rPr kumimoji="1" lang="en-US" altLang="zh-CN" sz="2400" b="1" u="none">
                    <a:latin typeface="Tahoma" pitchFamily="34" charset="0"/>
                  </a:rPr>
                  <a:t>SA</a:t>
                </a:r>
              </a:p>
              <a:p>
                <a:r>
                  <a:rPr kumimoji="1" lang="en-US" altLang="zh-CN" sz="2400" b="1" u="none">
                    <a:latin typeface="Tahoma" pitchFamily="34" charset="0"/>
                  </a:rPr>
                  <a:t>SB</a:t>
                </a:r>
              </a:p>
              <a:p>
                <a:r>
                  <a:rPr kumimoji="1" lang="en-US" altLang="zh-CN" sz="2400" b="1" u="none">
                    <a:latin typeface="Tahoma" pitchFamily="34" charset="0"/>
                  </a:rPr>
                  <a:t>SC</a:t>
                </a:r>
              </a:p>
            </p:txBody>
          </p:sp>
          <p:sp>
            <p:nvSpPr>
              <p:cNvPr id="1026065" name="Line 17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066" name="Line 18"/>
              <p:cNvSpPr>
                <a:spLocks noChangeShapeType="1"/>
              </p:cNvSpPr>
              <p:nvPr/>
            </p:nvSpPr>
            <p:spPr bwMode="auto">
              <a:xfrm>
                <a:off x="384" y="24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26067" name="Group 19"/>
            <p:cNvGrpSpPr>
              <a:grpSpLocks/>
            </p:cNvGrpSpPr>
            <p:nvPr/>
          </p:nvGrpSpPr>
          <p:grpSpPr bwMode="auto">
            <a:xfrm>
              <a:off x="1915" y="1586"/>
              <a:ext cx="738" cy="771"/>
              <a:chOff x="1728" y="1680"/>
              <a:chExt cx="720" cy="768"/>
            </a:xfrm>
          </p:grpSpPr>
          <p:sp>
            <p:nvSpPr>
              <p:cNvPr id="1026068" name="AutoShape 20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720" cy="768"/>
              </a:xfrm>
              <a:prstGeom prst="flowChartProcess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69" name="Line 21"/>
              <p:cNvSpPr>
                <a:spLocks noChangeShapeType="1"/>
              </p:cNvSpPr>
              <p:nvPr/>
            </p:nvSpPr>
            <p:spPr bwMode="auto">
              <a:xfrm>
                <a:off x="1728" y="187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070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6071" name="Line 23"/>
              <p:cNvSpPr>
                <a:spLocks noChangeShapeType="1"/>
              </p:cNvSpPr>
              <p:nvPr/>
            </p:nvSpPr>
            <p:spPr bwMode="auto">
              <a:xfrm>
                <a:off x="1728" y="225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26072" name="AutoShape 24"/>
            <p:cNvSpPr>
              <a:spLocks noChangeArrowheads="1"/>
            </p:cNvSpPr>
            <p:nvPr/>
          </p:nvSpPr>
          <p:spPr bwMode="auto">
            <a:xfrm>
              <a:off x="1866" y="2646"/>
              <a:ext cx="738" cy="577"/>
            </a:xfrm>
            <a:prstGeom prst="flowChartProcess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u="none">
                  <a:latin typeface="Tahoma" pitchFamily="34" charset="0"/>
                </a:rPr>
                <a:t>A</a:t>
              </a:r>
            </a:p>
            <a:p>
              <a:r>
                <a:rPr kumimoji="1" lang="en-US" altLang="zh-CN" sz="1800" b="1" u="none">
                  <a:latin typeface="Tahoma" pitchFamily="34" charset="0"/>
                </a:rPr>
                <a:t>B</a:t>
              </a:r>
            </a:p>
            <a:p>
              <a:r>
                <a:rPr kumimoji="1" lang="en-US" altLang="zh-CN" sz="1800" b="1" u="none">
                  <a:latin typeface="Tahoma" pitchFamily="34" charset="0"/>
                </a:rPr>
                <a:t>C</a:t>
              </a:r>
            </a:p>
          </p:txBody>
        </p:sp>
        <p:sp>
          <p:nvSpPr>
            <p:cNvPr id="1026073" name="Line 25"/>
            <p:cNvSpPr>
              <a:spLocks noChangeShapeType="1"/>
            </p:cNvSpPr>
            <p:nvPr/>
          </p:nvSpPr>
          <p:spPr bwMode="auto">
            <a:xfrm>
              <a:off x="1866" y="2838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74" name="Line 26"/>
            <p:cNvSpPr>
              <a:spLocks noChangeShapeType="1"/>
            </p:cNvSpPr>
            <p:nvPr/>
          </p:nvSpPr>
          <p:spPr bwMode="auto">
            <a:xfrm>
              <a:off x="1866" y="3031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75" name="AutoShape 27"/>
            <p:cNvSpPr>
              <a:spLocks noChangeArrowheads="1"/>
            </p:cNvSpPr>
            <p:nvPr/>
          </p:nvSpPr>
          <p:spPr bwMode="auto">
            <a:xfrm>
              <a:off x="4228" y="1635"/>
              <a:ext cx="1328" cy="288"/>
            </a:xfrm>
            <a:prstGeom prst="flowChartProcess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000" b="1" u="none" dirty="0" smtClean="0">
                  <a:latin typeface="Tahoma" pitchFamily="34" charset="0"/>
                </a:rPr>
                <a:t>  10         </a:t>
              </a:r>
              <a:r>
                <a:rPr kumimoji="1" lang="en-US" altLang="zh-CN" sz="2000" b="1" u="none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1026076" name="Line 28"/>
            <p:cNvSpPr>
              <a:spLocks noChangeShapeType="1"/>
            </p:cNvSpPr>
            <p:nvPr/>
          </p:nvSpPr>
          <p:spPr bwMode="auto">
            <a:xfrm>
              <a:off x="4785" y="163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77" name="AutoShape 29"/>
            <p:cNvSpPr>
              <a:spLocks noChangeArrowheads="1"/>
            </p:cNvSpPr>
            <p:nvPr/>
          </p:nvSpPr>
          <p:spPr bwMode="auto">
            <a:xfrm>
              <a:off x="3785" y="2212"/>
              <a:ext cx="590" cy="193"/>
            </a:xfrm>
            <a:prstGeom prst="flowChartProcess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 u="none">
                  <a:latin typeface="Tahoma" pitchFamily="34" charset="0"/>
                </a:rPr>
                <a:t>1</a:t>
              </a:r>
            </a:p>
          </p:txBody>
        </p:sp>
        <p:sp>
          <p:nvSpPr>
            <p:cNvPr id="1026078" name="AutoShape 30"/>
            <p:cNvSpPr>
              <a:spLocks noChangeArrowheads="1"/>
            </p:cNvSpPr>
            <p:nvPr/>
          </p:nvSpPr>
          <p:spPr bwMode="auto">
            <a:xfrm>
              <a:off x="3785" y="2405"/>
              <a:ext cx="590" cy="192"/>
            </a:xfrm>
            <a:prstGeom prst="flowChartProcess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 u="none">
                  <a:latin typeface="Tahoma" pitchFamily="34" charset="0"/>
                </a:rPr>
                <a:t>2</a:t>
              </a:r>
            </a:p>
          </p:txBody>
        </p:sp>
        <p:sp>
          <p:nvSpPr>
            <p:cNvPr id="1026079" name="AutoShape 31"/>
            <p:cNvSpPr>
              <a:spLocks noChangeArrowheads="1"/>
            </p:cNvSpPr>
            <p:nvPr/>
          </p:nvSpPr>
          <p:spPr bwMode="auto">
            <a:xfrm>
              <a:off x="3785" y="2806"/>
              <a:ext cx="590" cy="193"/>
            </a:xfrm>
            <a:prstGeom prst="flowChartProcess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 u="none">
                  <a:latin typeface="Tahoma" pitchFamily="34" charset="0"/>
                </a:rPr>
                <a:t>8</a:t>
              </a:r>
            </a:p>
          </p:txBody>
        </p:sp>
        <p:sp>
          <p:nvSpPr>
            <p:cNvPr id="1026080" name="AutoShape 32"/>
            <p:cNvSpPr>
              <a:spLocks noChangeArrowheads="1"/>
            </p:cNvSpPr>
            <p:nvPr/>
          </p:nvSpPr>
          <p:spPr bwMode="auto">
            <a:xfrm>
              <a:off x="3785" y="2999"/>
              <a:ext cx="590" cy="192"/>
            </a:xfrm>
            <a:prstGeom prst="flowChartProcess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 u="none">
                  <a:latin typeface="Tahoma" pitchFamily="34" charset="0"/>
                </a:rPr>
                <a:t>7</a:t>
              </a:r>
            </a:p>
          </p:txBody>
        </p:sp>
        <p:sp>
          <p:nvSpPr>
            <p:cNvPr id="1026081" name="AutoShape 33"/>
            <p:cNvSpPr>
              <a:spLocks noChangeArrowheads="1"/>
            </p:cNvSpPr>
            <p:nvPr/>
          </p:nvSpPr>
          <p:spPr bwMode="auto">
            <a:xfrm>
              <a:off x="3785" y="3191"/>
              <a:ext cx="590" cy="193"/>
            </a:xfrm>
            <a:prstGeom prst="flowChartProcess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 u="none">
                  <a:latin typeface="Tahoma" pitchFamily="34" charset="0"/>
                </a:rPr>
                <a:t>10</a:t>
              </a:r>
            </a:p>
          </p:txBody>
        </p:sp>
        <p:sp>
          <p:nvSpPr>
            <p:cNvPr id="1026082" name="AutoShape 34"/>
            <p:cNvSpPr>
              <a:spLocks noChangeArrowheads="1"/>
            </p:cNvSpPr>
            <p:nvPr/>
          </p:nvSpPr>
          <p:spPr bwMode="auto">
            <a:xfrm>
              <a:off x="3785" y="3659"/>
              <a:ext cx="590" cy="193"/>
            </a:xfrm>
            <a:prstGeom prst="flowChartProcess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 u="none">
                  <a:latin typeface="Tahoma" pitchFamily="34" charset="0"/>
                </a:rPr>
                <a:t>12</a:t>
              </a:r>
            </a:p>
          </p:txBody>
        </p:sp>
        <p:sp>
          <p:nvSpPr>
            <p:cNvPr id="1026083" name="AutoShape 35"/>
            <p:cNvSpPr>
              <a:spLocks noChangeArrowheads="1"/>
            </p:cNvSpPr>
            <p:nvPr/>
          </p:nvSpPr>
          <p:spPr bwMode="auto">
            <a:xfrm>
              <a:off x="3785" y="3852"/>
              <a:ext cx="590" cy="192"/>
            </a:xfrm>
            <a:prstGeom prst="flowChartProcess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000" b="1" u="none">
                  <a:latin typeface="Tahoma" pitchFamily="34" charset="0"/>
                </a:rPr>
                <a:t>4</a:t>
              </a:r>
            </a:p>
          </p:txBody>
        </p:sp>
        <p:sp>
          <p:nvSpPr>
            <p:cNvPr id="1026084" name="Line 36"/>
            <p:cNvSpPr>
              <a:spLocks noChangeShapeType="1"/>
            </p:cNvSpPr>
            <p:nvPr/>
          </p:nvSpPr>
          <p:spPr bwMode="auto">
            <a:xfrm>
              <a:off x="3194" y="1201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85" name="Line 37"/>
            <p:cNvSpPr>
              <a:spLocks noChangeShapeType="1"/>
            </p:cNvSpPr>
            <p:nvPr/>
          </p:nvSpPr>
          <p:spPr bwMode="auto">
            <a:xfrm flipH="1">
              <a:off x="144" y="1346"/>
              <a:ext cx="3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86" name="Line 38"/>
            <p:cNvSpPr>
              <a:spLocks noChangeShapeType="1"/>
            </p:cNvSpPr>
            <p:nvPr/>
          </p:nvSpPr>
          <p:spPr bwMode="auto">
            <a:xfrm>
              <a:off x="144" y="1346"/>
              <a:ext cx="0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87" name="Line 39"/>
            <p:cNvSpPr>
              <a:spLocks noChangeShapeType="1"/>
            </p:cNvSpPr>
            <p:nvPr/>
          </p:nvSpPr>
          <p:spPr bwMode="auto">
            <a:xfrm>
              <a:off x="144" y="2405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88" name="Line 40"/>
            <p:cNvSpPr>
              <a:spLocks noChangeShapeType="1"/>
            </p:cNvSpPr>
            <p:nvPr/>
          </p:nvSpPr>
          <p:spPr bwMode="auto">
            <a:xfrm>
              <a:off x="1177" y="2357"/>
              <a:ext cx="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26089" name="Group 41"/>
            <p:cNvGrpSpPr>
              <a:grpSpLocks/>
            </p:cNvGrpSpPr>
            <p:nvPr/>
          </p:nvGrpSpPr>
          <p:grpSpPr bwMode="auto">
            <a:xfrm>
              <a:off x="1315" y="2219"/>
              <a:ext cx="295" cy="328"/>
              <a:chOff x="1286" y="2504"/>
              <a:chExt cx="288" cy="327"/>
            </a:xfrm>
          </p:grpSpPr>
          <p:sp>
            <p:nvSpPr>
              <p:cNvPr id="1026090" name="Oval 4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91" name="Text Box 43"/>
              <p:cNvSpPr txBox="1">
                <a:spLocks noChangeArrowheads="1"/>
              </p:cNvSpPr>
              <p:nvPr/>
            </p:nvSpPr>
            <p:spPr bwMode="auto">
              <a:xfrm>
                <a:off x="1286" y="250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b="1" u="none" dirty="0">
                    <a:latin typeface="Tahoma" pitchFamily="34" charset="0"/>
                  </a:rPr>
                  <a:t>+</a:t>
                </a:r>
              </a:p>
            </p:txBody>
          </p:sp>
        </p:grpSp>
        <p:sp>
          <p:nvSpPr>
            <p:cNvPr id="1026092" name="Line 44"/>
            <p:cNvSpPr>
              <a:spLocks noChangeShapeType="1"/>
            </p:cNvSpPr>
            <p:nvPr/>
          </p:nvSpPr>
          <p:spPr bwMode="auto">
            <a:xfrm>
              <a:off x="3736" y="1201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93" name="Line 45"/>
            <p:cNvSpPr>
              <a:spLocks noChangeShapeType="1"/>
            </p:cNvSpPr>
            <p:nvPr/>
          </p:nvSpPr>
          <p:spPr bwMode="auto">
            <a:xfrm flipH="1">
              <a:off x="1423" y="1394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94" name="Line 46"/>
            <p:cNvSpPr>
              <a:spLocks noChangeShapeType="1"/>
            </p:cNvSpPr>
            <p:nvPr/>
          </p:nvSpPr>
          <p:spPr bwMode="auto">
            <a:xfrm flipH="1">
              <a:off x="1423" y="1394"/>
              <a:ext cx="0" cy="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95" name="Line 47"/>
            <p:cNvSpPr>
              <a:spLocks noChangeShapeType="1"/>
            </p:cNvSpPr>
            <p:nvPr/>
          </p:nvSpPr>
          <p:spPr bwMode="auto">
            <a:xfrm>
              <a:off x="1423" y="2453"/>
              <a:ext cx="0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96" name="Line 48"/>
            <p:cNvSpPr>
              <a:spLocks noChangeShapeType="1"/>
            </p:cNvSpPr>
            <p:nvPr/>
          </p:nvSpPr>
          <p:spPr bwMode="auto">
            <a:xfrm>
              <a:off x="2506" y="2886"/>
              <a:ext cx="2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26097" name="Group 49"/>
            <p:cNvGrpSpPr>
              <a:grpSpLocks/>
            </p:cNvGrpSpPr>
            <p:nvPr/>
          </p:nvGrpSpPr>
          <p:grpSpPr bwMode="auto">
            <a:xfrm>
              <a:off x="2752" y="2742"/>
              <a:ext cx="295" cy="289"/>
              <a:chOff x="1248" y="2496"/>
              <a:chExt cx="288" cy="288"/>
            </a:xfrm>
          </p:grpSpPr>
          <p:sp>
            <p:nvSpPr>
              <p:cNvPr id="1026098" name="Oval 5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99" name="Text Box 51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u="none">
                    <a:latin typeface="Tahoma" pitchFamily="34" charset="0"/>
                  </a:rPr>
                  <a:t>+</a:t>
                </a:r>
              </a:p>
            </p:txBody>
          </p:sp>
        </p:grpSp>
        <p:sp>
          <p:nvSpPr>
            <p:cNvPr id="1026100" name="Line 52"/>
            <p:cNvSpPr>
              <a:spLocks noChangeShapeType="1"/>
            </p:cNvSpPr>
            <p:nvPr/>
          </p:nvSpPr>
          <p:spPr bwMode="auto">
            <a:xfrm>
              <a:off x="4424" y="1201"/>
              <a:ext cx="0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01" name="Line 53"/>
            <p:cNvSpPr>
              <a:spLocks noChangeShapeType="1"/>
            </p:cNvSpPr>
            <p:nvPr/>
          </p:nvSpPr>
          <p:spPr bwMode="auto">
            <a:xfrm flipH="1">
              <a:off x="2899" y="1442"/>
              <a:ext cx="1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02" name="Line 54"/>
            <p:cNvSpPr>
              <a:spLocks noChangeShapeType="1"/>
            </p:cNvSpPr>
            <p:nvPr/>
          </p:nvSpPr>
          <p:spPr bwMode="auto">
            <a:xfrm>
              <a:off x="2899" y="1442"/>
              <a:ext cx="0" cy="1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03" name="Line 55"/>
            <p:cNvSpPr>
              <a:spLocks noChangeShapeType="1"/>
            </p:cNvSpPr>
            <p:nvPr/>
          </p:nvSpPr>
          <p:spPr bwMode="auto">
            <a:xfrm>
              <a:off x="2998" y="29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04" name="Line 56"/>
            <p:cNvSpPr>
              <a:spLocks noChangeShapeType="1"/>
            </p:cNvSpPr>
            <p:nvPr/>
          </p:nvSpPr>
          <p:spPr bwMode="auto">
            <a:xfrm flipH="1">
              <a:off x="3334" y="2916"/>
              <a:ext cx="0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05" name="Line 57"/>
            <p:cNvSpPr>
              <a:spLocks noChangeShapeType="1"/>
            </p:cNvSpPr>
            <p:nvPr/>
          </p:nvSpPr>
          <p:spPr bwMode="auto">
            <a:xfrm>
              <a:off x="3344" y="3263"/>
              <a:ext cx="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06" name="Line 58"/>
            <p:cNvSpPr>
              <a:spLocks noChangeShapeType="1"/>
            </p:cNvSpPr>
            <p:nvPr/>
          </p:nvSpPr>
          <p:spPr bwMode="auto">
            <a:xfrm>
              <a:off x="4375" y="3287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07" name="Line 59"/>
            <p:cNvSpPr>
              <a:spLocks noChangeShapeType="1"/>
            </p:cNvSpPr>
            <p:nvPr/>
          </p:nvSpPr>
          <p:spPr bwMode="auto">
            <a:xfrm flipV="1">
              <a:off x="4720" y="1923"/>
              <a:ext cx="0" cy="1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08" name="Line 60"/>
            <p:cNvSpPr>
              <a:spLocks noChangeShapeType="1"/>
            </p:cNvSpPr>
            <p:nvPr/>
          </p:nvSpPr>
          <p:spPr bwMode="auto">
            <a:xfrm>
              <a:off x="5212" y="1201"/>
              <a:ext cx="0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09" name="Text Box 61"/>
            <p:cNvSpPr txBox="1">
              <a:spLocks noChangeArrowheads="1"/>
            </p:cNvSpPr>
            <p:nvPr/>
          </p:nvSpPr>
          <p:spPr bwMode="auto">
            <a:xfrm>
              <a:off x="390" y="1490"/>
              <a:ext cx="10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600" b="1" u="none">
                  <a:latin typeface="Tahoma" pitchFamily="34" charset="0"/>
                </a:rPr>
                <a:t>基址寄存器</a:t>
              </a:r>
            </a:p>
          </p:txBody>
        </p:sp>
        <p:sp>
          <p:nvSpPr>
            <p:cNvPr id="1026110" name="Text Box 62"/>
            <p:cNvSpPr txBox="1">
              <a:spLocks noChangeArrowheads="1"/>
            </p:cNvSpPr>
            <p:nvPr/>
          </p:nvSpPr>
          <p:spPr bwMode="auto">
            <a:xfrm>
              <a:off x="1866" y="1394"/>
              <a:ext cx="10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600" b="1" u="none">
                  <a:latin typeface="Tahoma" pitchFamily="34" charset="0"/>
                </a:rPr>
                <a:t>程序</a:t>
              </a:r>
              <a:r>
                <a:rPr kumimoji="1" lang="en-US" altLang="zh-CN" sz="1600" b="1" u="none">
                  <a:latin typeface="Tahoma" pitchFamily="34" charset="0"/>
                </a:rPr>
                <a:t>A</a:t>
              </a:r>
              <a:r>
                <a:rPr kumimoji="1" lang="zh-CN" altLang="en-US" sz="1600" b="1" u="none">
                  <a:latin typeface="Tahoma" pitchFamily="34" charset="0"/>
                </a:rPr>
                <a:t>段表</a:t>
              </a:r>
            </a:p>
          </p:txBody>
        </p:sp>
        <p:sp>
          <p:nvSpPr>
            <p:cNvPr id="1026111" name="Text Box 63"/>
            <p:cNvSpPr txBox="1">
              <a:spLocks noChangeArrowheads="1"/>
            </p:cNvSpPr>
            <p:nvPr/>
          </p:nvSpPr>
          <p:spPr bwMode="auto">
            <a:xfrm>
              <a:off x="1768" y="2453"/>
              <a:ext cx="10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600" b="1" u="none">
                  <a:latin typeface="Tahoma" pitchFamily="34" charset="0"/>
                </a:rPr>
                <a:t>程序</a:t>
              </a:r>
              <a:r>
                <a:rPr kumimoji="1" lang="en-US" altLang="zh-CN" sz="1600" b="1" u="none">
                  <a:latin typeface="Tahoma" pitchFamily="34" charset="0"/>
                </a:rPr>
                <a:t>C</a:t>
              </a:r>
              <a:r>
                <a:rPr kumimoji="1" lang="zh-CN" altLang="en-US" sz="1600" b="1" u="none">
                  <a:latin typeface="Tahoma" pitchFamily="34" charset="0"/>
                </a:rPr>
                <a:t>段表</a:t>
              </a:r>
            </a:p>
          </p:txBody>
        </p:sp>
        <p:sp>
          <p:nvSpPr>
            <p:cNvPr id="1026116" name="Text Box 68"/>
            <p:cNvSpPr txBox="1">
              <a:spLocks noChangeArrowheads="1"/>
            </p:cNvSpPr>
            <p:nvPr/>
          </p:nvSpPr>
          <p:spPr bwMode="auto">
            <a:xfrm>
              <a:off x="1423" y="2597"/>
              <a:ext cx="44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600" b="1" u="none">
                  <a:latin typeface="Tahoma" pitchFamily="34" charset="0"/>
                </a:rPr>
                <a:t>S </a:t>
              </a:r>
              <a:r>
                <a:rPr kumimoji="1" lang="en-US" altLang="zh-CN" sz="1600" b="1" u="none" baseline="-25000">
                  <a:latin typeface="Tahoma" pitchFamily="34" charset="0"/>
                </a:rPr>
                <a:t>C+0</a:t>
              </a:r>
            </a:p>
          </p:txBody>
        </p:sp>
        <p:sp>
          <p:nvSpPr>
            <p:cNvPr id="1026117" name="Text Box 69"/>
            <p:cNvSpPr txBox="1">
              <a:spLocks noChangeArrowheads="1"/>
            </p:cNvSpPr>
            <p:nvPr/>
          </p:nvSpPr>
          <p:spPr bwMode="auto">
            <a:xfrm>
              <a:off x="1423" y="2809"/>
              <a:ext cx="44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600" b="1" u="none">
                  <a:latin typeface="Tahoma" pitchFamily="34" charset="0"/>
                </a:rPr>
                <a:t>S </a:t>
              </a:r>
              <a:r>
                <a:rPr kumimoji="1" lang="en-US" altLang="zh-CN" sz="1600" b="1" u="none" baseline="-25000">
                  <a:latin typeface="Tahoma" pitchFamily="34" charset="0"/>
                </a:rPr>
                <a:t>C+1</a:t>
              </a:r>
            </a:p>
          </p:txBody>
        </p:sp>
        <p:sp>
          <p:nvSpPr>
            <p:cNvPr id="1026118" name="Text Box 70"/>
            <p:cNvSpPr txBox="1">
              <a:spLocks noChangeArrowheads="1"/>
            </p:cNvSpPr>
            <p:nvPr/>
          </p:nvSpPr>
          <p:spPr bwMode="auto">
            <a:xfrm>
              <a:off x="1423" y="3002"/>
              <a:ext cx="4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600" b="1" u="none">
                  <a:latin typeface="Tahoma" pitchFamily="34" charset="0"/>
                </a:rPr>
                <a:t>S </a:t>
              </a:r>
              <a:r>
                <a:rPr kumimoji="1" lang="en-US" altLang="zh-CN" sz="1600" b="1" u="none" baseline="-25000">
                  <a:latin typeface="Tahoma" pitchFamily="34" charset="0"/>
                </a:rPr>
                <a:t>C+2</a:t>
              </a:r>
            </a:p>
          </p:txBody>
        </p:sp>
        <p:sp>
          <p:nvSpPr>
            <p:cNvPr id="1026119" name="Text Box 71"/>
            <p:cNvSpPr txBox="1">
              <a:spLocks noChangeArrowheads="1"/>
            </p:cNvSpPr>
            <p:nvPr/>
          </p:nvSpPr>
          <p:spPr bwMode="auto">
            <a:xfrm>
              <a:off x="3422" y="2212"/>
              <a:ext cx="4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400" b="1" u="none">
                  <a:latin typeface="Tahoma" pitchFamily="34" charset="0"/>
                </a:rPr>
                <a:t>A+0</a:t>
              </a:r>
            </a:p>
          </p:txBody>
        </p:sp>
        <p:sp>
          <p:nvSpPr>
            <p:cNvPr id="1026120" name="Text Box 72"/>
            <p:cNvSpPr txBox="1">
              <a:spLocks noChangeArrowheads="1"/>
            </p:cNvSpPr>
            <p:nvPr/>
          </p:nvSpPr>
          <p:spPr bwMode="auto">
            <a:xfrm>
              <a:off x="3422" y="2405"/>
              <a:ext cx="4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400" b="1" u="none">
                  <a:latin typeface="Tahoma" pitchFamily="34" charset="0"/>
                </a:rPr>
                <a:t>A+1</a:t>
              </a:r>
            </a:p>
          </p:txBody>
        </p:sp>
        <p:sp>
          <p:nvSpPr>
            <p:cNvPr id="1026121" name="Text Box 73"/>
            <p:cNvSpPr txBox="1">
              <a:spLocks noChangeArrowheads="1"/>
            </p:cNvSpPr>
            <p:nvPr/>
          </p:nvSpPr>
          <p:spPr bwMode="auto">
            <a:xfrm>
              <a:off x="3422" y="2806"/>
              <a:ext cx="4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400" b="1" u="none">
                  <a:latin typeface="Tahoma" pitchFamily="34" charset="0"/>
                </a:rPr>
                <a:t>B+0</a:t>
              </a:r>
            </a:p>
          </p:txBody>
        </p:sp>
        <p:sp>
          <p:nvSpPr>
            <p:cNvPr id="1026122" name="Text Box 74"/>
            <p:cNvSpPr txBox="1">
              <a:spLocks noChangeArrowheads="1"/>
            </p:cNvSpPr>
            <p:nvPr/>
          </p:nvSpPr>
          <p:spPr bwMode="auto">
            <a:xfrm>
              <a:off x="3422" y="2999"/>
              <a:ext cx="4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400" b="1" u="none">
                  <a:latin typeface="Tahoma" pitchFamily="34" charset="0"/>
                </a:rPr>
                <a:t>B+1</a:t>
              </a:r>
            </a:p>
          </p:txBody>
        </p:sp>
        <p:sp>
          <p:nvSpPr>
            <p:cNvPr id="1026123" name="Text Box 75"/>
            <p:cNvSpPr txBox="1">
              <a:spLocks noChangeArrowheads="1"/>
            </p:cNvSpPr>
            <p:nvPr/>
          </p:nvSpPr>
          <p:spPr bwMode="auto">
            <a:xfrm>
              <a:off x="3422" y="3239"/>
              <a:ext cx="4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400" b="1" u="none">
                  <a:latin typeface="Tahoma" pitchFamily="34" charset="0"/>
                </a:rPr>
                <a:t>B+2</a:t>
              </a:r>
            </a:p>
          </p:txBody>
        </p:sp>
        <p:sp>
          <p:nvSpPr>
            <p:cNvPr id="1026124" name="Text Box 76"/>
            <p:cNvSpPr txBox="1">
              <a:spLocks noChangeArrowheads="1"/>
            </p:cNvSpPr>
            <p:nvPr/>
          </p:nvSpPr>
          <p:spPr bwMode="auto">
            <a:xfrm>
              <a:off x="3422" y="3625"/>
              <a:ext cx="4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400" b="1" u="none" dirty="0">
                  <a:latin typeface="Tahoma" pitchFamily="34" charset="0"/>
                </a:rPr>
                <a:t>C+0</a:t>
              </a:r>
            </a:p>
          </p:txBody>
        </p:sp>
        <p:sp>
          <p:nvSpPr>
            <p:cNvPr id="1026125" name="Text Box 77"/>
            <p:cNvSpPr txBox="1">
              <a:spLocks noChangeArrowheads="1"/>
            </p:cNvSpPr>
            <p:nvPr/>
          </p:nvSpPr>
          <p:spPr bwMode="auto">
            <a:xfrm>
              <a:off x="3424" y="3807"/>
              <a:ext cx="4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400" b="1" u="none" dirty="0">
                  <a:latin typeface="Tahoma" pitchFamily="34" charset="0"/>
                </a:rPr>
                <a:t>C+1</a:t>
              </a:r>
            </a:p>
          </p:txBody>
        </p:sp>
        <p:sp>
          <p:nvSpPr>
            <p:cNvPr id="1026126" name="Text Box 78"/>
            <p:cNvSpPr txBox="1">
              <a:spLocks noChangeArrowheads="1"/>
            </p:cNvSpPr>
            <p:nvPr/>
          </p:nvSpPr>
          <p:spPr bwMode="auto">
            <a:xfrm>
              <a:off x="1866" y="912"/>
              <a:ext cx="98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 u="none">
                  <a:latin typeface="Tahoma" pitchFamily="34" charset="0"/>
                </a:rPr>
                <a:t>逻辑地址</a:t>
              </a:r>
            </a:p>
          </p:txBody>
        </p:sp>
        <p:sp>
          <p:nvSpPr>
            <p:cNvPr id="1026127" name="Text Box 79"/>
            <p:cNvSpPr txBox="1">
              <a:spLocks noChangeArrowheads="1"/>
            </p:cNvSpPr>
            <p:nvPr/>
          </p:nvSpPr>
          <p:spPr bwMode="auto">
            <a:xfrm>
              <a:off x="3342" y="1635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 u="none">
                  <a:latin typeface="Tahoma" pitchFamily="34" charset="0"/>
                </a:rPr>
                <a:t>物理地址</a:t>
              </a:r>
            </a:p>
          </p:txBody>
        </p:sp>
        <p:sp>
          <p:nvSpPr>
            <p:cNvPr id="1026128" name="Text Box 80"/>
            <p:cNvSpPr txBox="1">
              <a:spLocks noChangeArrowheads="1"/>
            </p:cNvSpPr>
            <p:nvPr/>
          </p:nvSpPr>
          <p:spPr bwMode="auto">
            <a:xfrm>
              <a:off x="2948" y="768"/>
              <a:ext cx="25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600" b="1" u="none">
                  <a:latin typeface="Tahoma" pitchFamily="34" charset="0"/>
                </a:rPr>
                <a:t>基号        段号        页号         页内地址</a:t>
              </a:r>
            </a:p>
          </p:txBody>
        </p:sp>
        <p:sp>
          <p:nvSpPr>
            <p:cNvPr id="1026129" name="Text Box 81"/>
            <p:cNvSpPr txBox="1">
              <a:spLocks noChangeArrowheads="1"/>
            </p:cNvSpPr>
            <p:nvPr/>
          </p:nvSpPr>
          <p:spPr bwMode="auto">
            <a:xfrm>
              <a:off x="4277" y="1442"/>
              <a:ext cx="68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600" b="1" u="none">
                  <a:latin typeface="Tahoma" pitchFamily="34" charset="0"/>
                </a:rPr>
                <a:t>物理页号</a:t>
              </a:r>
            </a:p>
          </p:txBody>
        </p:sp>
        <p:sp>
          <p:nvSpPr>
            <p:cNvPr id="1026130" name="Text Box 82"/>
            <p:cNvSpPr txBox="1">
              <a:spLocks noChangeArrowheads="1"/>
            </p:cNvSpPr>
            <p:nvPr/>
          </p:nvSpPr>
          <p:spPr bwMode="auto">
            <a:xfrm>
              <a:off x="3606" y="2007"/>
              <a:ext cx="5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600" b="1" u="none" dirty="0">
                  <a:latin typeface="Tahoma" pitchFamily="34" charset="0"/>
                </a:rPr>
                <a:t>页表</a:t>
              </a:r>
            </a:p>
          </p:txBody>
        </p:sp>
        <p:sp>
          <p:nvSpPr>
            <p:cNvPr id="1026131" name="Text Box 83"/>
            <p:cNvSpPr txBox="1">
              <a:spLocks noChangeArrowheads="1"/>
            </p:cNvSpPr>
            <p:nvPr/>
          </p:nvSpPr>
          <p:spPr bwMode="auto">
            <a:xfrm>
              <a:off x="4063" y="2038"/>
              <a:ext cx="5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600" b="1" u="none" dirty="0">
                  <a:latin typeface="Tahoma" pitchFamily="34" charset="0"/>
                </a:rPr>
                <a:t>C0</a:t>
              </a:r>
              <a:r>
                <a:rPr kumimoji="1" lang="zh-CN" altLang="en-US" sz="1600" b="1" u="none" dirty="0">
                  <a:latin typeface="Tahoma" pitchFamily="34" charset="0"/>
                </a:rPr>
                <a:t>段</a:t>
              </a:r>
            </a:p>
          </p:txBody>
        </p:sp>
        <p:sp>
          <p:nvSpPr>
            <p:cNvPr id="1026132" name="Text Box 84"/>
            <p:cNvSpPr txBox="1">
              <a:spLocks noChangeArrowheads="1"/>
            </p:cNvSpPr>
            <p:nvPr/>
          </p:nvSpPr>
          <p:spPr bwMode="auto">
            <a:xfrm>
              <a:off x="4063" y="2642"/>
              <a:ext cx="5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600" b="1" u="none" dirty="0">
                  <a:latin typeface="Tahoma" pitchFamily="34" charset="0"/>
                </a:rPr>
                <a:t>C1</a:t>
              </a:r>
              <a:r>
                <a:rPr kumimoji="1" lang="zh-CN" altLang="en-US" sz="1600" b="1" u="none" dirty="0">
                  <a:latin typeface="Tahoma" pitchFamily="34" charset="0"/>
                </a:rPr>
                <a:t>段</a:t>
              </a:r>
            </a:p>
          </p:txBody>
        </p:sp>
        <p:sp>
          <p:nvSpPr>
            <p:cNvPr id="1026133" name="Text Box 85"/>
            <p:cNvSpPr txBox="1">
              <a:spLocks noChangeArrowheads="1"/>
            </p:cNvSpPr>
            <p:nvPr/>
          </p:nvSpPr>
          <p:spPr bwMode="auto">
            <a:xfrm>
              <a:off x="4017" y="3458"/>
              <a:ext cx="5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600" b="1" u="none" dirty="0">
                  <a:latin typeface="Tahoma" pitchFamily="34" charset="0"/>
                </a:rPr>
                <a:t>C2</a:t>
              </a:r>
              <a:r>
                <a:rPr kumimoji="1" lang="zh-CN" altLang="en-US" sz="1600" b="1" u="none" dirty="0">
                  <a:latin typeface="Tahoma" pitchFamily="34" charset="0"/>
                </a:rPr>
                <a:t>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21503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4463" y="215726"/>
            <a:ext cx="8604250" cy="65976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全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写法</a:t>
            </a:r>
            <a:endParaRPr lang="en-US" altLang="zh-CN" sz="2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3603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   中：缓存、内存同时修改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2" indent="-360363">
              <a:lnSpc>
                <a:spcPct val="12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不命中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：直接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写内存，缓存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内容替换或不变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3603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简单，一致性好，适用于多处理机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4195" lvl="2" indent="0">
              <a:lnSpc>
                <a:spcPct val="120000"/>
              </a:lnSpc>
              <a:buNone/>
            </a:pPr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命中时可能产生不必要的内存写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2" indent="-27432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写回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2" indent="-360363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   中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：只改缓存并加修改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标记，撤出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时写入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360363">
              <a:lnSpc>
                <a:spcPct val="12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不命中：替换缓存内容，修改缓存并加修改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4195" lvl="2" indent="0">
              <a:lnSpc>
                <a:spcPct val="120000"/>
              </a:lnSpc>
              <a:spcBef>
                <a:spcPts val="600"/>
              </a:spcBef>
              <a:buSzPct val="70000"/>
              <a:buNone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         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撤出时写入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                 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indent="-3603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高效，但不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多处理机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写一次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法：（奔腾策略）</a:t>
            </a:r>
            <a:endParaRPr lang="en-US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indent="-3603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第一次写命中：采用全写法策略，供其他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处理（拷贝该块或作废）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indent="-36036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写操作：采用写回法策略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2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44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44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4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4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44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44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44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44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44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44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44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44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444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44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44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44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44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444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44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44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/>
        </p:nvSpPr>
        <p:spPr bwMode="auto">
          <a:xfrm>
            <a:off x="324637" y="260648"/>
            <a:ext cx="75834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cap="small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3.6.5 </a:t>
            </a:r>
            <a:r>
              <a:rPr lang="zh-CN" altLang="en-US" sz="2800" b="1" cap="small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替换算法</a:t>
            </a:r>
          </a:p>
        </p:txBody>
      </p:sp>
      <p:sp>
        <p:nvSpPr>
          <p:cNvPr id="1034243" name="Rectangle 3"/>
          <p:cNvSpPr>
            <a:spLocks noRot="1" noChangeArrowheads="1"/>
          </p:cNvSpPr>
          <p:nvPr/>
        </p:nvSpPr>
        <p:spPr bwMode="auto">
          <a:xfrm>
            <a:off x="323850" y="1052736"/>
            <a:ext cx="8569325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90600" indent="-5334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52600" indent="-3810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3810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55600" indent="-355600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</a:t>
            </a:r>
            <a:r>
              <a:rPr lang="zh-CN" altLang="en-US" sz="2400" u="non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的替换策略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的行替换策略</a:t>
            </a:r>
            <a:r>
              <a:rPr lang="zh-CN" altLang="en-US" sz="2400" u="non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有相似之处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u="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但有三点显著不同：</a:t>
            </a:r>
          </a:p>
          <a:p>
            <a:pPr marL="723900" indent="-368300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u="non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缺页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至少要涉及一次磁盘存取，使系统蒙受的损失要比</a:t>
            </a:r>
            <a:r>
              <a:rPr lang="en-US" altLang="zh-CN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未命中大得多</a:t>
            </a:r>
          </a:p>
          <a:p>
            <a:pPr marL="723900" indent="-368300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u="non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页面替换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由操作系统软件实现</a:t>
            </a:r>
          </a:p>
          <a:p>
            <a:pPr marL="723900" indent="-368300" algn="just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u="non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页面替换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</a:t>
            </a:r>
            <a:r>
              <a:rPr lang="zh-CN" altLang="en-US" sz="2400" u="non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余地大</a:t>
            </a:r>
            <a:r>
              <a:rPr lang="zh-CN" altLang="en-US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，属于一个进程的页面都可</a:t>
            </a:r>
            <a:r>
              <a:rPr lang="zh-CN" altLang="en-US" sz="2400" u="none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</a:p>
          <a:p>
            <a:pPr marL="355600" indent="-355600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虚拟存储器的替换策略</a:t>
            </a:r>
          </a:p>
          <a:p>
            <a:pPr marL="723900" indent="-368300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(FIFO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indent="-368300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(FIFO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最少使用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(LRU)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0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SzPct val="70000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改进的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：若某个页面命中，则将其移动到队尾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D33B03-0D5F-4014-9B58-5DCB8B3013EA}" type="datetime10">
              <a:rPr lang="zh-CN" altLang="en-US" smtClean="0"/>
              <a:t>10:26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ED0EA-89F6-4454-AC4E-3E8353746913}" type="datetime10">
              <a:rPr lang="zh-CN" altLang="en-US" smtClean="0"/>
              <a:t>10:26</a:t>
            </a:fld>
            <a:endParaRPr lang="zh-CN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887"/>
            <a:ext cx="9144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380217"/>
            <a:ext cx="8280920" cy="6524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55600" algn="ctr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SzPct val="70000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示例：先进先出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(FIFO)+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近期最少使用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(LRU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196752"/>
            <a:ext cx="8497888" cy="5112568"/>
          </a:xfrm>
          <a:ln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页式虚拟存储器：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以定长页面进行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indent="-720725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优点：页的起点和终点地址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便于建立页表，调度简单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indent="-720725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：没考虑程序内部的逻辑性，影响命中率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段式虚拟存储器：主存按段分配的存储管理方式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命中率更高，便于模块化编程；</a:t>
            </a:r>
          </a:p>
          <a:p>
            <a:pPr>
              <a:lnSpc>
                <a:spcPct val="120000"/>
              </a:lnSpc>
              <a:buNone/>
            </a:pPr>
            <a:r>
              <a:rPr lang="zh-CN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：内存分配策略复杂，易产生内存碎片，加重OS系统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负担。 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页虚拟存储器：分段和分页相结合的存储管理方式</a:t>
            </a:r>
          </a:p>
          <a:p>
            <a:pPr marL="720725" indent="-720725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优点：综合段式和页式管理方式的特点</a:t>
            </a:r>
          </a:p>
          <a:p>
            <a:pPr marL="720725" indent="-720725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缺点：需要多次查表过程</a:t>
            </a:r>
          </a:p>
        </p:txBody>
      </p:sp>
      <p:sp>
        <p:nvSpPr>
          <p:cNvPr id="1012743" name="Rectangle 7"/>
          <p:cNvSpPr>
            <a:spLocks noGrp="1" noChangeArrowheads="1"/>
          </p:cNvSpPr>
          <p:nvPr>
            <p:ph type="title"/>
          </p:nvPr>
        </p:nvSpPr>
        <p:spPr>
          <a:xfrm>
            <a:off x="251520" y="236190"/>
            <a:ext cx="7564438" cy="74453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三类虚拟存储器的比较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2502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88640"/>
            <a:ext cx="8424614" cy="645318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cap="small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虚拟存储器</a:t>
            </a:r>
            <a:r>
              <a:rPr lang="zh-CN" altLang="en-US" sz="2800" b="1" cap="small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en-US" altLang="en-US" sz="2800" b="1" cap="small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cache</a:t>
            </a:r>
            <a:r>
              <a:rPr lang="zh-CN" altLang="en-US" sz="2800" b="1" cap="small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比较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相同点</a:t>
            </a:r>
          </a:p>
          <a:p>
            <a:pPr marL="627063" indent="-3540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分块，将信息块从慢速设备向快速设备调度；</a:t>
            </a:r>
          </a:p>
          <a:p>
            <a:pPr marL="627063" indent="-3540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一定的映射方法，实现不同存储空间上的地址映射；</a:t>
            </a:r>
          </a:p>
          <a:p>
            <a:pPr marL="627063" indent="-3540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一定的替换策略。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不同点</a:t>
            </a:r>
          </a:p>
          <a:p>
            <a:pPr marL="273050" indent="627063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：弥补</a:t>
            </a:r>
            <a:r>
              <a:rPr lang="en-US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内存之间的速度差异；</a:t>
            </a:r>
          </a:p>
          <a:p>
            <a:pPr marL="273050" indent="627063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    存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：弥补主存、辅存容量差异。</a:t>
            </a:r>
          </a:p>
          <a:p>
            <a:pPr marL="273050" indent="627063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en-US" sz="2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en-US" altLang="zh-CN" sz="2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、MM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都有数据通路，失效时访问内存； </a:t>
            </a:r>
          </a:p>
          <a:p>
            <a:pPr marL="273050" indent="627063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    存：</a:t>
            </a:r>
            <a:r>
              <a:rPr lang="en-US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—AM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之间无通路，先调度后访问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73050" indent="627063">
              <a:lnSpc>
                <a:spcPct val="150000"/>
              </a:lnSpc>
              <a:buNone/>
            </a:pPr>
            <a:r>
              <a:rPr lang="en-US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主要由硬件来实现，对各类程序员透明；</a:t>
            </a:r>
          </a:p>
          <a:p>
            <a:pPr marL="1979613" indent="-107950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    存：由</a:t>
            </a:r>
            <a:r>
              <a:rPr lang="en-US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辅助一些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硬件现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，对应用程序员透明，对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indent="627063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程序员不透明。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899592" y="3356992"/>
            <a:ext cx="216024" cy="64807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899592" y="4293096"/>
            <a:ext cx="216024" cy="64807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899592" y="5229200"/>
            <a:ext cx="216024" cy="79208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A3BC481-7C97-4F4E-B414-C5844583ACCF}" type="datetime10">
              <a:rPr lang="zh-CN" altLang="en-US" smtClean="0"/>
              <a:t>10:26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5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5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45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45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45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45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45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45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45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45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45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45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45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45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45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45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45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45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45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45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45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45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45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445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445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445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00038"/>
            <a:ext cx="8568953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5EC095-6C2D-44E8-B0D9-B09216335B9D}" type="datetime10">
              <a:rPr lang="zh-CN" altLang="en-US" smtClean="0"/>
              <a:t>10:26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468313" y="260350"/>
            <a:ext cx="8351837" cy="6337300"/>
            <a:chOff x="295" y="164"/>
            <a:chExt cx="4662" cy="3992"/>
          </a:xfrm>
        </p:grpSpPr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1813" y="164"/>
              <a:ext cx="867" cy="3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" hangingPunct="1"/>
              <a:r>
                <a:rPr lang="zh-CN" altLang="en-US" sz="2000"/>
                <a:t>处理器</a:t>
              </a:r>
            </a:p>
          </p:txBody>
        </p:sp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813" y="643"/>
              <a:ext cx="867" cy="3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" hangingPunct="1"/>
              <a:r>
                <a:rPr lang="zh-CN" altLang="en-US" sz="2000"/>
                <a:t>寄存器组</a:t>
              </a:r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1542" y="1175"/>
              <a:ext cx="1572" cy="4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" hangingPunct="1"/>
              <a:r>
                <a:rPr lang="zh-CN" altLang="en-US" sz="2000"/>
                <a:t>高速缓冲存储器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33" y="1867"/>
              <a:ext cx="1898" cy="5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" hangingPunct="1"/>
              <a:r>
                <a:rPr lang="zh-CN" altLang="en-US" sz="2000" dirty="0" smtClean="0"/>
                <a:t>主存储器</a:t>
              </a:r>
              <a:endParaRPr lang="zh-CN" altLang="en-US" sz="2000" dirty="0"/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379" y="2719"/>
              <a:ext cx="2114" cy="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" hangingPunct="1"/>
              <a:r>
                <a:rPr lang="zh-CN" altLang="en-US" sz="2000"/>
                <a:t>辅助存储器</a:t>
              </a:r>
            </a:p>
            <a:p>
              <a:pPr algn="ctr" eaLnBrk="1" fontAlgn="b" hangingPunct="1"/>
              <a:r>
                <a:rPr lang="zh-CN" altLang="en-US" sz="2000"/>
                <a:t>（磁盘存储器等）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1000" y="3304"/>
              <a:ext cx="3090" cy="5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" hangingPunct="1"/>
              <a:r>
                <a:rPr lang="zh-CN" altLang="en-US" sz="2000"/>
                <a:t>大容量（海量）存储器</a:t>
              </a:r>
            </a:p>
            <a:p>
              <a:pPr algn="ctr" eaLnBrk="1" fontAlgn="b" hangingPunct="1"/>
              <a:r>
                <a:rPr lang="zh-CN" altLang="en-US" sz="2000"/>
                <a:t>（光盘、磁带存储器）</a:t>
              </a: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1217" y="3943"/>
              <a:ext cx="2602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 </a:t>
              </a:r>
              <a:r>
                <a:rPr lang="zh-CN" altLang="en-US" sz="2000">
                  <a:solidFill>
                    <a:srgbClr val="FF3300"/>
                  </a:solidFill>
                </a:rPr>
                <a:t>存储系统的层次结构</a:t>
              </a: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295" y="164"/>
              <a:ext cx="15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349" y="1335"/>
              <a:ext cx="1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349" y="2453"/>
              <a:ext cx="45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349" y="2719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403" y="3890"/>
              <a:ext cx="45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2680" y="643"/>
              <a:ext cx="2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674" y="164"/>
              <a:ext cx="0" cy="1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674" y="1335"/>
              <a:ext cx="0" cy="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674" y="2719"/>
              <a:ext cx="0" cy="1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415" y="643"/>
              <a:ext cx="0" cy="1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3493" y="3304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>
              <a:off x="4469" y="2719"/>
              <a:ext cx="0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4469" y="3304"/>
              <a:ext cx="0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349" y="590"/>
              <a:ext cx="597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CPU</a:t>
              </a:r>
              <a:r>
                <a:rPr lang="zh-CN" altLang="en-US" sz="2000"/>
                <a:t>芯片内</a:t>
              </a:r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349" y="1814"/>
              <a:ext cx="597" cy="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/>
                <a:t>主机内</a:t>
              </a:r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349" y="3145"/>
              <a:ext cx="542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/>
                <a:t>外部设备</a:t>
              </a:r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4035" y="1335"/>
              <a:ext cx="705" cy="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/>
                <a:t>联机存储</a:t>
              </a: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4144" y="2932"/>
              <a:ext cx="542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/>
                <a:t>联机文件</a:t>
              </a:r>
            </a:p>
          </p:txBody>
        </p:sp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4198" y="3571"/>
              <a:ext cx="488" cy="1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/>
                <a:t>可卸存储</a:t>
              </a:r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>
              <a:off x="2247" y="48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>
              <a:off x="2247" y="962"/>
              <a:ext cx="0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2247" y="160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2247" y="2453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2C3C86-275B-4819-B238-77E50E482A33}" type="datetime10">
              <a:rPr lang="zh-CN" altLang="en-US" smtClean="0"/>
              <a:t>10:26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913"/>
            <a:ext cx="8569325" cy="6480175"/>
          </a:xfrm>
          <a:prstGeom prst="rect">
            <a:avLst/>
          </a:prstGeom>
          <a:noFill/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存储器访问的局部性</a:t>
            </a:r>
          </a:p>
          <a:p>
            <a:pPr marL="0" indent="0" algn="just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、时间上的局部性</a:t>
            </a:r>
          </a:p>
          <a:p>
            <a:pPr marL="987425" lvl="1" indent="-457200" algn="just" fontAlgn="auto">
              <a:lnSpc>
                <a:spcPct val="130000"/>
              </a:lnSpc>
              <a:spcAft>
                <a:spcPts val="0"/>
              </a:spcAft>
              <a:buSzPct val="50000"/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正在使用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的信息很可能是</a:t>
            </a:r>
            <a:r>
              <a:rPr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后面立刻还要使用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的信息。</a:t>
            </a:r>
          </a:p>
          <a:p>
            <a:pPr marL="987425" lvl="1" indent="-457200" algn="just" fontAlgn="auto">
              <a:lnSpc>
                <a:spcPct val="130000"/>
              </a:lnSpc>
              <a:spcAft>
                <a:spcPts val="0"/>
              </a:spcAft>
              <a:buSzPct val="50000"/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例如：程序循环和堆栈操作中的信息。</a:t>
            </a:r>
          </a:p>
          <a:p>
            <a:pPr marL="0" indent="0" algn="just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、空间上的局部性</a:t>
            </a:r>
          </a:p>
          <a:p>
            <a:pPr marL="987425" lvl="1" indent="-457200" algn="just" fontAlgn="auto">
              <a:lnSpc>
                <a:spcPct val="130000"/>
              </a:lnSpc>
              <a:spcAft>
                <a:spcPts val="0"/>
              </a:spcAft>
              <a:buSzPct val="50000"/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连续使用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的信息很可能在</a:t>
            </a:r>
            <a:r>
              <a:rPr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存储空间上相邻或相近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987425" lvl="1" indent="-457200" algn="just" fontAlgn="auto">
              <a:lnSpc>
                <a:spcPct val="130000"/>
              </a:lnSpc>
              <a:spcAft>
                <a:spcPts val="0"/>
              </a:spcAft>
              <a:buSzPct val="50000"/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例如：以顺序执行为主的程序和数据(如数组)。</a:t>
            </a:r>
          </a:p>
          <a:p>
            <a:pPr marL="0" indent="0" algn="just" fontAlgn="auto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、局部性原理是存储系统层次结构有效性的依据</a:t>
            </a:r>
          </a:p>
          <a:p>
            <a:pPr marL="987425" lvl="1" indent="-457200" algn="just" fontAlgn="auto">
              <a:lnSpc>
                <a:spcPct val="130000"/>
              </a:lnSpc>
              <a:spcAft>
                <a:spcPts val="0"/>
              </a:spcAft>
              <a:buSzPct val="50000"/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近期频繁访问的信息放在速度较高的存储器中；</a:t>
            </a:r>
          </a:p>
          <a:p>
            <a:pPr marL="987425" lvl="1" indent="-457200" algn="just" fontAlgn="auto">
              <a:lnSpc>
                <a:spcPct val="130000"/>
              </a:lnSpc>
              <a:spcAft>
                <a:spcPts val="0"/>
              </a:spcAft>
              <a:buSzPct val="50000"/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近期不访问信息放在速度较低、价格也较低的存储器中。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F6704-38CF-41C2-A833-E4D3A33C383A}" type="datetime10">
              <a:rPr lang="zh-CN" altLang="en-US" smtClean="0"/>
              <a:t>10:26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9513" y="1196752"/>
            <a:ext cx="8496944" cy="52565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7CD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主存空间和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空间的数据块划分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的数据块称为行（线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，槽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2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   （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=0, 1, …, m-1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共有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m=2</a:t>
            </a:r>
            <a:r>
              <a:rPr lang="en-US" altLang="zh-CN" sz="22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主存的数据块称为块（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200" b="1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2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表示，（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j=0, 1, …, n-1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共有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en-US" altLang="zh-CN" sz="2200" b="1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行与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块等长，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k=2</a:t>
            </a:r>
            <a:r>
              <a:rPr lang="en-US" altLang="zh-CN" sz="22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以字为单位访问存储器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存储器包括：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数据存储器：对主存数据进行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标签存储器：记录缓存数据在主存的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标签存储器的内容取决于地址映射的方法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67600" cy="778098"/>
          </a:xfrm>
        </p:spPr>
        <p:txBody>
          <a:bodyPr anchor="ctr"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3.6.2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主存与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的地址映射</a:t>
            </a:r>
          </a:p>
        </p:txBody>
      </p:sp>
    </p:spTree>
    <p:extLst>
      <p:ext uri="{BB962C8B-B14F-4D97-AF65-F5344CB8AC3E}">
        <p14:creationId xmlns:p14="http://schemas.microsoft.com/office/powerpoint/2010/main" val="10661738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96752"/>
            <a:ext cx="8147248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三种映射方法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全相联映</a:t>
            </a:r>
            <a:r>
              <a:rPr lang="zh-CN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(fully associative mapping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将一个主存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块映射到任意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直接映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(direct mapping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一个主存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块映射到唯一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组相联映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(set associative mapping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将一个主存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块映射到唯一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中的任意行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 anchor="ctr"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3.6.2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主存与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的地址映射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5B17357-DE5A-40D9-97CB-EE6ABB0D9DEF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992888" cy="504056"/>
          </a:xfrm>
        </p:spPr>
        <p:txBody>
          <a:bodyPr anchor="t">
            <a:no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、全相联的映射方式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363434" cy="33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5192" y="816096"/>
            <a:ext cx="7859216" cy="16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内存地址分为两部分：块号和块内字号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一个内存块可以装入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任意行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内存块的内容写入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内存块的块号写入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行的标记位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5904656"/>
            <a:ext cx="8646294" cy="620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90488" lvl="1" eaLnBrk="1" hangingPunct="1">
              <a:tabLst>
                <a:tab pos="449263" algn="l"/>
              </a:tabLs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■ 优点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：冲突概率小，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■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比较代价高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B355AC-2BDB-402F-ADE4-E5373938ACDA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405" y="410653"/>
            <a:ext cx="8353051" cy="180498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4163" indent="-284163" eaLnBrk="0" fontAlgn="base" hangingPunct="0">
              <a:lnSpc>
                <a:spcPct val="130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全相联映射的地址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lvl="1" indent="-419100" eaLnBrk="1" hangingPunct="1">
              <a:lnSpc>
                <a:spcPct val="130000"/>
              </a:lnSpc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主存的地址格式</a:t>
            </a:r>
          </a:p>
          <a:p>
            <a:pPr marL="876300" lvl="1" indent="-419100" eaLnBrk="1" hangingPunct="1">
              <a:lnSpc>
                <a:spcPct val="130000"/>
              </a:lnSpc>
              <a:buFont typeface="Wingdings" pitchFamily="2" charset="2"/>
              <a:buChar char="p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内容：装入该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行的内存单元块号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284" name="Group 4"/>
          <p:cNvGrpSpPr>
            <a:grpSpLocks/>
          </p:cNvGrpSpPr>
          <p:nvPr/>
        </p:nvGrpSpPr>
        <p:grpSpPr bwMode="auto">
          <a:xfrm>
            <a:off x="4227314" y="749460"/>
            <a:ext cx="3657600" cy="381000"/>
            <a:chOff x="2064" y="672"/>
            <a:chExt cx="2304" cy="240"/>
          </a:xfrm>
        </p:grpSpPr>
        <p:sp>
          <p:nvSpPr>
            <p:cNvPr id="19466" name="Rectangle 5"/>
            <p:cNvSpPr>
              <a:spLocks noChangeArrowheads="1"/>
            </p:cNvSpPr>
            <p:nvPr/>
          </p:nvSpPr>
          <p:spPr bwMode="auto">
            <a:xfrm>
              <a:off x="2064" y="672"/>
              <a:ext cx="14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块号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Rectangle 6"/>
            <p:cNvSpPr>
              <a:spLocks noChangeArrowheads="1"/>
            </p:cNvSpPr>
            <p:nvPr/>
          </p:nvSpPr>
          <p:spPr bwMode="auto">
            <a:xfrm>
              <a:off x="3504" y="672"/>
              <a:ext cx="86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内字号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179388" y="2215640"/>
            <a:ext cx="8497068" cy="438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284163" indent="-284163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68338" indent="-193675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0925" indent="-192088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9685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501900" indent="-3429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9591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4163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8735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330700" indent="-342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全相联映射举例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1" indent="-425450">
              <a:lnSpc>
                <a:spcPct val="13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Block：8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（块大小），块内地址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=8</a:t>
            </a:r>
          </a:p>
          <a:p>
            <a:pPr marL="900113" lvl="1" indent="-425450">
              <a:lnSpc>
                <a:spcPct val="13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块号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=2M</a:t>
            </a:r>
          </a:p>
          <a:p>
            <a:pPr marL="474663" lvl="1" indent="0">
              <a:lnSpc>
                <a:spcPct val="130000"/>
              </a:lnSpc>
              <a:spcBef>
                <a:spcPct val="40000"/>
              </a:spcBef>
              <a:buClr>
                <a:srgbClr val="001ADC"/>
              </a:buClr>
              <a:buSzPct val="100000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1" indent="-425450">
              <a:lnSpc>
                <a:spcPct val="130000"/>
              </a:lnSpc>
              <a:spcBef>
                <a:spcPts val="1800"/>
              </a:spcBef>
              <a:buClr>
                <a:srgbClr val="001ADC"/>
              </a:buClr>
              <a:buSzPct val="100000"/>
              <a:buFont typeface="Wingdings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Cache：64K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1" indent="-425450">
              <a:lnSpc>
                <a:spcPct val="13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n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为21位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2" name="Group 17"/>
          <p:cNvGrpSpPr>
            <a:grpSpLocks/>
          </p:cNvGrpSpPr>
          <p:nvPr/>
        </p:nvGrpSpPr>
        <p:grpSpPr bwMode="auto">
          <a:xfrm>
            <a:off x="1187300" y="4154796"/>
            <a:ext cx="4968876" cy="381000"/>
            <a:chOff x="2245" y="2341"/>
            <a:chExt cx="3130" cy="240"/>
          </a:xfrm>
        </p:grpSpPr>
        <p:sp>
          <p:nvSpPr>
            <p:cNvPr id="19464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495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块号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【21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5" name="Rectangle 16"/>
            <p:cNvSpPr>
              <a:spLocks noChangeArrowheads="1"/>
            </p:cNvSpPr>
            <p:nvPr/>
          </p:nvSpPr>
          <p:spPr bwMode="auto">
            <a:xfrm>
              <a:off x="3740" y="2341"/>
              <a:ext cx="1635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内字号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8388424" y="-27384"/>
            <a:ext cx="792088" cy="384048"/>
          </a:xfrm>
        </p:spPr>
        <p:txBody>
          <a:bodyPr/>
          <a:lstStyle/>
          <a:p>
            <a:pPr>
              <a:defRPr/>
            </a:pPr>
            <a:fld id="{D587B14C-3B3A-42E4-A47A-40B949B6C0A8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 autoUpdateAnimBg="0"/>
      <p:bldP spid="48128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0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315009"/>
              </p:ext>
            </p:extLst>
          </p:nvPr>
        </p:nvGraphicFramePr>
        <p:xfrm>
          <a:off x="755650" y="100013"/>
          <a:ext cx="8137525" cy="675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Visio" r:id="rId3" imgW="4838690" imgH="4492505" progId="Visio.Drawing.11">
                  <p:embed/>
                </p:oleObj>
              </mc:Choice>
              <mc:Fallback>
                <p:oleObj name="Visio" r:id="rId3" imgW="4838690" imgH="44925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0013"/>
                        <a:ext cx="8137525" cy="675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4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107950" y="1341438"/>
            <a:ext cx="3603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映</a:t>
            </a: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射</a:t>
            </a: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5832648"/>
            <a:ext cx="4320480" cy="8367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449263" lvl="1" indent="-358775" eaLnBrk="1" hangingPunct="1">
              <a:buFont typeface="Wingdings" panose="05000000000000000000" pitchFamily="2" charset="2"/>
              <a:buChar char="n"/>
              <a:tabLst>
                <a:tab pos="449263" algn="l"/>
              </a:tabLs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优点：冲突概率小，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9263" lvl="1" indent="-358775" eaLnBrk="1" hangingPunct="1">
              <a:buFont typeface="Wingdings" panose="05000000000000000000" pitchFamily="2" charset="2"/>
              <a:buChar char="n"/>
              <a:tabLst>
                <a:tab pos="449263" algn="l"/>
              </a:tabLst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比较代价高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94B5DB5-07F0-4F96-B963-CA6818A20626}" type="datetime10">
              <a:rPr lang="zh-CN" altLang="en-US" smtClean="0"/>
              <a:t>10:25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7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 bwMode="auto">
        <a:solidFill>
          <a:srgbClr val="FFCC66"/>
        </a:solidFill>
        <a:ln w="28575">
          <a:solidFill>
            <a:schemeClr val="tx1"/>
          </a:solidFill>
          <a:miter lim="800000"/>
          <a:headEnd/>
          <a:tailEnd/>
        </a:ln>
      </a:spPr>
      <a:bodyPr wrap="none" anchor="ctr">
        <a:noAutofit/>
      </a:bodyPr>
      <a:lstStyle>
        <a:defPPr algn="ctr" eaLnBrk="1" hangingPunct="1">
          <a:defRPr kumimoji="1" sz="2400" b="1" dirty="0">
            <a:latin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5317</TotalTime>
  <Words>3387</Words>
  <Application>Microsoft Office PowerPoint</Application>
  <PresentationFormat>全屏显示(4:3)</PresentationFormat>
  <Paragraphs>648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凸显</vt:lpstr>
      <vt:lpstr>Visio</vt:lpstr>
      <vt:lpstr>3.6 Cache存储器</vt:lpstr>
      <vt:lpstr>PowerPoint 演示文稿</vt:lpstr>
      <vt:lpstr>PowerPoint 演示文稿</vt:lpstr>
      <vt:lpstr>PowerPoint 演示文稿</vt:lpstr>
      <vt:lpstr>3.6.2 主存与Cache的地址映射</vt:lpstr>
      <vt:lpstr>3.6.2 主存与Cache的地址映射</vt:lpstr>
      <vt:lpstr>一、全相联的映射方式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三、组相联映射</vt:lpstr>
      <vt:lpstr>PowerPoint 演示文稿</vt:lpstr>
      <vt:lpstr>PowerPoint 演示文稿</vt:lpstr>
      <vt:lpstr>组相联映射方式分析</vt:lpstr>
      <vt:lpstr>PowerPoint 演示文稿</vt:lpstr>
      <vt:lpstr>PowerPoint 演示文稿</vt:lpstr>
      <vt:lpstr>PowerPoint 演示文稿</vt:lpstr>
      <vt:lpstr>3.6.3 替换策略</vt:lpstr>
      <vt:lpstr>PowerPoint 演示文稿</vt:lpstr>
      <vt:lpstr>3.6.4  Pentium和酷睿的Cache</vt:lpstr>
      <vt:lpstr>3.6.4  Pentium PC的Cache</vt:lpstr>
      <vt:lpstr>3.6.5  Cache的效率分析</vt:lpstr>
      <vt:lpstr>3.7  虚拟存储器</vt:lpstr>
      <vt:lpstr>3.6.1 虚拟存储器的基本概念</vt:lpstr>
      <vt:lpstr>3.6.2 页式虚拟存储器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3.6.3 段式虚拟存储器</vt:lpstr>
      <vt:lpstr>3.6.3 段式虚拟存储器</vt:lpstr>
      <vt:lpstr>PowerPoint 演示文稿</vt:lpstr>
      <vt:lpstr>PowerPoint 演示文稿</vt:lpstr>
      <vt:lpstr>二、地址变换：多进程方式举例</vt:lpstr>
      <vt:lpstr>PowerPoint 演示文稿</vt:lpstr>
      <vt:lpstr>PowerPoint 演示文稿</vt:lpstr>
      <vt:lpstr>三类虚拟存储器的比较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zz</cp:lastModifiedBy>
  <cp:revision>266</cp:revision>
  <dcterms:created xsi:type="dcterms:W3CDTF">2014-09-22T09:08:42Z</dcterms:created>
  <dcterms:modified xsi:type="dcterms:W3CDTF">2019-04-19T02:27:52Z</dcterms:modified>
</cp:coreProperties>
</file>