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45"/>
  </p:notesMasterIdLst>
  <p:sldIdLst>
    <p:sldId id="299" r:id="rId2"/>
    <p:sldId id="353" r:id="rId3"/>
    <p:sldId id="451" r:id="rId4"/>
    <p:sldId id="359" r:id="rId5"/>
    <p:sldId id="360" r:id="rId6"/>
    <p:sldId id="361" r:id="rId7"/>
    <p:sldId id="455" r:id="rId8"/>
    <p:sldId id="453" r:id="rId9"/>
    <p:sldId id="478" r:id="rId10"/>
    <p:sldId id="367" r:id="rId11"/>
    <p:sldId id="479" r:id="rId12"/>
    <p:sldId id="480" r:id="rId13"/>
    <p:sldId id="381" r:id="rId14"/>
    <p:sldId id="382" r:id="rId15"/>
    <p:sldId id="384" r:id="rId16"/>
    <p:sldId id="385" r:id="rId17"/>
    <p:sldId id="386" r:id="rId18"/>
    <p:sldId id="460" r:id="rId19"/>
    <p:sldId id="461" r:id="rId20"/>
    <p:sldId id="389" r:id="rId21"/>
    <p:sldId id="462" r:id="rId22"/>
    <p:sldId id="463" r:id="rId23"/>
    <p:sldId id="396" r:id="rId24"/>
    <p:sldId id="401" r:id="rId25"/>
    <p:sldId id="477" r:id="rId26"/>
    <p:sldId id="397" r:id="rId27"/>
    <p:sldId id="399" r:id="rId28"/>
    <p:sldId id="404" r:id="rId29"/>
    <p:sldId id="405" r:id="rId30"/>
    <p:sldId id="464" r:id="rId31"/>
    <p:sldId id="411" r:id="rId32"/>
    <p:sldId id="465" r:id="rId33"/>
    <p:sldId id="471" r:id="rId34"/>
    <p:sldId id="472" r:id="rId35"/>
    <p:sldId id="466" r:id="rId36"/>
    <p:sldId id="467" r:id="rId37"/>
    <p:sldId id="481" r:id="rId38"/>
    <p:sldId id="468" r:id="rId39"/>
    <p:sldId id="482" r:id="rId40"/>
    <p:sldId id="473" r:id="rId41"/>
    <p:sldId id="474" r:id="rId42"/>
    <p:sldId id="475" r:id="rId43"/>
    <p:sldId id="476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400"/>
    <a:srgbClr val="008000"/>
    <a:srgbClr val="FFFFFF"/>
    <a:srgbClr val="FFFBE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979" autoAdjust="0"/>
  </p:normalViewPr>
  <p:slideViewPr>
    <p:cSldViewPr>
      <p:cViewPr varScale="1">
        <p:scale>
          <a:sx n="62" d="100"/>
          <a:sy n="62" d="100"/>
        </p:scale>
        <p:origin x="-13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>
          <a:xfrm>
            <a:off x="8118616" y="6429328"/>
            <a:ext cx="917880" cy="384048"/>
          </a:xfrm>
        </p:spPr>
        <p:txBody>
          <a:bodyPr rtlCol="0"/>
          <a:lstStyle/>
          <a:p>
            <a:pPr>
              <a:defRPr/>
            </a:pPr>
            <a:fld id="{97C56B17-CCEF-46D2-BC6E-0C2AC395F241}" type="datetime11">
              <a:rPr lang="zh-CN" altLang="en-US" smtClean="0"/>
              <a:t>13:36:26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90624" y="6429328"/>
            <a:ext cx="917880" cy="384048"/>
          </a:xfrm>
        </p:spPr>
        <p:txBody>
          <a:bodyPr/>
          <a:lstStyle/>
          <a:p>
            <a:pPr>
              <a:defRPr/>
            </a:pPr>
            <a:fld id="{7EFCDF2E-5E3E-45A8-972F-4C5A654E08BF}" type="datetime11">
              <a:rPr lang="zh-CN" altLang="en-US" smtClean="0"/>
              <a:t>13:36:26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100392" y="6429328"/>
            <a:ext cx="957832" cy="3840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pPr>
              <a:defRPr/>
            </a:pPr>
            <a:fld id="{B26B5C65-BF4B-47F0-99BE-092FE9CB5C17}" type="datetime11">
              <a:rPr lang="zh-CN" altLang="en-US" smtClean="0"/>
              <a:t>13:36:26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812360" y="6429328"/>
            <a:ext cx="917880" cy="384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F0E9684-C393-4F18-81C9-D9CCB99D4C66}" type="datetime11">
              <a:rPr lang="zh-CN" altLang="en-US" smtClean="0"/>
              <a:t>13:36:26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56448" y="1909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F9EDEE-1CAA-4BA1-8F66-43E73F9CD4A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54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4.1.swf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4.2.sw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 eaLnBrk="1" hangingPunct="1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指令系统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272" y="1700808"/>
            <a:ext cx="6347048" cy="47297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指令与指令格式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典型指令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956376" y="6237312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0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95846"/>
            <a:ext cx="8136904" cy="68488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、指令长度</a:t>
            </a:r>
            <a:endParaRPr lang="zh-CN" altLang="en-US" sz="32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76136"/>
            <a:ext cx="8280920" cy="5421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指令字长度：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一个指令字包含的二进制代码位数</a:t>
            </a:r>
          </a:p>
          <a:p>
            <a:pPr marL="639763" lvl="1" indent="-3556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单字长指令、半字长指令、多字长指令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等长指令：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各种指令字长度是相等的，指令字结构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非等长指令：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各种指令字长度随指令功能而异，结构灵活，能充分利用指令长度，但指令的控制较复杂 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多字长指令</a:t>
            </a:r>
          </a:p>
          <a:p>
            <a:pPr marL="576262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：有足够的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地址位，解决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访问内存空间的寻址能力问题 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7525" lvl="1" indent="-28416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缺点：取出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一条指令需要访问内存 两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次或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多次，影响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，又占用了更多的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95846"/>
            <a:ext cx="8136904" cy="68488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例子：指令格式如下所示，分析指令格式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636912"/>
            <a:ext cx="8064896" cy="3744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单字长二地址指令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位，可以对应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源操作数地址和目标操作数地址都是寄存器号，是寄存器直接寻址，操作数在寄存器中，属于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类指令结构常用于算数逻辑运算指令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39552" y="1290826"/>
            <a:ext cx="7920881" cy="914038"/>
            <a:chOff x="539552" y="1290826"/>
            <a:chExt cx="7920881" cy="914038"/>
          </a:xfrm>
        </p:grpSpPr>
        <p:sp>
          <p:nvSpPr>
            <p:cNvPr id="2" name="TextBox 1"/>
            <p:cNvSpPr txBox="1"/>
            <p:nvPr/>
          </p:nvSpPr>
          <p:spPr>
            <a:xfrm>
              <a:off x="539552" y="1743199"/>
              <a:ext cx="1980220" cy="461665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/>
            </a:lstStyle>
            <a:p>
              <a:r>
                <a:rPr lang="en-US" altLang="zh-CN" sz="2400" b="1" dirty="0"/>
                <a:t>OP</a:t>
              </a:r>
              <a:endParaRPr lang="zh-CN" alt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9772" y="1743199"/>
              <a:ext cx="1764196" cy="461665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——</a:t>
              </a:r>
              <a:endParaRPr lang="zh-CN" alt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3968" y="1743199"/>
              <a:ext cx="2088232" cy="461665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/>
            </a:lstStyle>
            <a:p>
              <a:r>
                <a:rPr lang="zh-CN" altLang="en-US" sz="2400" b="1" dirty="0" smtClean="0"/>
                <a:t>源寄存器</a:t>
              </a:r>
              <a:endParaRPr lang="zh-CN" alt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2200" y="1743199"/>
              <a:ext cx="2088232" cy="461665"/>
            </a:xfrm>
            <a:prstGeom prst="rect">
              <a:avLst/>
            </a:prstGeom>
            <a:noFill/>
            <a:ln>
              <a:solidFill>
                <a:srgbClr val="0000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目标寄存器</a:t>
              </a:r>
              <a:endParaRPr lang="zh-CN" altLang="en-US" sz="2400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550950" y="1290826"/>
              <a:ext cx="79094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15             9                      7                 4  3                0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95846"/>
            <a:ext cx="8136904" cy="68488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例子：指令格式如下所示，分析指令格式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852936"/>
            <a:ext cx="8064896" cy="35283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双字长二地址指令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位，可以对应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一个操作数在源寄存器，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个寄存器；另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个操作数在存储器中，由变址寄存器内容和位移量计算获得有效地址，属于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743199"/>
            <a:ext cx="1980220" cy="4616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sz="2400" b="1" dirty="0"/>
              <a:t>OP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9772" y="1743199"/>
            <a:ext cx="1764196" cy="4616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——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1743199"/>
            <a:ext cx="2088232" cy="4616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sz="2400" b="1" dirty="0" smtClean="0"/>
              <a:t>源寄存器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1743199"/>
            <a:ext cx="2088232" cy="4616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变址寄存器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50950" y="1290826"/>
            <a:ext cx="7909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15            10                      7                4  3                0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204864"/>
            <a:ext cx="7920880" cy="461665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sz="2400" b="1" dirty="0" smtClean="0"/>
              <a:t>位移量（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65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7854"/>
            <a:ext cx="7543800" cy="90090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4.2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指令和数据的寻址方式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003232" cy="513318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寻址问题：寻找指令或操作数的有效地址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：确定下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一条指令的地址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寻址：确定本条指令中各操作数的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数据寻址方式</a:t>
            </a:r>
            <a:endParaRPr lang="en-US" altLang="zh-CN" sz="24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根据指令中的地址码字段寻找相应操作数的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计算机硬件结构、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指令格式、指令功能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紧密相关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4" descr="4a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5689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229600" cy="230425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一、指令寻址方式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程序计数器（</a:t>
            </a: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）的作用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顺序方式的指令寻址：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跳转方式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值替换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20688"/>
            <a:ext cx="8229600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、数据寻址方式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操作数的可能位置</a:t>
            </a:r>
            <a:endParaRPr lang="en-US" altLang="zh-CN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内部寄存器、主存储器、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设备端口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endParaRPr lang="en-US" altLang="zh-CN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根据操作数的不同位置，派生出各种不同寻址方式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不同计算机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往往具有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不同的寻址方式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指令中不同寻址方式的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5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 descr="4a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692"/>
            <a:ext cx="8496944" cy="669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2" name="圆角矩形 1"/>
          <p:cNvSpPr/>
          <p:nvPr/>
        </p:nvSpPr>
        <p:spPr bwMode="auto">
          <a:xfrm>
            <a:off x="251520" y="1340768"/>
            <a:ext cx="727280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51520" y="3861048"/>
            <a:ext cx="8064896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339752" y="6381328"/>
            <a:ext cx="5336976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543800" cy="86409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二、数据寻址方式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08912" cy="518457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、隐含寻址</a:t>
            </a:r>
            <a:endParaRPr lang="en-US" altLang="zh-CN" sz="28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指令中隐含着操作数的地址</a:t>
            </a:r>
          </a:p>
          <a:p>
            <a:pPr marL="360363" indent="-360363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例如：某些单地址指令，隐含了累加器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作为第二个操作数地址，为隐含寻址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31" y="3392808"/>
            <a:ext cx="3569821" cy="27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60648"/>
            <a:ext cx="8330338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、立即寻址</a:t>
            </a:r>
            <a:endParaRPr lang="en-US" altLang="zh-CN" sz="28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指令的地址码就是操作数，取出指令立即获得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操作数，这样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的操作数被称为立即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：操作码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 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</a:p>
          <a:p>
            <a:pPr marL="360363" indent="-360363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：快，但灵活性差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取指令时，操作码和操作数被同时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取出，速度快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是指令的一部分，不能被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操作数大小受指令长度限制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用途：给寄存器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或主存单元赋初值，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或提供常数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43" y="1470005"/>
            <a:ext cx="242619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5589240"/>
            <a:ext cx="8204581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365125" eaLnBrk="1" hangingPunct="1">
              <a:lnSpc>
                <a:spcPct val="130000"/>
              </a:lnSpc>
            </a:pPr>
            <a:r>
              <a:rPr lang="zh-CN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AX 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3165H </a:t>
            </a:r>
          </a:p>
          <a:p>
            <a:pPr marL="365125" indent="-365125" eaLnBrk="1" hangingPunct="1">
              <a:lnSpc>
                <a:spcPct val="130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将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的内容与立即数3165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相加，结果存入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1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46" name="Picture 2" descr="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6" y="1916832"/>
            <a:ext cx="846858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207876" y="332656"/>
            <a:ext cx="84963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3、存储器直接寻址</a:t>
            </a:r>
            <a:endParaRPr lang="zh-CN" altLang="en-US" sz="2800" b="1" u="sng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SzPct val="55000"/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中给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出该内存单元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74638"/>
            <a:ext cx="7467600" cy="7780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4.1 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指令与指令格式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80920" cy="513318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一、指令和指令系统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tabLst>
                <a:tab pos="6637338" algn="l"/>
              </a:tabLst>
              <a:defRPr/>
            </a:pPr>
            <a:r>
              <a:rPr lang="en-US" altLang="zh-CN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</a:t>
            </a: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：规定计算机完成一定操作的指示、命令，指令在计算机内部是用二进制表示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微指令：微程序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级的命令，它属于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宏指令：由若干条机器指令组成的软件指令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，属于软件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机器指令：介于微指令与宏指令之间，通常简称为指令，每一条指令可完成一个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独立数据运算、数据传送等操作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本章所讨论的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指令：机器指令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0262" y="404664"/>
            <a:ext cx="8330338" cy="6192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存储器直接寻址特点</a:t>
            </a:r>
            <a:endParaRPr lang="en-US" altLang="zh-CN" sz="28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地址是不能修改的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，与程序本身所在的位置无关，所以又叫做绝对寻址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早期的计算机中，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主存储器的容量较小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，对地址码位数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不高，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采用直接寻址方式简单快速，也便于硬件实现，因此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，曾经是主要的寻址方式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随着主存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容量的不断扩大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，地址码越来越宽。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指令地址码位数无法满足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整个主存空间寻址的要求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，直接寻址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受到很大限制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363" indent="-36036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指令执行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过程中，为了取得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操作数必须访问内存，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降低了指令的执行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0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188640"/>
            <a:ext cx="8280920" cy="252028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Aft>
                <a:spcPts val="0"/>
              </a:spcAft>
              <a:buNone/>
              <a:tabLst>
                <a:tab pos="274638" algn="l"/>
              </a:tabLst>
            </a:pPr>
            <a:r>
              <a:rPr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、存储器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间接寻址</a:t>
            </a:r>
            <a:endParaRPr lang="zh-CN" altLang="en-US" sz="28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 descr="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424614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1520" y="4725144"/>
            <a:ext cx="83061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4638" algn="l"/>
              </a:tabLs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B58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间址器或地址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4638" algn="l"/>
              </a:tabLs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指令灵活，改变间址器内容，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不改变指令，可访问不同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4638" algn="l"/>
              </a:tabLs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全部字长都可用于存放操作数地址，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扩大了寻址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74638" algn="l"/>
              </a:tabLs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多次访问内存，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降低了指令的执行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2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07507"/>
            <a:ext cx="2231504" cy="283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188640"/>
            <a:ext cx="8496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tabLst>
                <a:tab pos="274638" algn="l"/>
              </a:tabLst>
            </a:pPr>
            <a:r>
              <a:rPr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、寄存器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直接寻址</a:t>
            </a:r>
            <a:endParaRPr lang="en-US" altLang="zh-CN" sz="28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指令地址码给出寄存器编号或名称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从寄存器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操作数比访问主存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寄存器数量较少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，编号位数也少，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减小了地址码字段长度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 algn="just" eaLnBrk="1" hangingPunct="1"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AX，BX</a:t>
            </a:r>
          </a:p>
          <a:p>
            <a:pPr marL="365125" indent="-365125" algn="just"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中内容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传送到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为源地址，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为目标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3848268"/>
            <a:ext cx="5904656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65125" indent="-365125" algn="just" eaLnBrk="1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80*86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endParaRPr lang="en-US" altLang="zh-CN" sz="22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AX（AL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AH）, BX（BL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 algn="just" eaLnBrk="1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CX（CL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CH）,  DX（DL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DH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</a:p>
          <a:p>
            <a:pPr algn="just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EAX(AX)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EBX(BX)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ECX(CX)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EDX(DX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括号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内为低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位的名称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8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33056"/>
            <a:ext cx="3256012" cy="29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54000"/>
            <a:ext cx="8352928" cy="6343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、寄存器间接寻址</a:t>
            </a:r>
            <a:endParaRPr lang="en-US" altLang="zh-CN" sz="28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操作数在主存中，操作数地址在寄存器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指令地址码中给出寄存器编号，即：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=(R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较短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后访问内存一次可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得到操作数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速度较比存储器间接寻址快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克服了存储器间接寻址中多次访问内存的缺点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AX，[SI]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方括号是间址方式的一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种表示，表明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是地址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操作数地址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568952" cy="6264696"/>
          </a:xfrm>
        </p:spPr>
        <p:txBody>
          <a:bodyPr>
            <a:normAutofit/>
          </a:bodyPr>
          <a:lstStyle/>
          <a:p>
            <a:pPr marL="0" lvl="1" indent="0">
              <a:lnSpc>
                <a:spcPct val="160000"/>
              </a:lnSpc>
              <a:spcBef>
                <a:spcPts val="0"/>
              </a:spcBef>
              <a:buSzPct val="70000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、偏移寻址</a:t>
            </a:r>
            <a:endParaRPr lang="en-US" altLang="zh-CN" sz="28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直接寻址和寄存器间接寻址的结合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6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指令中有两个地址字段：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2" indent="-342900">
              <a:lnSpc>
                <a:spcPct val="16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一是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显式的</a:t>
            </a: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形式地址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，直接使用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8660" lvl="2" indent="-342900">
              <a:lnSpc>
                <a:spcPct val="16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二是显式或隐含的指明某个专用寄存器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marL="274320" lvl="1">
              <a:lnSpc>
                <a:spcPct val="16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有效地址：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74320" lvl="1">
              <a:lnSpc>
                <a:spcPct val="16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常用的偏移寻址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1510" lvl="2" indent="-285750">
              <a:lnSpc>
                <a:spcPct val="16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变址寻址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1510" lvl="2" indent="-285750">
              <a:lnSpc>
                <a:spcPct val="16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相对寻址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51510" lvl="2" indent="-285750">
              <a:lnSpc>
                <a:spcPct val="16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基址寻址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9000"/>
            <a:ext cx="436893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77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2895"/>
            <a:ext cx="8568952" cy="3308113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）变址寻址</a:t>
            </a:r>
            <a:endParaRPr lang="en-US" altLang="zh-CN" sz="28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地址码给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基准地址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，变址寄存器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出变址值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，有效地址等于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加上变址值，即：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(Rb)</a:t>
            </a:r>
          </a:p>
          <a:p>
            <a:pPr marL="274320" lvl="1">
              <a:lnSpc>
                <a:spcPct val="140000"/>
              </a:lnSpc>
              <a:spcBef>
                <a:spcPts val="0"/>
              </a:spcBef>
              <a:buSzPct val="70000"/>
              <a:buFont typeface="Wingdings"/>
              <a:buChar char="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典型应用：需要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频繁修改操作数地址时，无须修改指令，只要修改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值即可，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广泛用于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软堆栈、线性表</a:t>
            </a: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字符串等数据结构的访问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529" y="3207935"/>
            <a:ext cx="7992888" cy="3461425"/>
            <a:chOff x="323529" y="3019697"/>
            <a:chExt cx="7992888" cy="3649663"/>
          </a:xfrm>
        </p:grpSpPr>
        <p:sp>
          <p:nvSpPr>
            <p:cNvPr id="8" name="Text Box 51"/>
            <p:cNvSpPr txBox="1">
              <a:spLocks noChangeArrowheads="1"/>
            </p:cNvSpPr>
            <p:nvPr/>
          </p:nvSpPr>
          <p:spPr bwMode="auto">
            <a:xfrm>
              <a:off x="5874826" y="3176860"/>
              <a:ext cx="814952" cy="2920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ct val="145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pPr algn="r" eaLnBrk="1" hangingPunct="1">
                <a:lnSpc>
                  <a:spcPct val="145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A+1…</a:t>
              </a:r>
            </a:p>
            <a:p>
              <a:pPr algn="r" eaLnBrk="1" hangingPunct="1">
                <a:lnSpc>
                  <a:spcPct val="145000"/>
                </a:lnSpc>
              </a:pP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A+i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lnSpc>
                  <a:spcPct val="145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 algn="r" eaLnBrk="1" hangingPunct="1">
                <a:lnSpc>
                  <a:spcPct val="145000"/>
                </a:lnSpc>
              </a:pP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A+m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840725" y="4761185"/>
              <a:ext cx="2293938" cy="1504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42357" y="5192985"/>
              <a:ext cx="22923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40725" y="5840685"/>
              <a:ext cx="2293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173689" y="5624785"/>
              <a:ext cx="1257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431602" y="4400823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431602" y="4400823"/>
              <a:ext cx="517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3728542" y="4616723"/>
              <a:ext cx="1182863" cy="431800"/>
              <a:chOff x="2517" y="2795"/>
              <a:chExt cx="725" cy="272"/>
            </a:xfrm>
          </p:grpSpPr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2517" y="2795"/>
                <a:ext cx="2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2771" y="2795"/>
                <a:ext cx="104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V="1">
                <a:off x="2875" y="2795"/>
                <a:ext cx="157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032" y="2795"/>
                <a:ext cx="2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2517" y="2795"/>
                <a:ext cx="21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 flipH="1">
                <a:off x="3032" y="2795"/>
                <a:ext cx="21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20"/>
              <p:cNvSpPr>
                <a:spLocks noChangeShapeType="1"/>
              </p:cNvSpPr>
              <p:nvPr/>
            </p:nvSpPr>
            <p:spPr bwMode="auto">
              <a:xfrm>
                <a:off x="2743" y="3067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3948799" y="440082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618967" y="3535635"/>
              <a:ext cx="3365856" cy="40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          …        X        A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542416" y="3535635"/>
              <a:ext cx="1632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505021" y="3535635"/>
              <a:ext cx="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170688" y="3535635"/>
              <a:ext cx="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4689516" y="3969023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801961" y="396902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323529" y="4184923"/>
              <a:ext cx="3478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23529" y="4184923"/>
              <a:ext cx="0" cy="1368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23529" y="5553348"/>
              <a:ext cx="5188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3203848" y="3019697"/>
              <a:ext cx="951936" cy="421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1100139" y="6272485"/>
              <a:ext cx="151732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通用寄存器</a:t>
              </a:r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4319157" y="5048523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6836615" y="4184923"/>
              <a:ext cx="1479802" cy="132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6838247" y="4616723"/>
              <a:ext cx="1478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6836615" y="5119960"/>
              <a:ext cx="14798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V="1">
              <a:off x="6836615" y="3248298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 flipV="1">
              <a:off x="8316417" y="3248298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6836615" y="5480323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8316417" y="5480323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7282024" y="5480323"/>
              <a:ext cx="517196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7353812" y="3583260"/>
              <a:ext cx="517196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4319157" y="5408885"/>
              <a:ext cx="1257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 flipV="1">
              <a:off x="5578702" y="4834210"/>
              <a:ext cx="0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>
              <a:off x="5578702" y="4832623"/>
              <a:ext cx="592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4067944" y="3212976"/>
            <a:ext cx="12961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基准地址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4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4624"/>
            <a:ext cx="8496944" cy="2448272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）相对寻址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提供基准地址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，地址码给出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，两者相加后作为操作数的有效地址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实现子程序浮动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时只要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指令及其所用操作数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将子程序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在内存任意位置，不会影响指令执行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229" name="Picture 4" descr="jxnr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0" y="2636912"/>
            <a:ext cx="82296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568952" cy="3240360"/>
          </a:xfrm>
        </p:spPr>
        <p:txBody>
          <a:bodyPr>
            <a:noAutofit/>
          </a:bodyPr>
          <a:lstStyle/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）基址寻址</a:t>
            </a: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基址寄存器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给出基准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地址码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给出偏移量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，有效地址等于基准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加上偏移量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(Rb)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基址寻址时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，指令中要给出基址寄存器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的编码和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EBX(BX)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为基址寄存器（基址指针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例子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 AL，[BX+10H] 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为基址指针，10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为偏移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应用：用于程序装入时，逻辑地址向物理地址的转换</a:t>
            </a:r>
          </a:p>
          <a:p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jxnr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84249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8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543800" cy="1193800"/>
          </a:xfrm>
        </p:spPr>
        <p:txBody>
          <a:bodyPr anchor="ctr"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、段寻址方式</a:t>
            </a:r>
            <a:endParaRPr lang="zh-CN" altLang="en-US" sz="2800" b="1" dirty="0" smtClean="0">
              <a:solidFill>
                <a:srgbClr val="000099"/>
              </a:solidFill>
            </a:endParaRPr>
          </a:p>
        </p:txBody>
      </p:sp>
      <p:pic>
        <p:nvPicPr>
          <p:cNvPr id="59396" name="Picture 3" descr="4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48680"/>
            <a:ext cx="497291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992" y="449486"/>
            <a:ext cx="7772400" cy="6032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、堆栈寻址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808" y="1412776"/>
            <a:ext cx="8299648" cy="46805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硬堆栈：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内部的寄存器组构成（速度快，容量小）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软堆栈：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在主存中划分的堆栈区（容量大，速度慢）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堆栈结构在计算机中的作用</a:t>
            </a:r>
          </a:p>
          <a:p>
            <a:pPr marL="517525" lvl="1" indent="-284163" fontAlgn="b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具有堆栈结构的机器可以使用零地址指令，使指令长度短，指令结构简单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7525" lvl="1" indent="-284163" fontAlgn="b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实现程序调用，子程序嵌套调用和递归调用</a:t>
            </a:r>
          </a:p>
          <a:p>
            <a:pPr marL="517525" lvl="1" indent="-284163" fontAlgn="b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用于“中断”技术，保存“断点”和“现场”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25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424936" cy="5277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6637338" algn="l"/>
              </a:tabLst>
              <a:defRPr/>
            </a:pPr>
            <a:r>
              <a:rPr lang="en-US" altLang="zh-CN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、指令系统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：一台计算机所有指令的集合，构成该机的指令系统，体现了计算机的基本功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>
              <a:lnSpc>
                <a:spcPct val="150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影响计算机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性能的重要因素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，其格式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与功能不仅直接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影响硬件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影响系统软件、机器适用范围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软件和硬件分界面</a:t>
            </a:r>
          </a:p>
          <a:p>
            <a:pPr marL="690563" lvl="1" indent="-3238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硬件设计人员采用各种手段实现它</a:t>
            </a:r>
          </a:p>
          <a:p>
            <a:pPr marL="690563" lvl="1" indent="-32385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软件设计人员则利用它编制各种各样的系统软件和应用软件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硬件设计人员和软件设计人员之间的分界面，也是他们之间沟通的桥梁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3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638" y="188640"/>
            <a:ext cx="8600827" cy="6408712"/>
            <a:chOff x="147638" y="719510"/>
            <a:chExt cx="8600827" cy="5157762"/>
          </a:xfrm>
        </p:grpSpPr>
        <p:grpSp>
          <p:nvGrpSpPr>
            <p:cNvPr id="20482" name="Group 14"/>
            <p:cNvGrpSpPr>
              <a:grpSpLocks/>
            </p:cNvGrpSpPr>
            <p:nvPr/>
          </p:nvGrpSpPr>
          <p:grpSpPr bwMode="auto">
            <a:xfrm>
              <a:off x="147639" y="719510"/>
              <a:ext cx="8600826" cy="2636837"/>
              <a:chOff x="93" y="45"/>
              <a:chExt cx="5554" cy="1797"/>
            </a:xfrm>
          </p:grpSpPr>
          <p:sp>
            <p:nvSpPr>
              <p:cNvPr id="20484" name="Text Box 3"/>
              <p:cNvSpPr txBox="1">
                <a:spLocks noChangeArrowheads="1"/>
              </p:cNvSpPr>
              <p:nvPr/>
            </p:nvSpPr>
            <p:spPr bwMode="auto">
              <a:xfrm>
                <a:off x="93" y="164"/>
                <a:ext cx="1698" cy="1521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┆</a:t>
                </a:r>
              </a:p>
              <a:p>
                <a:pPr algn="just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3010:  …</a:t>
                </a:r>
              </a:p>
              <a:p>
                <a:pPr algn="just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3011: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CALL SUBR1；</a:t>
                </a:r>
              </a:p>
              <a:p>
                <a:pPr algn="just"/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3012:  …</a:t>
                </a:r>
              </a:p>
              <a:p>
                <a:pPr algn="just"/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┆</a:t>
                </a:r>
              </a:p>
            </p:txBody>
          </p:sp>
          <p:sp>
            <p:nvSpPr>
              <p:cNvPr id="20485" name="Text Box 4"/>
              <p:cNvSpPr txBox="1">
                <a:spLocks noChangeArrowheads="1"/>
              </p:cNvSpPr>
              <p:nvPr/>
            </p:nvSpPr>
            <p:spPr bwMode="auto">
              <a:xfrm>
                <a:off x="2144" y="45"/>
                <a:ext cx="1698" cy="179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/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3100:  </a:t>
                </a:r>
                <a:r>
                  <a:rPr lang="en-US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SUBR1</a:t>
                </a:r>
              </a:p>
              <a:p>
                <a:pPr algn="just"/>
                <a:r>
                  <a:rPr lang="en-US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┆</a:t>
                </a:r>
              </a:p>
              <a:p>
                <a:pPr algn="just"/>
                <a:r>
                  <a:rPr lang="en-US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3111:  …</a:t>
                </a:r>
              </a:p>
              <a:p>
                <a:pPr algn="just"/>
                <a:r>
                  <a:rPr lang="en-US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3112: CALL SUBR2；</a:t>
                </a:r>
              </a:p>
              <a:p>
                <a:pPr algn="just"/>
                <a:r>
                  <a:rPr lang="en-US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3113:  …</a:t>
                </a:r>
              </a:p>
              <a:p>
                <a:pPr algn="just"/>
                <a:endPara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</a:t>
                </a:r>
              </a:p>
            </p:txBody>
          </p:sp>
          <p:sp>
            <p:nvSpPr>
              <p:cNvPr id="20486" name="Text Box 5"/>
              <p:cNvSpPr txBox="1">
                <a:spLocks noChangeArrowheads="1"/>
              </p:cNvSpPr>
              <p:nvPr/>
            </p:nvSpPr>
            <p:spPr bwMode="auto">
              <a:xfrm>
                <a:off x="4266" y="460"/>
                <a:ext cx="1381" cy="967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/>
                <a:endPara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3200: 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SUBR2</a:t>
                </a:r>
              </a:p>
              <a:p>
                <a:pPr algn="just"/>
                <a:endPara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┆</a:t>
                </a:r>
              </a:p>
              <a:p>
                <a:pPr algn="just"/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RET</a:t>
                </a:r>
              </a:p>
            </p:txBody>
          </p:sp>
          <p:sp>
            <p:nvSpPr>
              <p:cNvPr id="20487" name="Line 6"/>
              <p:cNvSpPr>
                <a:spLocks noChangeShapeType="1"/>
              </p:cNvSpPr>
              <p:nvPr/>
            </p:nvSpPr>
            <p:spPr bwMode="auto">
              <a:xfrm flipV="1">
                <a:off x="1695" y="319"/>
                <a:ext cx="588" cy="2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88" name="Line 7"/>
              <p:cNvSpPr>
                <a:spLocks noChangeShapeType="1"/>
              </p:cNvSpPr>
              <p:nvPr/>
            </p:nvSpPr>
            <p:spPr bwMode="auto">
              <a:xfrm flipV="1">
                <a:off x="3694" y="709"/>
                <a:ext cx="547" cy="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89" name="Line 8"/>
              <p:cNvSpPr>
                <a:spLocks noChangeShapeType="1"/>
              </p:cNvSpPr>
              <p:nvPr/>
            </p:nvSpPr>
            <p:spPr bwMode="auto">
              <a:xfrm flipH="1" flipV="1">
                <a:off x="3658" y="906"/>
                <a:ext cx="583" cy="2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90" name="Line 9"/>
              <p:cNvSpPr>
                <a:spLocks noChangeShapeType="1"/>
              </p:cNvSpPr>
              <p:nvPr/>
            </p:nvSpPr>
            <p:spPr bwMode="auto">
              <a:xfrm flipH="1" flipV="1">
                <a:off x="1695" y="744"/>
                <a:ext cx="449" cy="6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8" y="3831307"/>
              <a:ext cx="8600826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502164"/>
              <a:ext cx="11049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515322"/>
              <a:ext cx="13239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5517232"/>
              <a:ext cx="13430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764" y="5562947"/>
              <a:ext cx="17145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739" y="5500464"/>
              <a:ext cx="1609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30</a:t>
            </a:fld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3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978" y="116632"/>
            <a:ext cx="8432478" cy="64087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双字长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指令存储地址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，该指令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将地址码指定的内容装入累加器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指令第一个字是操作码和寻址方式，第二个字是地址码</a:t>
            </a:r>
            <a:endParaRPr lang="en-US" altLang="zh-CN" sz="20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已知：（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=200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=400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变址寄存器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201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=500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309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=450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400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=700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500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=800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600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=900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702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=325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800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=300</a:t>
            </a:r>
          </a:p>
          <a:p>
            <a:pPr eaLnBrk="1" hangingPunct="1">
              <a:lnSpc>
                <a:spcPts val="25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问：若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寻址方式分别为以下的方式，那么装入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）直接寻址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）立即数寻址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）间接寻址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）相对寻址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）变址寻址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）寄存器（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）寻址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）寄存器间接寻址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800	EA = 500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	500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是立即数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	EA =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=800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325	EA =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+500 = 202 + 500 = 702   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	EA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+500 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+ 500 =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	EA = RI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	EA = (RI) = 400</a:t>
            </a: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88224" y="5517232"/>
            <a:ext cx="2088232" cy="1224136"/>
            <a:chOff x="7092280" y="2060848"/>
            <a:chExt cx="2088232" cy="1224136"/>
          </a:xfrm>
        </p:grpSpPr>
        <p:sp>
          <p:nvSpPr>
            <p:cNvPr id="3" name="矩形 2"/>
            <p:cNvSpPr/>
            <p:nvPr/>
          </p:nvSpPr>
          <p:spPr>
            <a:xfrm>
              <a:off x="7092280" y="2915652"/>
              <a:ext cx="208823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指令地址码：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500</a:t>
              </a:r>
              <a:endParaRPr lang="zh-CN" altLang="en-US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8100391" y="2114272"/>
              <a:ext cx="10507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LOAD</a:t>
              </a:r>
              <a:endParaRPr lang="zh-CN" altLang="en-US" b="1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8100391" y="2483604"/>
              <a:ext cx="105076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500</a:t>
              </a:r>
              <a:endParaRPr lang="zh-CN" altLang="en-US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36296" y="2060848"/>
              <a:ext cx="936104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r"/>
              <a:r>
                <a:rPr lang="en-US" altLang="zh-CN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200</a:t>
              </a:r>
              <a:endPara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36296" y="2420888"/>
              <a:ext cx="936104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r"/>
              <a:r>
                <a:rPr lang="en-US" altLang="zh-CN" sz="2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201</a:t>
              </a:r>
              <a:endPara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圆角矩形 7"/>
          <p:cNvSpPr/>
          <p:nvPr/>
        </p:nvSpPr>
        <p:spPr bwMode="auto">
          <a:xfrm>
            <a:off x="106526" y="3887337"/>
            <a:ext cx="9001000" cy="45719"/>
          </a:xfrm>
          <a:prstGeom prst="round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45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77165"/>
            <a:ext cx="8507412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、内存数据存放</a:t>
            </a:r>
            <a:b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3224" name="Group 24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9623096"/>
              </p:ext>
            </p:extLst>
          </p:nvPr>
        </p:nvGraphicFramePr>
        <p:xfrm>
          <a:off x="179389" y="3360065"/>
          <a:ext cx="8497066" cy="2589215"/>
        </p:xfrm>
        <a:graphic>
          <a:graphicData uri="http://schemas.openxmlformats.org/drawingml/2006/table">
            <a:tbl>
              <a:tblPr/>
              <a:tblGrid>
                <a:gridCol w="2088184"/>
                <a:gridCol w="2089719"/>
                <a:gridCol w="2086649"/>
                <a:gridCol w="2232514"/>
              </a:tblGrid>
              <a:tr h="431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…0011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…0010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…0001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…0000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0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半字地址：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……..0110</a:t>
                      </a:r>
                    </a:p>
                  </a:txBody>
                  <a:tcPr marL="0" marR="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…0100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6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..1011</a:t>
                      </a:r>
                    </a:p>
                  </a:txBody>
                  <a:tcPr marL="0" marR="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字节地址：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..1010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半字地址：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….1000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1602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字（地址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  …..000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1602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字（地址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……100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160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半字地址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半字地址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46779" marB="467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537" name="Rectangle 135"/>
          <p:cNvSpPr>
            <a:spLocks noChangeArrowheads="1"/>
          </p:cNvSpPr>
          <p:nvPr/>
        </p:nvSpPr>
        <p:spPr bwMode="auto">
          <a:xfrm>
            <a:off x="323850" y="1097878"/>
            <a:ext cx="84963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多字节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边界，若不满足要求，则填充一至多个空白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半字地址最低位恒为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字地址的最低两位恒为双零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309265"/>
            <a:ext cx="8659813" cy="6288087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 CPU</a:t>
            </a:r>
            <a:r>
              <a:rPr lang="zh-CN" altLang="en-US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中的可编程寄存器</a:t>
            </a: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200" b="1" dirty="0" smtClean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1、32位的数据寄存器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EAX（AX、AH、AL）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累加器、间址器、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  <a:p>
            <a:pPr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EBX（BX，BH，BL）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：基址寄存器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、通用寄存器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ECX（CX，CH，CL）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：计数器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EDX（DX，DH，DL）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：通用寄存器</a:t>
            </a: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sz="2200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en-US" altLang="zh-CN" sz="2200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位的指针及变址寄存器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ESP（SP）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存放堆栈指针，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故称堆栈指针寄存器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EBP（BP）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基指针（基址寄存器）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、通用寄存器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ESI（SI）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源变址寄存器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、通用寄存器</a:t>
            </a:r>
          </a:p>
          <a:p>
            <a:pPr algn="just" fontAlgn="auto">
              <a:lnSpc>
                <a:spcPct val="140000"/>
              </a:lnSpc>
              <a:spcAft>
                <a:spcPts val="0"/>
              </a:spcAft>
              <a:buFontTx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EDI（DI）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目标变址寄存器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、通用寄存器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56448" y="212467"/>
            <a:ext cx="609600" cy="521208"/>
          </a:xfrm>
        </p:spPr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60350"/>
            <a:ext cx="8588375" cy="621665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en-US" altLang="zh-CN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位的段寄存器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：代码段的起始地址，称代码段寄存器。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：数据段的起始地址，称数据段寄存器。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：堆栈段的起始地址，称堆栈段寄存器。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：附加数据段的起始地址，为某些串指令存放目的数据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：扩展段，供程序员任意使用。</a:t>
            </a:r>
          </a:p>
          <a:p>
            <a:pPr marL="0" indent="0" fontAlgn="auto">
              <a:lnSpc>
                <a:spcPct val="14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0064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4、控制寄存器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EIP——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指令指针寄存器（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Tx/>
              <a:buChar char="•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EFLAGS——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状态和标志寄存器。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2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313" y="0"/>
            <a:ext cx="9612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696200" y="58674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的指令格式和寻址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824" y="764704"/>
            <a:ext cx="8229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、地址形成过程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5288" y="1330027"/>
            <a:ext cx="8497887" cy="5267325"/>
            <a:chOff x="395288" y="1330027"/>
            <a:chExt cx="8497887" cy="5267325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971550" y="1330027"/>
              <a:ext cx="15843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段寄存器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2627313" y="1330027"/>
              <a:ext cx="4105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{CS, DS, ES, FS, GS, SS}</a:t>
              </a:r>
            </a:p>
          </p:txBody>
        </p: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258888" y="2049165"/>
              <a:ext cx="576262" cy="5048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1258888" y="2984202"/>
              <a:ext cx="576262" cy="5048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258888" y="4712990"/>
              <a:ext cx="576262" cy="5048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2771775" y="2985790"/>
              <a:ext cx="576263" cy="5048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547813" y="5217815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900113" y="5649615"/>
              <a:ext cx="15843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有效地址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2268538" y="2147590"/>
              <a:ext cx="15843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基址寄存器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51275" y="2120602"/>
              <a:ext cx="4826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{EAX, EBX, ECX, EDX, EBP, ESI, EDI}</a:t>
              </a:r>
            </a:p>
          </p:txBody>
        </p:sp>
        <p:sp>
          <p:nvSpPr>
            <p:cNvPr id="25614" name="Text Box 15"/>
            <p:cNvSpPr txBox="1">
              <a:spLocks noChangeArrowheads="1"/>
            </p:cNvSpPr>
            <p:nvPr/>
          </p:nvSpPr>
          <p:spPr bwMode="auto">
            <a:xfrm>
              <a:off x="3851275" y="3057227"/>
              <a:ext cx="15843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变址寄存器</a:t>
              </a: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5435600" y="2841327"/>
              <a:ext cx="2808288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{EAX, EBX, ECX, EDX,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EBP, ESI, EDI}</a:t>
              </a:r>
            </a:p>
          </p:txBody>
        </p:sp>
        <p:sp>
          <p:nvSpPr>
            <p:cNvPr id="25616" name="Text Box 17"/>
            <p:cNvSpPr txBox="1">
              <a:spLocks noChangeArrowheads="1"/>
            </p:cNvSpPr>
            <p:nvPr/>
          </p:nvSpPr>
          <p:spPr bwMode="auto">
            <a:xfrm>
              <a:off x="2339975" y="3920827"/>
              <a:ext cx="1584325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放大因子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7" name="Text Box 18"/>
            <p:cNvSpPr txBox="1">
              <a:spLocks noChangeArrowheads="1"/>
            </p:cNvSpPr>
            <p:nvPr/>
          </p:nvSpPr>
          <p:spPr bwMode="auto">
            <a:xfrm>
              <a:off x="3924300" y="3777952"/>
              <a:ext cx="496887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{1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8}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：用于处理数组（数组元素可以是字节、字、双子、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字）</a:t>
              </a:r>
            </a:p>
          </p:txBody>
        </p:sp>
        <p:sp>
          <p:nvSpPr>
            <p:cNvPr id="25618" name="Text Box 20"/>
            <p:cNvSpPr txBox="1">
              <a:spLocks noChangeArrowheads="1"/>
            </p:cNvSpPr>
            <p:nvPr/>
          </p:nvSpPr>
          <p:spPr bwMode="auto">
            <a:xfrm>
              <a:off x="2411413" y="4786015"/>
              <a:ext cx="2628106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位移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量（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Disp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19" name="Line 21"/>
            <p:cNvSpPr>
              <a:spLocks noChangeShapeType="1"/>
            </p:cNvSpPr>
            <p:nvPr/>
          </p:nvSpPr>
          <p:spPr bwMode="auto">
            <a:xfrm>
              <a:off x="1547813" y="1761827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 flipH="1">
              <a:off x="1835150" y="2338090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1" name="Line 23"/>
            <p:cNvSpPr>
              <a:spLocks noChangeShapeType="1"/>
            </p:cNvSpPr>
            <p:nvPr/>
          </p:nvSpPr>
          <p:spPr bwMode="auto">
            <a:xfrm>
              <a:off x="1547813" y="255399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2" name="Line 24"/>
            <p:cNvSpPr>
              <a:spLocks noChangeShapeType="1"/>
            </p:cNvSpPr>
            <p:nvPr/>
          </p:nvSpPr>
          <p:spPr bwMode="auto">
            <a:xfrm flipH="1">
              <a:off x="1835150" y="3273127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3" name="Line 25"/>
            <p:cNvSpPr>
              <a:spLocks noChangeShapeType="1"/>
            </p:cNvSpPr>
            <p:nvPr/>
          </p:nvSpPr>
          <p:spPr bwMode="auto">
            <a:xfrm flipH="1">
              <a:off x="3348038" y="3273127"/>
              <a:ext cx="503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4" name="Line 26"/>
            <p:cNvSpPr>
              <a:spLocks noChangeShapeType="1"/>
            </p:cNvSpPr>
            <p:nvPr/>
          </p:nvSpPr>
          <p:spPr bwMode="auto">
            <a:xfrm flipV="1">
              <a:off x="3059113" y="349061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5" name="Line 27"/>
            <p:cNvSpPr>
              <a:spLocks noChangeShapeType="1"/>
            </p:cNvSpPr>
            <p:nvPr/>
          </p:nvSpPr>
          <p:spPr bwMode="auto">
            <a:xfrm>
              <a:off x="1547813" y="3490615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6" name="Line 28"/>
            <p:cNvSpPr>
              <a:spLocks noChangeShapeType="1"/>
            </p:cNvSpPr>
            <p:nvPr/>
          </p:nvSpPr>
          <p:spPr bwMode="auto">
            <a:xfrm flipH="1">
              <a:off x="1835150" y="4930477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27" name="Text Box 30"/>
            <p:cNvSpPr txBox="1">
              <a:spLocks noChangeArrowheads="1"/>
            </p:cNvSpPr>
            <p:nvPr/>
          </p:nvSpPr>
          <p:spPr bwMode="auto">
            <a:xfrm>
              <a:off x="395288" y="6200477"/>
              <a:ext cx="6337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例子：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MOV   EAX,  [ EBX ][ ECX×4 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6 ]</a:t>
              </a:r>
            </a:p>
          </p:txBody>
        </p:sp>
        <p:sp>
          <p:nvSpPr>
            <p:cNvPr id="25628" name="Text Box 31"/>
            <p:cNvSpPr txBox="1">
              <a:spLocks noChangeArrowheads="1"/>
            </p:cNvSpPr>
            <p:nvPr/>
          </p:nvSpPr>
          <p:spPr bwMode="auto">
            <a:xfrm>
              <a:off x="2843213" y="5722640"/>
              <a:ext cx="863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</a:t>
              </a:r>
            </a:p>
          </p:txBody>
        </p:sp>
        <p:sp>
          <p:nvSpPr>
            <p:cNvPr id="25629" name="Text Box 32"/>
            <p:cNvSpPr txBox="1">
              <a:spLocks noChangeArrowheads="1"/>
            </p:cNvSpPr>
            <p:nvPr/>
          </p:nvSpPr>
          <p:spPr bwMode="auto">
            <a:xfrm>
              <a:off x="3635375" y="5722640"/>
              <a:ext cx="863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变址</a:t>
              </a:r>
            </a:p>
          </p:txBody>
        </p:sp>
        <p:sp>
          <p:nvSpPr>
            <p:cNvPr id="25630" name="Text Box 33"/>
            <p:cNvSpPr txBox="1">
              <a:spLocks noChangeArrowheads="1"/>
            </p:cNvSpPr>
            <p:nvPr/>
          </p:nvSpPr>
          <p:spPr bwMode="auto">
            <a:xfrm>
              <a:off x="4427538" y="5722640"/>
              <a:ext cx="12239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放大因子</a:t>
              </a:r>
            </a:p>
          </p:txBody>
        </p:sp>
        <p:sp>
          <p:nvSpPr>
            <p:cNvPr id="25631" name="Text Box 34"/>
            <p:cNvSpPr txBox="1">
              <a:spLocks noChangeArrowheads="1"/>
            </p:cNvSpPr>
            <p:nvPr/>
          </p:nvSpPr>
          <p:spPr bwMode="auto">
            <a:xfrm>
              <a:off x="5724525" y="5722640"/>
              <a:ext cx="12239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位移量</a:t>
              </a:r>
            </a:p>
          </p:txBody>
        </p:sp>
        <p:sp>
          <p:nvSpPr>
            <p:cNvPr id="25632" name="Line 39"/>
            <p:cNvSpPr>
              <a:spLocks noChangeShapeType="1"/>
            </p:cNvSpPr>
            <p:nvPr/>
          </p:nvSpPr>
          <p:spPr bwMode="auto">
            <a:xfrm>
              <a:off x="3203575" y="608300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3" name="Line 40"/>
            <p:cNvSpPr>
              <a:spLocks noChangeShapeType="1"/>
            </p:cNvSpPr>
            <p:nvPr/>
          </p:nvSpPr>
          <p:spPr bwMode="auto">
            <a:xfrm>
              <a:off x="3995738" y="608300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4" name="Line 41"/>
            <p:cNvSpPr>
              <a:spLocks noChangeShapeType="1"/>
            </p:cNvSpPr>
            <p:nvPr/>
          </p:nvSpPr>
          <p:spPr bwMode="auto">
            <a:xfrm flipH="1">
              <a:off x="4643438" y="6083002"/>
              <a:ext cx="21590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35" name="Line 42"/>
            <p:cNvSpPr>
              <a:spLocks noChangeShapeType="1"/>
            </p:cNvSpPr>
            <p:nvPr/>
          </p:nvSpPr>
          <p:spPr bwMode="auto">
            <a:xfrm flipH="1">
              <a:off x="5148263" y="6083002"/>
              <a:ext cx="936625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5148263" y="4746118"/>
              <a:ext cx="23040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在指令中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8430" y="332160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的指令格式和寻址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304" y="980976"/>
            <a:ext cx="8229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、寻址方式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2880" y="548928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34773"/>
              </p:ext>
            </p:extLst>
          </p:nvPr>
        </p:nvGraphicFramePr>
        <p:xfrm>
          <a:off x="323528" y="1595652"/>
          <a:ext cx="8208911" cy="47856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2592288"/>
                <a:gridCol w="1944216"/>
                <a:gridCol w="3240359"/>
              </a:tblGrid>
              <a:tr h="66384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寻址方式名称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立即寻址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操作数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在指令中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寄存器寻址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EA=R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操作数在寄存器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偏移量寻址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在指令中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基址寻址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EA=(B)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(B) 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表示基址寄存器内容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EA=(B)+A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比例变址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EA=(I)*S+A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为变址寄存器，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为比例因子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EA=(B)+(I)+A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比例变址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EA=(B)+(I)*S+A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98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相对寻址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EA=(PC)+A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(PC)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为程序计数器内容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30175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的指令格式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余字节</a:t>
            </a:r>
            <a:r>
              <a:rPr lang="en-US" altLang="zh-CN" sz="2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2349500"/>
            <a:ext cx="9001000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MOD/RM: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寻址信息，操作数在存储器还是寄存器中</a:t>
            </a:r>
          </a:p>
          <a:p>
            <a:pPr marL="987425" lvl="1" indent="-358775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MOD(2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)+R/M(3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个数值，表示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个寄存器和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种变址方法</a:t>
            </a:r>
          </a:p>
          <a:p>
            <a:pPr marL="987425" lvl="1" indent="-358775" eaLnBrk="1" hangingPunct="1">
              <a:lnSpc>
                <a:spcPct val="130000"/>
              </a:lnSpc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：具体的寄存器号或附加操作码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SIB: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寻址信息，参与决定寻址方式</a:t>
            </a:r>
          </a:p>
          <a:p>
            <a:pPr marL="987425" lvl="1" indent="-358775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位）：变址寄存器的放大因子</a:t>
            </a:r>
          </a:p>
          <a:p>
            <a:pPr marL="987425" lvl="1" indent="-358775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位）：指出变址寄存器号</a:t>
            </a:r>
          </a:p>
          <a:p>
            <a:pPr marL="987425" lvl="1" indent="-358775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位）：指出基址寄存器号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位或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位的位移量（寻址方式指示需要位移量）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Imm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位或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位的立即数（寻址方式指示需要立即数）</a:t>
            </a:r>
          </a:p>
        </p:txBody>
      </p:sp>
      <p:grpSp>
        <p:nvGrpSpPr>
          <p:cNvPr id="26628" name="Group 27"/>
          <p:cNvGrpSpPr>
            <a:grpSpLocks/>
          </p:cNvGrpSpPr>
          <p:nvPr/>
        </p:nvGrpSpPr>
        <p:grpSpPr bwMode="auto">
          <a:xfrm>
            <a:off x="179388" y="692150"/>
            <a:ext cx="8424862" cy="903288"/>
            <a:chOff x="249" y="572"/>
            <a:chExt cx="5307" cy="569"/>
          </a:xfrm>
        </p:grpSpPr>
        <p:sp>
          <p:nvSpPr>
            <p:cNvPr id="26638" name="Text Box 4"/>
            <p:cNvSpPr txBox="1">
              <a:spLocks noChangeArrowheads="1"/>
            </p:cNvSpPr>
            <p:nvPr/>
          </p:nvSpPr>
          <p:spPr bwMode="auto">
            <a:xfrm>
              <a:off x="249" y="572"/>
              <a:ext cx="5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  1</a:t>
              </a:r>
              <a:r>
                <a:rPr lang="zh-CN" altLang="en-US" sz="2000" b="1"/>
                <a:t>或</a:t>
              </a:r>
              <a:r>
                <a:rPr lang="en-US" altLang="zh-CN" sz="2000" b="1"/>
                <a:t>2          0</a:t>
              </a:r>
              <a:r>
                <a:rPr lang="zh-CN" altLang="en-US" sz="2000" b="1"/>
                <a:t>或</a:t>
              </a:r>
              <a:r>
                <a:rPr lang="en-US" altLang="zh-CN" sz="2000" b="1"/>
                <a:t>1                                 0</a:t>
              </a:r>
              <a:r>
                <a:rPr lang="zh-CN" altLang="en-US" sz="2000" b="1"/>
                <a:t>或</a:t>
              </a:r>
              <a:r>
                <a:rPr lang="en-US" altLang="zh-CN" sz="2000" b="1"/>
                <a:t>1                            0,1,2,4         0,1,2,4</a:t>
              </a:r>
            </a:p>
          </p:txBody>
        </p:sp>
        <p:sp>
          <p:nvSpPr>
            <p:cNvPr id="26639" name="Text Box 13"/>
            <p:cNvSpPr txBox="1">
              <a:spLocks noChangeArrowheads="1"/>
            </p:cNvSpPr>
            <p:nvPr/>
          </p:nvSpPr>
          <p:spPr bwMode="auto">
            <a:xfrm>
              <a:off x="249" y="868"/>
              <a:ext cx="530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  OP          MOD/RM                        SIB                                Disp           Imm</a:t>
              </a:r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867" y="86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>
              <a:off x="2465" y="868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4014" y="868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>
              <a:off x="4830" y="868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6629" name="Group 28"/>
          <p:cNvGrpSpPr>
            <a:grpSpLocks/>
          </p:cNvGrpSpPr>
          <p:nvPr/>
        </p:nvGrpSpPr>
        <p:grpSpPr bwMode="auto">
          <a:xfrm>
            <a:off x="1187450" y="1557338"/>
            <a:ext cx="5040313" cy="647700"/>
            <a:chOff x="839" y="1162"/>
            <a:chExt cx="3175" cy="408"/>
          </a:xfrm>
        </p:grpSpPr>
        <p:sp>
          <p:nvSpPr>
            <p:cNvPr id="26630" name="Text Box 18"/>
            <p:cNvSpPr txBox="1">
              <a:spLocks noChangeArrowheads="1"/>
            </p:cNvSpPr>
            <p:nvPr/>
          </p:nvSpPr>
          <p:spPr bwMode="auto">
            <a:xfrm>
              <a:off x="839" y="1298"/>
              <a:ext cx="163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Mod  Reg/op  R/M</a:t>
              </a:r>
            </a:p>
          </p:txBody>
        </p:sp>
        <p:sp>
          <p:nvSpPr>
            <p:cNvPr id="26631" name="Line 19"/>
            <p:cNvSpPr>
              <a:spLocks noChangeShapeType="1"/>
            </p:cNvSpPr>
            <p:nvPr/>
          </p:nvSpPr>
          <p:spPr bwMode="auto">
            <a:xfrm>
              <a:off x="1292" y="12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2" name="Line 20"/>
            <p:cNvSpPr>
              <a:spLocks noChangeShapeType="1"/>
            </p:cNvSpPr>
            <p:nvPr/>
          </p:nvSpPr>
          <p:spPr bwMode="auto">
            <a:xfrm>
              <a:off x="1837" y="12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3" name="Text Box 21"/>
            <p:cNvSpPr txBox="1">
              <a:spLocks noChangeArrowheads="1"/>
            </p:cNvSpPr>
            <p:nvPr/>
          </p:nvSpPr>
          <p:spPr bwMode="auto">
            <a:xfrm>
              <a:off x="2608" y="1298"/>
              <a:ext cx="140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smtClean="0"/>
                <a:t> S   </a:t>
              </a:r>
              <a:r>
                <a:rPr lang="en-US" altLang="zh-CN" sz="2000" b="1" dirty="0"/>
                <a:t>Index  Base</a:t>
              </a:r>
            </a:p>
          </p:txBody>
        </p:sp>
        <p:sp>
          <p:nvSpPr>
            <p:cNvPr id="26634" name="Line 22"/>
            <p:cNvSpPr>
              <a:spLocks noChangeShapeType="1"/>
            </p:cNvSpPr>
            <p:nvPr/>
          </p:nvSpPr>
          <p:spPr bwMode="auto">
            <a:xfrm>
              <a:off x="2880" y="12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5" name="Line 23"/>
            <p:cNvSpPr>
              <a:spLocks noChangeShapeType="1"/>
            </p:cNvSpPr>
            <p:nvPr/>
          </p:nvSpPr>
          <p:spPr bwMode="auto">
            <a:xfrm>
              <a:off x="3334" y="12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636" name="AutoShape 24"/>
            <p:cNvSpPr>
              <a:spLocks noChangeArrowheads="1"/>
            </p:cNvSpPr>
            <p:nvPr/>
          </p:nvSpPr>
          <p:spPr bwMode="auto">
            <a:xfrm>
              <a:off x="1565" y="1162"/>
              <a:ext cx="90" cy="136"/>
            </a:xfrm>
            <a:prstGeom prst="downArrow">
              <a:avLst>
                <a:gd name="adj1" fmla="val 50000"/>
                <a:gd name="adj2" fmla="val 37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6637" name="AutoShape 25"/>
            <p:cNvSpPr>
              <a:spLocks noChangeArrowheads="1"/>
            </p:cNvSpPr>
            <p:nvPr/>
          </p:nvSpPr>
          <p:spPr bwMode="auto">
            <a:xfrm>
              <a:off x="3153" y="1162"/>
              <a:ext cx="90" cy="136"/>
            </a:xfrm>
            <a:prstGeom prst="downArrow">
              <a:avLst>
                <a:gd name="adj1" fmla="val 50000"/>
                <a:gd name="adj2" fmla="val 37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8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8430" y="332160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例子：已知某二地址</a:t>
            </a: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指令格式如下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4581376"/>
            <a:ext cx="8229600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备注：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为间接寻址标志位，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为寻址模式字段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282880" y="548928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1484"/>
              </p:ext>
            </p:extLst>
          </p:nvPr>
        </p:nvGraphicFramePr>
        <p:xfrm>
          <a:off x="251520" y="1091844"/>
          <a:ext cx="8208911" cy="34117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/>
                <a:gridCol w="576064"/>
                <a:gridCol w="1152128"/>
                <a:gridCol w="2865918"/>
                <a:gridCol w="2462673"/>
              </a:tblGrid>
              <a:tr h="6638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寻址方式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 = 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 = (PC) + 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为程序计数器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 = (R2) + 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R2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为变址寄存器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 = (R3)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 = (D)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7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EA = (R1) + 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R1</a:t>
                      </a: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为基址寄存器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5373464"/>
            <a:ext cx="8229600" cy="129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：直接寻址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：相对寻址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：变址寻址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：寄存器间接寻址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：间接寻址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6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：基址寻址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6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3561"/>
            <a:ext cx="8229600" cy="4411663"/>
          </a:xfrm>
        </p:spPr>
        <p:txBody>
          <a:bodyPr>
            <a:noAutofit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影响指令格式的因素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设计目标和设计思想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机器的字长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指令的功能</a:t>
            </a:r>
          </a:p>
          <a:p>
            <a:pPr>
              <a:spcBef>
                <a:spcPts val="1200"/>
              </a:spcBef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指令能反映以下信息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做什么操作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如果需要操作数，从哪里取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结果送哪里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下一条指令从哪里取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指令基本格式：</a:t>
            </a:r>
          </a:p>
          <a:p>
            <a:pPr lvl="1" eaLnBrk="1" hangingPunct="1">
              <a:spcBef>
                <a:spcPts val="1200"/>
              </a:spcBef>
            </a:pP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827584" y="5732611"/>
            <a:ext cx="7010400" cy="720725"/>
            <a:chOff x="1056" y="1706"/>
            <a:chExt cx="4416" cy="454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1056" y="1706"/>
              <a:ext cx="441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>
              <a:off x="3120" y="1728"/>
              <a:ext cx="0" cy="43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1488" y="1776"/>
              <a:ext cx="120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操作码字段</a:t>
              </a:r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3648" y="1776"/>
              <a:ext cx="1200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地址码字段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二、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9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543800" cy="792088"/>
          </a:xfrm>
        </p:spPr>
        <p:txBody>
          <a:bodyPr anchor="ctr"/>
          <a:lstStyle/>
          <a:p>
            <a:pPr eaLnBrk="1" hangingPunct="1"/>
            <a:r>
              <a:rPr lang="en-US" altLang="zh-CN" sz="3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4.3 </a:t>
            </a:r>
            <a:r>
              <a:rPr lang="zh-CN" altLang="en-US" sz="3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典型指令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32" y="1052736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一、基本指令类型   </a:t>
            </a: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数据传送类指令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一般传送指令：  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   AX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数据交换指令：   源和目标交换内容等</a:t>
            </a:r>
            <a:endParaRPr lang="en-US" altLang="zh-CN" sz="2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堆栈操作指令：   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运算类指令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算术运算指令： 加、减、乘、除、加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、减</a:t>
            </a:r>
            <a:r>
              <a:rPr lang="en-US" altLang="zh-CN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、比较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逻辑运算指令：  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移位指令  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程序控制类指令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：转移（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）、返回（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其他：输入和输出</a:t>
            </a:r>
            <a:r>
              <a: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指令，字符串处理指令，特权指令等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859713" cy="57606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、复杂指令集计算机：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endParaRPr lang="en-US" altLang="zh-CN" sz="2800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48" y="1196752"/>
            <a:ext cx="8280400" cy="53734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增强系统功能，方便软件编程，提高程序运行速度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：指令系统功能强大、硬件结构复杂、造价提高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复杂指令集计算机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(Complex Instruction Set Computer-CISC)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结构．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增加实现复杂功能的指令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设计多种灵活的编址方式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某些指令可支持高级语言语句归类后的复杂操作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通过只读存贮器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(ROM)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中的微程序来实现极强的指令功能 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在分析每一条指令之后执行一系列初级指令来完成所需的功能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39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518401" cy="6552728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3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3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规律：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指令使用频率高，占据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处理机时间；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不常用指令只占用处理机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VLSI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技术发展引起的问题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VLSI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工艺要求规整性，而大量复杂指令控制逻辑极其不规整，给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VLSI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工艺造成困难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微程序实现复杂指令，或实现简单指令组成的子程序，二者区别不大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控制存储器和主存的速度差缩小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设计平衡：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通过增强指令系统功能，简化了软件，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增加了硬件复杂度。且指令复杂了，其执行时间必然加长。因而，在计算机体系结构设计中，软硬件功能分配必须恰当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42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0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229600" cy="7200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三、精简指令集计算机：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</a:p>
        </p:txBody>
      </p:sp>
      <p:sp>
        <p:nvSpPr>
          <p:cNvPr id="71685" name="AutoShape 4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7812088" y="6020817"/>
            <a:ext cx="431800" cy="431800"/>
          </a:xfrm>
          <a:prstGeom prst="actionButtonHom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ea typeface="隶书" pitchFamily="49" charset="-122"/>
              </a:rPr>
              <a:t>返回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122" y="836315"/>
            <a:ext cx="8498334" cy="86449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思想和结构：只留下最常用的20％的简单指令，通过优化硬件设计，把时钟频率提得很高，实现整个系统的高性能，靠速度取胜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772617"/>
            <a:ext cx="8352928" cy="489674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指令简单而量少，格式一致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条：基本运算指令；取/存数指令；控制转移等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格式：长度一致，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种格式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寻址方式简单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少访问内存：寄存器-寄存器操作，只有取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存数指令可以访问内存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寄存器窗口技术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全局寄存器和局部寄存器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分组，用于过程调用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RISCII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个全局寄存器，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个局部寄存器分成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和指令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超标量结构：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包含多个指令执行单元，多条指令在流水线上执行</a:t>
            </a:r>
          </a:p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PentiumII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：两条并行流水线，每条拥有自己的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优化编译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04664"/>
            <a:ext cx="8352928" cy="590465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、操作码 </a:t>
            </a:r>
            <a:r>
              <a:rPr lang="en-US" altLang="zh-CN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sz="28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2438" indent="-342900">
              <a:lnSpc>
                <a:spcPct val="150000"/>
              </a:lnSpc>
              <a:tabLst>
                <a:tab pos="666750" algn="l"/>
              </a:tabLst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操作类型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，译码后使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计算机按规定操作去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2438" indent="-342900">
              <a:lnSpc>
                <a:spcPct val="150000"/>
              </a:lnSpc>
              <a:tabLst>
                <a:tab pos="666750" algn="l"/>
              </a:tabLst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越多，指令类型越多，指令系统越丰富，功能越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强；但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指令长度受字长限制，操作码位数也受限制。</a:t>
            </a:r>
          </a:p>
          <a:p>
            <a:pPr marL="452438" indent="-342900">
              <a:lnSpc>
                <a:spcPct val="150000"/>
              </a:lnSpc>
              <a:tabLst>
                <a:tab pos="666750" algn="l"/>
              </a:tabLst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规整型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出固定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代表操作码，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其余部分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是地址码，便于译码逻辑设计，易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扩充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8198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66750" algn="l"/>
              </a:tabLst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 370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条指令，指令长度分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位等几种，所有指令操作码都是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位固定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2438" indent="-342900">
              <a:lnSpc>
                <a:spcPct val="150000"/>
              </a:lnSpc>
              <a:tabLst>
                <a:tab pos="666750" algn="l"/>
              </a:tabLst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非规整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操作码宽度随指令类型而变化，利用率高，但译码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逻辑复杂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，不易扩充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、地址码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24744"/>
            <a:ext cx="8229600" cy="25202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根据指令中有几个操作数地址，将指令分为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三地址指令、二地址指令、单地址指令、零地址指令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在汇编语言中，可以用十六进制、十进制表示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也可以用寄存器名或存储器地址名表示。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1600" y="3933056"/>
            <a:ext cx="6994054" cy="1865809"/>
            <a:chOff x="971600" y="3933056"/>
            <a:chExt cx="6994054" cy="1865809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981200" y="4865415"/>
              <a:ext cx="6984454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                    Ａ 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4" name="Line 7"/>
            <p:cNvSpPr>
              <a:spLocks noChangeShapeType="1"/>
            </p:cNvSpPr>
            <p:nvPr/>
          </p:nvSpPr>
          <p:spPr bwMode="auto">
            <a:xfrm>
              <a:off x="2961854" y="4396308"/>
              <a:ext cx="0" cy="9358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Line 8"/>
            <p:cNvSpPr>
              <a:spLocks noChangeShapeType="1"/>
            </p:cNvSpPr>
            <p:nvPr/>
          </p:nvSpPr>
          <p:spPr bwMode="auto">
            <a:xfrm>
              <a:off x="5373688" y="4426472"/>
              <a:ext cx="0" cy="430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980654" y="4396309"/>
              <a:ext cx="6985000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                   Ａ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Ａ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2952800" y="3934073"/>
              <a:ext cx="0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4553000" y="3934073"/>
              <a:ext cx="0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971600" y="3934073"/>
              <a:ext cx="54102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                   Ａ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Ａ</a:t>
              </a: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980654" y="5332140"/>
              <a:ext cx="69850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操作码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6381329" y="3933056"/>
              <a:ext cx="1584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  A3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5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188640"/>
            <a:ext cx="8588375" cy="6335712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）四地址：</a:t>
            </a:r>
            <a:r>
              <a:rPr lang="en-US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 Ad1  Ad2  Ad3  Ad4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(Ad1) OP (Ad2) 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 Ad3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(Ad4) —&gt; 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下一条指令地址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  <a:tabLst>
                <a:tab pos="808038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）三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 </a:t>
            </a:r>
            <a:r>
              <a:rPr lang="en-US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Ad1  Ad2  Ad3 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(Ad1) OP (Ad2) 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 Ad3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(PC) —&gt; 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下一条指令地址</a:t>
            </a:r>
            <a:endParaRPr lang="zh-CN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优点：简单明了，程序短，占内存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zh-CN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8975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每个地址的位数少，直接寻址能力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8975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单操作数时，有空位，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8975" lvl="2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808038" algn="l"/>
              </a:tabLs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指令长度仍比较长，只在字长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较大的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中型机中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548680"/>
            <a:ext cx="7704856" cy="590465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）二地址：</a:t>
            </a:r>
            <a:r>
              <a:rPr lang="en-US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Ad</a:t>
            </a:r>
            <a:r>
              <a:rPr lang="en-US" altLang="en-US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</a:t>
            </a:r>
            <a:r>
              <a:rPr lang="en-US" altLang="en-US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</a:t>
            </a:r>
            <a:r>
              <a:rPr lang="en-US" altLang="en-US" sz="2400" b="1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OP (Ad</a:t>
            </a:r>
            <a:r>
              <a:rPr lang="en-US" altLang="en-US" sz="2400" b="1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en-US" altLang="en-US" sz="2400" b="1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 b="1" baseline="-250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(PC) —&gt; 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指令地址</a:t>
            </a:r>
            <a:endParaRPr lang="en-US" altLang="zh-CN" sz="22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存储器－存储器型指令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RS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RR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8975" lvl="2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直接寻址能力较强，程序较灵活，每位利用率高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8975" lvl="2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广泛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8975" lvl="2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执行之后，</a:t>
            </a:r>
            <a:r>
              <a:rPr lang="en-US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en-US" altLang="en-US" sz="2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内容被运算结果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8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8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8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8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8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8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746" y="332656"/>
            <a:ext cx="7731646" cy="626469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）单地址：</a:t>
            </a:r>
            <a:r>
              <a:rPr lang="en-US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  Ad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(AC) OP (Ad) 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 (Ad) </a:t>
            </a: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—&gt; </a:t>
            </a:r>
            <a:r>
              <a:rPr lang="en-US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en-US" altLang="zh-CN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(PC) —&gt; 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下一条指令地址</a:t>
            </a:r>
            <a:endParaRPr lang="zh-CN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优点：直接寻址能力更强，每位利用率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缺点：指令功能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程序长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 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）零地址：无操作数指令，或用堆栈提供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tabLst>
                <a:tab pos="808038" algn="l"/>
              </a:tabLst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停机”、“空操作”、“清除”等控制类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808038" algn="l"/>
              </a:tabLst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lvl="1" indent="-415925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p"/>
              <a:tabLst>
                <a:tab pos="808038" algn="l"/>
              </a:tabLst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72400" y="332656"/>
            <a:ext cx="609600" cy="521208"/>
          </a:xfrm>
        </p:spPr>
        <p:txBody>
          <a:bodyPr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8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8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4521</TotalTime>
  <Words>3190</Words>
  <Application>Microsoft Office PowerPoint</Application>
  <PresentationFormat>全屏显示(4:3)</PresentationFormat>
  <Paragraphs>487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凸显</vt:lpstr>
      <vt:lpstr>第四章  指令系统</vt:lpstr>
      <vt:lpstr>4.1 指令与指令格式</vt:lpstr>
      <vt:lpstr>PowerPoint 演示文稿</vt:lpstr>
      <vt:lpstr>二、指令格式</vt:lpstr>
      <vt:lpstr>PowerPoint 演示文稿</vt:lpstr>
      <vt:lpstr>2、地址码</vt:lpstr>
      <vt:lpstr>PowerPoint 演示文稿</vt:lpstr>
      <vt:lpstr>PowerPoint 演示文稿</vt:lpstr>
      <vt:lpstr>PowerPoint 演示文稿</vt:lpstr>
      <vt:lpstr>三、指令长度</vt:lpstr>
      <vt:lpstr>例子：指令格式如下所示，分析指令格式</vt:lpstr>
      <vt:lpstr>例子：指令格式如下所示，分析指令格式</vt:lpstr>
      <vt:lpstr>4.2  指令和数据的寻址方式</vt:lpstr>
      <vt:lpstr>PowerPoint 演示文稿</vt:lpstr>
      <vt:lpstr>PowerPoint 演示文稿</vt:lpstr>
      <vt:lpstr>PowerPoint 演示文稿</vt:lpstr>
      <vt:lpstr>二、数据寻址方式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8、段寻址方式</vt:lpstr>
      <vt:lpstr>9、堆栈寻址</vt:lpstr>
      <vt:lpstr>PowerPoint 演示文稿</vt:lpstr>
      <vt:lpstr>PowerPoint 演示文稿</vt:lpstr>
      <vt:lpstr>三、内存数据存放 </vt:lpstr>
      <vt:lpstr>PowerPoint 演示文稿</vt:lpstr>
      <vt:lpstr>PowerPoint 演示文稿</vt:lpstr>
      <vt:lpstr>PowerPoint 演示文稿</vt:lpstr>
      <vt:lpstr>五、Pentium的指令格式和寻址</vt:lpstr>
      <vt:lpstr>五、Pentium的指令格式和寻址</vt:lpstr>
      <vt:lpstr>3、Pentium的指令格式【长度1－10余字节】</vt:lpstr>
      <vt:lpstr>例子：已知某二地址RS指令格式如下</vt:lpstr>
      <vt:lpstr>4.3 典型指令</vt:lpstr>
      <vt:lpstr>二、复杂指令集计算机：CISC</vt:lpstr>
      <vt:lpstr>PowerPoint 演示文稿</vt:lpstr>
      <vt:lpstr>RISC思想和结构：只留下最常用的20％的简单指令，通过优化硬件设计，把时钟频率提得很高，实现整个系统的高性能，靠速度取胜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Hong_lee</cp:lastModifiedBy>
  <cp:revision>251</cp:revision>
  <dcterms:created xsi:type="dcterms:W3CDTF">2014-09-22T09:08:42Z</dcterms:created>
  <dcterms:modified xsi:type="dcterms:W3CDTF">2019-05-16T05:37:42Z</dcterms:modified>
</cp:coreProperties>
</file>