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33"/>
  </p:notesMasterIdLst>
  <p:sldIdLst>
    <p:sldId id="355" r:id="rId2"/>
    <p:sldId id="356" r:id="rId3"/>
    <p:sldId id="360" r:id="rId4"/>
    <p:sldId id="361" r:id="rId5"/>
    <p:sldId id="433" r:id="rId6"/>
    <p:sldId id="434" r:id="rId7"/>
    <p:sldId id="460" r:id="rId8"/>
    <p:sldId id="387" r:id="rId9"/>
    <p:sldId id="388" r:id="rId10"/>
    <p:sldId id="461" r:id="rId11"/>
    <p:sldId id="390" r:id="rId12"/>
    <p:sldId id="462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42" r:id="rId30"/>
    <p:sldId id="456" r:id="rId31"/>
    <p:sldId id="451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3300"/>
    <a:srgbClr val="FFFFFF"/>
    <a:srgbClr val="FFF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8" autoAdjust="0"/>
    <p:restoredTop sz="78300" autoAdjust="0"/>
  </p:normalViewPr>
  <p:slideViewPr>
    <p:cSldViewPr>
      <p:cViewPr>
        <p:scale>
          <a:sx n="60" d="100"/>
          <a:sy n="60" d="100"/>
        </p:scale>
        <p:origin x="-1372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46EEC8-FC7E-4017-A9B5-FA5895DED87E}" type="datetimeFigureOut">
              <a:rPr lang="zh-CN" altLang="en-US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7A399E-C76E-4EF8-AE64-1BB8A56584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CEA2F3F-C883-4824-967E-D17D5A381C76}" type="slidenum">
              <a:rPr lang="en-US" altLang="zh-CN" smtClean="0">
                <a:latin typeface="Times New Roman" pitchFamily="18" charset="0"/>
              </a:rPr>
              <a:pPr eaLnBrk="1" hangingPunct="1"/>
              <a:t>14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① </a:t>
            </a:r>
            <a:r>
              <a:rPr lang="zh-CN" altLang="en-US" dirty="0" smtClean="0"/>
              <a:t>程序计数器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中装入第一条指令地址</a:t>
            </a:r>
            <a:r>
              <a:rPr lang="en-US" altLang="zh-CN" dirty="0" smtClean="0"/>
              <a:t>101</a:t>
            </a:r>
            <a:r>
              <a:rPr lang="zh-CN" altLang="en-US" dirty="0" smtClean="0"/>
              <a:t>（八进制）；</a:t>
            </a:r>
          </a:p>
          <a:p>
            <a:pPr eaLnBrk="1" hangingPunct="1"/>
            <a:r>
              <a:rPr lang="zh-CN" altLang="en-US" dirty="0" smtClean="0"/>
              <a:t>② 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的内容被放到指令地址总线</a:t>
            </a:r>
            <a:r>
              <a:rPr lang="en-US" altLang="zh-CN" dirty="0" smtClean="0"/>
              <a:t>ABUS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</a:t>
            </a:r>
            <a:r>
              <a:rPr lang="zh-CN" altLang="en-US" dirty="0" smtClean="0"/>
              <a:t>）上，对指存进行译码，并启动读命令；</a:t>
            </a:r>
          </a:p>
          <a:p>
            <a:pPr eaLnBrk="1" hangingPunct="1"/>
            <a:r>
              <a:rPr lang="zh-CN" altLang="en-US" dirty="0" smtClean="0"/>
              <a:t>③ 从</a:t>
            </a:r>
            <a:r>
              <a:rPr lang="en-US" altLang="zh-CN" dirty="0" smtClean="0"/>
              <a:t>101</a:t>
            </a:r>
            <a:r>
              <a:rPr lang="zh-CN" altLang="en-US" dirty="0" smtClean="0"/>
              <a:t>号地址读出的</a:t>
            </a:r>
            <a:r>
              <a:rPr lang="en-US" altLang="zh-CN" dirty="0" smtClean="0"/>
              <a:t>MOV</a:t>
            </a:r>
            <a:r>
              <a:rPr lang="zh-CN" altLang="en-US" dirty="0" smtClean="0"/>
              <a:t>指令通过指令总线</a:t>
            </a:r>
            <a:r>
              <a:rPr lang="en-US" altLang="zh-CN" dirty="0" smtClean="0"/>
              <a:t>IBUS</a:t>
            </a:r>
            <a:r>
              <a:rPr lang="zh-CN" altLang="en-US" dirty="0" smtClean="0"/>
              <a:t>装入指令寄存器</a:t>
            </a:r>
            <a:r>
              <a:rPr lang="en-US" altLang="zh-CN" dirty="0" smtClean="0"/>
              <a:t>IR</a:t>
            </a:r>
            <a:r>
              <a:rPr lang="zh-CN" altLang="en-US" dirty="0" smtClean="0"/>
              <a:t>；</a:t>
            </a:r>
          </a:p>
          <a:p>
            <a:pPr eaLnBrk="1" hangingPunct="1"/>
            <a:r>
              <a:rPr lang="zh-CN" altLang="en-US" dirty="0" smtClean="0"/>
              <a:t>④  程序计数器内容加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，变成</a:t>
            </a:r>
            <a:r>
              <a:rPr lang="en-US" altLang="zh-CN" dirty="0" smtClean="0"/>
              <a:t>102</a:t>
            </a:r>
            <a:r>
              <a:rPr lang="zh-CN" altLang="en-US" dirty="0" smtClean="0"/>
              <a:t>，为取下一条指令做好准备；</a:t>
            </a:r>
          </a:p>
          <a:p>
            <a:pPr eaLnBrk="1" hangingPunct="1"/>
            <a:r>
              <a:rPr lang="zh-CN" altLang="en-US" dirty="0" smtClean="0"/>
              <a:t>⑤ 指令寄存器中的操作码（</a:t>
            </a:r>
            <a:r>
              <a:rPr lang="en-US" altLang="zh-CN" dirty="0" smtClean="0"/>
              <a:t>OP</a:t>
            </a:r>
            <a:r>
              <a:rPr lang="zh-CN" altLang="en-US" dirty="0" smtClean="0"/>
              <a:t>）被译码；</a:t>
            </a:r>
          </a:p>
          <a:p>
            <a:pPr eaLnBrk="1" hangingPunct="1"/>
            <a:r>
              <a:rPr lang="zh-CN" altLang="en-US" dirty="0" smtClean="0"/>
              <a:t>⑥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识别出是</a:t>
            </a:r>
            <a:r>
              <a:rPr lang="en-US" altLang="zh-CN" dirty="0" smtClean="0"/>
              <a:t>MOV</a:t>
            </a:r>
            <a:r>
              <a:rPr lang="zh-CN" altLang="en-US" dirty="0" smtClean="0"/>
              <a:t>指令，至此，取指周期即告结束。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9CBB7F6-1C37-4924-8778-A3D34DD7944A}" type="slidenum">
              <a:rPr lang="en-US" altLang="zh-CN" smtClean="0">
                <a:latin typeface="Times New Roman" pitchFamily="18" charset="0"/>
              </a:rPr>
              <a:pPr eaLnBrk="1" hangingPunct="1"/>
              <a:t>15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① </a:t>
            </a:r>
            <a:r>
              <a:rPr lang="zh-CN" altLang="en-US" smtClean="0"/>
              <a:t>操作控制器（</a:t>
            </a:r>
            <a:r>
              <a:rPr lang="en-US" altLang="zh-CN" smtClean="0"/>
              <a:t>OC</a:t>
            </a:r>
            <a:r>
              <a:rPr lang="zh-CN" altLang="en-US" smtClean="0"/>
              <a:t>）送出控制信号到通用寄存器，选择</a:t>
            </a:r>
            <a:r>
              <a:rPr lang="en-US" altLang="zh-CN" smtClean="0"/>
              <a:t>R1</a:t>
            </a:r>
            <a:r>
              <a:rPr lang="zh-CN" altLang="en-US" smtClean="0"/>
              <a:t>（</a:t>
            </a:r>
            <a:r>
              <a:rPr lang="en-US" altLang="zh-CN" smtClean="0"/>
              <a:t>10</a:t>
            </a:r>
            <a:r>
              <a:rPr lang="zh-CN" altLang="en-US" smtClean="0"/>
              <a:t>）作源寄存器，选择</a:t>
            </a:r>
            <a:r>
              <a:rPr lang="en-US" altLang="zh-CN" smtClean="0"/>
              <a:t>R0</a:t>
            </a:r>
            <a:r>
              <a:rPr lang="zh-CN" altLang="en-US" smtClean="0"/>
              <a:t>作目标寄存器；</a:t>
            </a:r>
          </a:p>
          <a:p>
            <a:pPr eaLnBrk="1" hangingPunct="1"/>
            <a:r>
              <a:rPr lang="zh-CN" altLang="en-US" smtClean="0"/>
              <a:t>② </a:t>
            </a:r>
            <a:r>
              <a:rPr lang="en-US" altLang="zh-CN" smtClean="0"/>
              <a:t>OC</a:t>
            </a:r>
            <a:r>
              <a:rPr lang="zh-CN" altLang="en-US" smtClean="0"/>
              <a:t>送出控制信号到</a:t>
            </a:r>
            <a:r>
              <a:rPr lang="en-US" altLang="zh-CN" smtClean="0"/>
              <a:t>ALU</a:t>
            </a:r>
            <a:r>
              <a:rPr lang="zh-CN" altLang="en-US" smtClean="0"/>
              <a:t>，指定</a:t>
            </a:r>
            <a:r>
              <a:rPr lang="en-US" altLang="zh-CN" smtClean="0"/>
              <a:t>ALU</a:t>
            </a:r>
            <a:r>
              <a:rPr lang="zh-CN" altLang="en-US" smtClean="0"/>
              <a:t>做传送操作；</a:t>
            </a:r>
          </a:p>
          <a:p>
            <a:pPr eaLnBrk="1" hangingPunct="1"/>
            <a:r>
              <a:rPr lang="zh-CN" altLang="en-US" smtClean="0"/>
              <a:t>③ </a:t>
            </a:r>
            <a:r>
              <a:rPr lang="en-US" altLang="zh-CN" smtClean="0"/>
              <a:t>OC</a:t>
            </a:r>
            <a:r>
              <a:rPr lang="zh-CN" altLang="en-US" smtClean="0"/>
              <a:t>送出控制信号，打开</a:t>
            </a:r>
            <a:r>
              <a:rPr lang="en-US" altLang="zh-CN" smtClean="0"/>
              <a:t>ALU</a:t>
            </a:r>
            <a:r>
              <a:rPr lang="zh-CN" altLang="en-US" smtClean="0"/>
              <a:t>输出三态门，将</a:t>
            </a:r>
            <a:r>
              <a:rPr lang="en-US" altLang="zh-CN" smtClean="0"/>
              <a:t>ALU</a:t>
            </a:r>
            <a:r>
              <a:rPr lang="zh-CN" altLang="en-US" smtClean="0"/>
              <a:t>输出送到数据总线</a:t>
            </a:r>
            <a:r>
              <a:rPr lang="en-US" altLang="zh-CN" smtClean="0"/>
              <a:t>DBUS</a:t>
            </a:r>
            <a:r>
              <a:rPr lang="zh-CN" altLang="en-US" smtClean="0"/>
              <a:t>上。注意，任何时候</a:t>
            </a:r>
            <a:r>
              <a:rPr lang="en-US" altLang="zh-CN" smtClean="0"/>
              <a:t>DBUS</a:t>
            </a:r>
            <a:r>
              <a:rPr lang="zh-CN" altLang="en-US" smtClean="0"/>
              <a:t>上只能有一个数据。</a:t>
            </a:r>
          </a:p>
          <a:p>
            <a:pPr eaLnBrk="1" hangingPunct="1"/>
            <a:r>
              <a:rPr lang="zh-CN" altLang="en-US" smtClean="0"/>
              <a:t>④ </a:t>
            </a:r>
            <a:r>
              <a:rPr lang="en-US" altLang="zh-CN" smtClean="0"/>
              <a:t>OC</a:t>
            </a:r>
            <a:r>
              <a:rPr lang="zh-CN" altLang="en-US" smtClean="0"/>
              <a:t>送出控制信号，将</a:t>
            </a:r>
            <a:r>
              <a:rPr lang="en-US" altLang="zh-CN" smtClean="0"/>
              <a:t>DBUS</a:t>
            </a:r>
            <a:r>
              <a:rPr lang="zh-CN" altLang="en-US" smtClean="0"/>
              <a:t>上的数据打入到数据缓冲寄存器</a:t>
            </a:r>
            <a:r>
              <a:rPr lang="en-US" altLang="zh-CN" smtClean="0"/>
              <a:t>DR</a:t>
            </a:r>
            <a:r>
              <a:rPr lang="zh-CN" altLang="en-US" smtClean="0"/>
              <a:t>（</a:t>
            </a:r>
            <a:r>
              <a:rPr lang="en-US" altLang="zh-CN" smtClean="0"/>
              <a:t>10</a:t>
            </a:r>
            <a:r>
              <a:rPr lang="zh-CN" altLang="en-US" smtClean="0"/>
              <a:t>）；</a:t>
            </a:r>
          </a:p>
          <a:p>
            <a:pPr eaLnBrk="1" hangingPunct="1"/>
            <a:r>
              <a:rPr lang="zh-CN" altLang="en-US" smtClean="0"/>
              <a:t>⑤ </a:t>
            </a:r>
            <a:r>
              <a:rPr lang="en-US" altLang="zh-CN" smtClean="0"/>
              <a:t>OC</a:t>
            </a:r>
            <a:r>
              <a:rPr lang="zh-CN" altLang="en-US" smtClean="0"/>
              <a:t>送出控制信号，将</a:t>
            </a:r>
            <a:r>
              <a:rPr lang="en-US" altLang="zh-CN" smtClean="0"/>
              <a:t>DR</a:t>
            </a:r>
            <a:r>
              <a:rPr lang="zh-CN" altLang="en-US" smtClean="0"/>
              <a:t>中的数据</a:t>
            </a:r>
            <a:r>
              <a:rPr lang="en-US" altLang="zh-CN" smtClean="0"/>
              <a:t>10</a:t>
            </a:r>
            <a:r>
              <a:rPr lang="zh-CN" altLang="en-US" smtClean="0"/>
              <a:t>打入到目标寄存器</a:t>
            </a:r>
            <a:r>
              <a:rPr lang="en-US" altLang="zh-CN" smtClean="0"/>
              <a:t>R0</a:t>
            </a:r>
            <a:r>
              <a:rPr lang="zh-CN" altLang="en-US" smtClean="0"/>
              <a:t>，</a:t>
            </a:r>
            <a:r>
              <a:rPr lang="en-US" altLang="zh-CN" smtClean="0"/>
              <a:t>R0</a:t>
            </a:r>
            <a:r>
              <a:rPr lang="zh-CN" altLang="en-US" smtClean="0"/>
              <a:t>的内容由</a:t>
            </a:r>
            <a:r>
              <a:rPr lang="en-US" altLang="zh-CN" smtClean="0"/>
              <a:t>00</a:t>
            </a:r>
            <a:r>
              <a:rPr lang="zh-CN" altLang="en-US" smtClean="0"/>
              <a:t>变为</a:t>
            </a:r>
            <a:r>
              <a:rPr lang="en-US" altLang="zh-CN" smtClean="0"/>
              <a:t>10</a:t>
            </a:r>
            <a:r>
              <a:rPr lang="zh-CN" altLang="en-US" smtClean="0"/>
              <a:t>。至此，</a:t>
            </a:r>
            <a:r>
              <a:rPr lang="en-US" altLang="zh-CN" smtClean="0"/>
              <a:t>MOV</a:t>
            </a:r>
            <a:r>
              <a:rPr lang="zh-CN" altLang="en-US" smtClean="0"/>
              <a:t>指令执行结束。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E428637-B8BA-40B2-AF4A-9CD3D889505B}" type="slidenum">
              <a:rPr lang="en-US" altLang="zh-CN" smtClean="0">
                <a:latin typeface="Times New Roman" pitchFamily="18" charset="0"/>
              </a:rPr>
              <a:pPr eaLnBrk="1" hangingPunct="1"/>
              <a:t>17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LAD</a:t>
            </a:r>
            <a:r>
              <a:rPr lang="zh-CN" altLang="en-US" dirty="0" smtClean="0"/>
              <a:t>指令的执行周期见图</a:t>
            </a:r>
            <a:r>
              <a:rPr lang="en-US" altLang="zh-CN" dirty="0" smtClean="0"/>
              <a:t>5.8</a:t>
            </a:r>
            <a:r>
              <a:rPr lang="zh-CN" altLang="en-US" dirty="0" smtClean="0"/>
              <a:t>所示。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执行的动作如下：</a:t>
            </a:r>
          </a:p>
          <a:p>
            <a:pPr eaLnBrk="1" hangingPunct="1"/>
            <a:r>
              <a:rPr lang="zh-CN" altLang="en-US" dirty="0" smtClean="0"/>
              <a:t>① 操作控制器</a:t>
            </a:r>
            <a:r>
              <a:rPr lang="en-US" altLang="zh-CN" dirty="0" smtClean="0"/>
              <a:t>OC</a:t>
            </a:r>
            <a:r>
              <a:rPr lang="zh-CN" altLang="en-US" dirty="0" smtClean="0"/>
              <a:t>发出控制命令打开</a:t>
            </a:r>
            <a:r>
              <a:rPr lang="en-US" altLang="zh-CN" dirty="0" smtClean="0"/>
              <a:t>IR</a:t>
            </a:r>
            <a:r>
              <a:rPr lang="zh-CN" altLang="en-US" dirty="0" smtClean="0"/>
              <a:t>输出三态门，将指令中的直接地址码</a:t>
            </a:r>
            <a:r>
              <a:rPr lang="en-US" altLang="zh-CN" dirty="0" smtClean="0"/>
              <a:t>6</a:t>
            </a:r>
            <a:r>
              <a:rPr lang="zh-CN" altLang="en-US" dirty="0" smtClean="0"/>
              <a:t>放到数据总线</a:t>
            </a:r>
            <a:r>
              <a:rPr lang="en-US" altLang="zh-CN" dirty="0" smtClean="0"/>
              <a:t>DBUS</a:t>
            </a:r>
            <a:r>
              <a:rPr lang="zh-CN" altLang="en-US" dirty="0" smtClean="0"/>
              <a:t>上；</a:t>
            </a:r>
          </a:p>
          <a:p>
            <a:pPr eaLnBrk="1" hangingPunct="1"/>
            <a:r>
              <a:rPr lang="zh-CN" altLang="en-US" dirty="0" smtClean="0"/>
              <a:t>② </a:t>
            </a:r>
            <a:r>
              <a:rPr lang="en-US" altLang="zh-CN" dirty="0" smtClean="0"/>
              <a:t>OC</a:t>
            </a:r>
            <a:r>
              <a:rPr lang="zh-CN" altLang="en-US" dirty="0" smtClean="0"/>
              <a:t>发出操作命令，将地址码</a:t>
            </a:r>
            <a:r>
              <a:rPr lang="en-US" altLang="zh-CN" dirty="0" smtClean="0"/>
              <a:t>6</a:t>
            </a:r>
            <a:r>
              <a:rPr lang="zh-CN" altLang="en-US" dirty="0" smtClean="0"/>
              <a:t>装入数存地址寄存器</a:t>
            </a:r>
            <a:r>
              <a:rPr lang="en-US" altLang="zh-CN" dirty="0" smtClean="0"/>
              <a:t>AR</a:t>
            </a:r>
            <a:r>
              <a:rPr lang="zh-CN" altLang="en-US" dirty="0" smtClean="0"/>
              <a:t>；</a:t>
            </a:r>
          </a:p>
          <a:p>
            <a:pPr eaLnBrk="1" hangingPunct="1"/>
            <a:r>
              <a:rPr lang="zh-CN" altLang="en-US" dirty="0" smtClean="0"/>
              <a:t>③ </a:t>
            </a:r>
            <a:r>
              <a:rPr lang="en-US" altLang="zh-CN" dirty="0" smtClean="0"/>
              <a:t>OC</a:t>
            </a:r>
            <a:r>
              <a:rPr lang="zh-CN" altLang="en-US" dirty="0" smtClean="0"/>
              <a:t>发出读命令，将数存</a:t>
            </a:r>
            <a:r>
              <a:rPr lang="en-US" altLang="zh-CN" dirty="0" smtClean="0"/>
              <a:t>6</a:t>
            </a:r>
            <a:r>
              <a:rPr lang="zh-CN" altLang="en-US" dirty="0" smtClean="0"/>
              <a:t>号单元中的数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读出到</a:t>
            </a:r>
            <a:r>
              <a:rPr lang="en-US" altLang="zh-CN" dirty="0" smtClean="0"/>
              <a:t>DBUS</a:t>
            </a:r>
            <a:r>
              <a:rPr lang="zh-CN" altLang="en-US" dirty="0" smtClean="0"/>
              <a:t>上；</a:t>
            </a:r>
          </a:p>
          <a:p>
            <a:pPr eaLnBrk="1" hangingPunct="1"/>
            <a:r>
              <a:rPr lang="zh-CN" altLang="en-US" dirty="0" smtClean="0"/>
              <a:t>④ </a:t>
            </a:r>
            <a:r>
              <a:rPr lang="en-US" altLang="zh-CN" dirty="0" smtClean="0"/>
              <a:t>OC</a:t>
            </a:r>
            <a:r>
              <a:rPr lang="zh-CN" altLang="en-US" dirty="0" smtClean="0"/>
              <a:t>发出命令，将</a:t>
            </a:r>
            <a:r>
              <a:rPr lang="en-US" altLang="zh-CN" dirty="0" smtClean="0"/>
              <a:t>DBUS</a:t>
            </a:r>
            <a:r>
              <a:rPr lang="zh-CN" altLang="en-US" dirty="0" smtClean="0"/>
              <a:t>上的数据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装入缓冲寄存器</a:t>
            </a:r>
            <a:r>
              <a:rPr lang="en-US" altLang="zh-CN" dirty="0" smtClean="0"/>
              <a:t>DR</a:t>
            </a:r>
            <a:r>
              <a:rPr lang="zh-CN" altLang="en-US" dirty="0" smtClean="0"/>
              <a:t>；</a:t>
            </a:r>
          </a:p>
          <a:p>
            <a:pPr eaLnBrk="1" hangingPunct="1"/>
            <a:r>
              <a:rPr lang="zh-CN" altLang="en-US" dirty="0" smtClean="0"/>
              <a:t>⑤ </a:t>
            </a:r>
            <a:r>
              <a:rPr lang="en-US" altLang="zh-CN" dirty="0" smtClean="0"/>
              <a:t>OC</a:t>
            </a:r>
            <a:r>
              <a:rPr lang="zh-CN" altLang="en-US" dirty="0" smtClean="0"/>
              <a:t>发出命令，将</a:t>
            </a:r>
            <a:r>
              <a:rPr lang="en-US" altLang="zh-CN" dirty="0" smtClean="0"/>
              <a:t>DR</a:t>
            </a:r>
            <a:r>
              <a:rPr lang="zh-CN" altLang="en-US" dirty="0" smtClean="0"/>
              <a:t>中的数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装入通用寄存器</a:t>
            </a:r>
            <a:r>
              <a:rPr lang="en-US" altLang="zh-CN" dirty="0" smtClean="0"/>
              <a:t>R1</a:t>
            </a:r>
            <a:r>
              <a:rPr lang="zh-CN" altLang="en-US" dirty="0" smtClean="0"/>
              <a:t>，原来</a:t>
            </a:r>
            <a:r>
              <a:rPr lang="en-US" altLang="zh-CN" dirty="0" smtClean="0"/>
              <a:t>R1</a:t>
            </a:r>
            <a:r>
              <a:rPr lang="zh-CN" altLang="en-US" dirty="0" smtClean="0"/>
              <a:t>中的数</a:t>
            </a:r>
            <a:r>
              <a:rPr lang="en-US" altLang="zh-CN" dirty="0" smtClean="0"/>
              <a:t>10</a:t>
            </a:r>
            <a:r>
              <a:rPr lang="zh-CN" altLang="en-US" dirty="0" smtClean="0"/>
              <a:t>被冲掉。至此，</a:t>
            </a:r>
            <a:r>
              <a:rPr lang="en-US" altLang="zh-CN" dirty="0" smtClean="0"/>
              <a:t>LAD</a:t>
            </a:r>
            <a:r>
              <a:rPr lang="zh-CN" altLang="en-US" dirty="0" smtClean="0"/>
              <a:t>指令执行周期结束。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BB92566-A439-4A67-801B-47460170E100}" type="slidenum">
              <a:rPr lang="en-US" altLang="zh-CN" smtClean="0">
                <a:latin typeface="Times New Roman" pitchFamily="18" charset="0"/>
              </a:rPr>
              <a:pPr eaLnBrk="1" hangingPunct="1"/>
              <a:t>19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① </a:t>
            </a:r>
            <a:r>
              <a:rPr lang="zh-CN" altLang="en-US" dirty="0" smtClean="0"/>
              <a:t>操作控制器</a:t>
            </a:r>
            <a:r>
              <a:rPr lang="en-US" altLang="zh-CN" dirty="0" smtClean="0"/>
              <a:t>OC</a:t>
            </a:r>
            <a:r>
              <a:rPr lang="zh-CN" altLang="en-US" dirty="0" smtClean="0"/>
              <a:t>送出控制命令到通用寄存器，选择</a:t>
            </a:r>
            <a:r>
              <a:rPr lang="en-US" altLang="zh-CN" dirty="0" smtClean="0"/>
              <a:t>R1</a:t>
            </a:r>
            <a:r>
              <a:rPr lang="zh-CN" altLang="en-US" dirty="0" smtClean="0"/>
              <a:t>做源寄存器，</a:t>
            </a:r>
            <a:r>
              <a:rPr lang="en-US" altLang="zh-CN" dirty="0" smtClean="0"/>
              <a:t>R2</a:t>
            </a:r>
            <a:r>
              <a:rPr lang="zh-CN" altLang="en-US" dirty="0" smtClean="0"/>
              <a:t>做目标寄存器；</a:t>
            </a:r>
          </a:p>
          <a:p>
            <a:pPr eaLnBrk="1" hangingPunct="1"/>
            <a:r>
              <a:rPr lang="zh-CN" altLang="en-US" dirty="0" smtClean="0"/>
              <a:t>② </a:t>
            </a:r>
            <a:r>
              <a:rPr lang="en-US" altLang="zh-CN" dirty="0" smtClean="0"/>
              <a:t>OC </a:t>
            </a:r>
            <a:r>
              <a:rPr lang="zh-CN" altLang="en-US" dirty="0" smtClean="0"/>
              <a:t>送出控制命令到</a:t>
            </a:r>
            <a:r>
              <a:rPr lang="en-US" altLang="zh-CN" dirty="0" smtClean="0"/>
              <a:t>ALU</a:t>
            </a:r>
            <a:r>
              <a:rPr lang="zh-CN" altLang="en-US" dirty="0" smtClean="0"/>
              <a:t>，指定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做</a:t>
            </a:r>
            <a:r>
              <a:rPr lang="en-US" altLang="zh-CN" dirty="0" smtClean="0"/>
              <a:t>R1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R2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）的加法操作；</a:t>
            </a:r>
          </a:p>
          <a:p>
            <a:pPr eaLnBrk="1" hangingPunct="1"/>
            <a:r>
              <a:rPr lang="zh-CN" altLang="en-US" dirty="0" smtClean="0"/>
              <a:t>③ </a:t>
            </a:r>
            <a:r>
              <a:rPr lang="en-US" altLang="zh-CN" dirty="0" smtClean="0"/>
              <a:t>OC</a:t>
            </a:r>
            <a:r>
              <a:rPr lang="zh-CN" altLang="en-US" dirty="0" smtClean="0"/>
              <a:t>送出控制命令，打开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输出三态门，运算结果</a:t>
            </a:r>
            <a:r>
              <a:rPr lang="en-US" altLang="zh-CN" dirty="0" smtClean="0"/>
              <a:t>120</a:t>
            </a:r>
            <a:r>
              <a:rPr lang="zh-CN" altLang="en-US" dirty="0" smtClean="0"/>
              <a:t>放到</a:t>
            </a:r>
            <a:r>
              <a:rPr lang="en-US" altLang="zh-CN" dirty="0" smtClean="0"/>
              <a:t>DBUS</a:t>
            </a:r>
            <a:r>
              <a:rPr lang="zh-CN" altLang="en-US" dirty="0" smtClean="0"/>
              <a:t>上；</a:t>
            </a:r>
          </a:p>
          <a:p>
            <a:pPr eaLnBrk="1" hangingPunct="1"/>
            <a:r>
              <a:rPr lang="zh-CN" altLang="en-US" dirty="0" smtClean="0"/>
              <a:t>④ </a:t>
            </a:r>
            <a:r>
              <a:rPr lang="en-US" altLang="zh-CN" dirty="0" smtClean="0"/>
              <a:t>OC</a:t>
            </a:r>
            <a:r>
              <a:rPr lang="zh-CN" altLang="en-US" dirty="0" smtClean="0"/>
              <a:t>送出控制命令，将</a:t>
            </a:r>
            <a:r>
              <a:rPr lang="en-US" altLang="zh-CN" dirty="0" smtClean="0"/>
              <a:t>DBUS</a:t>
            </a:r>
            <a:r>
              <a:rPr lang="zh-CN" altLang="en-US" dirty="0" smtClean="0"/>
              <a:t>上数据打入缓冲寄存器</a:t>
            </a:r>
            <a:r>
              <a:rPr lang="en-US" altLang="zh-CN" dirty="0" smtClean="0"/>
              <a:t>DR</a:t>
            </a:r>
            <a:r>
              <a:rPr lang="zh-CN" altLang="en-US" dirty="0" smtClean="0"/>
              <a:t>；</a:t>
            </a:r>
            <a:r>
              <a:rPr lang="en-US" altLang="zh-CN" dirty="0" smtClean="0"/>
              <a:t>ALU</a:t>
            </a:r>
            <a:r>
              <a:rPr lang="zh-CN" altLang="en-US" dirty="0" smtClean="0"/>
              <a:t>产生的进位信号保存状态字寄存器在</a:t>
            </a:r>
            <a:r>
              <a:rPr lang="en-US" altLang="zh-CN" dirty="0" smtClean="0"/>
              <a:t>PSW</a:t>
            </a:r>
            <a:r>
              <a:rPr lang="zh-CN" altLang="en-US" dirty="0" smtClean="0"/>
              <a:t>中。</a:t>
            </a:r>
          </a:p>
          <a:p>
            <a:pPr eaLnBrk="1" hangingPunct="1"/>
            <a:r>
              <a:rPr lang="zh-CN" altLang="en-US" dirty="0" smtClean="0"/>
              <a:t>⑤ </a:t>
            </a:r>
            <a:r>
              <a:rPr lang="en-US" altLang="zh-CN" dirty="0" smtClean="0"/>
              <a:t>OC</a:t>
            </a:r>
            <a:r>
              <a:rPr lang="zh-CN" altLang="en-US" dirty="0" smtClean="0"/>
              <a:t>送出控制命令，将</a:t>
            </a:r>
            <a:r>
              <a:rPr lang="en-US" altLang="zh-CN" dirty="0" smtClean="0"/>
              <a:t>〖DK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〗DR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120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〖DK</a:t>
            </a:r>
            <a:r>
              <a:rPr lang="zh-CN" altLang="en-US" dirty="0" smtClean="0"/>
              <a:t>）</a:t>
            </a:r>
            <a:r>
              <a:rPr lang="en-US" altLang="zh-CN" dirty="0" smtClean="0"/>
              <a:t>〗</a:t>
            </a:r>
            <a:r>
              <a:rPr lang="zh-CN" altLang="en-US" dirty="0" smtClean="0"/>
              <a:t>装入</a:t>
            </a:r>
            <a:r>
              <a:rPr lang="en-US" altLang="zh-CN" dirty="0" smtClean="0"/>
              <a:t>R2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R2</a:t>
            </a:r>
            <a:r>
              <a:rPr lang="zh-CN" altLang="en-US" dirty="0" smtClean="0"/>
              <a:t>中原来的内容</a:t>
            </a:r>
            <a:r>
              <a:rPr lang="en-US" altLang="zh-CN" dirty="0" smtClean="0"/>
              <a:t>20</a:t>
            </a:r>
            <a:r>
              <a:rPr lang="zh-CN" altLang="en-US" dirty="0" smtClean="0"/>
              <a:t>被冲掉。至此</a:t>
            </a:r>
            <a:r>
              <a:rPr lang="en-US" altLang="zh-CN" dirty="0" smtClean="0"/>
              <a:t>ADD</a:t>
            </a:r>
            <a:r>
              <a:rPr lang="zh-CN" altLang="en-US" dirty="0" smtClean="0"/>
              <a:t>指令执行周期结束。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01F21B1-E40B-4EF4-A91F-2E74D6258736}" type="slidenum">
              <a:rPr lang="en-US" altLang="zh-CN" smtClean="0">
                <a:latin typeface="Times New Roman" pitchFamily="18" charset="0"/>
              </a:rPr>
              <a:pPr eaLnBrk="1" hangingPunct="1"/>
              <a:t>21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① </a:t>
            </a:r>
            <a:r>
              <a:rPr lang="zh-CN" altLang="en-US" dirty="0" smtClean="0"/>
              <a:t>操作控制器</a:t>
            </a:r>
            <a:r>
              <a:rPr lang="en-US" altLang="zh-CN" dirty="0" smtClean="0"/>
              <a:t>OC</a:t>
            </a:r>
            <a:r>
              <a:rPr lang="zh-CN" altLang="en-US" dirty="0" smtClean="0"/>
              <a:t>送出操作命令到通用寄存器，选择（</a:t>
            </a:r>
            <a:r>
              <a:rPr lang="en-US" altLang="zh-CN" dirty="0" smtClean="0"/>
              <a:t>R3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=30 </a:t>
            </a:r>
            <a:r>
              <a:rPr lang="zh-CN" altLang="en-US" dirty="0" smtClean="0"/>
              <a:t>做数据存储器的地址单元；</a:t>
            </a:r>
          </a:p>
          <a:p>
            <a:pPr eaLnBrk="1" hangingPunct="1"/>
            <a:r>
              <a:rPr lang="zh-CN" altLang="en-US" dirty="0" smtClean="0"/>
              <a:t>② </a:t>
            </a:r>
            <a:r>
              <a:rPr lang="en-US" altLang="zh-CN" dirty="0" smtClean="0"/>
              <a:t>OC</a:t>
            </a:r>
            <a:r>
              <a:rPr lang="zh-CN" altLang="en-US" dirty="0" smtClean="0"/>
              <a:t>发出操作命令，打开通用寄存器输出三态门（不经</a:t>
            </a:r>
            <a:r>
              <a:rPr lang="en-US" altLang="zh-CN" dirty="0" smtClean="0"/>
              <a:t>ALU</a:t>
            </a:r>
            <a:r>
              <a:rPr lang="zh-CN" altLang="en-US" dirty="0" smtClean="0"/>
              <a:t>以节省时间），将地址</a:t>
            </a:r>
            <a:r>
              <a:rPr lang="en-US" altLang="zh-CN" dirty="0" smtClean="0"/>
              <a:t>30</a:t>
            </a:r>
            <a:r>
              <a:rPr lang="zh-CN" altLang="en-US" dirty="0" smtClean="0"/>
              <a:t>放到</a:t>
            </a:r>
            <a:r>
              <a:rPr lang="en-US" altLang="zh-CN" dirty="0" smtClean="0"/>
              <a:t>DBUS</a:t>
            </a:r>
            <a:r>
              <a:rPr lang="zh-CN" altLang="en-US" dirty="0" smtClean="0"/>
              <a:t>上；</a:t>
            </a:r>
          </a:p>
          <a:p>
            <a:pPr eaLnBrk="1" hangingPunct="1"/>
            <a:r>
              <a:rPr lang="zh-CN" altLang="en-US" dirty="0" smtClean="0"/>
              <a:t>③ </a:t>
            </a:r>
            <a:r>
              <a:rPr lang="en-US" altLang="zh-CN" dirty="0" smtClean="0"/>
              <a:t>OC</a:t>
            </a:r>
            <a:r>
              <a:rPr lang="zh-CN" altLang="en-US" dirty="0" smtClean="0"/>
              <a:t>发出操作命令，将地址</a:t>
            </a:r>
            <a:r>
              <a:rPr lang="en-US" altLang="zh-CN" dirty="0" smtClean="0"/>
              <a:t>30</a:t>
            </a:r>
            <a:r>
              <a:rPr lang="zh-CN" altLang="en-US" dirty="0" smtClean="0"/>
              <a:t>打入</a:t>
            </a:r>
            <a:r>
              <a:rPr lang="en-US" altLang="zh-CN" dirty="0" smtClean="0"/>
              <a:t>AR</a:t>
            </a:r>
            <a:r>
              <a:rPr lang="zh-CN" altLang="en-US" dirty="0" smtClean="0"/>
              <a:t>，并进行数存地址译码；</a:t>
            </a:r>
          </a:p>
          <a:p>
            <a:pPr eaLnBrk="1" hangingPunct="1"/>
            <a:r>
              <a:rPr lang="zh-CN" altLang="en-US" dirty="0" smtClean="0"/>
              <a:t>④ </a:t>
            </a:r>
            <a:r>
              <a:rPr lang="en-US" altLang="zh-CN" dirty="0" smtClean="0"/>
              <a:t>OC</a:t>
            </a:r>
            <a:r>
              <a:rPr lang="zh-CN" altLang="en-US" dirty="0" smtClean="0"/>
              <a:t>发出操作命令到通用寄存器，选择（</a:t>
            </a:r>
            <a:r>
              <a:rPr lang="en-US" altLang="zh-CN" dirty="0" smtClean="0"/>
              <a:t>R2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=120</a:t>
            </a:r>
            <a:r>
              <a:rPr lang="zh-CN" altLang="en-US" dirty="0" smtClean="0"/>
              <a:t>，作为数存的写入数据；</a:t>
            </a:r>
          </a:p>
          <a:p>
            <a:pPr eaLnBrk="1" hangingPunct="1"/>
            <a:r>
              <a:rPr lang="zh-CN" altLang="en-US" dirty="0" smtClean="0"/>
              <a:t>⑤ </a:t>
            </a:r>
            <a:r>
              <a:rPr lang="en-US" altLang="zh-CN" dirty="0" smtClean="0"/>
              <a:t>OC</a:t>
            </a:r>
            <a:r>
              <a:rPr lang="zh-CN" altLang="en-US" dirty="0" smtClean="0"/>
              <a:t>发出操作命令，打开通用寄存器输出三态门，将数据</a:t>
            </a:r>
            <a:r>
              <a:rPr lang="en-US" altLang="zh-CN" dirty="0" smtClean="0"/>
              <a:t>120</a:t>
            </a:r>
            <a:r>
              <a:rPr lang="zh-CN" altLang="en-US" dirty="0" smtClean="0"/>
              <a:t>放到</a:t>
            </a:r>
            <a:r>
              <a:rPr lang="en-US" altLang="zh-CN" dirty="0" smtClean="0"/>
              <a:t>DBUS</a:t>
            </a:r>
            <a:r>
              <a:rPr lang="zh-CN" altLang="en-US" dirty="0" smtClean="0"/>
              <a:t>上。</a:t>
            </a:r>
          </a:p>
          <a:p>
            <a:pPr eaLnBrk="1" hangingPunct="1"/>
            <a:r>
              <a:rPr lang="zh-CN" altLang="en-US" dirty="0" smtClean="0"/>
              <a:t>⑥ </a:t>
            </a:r>
            <a:r>
              <a:rPr lang="en-US" altLang="zh-CN" dirty="0" smtClean="0"/>
              <a:t>OC</a:t>
            </a:r>
            <a:r>
              <a:rPr lang="zh-CN" altLang="en-US" dirty="0" smtClean="0"/>
              <a:t>发出操作命令，将数据</a:t>
            </a:r>
            <a:r>
              <a:rPr lang="en-US" altLang="zh-CN" dirty="0" smtClean="0"/>
              <a:t>120</a:t>
            </a:r>
            <a:r>
              <a:rPr lang="zh-CN" altLang="en-US" dirty="0" smtClean="0"/>
              <a:t>写入数存</a:t>
            </a:r>
            <a:r>
              <a:rPr lang="en-US" altLang="zh-CN" dirty="0" smtClean="0"/>
              <a:t>30</a:t>
            </a:r>
            <a:r>
              <a:rPr lang="zh-CN" altLang="en-US" dirty="0" smtClean="0"/>
              <a:t>号单元，它原先的数据</a:t>
            </a:r>
            <a:r>
              <a:rPr lang="en-US" altLang="zh-CN" dirty="0" smtClean="0"/>
              <a:t>40</a:t>
            </a:r>
            <a:r>
              <a:rPr lang="zh-CN" altLang="en-US" dirty="0" smtClean="0"/>
              <a:t>被冲掉。至此，</a:t>
            </a:r>
            <a:r>
              <a:rPr lang="en-US" altLang="zh-CN" dirty="0" smtClean="0"/>
              <a:t>STO</a:t>
            </a:r>
            <a:r>
              <a:rPr lang="zh-CN" altLang="en-US" dirty="0" smtClean="0"/>
              <a:t>指令执行周期结束。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C09C172-1486-4AD7-B570-BFDAF9CB7CCE}" type="slidenum">
              <a:rPr lang="en-US" altLang="zh-CN" smtClean="0">
                <a:latin typeface="Times New Roman" pitchFamily="18" charset="0"/>
              </a:rPr>
              <a:pPr eaLnBrk="1" hangingPunct="1"/>
              <a:t>23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① OC</a:t>
            </a:r>
            <a:r>
              <a:rPr lang="zh-CN" altLang="en-US" smtClean="0"/>
              <a:t>发生操作控制命令，打开指令寄存器</a:t>
            </a:r>
            <a:r>
              <a:rPr lang="en-US" altLang="zh-CN" smtClean="0"/>
              <a:t>IR</a:t>
            </a:r>
            <a:r>
              <a:rPr lang="zh-CN" altLang="en-US" smtClean="0"/>
              <a:t>的输出三态门，将</a:t>
            </a:r>
            <a:r>
              <a:rPr lang="en-US" altLang="zh-CN" smtClean="0"/>
              <a:t>IR</a:t>
            </a:r>
            <a:r>
              <a:rPr lang="zh-CN" altLang="en-US" smtClean="0"/>
              <a:t>中的地址码</a:t>
            </a:r>
            <a:r>
              <a:rPr lang="en-US" altLang="zh-CN" smtClean="0"/>
              <a:t>101</a:t>
            </a:r>
            <a:r>
              <a:rPr lang="zh-CN" altLang="en-US" smtClean="0"/>
              <a:t>发送到</a:t>
            </a:r>
            <a:r>
              <a:rPr lang="en-US" altLang="zh-CN" smtClean="0"/>
              <a:t>DBUS</a:t>
            </a:r>
            <a:r>
              <a:rPr lang="zh-CN" altLang="en-US" smtClean="0"/>
              <a:t>上；</a:t>
            </a:r>
          </a:p>
          <a:p>
            <a:pPr eaLnBrk="1" hangingPunct="1"/>
            <a:r>
              <a:rPr lang="zh-CN" altLang="en-US" smtClean="0"/>
              <a:t>② </a:t>
            </a:r>
            <a:r>
              <a:rPr lang="en-US" altLang="zh-CN" smtClean="0"/>
              <a:t>CC</a:t>
            </a:r>
            <a:r>
              <a:rPr lang="zh-CN" altLang="en-US" smtClean="0"/>
              <a:t>发出操作控制命令，将</a:t>
            </a:r>
            <a:r>
              <a:rPr lang="en-US" altLang="zh-CN" smtClean="0"/>
              <a:t>DBUS</a:t>
            </a:r>
            <a:r>
              <a:rPr lang="zh-CN" altLang="en-US" smtClean="0"/>
              <a:t>上的地址码</a:t>
            </a:r>
            <a:r>
              <a:rPr lang="en-US" altLang="zh-CN" smtClean="0"/>
              <a:t>101</a:t>
            </a:r>
            <a:r>
              <a:rPr lang="zh-CN" altLang="en-US" smtClean="0"/>
              <a:t>打入到程序计数器</a:t>
            </a:r>
            <a:r>
              <a:rPr lang="en-US" altLang="zh-CN" smtClean="0"/>
              <a:t>PC</a:t>
            </a:r>
            <a:r>
              <a:rPr lang="zh-CN" altLang="en-US" smtClean="0"/>
              <a:t>中，</a:t>
            </a:r>
            <a:r>
              <a:rPr lang="en-US" altLang="zh-CN" smtClean="0"/>
              <a:t>PC</a:t>
            </a:r>
            <a:r>
              <a:rPr lang="zh-CN" altLang="en-US" smtClean="0"/>
              <a:t>中的原先内容</a:t>
            </a:r>
            <a:r>
              <a:rPr lang="en-US" altLang="zh-CN" smtClean="0"/>
              <a:t>106</a:t>
            </a:r>
            <a:r>
              <a:rPr lang="zh-CN" altLang="en-US" smtClean="0"/>
              <a:t>被更换。于是下一条指令不是从</a:t>
            </a:r>
            <a:r>
              <a:rPr lang="en-US" altLang="zh-CN" smtClean="0"/>
              <a:t>106</a:t>
            </a:r>
            <a:r>
              <a:rPr lang="zh-CN" altLang="en-US" smtClean="0"/>
              <a:t>号单元取出，而是转移到</a:t>
            </a:r>
            <a:r>
              <a:rPr lang="en-US" altLang="zh-CN" smtClean="0"/>
              <a:t>101</a:t>
            </a:r>
            <a:r>
              <a:rPr lang="zh-CN" altLang="en-US" smtClean="0"/>
              <a:t>号单元取出。至此</a:t>
            </a:r>
            <a:r>
              <a:rPr lang="en-US" altLang="zh-CN" smtClean="0"/>
              <a:t>JMP</a:t>
            </a:r>
            <a:r>
              <a:rPr lang="zh-CN" altLang="en-US" smtClean="0"/>
              <a:t>指令执行周期结束。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A399E-C76E-4EF8-AE64-1BB8A565845D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071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A399E-C76E-4EF8-AE64-1BB8A565845D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9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CB3F7C9E-91B3-43A8-A3E9-AAD6436F691D}" type="datetimeFigureOut">
              <a:rPr lang="zh-CN" altLang="en-US" smtClean="0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6ACD7400-0277-4810-9538-1079DD3A1C6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91BF4C-0915-482F-BEA1-E2B4988572F0}" type="datetimeFigureOut">
              <a:rPr lang="zh-CN" altLang="en-US" smtClean="0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646AC-85A4-4E64-B44B-1716B9198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7D962F-2186-46C8-9067-D782BFFEB420}" type="datetimeFigureOut">
              <a:rPr lang="zh-CN" altLang="en-US" smtClean="0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A9124-B4B9-49F3-B206-96267A16126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CA36E2BF-24F9-4298-8938-CF30AA192E6F}" type="datetimeFigureOut">
              <a:rPr lang="zh-CN" altLang="en-US" smtClean="0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962FC4C9-B077-4972-A578-AB6E87A84CE8}" type="datetimeFigureOut">
              <a:rPr lang="zh-CN" altLang="en-US" smtClean="0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C81BA396-FC1C-4C74-B9D1-EFF90D29822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1B202-EB1A-453A-B7C7-895A286F099C}" type="datetimeFigureOut">
              <a:rPr lang="zh-CN" altLang="en-US" smtClean="0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699CF-E912-428D-9CA8-DD2A2F10DB7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37AB6B-376A-4BBD-8A1F-938CE37A4B46}" type="datetimeFigureOut">
              <a:rPr lang="zh-CN" altLang="en-US" smtClean="0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3687E-7E4F-4224-977C-7B32DF32C14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619E31B4-E678-4122-9CC9-ACFE099DFC6A}" type="datetimeFigureOut">
              <a:rPr lang="zh-CN" altLang="en-US" smtClean="0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EFB6B2A7-CBD0-479E-BEEA-CC86FE8F3C7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3990B8-9761-4CE4-B611-700114B5B760}" type="datetimeFigureOut">
              <a:rPr lang="zh-CN" altLang="en-US" smtClean="0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57931-7D90-4C6B-815C-A8DDE3FB1F9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E57BD33D-9E12-492E-8216-7D893B82AB88}" type="datetimeFigureOut">
              <a:rPr lang="zh-CN" altLang="en-US" smtClean="0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79522851-EC4F-4737-B9F7-39E7E78F204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E500CF15-62F1-4378-BE38-1A22D59A58E6}" type="datetimeFigureOut">
              <a:rPr lang="zh-CN" altLang="en-US" smtClean="0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EC87757-1BE0-478F-AE34-F43ED83CC6C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9ABC1E3-D0B8-4FE5-984B-89A62BE82306}" type="datetimeFigureOut">
              <a:rPr lang="zh-CN" altLang="en-US" smtClean="0"/>
              <a:pPr>
                <a:defRPr/>
              </a:pPr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BF9EDEE-1CAA-4BA1-8F66-43E73F9CD4A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5.3.sw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5.4.sw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5.5-5.13.sw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5.4.sw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5.14.sw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5.15.sw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5.15.sw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5.17.sw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5.5-5.13.sw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12AF80D-6FF9-4D11-8ED4-0C5F0C14FF08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</a:t>
            </a:fld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  中央处理器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1256" y="1537618"/>
            <a:ext cx="6995120" cy="44116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5.1 CPU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功能和组成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指令周期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时序产生器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微程序控制器及其设计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5.5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硬布线控制器及其设计</a:t>
            </a:r>
          </a:p>
        </p:txBody>
      </p:sp>
    </p:spTree>
    <p:extLst>
      <p:ext uri="{BB962C8B-B14F-4D97-AF65-F5344CB8AC3E}">
        <p14:creationId xmlns:p14="http://schemas.microsoft.com/office/powerpoint/2010/main" val="22939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548680"/>
            <a:ext cx="8219256" cy="576064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（节拍）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周期内，要完成若干个微操作。这些微操作有的可以同时执行，有的需要按先后次序串行执行。因而需要把一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分为若干个相等的时间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周期由若干个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周期组成，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周期的总和形成了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周期的宽度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周期通常称为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节拍，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其宽度取决于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完成一次基本微操作的时间，如：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完成一次正确的运算，寄存器间的一次数据传送等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fontAlgn="auto">
              <a:lnSpc>
                <a:spcPct val="150000"/>
              </a:lnSpc>
              <a:spcAft>
                <a:spcPts val="0"/>
              </a:spcAft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FE49546-A1C7-4B40-8669-89044711BC12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</a:t>
            </a:fld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4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121DB30-9660-4B78-B281-BD03C9E62C57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指令周期构成</a:t>
            </a:r>
          </a:p>
        </p:txBody>
      </p:sp>
      <p:pic>
        <p:nvPicPr>
          <p:cNvPr id="40964" name="Picture 3" descr="5a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86" y="1628800"/>
            <a:ext cx="852187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0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208912" cy="72008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二、指令周期与程序举例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41249"/>
              </p:ext>
            </p:extLst>
          </p:nvPr>
        </p:nvGraphicFramePr>
        <p:xfrm>
          <a:off x="467544" y="1196752"/>
          <a:ext cx="7632849" cy="523719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0183"/>
                <a:gridCol w="1400523"/>
                <a:gridCol w="1540575"/>
                <a:gridCol w="4201568"/>
              </a:tblGrid>
              <a:tr h="387517"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指令存储器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八进制地址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指令助记符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22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(R0)=00, (R1)=10, (R2)=20, (R3)=30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22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MOV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R0,R1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传送：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(R1)—&gt;R0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22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LAD R1,6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取数：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号单元内容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—&gt;R1    (R1)=100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22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 R1,R2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加法：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(R1)+(R2)—&gt;R2        (R2)=120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151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 R2,(R3)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存数：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(R2)—&gt;(R3)     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更新内存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单元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22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JMP 101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跳转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22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 R1,R3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逻辑乘：（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/>
                        </a:rPr>
                        <a:t>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R3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—&gt;R3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7517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数据存储器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八进制地址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八进制数据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22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22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22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。。。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。。。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22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指令后，内容由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变为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0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3" name="Picture 4" descr="5a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669674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F3A6527-B8B0-4FFC-975D-E31F774A6682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13</a:t>
            </a:fld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7467600" cy="864096"/>
          </a:xfrm>
        </p:spPr>
        <p:txBody>
          <a:bodyPr anchor="ctr"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的指令周期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7467600" cy="108012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取指周期：取指，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，指令译码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执行周期：数据传送</a:t>
            </a:r>
          </a:p>
        </p:txBody>
      </p:sp>
    </p:spTree>
    <p:extLst>
      <p:ext uri="{BB962C8B-B14F-4D97-AF65-F5344CB8AC3E}">
        <p14:creationId xmlns:p14="http://schemas.microsoft.com/office/powerpoint/2010/main" val="21819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37450" y="51689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1F24E3D-7534-45C1-B3C7-395DB048C7DC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  <p:pic>
        <p:nvPicPr>
          <p:cNvPr id="44037" name="Picture 4" descr="5a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3375"/>
            <a:ext cx="8135937" cy="613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179512" y="44624"/>
            <a:ext cx="39805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R0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的取指周期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0" y="6446664"/>
            <a:ext cx="9144000" cy="366712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00000"/>
                </a:solidFill>
              </a:rPr>
              <a:t>① </a:t>
            </a:r>
            <a:r>
              <a:rPr lang="zh-CN" altLang="en-US" b="1">
                <a:solidFill>
                  <a:srgbClr val="C00000"/>
                </a:solidFill>
              </a:rPr>
              <a:t>程序计数器</a:t>
            </a:r>
            <a:r>
              <a:rPr lang="en-US" altLang="zh-CN" b="1">
                <a:solidFill>
                  <a:srgbClr val="C00000"/>
                </a:solidFill>
              </a:rPr>
              <a:t>PC</a:t>
            </a:r>
            <a:r>
              <a:rPr lang="zh-CN" altLang="en-US" b="1">
                <a:solidFill>
                  <a:srgbClr val="C00000"/>
                </a:solidFill>
              </a:rPr>
              <a:t>中装入第一条指令地址</a:t>
            </a:r>
            <a:r>
              <a:rPr lang="en-US" altLang="zh-CN" b="1">
                <a:solidFill>
                  <a:srgbClr val="C00000"/>
                </a:solidFill>
              </a:rPr>
              <a:t>101</a:t>
            </a:r>
            <a:r>
              <a:rPr lang="zh-CN" altLang="en-US" b="1">
                <a:solidFill>
                  <a:srgbClr val="C00000"/>
                </a:solidFill>
              </a:rPr>
              <a:t>（八进制）；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2463800" y="48021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5496" y="6446664"/>
            <a:ext cx="8642350" cy="366712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</a:rPr>
              <a:t>② PC</a:t>
            </a:r>
            <a:r>
              <a:rPr lang="zh-CN" altLang="en-US" b="1" dirty="0">
                <a:solidFill>
                  <a:srgbClr val="C00000"/>
                </a:solidFill>
              </a:rPr>
              <a:t>的内容被放到指令地址总线</a:t>
            </a:r>
            <a:r>
              <a:rPr lang="en-US" altLang="zh-CN" b="1" dirty="0">
                <a:solidFill>
                  <a:srgbClr val="C00000"/>
                </a:solidFill>
              </a:rPr>
              <a:t>ABUS</a:t>
            </a:r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I</a:t>
            </a:r>
            <a:r>
              <a:rPr lang="zh-CN" altLang="en-US" b="1" dirty="0">
                <a:solidFill>
                  <a:srgbClr val="C00000"/>
                </a:solidFill>
              </a:rPr>
              <a:t>）上，对指存进行译码，并启动读命令；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770" y="6446664"/>
            <a:ext cx="9140230" cy="366712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</a:rPr>
              <a:t>③ </a:t>
            </a:r>
            <a:r>
              <a:rPr lang="zh-CN" altLang="en-US" b="1" dirty="0">
                <a:solidFill>
                  <a:srgbClr val="C00000"/>
                </a:solidFill>
              </a:rPr>
              <a:t>从</a:t>
            </a:r>
            <a:r>
              <a:rPr lang="en-US" altLang="zh-CN" b="1" dirty="0">
                <a:solidFill>
                  <a:srgbClr val="C00000"/>
                </a:solidFill>
              </a:rPr>
              <a:t>101</a:t>
            </a:r>
            <a:r>
              <a:rPr lang="zh-CN" altLang="en-US" b="1" dirty="0">
                <a:solidFill>
                  <a:srgbClr val="C00000"/>
                </a:solidFill>
              </a:rPr>
              <a:t>号地址读出的</a:t>
            </a:r>
            <a:r>
              <a:rPr lang="en-US" altLang="zh-CN" b="1" dirty="0">
                <a:solidFill>
                  <a:srgbClr val="C00000"/>
                </a:solidFill>
              </a:rPr>
              <a:t>MOV</a:t>
            </a:r>
            <a:r>
              <a:rPr lang="zh-CN" altLang="en-US" b="1" dirty="0">
                <a:solidFill>
                  <a:srgbClr val="C00000"/>
                </a:solidFill>
              </a:rPr>
              <a:t>指令通过指令总线</a:t>
            </a:r>
            <a:r>
              <a:rPr lang="en-US" altLang="zh-CN" b="1" dirty="0">
                <a:solidFill>
                  <a:srgbClr val="C00000"/>
                </a:solidFill>
              </a:rPr>
              <a:t>IBUS</a:t>
            </a:r>
            <a:r>
              <a:rPr lang="zh-CN" altLang="en-US" b="1" dirty="0">
                <a:solidFill>
                  <a:srgbClr val="C00000"/>
                </a:solidFill>
              </a:rPr>
              <a:t>装入指令寄存器</a:t>
            </a:r>
            <a:r>
              <a:rPr lang="en-US" altLang="zh-CN" b="1" dirty="0">
                <a:solidFill>
                  <a:srgbClr val="C00000"/>
                </a:solidFill>
              </a:rPr>
              <a:t>IR</a:t>
            </a:r>
            <a:r>
              <a:rPr lang="zh-CN" altLang="en-US" b="1" dirty="0">
                <a:solidFill>
                  <a:srgbClr val="C00000"/>
                </a:solidFill>
              </a:rPr>
              <a:t>；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5496" y="6444044"/>
            <a:ext cx="9108504" cy="369332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</a:rPr>
              <a:t>④  </a:t>
            </a:r>
            <a:r>
              <a:rPr lang="zh-CN" altLang="en-US" b="1" dirty="0">
                <a:solidFill>
                  <a:srgbClr val="C00000"/>
                </a:solidFill>
              </a:rPr>
              <a:t>程序计数器内容加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，变成</a:t>
            </a:r>
            <a:r>
              <a:rPr lang="en-US" altLang="zh-CN" b="1" dirty="0">
                <a:solidFill>
                  <a:srgbClr val="C00000"/>
                </a:solidFill>
              </a:rPr>
              <a:t>102</a:t>
            </a:r>
            <a:r>
              <a:rPr lang="zh-CN" altLang="en-US" b="1" dirty="0">
                <a:solidFill>
                  <a:srgbClr val="C00000"/>
                </a:solidFill>
              </a:rPr>
              <a:t>，为取下一条指令做好准备；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-3886" y="6444044"/>
            <a:ext cx="9147886" cy="369332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00000"/>
                </a:solidFill>
              </a:rPr>
              <a:t>⑤ </a:t>
            </a:r>
            <a:r>
              <a:rPr lang="zh-CN" altLang="en-US" b="1">
                <a:solidFill>
                  <a:srgbClr val="C00000"/>
                </a:solidFill>
              </a:rPr>
              <a:t>指令寄存器中的操作码（</a:t>
            </a:r>
            <a:r>
              <a:rPr lang="en-US" altLang="zh-CN" b="1">
                <a:solidFill>
                  <a:srgbClr val="C00000"/>
                </a:solidFill>
              </a:rPr>
              <a:t>OP</a:t>
            </a:r>
            <a:r>
              <a:rPr lang="zh-CN" altLang="en-US" b="1">
                <a:solidFill>
                  <a:srgbClr val="C00000"/>
                </a:solidFill>
              </a:rPr>
              <a:t>）被译码；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-3886" y="6453336"/>
            <a:ext cx="9147886" cy="369332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</a:rPr>
              <a:t>⑥ CPU</a:t>
            </a:r>
            <a:r>
              <a:rPr lang="zh-CN" altLang="en-US" b="1" dirty="0">
                <a:solidFill>
                  <a:srgbClr val="C00000"/>
                </a:solidFill>
              </a:rPr>
              <a:t>识别出是</a:t>
            </a:r>
            <a:r>
              <a:rPr lang="en-US" altLang="zh-CN" b="1" dirty="0">
                <a:solidFill>
                  <a:srgbClr val="C00000"/>
                </a:solidFill>
              </a:rPr>
              <a:t>MOV</a:t>
            </a:r>
            <a:r>
              <a:rPr lang="zh-CN" altLang="en-US" b="1" dirty="0">
                <a:solidFill>
                  <a:srgbClr val="C00000"/>
                </a:solidFill>
              </a:rPr>
              <a:t>指令，至此，取指周期即告结束。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779838" y="3933825"/>
            <a:ext cx="3455987" cy="863600"/>
            <a:chOff x="3779838" y="3933825"/>
            <a:chExt cx="3455987" cy="863600"/>
          </a:xfrm>
        </p:grpSpPr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 flipH="1">
              <a:off x="3779838" y="4797425"/>
              <a:ext cx="6477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 flipV="1">
              <a:off x="3779838" y="4437063"/>
              <a:ext cx="0" cy="36036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3779838" y="4437063"/>
              <a:ext cx="345598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flipV="1">
              <a:off x="7235825" y="3933825"/>
              <a:ext cx="0" cy="5032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641" name="Line 17" descr="WR/RD"/>
          <p:cNvSpPr>
            <a:spLocks noChangeShapeType="1"/>
          </p:cNvSpPr>
          <p:nvPr/>
        </p:nvSpPr>
        <p:spPr bwMode="auto">
          <a:xfrm flipH="1">
            <a:off x="7740650" y="2924175"/>
            <a:ext cx="5032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7740650" y="2679700"/>
            <a:ext cx="615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0"/>
              <a:t>WR/RD</a:t>
            </a:r>
          </a:p>
        </p:txBody>
      </p:sp>
      <p:sp>
        <p:nvSpPr>
          <p:cNvPr id="44052" name="Line 19"/>
          <p:cNvSpPr>
            <a:spLocks noChangeShapeType="1"/>
          </p:cNvSpPr>
          <p:nvPr/>
        </p:nvSpPr>
        <p:spPr bwMode="auto">
          <a:xfrm flipH="1">
            <a:off x="2843213" y="3068638"/>
            <a:ext cx="3603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3" name="Line 20"/>
          <p:cNvSpPr>
            <a:spLocks noChangeShapeType="1"/>
          </p:cNvSpPr>
          <p:nvPr/>
        </p:nvSpPr>
        <p:spPr bwMode="auto">
          <a:xfrm flipH="1">
            <a:off x="2843213" y="2492375"/>
            <a:ext cx="3603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4" name="Line 21"/>
          <p:cNvSpPr>
            <a:spLocks noChangeShapeType="1"/>
          </p:cNvSpPr>
          <p:nvPr/>
        </p:nvSpPr>
        <p:spPr bwMode="auto">
          <a:xfrm flipH="1">
            <a:off x="2843213" y="2781300"/>
            <a:ext cx="3603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5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2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2" grpId="0" animBg="1"/>
      <p:bldP spid="26633" grpId="0" animBg="1"/>
      <p:bldP spid="26634" grpId="0" animBg="1"/>
      <p:bldP spid="26635" grpId="0" animBg="1"/>
      <p:bldP spid="266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45061" name="Picture 4" descr="5a6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7920037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1619250" y="6237288"/>
            <a:ext cx="3346450" cy="366712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5.2.2MOV</a:t>
            </a:r>
            <a:r>
              <a:rPr lang="zh-CN" altLang="en-US" b="1">
                <a:solidFill>
                  <a:schemeClr val="tx2"/>
                </a:solidFill>
              </a:rPr>
              <a:t>指令的指令周期</a:t>
            </a:r>
            <a:r>
              <a:rPr lang="en-US" altLang="zh-CN" b="1">
                <a:solidFill>
                  <a:schemeClr val="tx2"/>
                </a:solidFill>
              </a:rPr>
              <a:t>-</a:t>
            </a:r>
            <a:r>
              <a:rPr lang="zh-CN" altLang="en-US" b="1">
                <a:solidFill>
                  <a:schemeClr val="tx2"/>
                </a:solidFill>
              </a:rPr>
              <a:t>执行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68313" y="5949280"/>
            <a:ext cx="8178800" cy="64135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E8060B"/>
                </a:solidFill>
              </a:rPr>
              <a:t>① </a:t>
            </a:r>
            <a:r>
              <a:rPr lang="zh-CN" altLang="en-US" b="1" dirty="0">
                <a:solidFill>
                  <a:srgbClr val="E8060B"/>
                </a:solidFill>
              </a:rPr>
              <a:t>操作控制器（</a:t>
            </a:r>
            <a:r>
              <a:rPr lang="en-US" altLang="zh-CN" b="1" dirty="0">
                <a:solidFill>
                  <a:srgbClr val="E8060B"/>
                </a:solidFill>
              </a:rPr>
              <a:t>OC</a:t>
            </a:r>
            <a:r>
              <a:rPr lang="zh-CN" altLang="en-US" b="1" dirty="0">
                <a:solidFill>
                  <a:srgbClr val="E8060B"/>
                </a:solidFill>
              </a:rPr>
              <a:t>）送出控制信号到通用寄存器，选择</a:t>
            </a:r>
            <a:r>
              <a:rPr lang="en-US" altLang="zh-CN" b="1" dirty="0">
                <a:solidFill>
                  <a:srgbClr val="E8060B"/>
                </a:solidFill>
              </a:rPr>
              <a:t>R1</a:t>
            </a:r>
            <a:r>
              <a:rPr lang="zh-CN" altLang="en-US" b="1" dirty="0">
                <a:solidFill>
                  <a:srgbClr val="E8060B"/>
                </a:solidFill>
              </a:rPr>
              <a:t>（</a:t>
            </a:r>
            <a:r>
              <a:rPr lang="en-US" altLang="zh-CN" b="1" dirty="0">
                <a:solidFill>
                  <a:srgbClr val="E8060B"/>
                </a:solidFill>
              </a:rPr>
              <a:t>10</a:t>
            </a:r>
            <a:r>
              <a:rPr lang="zh-CN" altLang="en-US" b="1" dirty="0">
                <a:solidFill>
                  <a:srgbClr val="E8060B"/>
                </a:solidFill>
              </a:rPr>
              <a:t>）作源寄存器，选择</a:t>
            </a:r>
            <a:r>
              <a:rPr lang="en-US" altLang="zh-CN" b="1" dirty="0" smtClean="0">
                <a:solidFill>
                  <a:srgbClr val="E8060B"/>
                </a:solidFill>
              </a:rPr>
              <a:t>R0</a:t>
            </a:r>
            <a:r>
              <a:rPr lang="zh-CN" altLang="en-US" b="1" dirty="0">
                <a:solidFill>
                  <a:srgbClr val="E8060B"/>
                </a:solidFill>
              </a:rPr>
              <a:t>作目标寄存器；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692275" y="6021388"/>
            <a:ext cx="5594350" cy="366712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8060B"/>
                </a:solidFill>
              </a:rPr>
              <a:t>② OC</a:t>
            </a:r>
            <a:r>
              <a:rPr lang="zh-CN" altLang="en-US" b="1">
                <a:solidFill>
                  <a:srgbClr val="E8060B"/>
                </a:solidFill>
              </a:rPr>
              <a:t>送出控制信号到</a:t>
            </a:r>
            <a:r>
              <a:rPr lang="en-US" altLang="zh-CN" b="1">
                <a:solidFill>
                  <a:srgbClr val="E8060B"/>
                </a:solidFill>
              </a:rPr>
              <a:t>ALU</a:t>
            </a:r>
            <a:r>
              <a:rPr lang="zh-CN" altLang="en-US" b="1">
                <a:solidFill>
                  <a:srgbClr val="E8060B"/>
                </a:solidFill>
              </a:rPr>
              <a:t>，指定</a:t>
            </a:r>
            <a:r>
              <a:rPr lang="en-US" altLang="zh-CN" b="1">
                <a:solidFill>
                  <a:srgbClr val="E8060B"/>
                </a:solidFill>
              </a:rPr>
              <a:t>ALU</a:t>
            </a:r>
            <a:r>
              <a:rPr lang="zh-CN" altLang="en-US" b="1">
                <a:solidFill>
                  <a:srgbClr val="E8060B"/>
                </a:solidFill>
              </a:rPr>
              <a:t>做传送操作；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39750" y="5949950"/>
            <a:ext cx="8389938" cy="64135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8060B"/>
                </a:solidFill>
              </a:rPr>
              <a:t>③ OC</a:t>
            </a:r>
            <a:r>
              <a:rPr lang="zh-CN" altLang="en-US" b="1">
                <a:solidFill>
                  <a:srgbClr val="E8060B"/>
                </a:solidFill>
              </a:rPr>
              <a:t>送出控制信号，打开</a:t>
            </a:r>
            <a:r>
              <a:rPr lang="en-US" altLang="zh-CN" b="1">
                <a:solidFill>
                  <a:srgbClr val="E8060B"/>
                </a:solidFill>
              </a:rPr>
              <a:t>ALU</a:t>
            </a:r>
            <a:r>
              <a:rPr lang="zh-CN" altLang="en-US" b="1">
                <a:solidFill>
                  <a:srgbClr val="E8060B"/>
                </a:solidFill>
              </a:rPr>
              <a:t>输出三态门，将</a:t>
            </a:r>
            <a:r>
              <a:rPr lang="en-US" altLang="zh-CN" b="1">
                <a:solidFill>
                  <a:srgbClr val="E8060B"/>
                </a:solidFill>
              </a:rPr>
              <a:t>ALU</a:t>
            </a:r>
            <a:r>
              <a:rPr lang="zh-CN" altLang="en-US" b="1">
                <a:solidFill>
                  <a:srgbClr val="E8060B"/>
                </a:solidFill>
              </a:rPr>
              <a:t>输出送到数据总线</a:t>
            </a:r>
            <a:r>
              <a:rPr lang="en-US" altLang="zh-CN" b="1">
                <a:solidFill>
                  <a:srgbClr val="E8060B"/>
                </a:solidFill>
              </a:rPr>
              <a:t>DBUS</a:t>
            </a:r>
            <a:r>
              <a:rPr lang="zh-CN" altLang="en-US" b="1">
                <a:solidFill>
                  <a:srgbClr val="E8060B"/>
                </a:solidFill>
              </a:rPr>
              <a:t>上。注意，任何时候</a:t>
            </a:r>
            <a:r>
              <a:rPr lang="en-US" altLang="zh-CN" b="1">
                <a:solidFill>
                  <a:srgbClr val="E8060B"/>
                </a:solidFill>
              </a:rPr>
              <a:t>DBUS</a:t>
            </a:r>
            <a:r>
              <a:rPr lang="zh-CN" altLang="en-US" b="1">
                <a:solidFill>
                  <a:srgbClr val="E8060B"/>
                </a:solidFill>
              </a:rPr>
              <a:t>上只能有一个数据。</a:t>
            </a:r>
            <a:r>
              <a:rPr lang="zh-CN" altLang="en-US" b="1">
                <a:solidFill>
                  <a:srgbClr val="EE2200"/>
                </a:solidFill>
              </a:rPr>
              <a:t>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900113" y="6237288"/>
            <a:ext cx="7981950" cy="366712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8060B"/>
                </a:solidFill>
              </a:rPr>
              <a:t>④ OC</a:t>
            </a:r>
            <a:r>
              <a:rPr lang="zh-CN" altLang="en-US" b="1">
                <a:solidFill>
                  <a:srgbClr val="E8060B"/>
                </a:solidFill>
              </a:rPr>
              <a:t>送出控制信号，将</a:t>
            </a:r>
            <a:r>
              <a:rPr lang="en-US" altLang="zh-CN" b="1">
                <a:solidFill>
                  <a:srgbClr val="E8060B"/>
                </a:solidFill>
              </a:rPr>
              <a:t>DBUS</a:t>
            </a:r>
            <a:r>
              <a:rPr lang="zh-CN" altLang="en-US" b="1">
                <a:solidFill>
                  <a:srgbClr val="E8060B"/>
                </a:solidFill>
              </a:rPr>
              <a:t>上的数据打入到数据缓冲寄存器</a:t>
            </a:r>
            <a:r>
              <a:rPr lang="en-US" altLang="zh-CN" b="1">
                <a:solidFill>
                  <a:srgbClr val="E8060B"/>
                </a:solidFill>
              </a:rPr>
              <a:t>DR</a:t>
            </a:r>
            <a:r>
              <a:rPr lang="zh-CN" altLang="en-US" b="1">
                <a:solidFill>
                  <a:srgbClr val="E8060B"/>
                </a:solidFill>
              </a:rPr>
              <a:t>（</a:t>
            </a:r>
            <a:r>
              <a:rPr lang="en-US" altLang="zh-CN" b="1">
                <a:solidFill>
                  <a:srgbClr val="E8060B"/>
                </a:solidFill>
              </a:rPr>
              <a:t>10</a:t>
            </a:r>
            <a:r>
              <a:rPr lang="zh-CN" altLang="en-US" b="1">
                <a:solidFill>
                  <a:srgbClr val="E8060B"/>
                </a:solidFill>
              </a:rPr>
              <a:t>）；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468313" y="5949950"/>
            <a:ext cx="7939087" cy="64135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E8060B"/>
                </a:solidFill>
              </a:rPr>
              <a:t>⑤ OC</a:t>
            </a:r>
            <a:r>
              <a:rPr lang="zh-CN" altLang="en-US" b="1">
                <a:solidFill>
                  <a:srgbClr val="E8060B"/>
                </a:solidFill>
              </a:rPr>
              <a:t>送出控制信号，将</a:t>
            </a:r>
            <a:r>
              <a:rPr lang="en-US" altLang="zh-CN" b="1">
                <a:solidFill>
                  <a:srgbClr val="E8060B"/>
                </a:solidFill>
              </a:rPr>
              <a:t>DR</a:t>
            </a:r>
            <a:r>
              <a:rPr lang="zh-CN" altLang="en-US" b="1">
                <a:solidFill>
                  <a:srgbClr val="E8060B"/>
                </a:solidFill>
              </a:rPr>
              <a:t>中的数据</a:t>
            </a:r>
            <a:r>
              <a:rPr lang="en-US" altLang="zh-CN" b="1">
                <a:solidFill>
                  <a:srgbClr val="E8060B"/>
                </a:solidFill>
              </a:rPr>
              <a:t>10</a:t>
            </a:r>
            <a:r>
              <a:rPr lang="zh-CN" altLang="en-US" b="1">
                <a:solidFill>
                  <a:srgbClr val="E8060B"/>
                </a:solidFill>
              </a:rPr>
              <a:t>打入到目标寄存器</a:t>
            </a:r>
            <a:r>
              <a:rPr lang="en-US" altLang="zh-CN" b="1">
                <a:solidFill>
                  <a:srgbClr val="E8060B"/>
                </a:solidFill>
              </a:rPr>
              <a:t>R0</a:t>
            </a:r>
            <a:r>
              <a:rPr lang="zh-CN" altLang="en-US" b="1">
                <a:solidFill>
                  <a:srgbClr val="E8060B"/>
                </a:solidFill>
              </a:rPr>
              <a:t>，</a:t>
            </a:r>
            <a:r>
              <a:rPr lang="en-US" altLang="zh-CN" b="1">
                <a:solidFill>
                  <a:srgbClr val="E8060B"/>
                </a:solidFill>
              </a:rPr>
              <a:t>R0</a:t>
            </a:r>
            <a:r>
              <a:rPr lang="zh-CN" altLang="en-US" b="1">
                <a:solidFill>
                  <a:srgbClr val="E8060B"/>
                </a:solidFill>
              </a:rPr>
              <a:t>的内容由</a:t>
            </a:r>
            <a:r>
              <a:rPr lang="en-US" altLang="zh-CN" b="1">
                <a:solidFill>
                  <a:srgbClr val="E8060B"/>
                </a:solidFill>
              </a:rPr>
              <a:t>00</a:t>
            </a:r>
            <a:r>
              <a:rPr lang="zh-CN" altLang="en-US" b="1">
                <a:solidFill>
                  <a:srgbClr val="E8060B"/>
                </a:solidFill>
              </a:rPr>
              <a:t>变为</a:t>
            </a:r>
            <a:r>
              <a:rPr lang="en-US" altLang="zh-CN" b="1">
                <a:solidFill>
                  <a:srgbClr val="E8060B"/>
                </a:solidFill>
              </a:rPr>
              <a:t>10</a:t>
            </a:r>
            <a:r>
              <a:rPr lang="zh-CN" altLang="en-US" b="1">
                <a:solidFill>
                  <a:srgbClr val="E8060B"/>
                </a:solidFill>
              </a:rPr>
              <a:t>。至此，</a:t>
            </a:r>
            <a:r>
              <a:rPr lang="en-US" altLang="zh-CN" b="1">
                <a:solidFill>
                  <a:srgbClr val="E8060B"/>
                </a:solidFill>
              </a:rPr>
              <a:t>MOV</a:t>
            </a:r>
            <a:r>
              <a:rPr lang="zh-CN" altLang="en-US" b="1">
                <a:solidFill>
                  <a:srgbClr val="E8060B"/>
                </a:solidFill>
              </a:rPr>
              <a:t>指令执行结束。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79512" y="1033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执行周期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04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  <p:bldP spid="28678" grpId="1" animBg="1"/>
      <p:bldP spid="28679" grpId="0" animBg="1"/>
      <p:bldP spid="28679" grpId="1" animBg="1"/>
      <p:bldP spid="28680" grpId="0" animBg="1"/>
      <p:bldP spid="28680" grpId="1" animBg="1"/>
      <p:bldP spid="28681" grpId="0" animBg="1"/>
      <p:bldP spid="28681" grpId="1" animBg="1"/>
      <p:bldP spid="28682" grpId="0" animBg="1"/>
      <p:bldP spid="2868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Picture 4" descr="5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72008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9591D5D-24D2-4D95-8CFA-DE40BE6873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16</a:t>
            </a:fld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 anchor="ctr"/>
          <a:lstStyle/>
          <a:p>
            <a:pPr eaLnBrk="1" hangingPunct="1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、指令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LAD R1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的指令周期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47536"/>
            <a:ext cx="8496944" cy="5532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指令：从内存（数据缓存）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号单元取数并写入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20A316E-B483-4A90-88DF-08863E82576E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pic>
        <p:nvPicPr>
          <p:cNvPr id="47108" name="Picture 3" descr="5a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16632"/>
            <a:ext cx="8640960" cy="6264696"/>
          </a:xfrm>
          <a:noFill/>
        </p:spPr>
      </p:pic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171400"/>
            <a:ext cx="2736304" cy="5704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LAD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指令的执行周期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9904" y="6165304"/>
            <a:ext cx="8560568" cy="57045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发出控制信号，打开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输出三态门，将地址码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放到数据总线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DBUS</a:t>
            </a:r>
            <a:endParaRPr lang="zh-CN" altLang="en-US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51520" y="6242919"/>
            <a:ext cx="8560568" cy="570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发出控制信号，将地址码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装入地址寄存器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6242919"/>
            <a:ext cx="8560568" cy="570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发出读命令，将数存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号单元的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读出到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DBUS</a:t>
            </a:r>
            <a:endParaRPr lang="zh-CN" altLang="en-US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6242919"/>
            <a:ext cx="8560568" cy="570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发出控制信号，将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DBUS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上的数据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装入缓冲寄存器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51520" y="6242919"/>
            <a:ext cx="8560568" cy="570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发出控制信号，将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装入寄存器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endParaRPr lang="zh-CN" altLang="en-US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90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A7F8DD5-F6A3-4D4E-A79E-A4790FF69CBE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467600" cy="994122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R1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 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指令周期</a:t>
            </a:r>
          </a:p>
        </p:txBody>
      </p:sp>
      <p:pic>
        <p:nvPicPr>
          <p:cNvPr id="6" name="Picture 4" descr="5a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799"/>
            <a:ext cx="7056784" cy="504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9512" y="1052736"/>
            <a:ext cx="7467600" cy="1080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型指令：运算结果写入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周期：取指周期和执行周期</a:t>
            </a:r>
          </a:p>
        </p:txBody>
      </p:sp>
    </p:spTree>
    <p:extLst>
      <p:ext uri="{BB962C8B-B14F-4D97-AF65-F5344CB8AC3E}">
        <p14:creationId xmlns:p14="http://schemas.microsoft.com/office/powerpoint/2010/main" val="36206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3F6F827-6BB2-4AB0-8429-88BEB06F0E55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  <p:pic>
        <p:nvPicPr>
          <p:cNvPr id="49156" name="Picture 3" descr="5a9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16632"/>
            <a:ext cx="8568952" cy="6048672"/>
          </a:xfrm>
          <a:noFill/>
        </p:spPr>
      </p:pic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107504" y="4554"/>
            <a:ext cx="26564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指令的执行周期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6165304"/>
            <a:ext cx="8560568" cy="570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发出控制信号到通用寄存器，将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作为源寄存器，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作为目的寄存器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6165304"/>
            <a:ext cx="8560568" cy="570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发出控制信号到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，指定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作加法操作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9512" y="6165304"/>
            <a:ext cx="8560568" cy="570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发出控制信号，打开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输出的三态门，运算结果放到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DBUS</a:t>
            </a:r>
            <a:endParaRPr lang="zh-CN" altLang="en-US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9904" y="6165304"/>
            <a:ext cx="8560568" cy="570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发出控制信号，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DBUS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数据打入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运算结果状态存入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PSW</a:t>
            </a:r>
            <a:endParaRPr lang="zh-CN" altLang="en-US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9512" y="6165304"/>
            <a:ext cx="8560568" cy="570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发出控制信号，将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内数据写入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zh-CN" altLang="en-US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79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876183C-237F-4681-A0EB-519AC658348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</a:t>
            </a:fld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467600" cy="1143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CPU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的功能和组成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216" y="1340768"/>
            <a:ext cx="7931224" cy="4968552"/>
          </a:xfrm>
        </p:spPr>
        <p:txBody>
          <a:bodyPr anchor="t"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的功能和构成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指令控制：程序的顺序控制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操作控制：一条指令由若干操作信号实现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时间控制：指令各个操作实施时间的定时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数据加工：算术运算和逻辑运算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运算器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＋控制器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总线＋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6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8B797FF-2D80-47D8-8C97-D4DE27FBF658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467600" cy="92211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 R2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，（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）指令周期</a:t>
            </a:r>
          </a:p>
        </p:txBody>
      </p:sp>
      <p:pic>
        <p:nvPicPr>
          <p:cNvPr id="50180" name="Picture 3" descr="5a1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2060848"/>
            <a:ext cx="8136904" cy="4737620"/>
          </a:xfr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512" y="1052736"/>
            <a:ext cx="8964488" cy="108012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型指令：写内存指令，将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内容写入内存，内存地址由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endParaRPr lang="en-US" altLang="zh-CN" sz="2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周期：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个取指周期和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个执行周期</a:t>
            </a:r>
          </a:p>
        </p:txBody>
      </p:sp>
    </p:spTree>
    <p:extLst>
      <p:ext uri="{BB962C8B-B14F-4D97-AF65-F5344CB8AC3E}">
        <p14:creationId xmlns:p14="http://schemas.microsoft.com/office/powerpoint/2010/main" val="27809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20408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3E3019A-8A3B-4852-A15B-B579F9CE60D9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51205" name="Picture 4" descr="5a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8568952" cy="638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225425" y="23318"/>
            <a:ext cx="17242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执行周期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6314927"/>
            <a:ext cx="8560568" cy="570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发出控制信号到通用寄存器，选择（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=30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作为数存地址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51520" y="6309320"/>
            <a:ext cx="8560568" cy="570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发出控制信号，打开通用寄存器的输出三态门，将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放到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DBUS</a:t>
            </a:r>
            <a:endParaRPr lang="zh-CN" altLang="en-US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6309320"/>
            <a:ext cx="8560568" cy="570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发出控制信号，将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DBUS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打入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，并进行地址译码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51520" y="6309320"/>
            <a:ext cx="8560568" cy="570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发出控制信号到通用寄存器，选择（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=120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作为数存的写入数据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51520" y="6309320"/>
            <a:ext cx="8560568" cy="570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发出控制信号，打开用寄存器的三态门，将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放到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DBUS</a:t>
            </a:r>
            <a:endParaRPr lang="zh-CN" altLang="en-US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51520" y="6309320"/>
            <a:ext cx="8560568" cy="570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发出控制信号，将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写入数存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号单元</a:t>
            </a:r>
          </a:p>
        </p:txBody>
      </p:sp>
    </p:spTree>
    <p:extLst>
      <p:ext uri="{BB962C8B-B14F-4D97-AF65-F5344CB8AC3E}">
        <p14:creationId xmlns:p14="http://schemas.microsoft.com/office/powerpoint/2010/main" val="133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F4537AE-7258-40C8-AB8F-00365BD63B7C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302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JMP 101 </a:t>
            </a:r>
            <a:r>
              <a:rPr lang="zh-CN" altLang="en-US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指令周期</a:t>
            </a:r>
          </a:p>
        </p:txBody>
      </p:sp>
      <p:pic>
        <p:nvPicPr>
          <p:cNvPr id="52229" name="Picture 4" descr="5a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413"/>
            <a:ext cx="8424936" cy="511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3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20408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7E698B0-4A42-43D1-8198-37F4354AA3F8}" type="slidenum">
              <a:rPr lang="en-US" altLang="zh-CN" smtClean="0"/>
              <a:pPr eaLnBrk="1" hangingPunct="1"/>
              <a:t>23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53253" name="Picture 4" descr="5a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3"/>
            <a:ext cx="8496944" cy="666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179512" y="10332"/>
            <a:ext cx="1763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执行周期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9512" y="6314927"/>
            <a:ext cx="8560568" cy="570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发出控制信号，打开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的输出三态门，将地址码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送到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DBUS</a:t>
            </a:r>
            <a:endParaRPr lang="zh-CN" altLang="en-US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6309320"/>
            <a:ext cx="8560568" cy="570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发出控制信号，将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DBUS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打入到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74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4D8466-4BCC-43F4-8419-869C76E31464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24</a:t>
            </a:fld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 anchor="ctr"/>
          <a:lstStyle/>
          <a:p>
            <a:pPr eaLnBrk="1" hangingPunct="1"/>
            <a:r>
              <a:rPr lang="zh-CN" altLang="en-US" sz="3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三、用方框图语言表示的指令周期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147248" cy="52772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指令系统设计（模型机的五指令系统）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——CPU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方框内内容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数据通路操作或控制操作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菱形符号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判别或测试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公操作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前边所讲述的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种指令操作的框图描述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62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3" descr="5a14">
            <a:hlinkClick r:id="rId2" action="ppaction://hlinkfile"/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0"/>
            <a:ext cx="8568952" cy="6278278"/>
          </a:xfrm>
        </p:spPr>
      </p:pic>
      <p:sp>
        <p:nvSpPr>
          <p:cNvPr id="55301" name="Line 4"/>
          <p:cNvSpPr>
            <a:spLocks noChangeShapeType="1"/>
          </p:cNvSpPr>
          <p:nvPr/>
        </p:nvSpPr>
        <p:spPr bwMode="auto">
          <a:xfrm>
            <a:off x="683568" y="2924944"/>
            <a:ext cx="74882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8107114" y="24208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取指</a:t>
            </a:r>
          </a:p>
        </p:txBody>
      </p:sp>
      <p:sp>
        <p:nvSpPr>
          <p:cNvPr id="55303" name="Text Box 6"/>
          <p:cNvSpPr txBox="1">
            <a:spLocks noChangeArrowheads="1"/>
          </p:cNvSpPr>
          <p:nvPr/>
        </p:nvSpPr>
        <p:spPr bwMode="auto">
          <a:xfrm>
            <a:off x="8107114" y="306896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执行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6381328"/>
            <a:ext cx="849694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测试公操作：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停机测试，掉电测试，通道请求，中断请求</a:t>
            </a:r>
          </a:p>
        </p:txBody>
      </p:sp>
    </p:spTree>
    <p:extLst>
      <p:ext uri="{BB962C8B-B14F-4D97-AF65-F5344CB8AC3E}">
        <p14:creationId xmlns:p14="http://schemas.microsoft.com/office/powerpoint/2010/main" val="5695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DF97030-467C-48A6-9D77-71E67A14BEDE}" type="slidenum">
              <a:rPr lang="en-US" altLang="zh-CN" smtClean="0"/>
              <a:pPr eaLnBrk="1" hangingPunct="1"/>
              <a:t>26</a:t>
            </a:fld>
            <a:endParaRPr lang="en-US" altLang="zh-CN" smtClean="0"/>
          </a:p>
        </p:txBody>
      </p:sp>
      <p:pic>
        <p:nvPicPr>
          <p:cNvPr id="56324" name="Picture 3" descr="5a15">
            <a:hlinkClick r:id="rId2" action="ppaction://hlinkfile"/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412776"/>
            <a:ext cx="8456448" cy="5328592"/>
          </a:xfrm>
        </p:spPr>
      </p:pic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332480" y="383898"/>
            <a:ext cx="57951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：双</a:t>
            </a:r>
            <a:r>
              <a:rPr lang="zh-CN" altLang="en-US" sz="2800" b="1" dirty="0"/>
              <a:t>总线结构机器的数据通路图</a:t>
            </a: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6444208" y="443136"/>
            <a:ext cx="1440160" cy="609600"/>
          </a:xfrm>
          <a:prstGeom prst="wedgeRectCallout">
            <a:avLst>
              <a:gd name="adj1" fmla="val -46017"/>
              <a:gd name="adj2" fmla="val 26903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操作信号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控制点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7308304" y="1211090"/>
            <a:ext cx="1346448" cy="609600"/>
          </a:xfrm>
          <a:prstGeom prst="wedgeRectCallout">
            <a:avLst>
              <a:gd name="adj1" fmla="val -70350"/>
              <a:gd name="adj2" fmla="val 21260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操作信号控制点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00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5a15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-99392"/>
            <a:ext cx="8584708" cy="26642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5"/>
            <a:ext cx="8654606" cy="426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179512" y="2564905"/>
            <a:ext cx="85847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76776" y="6457645"/>
            <a:ext cx="15869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ADD R2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1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565BA24-D800-4999-AC88-90EE20FFA8F8}" type="slidenum">
              <a:rPr lang="en-US" altLang="zh-CN" smtClean="0"/>
              <a:pPr eaLnBrk="1" hangingPunct="1"/>
              <a:t>28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19256" cy="44116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一条指令包括一个取指令周期和一个及一个以上的执行周期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周期中，数据通路是明确的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数据通路的建立及操作受到操作控制器的控制，当然决定于是什么指令。</a:t>
            </a:r>
          </a:p>
        </p:txBody>
      </p:sp>
    </p:spTree>
    <p:extLst>
      <p:ext uri="{BB962C8B-B14F-4D97-AF65-F5344CB8AC3E}">
        <p14:creationId xmlns:p14="http://schemas.microsoft.com/office/powerpoint/2010/main" val="30477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3" name="Picture 4" descr="5a17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460851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20152"/>
            <a:ext cx="8136904" cy="52772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一、时序信号机制</a:t>
            </a:r>
          </a:p>
          <a:p>
            <a:pPr marL="361950" indent="-309563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各型计算机产生时序的电路不相同</a:t>
            </a:r>
          </a:p>
          <a:p>
            <a:pPr marL="361950" indent="-309563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中型计算机的时序电路复杂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1950" indent="-309563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微机时序电路简单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时序产生器</a:t>
            </a:r>
            <a:r>
              <a:rPr lang="zh-CN" altLang="en-US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</a:p>
          <a:p>
            <a:pPr marL="361950" indent="-309563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1950" indent="-309563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脉冲发生器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1950" indent="-309563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脉冲和读写时序译码逻辑</a:t>
            </a:r>
          </a:p>
          <a:p>
            <a:pPr marL="361950" indent="-309563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启停控制逻辑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467600" cy="864096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 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时序产生器和控制方式</a:t>
            </a:r>
          </a:p>
        </p:txBody>
      </p:sp>
    </p:spTree>
    <p:extLst>
      <p:ext uri="{BB962C8B-B14F-4D97-AF65-F5344CB8AC3E}">
        <p14:creationId xmlns:p14="http://schemas.microsoft.com/office/powerpoint/2010/main" val="10952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9300973-BD45-41A9-BD52-D330FFC96B22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</a:t>
            </a:fld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8654"/>
            <a:ext cx="8064896" cy="634082"/>
          </a:xfrm>
        </p:spPr>
        <p:txBody>
          <a:bodyPr anchor="ctr">
            <a:noAutofit/>
          </a:bodyPr>
          <a:lstStyle/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二、控制器的功能和组成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7848872" cy="50405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）功能：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将指令翻译成带有时序标志的微操作信号，引向全机各部分，协调整机完成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指令功能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指—译码—产生控制信号—建立数据通路—动作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控制程序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和数据的输入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和输出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异常情况和某些请求的处理：中断和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1">
              <a:lnSpc>
                <a:spcPct val="150000"/>
              </a:lnSpc>
              <a:spcBef>
                <a:spcPts val="0"/>
              </a:spcBef>
              <a:buSzPct val="7000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组：通用寄存器，专用寄存器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操作控制部件：指令译码器，微操作控制器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时序部件 </a:t>
            </a:r>
          </a:p>
        </p:txBody>
      </p:sp>
    </p:spTree>
    <p:extLst>
      <p:ext uri="{BB962C8B-B14F-4D97-AF65-F5344CB8AC3E}">
        <p14:creationId xmlns:p14="http://schemas.microsoft.com/office/powerpoint/2010/main" val="13908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9512" y="116632"/>
            <a:ext cx="840997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时钟源（主振荡器）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方波时钟脉冲信号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CLK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环形节拍脉冲发生器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整形和分频后，形成间隔相等或不等的脉冲序列，即：节拍脉冲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：两个连续节拍脉冲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时间间隔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停控制逻辑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的发与不发。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70559"/>
            <a:ext cx="8424936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476672"/>
            <a:ext cx="8280920" cy="583264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三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2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同步控制方式：指令需要的机器周期数、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周期数固定不变</a:t>
            </a:r>
            <a:endParaRPr lang="en-US" altLang="zh-CN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异步控制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：每条指令、每个操作需要多少时间就占用多少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大部分操作序列安排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固定机器周期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，某些难以确定的操作以执行部件的“回答”作为操作结束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机器周期包含固定数目的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周期，但不同指令包含的机器周期数可以不同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9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0A2EC9B-41F0-4125-A820-ABA066DCBE07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44624"/>
            <a:ext cx="8424936" cy="65527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3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主要部件的功能</a:t>
            </a:r>
            <a:endParaRPr lang="en-US" altLang="zh-CN" sz="32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 (Programming Counter)</a:t>
            </a:r>
          </a:p>
          <a:p>
            <a:pPr marL="542925" lvl="1" indent="-277813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用来存放正在执行或将要执行的下一条指令的地址</a:t>
            </a:r>
          </a:p>
          <a:p>
            <a:pPr marL="542925" lvl="1" indent="-277813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顺序执行时，每取出一条指令，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的值应加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542925" lvl="1" indent="-277813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由转移类指令将转移目标地址送往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，实现程序转移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指令寄存器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 (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 Register)   </a:t>
            </a:r>
          </a:p>
          <a:p>
            <a:pPr marL="542925" lvl="1" indent="-277813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存放取出后，待执行的指令</a:t>
            </a:r>
          </a:p>
          <a:p>
            <a:pPr marL="542925" lvl="1" indent="-277813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指令执行过程中，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内容保持不变，保证实现指令全部功能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2" indent="-27432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指令译码器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(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 Decoder)  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pPr marL="542925" lvl="1" indent="-277813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中的指令，其操作码必须经过译码，才能识别出是什么指令</a:t>
            </a:r>
          </a:p>
          <a:p>
            <a:pPr marL="542925" lvl="1" indent="-277813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对指令进行分析和解释，产生相应的控制信号，提供给时序控制信号形成部件</a:t>
            </a:r>
          </a:p>
        </p:txBody>
      </p:sp>
    </p:spTree>
    <p:extLst>
      <p:ext uri="{BB962C8B-B14F-4D97-AF65-F5344CB8AC3E}">
        <p14:creationId xmlns:p14="http://schemas.microsoft.com/office/powerpoint/2010/main" val="36746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9171" y="260648"/>
            <a:ext cx="8519293" cy="5427386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通用寄存器组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2925" lvl="1" indent="-277813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通用寄存器组：可存放源操作数、目的操作数，用作地址指示器、变址寄存器等用途，需要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寄存器编址和多路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开关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2925" lvl="1" indent="-277813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现代计算机具有多达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，甚至更多的通用寄存器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PSW——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状态条件寄存器</a:t>
            </a:r>
          </a:p>
          <a:p>
            <a:pPr marL="542925" lvl="1" indent="-277813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进位标志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溢出标志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零标志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（负标志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）。。。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AR——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地址寄存器</a:t>
            </a:r>
          </a:p>
          <a:p>
            <a:pPr marL="542925" lvl="1" indent="-277813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访问内存或端口时，用于保存内存地址或端口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数据缓冲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</a:p>
          <a:p>
            <a:pPr marL="542925" lvl="1" indent="-277813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运算结果与通用寄存器间信息传送的缓冲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2925" lvl="1" indent="-277813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补偿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与内存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、外设之间在操作速度上的差异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03648" y="5589240"/>
            <a:ext cx="5904656" cy="1047702"/>
            <a:chOff x="1331640" y="5477642"/>
            <a:chExt cx="5904656" cy="104770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343592" y="5578073"/>
              <a:ext cx="892704" cy="94727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endPara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43504" y="5576436"/>
              <a:ext cx="892704" cy="94727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</a:p>
            <a:p>
              <a:pPr algn="ctr" eaLnBrk="1" hangingPunct="1"/>
              <a:r>
                <a:rPr kumimoji="1"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kumimoji="1"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31640" y="5517232"/>
              <a:ext cx="892704" cy="94727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DR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650439" y="5477642"/>
              <a:ext cx="697425" cy="399630"/>
            </a:xfrm>
            <a:prstGeom prst="rect">
              <a:avLst/>
            </a:prstGeom>
            <a:ln>
              <a:noFill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650439" y="6125714"/>
              <a:ext cx="697425" cy="399630"/>
            </a:xfrm>
            <a:prstGeom prst="rect">
              <a:avLst/>
            </a:prstGeom>
            <a:ln>
              <a:noFill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 rot="10800000">
              <a:off x="4536208" y="5920395"/>
              <a:ext cx="1721644" cy="236818"/>
            </a:xfrm>
            <a:prstGeom prst="rightArrow">
              <a:avLst>
                <a:gd name="adj1" fmla="val 50000"/>
                <a:gd name="adj2" fmla="val 168750"/>
              </a:avLst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左右箭头 3"/>
            <p:cNvSpPr/>
            <p:nvPr/>
          </p:nvSpPr>
          <p:spPr bwMode="auto">
            <a:xfrm>
              <a:off x="2245832" y="5908630"/>
              <a:ext cx="1390064" cy="184666"/>
            </a:xfrm>
            <a:prstGeom prst="leftRightArrow">
              <a:avLst/>
            </a:prstGeom>
            <a:solidFill>
              <a:srgbClr val="FF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 eaLnBrk="1" hangingPunct="1"/>
              <a:endPara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098711" y="5517232"/>
              <a:ext cx="697627" cy="400110"/>
            </a:xfrm>
            <a:prstGeom prst="rect">
              <a:avLst/>
            </a:prstGeom>
            <a:ln>
              <a:noFill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  <a:endPara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CE4837C-F2A0-45B6-B9D1-A1B2192A9821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</a:t>
            </a:fld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548680"/>
            <a:ext cx="8424936" cy="648072"/>
          </a:xfrm>
        </p:spPr>
        <p:txBody>
          <a:bodyPr>
            <a:normAutofit/>
          </a:bodyPr>
          <a:lstStyle/>
          <a:p>
            <a:pPr marL="91440" indent="0">
              <a:buNone/>
            </a:pPr>
            <a:r>
              <a:rPr lang="zh-CN" altLang="en-US" sz="3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四、操作控制器和时序产生器</a:t>
            </a:r>
            <a:endParaRPr lang="en-US" altLang="zh-CN" sz="32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484784"/>
            <a:ext cx="7626350" cy="45365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、数据通路：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寄存器间传送信息的通路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、操作控制器：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根据指令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操作码和时序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信号，产生操作控制信号，建立正确的数据通路。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硬布线控制器：时序逻辑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微程序控制器：存储逻辑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6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5a6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5463"/>
            <a:ext cx="8568952" cy="644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79511" y="23023"/>
            <a:ext cx="2088233" cy="5724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4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FA73977-5D20-454F-9152-760F1B4F8CD8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指令周期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064896" cy="387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1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14578A7-922D-4EC9-A1FA-A6052513F56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</a:t>
            </a:fld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8654"/>
            <a:ext cx="7467600" cy="85010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一、</a:t>
            </a:r>
            <a:r>
              <a:rPr lang="zh-CN" altLang="en-US" sz="3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指令周期的基本概念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8208912" cy="496855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、指令周期：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指取指令、分析指令、执行指令所需的时间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周期（也称为机器周期）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把指令周期划分为若干个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不同计算机可能有不同的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周期规定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可以用主存工作周期来规定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周期，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例如：用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读取一个指令字的最短时间来规定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不同的指令，可能包含不同数目的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1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 bwMode="auto">
        <a:solidFill>
          <a:srgbClr val="FFCC66"/>
        </a:solidFill>
        <a:ln w="28575">
          <a:solidFill>
            <a:schemeClr val="tx1"/>
          </a:solidFill>
          <a:miter lim="800000"/>
          <a:headEnd/>
          <a:tailEnd/>
        </a:ln>
      </a:spPr>
      <a:bodyPr wrap="none" anchor="ctr">
        <a:noAutofit/>
      </a:bodyPr>
      <a:lstStyle>
        <a:defPPr algn="ctr" eaLnBrk="1" hangingPunct="1">
          <a:defRPr kumimoji="1" sz="2400" b="1" dirty="0">
            <a:latin typeface="Times New Roman" pitchFamily="18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4752</TotalTime>
  <Words>2502</Words>
  <Application>Microsoft Office PowerPoint</Application>
  <PresentationFormat>全屏显示(4:3)</PresentationFormat>
  <Paragraphs>256</Paragraphs>
  <Slides>31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凸显</vt:lpstr>
      <vt:lpstr>第五章   中央处理器</vt:lpstr>
      <vt:lpstr>5.1  CPU的功能和组成</vt:lpstr>
      <vt:lpstr>二、控制器的功能和组成</vt:lpstr>
      <vt:lpstr>PowerPoint 演示文稿</vt:lpstr>
      <vt:lpstr>PowerPoint 演示文稿</vt:lpstr>
      <vt:lpstr>PowerPoint 演示文稿</vt:lpstr>
      <vt:lpstr>PowerPoint 演示文稿</vt:lpstr>
      <vt:lpstr>5.2  指令周期</vt:lpstr>
      <vt:lpstr>一、指令周期的基本概念</vt:lpstr>
      <vt:lpstr>PowerPoint 演示文稿</vt:lpstr>
      <vt:lpstr>指令周期构成</vt:lpstr>
      <vt:lpstr>二、指令周期与程序举例</vt:lpstr>
      <vt:lpstr>1、 指令MOV R0，R1的指令周期</vt:lpstr>
      <vt:lpstr>PowerPoint 演示文稿</vt:lpstr>
      <vt:lpstr>PowerPoint 演示文稿</vt:lpstr>
      <vt:lpstr>2、指令LAD R1，6 的指令周期</vt:lpstr>
      <vt:lpstr>LAD指令的执行周期</vt:lpstr>
      <vt:lpstr>3、ADD R1，R2 指令周期</vt:lpstr>
      <vt:lpstr>PowerPoint 演示文稿</vt:lpstr>
      <vt:lpstr>4、STO R2，（R3）指令周期</vt:lpstr>
      <vt:lpstr>PowerPoint 演示文稿</vt:lpstr>
      <vt:lpstr>5、JMP 101 指令周期</vt:lpstr>
      <vt:lpstr>PowerPoint 演示文稿</vt:lpstr>
      <vt:lpstr>三、用方框图语言表示的指令周期</vt:lpstr>
      <vt:lpstr>PowerPoint 演示文稿</vt:lpstr>
      <vt:lpstr>PowerPoint 演示文稿</vt:lpstr>
      <vt:lpstr>PowerPoint 演示文稿</vt:lpstr>
      <vt:lpstr>总结：</vt:lpstr>
      <vt:lpstr>5.3  时序产生器和控制方式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 定点加法、减法运算</dc:title>
  <dc:creator>lee</dc:creator>
  <cp:lastModifiedBy>Hong_lee</cp:lastModifiedBy>
  <cp:revision>271</cp:revision>
  <dcterms:created xsi:type="dcterms:W3CDTF">2014-09-22T09:08:42Z</dcterms:created>
  <dcterms:modified xsi:type="dcterms:W3CDTF">2019-05-20T08:50:22Z</dcterms:modified>
</cp:coreProperties>
</file>