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notesMasterIdLst>
    <p:notesMasterId r:id="rId41"/>
  </p:notesMasterIdLst>
  <p:handoutMasterIdLst>
    <p:handoutMasterId r:id="rId42"/>
  </p:handoutMasterIdLst>
  <p:sldIdLst>
    <p:sldId id="357" r:id="rId2"/>
    <p:sldId id="358" r:id="rId3"/>
    <p:sldId id="360" r:id="rId4"/>
    <p:sldId id="361" r:id="rId5"/>
    <p:sldId id="363" r:id="rId6"/>
    <p:sldId id="365" r:id="rId7"/>
    <p:sldId id="362" r:id="rId8"/>
    <p:sldId id="364" r:id="rId9"/>
    <p:sldId id="424" r:id="rId10"/>
    <p:sldId id="369" r:id="rId11"/>
    <p:sldId id="371" r:id="rId12"/>
    <p:sldId id="372" r:id="rId13"/>
    <p:sldId id="375" r:id="rId14"/>
    <p:sldId id="382" r:id="rId15"/>
    <p:sldId id="383" r:id="rId16"/>
    <p:sldId id="384" r:id="rId17"/>
    <p:sldId id="385" r:id="rId18"/>
    <p:sldId id="386" r:id="rId19"/>
    <p:sldId id="388" r:id="rId20"/>
    <p:sldId id="389" r:id="rId21"/>
    <p:sldId id="393" r:id="rId22"/>
    <p:sldId id="395" r:id="rId23"/>
    <p:sldId id="397" r:id="rId24"/>
    <p:sldId id="399" r:id="rId25"/>
    <p:sldId id="401" r:id="rId26"/>
    <p:sldId id="404" r:id="rId27"/>
    <p:sldId id="405" r:id="rId28"/>
    <p:sldId id="414" r:id="rId29"/>
    <p:sldId id="415" r:id="rId30"/>
    <p:sldId id="408" r:id="rId31"/>
    <p:sldId id="412" r:id="rId32"/>
    <p:sldId id="410" r:id="rId33"/>
    <p:sldId id="411" r:id="rId34"/>
    <p:sldId id="417" r:id="rId35"/>
    <p:sldId id="418" r:id="rId36"/>
    <p:sldId id="419" r:id="rId37"/>
    <p:sldId id="420" r:id="rId38"/>
    <p:sldId id="422" r:id="rId39"/>
    <p:sldId id="423"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6600"/>
    <a:srgbClr val="000000"/>
    <a:srgbClr val="FFFFFF"/>
    <a:srgbClr val="FFFB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78300" autoAdjust="0"/>
  </p:normalViewPr>
  <p:slideViewPr>
    <p:cSldViewPr>
      <p:cViewPr>
        <p:scale>
          <a:sx n="60" d="100"/>
          <a:sy n="60" d="100"/>
        </p:scale>
        <p:origin x="-1384" y="-184"/>
      </p:cViewPr>
      <p:guideLst>
        <p:guide orient="horz" pos="2160"/>
        <p:guide pos="2880"/>
      </p:guideLst>
    </p:cSldViewPr>
  </p:slideViewPr>
  <p:outlineViewPr>
    <p:cViewPr>
      <p:scale>
        <a:sx n="33" d="100"/>
        <a:sy n="33" d="100"/>
      </p:scale>
      <p:origin x="0" y="207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2" d="100"/>
          <a:sy n="52" d="100"/>
        </p:scale>
        <p:origin x="-28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4ABD61-C2BF-48B2-B295-3E3CDA9007D6}" type="datetimeFigureOut">
              <a:rPr lang="zh-CN" altLang="en-US" smtClean="0"/>
              <a:t>2019/5/24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E3700D-CDEC-4977-9EDE-592B3F1EC4D5}" type="slidenum">
              <a:rPr lang="zh-CN" altLang="en-US" smtClean="0"/>
              <a:t>‹#›</a:t>
            </a:fld>
            <a:endParaRPr lang="zh-CN" altLang="en-US"/>
          </a:p>
        </p:txBody>
      </p:sp>
    </p:spTree>
    <p:extLst>
      <p:ext uri="{BB962C8B-B14F-4D97-AF65-F5344CB8AC3E}">
        <p14:creationId xmlns:p14="http://schemas.microsoft.com/office/powerpoint/2010/main" val="347527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E46EEC8-FC7E-4017-A9B5-FA5895DED87E}" type="datetimeFigureOut">
              <a:rPr lang="zh-CN" altLang="en-US"/>
              <a:pPr>
                <a:defRPr/>
              </a:pPr>
              <a:t>2019/5/24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887A399E-C76E-4EF8-AE64-1BB8A565845D}" type="slidenum">
              <a:rPr lang="zh-CN" altLang="en-US"/>
              <a:pPr>
                <a:defRPr/>
              </a:pPr>
              <a:t>‹#›</a:t>
            </a:fld>
            <a:endParaRPr lang="zh-CN" altLang="en-US"/>
          </a:p>
        </p:txBody>
      </p:sp>
    </p:spTree>
    <p:extLst>
      <p:ext uri="{BB962C8B-B14F-4D97-AF65-F5344CB8AC3E}">
        <p14:creationId xmlns:p14="http://schemas.microsoft.com/office/powerpoint/2010/main" val="19074428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A50C537F-B186-4DB2-ABCA-B9DF01C81F94}" type="slidenum">
              <a:rPr lang="en-US" altLang="zh-CN" smtClean="0"/>
              <a:pPr eaLnBrk="1" hangingPunct="1">
                <a:spcBef>
                  <a:spcPct val="0"/>
                </a:spcBef>
              </a:pPr>
              <a:t>21</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 </a:t>
            </a:r>
            <a:r>
              <a:rPr lang="zh-CN" altLang="en-US" smtClean="0"/>
              <a:t>每条机器指令对应一段微程序，当公用的取指微程序从主存中取出机器指令之后，由机器指令的操作码字段指出各段微程序的入口地址，这是一种多分支</a:t>
            </a:r>
            <a:r>
              <a:rPr lang="en-US" altLang="zh-CN" smtClean="0"/>
              <a:t>(</a:t>
            </a:r>
            <a:r>
              <a:rPr lang="zh-CN" altLang="en-US" smtClean="0"/>
              <a:t>或多路转移</a:t>
            </a:r>
            <a:r>
              <a:rPr lang="en-US" altLang="zh-CN" smtClean="0"/>
              <a:t>)</a:t>
            </a:r>
            <a:r>
              <a:rPr lang="zh-CN" altLang="en-US" smtClean="0"/>
              <a:t>的情况，由机器指令的操作码转换成初始微地址的方式主要有两种。</a:t>
            </a:r>
          </a:p>
          <a:p>
            <a:pPr eaLnBrk="1" hangingPunct="1"/>
            <a:r>
              <a:rPr lang="zh-CN" altLang="en-US" smtClean="0"/>
              <a:t>计数器的方式</a:t>
            </a:r>
          </a:p>
          <a:p>
            <a:pPr eaLnBrk="1" hangingPunct="1"/>
            <a:r>
              <a:rPr lang="zh-CN" altLang="en-US" smtClean="0"/>
              <a:t>多路转移的方式</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BBBC53EA-F5B3-40DF-BA14-426982598BF8}" type="slidenum">
              <a:rPr lang="en-US" altLang="zh-CN" smtClean="0"/>
              <a:pPr eaLnBrk="1" hangingPunct="1">
                <a:spcBef>
                  <a:spcPct val="0"/>
                </a:spcBef>
              </a:pPr>
              <a:t>23</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t>后继微地址可由微程序设计者指定，或者根据微指令所规定的测试结果直接决定后继微地址的全部或部分值。</a:t>
            </a:r>
          </a:p>
          <a:p>
            <a:pPr lvl="1" eaLnBrk="1" hangingPunct="1"/>
            <a:r>
              <a:rPr lang="zh-CN" altLang="en-US" smtClean="0"/>
              <a:t>测试段如果只有一位，则微地址将产生两个分支，若有两位，则最多可产生四个分支，依此类推，测试段为</a:t>
            </a:r>
            <a:r>
              <a:rPr lang="en-US" altLang="zh-CN" smtClean="0"/>
              <a:t>n</a:t>
            </a:r>
            <a:r>
              <a:rPr lang="zh-CN" altLang="en-US" smtClean="0"/>
              <a:t>位最多可产生</a:t>
            </a:r>
            <a:r>
              <a:rPr lang="en-US" altLang="zh-CN" smtClean="0"/>
              <a:t>2</a:t>
            </a:r>
            <a:r>
              <a:rPr lang="en-US" altLang="zh-CN" baseline="30000" smtClean="0"/>
              <a:t>n</a:t>
            </a:r>
            <a:r>
              <a:rPr lang="zh-CN" altLang="en-US" smtClean="0"/>
              <a:t>个分支。</a:t>
            </a:r>
          </a:p>
          <a:p>
            <a:pPr lvl="1" eaLnBrk="1" hangingPunct="1"/>
            <a:endParaRPr lang="zh-CN" altLang="en-US" smtClean="0"/>
          </a:p>
          <a:p>
            <a:pPr lvl="1" eaLnBrk="1" hangingPunct="1"/>
            <a:endParaRPr lang="zh-CN" altLang="en-US" smtClean="0"/>
          </a:p>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D34C8B29-C2E5-430A-9D89-7D6C33215974}" type="slidenum">
              <a:rPr lang="zh-CN" altLang="en-US" smtClean="0"/>
              <a:pPr eaLnBrk="1" hangingPunct="1">
                <a:spcBef>
                  <a:spcPct val="0"/>
                </a:spcBef>
              </a:pPr>
              <a:t>34</a:t>
            </a:fld>
            <a:endParaRPr lang="en-US" altLang="zh-CN" smtClean="0"/>
          </a:p>
        </p:txBody>
      </p:sp>
      <p:sp>
        <p:nvSpPr>
          <p:cNvPr id="76803" name="Rectangle 2"/>
          <p:cNvSpPr>
            <a:spLocks noGrp="1" noRot="1" noChangeAspect="1" noChangeArrowheads="1" noTextEdit="1"/>
          </p:cNvSpPr>
          <p:nvPr>
            <p:ph type="sldImg"/>
          </p:nvPr>
        </p:nvSpPr>
        <p:spPr>
          <a:xfrm>
            <a:off x="3429000" y="2400300"/>
            <a:ext cx="0" cy="0"/>
          </a:xfrm>
          <a:ln/>
        </p:spPr>
      </p:sp>
      <p:sp>
        <p:nvSpPr>
          <p:cNvPr id="76804" name="Rectangle 3"/>
          <p:cNvSpPr>
            <a:spLocks noGrp="1" noChangeArrowheads="1"/>
          </p:cNvSpPr>
          <p:nvPr>
            <p:ph type="body" idx="1"/>
          </p:nvPr>
        </p:nvSpPr>
        <p:spPr>
          <a:xfrm>
            <a:off x="914400" y="6262688"/>
            <a:ext cx="1403350" cy="274637"/>
          </a:xfrm>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kumimoji="0" lang="zh-CN" altLang="en-US" dirty="0" smtClean="0"/>
              <a:t>单击此处编辑母版标题样式</a:t>
            </a:r>
            <a:endParaRPr kumimoji="0" lang="en-US" dirty="0"/>
          </a:p>
        </p:txBody>
      </p:sp>
      <p:sp>
        <p:nvSpPr>
          <p:cNvPr id="8" name="内容占位符 7"/>
          <p:cNvSpPr>
            <a:spLocks noGrp="1"/>
          </p:cNvSpPr>
          <p:nvPr>
            <p:ph sz="quarter" idx="1"/>
          </p:nvPr>
        </p:nvSpPr>
        <p:spPr>
          <a:xfrm>
            <a:off x="457200" y="1600200"/>
            <a:ext cx="7467600" cy="4873752"/>
          </a:xfrm>
        </p:spPr>
        <p:txBody>
          <a:bodyPr/>
          <a:lstStyle>
            <a:lvl1pPr>
              <a:lnSpc>
                <a:spcPct val="100000"/>
              </a:lnSpc>
              <a:spcBef>
                <a:spcPts val="1200"/>
              </a:spcBef>
              <a:defRPr b="0">
                <a:solidFill>
                  <a:schemeClr val="tx1"/>
                </a:solidFill>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日期占位符 6"/>
          <p:cNvSpPr>
            <a:spLocks noGrp="1"/>
          </p:cNvSpPr>
          <p:nvPr>
            <p:ph type="dt" sz="half" idx="14"/>
          </p:nvPr>
        </p:nvSpPr>
        <p:spPr>
          <a:xfrm rot="5400000">
            <a:off x="7589520" y="1081851"/>
            <a:ext cx="2011680" cy="384048"/>
          </a:xfrm>
          <a:prstGeom prst="rect">
            <a:avLst/>
          </a:prstGeom>
        </p:spPr>
        <p:txBody>
          <a:bodyPr rtlCol="0"/>
          <a:lstStyle/>
          <a:p>
            <a:pPr>
              <a:defRPr/>
            </a:pPr>
            <a:fld id="{CA36E2BF-24F9-4298-8938-CF30AA192E6F}" type="datetimeFigureOut">
              <a:rPr lang="zh-CN" altLang="en-US" smtClean="0"/>
              <a:pPr>
                <a:defRPr/>
              </a:pPr>
              <a:t>2019/5/24</a:t>
            </a:fld>
            <a:endParaRPr lang="zh-CN" altLang="en-US"/>
          </a:p>
        </p:txBody>
      </p:sp>
      <p:sp>
        <p:nvSpPr>
          <p:cNvPr id="9" name="灯片编号占位符 8"/>
          <p:cNvSpPr>
            <a:spLocks noGrp="1"/>
          </p:cNvSpPr>
          <p:nvPr>
            <p:ph type="sldNum" sz="quarter" idx="15"/>
          </p:nvPr>
        </p:nvSpPr>
        <p:spPr/>
        <p:txBody>
          <a:bodyPr rtlCol="0"/>
          <a:lstStyle/>
          <a:p>
            <a:pPr>
              <a:defRPr/>
            </a:pPr>
            <a:fld id="{376562DA-089A-4E7E-A262-AE2128A1DEE5}" type="slidenum">
              <a:rPr lang="zh-CN" altLang="en-US" smtClean="0"/>
              <a:pPr>
                <a:defRPr/>
              </a:pPr>
              <a:t>‹#›</a:t>
            </a:fld>
            <a:endParaRPr lang="zh-CN" altLang="en-US"/>
          </a:p>
        </p:txBody>
      </p:sp>
      <p:sp>
        <p:nvSpPr>
          <p:cNvPr id="10" name="页脚占位符 9"/>
          <p:cNvSpPr>
            <a:spLocks noGrp="1"/>
          </p:cNvSpPr>
          <p:nvPr>
            <p:ph type="ftr" sz="quarter" idx="16"/>
          </p:nvPr>
        </p:nvSpPr>
        <p:spPr>
          <a:xfrm rot="5400000">
            <a:off x="6990186" y="3737240"/>
            <a:ext cx="3200400" cy="365760"/>
          </a:xfrm>
          <a:prstGeom prst="rect">
            <a:avLst/>
          </a:prstGeom>
        </p:spPr>
        <p:txBody>
          <a:bodyPr rtlCol="0"/>
          <a:lstStyle/>
          <a:p>
            <a:pP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930498"/>
          </a:xfrm>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40768"/>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0768"/>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2"/>
          </p:nvPr>
        </p:nvSpPr>
        <p:spPr>
          <a:xfrm>
            <a:off x="8129016" y="5355555"/>
            <a:ext cx="609600" cy="521208"/>
          </a:xfrm>
          <a:ln/>
        </p:spPr>
        <p:txBody>
          <a:bodyPr/>
          <a:lstStyle>
            <a:lvl1pPr>
              <a:defRPr/>
            </a:lvl1pPr>
          </a:lstStyle>
          <a:p>
            <a:pPr>
              <a:defRPr/>
            </a:pPr>
            <a:fld id="{59BDA064-50F3-400E-AABF-16EF5A107145}" type="slidenum">
              <a:rPr lang="en-US" altLang="zh-CN"/>
              <a:pPr>
                <a:defRPr/>
              </a:pPr>
              <a:t>‹#›</a:t>
            </a:fld>
            <a:endParaRPr lang="en-US" altLang="zh-CN"/>
          </a:p>
        </p:txBody>
      </p:sp>
    </p:spTree>
    <p:extLst>
      <p:ext uri="{BB962C8B-B14F-4D97-AF65-F5344CB8AC3E}">
        <p14:creationId xmlns:p14="http://schemas.microsoft.com/office/powerpoint/2010/main" val="120148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930498"/>
          </a:xfrm>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457200" y="1412776"/>
            <a:ext cx="8229600" cy="5256583"/>
          </a:xfrm>
        </p:spPr>
        <p:txBody>
          <a:bodyPr/>
          <a:lstStyle>
            <a:lvl1pPr>
              <a:defRPr>
                <a:latin typeface="微软雅黑" panose="020B0503020204020204" pitchFamily="34" charset="-122"/>
                <a:ea typeface="微软雅黑" panose="020B0503020204020204" pitchFamily="34" charset="-122"/>
              </a:defRPr>
            </a:lvl1pPr>
          </a:lstStyle>
          <a:p>
            <a:pPr lvl="0"/>
            <a:endParaRPr lang="zh-CN" altLang="en-US" noProof="0" smtClean="0"/>
          </a:p>
        </p:txBody>
      </p:sp>
      <p:sp>
        <p:nvSpPr>
          <p:cNvPr id="6" name="Rectangle 7"/>
          <p:cNvSpPr>
            <a:spLocks noGrp="1" noChangeArrowheads="1"/>
          </p:cNvSpPr>
          <p:nvPr>
            <p:ph type="sldNum" sz="quarter" idx="12"/>
          </p:nvPr>
        </p:nvSpPr>
        <p:spPr>
          <a:ln/>
        </p:spPr>
        <p:txBody>
          <a:bodyPr/>
          <a:lstStyle>
            <a:lvl1pPr>
              <a:defRPr>
                <a:latin typeface="微软雅黑" panose="020B0503020204020204" pitchFamily="34" charset="-122"/>
                <a:ea typeface="微软雅黑" panose="020B0503020204020204" pitchFamily="34" charset="-122"/>
              </a:defRPr>
            </a:lvl1pPr>
          </a:lstStyle>
          <a:p>
            <a:pPr>
              <a:defRPr/>
            </a:pPr>
            <a:fld id="{531A8A12-1625-45AE-B320-17440DBAEA3F}" type="slidenum">
              <a:rPr lang="en-US" altLang="zh-CN" smtClean="0"/>
              <a:pPr>
                <a:defRPr/>
              </a:pPr>
              <a:t>‹#›</a:t>
            </a:fld>
            <a:endParaRPr lang="en-US" altLang="zh-CN"/>
          </a:p>
        </p:txBody>
      </p:sp>
    </p:spTree>
    <p:extLst>
      <p:ext uri="{BB962C8B-B14F-4D97-AF65-F5344CB8AC3E}">
        <p14:creationId xmlns:p14="http://schemas.microsoft.com/office/powerpoint/2010/main" val="227919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a:lvl1pPr>
          </a:lstStyle>
          <a:p>
            <a:pPr lvl="0"/>
            <a:r>
              <a:rPr lang="zh-CN" altLang="en-US" noProof="0" smtClean="0"/>
              <a:t>单击此处编辑母版标题样式</a:t>
            </a:r>
          </a:p>
        </p:txBody>
      </p:sp>
      <p:sp>
        <p:nvSpPr>
          <p:cNvPr id="7171" name="Rectangle 3"/>
          <p:cNvSpPr>
            <a:spLocks noGrp="1" noChangeArrowheads="1"/>
          </p:cNvSpPr>
          <p:nvPr>
            <p:ph type="subTitle" idx="1"/>
          </p:nvPr>
        </p:nvSpPr>
        <p:spPr bwMode="auto">
          <a:xfrm>
            <a:off x="609600" y="2286000"/>
            <a:ext cx="7924800" cy="426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buFontTx/>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258590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2533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251520" y="274638"/>
            <a:ext cx="8453568" cy="778098"/>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251520" y="1196752"/>
            <a:ext cx="8453568" cy="547260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5BF9EDEE-1CAA-4BA1-8F66-43E73F9CD4AA}"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49" r:id="rId1"/>
    <p:sldLayoutId id="2147483959" r:id="rId2"/>
    <p:sldLayoutId id="2147483960" r:id="rId3"/>
    <p:sldLayoutId id="2147483961" r:id="rId4"/>
    <p:sldLayoutId id="2147483962" r:id="rId5"/>
  </p:sldLayoutIdLst>
  <p:txStyles>
    <p:titleStyle>
      <a:lvl1pPr algn="l" rtl="0" eaLnBrk="1" latinLnBrk="0" hangingPunct="1">
        <a:spcBef>
          <a:spcPct val="0"/>
        </a:spcBef>
        <a:buNone/>
        <a:defRPr kumimoji="0" sz="3200" b="0" kern="1200" cap="small" baseline="0">
          <a:solidFill>
            <a:srgbClr val="C00000"/>
          </a:solidFill>
          <a:latin typeface="微软雅黑" panose="020B0503020204020204" pitchFamily="34" charset="-122"/>
          <a:ea typeface="微软雅黑" panose="020B0503020204020204" pitchFamily="34" charset="-122"/>
          <a:cs typeface="+mj-cs"/>
        </a:defRPr>
      </a:lvl1pPr>
    </p:titleStyle>
    <p:bodyStyle>
      <a:lvl1pPr marL="274320" indent="-274320" algn="l" rtl="0" eaLnBrk="1" latinLnBrk="0" hangingPunct="1">
        <a:lnSpc>
          <a:spcPct val="130000"/>
        </a:lnSpc>
        <a:spcBef>
          <a:spcPts val="600"/>
        </a:spcBef>
        <a:buClr>
          <a:schemeClr val="accent1"/>
        </a:buClr>
        <a:buSzPct val="70000"/>
        <a:buFont typeface="Wingdings"/>
        <a:buChar char=""/>
        <a:defRPr kumimoji="0" sz="2200" b="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lnSpc>
          <a:spcPct val="130000"/>
        </a:lnSpc>
        <a:spcBef>
          <a:spcPts val="600"/>
        </a:spcBef>
        <a:buClr>
          <a:schemeClr val="accent1"/>
        </a:buClr>
        <a:buSzPct val="8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lnSpc>
          <a:spcPct val="130000"/>
        </a:lnSpc>
        <a:spcBef>
          <a:spcPts val="600"/>
        </a:spcBef>
        <a:buClr>
          <a:schemeClr val="accent1">
            <a:shade val="75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lnSpc>
          <a:spcPct val="130000"/>
        </a:lnSpc>
        <a:spcBef>
          <a:spcPts val="600"/>
        </a:spcBef>
        <a:buClr>
          <a:schemeClr val="accent1">
            <a:tint val="60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lnSpc>
          <a:spcPct val="130000"/>
        </a:lnSpc>
        <a:spcBef>
          <a:spcPts val="600"/>
        </a:spcBef>
        <a:buClr>
          <a:schemeClr val="accent2">
            <a:tint val="60000"/>
          </a:schemeClr>
        </a:buClr>
        <a:buSzPct val="68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5.26.swf"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file:///D:\jinerwork\&#32452;&#25104;\&#30333;&#20013;&#33521;&#29256;&#25913;&#32534;\Chap05\Images\p182.1.gif"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5.24.swf"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5.26.swf"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5.21.swf"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5.20.sw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F8E85835-AF44-4449-8552-F785491A9B40}" type="slidenum">
              <a:rPr lang="en-US" altLang="zh-CN" sz="1000" smtClean="0"/>
              <a:pPr eaLnBrk="1" hangingPunct="1">
                <a:spcBef>
                  <a:spcPct val="0"/>
                </a:spcBef>
                <a:buClrTx/>
                <a:buSzTx/>
                <a:buFontTx/>
                <a:buNone/>
              </a:pPr>
              <a:t>1</a:t>
            </a:fld>
            <a:endParaRPr lang="en-US" altLang="zh-CN" sz="1000" smtClean="0"/>
          </a:p>
        </p:txBody>
      </p:sp>
      <p:sp>
        <p:nvSpPr>
          <p:cNvPr id="3075" name="Rectangle 2"/>
          <p:cNvSpPr>
            <a:spLocks noGrp="1" noChangeArrowheads="1"/>
          </p:cNvSpPr>
          <p:nvPr>
            <p:ph type="title"/>
          </p:nvPr>
        </p:nvSpPr>
        <p:spPr>
          <a:xfrm>
            <a:off x="438912" y="490662"/>
            <a:ext cx="8165536" cy="778098"/>
          </a:xfrm>
        </p:spPr>
        <p:txBody>
          <a:bodyPr/>
          <a:lstStyle/>
          <a:p>
            <a:pPr eaLnBrk="1" hangingPunct="1"/>
            <a:r>
              <a:rPr lang="en-US" altLang="zh-CN" b="1" dirty="0" smtClean="0">
                <a:latin typeface="微软雅黑" panose="020B0503020204020204" pitchFamily="34" charset="-122"/>
                <a:ea typeface="微软雅黑" panose="020B0503020204020204" pitchFamily="34" charset="-122"/>
                <a:cs typeface="Times New Roman" pitchFamily="18" charset="0"/>
              </a:rPr>
              <a:t>5</a:t>
            </a:r>
            <a:r>
              <a:rPr lang="en-US" altLang="zh-CN" b="1" dirty="0" smtClean="0">
                <a:latin typeface="微软雅黑" panose="020B0503020204020204" pitchFamily="34" charset="-122"/>
                <a:ea typeface="微软雅黑" panose="020B0503020204020204" pitchFamily="34" charset="-122"/>
              </a:rPr>
              <a:t>.4  </a:t>
            </a:r>
            <a:r>
              <a:rPr lang="zh-CN" altLang="en-US" b="1" dirty="0" smtClean="0">
                <a:latin typeface="微软雅黑" panose="020B0503020204020204" pitchFamily="34" charset="-122"/>
                <a:ea typeface="微软雅黑" panose="020B0503020204020204" pitchFamily="34" charset="-122"/>
              </a:rPr>
              <a:t>微程序控制器</a:t>
            </a:r>
          </a:p>
        </p:txBody>
      </p:sp>
      <p:sp>
        <p:nvSpPr>
          <p:cNvPr id="5" name="Rectangle 3"/>
          <p:cNvSpPr txBox="1">
            <a:spLocks noChangeArrowheads="1"/>
          </p:cNvSpPr>
          <p:nvPr/>
        </p:nvSpPr>
        <p:spPr>
          <a:xfrm>
            <a:off x="395536" y="1484784"/>
            <a:ext cx="8136904" cy="4392488"/>
          </a:xfrm>
          <a:prstGeom prst="rect">
            <a:avLst/>
          </a:prstGeom>
        </p:spPr>
        <p:txBody>
          <a:bodyPr vert="horz">
            <a:normAutofit/>
          </a:bodyPr>
          <a:lstStyle>
            <a:lvl1pPr marL="274320" indent="-274320" algn="l" rtl="0" eaLnBrk="1" latinLnBrk="0" hangingPunct="1">
              <a:lnSpc>
                <a:spcPct val="130000"/>
              </a:lnSpc>
              <a:spcBef>
                <a:spcPts val="600"/>
              </a:spcBef>
              <a:buClr>
                <a:schemeClr val="accent1"/>
              </a:buClr>
              <a:buSzPct val="70000"/>
              <a:buFont typeface="Wingdings"/>
              <a:buChar char=""/>
              <a:defRPr kumimoji="0" sz="2200" b="1" kern="1200">
                <a:solidFill>
                  <a:srgbClr val="0070C0"/>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lnSpc>
                <a:spcPct val="130000"/>
              </a:lnSpc>
              <a:spcBef>
                <a:spcPts val="600"/>
              </a:spcBef>
              <a:buClr>
                <a:schemeClr val="accent1"/>
              </a:buClr>
              <a:buSzPct val="8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lnSpc>
                <a:spcPct val="130000"/>
              </a:lnSpc>
              <a:spcBef>
                <a:spcPts val="600"/>
              </a:spcBef>
              <a:buClr>
                <a:schemeClr val="accent1">
                  <a:shade val="75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lnSpc>
                <a:spcPct val="130000"/>
              </a:lnSpc>
              <a:spcBef>
                <a:spcPts val="600"/>
              </a:spcBef>
              <a:buClr>
                <a:schemeClr val="accent1">
                  <a:tint val="60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lnSpc>
                <a:spcPct val="130000"/>
              </a:lnSpc>
              <a:spcBef>
                <a:spcPts val="600"/>
              </a:spcBef>
              <a:buClr>
                <a:schemeClr val="accent2">
                  <a:tint val="60000"/>
                </a:schemeClr>
              </a:buClr>
              <a:buSzPct val="68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361950" indent="-361950" fontAlgn="auto">
              <a:spcAft>
                <a:spcPts val="0"/>
              </a:spcAft>
            </a:pPr>
            <a:r>
              <a:rPr lang="zh-CN" altLang="en-US" sz="2800" dirty="0" smtClean="0">
                <a:solidFill>
                  <a:schemeClr val="accent2">
                    <a:lumMod val="50000"/>
                  </a:schemeClr>
                </a:solidFill>
              </a:rPr>
              <a:t>基本思想</a:t>
            </a:r>
            <a:endParaRPr lang="en-US" altLang="zh-CN" sz="2800" dirty="0" smtClean="0">
              <a:solidFill>
                <a:schemeClr val="accent2">
                  <a:lumMod val="50000"/>
                </a:schemeClr>
              </a:solidFill>
            </a:endParaRPr>
          </a:p>
          <a:p>
            <a:pPr marL="808038" lvl="1" indent="-441325" fontAlgn="auto">
              <a:spcAft>
                <a:spcPts val="0"/>
              </a:spcAft>
            </a:pPr>
            <a:r>
              <a:rPr lang="zh-CN" altLang="en-US" sz="2400" b="0" dirty="0" smtClean="0">
                <a:solidFill>
                  <a:schemeClr val="tx1"/>
                </a:solidFill>
              </a:rPr>
              <a:t>把操作控制信号编制成微指令，存放到控制存储器里</a:t>
            </a:r>
            <a:endParaRPr lang="en-US" altLang="zh-CN" sz="2400" b="0" dirty="0" smtClean="0">
              <a:solidFill>
                <a:schemeClr val="tx1"/>
              </a:solidFill>
            </a:endParaRPr>
          </a:p>
          <a:p>
            <a:pPr marL="808038" lvl="1" indent="-441325" fontAlgn="auto">
              <a:spcAft>
                <a:spcPts val="0"/>
              </a:spcAft>
            </a:pPr>
            <a:r>
              <a:rPr lang="zh-CN" altLang="en-US" sz="2400" b="0" dirty="0" smtClean="0">
                <a:solidFill>
                  <a:schemeClr val="tx1"/>
                </a:solidFill>
              </a:rPr>
              <a:t>运行时，从控存中取出微指令，产生指令运行所需的操作控制信号。</a:t>
            </a:r>
            <a:endParaRPr lang="en-US" altLang="zh-CN" sz="2400" b="0" dirty="0" smtClean="0">
              <a:solidFill>
                <a:schemeClr val="tx1"/>
              </a:solidFill>
            </a:endParaRPr>
          </a:p>
          <a:p>
            <a:pPr marL="808038" lvl="1" indent="-441325" fontAlgn="auto">
              <a:spcAft>
                <a:spcPts val="0"/>
              </a:spcAft>
            </a:pPr>
            <a:r>
              <a:rPr lang="zh-CN" altLang="en-US" sz="2400" b="0" dirty="0" smtClean="0">
                <a:solidFill>
                  <a:schemeClr val="tx1"/>
                </a:solidFill>
              </a:rPr>
              <a:t>微程序设计技术：用软件方法来设计硬件的技术</a:t>
            </a:r>
          </a:p>
        </p:txBody>
      </p:sp>
    </p:spTree>
    <p:extLst>
      <p:ext uri="{BB962C8B-B14F-4D97-AF65-F5344CB8AC3E}">
        <p14:creationId xmlns:p14="http://schemas.microsoft.com/office/powerpoint/2010/main" val="1374719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8496944"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6" name="Text Box 5"/>
          <p:cNvSpPr txBox="1">
            <a:spLocks noChangeArrowheads="1"/>
          </p:cNvSpPr>
          <p:nvPr/>
        </p:nvSpPr>
        <p:spPr bwMode="auto">
          <a:xfrm>
            <a:off x="395536" y="385500"/>
            <a:ext cx="4824536" cy="523220"/>
          </a:xfrm>
          <a:prstGeom prst="rect">
            <a:avLst/>
          </a:prstGeom>
          <a:ln>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b="1" dirty="0" smtClean="0">
                <a:solidFill>
                  <a:srgbClr val="C00000"/>
                </a:solidFill>
                <a:latin typeface="微软雅黑" panose="020B0503020204020204" pitchFamily="34" charset="-122"/>
                <a:ea typeface="微软雅黑" panose="020B0503020204020204" pitchFamily="34" charset="-122"/>
              </a:rPr>
              <a:t>微程序控制器的组成</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3047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3A671EBC-9FBC-45D0-A04B-89F26FCBAF6C}" type="slidenum">
              <a:rPr lang="en-US" altLang="zh-CN" sz="1000" smtClean="0"/>
              <a:pPr eaLnBrk="1" hangingPunct="1">
                <a:spcBef>
                  <a:spcPct val="0"/>
                </a:spcBef>
                <a:buClrTx/>
                <a:buSzTx/>
                <a:buFontTx/>
                <a:buNone/>
              </a:pPr>
              <a:t>11</a:t>
            </a:fld>
            <a:endParaRPr lang="en-US" altLang="zh-CN" sz="1000" smtClean="0"/>
          </a:p>
        </p:txBody>
      </p:sp>
      <p:sp>
        <p:nvSpPr>
          <p:cNvPr id="17412" name="Rectangle 3"/>
          <p:cNvSpPr>
            <a:spLocks noGrp="1" noChangeArrowheads="1"/>
          </p:cNvSpPr>
          <p:nvPr>
            <p:ph type="body" idx="1"/>
          </p:nvPr>
        </p:nvSpPr>
        <p:spPr>
          <a:xfrm>
            <a:off x="251520" y="404664"/>
            <a:ext cx="8352928" cy="5544616"/>
          </a:xfrm>
        </p:spPr>
        <p:txBody>
          <a:bodyPr>
            <a:noAutofit/>
          </a:bodyPr>
          <a:lstStyle/>
          <a:p>
            <a:pPr marL="0" indent="0">
              <a:lnSpc>
                <a:spcPct val="130000"/>
              </a:lnSpc>
              <a:spcBef>
                <a:spcPts val="600"/>
              </a:spcBef>
              <a:buNone/>
            </a:pPr>
            <a:r>
              <a:rPr lang="en-US" altLang="zh-CN" sz="3200" b="1" dirty="0" smtClean="0">
                <a:solidFill>
                  <a:srgbClr val="C00000"/>
                </a:solidFill>
              </a:rPr>
              <a:t>2</a:t>
            </a:r>
            <a:r>
              <a:rPr lang="zh-CN" altLang="en-US" sz="3200" b="1" dirty="0" smtClean="0">
                <a:solidFill>
                  <a:srgbClr val="C00000"/>
                </a:solidFill>
              </a:rPr>
              <a:t>、微程序控制器的工作过程</a:t>
            </a:r>
          </a:p>
          <a:p>
            <a:pPr>
              <a:lnSpc>
                <a:spcPct val="130000"/>
              </a:lnSpc>
              <a:buFont typeface="Wingdings" pitchFamily="2" charset="2"/>
              <a:buNone/>
            </a:pPr>
            <a:r>
              <a:rPr lang="en-US" altLang="zh-CN" sz="2400" b="1" dirty="0" smtClean="0">
                <a:solidFill>
                  <a:srgbClr val="006600"/>
                </a:solidFill>
              </a:rPr>
              <a:t>(1) </a:t>
            </a:r>
            <a:r>
              <a:rPr lang="zh-CN" altLang="en-US" sz="2400" b="1" dirty="0" smtClean="0">
                <a:solidFill>
                  <a:srgbClr val="006600"/>
                </a:solidFill>
              </a:rPr>
              <a:t>执行“取出机器指令”</a:t>
            </a:r>
            <a:r>
              <a:rPr lang="zh-CN" altLang="en-US" sz="2400" b="1" dirty="0">
                <a:solidFill>
                  <a:srgbClr val="006600"/>
                </a:solidFill>
              </a:rPr>
              <a:t>的</a:t>
            </a:r>
            <a:r>
              <a:rPr lang="zh-CN" altLang="en-US" sz="2400" b="1" dirty="0" smtClean="0">
                <a:solidFill>
                  <a:srgbClr val="006600"/>
                </a:solidFill>
              </a:rPr>
              <a:t>公共操作</a:t>
            </a:r>
            <a:endParaRPr lang="en-US" altLang="zh-CN" sz="2400" b="1" dirty="0" smtClean="0">
              <a:solidFill>
                <a:srgbClr val="006600"/>
              </a:solidFill>
            </a:endParaRPr>
          </a:p>
          <a:p>
            <a:pPr marL="361950" indent="-361950">
              <a:lnSpc>
                <a:spcPct val="130000"/>
              </a:lnSpc>
              <a:spcBef>
                <a:spcPts val="600"/>
              </a:spcBef>
            </a:pPr>
            <a:r>
              <a:rPr lang="zh-CN" altLang="en-US" sz="2400" dirty="0" smtClean="0"/>
              <a:t>由</a:t>
            </a:r>
            <a:r>
              <a:rPr lang="zh-CN" altLang="en-US" sz="2400" dirty="0"/>
              <a:t>一段“取指” 微程序</a:t>
            </a:r>
            <a:r>
              <a:rPr lang="zh-CN" altLang="en-US" sz="2400" dirty="0" smtClean="0"/>
              <a:t>完成，程序开始运行时，自动</a:t>
            </a:r>
            <a:r>
              <a:rPr lang="zh-CN" altLang="en-US" sz="2400" dirty="0"/>
              <a:t>将</a:t>
            </a:r>
            <a:r>
              <a:rPr lang="zh-CN" altLang="en-US" sz="2400" dirty="0" smtClean="0"/>
              <a:t>“取指”微程序的入口微地址送</a:t>
            </a:r>
            <a:r>
              <a:rPr lang="en-US" altLang="zh-CN" sz="2400" dirty="0" err="1" smtClean="0"/>
              <a:t>μMAR</a:t>
            </a:r>
            <a:r>
              <a:rPr lang="zh-CN" altLang="en-US" sz="2400" dirty="0" smtClean="0"/>
              <a:t>，并从</a:t>
            </a:r>
            <a:r>
              <a:rPr lang="en-US" altLang="zh-CN" sz="2400" dirty="0" err="1" smtClean="0"/>
              <a:t>μCM</a:t>
            </a:r>
            <a:r>
              <a:rPr lang="zh-CN" altLang="en-US" sz="2400" dirty="0" smtClean="0"/>
              <a:t>中读出相应微指令送入</a:t>
            </a:r>
            <a:r>
              <a:rPr lang="en-US" altLang="zh-CN" sz="2400" dirty="0" err="1" smtClean="0"/>
              <a:t>μIR</a:t>
            </a:r>
            <a:endParaRPr lang="en-US" altLang="zh-CN" sz="2400" dirty="0" smtClean="0"/>
          </a:p>
          <a:p>
            <a:pPr marL="361950" indent="-361950">
              <a:lnSpc>
                <a:spcPct val="130000"/>
              </a:lnSpc>
              <a:spcBef>
                <a:spcPts val="600"/>
              </a:spcBef>
            </a:pPr>
            <a:r>
              <a:rPr lang="zh-CN" altLang="en-US" sz="2400" dirty="0"/>
              <a:t>“取指” 微程序的入口地址一般为</a:t>
            </a:r>
            <a:r>
              <a:rPr lang="en-US" altLang="zh-CN" sz="2400" dirty="0" err="1"/>
              <a:t>μCM</a:t>
            </a:r>
            <a:r>
              <a:rPr lang="zh-CN" altLang="en-US" sz="2400" dirty="0"/>
              <a:t>的</a:t>
            </a:r>
            <a:r>
              <a:rPr lang="en-US" altLang="zh-CN" sz="2400" dirty="0"/>
              <a:t>0</a:t>
            </a:r>
            <a:r>
              <a:rPr lang="zh-CN" altLang="en-US" sz="2400" dirty="0"/>
              <a:t>号</a:t>
            </a:r>
            <a:r>
              <a:rPr lang="zh-CN" altLang="en-US" sz="2400" dirty="0" smtClean="0"/>
              <a:t>单元</a:t>
            </a:r>
            <a:endParaRPr lang="en-US" altLang="zh-CN" sz="2400" dirty="0" smtClean="0"/>
          </a:p>
          <a:p>
            <a:pPr marL="361950" indent="-361950">
              <a:lnSpc>
                <a:spcPct val="130000"/>
              </a:lnSpc>
              <a:spcBef>
                <a:spcPts val="600"/>
              </a:spcBef>
            </a:pPr>
            <a:r>
              <a:rPr lang="zh-CN" altLang="en-US" sz="2400" dirty="0" smtClean="0"/>
              <a:t>微指令的操作控制字段产生有关的微命令，控制实现取机器指令的公共操作。</a:t>
            </a:r>
            <a:endParaRPr lang="en-US" altLang="zh-CN" sz="2400" dirty="0" smtClean="0"/>
          </a:p>
          <a:p>
            <a:pPr marL="361950" indent="-361950">
              <a:lnSpc>
                <a:spcPct val="130000"/>
              </a:lnSpc>
              <a:spcBef>
                <a:spcPts val="600"/>
              </a:spcBef>
            </a:pPr>
            <a:r>
              <a:rPr lang="zh-CN" altLang="en-US" sz="2400" dirty="0"/>
              <a:t>“取指” 微程序执行完后，从主存中取出的机器指令就已存人指令寄存器</a:t>
            </a:r>
            <a:r>
              <a:rPr lang="en-US" altLang="zh-CN" sz="2400" dirty="0"/>
              <a:t>IR</a:t>
            </a:r>
            <a:r>
              <a:rPr lang="zh-CN" altLang="en-US" sz="2400" dirty="0"/>
              <a:t>中</a:t>
            </a:r>
            <a:r>
              <a:rPr lang="zh-CN" altLang="en-US" sz="2400" dirty="0" smtClean="0"/>
              <a:t>了</a:t>
            </a:r>
          </a:p>
        </p:txBody>
      </p:sp>
    </p:spTree>
    <p:extLst>
      <p:ext uri="{BB962C8B-B14F-4D97-AF65-F5344CB8AC3E}">
        <p14:creationId xmlns:p14="http://schemas.microsoft.com/office/powerpoint/2010/main" val="1415461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443D54A5-E793-483F-A140-837C1002EDEF}" type="slidenum">
              <a:rPr lang="en-US" altLang="zh-CN" sz="1000" smtClean="0"/>
              <a:pPr eaLnBrk="1" hangingPunct="1">
                <a:spcBef>
                  <a:spcPct val="0"/>
                </a:spcBef>
                <a:buClrTx/>
                <a:buSzTx/>
                <a:buFontTx/>
                <a:buNone/>
              </a:pPr>
              <a:t>12</a:t>
            </a:fld>
            <a:endParaRPr lang="en-US" altLang="zh-CN" sz="1000" smtClean="0"/>
          </a:p>
        </p:txBody>
      </p:sp>
      <p:sp>
        <p:nvSpPr>
          <p:cNvPr id="18435" name="Rectangle 2"/>
          <p:cNvSpPr>
            <a:spLocks noGrp="1" noChangeArrowheads="1"/>
          </p:cNvSpPr>
          <p:nvPr>
            <p:ph type="title"/>
          </p:nvPr>
        </p:nvSpPr>
        <p:spPr/>
        <p:txBody>
          <a:bodyPr>
            <a:normAutofit/>
          </a:bodyPr>
          <a:lstStyle/>
          <a:p>
            <a:r>
              <a:rPr lang="en-US" altLang="zh-CN" dirty="0"/>
              <a:t>2</a:t>
            </a:r>
            <a:r>
              <a:rPr lang="zh-CN" altLang="en-US" dirty="0"/>
              <a:t>、微程序控制器的</a:t>
            </a:r>
            <a:r>
              <a:rPr lang="zh-CN" altLang="en-US" dirty="0" smtClean="0"/>
              <a:t>工作过程</a:t>
            </a:r>
            <a:endParaRPr lang="zh-CN" altLang="en-US" b="0" dirty="0" smtClean="0"/>
          </a:p>
        </p:txBody>
      </p:sp>
      <p:sp>
        <p:nvSpPr>
          <p:cNvPr id="18436" name="Rectangle 3"/>
          <p:cNvSpPr>
            <a:spLocks noGrp="1" noChangeArrowheads="1"/>
          </p:cNvSpPr>
          <p:nvPr>
            <p:ph type="body" idx="1"/>
          </p:nvPr>
        </p:nvSpPr>
        <p:spPr>
          <a:xfrm>
            <a:off x="323528" y="1124744"/>
            <a:ext cx="8147248" cy="5277200"/>
          </a:xfrm>
        </p:spPr>
        <p:txBody>
          <a:bodyPr>
            <a:noAutofit/>
          </a:bodyPr>
          <a:lstStyle/>
          <a:p>
            <a:pPr marL="441325" indent="-441325">
              <a:lnSpc>
                <a:spcPct val="150000"/>
              </a:lnSpc>
              <a:spcBef>
                <a:spcPts val="0"/>
              </a:spcBef>
              <a:buFont typeface="Wingdings" pitchFamily="2" charset="2"/>
              <a:buNone/>
            </a:pPr>
            <a:r>
              <a:rPr lang="en-US" altLang="zh-CN" sz="2400" b="1" dirty="0">
                <a:solidFill>
                  <a:srgbClr val="006600"/>
                </a:solidFill>
              </a:rPr>
              <a:t>(2</a:t>
            </a:r>
            <a:r>
              <a:rPr lang="en-US" altLang="zh-CN" sz="2400" b="1" dirty="0" smtClean="0">
                <a:solidFill>
                  <a:srgbClr val="006600"/>
                </a:solidFill>
              </a:rPr>
              <a:t>) </a:t>
            </a:r>
            <a:r>
              <a:rPr lang="zh-CN" altLang="en-US" sz="2400" b="1" dirty="0" smtClean="0">
                <a:solidFill>
                  <a:srgbClr val="006600"/>
                </a:solidFill>
              </a:rPr>
              <a:t>执行机器指令</a:t>
            </a:r>
            <a:endParaRPr lang="en-US" altLang="zh-CN" sz="2400" b="1" dirty="0" smtClean="0">
              <a:solidFill>
                <a:srgbClr val="006600"/>
              </a:solidFill>
            </a:endParaRPr>
          </a:p>
          <a:p>
            <a:pPr>
              <a:lnSpc>
                <a:spcPct val="150000"/>
              </a:lnSpc>
              <a:spcBef>
                <a:spcPts val="0"/>
              </a:spcBef>
            </a:pPr>
            <a:r>
              <a:rPr lang="zh-CN" altLang="en-US" dirty="0" smtClean="0"/>
              <a:t>由</a:t>
            </a:r>
            <a:r>
              <a:rPr lang="zh-CN" altLang="en-US" dirty="0"/>
              <a:t>机器指令</a:t>
            </a:r>
            <a:r>
              <a:rPr lang="zh-CN" altLang="en-US" dirty="0" smtClean="0"/>
              <a:t>的</a:t>
            </a:r>
            <a:r>
              <a:rPr lang="en-US" altLang="zh-CN" dirty="0" smtClean="0"/>
              <a:t>OP</a:t>
            </a:r>
            <a:r>
              <a:rPr lang="zh-CN" altLang="en-US" dirty="0" smtClean="0"/>
              <a:t>字段</a:t>
            </a:r>
            <a:r>
              <a:rPr lang="zh-CN" altLang="en-US" dirty="0"/>
              <a:t>，</a:t>
            </a:r>
            <a:r>
              <a:rPr lang="zh-CN" altLang="en-US" dirty="0" smtClean="0"/>
              <a:t>通过</a:t>
            </a:r>
            <a:r>
              <a:rPr lang="zh-CN" altLang="en-US" dirty="0"/>
              <a:t>微</a:t>
            </a:r>
            <a:r>
              <a:rPr lang="zh-CN" altLang="en-US" dirty="0" smtClean="0"/>
              <a:t>地址转移逻辑产生</a:t>
            </a:r>
            <a:r>
              <a:rPr lang="zh-CN" altLang="en-US" dirty="0"/>
              <a:t>出该</a:t>
            </a:r>
            <a:r>
              <a:rPr lang="zh-CN" altLang="en-US" dirty="0" smtClean="0"/>
              <a:t>机器指令对应微程序</a:t>
            </a:r>
            <a:r>
              <a:rPr lang="zh-CN" altLang="en-US" dirty="0"/>
              <a:t>的入口地址，并送入</a:t>
            </a:r>
            <a:r>
              <a:rPr lang="en-US" altLang="zh-CN" dirty="0" err="1" smtClean="0"/>
              <a:t>μMAR</a:t>
            </a:r>
            <a:endParaRPr lang="en-US" altLang="zh-CN" dirty="0"/>
          </a:p>
          <a:p>
            <a:pPr>
              <a:lnSpc>
                <a:spcPct val="150000"/>
              </a:lnSpc>
              <a:spcBef>
                <a:spcPts val="0"/>
              </a:spcBef>
            </a:pPr>
            <a:r>
              <a:rPr lang="zh-CN" altLang="en-US" dirty="0" smtClean="0"/>
              <a:t>从</a:t>
            </a:r>
            <a:r>
              <a:rPr lang="en-US" altLang="zh-CN" dirty="0" err="1"/>
              <a:t>μCM</a:t>
            </a:r>
            <a:r>
              <a:rPr lang="zh-CN" altLang="en-US" dirty="0"/>
              <a:t>中逐条取出对应的微指令并执行之，每条微指令都能自动产生下一条微指令的地址</a:t>
            </a:r>
            <a:r>
              <a:rPr lang="zh-CN" altLang="en-US" dirty="0" smtClean="0"/>
              <a:t>。如此反复，直到该机器指令对应的微程序执行完毕</a:t>
            </a:r>
            <a:endParaRPr lang="en-US" altLang="zh-CN" dirty="0" smtClean="0"/>
          </a:p>
          <a:p>
            <a:pPr marL="441325" indent="-441325">
              <a:lnSpc>
                <a:spcPct val="150000"/>
              </a:lnSpc>
              <a:spcBef>
                <a:spcPts val="0"/>
              </a:spcBef>
              <a:buNone/>
            </a:pPr>
            <a:r>
              <a:rPr lang="zh-CN" altLang="en-US" sz="2400" b="1" dirty="0">
                <a:solidFill>
                  <a:srgbClr val="006600"/>
                </a:solidFill>
              </a:rPr>
              <a:t>（</a:t>
            </a:r>
            <a:r>
              <a:rPr lang="en-US" altLang="zh-CN" sz="2400" b="1" dirty="0">
                <a:solidFill>
                  <a:srgbClr val="006600"/>
                </a:solidFill>
              </a:rPr>
              <a:t>3</a:t>
            </a:r>
            <a:r>
              <a:rPr lang="zh-CN" altLang="en-US" sz="2400" b="1" dirty="0">
                <a:solidFill>
                  <a:srgbClr val="006600"/>
                </a:solidFill>
              </a:rPr>
              <a:t>）取出并执行下一条机器指令</a:t>
            </a:r>
            <a:endParaRPr lang="en-US" altLang="zh-CN" sz="2400" b="1" dirty="0">
              <a:solidFill>
                <a:srgbClr val="006600"/>
              </a:solidFill>
            </a:endParaRPr>
          </a:p>
          <a:p>
            <a:pPr>
              <a:lnSpc>
                <a:spcPct val="150000"/>
              </a:lnSpc>
              <a:spcBef>
                <a:spcPts val="0"/>
              </a:spcBef>
            </a:pPr>
            <a:r>
              <a:rPr lang="zh-CN" altLang="en-US" dirty="0" smtClean="0"/>
              <a:t>一条机器指令对应的微程序执行完毕后，后续微地址又回到取指微程序的人口地址，从而继续第</a:t>
            </a:r>
            <a:r>
              <a:rPr lang="en-US" altLang="zh-CN" dirty="0" smtClean="0"/>
              <a:t>(1)</a:t>
            </a:r>
            <a:r>
              <a:rPr lang="zh-CN" altLang="en-US" dirty="0" smtClean="0"/>
              <a:t>步</a:t>
            </a:r>
            <a:endParaRPr lang="en-US" altLang="zh-CN" dirty="0"/>
          </a:p>
          <a:p>
            <a:pPr marL="0" indent="0">
              <a:lnSpc>
                <a:spcPct val="150000"/>
              </a:lnSpc>
              <a:spcBef>
                <a:spcPts val="0"/>
              </a:spcBef>
              <a:buNone/>
            </a:pPr>
            <a:r>
              <a:rPr lang="zh-CN" altLang="en-US" b="1" dirty="0" smtClean="0">
                <a:solidFill>
                  <a:srgbClr val="FF3300"/>
                </a:solidFill>
              </a:rPr>
              <a:t>（</a:t>
            </a:r>
            <a:r>
              <a:rPr lang="en-US" altLang="zh-CN" b="1" dirty="0" smtClean="0">
                <a:solidFill>
                  <a:srgbClr val="FF3300"/>
                </a:solidFill>
              </a:rPr>
              <a:t>4</a:t>
            </a:r>
            <a:r>
              <a:rPr lang="zh-CN" altLang="en-US" b="1" dirty="0" smtClean="0">
                <a:solidFill>
                  <a:srgbClr val="FF3300"/>
                </a:solidFill>
              </a:rPr>
              <a:t>）如此周而复始，直到整个程序的所有机器指令执行完毕</a:t>
            </a:r>
          </a:p>
        </p:txBody>
      </p:sp>
    </p:spTree>
    <p:extLst>
      <p:ext uri="{BB962C8B-B14F-4D97-AF65-F5344CB8AC3E}">
        <p14:creationId xmlns:p14="http://schemas.microsoft.com/office/powerpoint/2010/main" val="2635072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73B8F00E-13FA-4DF5-9344-B8E67740E67A}" type="slidenum">
              <a:rPr lang="en-US" altLang="zh-CN" sz="1000" smtClean="0"/>
              <a:pPr eaLnBrk="1" hangingPunct="1">
                <a:spcBef>
                  <a:spcPct val="0"/>
                </a:spcBef>
                <a:buClrTx/>
                <a:buSzTx/>
                <a:buFontTx/>
                <a:buNone/>
              </a:pPr>
              <a:t>13</a:t>
            </a:fld>
            <a:endParaRPr lang="en-US" altLang="zh-CN" sz="1000" smtClean="0"/>
          </a:p>
        </p:txBody>
      </p:sp>
      <p:sp>
        <p:nvSpPr>
          <p:cNvPr id="21508" name="Rectangle 3"/>
          <p:cNvSpPr>
            <a:spLocks noChangeArrowheads="1"/>
          </p:cNvSpPr>
          <p:nvPr/>
        </p:nvSpPr>
        <p:spPr bwMode="auto">
          <a:xfrm>
            <a:off x="251520" y="260648"/>
            <a:ext cx="5591248"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150000"/>
              </a:lnSpc>
              <a:spcBef>
                <a:spcPct val="0"/>
              </a:spcBef>
              <a:buClrTx/>
              <a:buSzTx/>
              <a:buFontTx/>
              <a:buNone/>
            </a:pPr>
            <a:r>
              <a:rPr lang="zh-CN" altLang="en-US" sz="2800" b="1" dirty="0" smtClean="0">
                <a:solidFill>
                  <a:schemeClr val="accent2">
                    <a:lumMod val="50000"/>
                  </a:schemeClr>
                </a:solidFill>
                <a:latin typeface="微软雅黑" panose="020B0503020204020204" pitchFamily="34" charset="-122"/>
                <a:ea typeface="微软雅黑" panose="020B0503020204020204" pitchFamily="34" charset="-122"/>
              </a:rPr>
              <a:t>三、机器指令与微指令</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的</a:t>
            </a:r>
            <a:r>
              <a:rPr lang="zh-CN" altLang="en-US" sz="2800" b="1" dirty="0" smtClean="0">
                <a:solidFill>
                  <a:schemeClr val="accent2">
                    <a:lumMod val="50000"/>
                  </a:schemeClr>
                </a:solidFill>
                <a:latin typeface="微软雅黑" panose="020B0503020204020204" pitchFamily="34" charset="-122"/>
                <a:ea typeface="微软雅黑" panose="020B0503020204020204" pitchFamily="34" charset="-122"/>
              </a:rPr>
              <a:t>关系</a:t>
            </a:r>
            <a:endParaRPr lang="en-US" altLang="zh-CN" sz="2800" b="1" dirty="0" smtClean="0">
              <a:solidFill>
                <a:schemeClr val="accent2">
                  <a:lumMod val="50000"/>
                </a:schemeClr>
              </a:solidFill>
              <a:latin typeface="微软雅黑" panose="020B0503020204020204" pitchFamily="34" charset="-122"/>
              <a:ea typeface="微软雅黑" panose="020B0503020204020204" pitchFamily="34" charset="-122"/>
            </a:endParaRPr>
          </a:p>
          <a:p>
            <a:pPr marL="274320" indent="-274320" eaLnBrk="1" hangingPunct="1">
              <a:lnSpc>
                <a:spcPct val="150000"/>
              </a:lnSpc>
              <a:spcBef>
                <a:spcPts val="0"/>
              </a:spcBef>
              <a:buClr>
                <a:schemeClr val="accent1"/>
              </a:buClr>
              <a:buFont typeface="Wingdings"/>
              <a:buChar char=""/>
            </a:pPr>
            <a:r>
              <a:rPr lang="zh-CN" altLang="en-US" sz="2200" dirty="0">
                <a:latin typeface="微软雅黑" panose="020B0503020204020204" pitchFamily="34" charset="-122"/>
                <a:ea typeface="微软雅黑" panose="020B0503020204020204" pitchFamily="34" charset="-122"/>
              </a:rPr>
              <a:t>一条机器指令对应一段</a:t>
            </a:r>
            <a:r>
              <a:rPr lang="zh-CN" altLang="en-US" sz="2200" dirty="0" smtClean="0">
                <a:latin typeface="微软雅黑" panose="020B0503020204020204" pitchFamily="34" charset="-122"/>
                <a:ea typeface="微软雅黑" panose="020B0503020204020204" pitchFamily="34" charset="-122"/>
              </a:rPr>
              <a:t>微程序</a:t>
            </a:r>
            <a:endParaRPr lang="en-US" altLang="zh-CN" sz="2200" dirty="0">
              <a:latin typeface="微软雅黑" panose="020B0503020204020204" pitchFamily="34" charset="-122"/>
              <a:ea typeface="微软雅黑" panose="020B0503020204020204" pitchFamily="34" charset="-122"/>
            </a:endParaRPr>
          </a:p>
          <a:p>
            <a:pPr marL="274320" indent="-274320" eaLnBrk="1" hangingPunct="1">
              <a:lnSpc>
                <a:spcPct val="150000"/>
              </a:lnSpc>
              <a:spcBef>
                <a:spcPts val="0"/>
              </a:spcBef>
              <a:buClr>
                <a:schemeClr val="accent1"/>
              </a:buClr>
              <a:buFont typeface="Wingdings"/>
              <a:buChar char=""/>
            </a:pPr>
            <a:r>
              <a:rPr lang="zh-CN" altLang="en-US" sz="2200" dirty="0">
                <a:latin typeface="微软雅黑" panose="020B0503020204020204" pitchFamily="34" charset="-122"/>
                <a:ea typeface="微软雅黑" panose="020B0503020204020204" pitchFamily="34" charset="-122"/>
              </a:rPr>
              <a:t>指令和程序在</a:t>
            </a:r>
            <a:r>
              <a:rPr lang="zh-CN" altLang="en-US" sz="2200" dirty="0" smtClean="0">
                <a:latin typeface="微软雅黑" panose="020B0503020204020204" pitchFamily="34" charset="-122"/>
                <a:ea typeface="微软雅黑" panose="020B0503020204020204" pitchFamily="34" charset="-122"/>
              </a:rPr>
              <a:t>内存，微指令</a:t>
            </a:r>
            <a:r>
              <a:rPr lang="zh-CN" altLang="en-US" sz="2200" dirty="0">
                <a:latin typeface="微软雅黑" panose="020B0503020204020204" pitchFamily="34" charset="-122"/>
                <a:ea typeface="微软雅黑" panose="020B0503020204020204" pitchFamily="34" charset="-122"/>
              </a:rPr>
              <a:t>和微程序在控制</a:t>
            </a:r>
            <a:r>
              <a:rPr lang="zh-CN" altLang="en-US" sz="2200" dirty="0" smtClean="0">
                <a:latin typeface="微软雅黑" panose="020B0503020204020204" pitchFamily="34" charset="-122"/>
                <a:ea typeface="微软雅黑" panose="020B0503020204020204" pitchFamily="34" charset="-122"/>
              </a:rPr>
              <a:t>存储器</a:t>
            </a:r>
            <a:endParaRPr lang="zh-CN" altLang="en-US" sz="22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4087812" y="-27384"/>
            <a:ext cx="5092700" cy="6858000"/>
            <a:chOff x="2555875" y="44450"/>
            <a:chExt cx="5092700" cy="6592888"/>
          </a:xfrm>
        </p:grpSpPr>
        <p:pic>
          <p:nvPicPr>
            <p:cNvPr id="21507" name="Picture 2" descr="5a27">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44450"/>
              <a:ext cx="3148012" cy="659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Line 4"/>
            <p:cNvSpPr>
              <a:spLocks noChangeShapeType="1"/>
            </p:cNvSpPr>
            <p:nvPr/>
          </p:nvSpPr>
          <p:spPr bwMode="auto">
            <a:xfrm>
              <a:off x="3635375" y="2565400"/>
              <a:ext cx="10810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10" name="Line 5"/>
            <p:cNvSpPr>
              <a:spLocks noChangeShapeType="1"/>
            </p:cNvSpPr>
            <p:nvPr/>
          </p:nvSpPr>
          <p:spPr bwMode="auto">
            <a:xfrm>
              <a:off x="3635375" y="2781300"/>
              <a:ext cx="10810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11" name="Text Box 6"/>
            <p:cNvSpPr txBox="1">
              <a:spLocks noChangeArrowheads="1"/>
            </p:cNvSpPr>
            <p:nvPr/>
          </p:nvSpPr>
          <p:spPr bwMode="auto">
            <a:xfrm>
              <a:off x="2555875" y="248602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1800"/>
                <a:t>状态信息</a:t>
              </a:r>
            </a:p>
          </p:txBody>
        </p:sp>
      </p:grpSp>
    </p:spTree>
    <p:extLst>
      <p:ext uri="{BB962C8B-B14F-4D97-AF65-F5344CB8AC3E}">
        <p14:creationId xmlns:p14="http://schemas.microsoft.com/office/powerpoint/2010/main" val="1652556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E7E519B8-FDCA-4DBF-B182-9F6C8C7E2A66}" type="slidenum">
              <a:rPr lang="en-US" altLang="zh-CN" sz="1000" smtClean="0"/>
              <a:pPr eaLnBrk="1" hangingPunct="1">
                <a:spcBef>
                  <a:spcPct val="0"/>
                </a:spcBef>
                <a:buClrTx/>
                <a:buSzTx/>
                <a:buFontTx/>
                <a:buNone/>
              </a:pPr>
              <a:t>14</a:t>
            </a:fld>
            <a:endParaRPr lang="en-US" altLang="zh-CN" sz="1000" smtClean="0"/>
          </a:p>
        </p:txBody>
      </p:sp>
      <p:sp>
        <p:nvSpPr>
          <p:cNvPr id="28675" name="Rectangle 2"/>
          <p:cNvSpPr>
            <a:spLocks noGrp="1" noChangeArrowheads="1"/>
          </p:cNvSpPr>
          <p:nvPr>
            <p:ph type="title"/>
          </p:nvPr>
        </p:nvSpPr>
        <p:spPr/>
        <p:txBody>
          <a:bodyPr/>
          <a:lstStyle/>
          <a:p>
            <a:pPr eaLnBrk="1" hangingPunct="1"/>
            <a:r>
              <a:rPr lang="en-US" altLang="zh-CN" dirty="0" smtClean="0">
                <a:cs typeface="Times New Roman" pitchFamily="18" charset="0"/>
              </a:rPr>
              <a:t>5</a:t>
            </a:r>
            <a:r>
              <a:rPr lang="en-US" altLang="zh-CN" dirty="0" smtClean="0"/>
              <a:t>.4.2  </a:t>
            </a:r>
            <a:r>
              <a:rPr lang="zh-CN" altLang="en-US" dirty="0" smtClean="0"/>
              <a:t>微程序设计技术</a:t>
            </a:r>
          </a:p>
        </p:txBody>
      </p:sp>
      <p:sp>
        <p:nvSpPr>
          <p:cNvPr id="28676" name="Rectangle 3"/>
          <p:cNvSpPr>
            <a:spLocks noGrp="1" noChangeArrowheads="1"/>
          </p:cNvSpPr>
          <p:nvPr>
            <p:ph type="body" idx="1"/>
          </p:nvPr>
        </p:nvSpPr>
        <p:spPr>
          <a:xfrm>
            <a:off x="457200" y="1340768"/>
            <a:ext cx="8075240" cy="5133184"/>
          </a:xfrm>
        </p:spPr>
        <p:txBody>
          <a:bodyPr>
            <a:normAutofit/>
          </a:bodyPr>
          <a:lstStyle/>
          <a:p>
            <a:pPr>
              <a:lnSpc>
                <a:spcPct val="150000"/>
              </a:lnSpc>
            </a:pPr>
            <a:r>
              <a:rPr lang="zh-CN" altLang="en-US" sz="2400" dirty="0" smtClean="0"/>
              <a:t>设计微指令应当追求的目标</a:t>
            </a:r>
          </a:p>
          <a:p>
            <a:pPr lvl="1" eaLnBrk="1" hangingPunct="1">
              <a:lnSpc>
                <a:spcPct val="150000"/>
              </a:lnSpc>
            </a:pPr>
            <a:r>
              <a:rPr lang="zh-CN" altLang="en-US" sz="2400" dirty="0" smtClean="0"/>
              <a:t>有利于缩短微指令的</a:t>
            </a:r>
            <a:r>
              <a:rPr lang="zh-CN" altLang="en-US" sz="2400" b="1" dirty="0" smtClean="0">
                <a:solidFill>
                  <a:schemeClr val="accent2">
                    <a:lumMod val="75000"/>
                  </a:schemeClr>
                </a:solidFill>
              </a:rPr>
              <a:t>宽度</a:t>
            </a:r>
          </a:p>
          <a:p>
            <a:pPr lvl="1">
              <a:lnSpc>
                <a:spcPct val="150000"/>
              </a:lnSpc>
            </a:pPr>
            <a:r>
              <a:rPr lang="zh-CN" altLang="en-US" sz="2400" dirty="0" smtClean="0"/>
              <a:t>有利于缩小</a:t>
            </a:r>
            <a:r>
              <a:rPr lang="en-US" altLang="zh-CN" sz="2400" dirty="0" smtClean="0"/>
              <a:t>CM</a:t>
            </a:r>
            <a:r>
              <a:rPr lang="zh-CN" altLang="en-US" sz="2400" dirty="0" smtClean="0"/>
              <a:t>的</a:t>
            </a:r>
            <a:r>
              <a:rPr lang="zh-CN" altLang="en-US" sz="2400" b="1" dirty="0">
                <a:solidFill>
                  <a:schemeClr val="accent2">
                    <a:lumMod val="75000"/>
                  </a:schemeClr>
                </a:solidFill>
              </a:rPr>
              <a:t>容量</a:t>
            </a:r>
          </a:p>
          <a:p>
            <a:pPr lvl="1">
              <a:lnSpc>
                <a:spcPct val="150000"/>
              </a:lnSpc>
            </a:pPr>
            <a:r>
              <a:rPr lang="zh-CN" altLang="en-US" sz="2400" dirty="0" smtClean="0"/>
              <a:t>有利于提高微程序的</a:t>
            </a:r>
            <a:r>
              <a:rPr lang="zh-CN" altLang="en-US" sz="2400" b="1" dirty="0">
                <a:solidFill>
                  <a:schemeClr val="accent2">
                    <a:lumMod val="75000"/>
                  </a:schemeClr>
                </a:solidFill>
              </a:rPr>
              <a:t>执行速度</a:t>
            </a:r>
          </a:p>
          <a:p>
            <a:pPr lvl="1">
              <a:lnSpc>
                <a:spcPct val="150000"/>
              </a:lnSpc>
            </a:pPr>
            <a:r>
              <a:rPr lang="zh-CN" altLang="en-US" sz="2400" dirty="0" smtClean="0"/>
              <a:t>有利于对微指令的</a:t>
            </a:r>
            <a:r>
              <a:rPr lang="zh-CN" altLang="en-US" sz="2400" b="1" dirty="0">
                <a:solidFill>
                  <a:schemeClr val="accent2">
                    <a:lumMod val="75000"/>
                  </a:schemeClr>
                </a:solidFill>
              </a:rPr>
              <a:t>修改</a:t>
            </a:r>
          </a:p>
          <a:p>
            <a:pPr lvl="1">
              <a:lnSpc>
                <a:spcPct val="150000"/>
              </a:lnSpc>
            </a:pPr>
            <a:r>
              <a:rPr lang="zh-CN" altLang="en-US" sz="2400" dirty="0" smtClean="0"/>
              <a:t>有利于提高微程序设计的</a:t>
            </a:r>
            <a:r>
              <a:rPr lang="zh-CN" altLang="en-US" sz="2400" b="1" dirty="0">
                <a:solidFill>
                  <a:schemeClr val="accent2">
                    <a:lumMod val="75000"/>
                  </a:schemeClr>
                </a:solidFill>
              </a:rPr>
              <a:t>灵活性</a:t>
            </a:r>
          </a:p>
        </p:txBody>
      </p:sp>
    </p:spTree>
    <p:extLst>
      <p:ext uri="{BB962C8B-B14F-4D97-AF65-F5344CB8AC3E}">
        <p14:creationId xmlns:p14="http://schemas.microsoft.com/office/powerpoint/2010/main" val="3119534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51520" y="274638"/>
            <a:ext cx="8453568" cy="634082"/>
          </a:xfrm>
        </p:spPr>
        <p:txBody>
          <a:bodyPr/>
          <a:lstStyle/>
          <a:p>
            <a:pPr eaLnBrk="1" hangingPunct="1"/>
            <a:r>
              <a:rPr lang="en-US" altLang="zh-CN" dirty="0" smtClean="0">
                <a:cs typeface="Times New Roman" pitchFamily="18" charset="0"/>
              </a:rPr>
              <a:t>5</a:t>
            </a:r>
            <a:r>
              <a:rPr lang="en-US" altLang="zh-CN" dirty="0" smtClean="0"/>
              <a:t>.4.2  </a:t>
            </a:r>
            <a:r>
              <a:rPr lang="zh-CN" altLang="en-US" dirty="0" smtClean="0"/>
              <a:t>微程序设计技术</a:t>
            </a:r>
          </a:p>
        </p:txBody>
      </p:sp>
      <p:sp>
        <p:nvSpPr>
          <p:cNvPr id="29700" name="Rectangle 3"/>
          <p:cNvSpPr>
            <a:spLocks noGrp="1" noChangeArrowheads="1"/>
          </p:cNvSpPr>
          <p:nvPr>
            <p:ph type="body" idx="1"/>
          </p:nvPr>
        </p:nvSpPr>
        <p:spPr>
          <a:xfrm>
            <a:off x="323528" y="1146692"/>
            <a:ext cx="8352928" cy="2786364"/>
          </a:xfrm>
        </p:spPr>
        <p:txBody>
          <a:bodyPr>
            <a:noAutofit/>
          </a:bodyPr>
          <a:lstStyle/>
          <a:p>
            <a:pPr eaLnBrk="1" hangingPunct="1">
              <a:buFont typeface="Wingdings" pitchFamily="2" charset="2"/>
              <a:buNone/>
            </a:pPr>
            <a:r>
              <a:rPr lang="zh-CN" altLang="en-US" sz="2800" b="1" dirty="0">
                <a:solidFill>
                  <a:schemeClr val="accent2">
                    <a:lumMod val="50000"/>
                  </a:schemeClr>
                </a:solidFill>
              </a:rPr>
              <a:t>一</a:t>
            </a:r>
            <a:r>
              <a:rPr lang="zh-CN" altLang="en-US" sz="2800" b="1" dirty="0" smtClean="0">
                <a:solidFill>
                  <a:schemeClr val="accent2">
                    <a:lumMod val="50000"/>
                  </a:schemeClr>
                </a:solidFill>
              </a:rPr>
              <a:t>、微命令的编码方法</a:t>
            </a:r>
          </a:p>
          <a:p>
            <a:r>
              <a:rPr lang="zh-CN" altLang="en-US" sz="2400" b="1" dirty="0" smtClean="0">
                <a:solidFill>
                  <a:srgbClr val="FF0000"/>
                </a:solidFill>
              </a:rPr>
              <a:t>三种方法：直接表示法、编码表示法、混合表示法</a:t>
            </a:r>
            <a:endParaRPr lang="en-US" altLang="zh-CN" sz="2400" b="1" dirty="0" smtClean="0">
              <a:solidFill>
                <a:srgbClr val="FF0000"/>
              </a:solidFill>
            </a:endParaRPr>
          </a:p>
          <a:p>
            <a:pPr marL="0" indent="0">
              <a:lnSpc>
                <a:spcPct val="150000"/>
              </a:lnSpc>
              <a:buNone/>
            </a:pPr>
            <a:r>
              <a:rPr lang="en-US" altLang="zh-CN" sz="2400" b="1" dirty="0" smtClean="0">
                <a:solidFill>
                  <a:schemeClr val="accent2">
                    <a:lumMod val="50000"/>
                  </a:schemeClr>
                </a:solidFill>
              </a:rPr>
              <a:t>1</a:t>
            </a:r>
            <a:r>
              <a:rPr lang="zh-CN" altLang="en-US" sz="2400" b="1" dirty="0" smtClean="0">
                <a:solidFill>
                  <a:schemeClr val="accent2">
                    <a:lumMod val="50000"/>
                  </a:schemeClr>
                </a:solidFill>
              </a:rPr>
              <a:t>、直接表示法：</a:t>
            </a:r>
            <a:r>
              <a:rPr lang="zh-CN" altLang="en-US" sz="2400" dirty="0" smtClean="0"/>
              <a:t>操作控制字段中的每一位代表一个微命令，“</a:t>
            </a:r>
            <a:r>
              <a:rPr lang="en-US" altLang="zh-CN" sz="2400" dirty="0" smtClean="0"/>
              <a:t>1”</a:t>
            </a:r>
            <a:r>
              <a:rPr lang="zh-CN" altLang="en-US" sz="2400" dirty="0" smtClean="0"/>
              <a:t>表示该微命令</a:t>
            </a:r>
            <a:r>
              <a:rPr lang="zh-CN" altLang="en-US" sz="2400" dirty="0"/>
              <a:t>有效</a:t>
            </a:r>
            <a:r>
              <a:rPr lang="zh-CN" altLang="en-US" sz="2400" dirty="0" smtClean="0"/>
              <a:t>，“</a:t>
            </a:r>
            <a:r>
              <a:rPr lang="en-US" altLang="zh-CN" sz="2400" dirty="0" smtClean="0"/>
              <a:t>0”</a:t>
            </a:r>
            <a:r>
              <a:rPr lang="zh-CN" altLang="en-US" sz="2400" dirty="0" smtClean="0"/>
              <a:t>表示无效。可以直接控制计算机，不需要译码。</a:t>
            </a:r>
          </a:p>
          <a:p>
            <a:pPr eaLnBrk="1" hangingPunct="1">
              <a:buFont typeface="Wingdings" pitchFamily="2" charset="2"/>
              <a:buNone/>
            </a:pPr>
            <a:endParaRPr lang="en-US" altLang="zh-CN" sz="2400" dirty="0" smtClean="0"/>
          </a:p>
        </p:txBody>
      </p:sp>
      <p:pic>
        <p:nvPicPr>
          <p:cNvPr id="29701" name="Picture 4" descr="jxnr6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911108"/>
            <a:ext cx="6480720" cy="290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03660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 name="圆角矩形 270"/>
          <p:cNvSpPr/>
          <p:nvPr/>
        </p:nvSpPr>
        <p:spPr bwMode="auto">
          <a:xfrm>
            <a:off x="35496" y="4509120"/>
            <a:ext cx="9108504" cy="2376264"/>
          </a:xfrm>
          <a:prstGeom prst="roundRect">
            <a:avLst/>
          </a:prstGeom>
          <a:solidFill>
            <a:schemeClr val="accent4">
              <a:lumMod val="60000"/>
              <a:lumOff val="40000"/>
            </a:schemeClr>
          </a:solidFill>
          <a:ln w="28575">
            <a:solidFill>
              <a:schemeClr val="tx1"/>
            </a:solidFill>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
        <p:nvSpPr>
          <p:cNvPr id="5" name="圆角矩形 4"/>
          <p:cNvSpPr/>
          <p:nvPr/>
        </p:nvSpPr>
        <p:spPr bwMode="auto">
          <a:xfrm>
            <a:off x="0" y="908720"/>
            <a:ext cx="9144000" cy="3600400"/>
          </a:xfrm>
          <a:prstGeom prst="roundRect">
            <a:avLst/>
          </a:prstGeom>
          <a:solidFill>
            <a:schemeClr val="accent2">
              <a:lumMod val="20000"/>
              <a:lumOff val="80000"/>
            </a:schemeClr>
          </a:solidFill>
          <a:ln w="28575">
            <a:solidFill>
              <a:schemeClr val="tx1"/>
            </a:solidFill>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
        <p:nvSpPr>
          <p:cNvPr id="30723" name="Rectangle 2"/>
          <p:cNvSpPr>
            <a:spLocks noGrp="1" noChangeArrowheads="1"/>
          </p:cNvSpPr>
          <p:nvPr>
            <p:ph type="body" sz="half" idx="1"/>
          </p:nvPr>
        </p:nvSpPr>
        <p:spPr>
          <a:xfrm>
            <a:off x="279126" y="260648"/>
            <a:ext cx="8771199" cy="789830"/>
          </a:xfrm>
        </p:spPr>
        <p:txBody>
          <a:bodyPr>
            <a:normAutofit/>
          </a:bodyPr>
          <a:lstStyle/>
          <a:p>
            <a:pPr eaLnBrk="1" hangingPunct="1"/>
            <a:r>
              <a:rPr lang="zh-CN" altLang="en-US" sz="2600" b="1" dirty="0" smtClean="0">
                <a:solidFill>
                  <a:srgbClr val="0070C0"/>
                </a:solidFill>
              </a:rPr>
              <a:t>直接表示法举例</a:t>
            </a:r>
            <a:endParaRPr lang="zh-CN" altLang="en-US" sz="2600" dirty="0" smtClean="0"/>
          </a:p>
        </p:txBody>
      </p:sp>
      <p:grpSp>
        <p:nvGrpSpPr>
          <p:cNvPr id="2" name="组合 1"/>
          <p:cNvGrpSpPr/>
          <p:nvPr/>
        </p:nvGrpSpPr>
        <p:grpSpPr>
          <a:xfrm>
            <a:off x="136252" y="1055025"/>
            <a:ext cx="8826079" cy="3075706"/>
            <a:chOff x="655638" y="3449638"/>
            <a:chExt cx="7670800" cy="1595437"/>
          </a:xfrm>
        </p:grpSpPr>
        <p:grpSp>
          <p:nvGrpSpPr>
            <p:cNvPr id="30726" name="Group 5"/>
            <p:cNvGrpSpPr>
              <a:grpSpLocks/>
            </p:cNvGrpSpPr>
            <p:nvPr/>
          </p:nvGrpSpPr>
          <p:grpSpPr bwMode="auto">
            <a:xfrm>
              <a:off x="655638" y="3449638"/>
              <a:ext cx="7670800" cy="1595437"/>
              <a:chOff x="360" y="1265"/>
              <a:chExt cx="4832" cy="1005"/>
            </a:xfrm>
          </p:grpSpPr>
          <p:sp>
            <p:nvSpPr>
              <p:cNvPr id="30787" name="Rectangle 6"/>
              <p:cNvSpPr>
                <a:spLocks noChangeArrowheads="1"/>
              </p:cNvSpPr>
              <p:nvPr/>
            </p:nvSpPr>
            <p:spPr bwMode="auto">
              <a:xfrm>
                <a:off x="360" y="2013"/>
                <a:ext cx="4832" cy="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endParaRPr>
              </a:p>
            </p:txBody>
          </p:sp>
          <p:sp>
            <p:nvSpPr>
              <p:cNvPr id="30788" name="Rectangle 7"/>
              <p:cNvSpPr>
                <a:spLocks noChangeArrowheads="1"/>
              </p:cNvSpPr>
              <p:nvPr/>
            </p:nvSpPr>
            <p:spPr bwMode="auto">
              <a:xfrm>
                <a:off x="360" y="2013"/>
                <a:ext cx="4832" cy="25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endParaRPr>
              </a:p>
            </p:txBody>
          </p:sp>
          <p:sp>
            <p:nvSpPr>
              <p:cNvPr id="30789" name="Line 8"/>
              <p:cNvSpPr>
                <a:spLocks noChangeShapeType="1"/>
              </p:cNvSpPr>
              <p:nvPr/>
            </p:nvSpPr>
            <p:spPr bwMode="auto">
              <a:xfrm flipV="1">
                <a:off x="5064"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90" name="Freeform 9"/>
              <p:cNvSpPr>
                <a:spLocks/>
              </p:cNvSpPr>
              <p:nvPr/>
            </p:nvSpPr>
            <p:spPr bwMode="auto">
              <a:xfrm>
                <a:off x="5024" y="1758"/>
                <a:ext cx="79" cy="118"/>
              </a:xfrm>
              <a:custGeom>
                <a:avLst/>
                <a:gdLst>
                  <a:gd name="T0" fmla="*/ 0 w 79"/>
                  <a:gd name="T1" fmla="*/ 118 h 118"/>
                  <a:gd name="T2" fmla="*/ 40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0"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91" name="Line 10"/>
              <p:cNvSpPr>
                <a:spLocks noChangeShapeType="1"/>
              </p:cNvSpPr>
              <p:nvPr/>
            </p:nvSpPr>
            <p:spPr bwMode="auto">
              <a:xfrm flipV="1">
                <a:off x="4935"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92" name="Freeform 11"/>
              <p:cNvSpPr>
                <a:spLocks/>
              </p:cNvSpPr>
              <p:nvPr/>
            </p:nvSpPr>
            <p:spPr bwMode="auto">
              <a:xfrm>
                <a:off x="4897" y="1758"/>
                <a:ext cx="79" cy="118"/>
              </a:xfrm>
              <a:custGeom>
                <a:avLst/>
                <a:gdLst>
                  <a:gd name="T0" fmla="*/ 0 w 79"/>
                  <a:gd name="T1" fmla="*/ 118 h 118"/>
                  <a:gd name="T2" fmla="*/ 38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8"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93" name="Line 12"/>
              <p:cNvSpPr>
                <a:spLocks noChangeShapeType="1"/>
              </p:cNvSpPr>
              <p:nvPr/>
            </p:nvSpPr>
            <p:spPr bwMode="auto">
              <a:xfrm flipV="1">
                <a:off x="4808"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94" name="Freeform 13"/>
              <p:cNvSpPr>
                <a:spLocks/>
              </p:cNvSpPr>
              <p:nvPr/>
            </p:nvSpPr>
            <p:spPr bwMode="auto">
              <a:xfrm>
                <a:off x="4769" y="1758"/>
                <a:ext cx="78" cy="118"/>
              </a:xfrm>
              <a:custGeom>
                <a:avLst/>
                <a:gdLst>
                  <a:gd name="T0" fmla="*/ 0 w 78"/>
                  <a:gd name="T1" fmla="*/ 118 h 118"/>
                  <a:gd name="T2" fmla="*/ 39 w 78"/>
                  <a:gd name="T3" fmla="*/ 0 h 118"/>
                  <a:gd name="T4" fmla="*/ 78 w 78"/>
                  <a:gd name="T5" fmla="*/ 118 h 118"/>
                  <a:gd name="T6" fmla="*/ 0 w 78"/>
                  <a:gd name="T7" fmla="*/ 118 h 118"/>
                  <a:gd name="T8" fmla="*/ 0 60000 65536"/>
                  <a:gd name="T9" fmla="*/ 0 60000 65536"/>
                  <a:gd name="T10" fmla="*/ 0 60000 65536"/>
                  <a:gd name="T11" fmla="*/ 0 60000 65536"/>
                  <a:gd name="T12" fmla="*/ 0 w 78"/>
                  <a:gd name="T13" fmla="*/ 0 h 118"/>
                  <a:gd name="T14" fmla="*/ 78 w 78"/>
                  <a:gd name="T15" fmla="*/ 118 h 118"/>
                </a:gdLst>
                <a:ahLst/>
                <a:cxnLst>
                  <a:cxn ang="T8">
                    <a:pos x="T0" y="T1"/>
                  </a:cxn>
                  <a:cxn ang="T9">
                    <a:pos x="T2" y="T3"/>
                  </a:cxn>
                  <a:cxn ang="T10">
                    <a:pos x="T4" y="T5"/>
                  </a:cxn>
                  <a:cxn ang="T11">
                    <a:pos x="T6" y="T7"/>
                  </a:cxn>
                </a:cxnLst>
                <a:rect l="T12" t="T13" r="T14" b="T15"/>
                <a:pathLst>
                  <a:path w="78" h="118">
                    <a:moveTo>
                      <a:pt x="0" y="118"/>
                    </a:moveTo>
                    <a:lnTo>
                      <a:pt x="39" y="0"/>
                    </a:lnTo>
                    <a:lnTo>
                      <a:pt x="78"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95" name="Line 14"/>
              <p:cNvSpPr>
                <a:spLocks noChangeShapeType="1"/>
              </p:cNvSpPr>
              <p:nvPr/>
            </p:nvSpPr>
            <p:spPr bwMode="auto">
              <a:xfrm flipV="1">
                <a:off x="4681"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96" name="Freeform 15"/>
              <p:cNvSpPr>
                <a:spLocks/>
              </p:cNvSpPr>
              <p:nvPr/>
            </p:nvSpPr>
            <p:spPr bwMode="auto">
              <a:xfrm>
                <a:off x="4640" y="1758"/>
                <a:ext cx="79" cy="118"/>
              </a:xfrm>
              <a:custGeom>
                <a:avLst/>
                <a:gdLst>
                  <a:gd name="T0" fmla="*/ 0 w 79"/>
                  <a:gd name="T1" fmla="*/ 118 h 118"/>
                  <a:gd name="T2" fmla="*/ 41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1"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97" name="Line 16"/>
              <p:cNvSpPr>
                <a:spLocks noChangeShapeType="1"/>
              </p:cNvSpPr>
              <p:nvPr/>
            </p:nvSpPr>
            <p:spPr bwMode="auto">
              <a:xfrm flipV="1">
                <a:off x="4551"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98" name="Freeform 17"/>
              <p:cNvSpPr>
                <a:spLocks/>
              </p:cNvSpPr>
              <p:nvPr/>
            </p:nvSpPr>
            <p:spPr bwMode="auto">
              <a:xfrm>
                <a:off x="4513" y="1758"/>
                <a:ext cx="79" cy="118"/>
              </a:xfrm>
              <a:custGeom>
                <a:avLst/>
                <a:gdLst>
                  <a:gd name="T0" fmla="*/ 0 w 79"/>
                  <a:gd name="T1" fmla="*/ 118 h 118"/>
                  <a:gd name="T2" fmla="*/ 38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8"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99" name="Line 18"/>
              <p:cNvSpPr>
                <a:spLocks noChangeShapeType="1"/>
              </p:cNvSpPr>
              <p:nvPr/>
            </p:nvSpPr>
            <p:spPr bwMode="auto">
              <a:xfrm flipV="1">
                <a:off x="4424"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00" name="Freeform 19"/>
              <p:cNvSpPr>
                <a:spLocks/>
              </p:cNvSpPr>
              <p:nvPr/>
            </p:nvSpPr>
            <p:spPr bwMode="auto">
              <a:xfrm>
                <a:off x="4385" y="1758"/>
                <a:ext cx="78" cy="118"/>
              </a:xfrm>
              <a:custGeom>
                <a:avLst/>
                <a:gdLst>
                  <a:gd name="T0" fmla="*/ 0 w 78"/>
                  <a:gd name="T1" fmla="*/ 118 h 118"/>
                  <a:gd name="T2" fmla="*/ 39 w 78"/>
                  <a:gd name="T3" fmla="*/ 0 h 118"/>
                  <a:gd name="T4" fmla="*/ 78 w 78"/>
                  <a:gd name="T5" fmla="*/ 118 h 118"/>
                  <a:gd name="T6" fmla="*/ 0 w 78"/>
                  <a:gd name="T7" fmla="*/ 118 h 118"/>
                  <a:gd name="T8" fmla="*/ 0 60000 65536"/>
                  <a:gd name="T9" fmla="*/ 0 60000 65536"/>
                  <a:gd name="T10" fmla="*/ 0 60000 65536"/>
                  <a:gd name="T11" fmla="*/ 0 60000 65536"/>
                  <a:gd name="T12" fmla="*/ 0 w 78"/>
                  <a:gd name="T13" fmla="*/ 0 h 118"/>
                  <a:gd name="T14" fmla="*/ 78 w 78"/>
                  <a:gd name="T15" fmla="*/ 118 h 118"/>
                </a:gdLst>
                <a:ahLst/>
                <a:cxnLst>
                  <a:cxn ang="T8">
                    <a:pos x="T0" y="T1"/>
                  </a:cxn>
                  <a:cxn ang="T9">
                    <a:pos x="T2" y="T3"/>
                  </a:cxn>
                  <a:cxn ang="T10">
                    <a:pos x="T4" y="T5"/>
                  </a:cxn>
                  <a:cxn ang="T11">
                    <a:pos x="T6" y="T7"/>
                  </a:cxn>
                </a:cxnLst>
                <a:rect l="T12" t="T13" r="T14" b="T15"/>
                <a:pathLst>
                  <a:path w="78" h="118">
                    <a:moveTo>
                      <a:pt x="0" y="118"/>
                    </a:moveTo>
                    <a:lnTo>
                      <a:pt x="39" y="0"/>
                    </a:lnTo>
                    <a:lnTo>
                      <a:pt x="78"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01" name="Line 20"/>
              <p:cNvSpPr>
                <a:spLocks noChangeShapeType="1"/>
              </p:cNvSpPr>
              <p:nvPr/>
            </p:nvSpPr>
            <p:spPr bwMode="auto">
              <a:xfrm flipV="1">
                <a:off x="4168"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02" name="Freeform 21"/>
              <p:cNvSpPr>
                <a:spLocks/>
              </p:cNvSpPr>
              <p:nvPr/>
            </p:nvSpPr>
            <p:spPr bwMode="auto">
              <a:xfrm>
                <a:off x="4129" y="1758"/>
                <a:ext cx="79" cy="118"/>
              </a:xfrm>
              <a:custGeom>
                <a:avLst/>
                <a:gdLst>
                  <a:gd name="T0" fmla="*/ 0 w 79"/>
                  <a:gd name="T1" fmla="*/ 118 h 118"/>
                  <a:gd name="T2" fmla="*/ 39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9"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03" name="Line 22"/>
              <p:cNvSpPr>
                <a:spLocks noChangeShapeType="1"/>
              </p:cNvSpPr>
              <p:nvPr/>
            </p:nvSpPr>
            <p:spPr bwMode="auto">
              <a:xfrm flipV="1">
                <a:off x="4040"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04" name="Freeform 23"/>
              <p:cNvSpPr>
                <a:spLocks/>
              </p:cNvSpPr>
              <p:nvPr/>
            </p:nvSpPr>
            <p:spPr bwMode="auto">
              <a:xfrm>
                <a:off x="4000" y="1758"/>
                <a:ext cx="79" cy="118"/>
              </a:xfrm>
              <a:custGeom>
                <a:avLst/>
                <a:gdLst>
                  <a:gd name="T0" fmla="*/ 0 w 79"/>
                  <a:gd name="T1" fmla="*/ 118 h 118"/>
                  <a:gd name="T2" fmla="*/ 40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0"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05" name="Line 24"/>
              <p:cNvSpPr>
                <a:spLocks noChangeShapeType="1"/>
              </p:cNvSpPr>
              <p:nvPr/>
            </p:nvSpPr>
            <p:spPr bwMode="auto">
              <a:xfrm flipV="1">
                <a:off x="3911"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06" name="Freeform 25"/>
              <p:cNvSpPr>
                <a:spLocks/>
              </p:cNvSpPr>
              <p:nvPr/>
            </p:nvSpPr>
            <p:spPr bwMode="auto">
              <a:xfrm>
                <a:off x="3872" y="1758"/>
                <a:ext cx="79" cy="118"/>
              </a:xfrm>
              <a:custGeom>
                <a:avLst/>
                <a:gdLst>
                  <a:gd name="T0" fmla="*/ 0 w 79"/>
                  <a:gd name="T1" fmla="*/ 118 h 118"/>
                  <a:gd name="T2" fmla="*/ 39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9"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07" name="Line 26"/>
              <p:cNvSpPr>
                <a:spLocks noChangeShapeType="1"/>
              </p:cNvSpPr>
              <p:nvPr/>
            </p:nvSpPr>
            <p:spPr bwMode="auto">
              <a:xfrm flipV="1">
                <a:off x="3911" y="1758"/>
                <a:ext cx="1" cy="25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08" name="Line 27"/>
              <p:cNvSpPr>
                <a:spLocks noChangeShapeType="1"/>
              </p:cNvSpPr>
              <p:nvPr/>
            </p:nvSpPr>
            <p:spPr bwMode="auto">
              <a:xfrm flipV="1">
                <a:off x="3784"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09" name="Freeform 28"/>
              <p:cNvSpPr>
                <a:spLocks/>
              </p:cNvSpPr>
              <p:nvPr/>
            </p:nvSpPr>
            <p:spPr bwMode="auto">
              <a:xfrm>
                <a:off x="3745" y="1758"/>
                <a:ext cx="77" cy="118"/>
              </a:xfrm>
              <a:custGeom>
                <a:avLst/>
                <a:gdLst>
                  <a:gd name="T0" fmla="*/ 0 w 77"/>
                  <a:gd name="T1" fmla="*/ 118 h 118"/>
                  <a:gd name="T2" fmla="*/ 39 w 77"/>
                  <a:gd name="T3" fmla="*/ 0 h 118"/>
                  <a:gd name="T4" fmla="*/ 77 w 77"/>
                  <a:gd name="T5" fmla="*/ 118 h 118"/>
                  <a:gd name="T6" fmla="*/ 0 w 77"/>
                  <a:gd name="T7" fmla="*/ 118 h 118"/>
                  <a:gd name="T8" fmla="*/ 0 60000 65536"/>
                  <a:gd name="T9" fmla="*/ 0 60000 65536"/>
                  <a:gd name="T10" fmla="*/ 0 60000 65536"/>
                  <a:gd name="T11" fmla="*/ 0 60000 65536"/>
                  <a:gd name="T12" fmla="*/ 0 w 77"/>
                  <a:gd name="T13" fmla="*/ 0 h 118"/>
                  <a:gd name="T14" fmla="*/ 77 w 77"/>
                  <a:gd name="T15" fmla="*/ 118 h 118"/>
                </a:gdLst>
                <a:ahLst/>
                <a:cxnLst>
                  <a:cxn ang="T8">
                    <a:pos x="T0" y="T1"/>
                  </a:cxn>
                  <a:cxn ang="T9">
                    <a:pos x="T2" y="T3"/>
                  </a:cxn>
                  <a:cxn ang="T10">
                    <a:pos x="T4" y="T5"/>
                  </a:cxn>
                  <a:cxn ang="T11">
                    <a:pos x="T6" y="T7"/>
                  </a:cxn>
                </a:cxnLst>
                <a:rect l="T12" t="T13" r="T14" b="T15"/>
                <a:pathLst>
                  <a:path w="77" h="118">
                    <a:moveTo>
                      <a:pt x="0" y="118"/>
                    </a:moveTo>
                    <a:lnTo>
                      <a:pt x="39" y="0"/>
                    </a:lnTo>
                    <a:lnTo>
                      <a:pt x="77"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10" name="Line 29"/>
              <p:cNvSpPr>
                <a:spLocks noChangeShapeType="1"/>
              </p:cNvSpPr>
              <p:nvPr/>
            </p:nvSpPr>
            <p:spPr bwMode="auto">
              <a:xfrm flipV="1">
                <a:off x="3527"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11" name="Freeform 30"/>
              <p:cNvSpPr>
                <a:spLocks/>
              </p:cNvSpPr>
              <p:nvPr/>
            </p:nvSpPr>
            <p:spPr bwMode="auto">
              <a:xfrm>
                <a:off x="3489" y="1758"/>
                <a:ext cx="79" cy="118"/>
              </a:xfrm>
              <a:custGeom>
                <a:avLst/>
                <a:gdLst>
                  <a:gd name="T0" fmla="*/ 0 w 79"/>
                  <a:gd name="T1" fmla="*/ 118 h 118"/>
                  <a:gd name="T2" fmla="*/ 38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8"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12" name="Line 31"/>
              <p:cNvSpPr>
                <a:spLocks noChangeShapeType="1"/>
              </p:cNvSpPr>
              <p:nvPr/>
            </p:nvSpPr>
            <p:spPr bwMode="auto">
              <a:xfrm flipV="1">
                <a:off x="3400"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13" name="Freeform 32"/>
              <p:cNvSpPr>
                <a:spLocks/>
              </p:cNvSpPr>
              <p:nvPr/>
            </p:nvSpPr>
            <p:spPr bwMode="auto">
              <a:xfrm>
                <a:off x="3361" y="1758"/>
                <a:ext cx="78" cy="118"/>
              </a:xfrm>
              <a:custGeom>
                <a:avLst/>
                <a:gdLst>
                  <a:gd name="T0" fmla="*/ 0 w 78"/>
                  <a:gd name="T1" fmla="*/ 118 h 118"/>
                  <a:gd name="T2" fmla="*/ 39 w 78"/>
                  <a:gd name="T3" fmla="*/ 0 h 118"/>
                  <a:gd name="T4" fmla="*/ 78 w 78"/>
                  <a:gd name="T5" fmla="*/ 118 h 118"/>
                  <a:gd name="T6" fmla="*/ 0 w 78"/>
                  <a:gd name="T7" fmla="*/ 118 h 118"/>
                  <a:gd name="T8" fmla="*/ 0 60000 65536"/>
                  <a:gd name="T9" fmla="*/ 0 60000 65536"/>
                  <a:gd name="T10" fmla="*/ 0 60000 65536"/>
                  <a:gd name="T11" fmla="*/ 0 60000 65536"/>
                  <a:gd name="T12" fmla="*/ 0 w 78"/>
                  <a:gd name="T13" fmla="*/ 0 h 118"/>
                  <a:gd name="T14" fmla="*/ 78 w 78"/>
                  <a:gd name="T15" fmla="*/ 118 h 118"/>
                </a:gdLst>
                <a:ahLst/>
                <a:cxnLst>
                  <a:cxn ang="T8">
                    <a:pos x="T0" y="T1"/>
                  </a:cxn>
                  <a:cxn ang="T9">
                    <a:pos x="T2" y="T3"/>
                  </a:cxn>
                  <a:cxn ang="T10">
                    <a:pos x="T4" y="T5"/>
                  </a:cxn>
                  <a:cxn ang="T11">
                    <a:pos x="T6" y="T7"/>
                  </a:cxn>
                </a:cxnLst>
                <a:rect l="T12" t="T13" r="T14" b="T15"/>
                <a:pathLst>
                  <a:path w="78" h="118">
                    <a:moveTo>
                      <a:pt x="0" y="118"/>
                    </a:moveTo>
                    <a:lnTo>
                      <a:pt x="39" y="0"/>
                    </a:lnTo>
                    <a:lnTo>
                      <a:pt x="78"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14" name="Line 33"/>
              <p:cNvSpPr>
                <a:spLocks noChangeShapeType="1"/>
              </p:cNvSpPr>
              <p:nvPr/>
            </p:nvSpPr>
            <p:spPr bwMode="auto">
              <a:xfrm flipV="1">
                <a:off x="3272"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15" name="Freeform 34"/>
              <p:cNvSpPr>
                <a:spLocks/>
              </p:cNvSpPr>
              <p:nvPr/>
            </p:nvSpPr>
            <p:spPr bwMode="auto">
              <a:xfrm>
                <a:off x="3232" y="1758"/>
                <a:ext cx="79" cy="118"/>
              </a:xfrm>
              <a:custGeom>
                <a:avLst/>
                <a:gdLst>
                  <a:gd name="T0" fmla="*/ 0 w 79"/>
                  <a:gd name="T1" fmla="*/ 118 h 118"/>
                  <a:gd name="T2" fmla="*/ 40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0"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16" name="Line 35"/>
              <p:cNvSpPr>
                <a:spLocks noChangeShapeType="1"/>
              </p:cNvSpPr>
              <p:nvPr/>
            </p:nvSpPr>
            <p:spPr bwMode="auto">
              <a:xfrm flipV="1">
                <a:off x="3143"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17" name="Freeform 36"/>
              <p:cNvSpPr>
                <a:spLocks/>
              </p:cNvSpPr>
              <p:nvPr/>
            </p:nvSpPr>
            <p:spPr bwMode="auto">
              <a:xfrm>
                <a:off x="3105" y="1758"/>
                <a:ext cx="77" cy="118"/>
              </a:xfrm>
              <a:custGeom>
                <a:avLst/>
                <a:gdLst>
                  <a:gd name="T0" fmla="*/ 0 w 77"/>
                  <a:gd name="T1" fmla="*/ 118 h 118"/>
                  <a:gd name="T2" fmla="*/ 38 w 77"/>
                  <a:gd name="T3" fmla="*/ 0 h 118"/>
                  <a:gd name="T4" fmla="*/ 77 w 77"/>
                  <a:gd name="T5" fmla="*/ 118 h 118"/>
                  <a:gd name="T6" fmla="*/ 0 w 77"/>
                  <a:gd name="T7" fmla="*/ 118 h 118"/>
                  <a:gd name="T8" fmla="*/ 0 60000 65536"/>
                  <a:gd name="T9" fmla="*/ 0 60000 65536"/>
                  <a:gd name="T10" fmla="*/ 0 60000 65536"/>
                  <a:gd name="T11" fmla="*/ 0 60000 65536"/>
                  <a:gd name="T12" fmla="*/ 0 w 77"/>
                  <a:gd name="T13" fmla="*/ 0 h 118"/>
                  <a:gd name="T14" fmla="*/ 77 w 77"/>
                  <a:gd name="T15" fmla="*/ 118 h 118"/>
                </a:gdLst>
                <a:ahLst/>
                <a:cxnLst>
                  <a:cxn ang="T8">
                    <a:pos x="T0" y="T1"/>
                  </a:cxn>
                  <a:cxn ang="T9">
                    <a:pos x="T2" y="T3"/>
                  </a:cxn>
                  <a:cxn ang="T10">
                    <a:pos x="T4" y="T5"/>
                  </a:cxn>
                  <a:cxn ang="T11">
                    <a:pos x="T6" y="T7"/>
                  </a:cxn>
                </a:cxnLst>
                <a:rect l="T12" t="T13" r="T14" b="T15"/>
                <a:pathLst>
                  <a:path w="77" h="118">
                    <a:moveTo>
                      <a:pt x="0" y="118"/>
                    </a:moveTo>
                    <a:lnTo>
                      <a:pt x="38" y="0"/>
                    </a:lnTo>
                    <a:lnTo>
                      <a:pt x="77"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18" name="Line 37"/>
              <p:cNvSpPr>
                <a:spLocks noChangeShapeType="1"/>
              </p:cNvSpPr>
              <p:nvPr/>
            </p:nvSpPr>
            <p:spPr bwMode="auto">
              <a:xfrm flipV="1">
                <a:off x="3016"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19" name="Freeform 38"/>
              <p:cNvSpPr>
                <a:spLocks/>
              </p:cNvSpPr>
              <p:nvPr/>
            </p:nvSpPr>
            <p:spPr bwMode="auto">
              <a:xfrm>
                <a:off x="2976" y="1758"/>
                <a:ext cx="79" cy="118"/>
              </a:xfrm>
              <a:custGeom>
                <a:avLst/>
                <a:gdLst>
                  <a:gd name="T0" fmla="*/ 0 w 79"/>
                  <a:gd name="T1" fmla="*/ 118 h 118"/>
                  <a:gd name="T2" fmla="*/ 40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0"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20" name="Line 39"/>
              <p:cNvSpPr>
                <a:spLocks noChangeShapeType="1"/>
              </p:cNvSpPr>
              <p:nvPr/>
            </p:nvSpPr>
            <p:spPr bwMode="auto">
              <a:xfrm flipV="1">
                <a:off x="2887"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21" name="Freeform 40"/>
              <p:cNvSpPr>
                <a:spLocks/>
              </p:cNvSpPr>
              <p:nvPr/>
            </p:nvSpPr>
            <p:spPr bwMode="auto">
              <a:xfrm>
                <a:off x="2848" y="1758"/>
                <a:ext cx="79" cy="118"/>
              </a:xfrm>
              <a:custGeom>
                <a:avLst/>
                <a:gdLst>
                  <a:gd name="T0" fmla="*/ 0 w 79"/>
                  <a:gd name="T1" fmla="*/ 118 h 118"/>
                  <a:gd name="T2" fmla="*/ 39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9"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22" name="Line 41"/>
              <p:cNvSpPr>
                <a:spLocks noChangeShapeType="1"/>
              </p:cNvSpPr>
              <p:nvPr/>
            </p:nvSpPr>
            <p:spPr bwMode="auto">
              <a:xfrm flipV="1">
                <a:off x="2760"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23" name="Freeform 42"/>
              <p:cNvSpPr>
                <a:spLocks/>
              </p:cNvSpPr>
              <p:nvPr/>
            </p:nvSpPr>
            <p:spPr bwMode="auto">
              <a:xfrm>
                <a:off x="2721" y="1758"/>
                <a:ext cx="77" cy="118"/>
              </a:xfrm>
              <a:custGeom>
                <a:avLst/>
                <a:gdLst>
                  <a:gd name="T0" fmla="*/ 0 w 77"/>
                  <a:gd name="T1" fmla="*/ 118 h 118"/>
                  <a:gd name="T2" fmla="*/ 39 w 77"/>
                  <a:gd name="T3" fmla="*/ 0 h 118"/>
                  <a:gd name="T4" fmla="*/ 77 w 77"/>
                  <a:gd name="T5" fmla="*/ 118 h 118"/>
                  <a:gd name="T6" fmla="*/ 0 w 77"/>
                  <a:gd name="T7" fmla="*/ 118 h 118"/>
                  <a:gd name="T8" fmla="*/ 0 60000 65536"/>
                  <a:gd name="T9" fmla="*/ 0 60000 65536"/>
                  <a:gd name="T10" fmla="*/ 0 60000 65536"/>
                  <a:gd name="T11" fmla="*/ 0 60000 65536"/>
                  <a:gd name="T12" fmla="*/ 0 w 77"/>
                  <a:gd name="T13" fmla="*/ 0 h 118"/>
                  <a:gd name="T14" fmla="*/ 77 w 77"/>
                  <a:gd name="T15" fmla="*/ 118 h 118"/>
                </a:gdLst>
                <a:ahLst/>
                <a:cxnLst>
                  <a:cxn ang="T8">
                    <a:pos x="T0" y="T1"/>
                  </a:cxn>
                  <a:cxn ang="T9">
                    <a:pos x="T2" y="T3"/>
                  </a:cxn>
                  <a:cxn ang="T10">
                    <a:pos x="T4" y="T5"/>
                  </a:cxn>
                  <a:cxn ang="T11">
                    <a:pos x="T6" y="T7"/>
                  </a:cxn>
                </a:cxnLst>
                <a:rect l="T12" t="T13" r="T14" b="T15"/>
                <a:pathLst>
                  <a:path w="77" h="118">
                    <a:moveTo>
                      <a:pt x="0" y="118"/>
                    </a:moveTo>
                    <a:lnTo>
                      <a:pt x="39" y="0"/>
                    </a:lnTo>
                    <a:lnTo>
                      <a:pt x="77"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24" name="Line 43"/>
              <p:cNvSpPr>
                <a:spLocks noChangeShapeType="1"/>
              </p:cNvSpPr>
              <p:nvPr/>
            </p:nvSpPr>
            <p:spPr bwMode="auto">
              <a:xfrm flipV="1">
                <a:off x="2632"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25" name="Freeform 44"/>
              <p:cNvSpPr>
                <a:spLocks/>
              </p:cNvSpPr>
              <p:nvPr/>
            </p:nvSpPr>
            <p:spPr bwMode="auto">
              <a:xfrm>
                <a:off x="2592" y="1758"/>
                <a:ext cx="79" cy="118"/>
              </a:xfrm>
              <a:custGeom>
                <a:avLst/>
                <a:gdLst>
                  <a:gd name="T0" fmla="*/ 0 w 79"/>
                  <a:gd name="T1" fmla="*/ 118 h 118"/>
                  <a:gd name="T2" fmla="*/ 40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0"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26" name="Line 45"/>
              <p:cNvSpPr>
                <a:spLocks noChangeShapeType="1"/>
              </p:cNvSpPr>
              <p:nvPr/>
            </p:nvSpPr>
            <p:spPr bwMode="auto">
              <a:xfrm flipV="1">
                <a:off x="2503"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27" name="Freeform 46"/>
              <p:cNvSpPr>
                <a:spLocks/>
              </p:cNvSpPr>
              <p:nvPr/>
            </p:nvSpPr>
            <p:spPr bwMode="auto">
              <a:xfrm>
                <a:off x="2464" y="1758"/>
                <a:ext cx="79" cy="118"/>
              </a:xfrm>
              <a:custGeom>
                <a:avLst/>
                <a:gdLst>
                  <a:gd name="T0" fmla="*/ 0 w 79"/>
                  <a:gd name="T1" fmla="*/ 118 h 118"/>
                  <a:gd name="T2" fmla="*/ 39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9"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28" name="Line 47"/>
              <p:cNvSpPr>
                <a:spLocks noChangeShapeType="1"/>
              </p:cNvSpPr>
              <p:nvPr/>
            </p:nvSpPr>
            <p:spPr bwMode="auto">
              <a:xfrm flipV="1">
                <a:off x="2376"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29" name="Freeform 48"/>
              <p:cNvSpPr>
                <a:spLocks/>
              </p:cNvSpPr>
              <p:nvPr/>
            </p:nvSpPr>
            <p:spPr bwMode="auto">
              <a:xfrm>
                <a:off x="2337" y="1758"/>
                <a:ext cx="77" cy="118"/>
              </a:xfrm>
              <a:custGeom>
                <a:avLst/>
                <a:gdLst>
                  <a:gd name="T0" fmla="*/ 0 w 77"/>
                  <a:gd name="T1" fmla="*/ 118 h 118"/>
                  <a:gd name="T2" fmla="*/ 39 w 77"/>
                  <a:gd name="T3" fmla="*/ 0 h 118"/>
                  <a:gd name="T4" fmla="*/ 77 w 77"/>
                  <a:gd name="T5" fmla="*/ 118 h 118"/>
                  <a:gd name="T6" fmla="*/ 0 w 77"/>
                  <a:gd name="T7" fmla="*/ 118 h 118"/>
                  <a:gd name="T8" fmla="*/ 0 60000 65536"/>
                  <a:gd name="T9" fmla="*/ 0 60000 65536"/>
                  <a:gd name="T10" fmla="*/ 0 60000 65536"/>
                  <a:gd name="T11" fmla="*/ 0 60000 65536"/>
                  <a:gd name="T12" fmla="*/ 0 w 77"/>
                  <a:gd name="T13" fmla="*/ 0 h 118"/>
                  <a:gd name="T14" fmla="*/ 77 w 77"/>
                  <a:gd name="T15" fmla="*/ 118 h 118"/>
                </a:gdLst>
                <a:ahLst/>
                <a:cxnLst>
                  <a:cxn ang="T8">
                    <a:pos x="T0" y="T1"/>
                  </a:cxn>
                  <a:cxn ang="T9">
                    <a:pos x="T2" y="T3"/>
                  </a:cxn>
                  <a:cxn ang="T10">
                    <a:pos x="T4" y="T5"/>
                  </a:cxn>
                  <a:cxn ang="T11">
                    <a:pos x="T6" y="T7"/>
                  </a:cxn>
                </a:cxnLst>
                <a:rect l="T12" t="T13" r="T14" b="T15"/>
                <a:pathLst>
                  <a:path w="77" h="118">
                    <a:moveTo>
                      <a:pt x="0" y="118"/>
                    </a:moveTo>
                    <a:lnTo>
                      <a:pt x="39" y="0"/>
                    </a:lnTo>
                    <a:lnTo>
                      <a:pt x="77"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30" name="Line 49"/>
              <p:cNvSpPr>
                <a:spLocks noChangeShapeType="1"/>
              </p:cNvSpPr>
              <p:nvPr/>
            </p:nvSpPr>
            <p:spPr bwMode="auto">
              <a:xfrm flipV="1">
                <a:off x="2248"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31" name="Freeform 50"/>
              <p:cNvSpPr>
                <a:spLocks/>
              </p:cNvSpPr>
              <p:nvPr/>
            </p:nvSpPr>
            <p:spPr bwMode="auto">
              <a:xfrm>
                <a:off x="2208" y="1758"/>
                <a:ext cx="79" cy="118"/>
              </a:xfrm>
              <a:custGeom>
                <a:avLst/>
                <a:gdLst>
                  <a:gd name="T0" fmla="*/ 0 w 79"/>
                  <a:gd name="T1" fmla="*/ 118 h 118"/>
                  <a:gd name="T2" fmla="*/ 40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0"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32" name="Line 51"/>
              <p:cNvSpPr>
                <a:spLocks noChangeShapeType="1"/>
              </p:cNvSpPr>
              <p:nvPr/>
            </p:nvSpPr>
            <p:spPr bwMode="auto">
              <a:xfrm flipV="1">
                <a:off x="2119"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33" name="Freeform 52"/>
              <p:cNvSpPr>
                <a:spLocks/>
              </p:cNvSpPr>
              <p:nvPr/>
            </p:nvSpPr>
            <p:spPr bwMode="auto">
              <a:xfrm>
                <a:off x="2080" y="1758"/>
                <a:ext cx="78" cy="118"/>
              </a:xfrm>
              <a:custGeom>
                <a:avLst/>
                <a:gdLst>
                  <a:gd name="T0" fmla="*/ 0 w 78"/>
                  <a:gd name="T1" fmla="*/ 118 h 118"/>
                  <a:gd name="T2" fmla="*/ 39 w 78"/>
                  <a:gd name="T3" fmla="*/ 0 h 118"/>
                  <a:gd name="T4" fmla="*/ 78 w 78"/>
                  <a:gd name="T5" fmla="*/ 118 h 118"/>
                  <a:gd name="T6" fmla="*/ 0 w 78"/>
                  <a:gd name="T7" fmla="*/ 118 h 118"/>
                  <a:gd name="T8" fmla="*/ 0 60000 65536"/>
                  <a:gd name="T9" fmla="*/ 0 60000 65536"/>
                  <a:gd name="T10" fmla="*/ 0 60000 65536"/>
                  <a:gd name="T11" fmla="*/ 0 60000 65536"/>
                  <a:gd name="T12" fmla="*/ 0 w 78"/>
                  <a:gd name="T13" fmla="*/ 0 h 118"/>
                  <a:gd name="T14" fmla="*/ 78 w 78"/>
                  <a:gd name="T15" fmla="*/ 118 h 118"/>
                </a:gdLst>
                <a:ahLst/>
                <a:cxnLst>
                  <a:cxn ang="T8">
                    <a:pos x="T0" y="T1"/>
                  </a:cxn>
                  <a:cxn ang="T9">
                    <a:pos x="T2" y="T3"/>
                  </a:cxn>
                  <a:cxn ang="T10">
                    <a:pos x="T4" y="T5"/>
                  </a:cxn>
                  <a:cxn ang="T11">
                    <a:pos x="T6" y="T7"/>
                  </a:cxn>
                </a:cxnLst>
                <a:rect l="T12" t="T13" r="T14" b="T15"/>
                <a:pathLst>
                  <a:path w="78" h="118">
                    <a:moveTo>
                      <a:pt x="0" y="118"/>
                    </a:moveTo>
                    <a:lnTo>
                      <a:pt x="39" y="0"/>
                    </a:lnTo>
                    <a:lnTo>
                      <a:pt x="78"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34" name="Line 53"/>
              <p:cNvSpPr>
                <a:spLocks noChangeShapeType="1"/>
              </p:cNvSpPr>
              <p:nvPr/>
            </p:nvSpPr>
            <p:spPr bwMode="auto">
              <a:xfrm flipV="1">
                <a:off x="1992"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35" name="Freeform 54"/>
              <p:cNvSpPr>
                <a:spLocks/>
              </p:cNvSpPr>
              <p:nvPr/>
            </p:nvSpPr>
            <p:spPr bwMode="auto">
              <a:xfrm>
                <a:off x="1951" y="1758"/>
                <a:ext cx="79" cy="118"/>
              </a:xfrm>
              <a:custGeom>
                <a:avLst/>
                <a:gdLst>
                  <a:gd name="T0" fmla="*/ 0 w 79"/>
                  <a:gd name="T1" fmla="*/ 118 h 118"/>
                  <a:gd name="T2" fmla="*/ 41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1"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36" name="Line 55"/>
              <p:cNvSpPr>
                <a:spLocks noChangeShapeType="1"/>
              </p:cNvSpPr>
              <p:nvPr/>
            </p:nvSpPr>
            <p:spPr bwMode="auto">
              <a:xfrm flipV="1">
                <a:off x="1863"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37" name="Freeform 56"/>
              <p:cNvSpPr>
                <a:spLocks/>
              </p:cNvSpPr>
              <p:nvPr/>
            </p:nvSpPr>
            <p:spPr bwMode="auto">
              <a:xfrm>
                <a:off x="1824" y="1758"/>
                <a:ext cx="79" cy="118"/>
              </a:xfrm>
              <a:custGeom>
                <a:avLst/>
                <a:gdLst>
                  <a:gd name="T0" fmla="*/ 0 w 79"/>
                  <a:gd name="T1" fmla="*/ 118 h 118"/>
                  <a:gd name="T2" fmla="*/ 39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9"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38" name="Line 57"/>
              <p:cNvSpPr>
                <a:spLocks noChangeShapeType="1"/>
              </p:cNvSpPr>
              <p:nvPr/>
            </p:nvSpPr>
            <p:spPr bwMode="auto">
              <a:xfrm flipV="1">
                <a:off x="1735"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39" name="Freeform 58"/>
              <p:cNvSpPr>
                <a:spLocks/>
              </p:cNvSpPr>
              <p:nvPr/>
            </p:nvSpPr>
            <p:spPr bwMode="auto">
              <a:xfrm>
                <a:off x="1697" y="1758"/>
                <a:ext cx="77" cy="118"/>
              </a:xfrm>
              <a:custGeom>
                <a:avLst/>
                <a:gdLst>
                  <a:gd name="T0" fmla="*/ 0 w 77"/>
                  <a:gd name="T1" fmla="*/ 118 h 118"/>
                  <a:gd name="T2" fmla="*/ 38 w 77"/>
                  <a:gd name="T3" fmla="*/ 0 h 118"/>
                  <a:gd name="T4" fmla="*/ 77 w 77"/>
                  <a:gd name="T5" fmla="*/ 118 h 118"/>
                  <a:gd name="T6" fmla="*/ 0 w 77"/>
                  <a:gd name="T7" fmla="*/ 118 h 118"/>
                  <a:gd name="T8" fmla="*/ 0 60000 65536"/>
                  <a:gd name="T9" fmla="*/ 0 60000 65536"/>
                  <a:gd name="T10" fmla="*/ 0 60000 65536"/>
                  <a:gd name="T11" fmla="*/ 0 60000 65536"/>
                  <a:gd name="T12" fmla="*/ 0 w 77"/>
                  <a:gd name="T13" fmla="*/ 0 h 118"/>
                  <a:gd name="T14" fmla="*/ 77 w 77"/>
                  <a:gd name="T15" fmla="*/ 118 h 118"/>
                </a:gdLst>
                <a:ahLst/>
                <a:cxnLst>
                  <a:cxn ang="T8">
                    <a:pos x="T0" y="T1"/>
                  </a:cxn>
                  <a:cxn ang="T9">
                    <a:pos x="T2" y="T3"/>
                  </a:cxn>
                  <a:cxn ang="T10">
                    <a:pos x="T4" y="T5"/>
                  </a:cxn>
                  <a:cxn ang="T11">
                    <a:pos x="T6" y="T7"/>
                  </a:cxn>
                </a:cxnLst>
                <a:rect l="T12" t="T13" r="T14" b="T15"/>
                <a:pathLst>
                  <a:path w="77" h="118">
                    <a:moveTo>
                      <a:pt x="0" y="118"/>
                    </a:moveTo>
                    <a:lnTo>
                      <a:pt x="38" y="0"/>
                    </a:lnTo>
                    <a:lnTo>
                      <a:pt x="77"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40" name="Line 59"/>
              <p:cNvSpPr>
                <a:spLocks noChangeShapeType="1"/>
              </p:cNvSpPr>
              <p:nvPr/>
            </p:nvSpPr>
            <p:spPr bwMode="auto">
              <a:xfrm flipV="1">
                <a:off x="1608"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41" name="Freeform 60"/>
              <p:cNvSpPr>
                <a:spLocks/>
              </p:cNvSpPr>
              <p:nvPr/>
            </p:nvSpPr>
            <p:spPr bwMode="auto">
              <a:xfrm>
                <a:off x="1568" y="1758"/>
                <a:ext cx="79" cy="118"/>
              </a:xfrm>
              <a:custGeom>
                <a:avLst/>
                <a:gdLst>
                  <a:gd name="T0" fmla="*/ 0 w 79"/>
                  <a:gd name="T1" fmla="*/ 118 h 118"/>
                  <a:gd name="T2" fmla="*/ 40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0"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42" name="Line 61"/>
              <p:cNvSpPr>
                <a:spLocks noChangeShapeType="1"/>
              </p:cNvSpPr>
              <p:nvPr/>
            </p:nvSpPr>
            <p:spPr bwMode="auto">
              <a:xfrm flipV="1">
                <a:off x="1479"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43" name="Freeform 62"/>
              <p:cNvSpPr>
                <a:spLocks/>
              </p:cNvSpPr>
              <p:nvPr/>
            </p:nvSpPr>
            <p:spPr bwMode="auto">
              <a:xfrm>
                <a:off x="1440" y="1758"/>
                <a:ext cx="79" cy="118"/>
              </a:xfrm>
              <a:custGeom>
                <a:avLst/>
                <a:gdLst>
                  <a:gd name="T0" fmla="*/ 0 w 79"/>
                  <a:gd name="T1" fmla="*/ 118 h 118"/>
                  <a:gd name="T2" fmla="*/ 39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9"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44" name="Line 63"/>
              <p:cNvSpPr>
                <a:spLocks noChangeShapeType="1"/>
              </p:cNvSpPr>
              <p:nvPr/>
            </p:nvSpPr>
            <p:spPr bwMode="auto">
              <a:xfrm flipV="1">
                <a:off x="1351"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45" name="Freeform 64"/>
              <p:cNvSpPr>
                <a:spLocks/>
              </p:cNvSpPr>
              <p:nvPr/>
            </p:nvSpPr>
            <p:spPr bwMode="auto">
              <a:xfrm>
                <a:off x="1313" y="1758"/>
                <a:ext cx="77" cy="118"/>
              </a:xfrm>
              <a:custGeom>
                <a:avLst/>
                <a:gdLst>
                  <a:gd name="T0" fmla="*/ 0 w 77"/>
                  <a:gd name="T1" fmla="*/ 118 h 118"/>
                  <a:gd name="T2" fmla="*/ 38 w 77"/>
                  <a:gd name="T3" fmla="*/ 0 h 118"/>
                  <a:gd name="T4" fmla="*/ 77 w 77"/>
                  <a:gd name="T5" fmla="*/ 118 h 118"/>
                  <a:gd name="T6" fmla="*/ 0 w 77"/>
                  <a:gd name="T7" fmla="*/ 118 h 118"/>
                  <a:gd name="T8" fmla="*/ 0 60000 65536"/>
                  <a:gd name="T9" fmla="*/ 0 60000 65536"/>
                  <a:gd name="T10" fmla="*/ 0 60000 65536"/>
                  <a:gd name="T11" fmla="*/ 0 60000 65536"/>
                  <a:gd name="T12" fmla="*/ 0 w 77"/>
                  <a:gd name="T13" fmla="*/ 0 h 118"/>
                  <a:gd name="T14" fmla="*/ 77 w 77"/>
                  <a:gd name="T15" fmla="*/ 118 h 118"/>
                </a:gdLst>
                <a:ahLst/>
                <a:cxnLst>
                  <a:cxn ang="T8">
                    <a:pos x="T0" y="T1"/>
                  </a:cxn>
                  <a:cxn ang="T9">
                    <a:pos x="T2" y="T3"/>
                  </a:cxn>
                  <a:cxn ang="T10">
                    <a:pos x="T4" y="T5"/>
                  </a:cxn>
                  <a:cxn ang="T11">
                    <a:pos x="T6" y="T7"/>
                  </a:cxn>
                </a:cxnLst>
                <a:rect l="T12" t="T13" r="T14" b="T15"/>
                <a:pathLst>
                  <a:path w="77" h="118">
                    <a:moveTo>
                      <a:pt x="0" y="118"/>
                    </a:moveTo>
                    <a:lnTo>
                      <a:pt x="38" y="0"/>
                    </a:lnTo>
                    <a:lnTo>
                      <a:pt x="77"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46" name="Line 65"/>
              <p:cNvSpPr>
                <a:spLocks noChangeShapeType="1"/>
              </p:cNvSpPr>
              <p:nvPr/>
            </p:nvSpPr>
            <p:spPr bwMode="auto">
              <a:xfrm flipV="1">
                <a:off x="1224"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47" name="Freeform 66"/>
              <p:cNvSpPr>
                <a:spLocks/>
              </p:cNvSpPr>
              <p:nvPr/>
            </p:nvSpPr>
            <p:spPr bwMode="auto">
              <a:xfrm>
                <a:off x="1184" y="1758"/>
                <a:ext cx="79" cy="118"/>
              </a:xfrm>
              <a:custGeom>
                <a:avLst/>
                <a:gdLst>
                  <a:gd name="T0" fmla="*/ 0 w 79"/>
                  <a:gd name="T1" fmla="*/ 118 h 118"/>
                  <a:gd name="T2" fmla="*/ 40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0"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48" name="Line 67"/>
              <p:cNvSpPr>
                <a:spLocks noChangeShapeType="1"/>
              </p:cNvSpPr>
              <p:nvPr/>
            </p:nvSpPr>
            <p:spPr bwMode="auto">
              <a:xfrm flipV="1">
                <a:off x="1095"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49" name="Freeform 68"/>
              <p:cNvSpPr>
                <a:spLocks/>
              </p:cNvSpPr>
              <p:nvPr/>
            </p:nvSpPr>
            <p:spPr bwMode="auto">
              <a:xfrm>
                <a:off x="1056" y="1758"/>
                <a:ext cx="78" cy="118"/>
              </a:xfrm>
              <a:custGeom>
                <a:avLst/>
                <a:gdLst>
                  <a:gd name="T0" fmla="*/ 0 w 78"/>
                  <a:gd name="T1" fmla="*/ 118 h 118"/>
                  <a:gd name="T2" fmla="*/ 39 w 78"/>
                  <a:gd name="T3" fmla="*/ 0 h 118"/>
                  <a:gd name="T4" fmla="*/ 78 w 78"/>
                  <a:gd name="T5" fmla="*/ 118 h 118"/>
                  <a:gd name="T6" fmla="*/ 0 w 78"/>
                  <a:gd name="T7" fmla="*/ 118 h 118"/>
                  <a:gd name="T8" fmla="*/ 0 60000 65536"/>
                  <a:gd name="T9" fmla="*/ 0 60000 65536"/>
                  <a:gd name="T10" fmla="*/ 0 60000 65536"/>
                  <a:gd name="T11" fmla="*/ 0 60000 65536"/>
                  <a:gd name="T12" fmla="*/ 0 w 78"/>
                  <a:gd name="T13" fmla="*/ 0 h 118"/>
                  <a:gd name="T14" fmla="*/ 78 w 78"/>
                  <a:gd name="T15" fmla="*/ 118 h 118"/>
                </a:gdLst>
                <a:ahLst/>
                <a:cxnLst>
                  <a:cxn ang="T8">
                    <a:pos x="T0" y="T1"/>
                  </a:cxn>
                  <a:cxn ang="T9">
                    <a:pos x="T2" y="T3"/>
                  </a:cxn>
                  <a:cxn ang="T10">
                    <a:pos x="T4" y="T5"/>
                  </a:cxn>
                  <a:cxn ang="T11">
                    <a:pos x="T6" y="T7"/>
                  </a:cxn>
                </a:cxnLst>
                <a:rect l="T12" t="T13" r="T14" b="T15"/>
                <a:pathLst>
                  <a:path w="78" h="118">
                    <a:moveTo>
                      <a:pt x="0" y="118"/>
                    </a:moveTo>
                    <a:lnTo>
                      <a:pt x="39" y="0"/>
                    </a:lnTo>
                    <a:lnTo>
                      <a:pt x="78"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50" name="Line 69"/>
              <p:cNvSpPr>
                <a:spLocks noChangeShapeType="1"/>
              </p:cNvSpPr>
              <p:nvPr/>
            </p:nvSpPr>
            <p:spPr bwMode="auto">
              <a:xfrm flipV="1">
                <a:off x="968"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51" name="Freeform 70"/>
              <p:cNvSpPr>
                <a:spLocks/>
              </p:cNvSpPr>
              <p:nvPr/>
            </p:nvSpPr>
            <p:spPr bwMode="auto">
              <a:xfrm>
                <a:off x="927" y="1758"/>
                <a:ext cx="79" cy="118"/>
              </a:xfrm>
              <a:custGeom>
                <a:avLst/>
                <a:gdLst>
                  <a:gd name="T0" fmla="*/ 0 w 79"/>
                  <a:gd name="T1" fmla="*/ 118 h 118"/>
                  <a:gd name="T2" fmla="*/ 41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1"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52" name="Line 71"/>
              <p:cNvSpPr>
                <a:spLocks noChangeShapeType="1"/>
              </p:cNvSpPr>
              <p:nvPr/>
            </p:nvSpPr>
            <p:spPr bwMode="auto">
              <a:xfrm flipV="1">
                <a:off x="839"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53" name="Freeform 72"/>
              <p:cNvSpPr>
                <a:spLocks/>
              </p:cNvSpPr>
              <p:nvPr/>
            </p:nvSpPr>
            <p:spPr bwMode="auto">
              <a:xfrm>
                <a:off x="800" y="1758"/>
                <a:ext cx="79" cy="118"/>
              </a:xfrm>
              <a:custGeom>
                <a:avLst/>
                <a:gdLst>
                  <a:gd name="T0" fmla="*/ 0 w 79"/>
                  <a:gd name="T1" fmla="*/ 118 h 118"/>
                  <a:gd name="T2" fmla="*/ 39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9"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54" name="Line 73"/>
              <p:cNvSpPr>
                <a:spLocks noChangeShapeType="1"/>
              </p:cNvSpPr>
              <p:nvPr/>
            </p:nvSpPr>
            <p:spPr bwMode="auto">
              <a:xfrm flipV="1">
                <a:off x="711"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55" name="Freeform 74"/>
              <p:cNvSpPr>
                <a:spLocks/>
              </p:cNvSpPr>
              <p:nvPr/>
            </p:nvSpPr>
            <p:spPr bwMode="auto">
              <a:xfrm>
                <a:off x="672" y="1758"/>
                <a:ext cx="78" cy="118"/>
              </a:xfrm>
              <a:custGeom>
                <a:avLst/>
                <a:gdLst>
                  <a:gd name="T0" fmla="*/ 0 w 78"/>
                  <a:gd name="T1" fmla="*/ 118 h 118"/>
                  <a:gd name="T2" fmla="*/ 39 w 78"/>
                  <a:gd name="T3" fmla="*/ 0 h 118"/>
                  <a:gd name="T4" fmla="*/ 78 w 78"/>
                  <a:gd name="T5" fmla="*/ 118 h 118"/>
                  <a:gd name="T6" fmla="*/ 0 w 78"/>
                  <a:gd name="T7" fmla="*/ 118 h 118"/>
                  <a:gd name="T8" fmla="*/ 0 60000 65536"/>
                  <a:gd name="T9" fmla="*/ 0 60000 65536"/>
                  <a:gd name="T10" fmla="*/ 0 60000 65536"/>
                  <a:gd name="T11" fmla="*/ 0 60000 65536"/>
                  <a:gd name="T12" fmla="*/ 0 w 78"/>
                  <a:gd name="T13" fmla="*/ 0 h 118"/>
                  <a:gd name="T14" fmla="*/ 78 w 78"/>
                  <a:gd name="T15" fmla="*/ 118 h 118"/>
                </a:gdLst>
                <a:ahLst/>
                <a:cxnLst>
                  <a:cxn ang="T8">
                    <a:pos x="T0" y="T1"/>
                  </a:cxn>
                  <a:cxn ang="T9">
                    <a:pos x="T2" y="T3"/>
                  </a:cxn>
                  <a:cxn ang="T10">
                    <a:pos x="T4" y="T5"/>
                  </a:cxn>
                  <a:cxn ang="T11">
                    <a:pos x="T6" y="T7"/>
                  </a:cxn>
                </a:cxnLst>
                <a:rect l="T12" t="T13" r="T14" b="T15"/>
                <a:pathLst>
                  <a:path w="78" h="118">
                    <a:moveTo>
                      <a:pt x="0" y="118"/>
                    </a:moveTo>
                    <a:lnTo>
                      <a:pt x="39" y="0"/>
                    </a:lnTo>
                    <a:lnTo>
                      <a:pt x="78"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56" name="Line 75"/>
              <p:cNvSpPr>
                <a:spLocks noChangeShapeType="1"/>
              </p:cNvSpPr>
              <p:nvPr/>
            </p:nvSpPr>
            <p:spPr bwMode="auto">
              <a:xfrm flipV="1">
                <a:off x="584" y="1866"/>
                <a:ext cx="1" cy="14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57" name="Freeform 76"/>
              <p:cNvSpPr>
                <a:spLocks/>
              </p:cNvSpPr>
              <p:nvPr/>
            </p:nvSpPr>
            <p:spPr bwMode="auto">
              <a:xfrm>
                <a:off x="543" y="1758"/>
                <a:ext cx="79" cy="118"/>
              </a:xfrm>
              <a:custGeom>
                <a:avLst/>
                <a:gdLst>
                  <a:gd name="T0" fmla="*/ 0 w 79"/>
                  <a:gd name="T1" fmla="*/ 118 h 118"/>
                  <a:gd name="T2" fmla="*/ 41 w 79"/>
                  <a:gd name="T3" fmla="*/ 0 h 118"/>
                  <a:gd name="T4" fmla="*/ 79 w 79"/>
                  <a:gd name="T5" fmla="*/ 118 h 118"/>
                  <a:gd name="T6" fmla="*/ 0 w 79"/>
                  <a:gd name="T7" fmla="*/ 118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41"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58" name="Rectangle 77"/>
              <p:cNvSpPr>
                <a:spLocks noChangeArrowheads="1"/>
              </p:cNvSpPr>
              <p:nvPr/>
            </p:nvSpPr>
            <p:spPr bwMode="auto">
              <a:xfrm>
                <a:off x="4460" y="2078"/>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1400">
                    <a:solidFill>
                      <a:srgbClr val="000000"/>
                    </a:solidFill>
                    <a:latin typeface="微软雅黑" panose="020B0503020204020204" pitchFamily="34" charset="-122"/>
                    <a:ea typeface="微软雅黑" panose="020B0503020204020204" pitchFamily="34" charset="-122"/>
                  </a:rPr>
                  <a:t>后继微地址</a:t>
                </a:r>
                <a:endParaRPr lang="zh-CN" altLang="en-US" sz="1800">
                  <a:latin typeface="微软雅黑" panose="020B0503020204020204" pitchFamily="34" charset="-122"/>
                  <a:ea typeface="微软雅黑" panose="020B0503020204020204" pitchFamily="34" charset="-122"/>
                </a:endParaRPr>
              </a:p>
            </p:txBody>
          </p:sp>
          <p:sp>
            <p:nvSpPr>
              <p:cNvPr id="30859" name="Rectangle 78"/>
              <p:cNvSpPr>
                <a:spLocks noChangeArrowheads="1"/>
              </p:cNvSpPr>
              <p:nvPr/>
            </p:nvSpPr>
            <p:spPr bwMode="auto">
              <a:xfrm>
                <a:off x="3748" y="2078"/>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1400">
                    <a:solidFill>
                      <a:srgbClr val="000000"/>
                    </a:solidFill>
                    <a:latin typeface="微软雅黑" panose="020B0503020204020204" pitchFamily="34" charset="-122"/>
                    <a:ea typeface="微软雅黑" panose="020B0503020204020204" pitchFamily="34" charset="-122"/>
                  </a:rPr>
                  <a:t>判断条件</a:t>
                </a:r>
                <a:endParaRPr lang="zh-CN" altLang="en-US" sz="1800">
                  <a:latin typeface="微软雅黑" panose="020B0503020204020204" pitchFamily="34" charset="-122"/>
                  <a:ea typeface="微软雅黑" panose="020B0503020204020204" pitchFamily="34" charset="-122"/>
                </a:endParaRPr>
              </a:p>
            </p:txBody>
          </p:sp>
          <p:sp>
            <p:nvSpPr>
              <p:cNvPr id="30860" name="Line 79"/>
              <p:cNvSpPr>
                <a:spLocks noChangeShapeType="1"/>
              </p:cNvSpPr>
              <p:nvPr/>
            </p:nvSpPr>
            <p:spPr bwMode="auto">
              <a:xfrm>
                <a:off x="4327" y="2013"/>
                <a:ext cx="1" cy="25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61" name="Rectangle 80"/>
              <p:cNvSpPr>
                <a:spLocks noChangeArrowheads="1"/>
              </p:cNvSpPr>
              <p:nvPr/>
            </p:nvSpPr>
            <p:spPr bwMode="auto">
              <a:xfrm rot="16200000">
                <a:off x="5028" y="1616"/>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862" name="Rectangle 81"/>
              <p:cNvSpPr>
                <a:spLocks noChangeArrowheads="1"/>
              </p:cNvSpPr>
              <p:nvPr/>
            </p:nvSpPr>
            <p:spPr bwMode="auto">
              <a:xfrm rot="16200000">
                <a:off x="5023" y="1559"/>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863" name="Rectangle 82"/>
              <p:cNvSpPr>
                <a:spLocks noChangeArrowheads="1"/>
              </p:cNvSpPr>
              <p:nvPr/>
            </p:nvSpPr>
            <p:spPr bwMode="auto">
              <a:xfrm rot="16200000">
                <a:off x="5030" y="1503"/>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0</a:t>
                </a:r>
                <a:endParaRPr lang="en-US" altLang="zh-CN" sz="1800">
                  <a:latin typeface="微软雅黑" panose="020B0503020204020204" pitchFamily="34" charset="-122"/>
                  <a:ea typeface="微软雅黑" panose="020B0503020204020204" pitchFamily="34" charset="-122"/>
                </a:endParaRPr>
              </a:p>
            </p:txBody>
          </p:sp>
          <p:sp>
            <p:nvSpPr>
              <p:cNvPr id="30864" name="Rectangle 83"/>
              <p:cNvSpPr>
                <a:spLocks noChangeArrowheads="1"/>
              </p:cNvSpPr>
              <p:nvPr/>
            </p:nvSpPr>
            <p:spPr bwMode="auto">
              <a:xfrm rot="16200000">
                <a:off x="4915" y="1616"/>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865" name="Rectangle 84"/>
              <p:cNvSpPr>
                <a:spLocks noChangeArrowheads="1"/>
              </p:cNvSpPr>
              <p:nvPr/>
            </p:nvSpPr>
            <p:spPr bwMode="auto">
              <a:xfrm rot="16200000">
                <a:off x="4910" y="1559"/>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866" name="Rectangle 85"/>
              <p:cNvSpPr>
                <a:spLocks noChangeArrowheads="1"/>
              </p:cNvSpPr>
              <p:nvPr/>
            </p:nvSpPr>
            <p:spPr bwMode="auto">
              <a:xfrm rot="16200000">
                <a:off x="4917" y="1503"/>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p:txBody>
          </p:sp>
          <p:sp>
            <p:nvSpPr>
              <p:cNvPr id="30867" name="Rectangle 86"/>
              <p:cNvSpPr>
                <a:spLocks noChangeArrowheads="1"/>
              </p:cNvSpPr>
              <p:nvPr/>
            </p:nvSpPr>
            <p:spPr bwMode="auto">
              <a:xfrm rot="16200000">
                <a:off x="4772" y="1616"/>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868" name="Rectangle 87"/>
              <p:cNvSpPr>
                <a:spLocks noChangeArrowheads="1"/>
              </p:cNvSpPr>
              <p:nvPr/>
            </p:nvSpPr>
            <p:spPr bwMode="auto">
              <a:xfrm rot="16200000">
                <a:off x="4767" y="1559"/>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869" name="Rectangle 88"/>
              <p:cNvSpPr>
                <a:spLocks noChangeArrowheads="1"/>
              </p:cNvSpPr>
              <p:nvPr/>
            </p:nvSpPr>
            <p:spPr bwMode="auto">
              <a:xfrm rot="16200000">
                <a:off x="4774" y="1503"/>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a:t>
                </a:r>
                <a:endParaRPr lang="en-US" altLang="zh-CN" sz="1800">
                  <a:latin typeface="微软雅黑" panose="020B0503020204020204" pitchFamily="34" charset="-122"/>
                  <a:ea typeface="微软雅黑" panose="020B0503020204020204" pitchFamily="34" charset="-122"/>
                </a:endParaRPr>
              </a:p>
            </p:txBody>
          </p:sp>
          <p:sp>
            <p:nvSpPr>
              <p:cNvPr id="30870" name="Rectangle 89"/>
              <p:cNvSpPr>
                <a:spLocks noChangeArrowheads="1"/>
              </p:cNvSpPr>
              <p:nvPr/>
            </p:nvSpPr>
            <p:spPr bwMode="auto">
              <a:xfrm rot="16200000">
                <a:off x="4644" y="1616"/>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871" name="Rectangle 90"/>
              <p:cNvSpPr>
                <a:spLocks noChangeArrowheads="1"/>
              </p:cNvSpPr>
              <p:nvPr/>
            </p:nvSpPr>
            <p:spPr bwMode="auto">
              <a:xfrm rot="16200000">
                <a:off x="4639" y="1559"/>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872" name="Rectangle 91"/>
              <p:cNvSpPr>
                <a:spLocks noChangeArrowheads="1"/>
              </p:cNvSpPr>
              <p:nvPr/>
            </p:nvSpPr>
            <p:spPr bwMode="auto">
              <a:xfrm rot="16200000">
                <a:off x="4646" y="1503"/>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3</a:t>
                </a:r>
                <a:endParaRPr lang="en-US" altLang="zh-CN" sz="1800">
                  <a:latin typeface="微软雅黑" panose="020B0503020204020204" pitchFamily="34" charset="-122"/>
                  <a:ea typeface="微软雅黑" panose="020B0503020204020204" pitchFamily="34" charset="-122"/>
                </a:endParaRPr>
              </a:p>
            </p:txBody>
          </p:sp>
          <p:sp>
            <p:nvSpPr>
              <p:cNvPr id="30873" name="Rectangle 92"/>
              <p:cNvSpPr>
                <a:spLocks noChangeArrowheads="1"/>
              </p:cNvSpPr>
              <p:nvPr/>
            </p:nvSpPr>
            <p:spPr bwMode="auto">
              <a:xfrm rot="16200000">
                <a:off x="4515" y="1616"/>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874" name="Rectangle 93"/>
              <p:cNvSpPr>
                <a:spLocks noChangeArrowheads="1"/>
              </p:cNvSpPr>
              <p:nvPr/>
            </p:nvSpPr>
            <p:spPr bwMode="auto">
              <a:xfrm rot="16200000">
                <a:off x="4510" y="1559"/>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875" name="Rectangle 94"/>
              <p:cNvSpPr>
                <a:spLocks noChangeArrowheads="1"/>
              </p:cNvSpPr>
              <p:nvPr/>
            </p:nvSpPr>
            <p:spPr bwMode="auto">
              <a:xfrm rot="16200000">
                <a:off x="4517" y="1503"/>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4</a:t>
                </a:r>
                <a:endParaRPr lang="en-US" altLang="zh-CN" sz="1800">
                  <a:latin typeface="微软雅黑" panose="020B0503020204020204" pitchFamily="34" charset="-122"/>
                  <a:ea typeface="微软雅黑" panose="020B0503020204020204" pitchFamily="34" charset="-122"/>
                </a:endParaRPr>
              </a:p>
            </p:txBody>
          </p:sp>
          <p:sp>
            <p:nvSpPr>
              <p:cNvPr id="30876" name="Rectangle 95"/>
              <p:cNvSpPr>
                <a:spLocks noChangeArrowheads="1"/>
              </p:cNvSpPr>
              <p:nvPr/>
            </p:nvSpPr>
            <p:spPr bwMode="auto">
              <a:xfrm rot="16200000">
                <a:off x="4388" y="1616"/>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877" name="Rectangle 96"/>
              <p:cNvSpPr>
                <a:spLocks noChangeArrowheads="1"/>
              </p:cNvSpPr>
              <p:nvPr/>
            </p:nvSpPr>
            <p:spPr bwMode="auto">
              <a:xfrm rot="16200000">
                <a:off x="4383" y="1559"/>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878" name="Rectangle 97"/>
              <p:cNvSpPr>
                <a:spLocks noChangeArrowheads="1"/>
              </p:cNvSpPr>
              <p:nvPr/>
            </p:nvSpPr>
            <p:spPr bwMode="auto">
              <a:xfrm rot="16200000">
                <a:off x="4390" y="1503"/>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5</a:t>
                </a:r>
                <a:endParaRPr lang="en-US" altLang="zh-CN" sz="1800">
                  <a:latin typeface="微软雅黑" panose="020B0503020204020204" pitchFamily="34" charset="-122"/>
                  <a:ea typeface="微软雅黑" panose="020B0503020204020204" pitchFamily="34" charset="-122"/>
                </a:endParaRPr>
              </a:p>
            </p:txBody>
          </p:sp>
          <p:sp>
            <p:nvSpPr>
              <p:cNvPr id="30879" name="Rectangle 98"/>
              <p:cNvSpPr>
                <a:spLocks noChangeArrowheads="1"/>
              </p:cNvSpPr>
              <p:nvPr/>
            </p:nvSpPr>
            <p:spPr bwMode="auto">
              <a:xfrm rot="16200000">
                <a:off x="4148" y="1587"/>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P</a:t>
                </a:r>
                <a:endParaRPr lang="en-US" altLang="zh-CN" sz="1800">
                  <a:latin typeface="微软雅黑" panose="020B0503020204020204" pitchFamily="34" charset="-122"/>
                  <a:ea typeface="微软雅黑" panose="020B0503020204020204" pitchFamily="34" charset="-122"/>
                </a:endParaRPr>
              </a:p>
            </p:txBody>
          </p:sp>
          <p:sp>
            <p:nvSpPr>
              <p:cNvPr id="30880" name="Rectangle 99"/>
              <p:cNvSpPr>
                <a:spLocks noChangeArrowheads="1"/>
              </p:cNvSpPr>
              <p:nvPr/>
            </p:nvSpPr>
            <p:spPr bwMode="auto">
              <a:xfrm rot="16200000">
                <a:off x="4150" y="1530"/>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0</a:t>
                </a:r>
                <a:endParaRPr lang="en-US" altLang="zh-CN" sz="1800">
                  <a:latin typeface="微软雅黑" panose="020B0503020204020204" pitchFamily="34" charset="-122"/>
                  <a:ea typeface="微软雅黑" panose="020B0503020204020204" pitchFamily="34" charset="-122"/>
                </a:endParaRPr>
              </a:p>
            </p:txBody>
          </p:sp>
          <p:sp>
            <p:nvSpPr>
              <p:cNvPr id="30881" name="Rectangle 100"/>
              <p:cNvSpPr>
                <a:spLocks noChangeArrowheads="1"/>
              </p:cNvSpPr>
              <p:nvPr/>
            </p:nvSpPr>
            <p:spPr bwMode="auto">
              <a:xfrm rot="16200000">
                <a:off x="4004" y="1587"/>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P</a:t>
                </a:r>
                <a:endParaRPr lang="en-US" altLang="zh-CN" sz="1800">
                  <a:latin typeface="微软雅黑" panose="020B0503020204020204" pitchFamily="34" charset="-122"/>
                  <a:ea typeface="微软雅黑" panose="020B0503020204020204" pitchFamily="34" charset="-122"/>
                </a:endParaRPr>
              </a:p>
            </p:txBody>
          </p:sp>
          <p:sp>
            <p:nvSpPr>
              <p:cNvPr id="30882" name="Rectangle 101"/>
              <p:cNvSpPr>
                <a:spLocks noChangeArrowheads="1"/>
              </p:cNvSpPr>
              <p:nvPr/>
            </p:nvSpPr>
            <p:spPr bwMode="auto">
              <a:xfrm rot="16200000">
                <a:off x="4006" y="1530"/>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p:txBody>
          </p:sp>
          <p:sp>
            <p:nvSpPr>
              <p:cNvPr id="30883" name="Rectangle 102"/>
              <p:cNvSpPr>
                <a:spLocks noChangeArrowheads="1"/>
              </p:cNvSpPr>
              <p:nvPr/>
            </p:nvSpPr>
            <p:spPr bwMode="auto">
              <a:xfrm rot="16200000">
                <a:off x="3891" y="1587"/>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P</a:t>
                </a:r>
                <a:endParaRPr lang="en-US" altLang="zh-CN" sz="1800">
                  <a:latin typeface="微软雅黑" panose="020B0503020204020204" pitchFamily="34" charset="-122"/>
                  <a:ea typeface="微软雅黑" panose="020B0503020204020204" pitchFamily="34" charset="-122"/>
                </a:endParaRPr>
              </a:p>
            </p:txBody>
          </p:sp>
          <p:sp>
            <p:nvSpPr>
              <p:cNvPr id="30884" name="Rectangle 103"/>
              <p:cNvSpPr>
                <a:spLocks noChangeArrowheads="1"/>
              </p:cNvSpPr>
              <p:nvPr/>
            </p:nvSpPr>
            <p:spPr bwMode="auto">
              <a:xfrm rot="16200000">
                <a:off x="3893" y="1530"/>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a:t>
                </a:r>
                <a:endParaRPr lang="en-US" altLang="zh-CN" sz="1800">
                  <a:latin typeface="微软雅黑" panose="020B0503020204020204" pitchFamily="34" charset="-122"/>
                  <a:ea typeface="微软雅黑" panose="020B0503020204020204" pitchFamily="34" charset="-122"/>
                </a:endParaRPr>
              </a:p>
            </p:txBody>
          </p:sp>
          <p:sp>
            <p:nvSpPr>
              <p:cNvPr id="30885" name="Rectangle 104"/>
              <p:cNvSpPr>
                <a:spLocks noChangeArrowheads="1"/>
              </p:cNvSpPr>
              <p:nvPr/>
            </p:nvSpPr>
            <p:spPr bwMode="auto">
              <a:xfrm rot="16200000">
                <a:off x="3748" y="1587"/>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P</a:t>
                </a:r>
                <a:endParaRPr lang="en-US" altLang="zh-CN" sz="1800">
                  <a:latin typeface="微软雅黑" panose="020B0503020204020204" pitchFamily="34" charset="-122"/>
                  <a:ea typeface="微软雅黑" panose="020B0503020204020204" pitchFamily="34" charset="-122"/>
                </a:endParaRPr>
              </a:p>
            </p:txBody>
          </p:sp>
          <p:sp>
            <p:nvSpPr>
              <p:cNvPr id="30886" name="Rectangle 105"/>
              <p:cNvSpPr>
                <a:spLocks noChangeArrowheads="1"/>
              </p:cNvSpPr>
              <p:nvPr/>
            </p:nvSpPr>
            <p:spPr bwMode="auto">
              <a:xfrm rot="16200000">
                <a:off x="3750" y="1530"/>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3</a:t>
                </a:r>
                <a:endParaRPr lang="en-US" altLang="zh-CN" sz="1800">
                  <a:latin typeface="微软雅黑" panose="020B0503020204020204" pitchFamily="34" charset="-122"/>
                  <a:ea typeface="微软雅黑" panose="020B0503020204020204" pitchFamily="34" charset="-122"/>
                </a:endParaRPr>
              </a:p>
            </p:txBody>
          </p:sp>
          <p:sp>
            <p:nvSpPr>
              <p:cNvPr id="30887" name="Rectangle 106"/>
              <p:cNvSpPr>
                <a:spLocks noChangeArrowheads="1"/>
              </p:cNvSpPr>
              <p:nvPr/>
            </p:nvSpPr>
            <p:spPr bwMode="auto">
              <a:xfrm rot="16200000">
                <a:off x="3509" y="1645"/>
                <a:ext cx="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I</a:t>
                </a:r>
                <a:endParaRPr lang="en-US" altLang="zh-CN" sz="1800">
                  <a:latin typeface="微软雅黑" panose="020B0503020204020204" pitchFamily="34" charset="-122"/>
                  <a:ea typeface="微软雅黑" panose="020B0503020204020204" pitchFamily="34" charset="-122"/>
                </a:endParaRPr>
              </a:p>
            </p:txBody>
          </p:sp>
          <p:sp>
            <p:nvSpPr>
              <p:cNvPr id="30888" name="Rectangle 107"/>
              <p:cNvSpPr>
                <a:spLocks noChangeArrowheads="1"/>
              </p:cNvSpPr>
              <p:nvPr/>
            </p:nvSpPr>
            <p:spPr bwMode="auto">
              <a:xfrm rot="16200000">
                <a:off x="3480" y="1587"/>
                <a:ext cx="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N</a:t>
                </a:r>
                <a:endParaRPr lang="en-US" altLang="zh-CN" sz="1800">
                  <a:latin typeface="微软雅黑" panose="020B0503020204020204" pitchFamily="34" charset="-122"/>
                  <a:ea typeface="微软雅黑" panose="020B0503020204020204" pitchFamily="34" charset="-122"/>
                </a:endParaRPr>
              </a:p>
            </p:txBody>
          </p:sp>
          <p:sp>
            <p:nvSpPr>
              <p:cNvPr id="30889" name="Rectangle 108"/>
              <p:cNvSpPr>
                <a:spLocks noChangeArrowheads="1"/>
              </p:cNvSpPr>
              <p:nvPr/>
            </p:nvSpPr>
            <p:spPr bwMode="auto">
              <a:xfrm rot="16200000">
                <a:off x="3494" y="1530"/>
                <a:ext cx="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T</a:t>
                </a:r>
                <a:endParaRPr lang="en-US" altLang="zh-CN" sz="1800">
                  <a:latin typeface="微软雅黑" panose="020B0503020204020204" pitchFamily="34" charset="-122"/>
                  <a:ea typeface="微软雅黑" panose="020B0503020204020204" pitchFamily="34" charset="-122"/>
                </a:endParaRPr>
              </a:p>
            </p:txBody>
          </p:sp>
          <p:sp>
            <p:nvSpPr>
              <p:cNvPr id="30890" name="Rectangle 109"/>
              <p:cNvSpPr>
                <a:spLocks noChangeArrowheads="1"/>
              </p:cNvSpPr>
              <p:nvPr/>
            </p:nvSpPr>
            <p:spPr bwMode="auto">
              <a:xfrm rot="16200000">
                <a:off x="3493" y="1474"/>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S</a:t>
                </a:r>
                <a:endParaRPr lang="en-US" altLang="zh-CN" sz="1800">
                  <a:latin typeface="微软雅黑" panose="020B0503020204020204" pitchFamily="34" charset="-122"/>
                  <a:ea typeface="微软雅黑" panose="020B0503020204020204" pitchFamily="34" charset="-122"/>
                </a:endParaRPr>
              </a:p>
            </p:txBody>
          </p:sp>
          <p:sp>
            <p:nvSpPr>
              <p:cNvPr id="30891" name="Rectangle 110"/>
              <p:cNvSpPr>
                <a:spLocks noChangeArrowheads="1"/>
              </p:cNvSpPr>
              <p:nvPr/>
            </p:nvSpPr>
            <p:spPr bwMode="auto">
              <a:xfrm rot="16200000">
                <a:off x="3382" y="1645"/>
                <a:ext cx="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I</a:t>
                </a:r>
                <a:endParaRPr lang="en-US" altLang="zh-CN" sz="1800">
                  <a:latin typeface="微软雅黑" panose="020B0503020204020204" pitchFamily="34" charset="-122"/>
                  <a:ea typeface="微软雅黑" panose="020B0503020204020204" pitchFamily="34" charset="-122"/>
                </a:endParaRPr>
              </a:p>
            </p:txBody>
          </p:sp>
          <p:sp>
            <p:nvSpPr>
              <p:cNvPr id="30892" name="Rectangle 111"/>
              <p:cNvSpPr>
                <a:spLocks noChangeArrowheads="1"/>
              </p:cNvSpPr>
              <p:nvPr/>
            </p:nvSpPr>
            <p:spPr bwMode="auto">
              <a:xfrm rot="16200000">
                <a:off x="3353" y="1587"/>
                <a:ext cx="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N</a:t>
                </a:r>
                <a:endParaRPr lang="en-US" altLang="zh-CN" sz="1800">
                  <a:latin typeface="微软雅黑" panose="020B0503020204020204" pitchFamily="34" charset="-122"/>
                  <a:ea typeface="微软雅黑" panose="020B0503020204020204" pitchFamily="34" charset="-122"/>
                </a:endParaRPr>
              </a:p>
            </p:txBody>
          </p:sp>
          <p:sp>
            <p:nvSpPr>
              <p:cNvPr id="30893" name="Rectangle 112"/>
              <p:cNvSpPr>
                <a:spLocks noChangeArrowheads="1"/>
              </p:cNvSpPr>
              <p:nvPr/>
            </p:nvSpPr>
            <p:spPr bwMode="auto">
              <a:xfrm rot="16200000">
                <a:off x="3367" y="1530"/>
                <a:ext cx="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T</a:t>
                </a:r>
                <a:endParaRPr lang="en-US" altLang="zh-CN" sz="1800">
                  <a:latin typeface="微软雅黑" panose="020B0503020204020204" pitchFamily="34" charset="-122"/>
                  <a:ea typeface="微软雅黑" panose="020B0503020204020204" pitchFamily="34" charset="-122"/>
                </a:endParaRPr>
              </a:p>
            </p:txBody>
          </p:sp>
          <p:sp>
            <p:nvSpPr>
              <p:cNvPr id="30894" name="Rectangle 113"/>
              <p:cNvSpPr>
                <a:spLocks noChangeArrowheads="1"/>
              </p:cNvSpPr>
              <p:nvPr/>
            </p:nvSpPr>
            <p:spPr bwMode="auto">
              <a:xfrm rot="16200000">
                <a:off x="3361" y="1474"/>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C</a:t>
                </a:r>
                <a:endParaRPr lang="en-US" altLang="zh-CN" sz="1800">
                  <a:latin typeface="微软雅黑" panose="020B0503020204020204" pitchFamily="34" charset="-122"/>
                  <a:ea typeface="微软雅黑" panose="020B0503020204020204" pitchFamily="34" charset="-122"/>
                </a:endParaRPr>
              </a:p>
            </p:txBody>
          </p:sp>
          <p:sp>
            <p:nvSpPr>
              <p:cNvPr id="30895" name="Rectangle 114"/>
              <p:cNvSpPr>
                <a:spLocks noChangeArrowheads="1"/>
              </p:cNvSpPr>
              <p:nvPr/>
            </p:nvSpPr>
            <p:spPr bwMode="auto">
              <a:xfrm rot="16200000">
                <a:off x="3258" y="1629"/>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L</a:t>
                </a:r>
                <a:endParaRPr lang="en-US" altLang="zh-CN" sz="1800">
                  <a:latin typeface="微软雅黑" panose="020B0503020204020204" pitchFamily="34" charset="-122"/>
                  <a:ea typeface="微软雅黑" panose="020B0503020204020204" pitchFamily="34" charset="-122"/>
                </a:endParaRPr>
              </a:p>
            </p:txBody>
          </p:sp>
          <p:sp>
            <p:nvSpPr>
              <p:cNvPr id="30896" name="Rectangle 115"/>
              <p:cNvSpPr>
                <a:spLocks noChangeArrowheads="1"/>
              </p:cNvSpPr>
              <p:nvPr/>
            </p:nvSpPr>
            <p:spPr bwMode="auto">
              <a:xfrm rot="16200000">
                <a:off x="3244" y="1572"/>
                <a:ext cx="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30897" name="Rectangle 116"/>
              <p:cNvSpPr>
                <a:spLocks noChangeArrowheads="1"/>
              </p:cNvSpPr>
              <p:nvPr/>
            </p:nvSpPr>
            <p:spPr bwMode="auto">
              <a:xfrm rot="16200000">
                <a:off x="3270" y="1514"/>
                <a:ext cx="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I</a:t>
                </a:r>
                <a:endParaRPr lang="en-US" altLang="zh-CN" sz="1800">
                  <a:latin typeface="微软雅黑" panose="020B0503020204020204" pitchFamily="34" charset="-122"/>
                  <a:ea typeface="微软雅黑" panose="020B0503020204020204" pitchFamily="34" charset="-122"/>
                </a:endParaRPr>
              </a:p>
            </p:txBody>
          </p:sp>
          <p:sp>
            <p:nvSpPr>
              <p:cNvPr id="30898" name="Rectangle 117"/>
              <p:cNvSpPr>
                <a:spLocks noChangeArrowheads="1"/>
              </p:cNvSpPr>
              <p:nvPr/>
            </p:nvSpPr>
            <p:spPr bwMode="auto">
              <a:xfrm rot="16200000">
                <a:off x="3250" y="1458"/>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R</a:t>
                </a:r>
                <a:endParaRPr lang="en-US" altLang="zh-CN" sz="1800">
                  <a:latin typeface="微软雅黑" panose="020B0503020204020204" pitchFamily="34" charset="-122"/>
                  <a:ea typeface="微软雅黑" panose="020B0503020204020204" pitchFamily="34" charset="-122"/>
                </a:endParaRPr>
              </a:p>
            </p:txBody>
          </p:sp>
          <p:sp>
            <p:nvSpPr>
              <p:cNvPr id="30899" name="Rectangle 118"/>
              <p:cNvSpPr>
                <a:spLocks noChangeArrowheads="1"/>
              </p:cNvSpPr>
              <p:nvPr/>
            </p:nvSpPr>
            <p:spPr bwMode="auto">
              <a:xfrm rot="16200000">
                <a:off x="3113" y="1629"/>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L</a:t>
                </a:r>
                <a:endParaRPr lang="en-US" altLang="zh-CN" sz="1800">
                  <a:latin typeface="微软雅黑" panose="020B0503020204020204" pitchFamily="34" charset="-122"/>
                  <a:ea typeface="微软雅黑" panose="020B0503020204020204" pitchFamily="34" charset="-122"/>
                </a:endParaRPr>
              </a:p>
            </p:txBody>
          </p:sp>
          <p:sp>
            <p:nvSpPr>
              <p:cNvPr id="30900" name="Rectangle 119"/>
              <p:cNvSpPr>
                <a:spLocks noChangeArrowheads="1"/>
              </p:cNvSpPr>
              <p:nvPr/>
            </p:nvSpPr>
            <p:spPr bwMode="auto">
              <a:xfrm rot="16200000">
                <a:off x="3099" y="1572"/>
                <a:ext cx="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30901" name="Rectangle 120"/>
              <p:cNvSpPr>
                <a:spLocks noChangeArrowheads="1"/>
              </p:cNvSpPr>
              <p:nvPr/>
            </p:nvSpPr>
            <p:spPr bwMode="auto">
              <a:xfrm rot="16200000">
                <a:off x="3107" y="1514"/>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P</a:t>
                </a:r>
                <a:endParaRPr lang="en-US" altLang="zh-CN" sz="1800">
                  <a:latin typeface="微软雅黑" panose="020B0503020204020204" pitchFamily="34" charset="-122"/>
                  <a:ea typeface="微软雅黑" panose="020B0503020204020204" pitchFamily="34" charset="-122"/>
                </a:endParaRPr>
              </a:p>
            </p:txBody>
          </p:sp>
          <p:sp>
            <p:nvSpPr>
              <p:cNvPr id="30902" name="Rectangle 121"/>
              <p:cNvSpPr>
                <a:spLocks noChangeArrowheads="1"/>
              </p:cNvSpPr>
              <p:nvPr/>
            </p:nvSpPr>
            <p:spPr bwMode="auto">
              <a:xfrm rot="16200000">
                <a:off x="3104" y="1458"/>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C</a:t>
                </a:r>
                <a:endParaRPr lang="en-US" altLang="zh-CN" sz="1800">
                  <a:latin typeface="微软雅黑" panose="020B0503020204020204" pitchFamily="34" charset="-122"/>
                  <a:ea typeface="微软雅黑" panose="020B0503020204020204" pitchFamily="34" charset="-122"/>
                </a:endParaRPr>
              </a:p>
            </p:txBody>
          </p:sp>
          <p:sp>
            <p:nvSpPr>
              <p:cNvPr id="30903" name="Rectangle 122"/>
              <p:cNvSpPr>
                <a:spLocks noChangeArrowheads="1"/>
              </p:cNvSpPr>
              <p:nvPr/>
            </p:nvSpPr>
            <p:spPr bwMode="auto">
              <a:xfrm rot="16200000">
                <a:off x="2703" y="1627"/>
                <a:ext cx="11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M</a:t>
                </a:r>
                <a:endParaRPr lang="en-US" altLang="zh-CN" sz="1800">
                  <a:latin typeface="微软雅黑" panose="020B0503020204020204" pitchFamily="34" charset="-122"/>
                  <a:ea typeface="微软雅黑" panose="020B0503020204020204" pitchFamily="34" charset="-122"/>
                </a:endParaRPr>
              </a:p>
            </p:txBody>
          </p:sp>
          <p:sp>
            <p:nvSpPr>
              <p:cNvPr id="30904" name="Rectangle 123"/>
              <p:cNvSpPr>
                <a:spLocks noChangeArrowheads="1"/>
              </p:cNvSpPr>
              <p:nvPr/>
            </p:nvSpPr>
            <p:spPr bwMode="auto">
              <a:xfrm rot="16200000">
                <a:off x="2725" y="1570"/>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4</a:t>
                </a:r>
                <a:endParaRPr lang="en-US" altLang="zh-CN" sz="1800">
                  <a:latin typeface="微软雅黑" panose="020B0503020204020204" pitchFamily="34" charset="-122"/>
                  <a:ea typeface="微软雅黑" panose="020B0503020204020204" pitchFamily="34" charset="-122"/>
                </a:endParaRPr>
              </a:p>
            </p:txBody>
          </p:sp>
          <p:sp>
            <p:nvSpPr>
              <p:cNvPr id="30905" name="Rectangle 124"/>
              <p:cNvSpPr>
                <a:spLocks noChangeArrowheads="1"/>
              </p:cNvSpPr>
              <p:nvPr/>
            </p:nvSpPr>
            <p:spPr bwMode="auto">
              <a:xfrm rot="16200000">
                <a:off x="2996" y="1637"/>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P</a:t>
                </a:r>
                <a:endParaRPr lang="en-US" altLang="zh-CN" sz="1800">
                  <a:latin typeface="微软雅黑" panose="020B0503020204020204" pitchFamily="34" charset="-122"/>
                  <a:ea typeface="微软雅黑" panose="020B0503020204020204" pitchFamily="34" charset="-122"/>
                </a:endParaRPr>
              </a:p>
            </p:txBody>
          </p:sp>
          <p:sp>
            <p:nvSpPr>
              <p:cNvPr id="30906" name="Rectangle 125"/>
              <p:cNvSpPr>
                <a:spLocks noChangeArrowheads="1"/>
              </p:cNvSpPr>
              <p:nvPr/>
            </p:nvSpPr>
            <p:spPr bwMode="auto">
              <a:xfrm rot="16200000">
                <a:off x="2993" y="1580"/>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C</a:t>
                </a:r>
                <a:endParaRPr lang="en-US" altLang="zh-CN" sz="1800">
                  <a:latin typeface="微软雅黑" panose="020B0503020204020204" pitchFamily="34" charset="-122"/>
                  <a:ea typeface="微软雅黑" panose="020B0503020204020204" pitchFamily="34" charset="-122"/>
                </a:endParaRPr>
              </a:p>
            </p:txBody>
          </p:sp>
          <p:sp>
            <p:nvSpPr>
              <p:cNvPr id="30907" name="Rectangle 126"/>
              <p:cNvSpPr>
                <a:spLocks noChangeArrowheads="1"/>
              </p:cNvSpPr>
              <p:nvPr/>
            </p:nvSpPr>
            <p:spPr bwMode="auto">
              <a:xfrm rot="16200000">
                <a:off x="3006" y="1524"/>
                <a:ext cx="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_</a:t>
                </a:r>
                <a:endParaRPr lang="en-US" altLang="zh-CN" sz="1800">
                  <a:latin typeface="微软雅黑" panose="020B0503020204020204" pitchFamily="34" charset="-122"/>
                  <a:ea typeface="微软雅黑" panose="020B0503020204020204" pitchFamily="34" charset="-122"/>
                </a:endParaRPr>
              </a:p>
            </p:txBody>
          </p:sp>
          <p:sp>
            <p:nvSpPr>
              <p:cNvPr id="30908" name="Rectangle 127"/>
              <p:cNvSpPr>
                <a:spLocks noChangeArrowheads="1"/>
              </p:cNvSpPr>
              <p:nvPr/>
            </p:nvSpPr>
            <p:spPr bwMode="auto">
              <a:xfrm rot="16200000">
                <a:off x="2991" y="1466"/>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909" name="Rectangle 128"/>
              <p:cNvSpPr>
                <a:spLocks noChangeArrowheads="1"/>
              </p:cNvSpPr>
              <p:nvPr/>
            </p:nvSpPr>
            <p:spPr bwMode="auto">
              <a:xfrm rot="16200000">
                <a:off x="2988" y="1409"/>
                <a:ext cx="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30910" name="Rectangle 129"/>
              <p:cNvSpPr>
                <a:spLocks noChangeArrowheads="1"/>
              </p:cNvSpPr>
              <p:nvPr/>
            </p:nvSpPr>
            <p:spPr bwMode="auto">
              <a:xfrm rot="16200000">
                <a:off x="2988" y="1353"/>
                <a:ext cx="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30911" name="Rectangle 130"/>
              <p:cNvSpPr>
                <a:spLocks noChangeArrowheads="1"/>
              </p:cNvSpPr>
              <p:nvPr/>
            </p:nvSpPr>
            <p:spPr bwMode="auto">
              <a:xfrm rot="16200000">
                <a:off x="2852" y="1637"/>
                <a:ext cx="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P</a:t>
                </a:r>
                <a:endParaRPr lang="en-US" altLang="zh-CN" sz="1800">
                  <a:latin typeface="微软雅黑" panose="020B0503020204020204" pitchFamily="34" charset="-122"/>
                  <a:ea typeface="微软雅黑" panose="020B0503020204020204" pitchFamily="34" charset="-122"/>
                </a:endParaRPr>
              </a:p>
            </p:txBody>
          </p:sp>
          <p:sp>
            <p:nvSpPr>
              <p:cNvPr id="30912" name="Rectangle 131"/>
              <p:cNvSpPr>
                <a:spLocks noChangeArrowheads="1"/>
              </p:cNvSpPr>
              <p:nvPr/>
            </p:nvSpPr>
            <p:spPr bwMode="auto">
              <a:xfrm rot="16200000">
                <a:off x="2849" y="1580"/>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C</a:t>
                </a:r>
                <a:endParaRPr lang="en-US" altLang="zh-CN" sz="1800">
                  <a:latin typeface="微软雅黑" panose="020B0503020204020204" pitchFamily="34" charset="-122"/>
                  <a:ea typeface="微软雅黑" panose="020B0503020204020204" pitchFamily="34" charset="-122"/>
                </a:endParaRPr>
              </a:p>
            </p:txBody>
          </p:sp>
          <p:sp>
            <p:nvSpPr>
              <p:cNvPr id="30913" name="Rectangle 132"/>
              <p:cNvSpPr>
                <a:spLocks noChangeArrowheads="1"/>
              </p:cNvSpPr>
              <p:nvPr/>
            </p:nvSpPr>
            <p:spPr bwMode="auto">
              <a:xfrm rot="16200000">
                <a:off x="2862" y="1524"/>
                <a:ext cx="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_</a:t>
                </a:r>
                <a:endParaRPr lang="en-US" altLang="zh-CN" sz="1800">
                  <a:latin typeface="微软雅黑" panose="020B0503020204020204" pitchFamily="34" charset="-122"/>
                  <a:ea typeface="微软雅黑" panose="020B0503020204020204" pitchFamily="34" charset="-122"/>
                </a:endParaRPr>
              </a:p>
            </p:txBody>
          </p:sp>
          <p:sp>
            <p:nvSpPr>
              <p:cNvPr id="30914" name="Rectangle 133"/>
              <p:cNvSpPr>
                <a:spLocks noChangeArrowheads="1"/>
              </p:cNvSpPr>
              <p:nvPr/>
            </p:nvSpPr>
            <p:spPr bwMode="auto">
              <a:xfrm rot="16200000">
                <a:off x="2870" y="1466"/>
                <a:ext cx="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I</a:t>
                </a:r>
                <a:endParaRPr lang="en-US" altLang="zh-CN" sz="1800">
                  <a:latin typeface="微软雅黑" panose="020B0503020204020204" pitchFamily="34" charset="-122"/>
                  <a:ea typeface="微软雅黑" panose="020B0503020204020204" pitchFamily="34" charset="-122"/>
                </a:endParaRPr>
              </a:p>
            </p:txBody>
          </p:sp>
          <p:sp>
            <p:nvSpPr>
              <p:cNvPr id="30915" name="Rectangle 134"/>
              <p:cNvSpPr>
                <a:spLocks noChangeArrowheads="1"/>
              </p:cNvSpPr>
              <p:nvPr/>
            </p:nvSpPr>
            <p:spPr bwMode="auto">
              <a:xfrm rot="16200000">
                <a:off x="2841" y="1409"/>
                <a:ext cx="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N</a:t>
                </a:r>
                <a:endParaRPr lang="en-US" altLang="zh-CN" sz="1800">
                  <a:latin typeface="微软雅黑" panose="020B0503020204020204" pitchFamily="34" charset="-122"/>
                  <a:ea typeface="微软雅黑" panose="020B0503020204020204" pitchFamily="34" charset="-122"/>
                </a:endParaRPr>
              </a:p>
            </p:txBody>
          </p:sp>
          <p:sp>
            <p:nvSpPr>
              <p:cNvPr id="30916" name="Rectangle 135"/>
              <p:cNvSpPr>
                <a:spLocks noChangeArrowheads="1"/>
              </p:cNvSpPr>
              <p:nvPr/>
            </p:nvSpPr>
            <p:spPr bwMode="auto">
              <a:xfrm rot="16200000">
                <a:off x="2849" y="1353"/>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C</a:t>
                </a:r>
                <a:endParaRPr lang="en-US" altLang="zh-CN" sz="1800">
                  <a:latin typeface="微软雅黑" panose="020B0503020204020204" pitchFamily="34" charset="-122"/>
                  <a:ea typeface="微软雅黑" panose="020B0503020204020204" pitchFamily="34" charset="-122"/>
                </a:endParaRPr>
              </a:p>
            </p:txBody>
          </p:sp>
          <p:sp>
            <p:nvSpPr>
              <p:cNvPr id="30917" name="Rectangle 136"/>
              <p:cNvSpPr>
                <a:spLocks noChangeArrowheads="1"/>
              </p:cNvSpPr>
              <p:nvPr/>
            </p:nvSpPr>
            <p:spPr bwMode="auto">
              <a:xfrm rot="16200000">
                <a:off x="2596" y="1627"/>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L</a:t>
                </a:r>
                <a:endParaRPr lang="en-US" altLang="zh-CN" sz="1800">
                  <a:latin typeface="微软雅黑" panose="020B0503020204020204" pitchFamily="34" charset="-122"/>
                  <a:ea typeface="微软雅黑" panose="020B0503020204020204" pitchFamily="34" charset="-122"/>
                </a:endParaRPr>
              </a:p>
            </p:txBody>
          </p:sp>
          <p:sp>
            <p:nvSpPr>
              <p:cNvPr id="30918" name="Rectangle 137"/>
              <p:cNvSpPr>
                <a:spLocks noChangeArrowheads="1"/>
              </p:cNvSpPr>
              <p:nvPr/>
            </p:nvSpPr>
            <p:spPr bwMode="auto">
              <a:xfrm rot="16200000">
                <a:off x="2582" y="1570"/>
                <a:ext cx="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30919" name="Rectangle 138"/>
              <p:cNvSpPr>
                <a:spLocks noChangeArrowheads="1"/>
              </p:cNvSpPr>
              <p:nvPr/>
            </p:nvSpPr>
            <p:spPr bwMode="auto">
              <a:xfrm rot="16200000">
                <a:off x="2608" y="1512"/>
                <a:ext cx="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I</a:t>
                </a:r>
                <a:endParaRPr lang="en-US" altLang="zh-CN" sz="1800">
                  <a:latin typeface="微软雅黑" panose="020B0503020204020204" pitchFamily="34" charset="-122"/>
                  <a:ea typeface="微软雅黑" panose="020B0503020204020204" pitchFamily="34" charset="-122"/>
                </a:endParaRPr>
              </a:p>
            </p:txBody>
          </p:sp>
          <p:sp>
            <p:nvSpPr>
              <p:cNvPr id="30920" name="Rectangle 139"/>
              <p:cNvSpPr>
                <a:spLocks noChangeArrowheads="1"/>
              </p:cNvSpPr>
              <p:nvPr/>
            </p:nvSpPr>
            <p:spPr bwMode="auto">
              <a:xfrm rot="16200000">
                <a:off x="2585" y="1456"/>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921" name="Rectangle 140"/>
              <p:cNvSpPr>
                <a:spLocks noChangeArrowheads="1"/>
              </p:cNvSpPr>
              <p:nvPr/>
            </p:nvSpPr>
            <p:spPr bwMode="auto">
              <a:xfrm rot="16200000">
                <a:off x="2588" y="1399"/>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R</a:t>
                </a:r>
                <a:endParaRPr lang="en-US" altLang="zh-CN" sz="1800">
                  <a:latin typeface="微软雅黑" panose="020B0503020204020204" pitchFamily="34" charset="-122"/>
                  <a:ea typeface="微软雅黑" panose="020B0503020204020204" pitchFamily="34" charset="-122"/>
                </a:endParaRPr>
              </a:p>
            </p:txBody>
          </p:sp>
          <p:sp>
            <p:nvSpPr>
              <p:cNvPr id="30922" name="Rectangle 141"/>
              <p:cNvSpPr>
                <a:spLocks noChangeArrowheads="1"/>
              </p:cNvSpPr>
              <p:nvPr/>
            </p:nvSpPr>
            <p:spPr bwMode="auto">
              <a:xfrm rot="16200000">
                <a:off x="2457" y="1625"/>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L</a:t>
                </a:r>
                <a:endParaRPr lang="en-US" altLang="zh-CN" sz="1800">
                  <a:latin typeface="微软雅黑" panose="020B0503020204020204" pitchFamily="34" charset="-122"/>
                  <a:ea typeface="微软雅黑" panose="020B0503020204020204" pitchFamily="34" charset="-122"/>
                </a:endParaRPr>
              </a:p>
            </p:txBody>
          </p:sp>
          <p:sp>
            <p:nvSpPr>
              <p:cNvPr id="30923" name="Rectangle 142"/>
              <p:cNvSpPr>
                <a:spLocks noChangeArrowheads="1"/>
              </p:cNvSpPr>
              <p:nvPr/>
            </p:nvSpPr>
            <p:spPr bwMode="auto">
              <a:xfrm rot="16200000">
                <a:off x="2443" y="1567"/>
                <a:ext cx="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30924" name="Rectangle 143"/>
              <p:cNvSpPr>
                <a:spLocks noChangeArrowheads="1"/>
              </p:cNvSpPr>
              <p:nvPr/>
            </p:nvSpPr>
            <p:spPr bwMode="auto">
              <a:xfrm rot="16200000">
                <a:off x="2446" y="1511"/>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925" name="Rectangle 144"/>
              <p:cNvSpPr>
                <a:spLocks noChangeArrowheads="1"/>
              </p:cNvSpPr>
              <p:nvPr/>
            </p:nvSpPr>
            <p:spPr bwMode="auto">
              <a:xfrm rot="16200000">
                <a:off x="2449" y="1455"/>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R</a:t>
                </a:r>
                <a:endParaRPr lang="en-US" altLang="zh-CN" sz="1800">
                  <a:latin typeface="微软雅黑" panose="020B0503020204020204" pitchFamily="34" charset="-122"/>
                  <a:ea typeface="微软雅黑" panose="020B0503020204020204" pitchFamily="34" charset="-122"/>
                </a:endParaRPr>
              </a:p>
            </p:txBody>
          </p:sp>
          <p:sp>
            <p:nvSpPr>
              <p:cNvPr id="30926" name="Rectangle 145"/>
              <p:cNvSpPr>
                <a:spLocks noChangeArrowheads="1"/>
              </p:cNvSpPr>
              <p:nvPr/>
            </p:nvSpPr>
            <p:spPr bwMode="auto">
              <a:xfrm rot="16200000">
                <a:off x="2453" y="1397"/>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p:txBody>
          </p:sp>
          <p:sp>
            <p:nvSpPr>
              <p:cNvPr id="30927" name="Rectangle 146"/>
              <p:cNvSpPr>
                <a:spLocks noChangeArrowheads="1"/>
              </p:cNvSpPr>
              <p:nvPr/>
            </p:nvSpPr>
            <p:spPr bwMode="auto">
              <a:xfrm rot="16200000">
                <a:off x="2335" y="1633"/>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928" name="Rectangle 147"/>
              <p:cNvSpPr>
                <a:spLocks noChangeArrowheads="1"/>
              </p:cNvSpPr>
              <p:nvPr/>
            </p:nvSpPr>
            <p:spPr bwMode="auto">
              <a:xfrm rot="16200000">
                <a:off x="2338" y="1578"/>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R</a:t>
                </a:r>
                <a:endParaRPr lang="en-US" altLang="zh-CN" sz="1800">
                  <a:latin typeface="微软雅黑" panose="020B0503020204020204" pitchFamily="34" charset="-122"/>
                  <a:ea typeface="微软雅黑" panose="020B0503020204020204" pitchFamily="34" charset="-122"/>
                </a:endParaRPr>
              </a:p>
            </p:txBody>
          </p:sp>
          <p:sp>
            <p:nvSpPr>
              <p:cNvPr id="30929" name="Rectangle 148"/>
              <p:cNvSpPr>
                <a:spLocks noChangeArrowheads="1"/>
              </p:cNvSpPr>
              <p:nvPr/>
            </p:nvSpPr>
            <p:spPr bwMode="auto">
              <a:xfrm rot="16200000">
                <a:off x="2342" y="1521"/>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p:txBody>
          </p:sp>
          <p:sp>
            <p:nvSpPr>
              <p:cNvPr id="30930" name="Rectangle 149"/>
              <p:cNvSpPr>
                <a:spLocks noChangeArrowheads="1"/>
              </p:cNvSpPr>
              <p:nvPr/>
            </p:nvSpPr>
            <p:spPr bwMode="auto">
              <a:xfrm rot="16200000">
                <a:off x="2350" y="1463"/>
                <a:ext cx="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_</a:t>
                </a:r>
                <a:endParaRPr lang="en-US" altLang="zh-CN" sz="1800">
                  <a:latin typeface="微软雅黑" panose="020B0503020204020204" pitchFamily="34" charset="-122"/>
                  <a:ea typeface="微软雅黑" panose="020B0503020204020204" pitchFamily="34" charset="-122"/>
                </a:endParaRPr>
              </a:p>
            </p:txBody>
          </p:sp>
          <p:sp>
            <p:nvSpPr>
              <p:cNvPr id="30931" name="Rectangle 150"/>
              <p:cNvSpPr>
                <a:spLocks noChangeArrowheads="1"/>
              </p:cNvSpPr>
              <p:nvPr/>
            </p:nvSpPr>
            <p:spPr bwMode="auto">
              <a:xfrm rot="16200000">
                <a:off x="2358" y="1407"/>
                <a:ext cx="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I</a:t>
                </a:r>
                <a:endParaRPr lang="en-US" altLang="zh-CN" sz="1800">
                  <a:latin typeface="微软雅黑" panose="020B0503020204020204" pitchFamily="34" charset="-122"/>
                  <a:ea typeface="微软雅黑" panose="020B0503020204020204" pitchFamily="34" charset="-122"/>
                </a:endParaRPr>
              </a:p>
            </p:txBody>
          </p:sp>
          <p:sp>
            <p:nvSpPr>
              <p:cNvPr id="30932" name="Rectangle 151"/>
              <p:cNvSpPr>
                <a:spLocks noChangeArrowheads="1"/>
              </p:cNvSpPr>
              <p:nvPr/>
            </p:nvSpPr>
            <p:spPr bwMode="auto">
              <a:xfrm rot="16200000">
                <a:off x="2329" y="1350"/>
                <a:ext cx="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N</a:t>
                </a:r>
                <a:endParaRPr lang="en-US" altLang="zh-CN" sz="1800">
                  <a:latin typeface="微软雅黑" panose="020B0503020204020204" pitchFamily="34" charset="-122"/>
                  <a:ea typeface="微软雅黑" panose="020B0503020204020204" pitchFamily="34" charset="-122"/>
                </a:endParaRPr>
              </a:p>
            </p:txBody>
          </p:sp>
          <p:sp>
            <p:nvSpPr>
              <p:cNvPr id="30933" name="Rectangle 152"/>
              <p:cNvSpPr>
                <a:spLocks noChangeArrowheads="1"/>
              </p:cNvSpPr>
              <p:nvPr/>
            </p:nvSpPr>
            <p:spPr bwMode="auto">
              <a:xfrm rot="16200000">
                <a:off x="2337" y="1292"/>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C</a:t>
                </a:r>
                <a:endParaRPr lang="en-US" altLang="zh-CN" sz="1800">
                  <a:latin typeface="微软雅黑" panose="020B0503020204020204" pitchFamily="34" charset="-122"/>
                  <a:ea typeface="微软雅黑" panose="020B0503020204020204" pitchFamily="34" charset="-122"/>
                </a:endParaRPr>
              </a:p>
            </p:txBody>
          </p:sp>
          <p:sp>
            <p:nvSpPr>
              <p:cNvPr id="30934" name="Rectangle 153"/>
              <p:cNvSpPr>
                <a:spLocks noChangeArrowheads="1"/>
              </p:cNvSpPr>
              <p:nvPr/>
            </p:nvSpPr>
            <p:spPr bwMode="auto">
              <a:xfrm rot="16200000">
                <a:off x="2192" y="1620"/>
                <a:ext cx="11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M</a:t>
                </a:r>
                <a:endParaRPr lang="en-US" altLang="zh-CN" sz="1800">
                  <a:latin typeface="微软雅黑" panose="020B0503020204020204" pitchFamily="34" charset="-122"/>
                  <a:ea typeface="微软雅黑" panose="020B0503020204020204" pitchFamily="34" charset="-122"/>
                </a:endParaRPr>
              </a:p>
            </p:txBody>
          </p:sp>
          <p:sp>
            <p:nvSpPr>
              <p:cNvPr id="30935" name="Rectangle 154"/>
              <p:cNvSpPr>
                <a:spLocks noChangeArrowheads="1"/>
              </p:cNvSpPr>
              <p:nvPr/>
            </p:nvSpPr>
            <p:spPr bwMode="auto">
              <a:xfrm rot="16200000">
                <a:off x="2214" y="1563"/>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3</a:t>
                </a:r>
                <a:endParaRPr lang="en-US" altLang="zh-CN" sz="1800">
                  <a:latin typeface="微软雅黑" panose="020B0503020204020204" pitchFamily="34" charset="-122"/>
                  <a:ea typeface="微软雅黑" panose="020B0503020204020204" pitchFamily="34" charset="-122"/>
                </a:endParaRPr>
              </a:p>
            </p:txBody>
          </p:sp>
          <p:sp>
            <p:nvSpPr>
              <p:cNvPr id="30936" name="Rectangle 155"/>
              <p:cNvSpPr>
                <a:spLocks noChangeArrowheads="1"/>
              </p:cNvSpPr>
              <p:nvPr/>
            </p:nvSpPr>
            <p:spPr bwMode="auto">
              <a:xfrm rot="16200000">
                <a:off x="2089" y="1630"/>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L</a:t>
                </a:r>
                <a:endParaRPr lang="en-US" altLang="zh-CN" sz="1800">
                  <a:latin typeface="微软雅黑" panose="020B0503020204020204" pitchFamily="34" charset="-122"/>
                  <a:ea typeface="微软雅黑" panose="020B0503020204020204" pitchFamily="34" charset="-122"/>
                </a:endParaRPr>
              </a:p>
            </p:txBody>
          </p:sp>
          <p:sp>
            <p:nvSpPr>
              <p:cNvPr id="30937" name="Rectangle 156"/>
              <p:cNvSpPr>
                <a:spLocks noChangeArrowheads="1"/>
              </p:cNvSpPr>
              <p:nvPr/>
            </p:nvSpPr>
            <p:spPr bwMode="auto">
              <a:xfrm rot="16200000">
                <a:off x="2075" y="1573"/>
                <a:ext cx="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30938" name="Rectangle 157"/>
              <p:cNvSpPr>
                <a:spLocks noChangeArrowheads="1"/>
              </p:cNvSpPr>
              <p:nvPr/>
            </p:nvSpPr>
            <p:spPr bwMode="auto">
              <a:xfrm rot="16200000">
                <a:off x="2087" y="1515"/>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E</a:t>
                </a:r>
                <a:endParaRPr lang="en-US" altLang="zh-CN" sz="1800">
                  <a:latin typeface="微软雅黑" panose="020B0503020204020204" pitchFamily="34" charset="-122"/>
                  <a:ea typeface="微软雅黑" panose="020B0503020204020204" pitchFamily="34" charset="-122"/>
                </a:endParaRPr>
              </a:p>
            </p:txBody>
          </p:sp>
          <p:sp>
            <p:nvSpPr>
              <p:cNvPr id="30939" name="Rectangle 158"/>
              <p:cNvSpPr>
                <a:spLocks noChangeArrowheads="1"/>
              </p:cNvSpPr>
              <p:nvPr/>
            </p:nvSpPr>
            <p:spPr bwMode="auto">
              <a:xfrm rot="16200000">
                <a:off x="2081" y="1459"/>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R</a:t>
                </a:r>
                <a:endParaRPr lang="en-US" altLang="zh-CN" sz="1800">
                  <a:latin typeface="微软雅黑" panose="020B0503020204020204" pitchFamily="34" charset="-122"/>
                  <a:ea typeface="微软雅黑" panose="020B0503020204020204" pitchFamily="34" charset="-122"/>
                </a:endParaRPr>
              </a:p>
            </p:txBody>
          </p:sp>
          <p:sp>
            <p:nvSpPr>
              <p:cNvPr id="30940" name="Rectangle 159"/>
              <p:cNvSpPr>
                <a:spLocks noChangeArrowheads="1"/>
              </p:cNvSpPr>
              <p:nvPr/>
            </p:nvSpPr>
            <p:spPr bwMode="auto">
              <a:xfrm rot="16200000">
                <a:off x="1974" y="1630"/>
                <a:ext cx="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I</a:t>
                </a:r>
                <a:endParaRPr lang="en-US" altLang="zh-CN" sz="1800">
                  <a:latin typeface="微软雅黑" panose="020B0503020204020204" pitchFamily="34" charset="-122"/>
                  <a:ea typeface="微软雅黑" panose="020B0503020204020204" pitchFamily="34" charset="-122"/>
                </a:endParaRPr>
              </a:p>
            </p:txBody>
          </p:sp>
          <p:sp>
            <p:nvSpPr>
              <p:cNvPr id="30941" name="Rectangle 160"/>
              <p:cNvSpPr>
                <a:spLocks noChangeArrowheads="1"/>
              </p:cNvSpPr>
              <p:nvPr/>
            </p:nvSpPr>
            <p:spPr bwMode="auto">
              <a:xfrm rot="16200000">
                <a:off x="1951" y="1574"/>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942" name="Rectangle 161"/>
              <p:cNvSpPr>
                <a:spLocks noChangeArrowheads="1"/>
              </p:cNvSpPr>
              <p:nvPr/>
            </p:nvSpPr>
            <p:spPr bwMode="auto">
              <a:xfrm rot="16200000">
                <a:off x="1954" y="1516"/>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R</a:t>
                </a:r>
                <a:endParaRPr lang="en-US" altLang="zh-CN" sz="1800">
                  <a:latin typeface="微软雅黑" panose="020B0503020204020204" pitchFamily="34" charset="-122"/>
                  <a:ea typeface="微软雅黑" panose="020B0503020204020204" pitchFamily="34" charset="-122"/>
                </a:endParaRPr>
              </a:p>
            </p:txBody>
          </p:sp>
          <p:sp>
            <p:nvSpPr>
              <p:cNvPr id="30943" name="Rectangle 162"/>
              <p:cNvSpPr>
                <a:spLocks noChangeArrowheads="1"/>
              </p:cNvSpPr>
              <p:nvPr/>
            </p:nvSpPr>
            <p:spPr bwMode="auto">
              <a:xfrm rot="16200000">
                <a:off x="1966" y="1459"/>
                <a:ext cx="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_</a:t>
                </a:r>
                <a:endParaRPr lang="en-US" altLang="zh-CN" sz="1800">
                  <a:latin typeface="微软雅黑" panose="020B0503020204020204" pitchFamily="34" charset="-122"/>
                  <a:ea typeface="微软雅黑" panose="020B0503020204020204" pitchFamily="34" charset="-122"/>
                </a:endParaRPr>
              </a:p>
            </p:txBody>
          </p:sp>
          <p:sp>
            <p:nvSpPr>
              <p:cNvPr id="30944" name="Rectangle 163"/>
              <p:cNvSpPr>
                <a:spLocks noChangeArrowheads="1"/>
              </p:cNvSpPr>
              <p:nvPr/>
            </p:nvSpPr>
            <p:spPr bwMode="auto">
              <a:xfrm rot="16200000">
                <a:off x="1956" y="1403"/>
                <a:ext cx="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B</a:t>
                </a:r>
                <a:endParaRPr lang="en-US" altLang="zh-CN" sz="1800">
                  <a:latin typeface="微软雅黑" panose="020B0503020204020204" pitchFamily="34" charset="-122"/>
                  <a:ea typeface="微软雅黑" panose="020B0503020204020204" pitchFamily="34" charset="-122"/>
                </a:endParaRPr>
              </a:p>
            </p:txBody>
          </p:sp>
          <p:sp>
            <p:nvSpPr>
              <p:cNvPr id="30945" name="Rectangle 164"/>
              <p:cNvSpPr>
                <a:spLocks noChangeArrowheads="1"/>
              </p:cNvSpPr>
              <p:nvPr/>
            </p:nvSpPr>
            <p:spPr bwMode="auto">
              <a:xfrm rot="16200000">
                <a:off x="1949" y="1346"/>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946" name="Rectangle 165"/>
              <p:cNvSpPr>
                <a:spLocks noChangeArrowheads="1"/>
              </p:cNvSpPr>
              <p:nvPr/>
            </p:nvSpPr>
            <p:spPr bwMode="auto">
              <a:xfrm rot="16200000">
                <a:off x="1958" y="1289"/>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S</a:t>
                </a:r>
                <a:endParaRPr lang="en-US" altLang="zh-CN" sz="1800">
                  <a:latin typeface="微软雅黑" panose="020B0503020204020204" pitchFamily="34" charset="-122"/>
                  <a:ea typeface="微软雅黑" panose="020B0503020204020204" pitchFamily="34" charset="-122"/>
                </a:endParaRPr>
              </a:p>
            </p:txBody>
          </p:sp>
          <p:sp>
            <p:nvSpPr>
              <p:cNvPr id="30947" name="Rectangle 166"/>
              <p:cNvSpPr>
                <a:spLocks noChangeArrowheads="1"/>
              </p:cNvSpPr>
              <p:nvPr/>
            </p:nvSpPr>
            <p:spPr bwMode="auto">
              <a:xfrm rot="16200000">
                <a:off x="1955" y="1233"/>
                <a:ext cx="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p:txBody>
          </p:sp>
          <p:sp>
            <p:nvSpPr>
              <p:cNvPr id="30948" name="Rectangle 167"/>
              <p:cNvSpPr>
                <a:spLocks noChangeArrowheads="1"/>
              </p:cNvSpPr>
              <p:nvPr/>
            </p:nvSpPr>
            <p:spPr bwMode="auto">
              <a:xfrm rot="16200000">
                <a:off x="1830" y="1617"/>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S</a:t>
                </a:r>
                <a:endParaRPr lang="en-US" altLang="zh-CN" sz="1800">
                  <a:latin typeface="微软雅黑" panose="020B0503020204020204" pitchFamily="34" charset="-122"/>
                  <a:ea typeface="微软雅黑" panose="020B0503020204020204" pitchFamily="34" charset="-122"/>
                </a:endParaRPr>
              </a:p>
            </p:txBody>
          </p:sp>
          <p:sp>
            <p:nvSpPr>
              <p:cNvPr id="30949" name="Rectangle 168"/>
              <p:cNvSpPr>
                <a:spLocks noChangeArrowheads="1"/>
              </p:cNvSpPr>
              <p:nvPr/>
            </p:nvSpPr>
            <p:spPr bwMode="auto">
              <a:xfrm rot="16200000">
                <a:off x="1805" y="1561"/>
                <a:ext cx="1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W</a:t>
                </a:r>
                <a:endParaRPr lang="en-US" altLang="zh-CN" sz="1800">
                  <a:latin typeface="微软雅黑" panose="020B0503020204020204" pitchFamily="34" charset="-122"/>
                  <a:ea typeface="微软雅黑" panose="020B0503020204020204" pitchFamily="34" charset="-122"/>
                </a:endParaRPr>
              </a:p>
            </p:txBody>
          </p:sp>
          <p:sp>
            <p:nvSpPr>
              <p:cNvPr id="30950" name="Rectangle 169"/>
              <p:cNvSpPr>
                <a:spLocks noChangeArrowheads="1"/>
              </p:cNvSpPr>
              <p:nvPr/>
            </p:nvSpPr>
            <p:spPr bwMode="auto">
              <a:xfrm rot="16200000">
                <a:off x="1838" y="1504"/>
                <a:ext cx="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_</a:t>
                </a:r>
                <a:endParaRPr lang="en-US" altLang="zh-CN" sz="1800">
                  <a:latin typeface="微软雅黑" panose="020B0503020204020204" pitchFamily="34" charset="-122"/>
                  <a:ea typeface="微软雅黑" panose="020B0503020204020204" pitchFamily="34" charset="-122"/>
                </a:endParaRPr>
              </a:p>
            </p:txBody>
          </p:sp>
          <p:sp>
            <p:nvSpPr>
              <p:cNvPr id="30951" name="Rectangle 170"/>
              <p:cNvSpPr>
                <a:spLocks noChangeArrowheads="1"/>
              </p:cNvSpPr>
              <p:nvPr/>
            </p:nvSpPr>
            <p:spPr bwMode="auto">
              <a:xfrm rot="16200000">
                <a:off x="1828" y="1446"/>
                <a:ext cx="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B</a:t>
                </a:r>
                <a:endParaRPr lang="en-US" altLang="zh-CN" sz="1800">
                  <a:latin typeface="微软雅黑" panose="020B0503020204020204" pitchFamily="34" charset="-122"/>
                  <a:ea typeface="微软雅黑" panose="020B0503020204020204" pitchFamily="34" charset="-122"/>
                </a:endParaRPr>
              </a:p>
            </p:txBody>
          </p:sp>
          <p:sp>
            <p:nvSpPr>
              <p:cNvPr id="30952" name="Rectangle 171"/>
              <p:cNvSpPr>
                <a:spLocks noChangeArrowheads="1"/>
              </p:cNvSpPr>
              <p:nvPr/>
            </p:nvSpPr>
            <p:spPr bwMode="auto">
              <a:xfrm rot="16200000">
                <a:off x="1821" y="1391"/>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953" name="Rectangle 172"/>
              <p:cNvSpPr>
                <a:spLocks noChangeArrowheads="1"/>
              </p:cNvSpPr>
              <p:nvPr/>
            </p:nvSpPr>
            <p:spPr bwMode="auto">
              <a:xfrm rot="16200000">
                <a:off x="1830" y="1334"/>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S</a:t>
                </a:r>
                <a:endParaRPr lang="en-US" altLang="zh-CN" sz="1800">
                  <a:latin typeface="微软雅黑" panose="020B0503020204020204" pitchFamily="34" charset="-122"/>
                  <a:ea typeface="微软雅黑" panose="020B0503020204020204" pitchFamily="34" charset="-122"/>
                </a:endParaRPr>
              </a:p>
            </p:txBody>
          </p:sp>
          <p:sp>
            <p:nvSpPr>
              <p:cNvPr id="30954" name="Rectangle 173"/>
              <p:cNvSpPr>
                <a:spLocks noChangeArrowheads="1"/>
              </p:cNvSpPr>
              <p:nvPr/>
            </p:nvSpPr>
            <p:spPr bwMode="auto">
              <a:xfrm rot="16200000">
                <a:off x="1827" y="1278"/>
                <a:ext cx="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p:txBody>
          </p:sp>
          <p:sp>
            <p:nvSpPr>
              <p:cNvPr id="30955" name="Rectangle 174"/>
              <p:cNvSpPr>
                <a:spLocks noChangeArrowheads="1"/>
              </p:cNvSpPr>
              <p:nvPr/>
            </p:nvSpPr>
            <p:spPr bwMode="auto">
              <a:xfrm rot="16200000">
                <a:off x="1697" y="1633"/>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R</a:t>
                </a:r>
                <a:endParaRPr lang="en-US" altLang="zh-CN" sz="1800">
                  <a:latin typeface="微软雅黑" panose="020B0503020204020204" pitchFamily="34" charset="-122"/>
                  <a:ea typeface="微软雅黑" panose="020B0503020204020204" pitchFamily="34" charset="-122"/>
                </a:endParaRPr>
              </a:p>
            </p:txBody>
          </p:sp>
          <p:sp>
            <p:nvSpPr>
              <p:cNvPr id="30956" name="Rectangle 175"/>
              <p:cNvSpPr>
                <a:spLocks noChangeArrowheads="1"/>
              </p:cNvSpPr>
              <p:nvPr/>
            </p:nvSpPr>
            <p:spPr bwMode="auto">
              <a:xfrm rot="16200000">
                <a:off x="1701" y="1577"/>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S</a:t>
                </a:r>
                <a:endParaRPr lang="en-US" altLang="zh-CN" sz="1800">
                  <a:latin typeface="微软雅黑" panose="020B0503020204020204" pitchFamily="34" charset="-122"/>
                  <a:ea typeface="微软雅黑" panose="020B0503020204020204" pitchFamily="34" charset="-122"/>
                </a:endParaRPr>
              </a:p>
            </p:txBody>
          </p:sp>
          <p:sp>
            <p:nvSpPr>
              <p:cNvPr id="30957" name="Rectangle 176"/>
              <p:cNvSpPr>
                <a:spLocks noChangeArrowheads="1"/>
              </p:cNvSpPr>
              <p:nvPr/>
            </p:nvSpPr>
            <p:spPr bwMode="auto">
              <a:xfrm rot="16200000">
                <a:off x="1709" y="1521"/>
                <a:ext cx="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_</a:t>
                </a:r>
                <a:endParaRPr lang="en-US" altLang="zh-CN" sz="1800">
                  <a:latin typeface="微软雅黑" panose="020B0503020204020204" pitchFamily="34" charset="-122"/>
                  <a:ea typeface="微软雅黑" panose="020B0503020204020204" pitchFamily="34" charset="-122"/>
                </a:endParaRPr>
              </a:p>
            </p:txBody>
          </p:sp>
          <p:sp>
            <p:nvSpPr>
              <p:cNvPr id="30958" name="Rectangle 177"/>
              <p:cNvSpPr>
                <a:spLocks noChangeArrowheads="1"/>
              </p:cNvSpPr>
              <p:nvPr/>
            </p:nvSpPr>
            <p:spPr bwMode="auto">
              <a:xfrm rot="16200000">
                <a:off x="1699" y="1463"/>
                <a:ext cx="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B</a:t>
                </a:r>
                <a:endParaRPr lang="en-US" altLang="zh-CN" sz="1800">
                  <a:latin typeface="微软雅黑" panose="020B0503020204020204" pitchFamily="34" charset="-122"/>
                  <a:ea typeface="微软雅黑" panose="020B0503020204020204" pitchFamily="34" charset="-122"/>
                </a:endParaRPr>
              </a:p>
            </p:txBody>
          </p:sp>
          <p:sp>
            <p:nvSpPr>
              <p:cNvPr id="30959" name="Rectangle 178"/>
              <p:cNvSpPr>
                <a:spLocks noChangeArrowheads="1"/>
              </p:cNvSpPr>
              <p:nvPr/>
            </p:nvSpPr>
            <p:spPr bwMode="auto">
              <a:xfrm rot="16200000">
                <a:off x="1692" y="1407"/>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960" name="Rectangle 179"/>
              <p:cNvSpPr>
                <a:spLocks noChangeArrowheads="1"/>
              </p:cNvSpPr>
              <p:nvPr/>
            </p:nvSpPr>
            <p:spPr bwMode="auto">
              <a:xfrm rot="16200000">
                <a:off x="1701" y="1350"/>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S</a:t>
                </a:r>
                <a:endParaRPr lang="en-US" altLang="zh-CN" sz="1800">
                  <a:latin typeface="微软雅黑" panose="020B0503020204020204" pitchFamily="34" charset="-122"/>
                  <a:ea typeface="微软雅黑" panose="020B0503020204020204" pitchFamily="34" charset="-122"/>
                </a:endParaRPr>
              </a:p>
            </p:txBody>
          </p:sp>
          <p:sp>
            <p:nvSpPr>
              <p:cNvPr id="30961" name="Rectangle 180"/>
              <p:cNvSpPr>
                <a:spLocks noChangeArrowheads="1"/>
              </p:cNvSpPr>
              <p:nvPr/>
            </p:nvSpPr>
            <p:spPr bwMode="auto">
              <a:xfrm rot="16200000">
                <a:off x="1698" y="1292"/>
                <a:ext cx="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p:txBody>
          </p:sp>
          <p:sp>
            <p:nvSpPr>
              <p:cNvPr id="30962" name="Rectangle 181"/>
              <p:cNvSpPr>
                <a:spLocks noChangeArrowheads="1"/>
              </p:cNvSpPr>
              <p:nvPr/>
            </p:nvSpPr>
            <p:spPr bwMode="auto">
              <a:xfrm rot="16200000">
                <a:off x="1567" y="1634"/>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a:t>
                </a:r>
                <a:endParaRPr lang="en-US" altLang="zh-CN" sz="1800">
                  <a:latin typeface="微软雅黑" panose="020B0503020204020204" pitchFamily="34" charset="-122"/>
                  <a:ea typeface="微软雅黑" panose="020B0503020204020204" pitchFamily="34" charset="-122"/>
                </a:endParaRPr>
              </a:p>
            </p:txBody>
          </p:sp>
          <p:sp>
            <p:nvSpPr>
              <p:cNvPr id="30963" name="Rectangle 182"/>
              <p:cNvSpPr>
                <a:spLocks noChangeArrowheads="1"/>
              </p:cNvSpPr>
              <p:nvPr/>
            </p:nvSpPr>
            <p:spPr bwMode="auto">
              <a:xfrm rot="16200000">
                <a:off x="1578" y="1578"/>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L</a:t>
                </a:r>
                <a:endParaRPr lang="en-US" altLang="zh-CN" sz="1800">
                  <a:latin typeface="微软雅黑" panose="020B0503020204020204" pitchFamily="34" charset="-122"/>
                  <a:ea typeface="微软雅黑" panose="020B0503020204020204" pitchFamily="34" charset="-122"/>
                </a:endParaRPr>
              </a:p>
            </p:txBody>
          </p:sp>
          <p:sp>
            <p:nvSpPr>
              <p:cNvPr id="30964" name="Rectangle 183"/>
              <p:cNvSpPr>
                <a:spLocks noChangeArrowheads="1"/>
              </p:cNvSpPr>
              <p:nvPr/>
            </p:nvSpPr>
            <p:spPr bwMode="auto">
              <a:xfrm rot="16200000">
                <a:off x="1565" y="1521"/>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965" name="Rectangle 184"/>
              <p:cNvSpPr>
                <a:spLocks noChangeArrowheads="1"/>
              </p:cNvSpPr>
              <p:nvPr/>
            </p:nvSpPr>
            <p:spPr bwMode="auto">
              <a:xfrm rot="16200000">
                <a:off x="1582" y="1463"/>
                <a:ext cx="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_</a:t>
                </a:r>
                <a:endParaRPr lang="en-US" altLang="zh-CN" sz="1800">
                  <a:latin typeface="微软雅黑" panose="020B0503020204020204" pitchFamily="34" charset="-122"/>
                  <a:ea typeface="微软雅黑" panose="020B0503020204020204" pitchFamily="34" charset="-122"/>
                </a:endParaRPr>
              </a:p>
            </p:txBody>
          </p:sp>
          <p:sp>
            <p:nvSpPr>
              <p:cNvPr id="30966" name="Rectangle 185"/>
              <p:cNvSpPr>
                <a:spLocks noChangeArrowheads="1"/>
              </p:cNvSpPr>
              <p:nvPr/>
            </p:nvSpPr>
            <p:spPr bwMode="auto">
              <a:xfrm rot="16200000">
                <a:off x="1572" y="1407"/>
                <a:ext cx="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B</a:t>
                </a:r>
                <a:endParaRPr lang="en-US" altLang="zh-CN" sz="1800">
                  <a:latin typeface="微软雅黑" panose="020B0503020204020204" pitchFamily="34" charset="-122"/>
                  <a:ea typeface="微软雅黑" panose="020B0503020204020204" pitchFamily="34" charset="-122"/>
                </a:endParaRPr>
              </a:p>
            </p:txBody>
          </p:sp>
          <p:sp>
            <p:nvSpPr>
              <p:cNvPr id="30967" name="Rectangle 186"/>
              <p:cNvSpPr>
                <a:spLocks noChangeArrowheads="1"/>
              </p:cNvSpPr>
              <p:nvPr/>
            </p:nvSpPr>
            <p:spPr bwMode="auto">
              <a:xfrm rot="16200000">
                <a:off x="1565" y="1350"/>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U</a:t>
                </a:r>
                <a:endParaRPr lang="en-US" altLang="zh-CN" sz="1800">
                  <a:latin typeface="微软雅黑" panose="020B0503020204020204" pitchFamily="34" charset="-122"/>
                  <a:ea typeface="微软雅黑" panose="020B0503020204020204" pitchFamily="34" charset="-122"/>
                </a:endParaRPr>
              </a:p>
            </p:txBody>
          </p:sp>
          <p:sp>
            <p:nvSpPr>
              <p:cNvPr id="30968" name="Rectangle 187"/>
              <p:cNvSpPr>
                <a:spLocks noChangeArrowheads="1"/>
              </p:cNvSpPr>
              <p:nvPr/>
            </p:nvSpPr>
            <p:spPr bwMode="auto">
              <a:xfrm rot="16200000">
                <a:off x="1574" y="1292"/>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S</a:t>
                </a:r>
                <a:endParaRPr lang="en-US" altLang="zh-CN" sz="1800">
                  <a:latin typeface="微软雅黑" panose="020B0503020204020204" pitchFamily="34" charset="-122"/>
                  <a:ea typeface="微软雅黑" panose="020B0503020204020204" pitchFamily="34" charset="-122"/>
                </a:endParaRPr>
              </a:p>
            </p:txBody>
          </p:sp>
          <p:sp>
            <p:nvSpPr>
              <p:cNvPr id="30969" name="Rectangle 188"/>
              <p:cNvSpPr>
                <a:spLocks noChangeArrowheads="1"/>
              </p:cNvSpPr>
              <p:nvPr/>
            </p:nvSpPr>
            <p:spPr bwMode="auto">
              <a:xfrm rot="16200000">
                <a:off x="1321" y="1617"/>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L</a:t>
                </a:r>
                <a:endParaRPr lang="en-US" altLang="zh-CN" sz="1800">
                  <a:latin typeface="微软雅黑" panose="020B0503020204020204" pitchFamily="34" charset="-122"/>
                  <a:ea typeface="微软雅黑" panose="020B0503020204020204" pitchFamily="34" charset="-122"/>
                </a:endParaRPr>
              </a:p>
            </p:txBody>
          </p:sp>
          <p:sp>
            <p:nvSpPr>
              <p:cNvPr id="30970" name="Rectangle 189"/>
              <p:cNvSpPr>
                <a:spLocks noChangeArrowheads="1"/>
              </p:cNvSpPr>
              <p:nvPr/>
            </p:nvSpPr>
            <p:spPr bwMode="auto">
              <a:xfrm rot="16200000">
                <a:off x="1313" y="1560"/>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R</a:t>
                </a:r>
                <a:endParaRPr lang="en-US" altLang="zh-CN" sz="1800">
                  <a:latin typeface="微软雅黑" panose="020B0503020204020204" pitchFamily="34" charset="-122"/>
                  <a:ea typeface="微软雅黑" panose="020B0503020204020204" pitchFamily="34" charset="-122"/>
                </a:endParaRPr>
              </a:p>
            </p:txBody>
          </p:sp>
          <p:sp>
            <p:nvSpPr>
              <p:cNvPr id="30971" name="Rectangle 190"/>
              <p:cNvSpPr>
                <a:spLocks noChangeArrowheads="1"/>
              </p:cNvSpPr>
              <p:nvPr/>
            </p:nvSpPr>
            <p:spPr bwMode="auto">
              <a:xfrm rot="16200000">
                <a:off x="1292" y="1504"/>
                <a:ext cx="1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W</a:t>
                </a:r>
                <a:endParaRPr lang="en-US" altLang="zh-CN" sz="1800">
                  <a:latin typeface="微软雅黑" panose="020B0503020204020204" pitchFamily="34" charset="-122"/>
                  <a:ea typeface="微软雅黑" panose="020B0503020204020204" pitchFamily="34" charset="-122"/>
                </a:endParaRPr>
              </a:p>
            </p:txBody>
          </p:sp>
          <p:sp>
            <p:nvSpPr>
              <p:cNvPr id="30972" name="Rectangle 191"/>
              <p:cNvSpPr>
                <a:spLocks noChangeArrowheads="1"/>
              </p:cNvSpPr>
              <p:nvPr/>
            </p:nvSpPr>
            <p:spPr bwMode="auto">
              <a:xfrm rot="16200000">
                <a:off x="1440" y="1613"/>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C</a:t>
                </a:r>
                <a:endParaRPr lang="en-US" altLang="zh-CN" sz="1800">
                  <a:latin typeface="微软雅黑" panose="020B0503020204020204" pitchFamily="34" charset="-122"/>
                  <a:ea typeface="微软雅黑" panose="020B0503020204020204" pitchFamily="34" charset="-122"/>
                </a:endParaRPr>
              </a:p>
            </p:txBody>
          </p:sp>
          <p:sp>
            <p:nvSpPr>
              <p:cNvPr id="30973" name="Rectangle 192"/>
              <p:cNvSpPr>
                <a:spLocks noChangeArrowheads="1"/>
              </p:cNvSpPr>
              <p:nvPr/>
            </p:nvSpPr>
            <p:spPr bwMode="auto">
              <a:xfrm rot="16200000">
                <a:off x="1447" y="1557"/>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E</a:t>
                </a:r>
                <a:endParaRPr lang="en-US" altLang="zh-CN" sz="1800">
                  <a:latin typeface="微软雅黑" panose="020B0503020204020204" pitchFamily="34" charset="-122"/>
                  <a:ea typeface="微软雅黑" panose="020B0503020204020204" pitchFamily="34" charset="-122"/>
                </a:endParaRPr>
              </a:p>
            </p:txBody>
          </p:sp>
          <p:sp>
            <p:nvSpPr>
              <p:cNvPr id="30974" name="Rectangle 193"/>
              <p:cNvSpPr>
                <a:spLocks noChangeArrowheads="1"/>
              </p:cNvSpPr>
              <p:nvPr/>
            </p:nvSpPr>
            <p:spPr bwMode="auto">
              <a:xfrm rot="16200000">
                <a:off x="1449" y="1499"/>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L</a:t>
                </a:r>
                <a:endParaRPr lang="en-US" altLang="zh-CN" sz="1800">
                  <a:latin typeface="微软雅黑" panose="020B0503020204020204" pitchFamily="34" charset="-122"/>
                  <a:ea typeface="微软雅黑" panose="020B0503020204020204" pitchFamily="34" charset="-122"/>
                </a:endParaRPr>
              </a:p>
            </p:txBody>
          </p:sp>
          <p:sp>
            <p:nvSpPr>
              <p:cNvPr id="30975" name="Rectangle 194"/>
              <p:cNvSpPr>
                <a:spLocks noChangeArrowheads="1"/>
              </p:cNvSpPr>
              <p:nvPr/>
            </p:nvSpPr>
            <p:spPr bwMode="auto">
              <a:xfrm rot="16200000">
                <a:off x="1442" y="1442"/>
                <a:ext cx="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p:txBody>
          </p:sp>
          <p:sp>
            <p:nvSpPr>
              <p:cNvPr id="30976" name="Rectangle 195"/>
              <p:cNvSpPr>
                <a:spLocks noChangeArrowheads="1"/>
              </p:cNvSpPr>
              <p:nvPr/>
            </p:nvSpPr>
            <p:spPr bwMode="auto">
              <a:xfrm rot="16200000">
                <a:off x="1165" y="1617"/>
                <a:ext cx="1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W</a:t>
                </a:r>
                <a:endParaRPr lang="en-US" altLang="zh-CN" sz="1800">
                  <a:latin typeface="微软雅黑" panose="020B0503020204020204" pitchFamily="34" charset="-122"/>
                  <a:ea typeface="微软雅黑" panose="020B0503020204020204" pitchFamily="34" charset="-122"/>
                </a:endParaRPr>
              </a:p>
            </p:txBody>
          </p:sp>
          <p:sp>
            <p:nvSpPr>
              <p:cNvPr id="30977" name="Rectangle 196"/>
              <p:cNvSpPr>
                <a:spLocks noChangeArrowheads="1"/>
              </p:cNvSpPr>
              <p:nvPr/>
            </p:nvSpPr>
            <p:spPr bwMode="auto">
              <a:xfrm rot="16200000">
                <a:off x="1186" y="1560"/>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R</a:t>
                </a:r>
                <a:endParaRPr lang="en-US" altLang="zh-CN" sz="1800">
                  <a:latin typeface="微软雅黑" panose="020B0503020204020204" pitchFamily="34" charset="-122"/>
                  <a:ea typeface="微软雅黑" panose="020B0503020204020204" pitchFamily="34" charset="-122"/>
                </a:endParaRPr>
              </a:p>
            </p:txBody>
          </p:sp>
          <p:sp>
            <p:nvSpPr>
              <p:cNvPr id="30978" name="Rectangle 197"/>
              <p:cNvSpPr>
                <a:spLocks noChangeArrowheads="1"/>
              </p:cNvSpPr>
              <p:nvPr/>
            </p:nvSpPr>
            <p:spPr bwMode="auto">
              <a:xfrm rot="16200000">
                <a:off x="1180" y="1504"/>
                <a:ext cx="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30979" name="Rectangle 198"/>
              <p:cNvSpPr>
                <a:spLocks noChangeArrowheads="1"/>
              </p:cNvSpPr>
              <p:nvPr/>
            </p:nvSpPr>
            <p:spPr bwMode="auto">
              <a:xfrm rot="16200000">
                <a:off x="1080" y="1626"/>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L</a:t>
                </a:r>
                <a:endParaRPr lang="en-US" altLang="zh-CN" sz="1800">
                  <a:latin typeface="微软雅黑" panose="020B0503020204020204" pitchFamily="34" charset="-122"/>
                  <a:ea typeface="微软雅黑" panose="020B0503020204020204" pitchFamily="34" charset="-122"/>
                </a:endParaRPr>
              </a:p>
            </p:txBody>
          </p:sp>
          <p:sp>
            <p:nvSpPr>
              <p:cNvPr id="30980" name="Rectangle 199"/>
              <p:cNvSpPr>
                <a:spLocks noChangeArrowheads="1"/>
              </p:cNvSpPr>
              <p:nvPr/>
            </p:nvSpPr>
            <p:spPr bwMode="auto">
              <a:xfrm rot="16200000">
                <a:off x="1066" y="1568"/>
                <a:ext cx="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30981" name="Rectangle 200"/>
              <p:cNvSpPr>
                <a:spLocks noChangeArrowheads="1"/>
              </p:cNvSpPr>
              <p:nvPr/>
            </p:nvSpPr>
            <p:spPr bwMode="auto">
              <a:xfrm rot="16200000">
                <a:off x="1066" y="1512"/>
                <a:ext cx="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D</a:t>
                </a:r>
                <a:endParaRPr lang="en-US" altLang="zh-CN" sz="1800">
                  <a:latin typeface="微软雅黑" panose="020B0503020204020204" pitchFamily="34" charset="-122"/>
                  <a:ea typeface="微软雅黑" panose="020B0503020204020204" pitchFamily="34" charset="-122"/>
                </a:endParaRPr>
              </a:p>
            </p:txBody>
          </p:sp>
          <p:sp>
            <p:nvSpPr>
              <p:cNvPr id="30982" name="Rectangle 201"/>
              <p:cNvSpPr>
                <a:spLocks noChangeArrowheads="1"/>
              </p:cNvSpPr>
              <p:nvPr/>
            </p:nvSpPr>
            <p:spPr bwMode="auto">
              <a:xfrm rot="16200000">
                <a:off x="1072" y="1455"/>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R</a:t>
                </a:r>
                <a:endParaRPr lang="en-US" altLang="zh-CN" sz="1800">
                  <a:latin typeface="微软雅黑" panose="020B0503020204020204" pitchFamily="34" charset="-122"/>
                  <a:ea typeface="微软雅黑" panose="020B0503020204020204" pitchFamily="34" charset="-122"/>
                </a:endParaRPr>
              </a:p>
            </p:txBody>
          </p:sp>
          <p:sp>
            <p:nvSpPr>
              <p:cNvPr id="30983" name="Rectangle 202"/>
              <p:cNvSpPr>
                <a:spLocks noChangeArrowheads="1"/>
              </p:cNvSpPr>
              <p:nvPr/>
            </p:nvSpPr>
            <p:spPr bwMode="auto">
              <a:xfrm rot="16200000">
                <a:off x="1076" y="1397"/>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p:txBody>
          </p:sp>
          <p:sp>
            <p:nvSpPr>
              <p:cNvPr id="30984" name="Rectangle 203"/>
              <p:cNvSpPr>
                <a:spLocks noChangeArrowheads="1"/>
              </p:cNvSpPr>
              <p:nvPr/>
            </p:nvSpPr>
            <p:spPr bwMode="auto">
              <a:xfrm rot="16200000">
                <a:off x="910" y="1558"/>
                <a:ext cx="11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M</a:t>
                </a:r>
                <a:endParaRPr lang="en-US" altLang="zh-CN" sz="1800">
                  <a:latin typeface="微软雅黑" panose="020B0503020204020204" pitchFamily="34" charset="-122"/>
                  <a:ea typeface="微软雅黑" panose="020B0503020204020204" pitchFamily="34" charset="-122"/>
                </a:endParaRPr>
              </a:p>
            </p:txBody>
          </p:sp>
          <p:sp>
            <p:nvSpPr>
              <p:cNvPr id="30985" name="Rectangle 204"/>
              <p:cNvSpPr>
                <a:spLocks noChangeArrowheads="1"/>
              </p:cNvSpPr>
              <p:nvPr/>
            </p:nvSpPr>
            <p:spPr bwMode="auto">
              <a:xfrm rot="16200000">
                <a:off x="932" y="1500"/>
                <a:ext cx="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p:txBody>
          </p:sp>
          <p:sp>
            <p:nvSpPr>
              <p:cNvPr id="30986" name="Rectangle 205"/>
              <p:cNvSpPr>
                <a:spLocks noChangeArrowheads="1"/>
              </p:cNvSpPr>
              <p:nvPr/>
            </p:nvSpPr>
            <p:spPr bwMode="auto">
              <a:xfrm rot="16200000">
                <a:off x="805" y="1558"/>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S</a:t>
                </a:r>
                <a:endParaRPr lang="en-US" altLang="zh-CN" sz="1800">
                  <a:latin typeface="微软雅黑" panose="020B0503020204020204" pitchFamily="34" charset="-122"/>
                  <a:ea typeface="微软雅黑" panose="020B0503020204020204" pitchFamily="34" charset="-122"/>
                </a:endParaRPr>
              </a:p>
            </p:txBody>
          </p:sp>
        </p:grpSp>
        <p:sp>
          <p:nvSpPr>
            <p:cNvPr id="30727" name="Rectangle 206"/>
            <p:cNvSpPr>
              <a:spLocks noChangeArrowheads="1"/>
            </p:cNvSpPr>
            <p:nvPr/>
          </p:nvSpPr>
          <p:spPr bwMode="auto">
            <a:xfrm rot="-5400000">
              <a:off x="1361564" y="3822928"/>
              <a:ext cx="1057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0</a:t>
              </a:r>
              <a:endParaRPr lang="en-US" altLang="zh-CN" sz="1800">
                <a:latin typeface="微软雅黑" panose="020B0503020204020204" pitchFamily="34" charset="-122"/>
                <a:ea typeface="微软雅黑" panose="020B0503020204020204" pitchFamily="34" charset="-122"/>
              </a:endParaRPr>
            </a:p>
          </p:txBody>
        </p:sp>
        <p:sp>
          <p:nvSpPr>
            <p:cNvPr id="30728" name="Rectangle 207"/>
            <p:cNvSpPr>
              <a:spLocks noChangeArrowheads="1"/>
            </p:cNvSpPr>
            <p:nvPr/>
          </p:nvSpPr>
          <p:spPr bwMode="auto">
            <a:xfrm rot="-5400000">
              <a:off x="1157578" y="3915003"/>
              <a:ext cx="1041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S</a:t>
              </a:r>
              <a:endParaRPr lang="en-US" altLang="zh-CN" sz="1800">
                <a:latin typeface="微软雅黑" panose="020B0503020204020204" pitchFamily="34" charset="-122"/>
                <a:ea typeface="微软雅黑" panose="020B0503020204020204" pitchFamily="34" charset="-122"/>
              </a:endParaRPr>
            </a:p>
          </p:txBody>
        </p:sp>
        <p:sp>
          <p:nvSpPr>
            <p:cNvPr id="30729" name="Rectangle 208"/>
            <p:cNvSpPr>
              <a:spLocks noChangeArrowheads="1"/>
            </p:cNvSpPr>
            <p:nvPr/>
          </p:nvSpPr>
          <p:spPr bwMode="auto">
            <a:xfrm rot="-5400000">
              <a:off x="1156777" y="3822928"/>
              <a:ext cx="1057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endParaRPr>
            </a:p>
          </p:txBody>
        </p:sp>
        <p:sp>
          <p:nvSpPr>
            <p:cNvPr id="30730" name="Rectangle 209"/>
            <p:cNvSpPr>
              <a:spLocks noChangeArrowheads="1"/>
            </p:cNvSpPr>
            <p:nvPr/>
          </p:nvSpPr>
          <p:spPr bwMode="auto">
            <a:xfrm rot="-5400000">
              <a:off x="954378" y="3915003"/>
              <a:ext cx="1041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S</a:t>
              </a:r>
              <a:endParaRPr lang="en-US" altLang="zh-CN" sz="1800">
                <a:latin typeface="微软雅黑" panose="020B0503020204020204" pitchFamily="34" charset="-122"/>
                <a:ea typeface="微软雅黑" panose="020B0503020204020204" pitchFamily="34" charset="-122"/>
              </a:endParaRPr>
            </a:p>
          </p:txBody>
        </p:sp>
        <p:sp>
          <p:nvSpPr>
            <p:cNvPr id="30731" name="Rectangle 210"/>
            <p:cNvSpPr>
              <a:spLocks noChangeArrowheads="1"/>
            </p:cNvSpPr>
            <p:nvPr/>
          </p:nvSpPr>
          <p:spPr bwMode="auto">
            <a:xfrm rot="-5400000">
              <a:off x="953577" y="3822928"/>
              <a:ext cx="1057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a:t>
              </a:r>
              <a:endParaRPr lang="en-US" altLang="zh-CN" sz="1800">
                <a:latin typeface="微软雅黑" panose="020B0503020204020204" pitchFamily="34" charset="-122"/>
                <a:ea typeface="微软雅黑" panose="020B0503020204020204" pitchFamily="34" charset="-122"/>
              </a:endParaRPr>
            </a:p>
          </p:txBody>
        </p:sp>
        <p:sp>
          <p:nvSpPr>
            <p:cNvPr id="30732" name="Line 211"/>
            <p:cNvSpPr>
              <a:spLocks noChangeShapeType="1"/>
            </p:cNvSpPr>
            <p:nvPr/>
          </p:nvSpPr>
          <p:spPr bwMode="auto">
            <a:xfrm>
              <a:off x="5837238" y="4637088"/>
              <a:ext cx="1587" cy="4079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33" name="Line 212"/>
            <p:cNvSpPr>
              <a:spLocks noChangeShapeType="1"/>
            </p:cNvSpPr>
            <p:nvPr/>
          </p:nvSpPr>
          <p:spPr bwMode="auto">
            <a:xfrm>
              <a:off x="5583238"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34" name="Rectangle 213"/>
            <p:cNvSpPr>
              <a:spLocks noChangeArrowheads="1"/>
            </p:cNvSpPr>
            <p:nvPr/>
          </p:nvSpPr>
          <p:spPr bwMode="auto">
            <a:xfrm>
              <a:off x="5619750"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11</a:t>
              </a:r>
              <a:endParaRPr lang="en-US" altLang="zh-CN" sz="1800">
                <a:latin typeface="微软雅黑" panose="020B0503020204020204" pitchFamily="34" charset="-122"/>
                <a:ea typeface="微软雅黑" panose="020B0503020204020204" pitchFamily="34" charset="-122"/>
              </a:endParaRPr>
            </a:p>
          </p:txBody>
        </p:sp>
        <p:sp>
          <p:nvSpPr>
            <p:cNvPr id="30735" name="Line 214"/>
            <p:cNvSpPr>
              <a:spLocks noChangeShapeType="1"/>
            </p:cNvSpPr>
            <p:nvPr/>
          </p:nvSpPr>
          <p:spPr bwMode="auto">
            <a:xfrm>
              <a:off x="53784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36" name="Line 215"/>
            <p:cNvSpPr>
              <a:spLocks noChangeShapeType="1"/>
            </p:cNvSpPr>
            <p:nvPr/>
          </p:nvSpPr>
          <p:spPr bwMode="auto">
            <a:xfrm>
              <a:off x="5176838"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37" name="Line 216"/>
            <p:cNvSpPr>
              <a:spLocks noChangeShapeType="1"/>
            </p:cNvSpPr>
            <p:nvPr/>
          </p:nvSpPr>
          <p:spPr bwMode="auto">
            <a:xfrm>
              <a:off x="49720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38" name="Line 217"/>
            <p:cNvSpPr>
              <a:spLocks noChangeShapeType="1"/>
            </p:cNvSpPr>
            <p:nvPr/>
          </p:nvSpPr>
          <p:spPr bwMode="auto">
            <a:xfrm>
              <a:off x="47688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39" name="Line 218"/>
            <p:cNvSpPr>
              <a:spLocks noChangeShapeType="1"/>
            </p:cNvSpPr>
            <p:nvPr/>
          </p:nvSpPr>
          <p:spPr bwMode="auto">
            <a:xfrm>
              <a:off x="4567238"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40" name="Line 219"/>
            <p:cNvSpPr>
              <a:spLocks noChangeShapeType="1"/>
            </p:cNvSpPr>
            <p:nvPr/>
          </p:nvSpPr>
          <p:spPr bwMode="auto">
            <a:xfrm>
              <a:off x="43624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41" name="Line 220"/>
            <p:cNvSpPr>
              <a:spLocks noChangeShapeType="1"/>
            </p:cNvSpPr>
            <p:nvPr/>
          </p:nvSpPr>
          <p:spPr bwMode="auto">
            <a:xfrm>
              <a:off x="4160838"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42" name="Line 221"/>
            <p:cNvSpPr>
              <a:spLocks noChangeShapeType="1"/>
            </p:cNvSpPr>
            <p:nvPr/>
          </p:nvSpPr>
          <p:spPr bwMode="auto">
            <a:xfrm>
              <a:off x="3957638"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43" name="Line 222"/>
            <p:cNvSpPr>
              <a:spLocks noChangeShapeType="1"/>
            </p:cNvSpPr>
            <p:nvPr/>
          </p:nvSpPr>
          <p:spPr bwMode="auto">
            <a:xfrm>
              <a:off x="37528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44" name="Line 223"/>
            <p:cNvSpPr>
              <a:spLocks noChangeShapeType="1"/>
            </p:cNvSpPr>
            <p:nvPr/>
          </p:nvSpPr>
          <p:spPr bwMode="auto">
            <a:xfrm>
              <a:off x="3551238"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45" name="Line 224"/>
            <p:cNvSpPr>
              <a:spLocks noChangeShapeType="1"/>
            </p:cNvSpPr>
            <p:nvPr/>
          </p:nvSpPr>
          <p:spPr bwMode="auto">
            <a:xfrm>
              <a:off x="33464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46" name="Line 225"/>
            <p:cNvSpPr>
              <a:spLocks noChangeShapeType="1"/>
            </p:cNvSpPr>
            <p:nvPr/>
          </p:nvSpPr>
          <p:spPr bwMode="auto">
            <a:xfrm>
              <a:off x="31432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47" name="Line 226"/>
            <p:cNvSpPr>
              <a:spLocks noChangeShapeType="1"/>
            </p:cNvSpPr>
            <p:nvPr/>
          </p:nvSpPr>
          <p:spPr bwMode="auto">
            <a:xfrm>
              <a:off x="2941638"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48" name="Line 227"/>
            <p:cNvSpPr>
              <a:spLocks noChangeShapeType="1"/>
            </p:cNvSpPr>
            <p:nvPr/>
          </p:nvSpPr>
          <p:spPr bwMode="auto">
            <a:xfrm>
              <a:off x="27368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49" name="Line 228"/>
            <p:cNvSpPr>
              <a:spLocks noChangeShapeType="1"/>
            </p:cNvSpPr>
            <p:nvPr/>
          </p:nvSpPr>
          <p:spPr bwMode="auto">
            <a:xfrm>
              <a:off x="25336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50" name="Line 229"/>
            <p:cNvSpPr>
              <a:spLocks noChangeShapeType="1"/>
            </p:cNvSpPr>
            <p:nvPr/>
          </p:nvSpPr>
          <p:spPr bwMode="auto">
            <a:xfrm>
              <a:off x="2332038"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51" name="Line 230"/>
            <p:cNvSpPr>
              <a:spLocks noChangeShapeType="1"/>
            </p:cNvSpPr>
            <p:nvPr/>
          </p:nvSpPr>
          <p:spPr bwMode="auto">
            <a:xfrm>
              <a:off x="21272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52" name="Line 231"/>
            <p:cNvSpPr>
              <a:spLocks noChangeShapeType="1"/>
            </p:cNvSpPr>
            <p:nvPr/>
          </p:nvSpPr>
          <p:spPr bwMode="auto">
            <a:xfrm>
              <a:off x="1925638"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53" name="Line 232"/>
            <p:cNvSpPr>
              <a:spLocks noChangeShapeType="1"/>
            </p:cNvSpPr>
            <p:nvPr/>
          </p:nvSpPr>
          <p:spPr bwMode="auto">
            <a:xfrm>
              <a:off x="1719263"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54" name="Line 233"/>
            <p:cNvSpPr>
              <a:spLocks noChangeShapeType="1"/>
            </p:cNvSpPr>
            <p:nvPr/>
          </p:nvSpPr>
          <p:spPr bwMode="auto">
            <a:xfrm>
              <a:off x="15176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55" name="Line 234"/>
            <p:cNvSpPr>
              <a:spLocks noChangeShapeType="1"/>
            </p:cNvSpPr>
            <p:nvPr/>
          </p:nvSpPr>
          <p:spPr bwMode="auto">
            <a:xfrm>
              <a:off x="1316038" y="4637088"/>
              <a:ext cx="1587"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56" name="Line 235"/>
            <p:cNvSpPr>
              <a:spLocks noChangeShapeType="1"/>
            </p:cNvSpPr>
            <p:nvPr/>
          </p:nvSpPr>
          <p:spPr bwMode="auto">
            <a:xfrm>
              <a:off x="11112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57" name="Rectangle 236"/>
            <p:cNvSpPr>
              <a:spLocks noChangeArrowheads="1"/>
            </p:cNvSpPr>
            <p:nvPr/>
          </p:nvSpPr>
          <p:spPr bwMode="auto">
            <a:xfrm>
              <a:off x="5391150"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12</a:t>
              </a:r>
              <a:endParaRPr lang="en-US" altLang="zh-CN" sz="1800">
                <a:latin typeface="微软雅黑" panose="020B0503020204020204" pitchFamily="34" charset="-122"/>
                <a:ea typeface="微软雅黑" panose="020B0503020204020204" pitchFamily="34" charset="-122"/>
              </a:endParaRPr>
            </a:p>
          </p:txBody>
        </p:sp>
        <p:sp>
          <p:nvSpPr>
            <p:cNvPr id="30758" name="Rectangle 237"/>
            <p:cNvSpPr>
              <a:spLocks noChangeArrowheads="1"/>
            </p:cNvSpPr>
            <p:nvPr/>
          </p:nvSpPr>
          <p:spPr bwMode="auto">
            <a:xfrm>
              <a:off x="51863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13</a:t>
              </a:r>
              <a:endParaRPr lang="en-US" altLang="zh-CN" sz="1800">
                <a:latin typeface="微软雅黑" panose="020B0503020204020204" pitchFamily="34" charset="-122"/>
                <a:ea typeface="微软雅黑" panose="020B0503020204020204" pitchFamily="34" charset="-122"/>
              </a:endParaRPr>
            </a:p>
          </p:txBody>
        </p:sp>
        <p:sp>
          <p:nvSpPr>
            <p:cNvPr id="30759" name="Rectangle 238"/>
            <p:cNvSpPr>
              <a:spLocks noChangeArrowheads="1"/>
            </p:cNvSpPr>
            <p:nvPr/>
          </p:nvSpPr>
          <p:spPr bwMode="auto">
            <a:xfrm>
              <a:off x="4984750"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14</a:t>
              </a:r>
              <a:endParaRPr lang="en-US" altLang="zh-CN" sz="1800">
                <a:latin typeface="微软雅黑" panose="020B0503020204020204" pitchFamily="34" charset="-122"/>
                <a:ea typeface="微软雅黑" panose="020B0503020204020204" pitchFamily="34" charset="-122"/>
              </a:endParaRPr>
            </a:p>
          </p:txBody>
        </p:sp>
        <p:sp>
          <p:nvSpPr>
            <p:cNvPr id="30760" name="Rectangle 239"/>
            <p:cNvSpPr>
              <a:spLocks noChangeArrowheads="1"/>
            </p:cNvSpPr>
            <p:nvPr/>
          </p:nvSpPr>
          <p:spPr bwMode="auto">
            <a:xfrm>
              <a:off x="47799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15</a:t>
              </a:r>
              <a:endParaRPr lang="en-US" altLang="zh-CN" sz="1800">
                <a:latin typeface="微软雅黑" panose="020B0503020204020204" pitchFamily="34" charset="-122"/>
                <a:ea typeface="微软雅黑" panose="020B0503020204020204" pitchFamily="34" charset="-122"/>
              </a:endParaRPr>
            </a:p>
          </p:txBody>
        </p:sp>
        <p:sp>
          <p:nvSpPr>
            <p:cNvPr id="30761" name="Rectangle 240"/>
            <p:cNvSpPr>
              <a:spLocks noChangeArrowheads="1"/>
            </p:cNvSpPr>
            <p:nvPr/>
          </p:nvSpPr>
          <p:spPr bwMode="auto">
            <a:xfrm>
              <a:off x="45767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16</a:t>
              </a:r>
              <a:endParaRPr lang="en-US" altLang="zh-CN" sz="1800">
                <a:latin typeface="微软雅黑" panose="020B0503020204020204" pitchFamily="34" charset="-122"/>
                <a:ea typeface="微软雅黑" panose="020B0503020204020204" pitchFamily="34" charset="-122"/>
              </a:endParaRPr>
            </a:p>
          </p:txBody>
        </p:sp>
        <p:sp>
          <p:nvSpPr>
            <p:cNvPr id="30762" name="Rectangle 241"/>
            <p:cNvSpPr>
              <a:spLocks noChangeArrowheads="1"/>
            </p:cNvSpPr>
            <p:nvPr/>
          </p:nvSpPr>
          <p:spPr bwMode="auto">
            <a:xfrm>
              <a:off x="4375150"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17</a:t>
              </a:r>
              <a:endParaRPr lang="en-US" altLang="zh-CN" sz="1800">
                <a:latin typeface="微软雅黑" panose="020B0503020204020204" pitchFamily="34" charset="-122"/>
                <a:ea typeface="微软雅黑" panose="020B0503020204020204" pitchFamily="34" charset="-122"/>
              </a:endParaRPr>
            </a:p>
          </p:txBody>
        </p:sp>
        <p:sp>
          <p:nvSpPr>
            <p:cNvPr id="30763" name="Rectangle 242"/>
            <p:cNvSpPr>
              <a:spLocks noChangeArrowheads="1"/>
            </p:cNvSpPr>
            <p:nvPr/>
          </p:nvSpPr>
          <p:spPr bwMode="auto">
            <a:xfrm>
              <a:off x="41703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18</a:t>
              </a:r>
              <a:endParaRPr lang="en-US" altLang="zh-CN" sz="1800">
                <a:latin typeface="微软雅黑" panose="020B0503020204020204" pitchFamily="34" charset="-122"/>
                <a:ea typeface="微软雅黑" panose="020B0503020204020204" pitchFamily="34" charset="-122"/>
              </a:endParaRPr>
            </a:p>
          </p:txBody>
        </p:sp>
        <p:sp>
          <p:nvSpPr>
            <p:cNvPr id="30764" name="Rectangle 243"/>
            <p:cNvSpPr>
              <a:spLocks noChangeArrowheads="1"/>
            </p:cNvSpPr>
            <p:nvPr/>
          </p:nvSpPr>
          <p:spPr bwMode="auto">
            <a:xfrm>
              <a:off x="3968750"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19</a:t>
              </a:r>
              <a:endParaRPr lang="en-US" altLang="zh-CN" sz="1800">
                <a:latin typeface="微软雅黑" panose="020B0503020204020204" pitchFamily="34" charset="-122"/>
                <a:ea typeface="微软雅黑" panose="020B0503020204020204" pitchFamily="34" charset="-122"/>
              </a:endParaRPr>
            </a:p>
          </p:txBody>
        </p:sp>
        <p:sp>
          <p:nvSpPr>
            <p:cNvPr id="30765" name="Rectangle 244"/>
            <p:cNvSpPr>
              <a:spLocks noChangeArrowheads="1"/>
            </p:cNvSpPr>
            <p:nvPr/>
          </p:nvSpPr>
          <p:spPr bwMode="auto">
            <a:xfrm>
              <a:off x="3765550" y="47529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20</a:t>
              </a:r>
              <a:endParaRPr lang="en-US" altLang="zh-CN" sz="1800">
                <a:latin typeface="微软雅黑" panose="020B0503020204020204" pitchFamily="34" charset="-122"/>
                <a:ea typeface="微软雅黑" panose="020B0503020204020204" pitchFamily="34" charset="-122"/>
              </a:endParaRPr>
            </a:p>
          </p:txBody>
        </p:sp>
        <p:sp>
          <p:nvSpPr>
            <p:cNvPr id="30766" name="Rectangle 245"/>
            <p:cNvSpPr>
              <a:spLocks noChangeArrowheads="1"/>
            </p:cNvSpPr>
            <p:nvPr/>
          </p:nvSpPr>
          <p:spPr bwMode="auto">
            <a:xfrm>
              <a:off x="35607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dirty="0">
                  <a:solidFill>
                    <a:srgbClr val="000000"/>
                  </a:solidFill>
                  <a:latin typeface="微软雅黑" panose="020B0503020204020204" pitchFamily="34" charset="-122"/>
                  <a:ea typeface="微软雅黑" panose="020B0503020204020204" pitchFamily="34" charset="-122"/>
                </a:rPr>
                <a:t>21</a:t>
              </a:r>
              <a:endParaRPr lang="en-US" altLang="zh-CN" sz="1800" dirty="0">
                <a:latin typeface="微软雅黑" panose="020B0503020204020204" pitchFamily="34" charset="-122"/>
                <a:ea typeface="微软雅黑" panose="020B0503020204020204" pitchFamily="34" charset="-122"/>
              </a:endParaRPr>
            </a:p>
          </p:txBody>
        </p:sp>
        <p:sp>
          <p:nvSpPr>
            <p:cNvPr id="30767" name="Rectangle 246"/>
            <p:cNvSpPr>
              <a:spLocks noChangeArrowheads="1"/>
            </p:cNvSpPr>
            <p:nvPr/>
          </p:nvSpPr>
          <p:spPr bwMode="auto">
            <a:xfrm>
              <a:off x="3359150"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22</a:t>
              </a:r>
              <a:endParaRPr lang="en-US" altLang="zh-CN" sz="1800">
                <a:latin typeface="微软雅黑" panose="020B0503020204020204" pitchFamily="34" charset="-122"/>
                <a:ea typeface="微软雅黑" panose="020B0503020204020204" pitchFamily="34" charset="-122"/>
              </a:endParaRPr>
            </a:p>
          </p:txBody>
        </p:sp>
        <p:sp>
          <p:nvSpPr>
            <p:cNvPr id="30768" name="Rectangle 247"/>
            <p:cNvSpPr>
              <a:spLocks noChangeArrowheads="1"/>
            </p:cNvSpPr>
            <p:nvPr/>
          </p:nvSpPr>
          <p:spPr bwMode="auto">
            <a:xfrm>
              <a:off x="31543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23</a:t>
              </a:r>
              <a:endParaRPr lang="en-US" altLang="zh-CN" sz="1800">
                <a:latin typeface="微软雅黑" panose="020B0503020204020204" pitchFamily="34" charset="-122"/>
                <a:ea typeface="微软雅黑" panose="020B0503020204020204" pitchFamily="34" charset="-122"/>
              </a:endParaRPr>
            </a:p>
          </p:txBody>
        </p:sp>
        <p:sp>
          <p:nvSpPr>
            <p:cNvPr id="30769" name="Rectangle 248"/>
            <p:cNvSpPr>
              <a:spLocks noChangeArrowheads="1"/>
            </p:cNvSpPr>
            <p:nvPr/>
          </p:nvSpPr>
          <p:spPr bwMode="auto">
            <a:xfrm>
              <a:off x="29511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24</a:t>
              </a:r>
              <a:endParaRPr lang="en-US" altLang="zh-CN" sz="1800">
                <a:latin typeface="微软雅黑" panose="020B0503020204020204" pitchFamily="34" charset="-122"/>
                <a:ea typeface="微软雅黑" panose="020B0503020204020204" pitchFamily="34" charset="-122"/>
              </a:endParaRPr>
            </a:p>
          </p:txBody>
        </p:sp>
        <p:sp>
          <p:nvSpPr>
            <p:cNvPr id="30770" name="Rectangle 249"/>
            <p:cNvSpPr>
              <a:spLocks noChangeArrowheads="1"/>
            </p:cNvSpPr>
            <p:nvPr/>
          </p:nvSpPr>
          <p:spPr bwMode="auto">
            <a:xfrm>
              <a:off x="2749550"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25</a:t>
              </a:r>
              <a:endParaRPr lang="en-US" altLang="zh-CN" sz="1800">
                <a:latin typeface="微软雅黑" panose="020B0503020204020204" pitchFamily="34" charset="-122"/>
                <a:ea typeface="微软雅黑" panose="020B0503020204020204" pitchFamily="34" charset="-122"/>
              </a:endParaRPr>
            </a:p>
          </p:txBody>
        </p:sp>
        <p:sp>
          <p:nvSpPr>
            <p:cNvPr id="30771" name="Rectangle 250"/>
            <p:cNvSpPr>
              <a:spLocks noChangeArrowheads="1"/>
            </p:cNvSpPr>
            <p:nvPr/>
          </p:nvSpPr>
          <p:spPr bwMode="auto">
            <a:xfrm>
              <a:off x="25447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26</a:t>
              </a:r>
              <a:endParaRPr lang="en-US" altLang="zh-CN" sz="1800">
                <a:latin typeface="微软雅黑" panose="020B0503020204020204" pitchFamily="34" charset="-122"/>
                <a:ea typeface="微软雅黑" panose="020B0503020204020204" pitchFamily="34" charset="-122"/>
              </a:endParaRPr>
            </a:p>
          </p:txBody>
        </p:sp>
        <p:sp>
          <p:nvSpPr>
            <p:cNvPr id="30772" name="Rectangle 251"/>
            <p:cNvSpPr>
              <a:spLocks noChangeArrowheads="1"/>
            </p:cNvSpPr>
            <p:nvPr/>
          </p:nvSpPr>
          <p:spPr bwMode="auto">
            <a:xfrm>
              <a:off x="23415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27</a:t>
              </a:r>
              <a:endParaRPr lang="en-US" altLang="zh-CN" sz="1800">
                <a:latin typeface="微软雅黑" panose="020B0503020204020204" pitchFamily="34" charset="-122"/>
                <a:ea typeface="微软雅黑" panose="020B0503020204020204" pitchFamily="34" charset="-122"/>
              </a:endParaRPr>
            </a:p>
          </p:txBody>
        </p:sp>
        <p:sp>
          <p:nvSpPr>
            <p:cNvPr id="30773" name="Rectangle 252"/>
            <p:cNvSpPr>
              <a:spLocks noChangeArrowheads="1"/>
            </p:cNvSpPr>
            <p:nvPr/>
          </p:nvSpPr>
          <p:spPr bwMode="auto">
            <a:xfrm>
              <a:off x="2139950"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28</a:t>
              </a:r>
              <a:endParaRPr lang="en-US" altLang="zh-CN" sz="1800">
                <a:latin typeface="微软雅黑" panose="020B0503020204020204" pitchFamily="34" charset="-122"/>
                <a:ea typeface="微软雅黑" panose="020B0503020204020204" pitchFamily="34" charset="-122"/>
              </a:endParaRPr>
            </a:p>
          </p:txBody>
        </p:sp>
        <p:sp>
          <p:nvSpPr>
            <p:cNvPr id="30774" name="Rectangle 253"/>
            <p:cNvSpPr>
              <a:spLocks noChangeArrowheads="1"/>
            </p:cNvSpPr>
            <p:nvPr/>
          </p:nvSpPr>
          <p:spPr bwMode="auto">
            <a:xfrm>
              <a:off x="19351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29</a:t>
              </a:r>
              <a:endParaRPr lang="en-US" altLang="zh-CN" sz="1800">
                <a:latin typeface="微软雅黑" panose="020B0503020204020204" pitchFamily="34" charset="-122"/>
                <a:ea typeface="微软雅黑" panose="020B0503020204020204" pitchFamily="34" charset="-122"/>
              </a:endParaRPr>
            </a:p>
          </p:txBody>
        </p:sp>
        <p:sp>
          <p:nvSpPr>
            <p:cNvPr id="30775" name="Rectangle 254"/>
            <p:cNvSpPr>
              <a:spLocks noChangeArrowheads="1"/>
            </p:cNvSpPr>
            <p:nvPr/>
          </p:nvSpPr>
          <p:spPr bwMode="auto">
            <a:xfrm>
              <a:off x="1733550"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30</a:t>
              </a:r>
              <a:endParaRPr lang="en-US" altLang="zh-CN" sz="1800">
                <a:latin typeface="微软雅黑" panose="020B0503020204020204" pitchFamily="34" charset="-122"/>
                <a:ea typeface="微软雅黑" panose="020B0503020204020204" pitchFamily="34" charset="-122"/>
              </a:endParaRPr>
            </a:p>
          </p:txBody>
        </p:sp>
        <p:sp>
          <p:nvSpPr>
            <p:cNvPr id="30776" name="Rectangle 255"/>
            <p:cNvSpPr>
              <a:spLocks noChangeArrowheads="1"/>
            </p:cNvSpPr>
            <p:nvPr/>
          </p:nvSpPr>
          <p:spPr bwMode="auto">
            <a:xfrm>
              <a:off x="15287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31</a:t>
              </a:r>
              <a:endParaRPr lang="en-US" altLang="zh-CN" sz="1800">
                <a:latin typeface="微软雅黑" panose="020B0503020204020204" pitchFamily="34" charset="-122"/>
                <a:ea typeface="微软雅黑" panose="020B0503020204020204" pitchFamily="34" charset="-122"/>
              </a:endParaRPr>
            </a:p>
          </p:txBody>
        </p:sp>
        <p:sp>
          <p:nvSpPr>
            <p:cNvPr id="30777" name="Rectangle 256"/>
            <p:cNvSpPr>
              <a:spLocks noChangeArrowheads="1"/>
            </p:cNvSpPr>
            <p:nvPr/>
          </p:nvSpPr>
          <p:spPr bwMode="auto">
            <a:xfrm>
              <a:off x="13255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32</a:t>
              </a:r>
              <a:endParaRPr lang="en-US" altLang="zh-CN" sz="1800">
                <a:latin typeface="微软雅黑" panose="020B0503020204020204" pitchFamily="34" charset="-122"/>
                <a:ea typeface="微软雅黑" panose="020B0503020204020204" pitchFamily="34" charset="-122"/>
              </a:endParaRPr>
            </a:p>
          </p:txBody>
        </p:sp>
        <p:sp>
          <p:nvSpPr>
            <p:cNvPr id="30778" name="Rectangle 257"/>
            <p:cNvSpPr>
              <a:spLocks noChangeArrowheads="1"/>
            </p:cNvSpPr>
            <p:nvPr/>
          </p:nvSpPr>
          <p:spPr bwMode="auto">
            <a:xfrm>
              <a:off x="1123950"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33</a:t>
              </a:r>
              <a:endParaRPr lang="en-US" altLang="zh-CN" sz="1800">
                <a:latin typeface="微软雅黑" panose="020B0503020204020204" pitchFamily="34" charset="-122"/>
                <a:ea typeface="微软雅黑" panose="020B0503020204020204" pitchFamily="34" charset="-122"/>
              </a:endParaRPr>
            </a:p>
          </p:txBody>
        </p:sp>
        <p:sp>
          <p:nvSpPr>
            <p:cNvPr id="30779" name="Rectangle 258"/>
            <p:cNvSpPr>
              <a:spLocks noChangeArrowheads="1"/>
            </p:cNvSpPr>
            <p:nvPr/>
          </p:nvSpPr>
          <p:spPr bwMode="auto">
            <a:xfrm>
              <a:off x="9191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34</a:t>
              </a:r>
              <a:endParaRPr lang="en-US" altLang="zh-CN" sz="1800">
                <a:latin typeface="微软雅黑" panose="020B0503020204020204" pitchFamily="34" charset="-122"/>
                <a:ea typeface="微软雅黑" panose="020B0503020204020204" pitchFamily="34" charset="-122"/>
              </a:endParaRPr>
            </a:p>
          </p:txBody>
        </p:sp>
        <p:sp>
          <p:nvSpPr>
            <p:cNvPr id="30781" name="Line 260"/>
            <p:cNvSpPr>
              <a:spLocks noChangeShapeType="1"/>
            </p:cNvSpPr>
            <p:nvPr/>
          </p:nvSpPr>
          <p:spPr bwMode="auto">
            <a:xfrm>
              <a:off x="908050" y="4637088"/>
              <a:ext cx="1588" cy="4079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82" name="Rectangle 261"/>
            <p:cNvSpPr>
              <a:spLocks noChangeArrowheads="1"/>
            </p:cNvSpPr>
            <p:nvPr/>
          </p:nvSpPr>
          <p:spPr bwMode="auto">
            <a:xfrm>
              <a:off x="703263" y="4765675"/>
              <a:ext cx="211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35</a:t>
              </a:r>
              <a:endParaRPr lang="en-US" altLang="zh-CN" sz="1800">
                <a:latin typeface="微软雅黑" panose="020B0503020204020204" pitchFamily="34" charset="-122"/>
                <a:ea typeface="微软雅黑" panose="020B0503020204020204" pitchFamily="34" charset="-122"/>
              </a:endParaRPr>
            </a:p>
          </p:txBody>
        </p:sp>
        <p:sp>
          <p:nvSpPr>
            <p:cNvPr id="30783" name="Line 262"/>
            <p:cNvSpPr>
              <a:spLocks noChangeShapeType="1"/>
            </p:cNvSpPr>
            <p:nvPr/>
          </p:nvSpPr>
          <p:spPr bwMode="auto">
            <a:xfrm flipV="1">
              <a:off x="806450" y="4403725"/>
              <a:ext cx="1588" cy="23336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84" name="Freeform 263"/>
            <p:cNvSpPr>
              <a:spLocks/>
            </p:cNvSpPr>
            <p:nvPr/>
          </p:nvSpPr>
          <p:spPr bwMode="auto">
            <a:xfrm>
              <a:off x="744538" y="4232275"/>
              <a:ext cx="125412" cy="187325"/>
            </a:xfrm>
            <a:custGeom>
              <a:avLst/>
              <a:gdLst>
                <a:gd name="T0" fmla="*/ 0 w 79"/>
                <a:gd name="T1" fmla="*/ 2147483647 h 118"/>
                <a:gd name="T2" fmla="*/ 2147483647 w 79"/>
                <a:gd name="T3" fmla="*/ 0 h 118"/>
                <a:gd name="T4" fmla="*/ 2147483647 w 79"/>
                <a:gd name="T5" fmla="*/ 2147483647 h 118"/>
                <a:gd name="T6" fmla="*/ 0 w 79"/>
                <a:gd name="T7" fmla="*/ 2147483647 h 118"/>
                <a:gd name="T8" fmla="*/ 0 60000 65536"/>
                <a:gd name="T9" fmla="*/ 0 60000 65536"/>
                <a:gd name="T10" fmla="*/ 0 60000 65536"/>
                <a:gd name="T11" fmla="*/ 0 60000 65536"/>
                <a:gd name="T12" fmla="*/ 0 w 79"/>
                <a:gd name="T13" fmla="*/ 0 h 118"/>
                <a:gd name="T14" fmla="*/ 79 w 79"/>
                <a:gd name="T15" fmla="*/ 118 h 118"/>
              </a:gdLst>
              <a:ahLst/>
              <a:cxnLst>
                <a:cxn ang="T8">
                  <a:pos x="T0" y="T1"/>
                </a:cxn>
                <a:cxn ang="T9">
                  <a:pos x="T2" y="T3"/>
                </a:cxn>
                <a:cxn ang="T10">
                  <a:pos x="T4" y="T5"/>
                </a:cxn>
                <a:cxn ang="T11">
                  <a:pos x="T6" y="T7"/>
                </a:cxn>
              </a:cxnLst>
              <a:rect l="T12" t="T13" r="T14" b="T15"/>
              <a:pathLst>
                <a:path w="79" h="118">
                  <a:moveTo>
                    <a:pt x="0" y="118"/>
                  </a:moveTo>
                  <a:lnTo>
                    <a:pt x="39" y="0"/>
                  </a:lnTo>
                  <a:lnTo>
                    <a:pt x="79" y="118"/>
                  </a:lnTo>
                  <a:lnTo>
                    <a:pt x="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85" name="Rectangle 264"/>
            <p:cNvSpPr>
              <a:spLocks noChangeArrowheads="1"/>
            </p:cNvSpPr>
            <p:nvPr/>
          </p:nvSpPr>
          <p:spPr bwMode="auto">
            <a:xfrm rot="-5400000">
              <a:off x="775792" y="3927703"/>
              <a:ext cx="10259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T</a:t>
              </a:r>
              <a:endParaRPr lang="en-US" altLang="zh-CN" sz="1800">
                <a:latin typeface="微软雅黑" panose="020B0503020204020204" pitchFamily="34" charset="-122"/>
                <a:ea typeface="微软雅黑" panose="020B0503020204020204" pitchFamily="34" charset="-122"/>
              </a:endParaRPr>
            </a:p>
          </p:txBody>
        </p:sp>
        <p:sp>
          <p:nvSpPr>
            <p:cNvPr id="30786" name="Rectangle 265"/>
            <p:cNvSpPr>
              <a:spLocks noChangeArrowheads="1"/>
            </p:cNvSpPr>
            <p:nvPr/>
          </p:nvSpPr>
          <p:spPr bwMode="auto">
            <a:xfrm rot="-5400000">
              <a:off x="791822" y="3835628"/>
              <a:ext cx="705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1400">
                  <a:solidFill>
                    <a:srgbClr val="000000"/>
                  </a:solidFill>
                  <a:latin typeface="微软雅黑" panose="020B0503020204020204" pitchFamily="34" charset="-122"/>
                  <a:ea typeface="微软雅黑" panose="020B0503020204020204" pitchFamily="34" charset="-122"/>
                </a:rPr>
                <a:t>J</a:t>
              </a:r>
              <a:endParaRPr lang="en-US" altLang="zh-CN" sz="1800">
                <a:latin typeface="微软雅黑" panose="020B0503020204020204" pitchFamily="34" charset="-122"/>
                <a:ea typeface="微软雅黑" panose="020B0503020204020204" pitchFamily="34" charset="-122"/>
              </a:endParaRPr>
            </a:p>
          </p:txBody>
        </p:sp>
      </p:gr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9" y="4626818"/>
            <a:ext cx="8803529"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029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9E20D2F8-1626-4216-8D26-A1E29CA24F32}" type="slidenum">
              <a:rPr lang="en-US" altLang="zh-CN" sz="1000" smtClean="0"/>
              <a:pPr eaLnBrk="1" hangingPunct="1">
                <a:spcBef>
                  <a:spcPct val="0"/>
                </a:spcBef>
                <a:buClrTx/>
                <a:buSzTx/>
                <a:buFontTx/>
                <a:buNone/>
              </a:pPr>
              <a:t>17</a:t>
            </a:fld>
            <a:endParaRPr lang="en-US" altLang="zh-CN" sz="1000" smtClean="0"/>
          </a:p>
        </p:txBody>
      </p:sp>
      <p:sp>
        <p:nvSpPr>
          <p:cNvPr id="31747" name="Rectangle 2"/>
          <p:cNvSpPr>
            <a:spLocks noGrp="1" noChangeArrowheads="1"/>
          </p:cNvSpPr>
          <p:nvPr>
            <p:ph type="body" idx="1"/>
          </p:nvPr>
        </p:nvSpPr>
        <p:spPr>
          <a:xfrm>
            <a:off x="457200" y="1268760"/>
            <a:ext cx="7859713" cy="4862165"/>
          </a:xfrm>
        </p:spPr>
        <p:txBody>
          <a:bodyPr>
            <a:normAutofit/>
          </a:bodyPr>
          <a:lstStyle/>
          <a:p>
            <a:pPr>
              <a:lnSpc>
                <a:spcPct val="150000"/>
              </a:lnSpc>
            </a:pPr>
            <a:r>
              <a:rPr lang="zh-CN" altLang="en-US" sz="2400" b="1" dirty="0" smtClean="0">
                <a:solidFill>
                  <a:srgbClr val="C00000"/>
                </a:solidFill>
              </a:rPr>
              <a:t>直接表示法优点</a:t>
            </a:r>
            <a:endParaRPr lang="en-US" altLang="zh-CN" sz="2400" b="1" dirty="0" smtClean="0">
              <a:solidFill>
                <a:srgbClr val="C00000"/>
              </a:solidFill>
            </a:endParaRPr>
          </a:p>
          <a:p>
            <a:pPr lvl="1">
              <a:lnSpc>
                <a:spcPct val="150000"/>
              </a:lnSpc>
            </a:pPr>
            <a:r>
              <a:rPr lang="zh-CN" altLang="en-US" sz="2400" dirty="0"/>
              <a:t>结构简单，并行性强，操作速度快</a:t>
            </a:r>
            <a:endParaRPr lang="en-US" altLang="zh-CN" sz="2400" dirty="0"/>
          </a:p>
          <a:p>
            <a:pPr>
              <a:lnSpc>
                <a:spcPct val="150000"/>
              </a:lnSpc>
            </a:pPr>
            <a:r>
              <a:rPr lang="zh-CN" altLang="en-US" sz="2400" b="1" dirty="0">
                <a:solidFill>
                  <a:srgbClr val="C00000"/>
                </a:solidFill>
              </a:rPr>
              <a:t>直接表示法</a:t>
            </a:r>
            <a:r>
              <a:rPr lang="zh-CN" altLang="en-US" sz="2400" b="1" dirty="0" smtClean="0">
                <a:solidFill>
                  <a:srgbClr val="C00000"/>
                </a:solidFill>
              </a:rPr>
              <a:t>缺点</a:t>
            </a:r>
            <a:endParaRPr lang="en-US" altLang="zh-CN" sz="2400" dirty="0" smtClean="0">
              <a:solidFill>
                <a:srgbClr val="C00000"/>
              </a:solidFill>
            </a:endParaRPr>
          </a:p>
          <a:p>
            <a:pPr lvl="1">
              <a:lnSpc>
                <a:spcPct val="150000"/>
              </a:lnSpc>
            </a:pPr>
            <a:r>
              <a:rPr lang="zh-CN" altLang="en-US" sz="2400" dirty="0" smtClean="0"/>
              <a:t>微指令字太</a:t>
            </a:r>
            <a:r>
              <a:rPr lang="zh-CN" altLang="en-US" sz="2400" dirty="0"/>
              <a:t>宽</a:t>
            </a:r>
            <a:r>
              <a:rPr lang="zh-CN" altLang="en-US" sz="2400" dirty="0" smtClean="0"/>
              <a:t>，若微命令总数为</a:t>
            </a:r>
            <a:r>
              <a:rPr lang="en-US" altLang="zh-CN" sz="2400" dirty="0" smtClean="0"/>
              <a:t>N</a:t>
            </a:r>
            <a:r>
              <a:rPr lang="zh-CN" altLang="en-US" sz="2400" dirty="0" smtClean="0"/>
              <a:t>，则操作控制字段需要</a:t>
            </a:r>
            <a:r>
              <a:rPr lang="en-US" altLang="zh-CN" sz="2400" dirty="0" smtClean="0"/>
              <a:t>N</a:t>
            </a:r>
            <a:r>
              <a:rPr lang="zh-CN" altLang="en-US" sz="2400" dirty="0" smtClean="0"/>
              <a:t>位</a:t>
            </a:r>
          </a:p>
          <a:p>
            <a:pPr lvl="1">
              <a:lnSpc>
                <a:spcPct val="150000"/>
              </a:lnSpc>
            </a:pPr>
            <a:r>
              <a:rPr lang="zh-CN" altLang="en-US" sz="2400" dirty="0" smtClean="0"/>
              <a:t>有许多微命令是互斥的，不允许并行操作，将它们安排在一条微指令中是毫无意义的，位利用率低</a:t>
            </a:r>
          </a:p>
        </p:txBody>
      </p:sp>
      <p:sp>
        <p:nvSpPr>
          <p:cNvPr id="31748" name="Rectangle 3"/>
          <p:cNvSpPr>
            <a:spLocks noGrp="1" noChangeArrowheads="1"/>
          </p:cNvSpPr>
          <p:nvPr>
            <p:ph type="title"/>
          </p:nvPr>
        </p:nvSpPr>
        <p:spPr>
          <a:noFill/>
        </p:spPr>
        <p:txBody>
          <a:bodyPr>
            <a:normAutofit/>
          </a:bodyPr>
          <a:lstStyle/>
          <a:p>
            <a:r>
              <a:rPr lang="zh-CN" altLang="en-US" dirty="0" smtClean="0">
                <a:solidFill>
                  <a:schemeClr val="accent2">
                    <a:lumMod val="50000"/>
                  </a:schemeClr>
                </a:solidFill>
              </a:rPr>
              <a:t>一</a:t>
            </a:r>
            <a:r>
              <a:rPr lang="zh-CN" altLang="en-US" dirty="0">
                <a:solidFill>
                  <a:schemeClr val="accent2">
                    <a:lumMod val="50000"/>
                  </a:schemeClr>
                </a:solidFill>
              </a:rPr>
              <a:t>、微命令的</a:t>
            </a:r>
            <a:r>
              <a:rPr lang="zh-CN" altLang="en-US" dirty="0" smtClean="0">
                <a:solidFill>
                  <a:schemeClr val="accent2">
                    <a:lumMod val="50000"/>
                  </a:schemeClr>
                </a:solidFill>
              </a:rPr>
              <a:t>编码方法</a:t>
            </a:r>
          </a:p>
        </p:txBody>
      </p:sp>
    </p:spTree>
    <p:extLst>
      <p:ext uri="{BB962C8B-B14F-4D97-AF65-F5344CB8AC3E}">
        <p14:creationId xmlns:p14="http://schemas.microsoft.com/office/powerpoint/2010/main" val="2902831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body" idx="1"/>
          </p:nvPr>
        </p:nvSpPr>
        <p:spPr>
          <a:xfrm>
            <a:off x="323850" y="1124744"/>
            <a:ext cx="8229600" cy="2232248"/>
          </a:xfrm>
        </p:spPr>
        <p:txBody>
          <a:bodyPr>
            <a:normAutofit fontScale="92500" lnSpcReduction="20000"/>
          </a:bodyPr>
          <a:lstStyle/>
          <a:p>
            <a:pPr marL="474028" indent="-495300">
              <a:lnSpc>
                <a:spcPct val="170000"/>
              </a:lnSpc>
              <a:spcBef>
                <a:spcPts val="0"/>
              </a:spcBef>
              <a:buFont typeface="Wingdings" pitchFamily="2" charset="2"/>
              <a:buNone/>
            </a:pPr>
            <a:r>
              <a:rPr lang="en-US" altLang="zh-CN" sz="2600" b="1" dirty="0" smtClean="0">
                <a:solidFill>
                  <a:srgbClr val="C00000"/>
                </a:solidFill>
              </a:rPr>
              <a:t>2</a:t>
            </a:r>
            <a:r>
              <a:rPr lang="zh-CN" altLang="en-US" sz="2600" b="1" dirty="0" smtClean="0">
                <a:solidFill>
                  <a:srgbClr val="C00000"/>
                </a:solidFill>
              </a:rPr>
              <a:t>、编码表示法：</a:t>
            </a:r>
            <a:r>
              <a:rPr lang="zh-CN" altLang="en-US" sz="2400" dirty="0" smtClean="0"/>
              <a:t>将操作控制字段分为若干个小段，每段内采用最短编码法，将互斥</a:t>
            </a:r>
            <a:r>
              <a:rPr lang="zh-CN" altLang="en-US" sz="2400" dirty="0"/>
              <a:t>微命令在同一字段内</a:t>
            </a:r>
            <a:r>
              <a:rPr lang="zh-CN" altLang="en-US" sz="2400" dirty="0" smtClean="0"/>
              <a:t>编码</a:t>
            </a:r>
            <a:endParaRPr lang="en-US" altLang="zh-CN" sz="2400" dirty="0" smtClean="0"/>
          </a:p>
          <a:p>
            <a:pPr marL="342900" indent="-342900">
              <a:lnSpc>
                <a:spcPct val="170000"/>
              </a:lnSpc>
              <a:spcBef>
                <a:spcPts val="0"/>
              </a:spcBef>
            </a:pPr>
            <a:r>
              <a:rPr lang="zh-CN" altLang="en-US" sz="2400" b="1" dirty="0" smtClean="0">
                <a:solidFill>
                  <a:srgbClr val="0070C0"/>
                </a:solidFill>
              </a:rPr>
              <a:t>优点：</a:t>
            </a:r>
            <a:r>
              <a:rPr lang="zh-CN" altLang="en-US" sz="2400" dirty="0" smtClean="0"/>
              <a:t>微指令宽度下降</a:t>
            </a:r>
            <a:endParaRPr lang="en-US" altLang="zh-CN" sz="2400" dirty="0"/>
          </a:p>
          <a:p>
            <a:pPr marL="342900" indent="-342900">
              <a:lnSpc>
                <a:spcPct val="170000"/>
              </a:lnSpc>
              <a:spcBef>
                <a:spcPts val="0"/>
              </a:spcBef>
            </a:pPr>
            <a:r>
              <a:rPr lang="zh-CN" altLang="en-US" sz="2400" b="1" dirty="0" smtClean="0">
                <a:solidFill>
                  <a:srgbClr val="0070C0"/>
                </a:solidFill>
              </a:rPr>
              <a:t>缺点</a:t>
            </a:r>
            <a:r>
              <a:rPr lang="zh-CN" altLang="en-US" sz="2400" b="1" dirty="0">
                <a:solidFill>
                  <a:srgbClr val="0070C0"/>
                </a:solidFill>
              </a:rPr>
              <a:t>：</a:t>
            </a:r>
            <a:r>
              <a:rPr lang="zh-CN" altLang="en-US" sz="2400" dirty="0"/>
              <a:t>增加了译码电路，微程序执行速度减慢。</a:t>
            </a:r>
          </a:p>
          <a:p>
            <a:pPr marL="474028" indent="-495300">
              <a:lnSpc>
                <a:spcPct val="170000"/>
              </a:lnSpc>
              <a:spcBef>
                <a:spcPts val="0"/>
              </a:spcBef>
              <a:buFont typeface="Wingdings" pitchFamily="2" charset="2"/>
              <a:buNone/>
            </a:pPr>
            <a:endParaRPr lang="zh-CN" altLang="en-US" sz="2400" dirty="0" smtClean="0"/>
          </a:p>
        </p:txBody>
      </p:sp>
      <p:pic>
        <p:nvPicPr>
          <p:cNvPr id="32772" name="Picture 3" descr="jxnr6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501008"/>
            <a:ext cx="8352928" cy="323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95536" y="332656"/>
            <a:ext cx="8083320" cy="584775"/>
          </a:xfrm>
          <a:prstGeom prst="rect">
            <a:avLst/>
          </a:prstGeom>
        </p:spPr>
        <p:txBody>
          <a:bodyPr wrap="square">
            <a:spAutoFit/>
          </a:bodyPr>
          <a:lstStyle/>
          <a:p>
            <a:pPr eaLnBrk="1" hangingPunct="1">
              <a:buFont typeface="Wingdings" pitchFamily="2" charset="2"/>
              <a:buNone/>
            </a:pPr>
            <a:r>
              <a:rPr lang="zh-CN" altLang="en-US" sz="3200" b="1" dirty="0">
                <a:solidFill>
                  <a:schemeClr val="accent5">
                    <a:lumMod val="50000"/>
                  </a:schemeClr>
                </a:solidFill>
                <a:latin typeface="微软雅黑" panose="020B0503020204020204" pitchFamily="34" charset="-122"/>
                <a:ea typeface="微软雅黑" panose="020B0503020204020204" pitchFamily="34" charset="-122"/>
              </a:rPr>
              <a:t>一、微命令的编码方法</a:t>
            </a:r>
          </a:p>
        </p:txBody>
      </p:sp>
    </p:spTree>
    <p:extLst>
      <p:ext uri="{BB962C8B-B14F-4D97-AF65-F5344CB8AC3E}">
        <p14:creationId xmlns:p14="http://schemas.microsoft.com/office/powerpoint/2010/main" val="3914942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6FDD43BE-C6E8-4989-8ED5-B6BF26B2DA0B}" type="slidenum">
              <a:rPr lang="en-US" altLang="zh-CN" sz="1000" smtClean="0"/>
              <a:pPr eaLnBrk="1" hangingPunct="1">
                <a:spcBef>
                  <a:spcPct val="0"/>
                </a:spcBef>
                <a:buClrTx/>
                <a:buSzTx/>
                <a:buFontTx/>
                <a:buNone/>
              </a:pPr>
              <a:t>19</a:t>
            </a:fld>
            <a:endParaRPr lang="en-US" altLang="zh-CN" sz="1000" smtClean="0"/>
          </a:p>
        </p:txBody>
      </p:sp>
      <p:sp>
        <p:nvSpPr>
          <p:cNvPr id="34820" name="Rectangle 3"/>
          <p:cNvSpPr>
            <a:spLocks noGrp="1" noChangeArrowheads="1"/>
          </p:cNvSpPr>
          <p:nvPr>
            <p:ph type="body" idx="1"/>
          </p:nvPr>
        </p:nvSpPr>
        <p:spPr>
          <a:xfrm>
            <a:off x="377840" y="548680"/>
            <a:ext cx="8226608" cy="5329014"/>
          </a:xfrm>
        </p:spPr>
        <p:txBody>
          <a:bodyPr>
            <a:normAutofit/>
          </a:bodyPr>
          <a:lstStyle/>
          <a:p>
            <a:pPr marL="0" indent="0">
              <a:lnSpc>
                <a:spcPct val="150000"/>
              </a:lnSpc>
              <a:spcBef>
                <a:spcPts val="0"/>
              </a:spcBef>
              <a:buNone/>
            </a:pPr>
            <a:r>
              <a:rPr lang="zh-CN" altLang="en-US" sz="2800" b="1" dirty="0" smtClean="0">
                <a:solidFill>
                  <a:srgbClr val="006600"/>
                </a:solidFill>
              </a:rPr>
              <a:t>编码原则</a:t>
            </a:r>
            <a:endParaRPr lang="en-US" altLang="zh-CN" sz="2800" b="1" dirty="0" smtClean="0">
              <a:solidFill>
                <a:srgbClr val="006600"/>
              </a:solidFill>
            </a:endParaRPr>
          </a:p>
          <a:p>
            <a:pPr marL="0" indent="0">
              <a:lnSpc>
                <a:spcPct val="150000"/>
              </a:lnSpc>
              <a:spcBef>
                <a:spcPts val="0"/>
              </a:spcBef>
              <a:buNone/>
            </a:pPr>
            <a:r>
              <a:rPr lang="zh-CN" altLang="en-US" b="1" dirty="0" smtClean="0">
                <a:solidFill>
                  <a:srgbClr val="C00000"/>
                </a:solidFill>
              </a:rPr>
              <a:t>① 把互斥性微命令分在同一字段内，兼容性微命令分在不同段内</a:t>
            </a:r>
            <a:endParaRPr lang="en-US" altLang="zh-CN" b="1" dirty="0" smtClean="0">
              <a:solidFill>
                <a:srgbClr val="C00000"/>
              </a:solidFill>
            </a:endParaRPr>
          </a:p>
          <a:p>
            <a:pPr lvl="1">
              <a:lnSpc>
                <a:spcPct val="150000"/>
              </a:lnSpc>
              <a:spcBef>
                <a:spcPts val="0"/>
              </a:spcBef>
            </a:pPr>
            <a:r>
              <a:rPr lang="zh-CN" altLang="en-US" dirty="0" smtClean="0"/>
              <a:t>提高位利用率，缩短微指令宽度</a:t>
            </a:r>
            <a:endParaRPr lang="en-US" altLang="zh-CN" dirty="0" smtClean="0"/>
          </a:p>
          <a:p>
            <a:pPr lvl="1">
              <a:lnSpc>
                <a:spcPct val="150000"/>
              </a:lnSpc>
              <a:spcBef>
                <a:spcPts val="0"/>
              </a:spcBef>
            </a:pPr>
            <a:r>
              <a:rPr lang="zh-CN" altLang="en-US" dirty="0" smtClean="0"/>
              <a:t>相容微命令可并行执行，提高速度</a:t>
            </a:r>
          </a:p>
          <a:p>
            <a:pPr>
              <a:lnSpc>
                <a:spcPct val="150000"/>
              </a:lnSpc>
              <a:spcBef>
                <a:spcPts val="0"/>
              </a:spcBef>
              <a:buFont typeface="Wingdings" pitchFamily="2" charset="2"/>
              <a:buNone/>
            </a:pPr>
            <a:r>
              <a:rPr lang="zh-CN" altLang="en-US" b="1" dirty="0" smtClean="0">
                <a:solidFill>
                  <a:srgbClr val="C00000"/>
                </a:solidFill>
              </a:rPr>
              <a:t>② 应</a:t>
            </a:r>
            <a:r>
              <a:rPr lang="zh-CN" altLang="en-US" b="1" dirty="0">
                <a:solidFill>
                  <a:srgbClr val="C00000"/>
                </a:solidFill>
              </a:rPr>
              <a:t>与数据通路结构相</a:t>
            </a:r>
            <a:r>
              <a:rPr lang="zh-CN" altLang="en-US" b="1" dirty="0" smtClean="0">
                <a:solidFill>
                  <a:srgbClr val="C00000"/>
                </a:solidFill>
              </a:rPr>
              <a:t>适应</a:t>
            </a:r>
            <a:endParaRPr lang="zh-CN" altLang="en-US" b="1" dirty="0">
              <a:solidFill>
                <a:srgbClr val="C00000"/>
              </a:solidFill>
            </a:endParaRPr>
          </a:p>
          <a:p>
            <a:pPr>
              <a:lnSpc>
                <a:spcPct val="150000"/>
              </a:lnSpc>
              <a:spcBef>
                <a:spcPts val="0"/>
              </a:spcBef>
              <a:buFont typeface="Wingdings" pitchFamily="2" charset="2"/>
              <a:buNone/>
            </a:pPr>
            <a:r>
              <a:rPr lang="zh-CN" altLang="en-US" b="1" dirty="0" smtClean="0">
                <a:solidFill>
                  <a:srgbClr val="C00000"/>
                </a:solidFill>
              </a:rPr>
              <a:t>③ 每个</a:t>
            </a:r>
            <a:r>
              <a:rPr lang="zh-CN" altLang="en-US" b="1" dirty="0">
                <a:solidFill>
                  <a:srgbClr val="C00000"/>
                </a:solidFill>
              </a:rPr>
              <a:t>字段包含的信息位不能太多</a:t>
            </a:r>
            <a:endParaRPr lang="en-US" altLang="zh-CN" b="1" dirty="0">
              <a:solidFill>
                <a:srgbClr val="C00000"/>
              </a:solidFill>
            </a:endParaRPr>
          </a:p>
          <a:p>
            <a:pPr lvl="1">
              <a:lnSpc>
                <a:spcPct val="150000"/>
              </a:lnSpc>
              <a:spcBef>
                <a:spcPts val="0"/>
              </a:spcBef>
            </a:pPr>
            <a:r>
              <a:rPr lang="zh-CN" altLang="en-US" dirty="0"/>
              <a:t>以免增加译码线路复杂性和译码</a:t>
            </a:r>
            <a:r>
              <a:rPr lang="zh-CN" altLang="en-US" dirty="0" smtClean="0"/>
              <a:t>时间</a:t>
            </a:r>
            <a:endParaRPr lang="zh-CN" altLang="en-US" dirty="0"/>
          </a:p>
          <a:p>
            <a:pPr>
              <a:lnSpc>
                <a:spcPct val="150000"/>
              </a:lnSpc>
              <a:spcBef>
                <a:spcPts val="0"/>
              </a:spcBef>
              <a:buNone/>
            </a:pPr>
            <a:r>
              <a:rPr lang="zh-CN" altLang="en-US" b="1" dirty="0" smtClean="0">
                <a:solidFill>
                  <a:srgbClr val="C00000"/>
                </a:solidFill>
              </a:rPr>
              <a:t>④ 每个</a:t>
            </a:r>
            <a:r>
              <a:rPr lang="zh-CN" altLang="en-US" b="1" dirty="0">
                <a:solidFill>
                  <a:srgbClr val="C00000"/>
                </a:solidFill>
              </a:rPr>
              <a:t>字段要留出一个状态，表示本字段不发出任何</a:t>
            </a:r>
            <a:r>
              <a:rPr lang="zh-CN" altLang="en-US" b="1" dirty="0" smtClean="0">
                <a:solidFill>
                  <a:srgbClr val="C00000"/>
                </a:solidFill>
              </a:rPr>
              <a:t>微命令</a:t>
            </a:r>
            <a:endParaRPr lang="en-US" altLang="zh-CN" b="1" dirty="0">
              <a:solidFill>
                <a:srgbClr val="C00000"/>
              </a:solidFill>
            </a:endParaRPr>
          </a:p>
          <a:p>
            <a:pPr lvl="1">
              <a:lnSpc>
                <a:spcPct val="150000"/>
              </a:lnSpc>
              <a:spcBef>
                <a:spcPts val="0"/>
              </a:spcBef>
            </a:pPr>
            <a:r>
              <a:rPr lang="zh-CN" altLang="en-US" dirty="0"/>
              <a:t>若某字段为三位，则最多只能表示七个互斥的微命令，通常用</a:t>
            </a:r>
            <a:r>
              <a:rPr lang="en-US" altLang="zh-CN" dirty="0"/>
              <a:t>000</a:t>
            </a:r>
            <a:r>
              <a:rPr lang="zh-CN" altLang="en-US" dirty="0"/>
              <a:t>表示不</a:t>
            </a:r>
            <a:r>
              <a:rPr lang="zh-CN" altLang="en-US" dirty="0" smtClean="0"/>
              <a:t>操作</a:t>
            </a:r>
            <a:endParaRPr lang="zh-CN" altLang="en-US" dirty="0"/>
          </a:p>
        </p:txBody>
      </p:sp>
    </p:spTree>
    <p:extLst>
      <p:ext uri="{BB962C8B-B14F-4D97-AF65-F5344CB8AC3E}">
        <p14:creationId xmlns:p14="http://schemas.microsoft.com/office/powerpoint/2010/main" val="3633863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34FD6BE7-2041-414A-AA5B-332D8B7C1658}" type="slidenum">
              <a:rPr lang="en-US" altLang="zh-CN" sz="1000" smtClean="0"/>
              <a:pPr eaLnBrk="1" hangingPunct="1">
                <a:spcBef>
                  <a:spcPct val="0"/>
                </a:spcBef>
                <a:buClrTx/>
                <a:buSzTx/>
                <a:buFontTx/>
                <a:buNone/>
              </a:pPr>
              <a:t>2</a:t>
            </a:fld>
            <a:endParaRPr lang="en-US" altLang="zh-CN" sz="1000" smtClean="0"/>
          </a:p>
        </p:txBody>
      </p:sp>
      <p:sp>
        <p:nvSpPr>
          <p:cNvPr id="4099" name="Rectangle 2"/>
          <p:cNvSpPr>
            <a:spLocks noGrp="1" noChangeArrowheads="1"/>
          </p:cNvSpPr>
          <p:nvPr>
            <p:ph type="title"/>
          </p:nvPr>
        </p:nvSpPr>
        <p:spPr>
          <a:xfrm>
            <a:off x="323528" y="476672"/>
            <a:ext cx="8280920" cy="778098"/>
          </a:xfrm>
        </p:spPr>
        <p:txBody>
          <a:bodyPr/>
          <a:lstStyle/>
          <a:p>
            <a:pPr eaLnBrk="1" hangingPunct="1"/>
            <a:r>
              <a:rPr lang="en-US" altLang="zh-CN" dirty="0" smtClean="0">
                <a:cs typeface="Times New Roman" pitchFamily="18" charset="0"/>
              </a:rPr>
              <a:t>5</a:t>
            </a:r>
            <a:r>
              <a:rPr lang="en-US" altLang="zh-CN" dirty="0" smtClean="0"/>
              <a:t>.4  </a:t>
            </a:r>
            <a:r>
              <a:rPr lang="zh-CN" altLang="en-US" dirty="0" smtClean="0"/>
              <a:t>微程序控制器</a:t>
            </a:r>
          </a:p>
        </p:txBody>
      </p:sp>
      <p:sp>
        <p:nvSpPr>
          <p:cNvPr id="6" name="Rectangle 3"/>
          <p:cNvSpPr txBox="1">
            <a:spLocks noChangeArrowheads="1"/>
          </p:cNvSpPr>
          <p:nvPr/>
        </p:nvSpPr>
        <p:spPr>
          <a:xfrm>
            <a:off x="323528" y="1412776"/>
            <a:ext cx="8280920" cy="4752528"/>
          </a:xfrm>
          <a:prstGeom prst="rect">
            <a:avLst/>
          </a:prstGeom>
        </p:spPr>
        <p:txBody>
          <a:bodyPr vert="horz">
            <a:normAutofit/>
          </a:bodyPr>
          <a:lstStyle>
            <a:lvl1pPr marL="274320" indent="-274320" algn="l" rtl="0" eaLnBrk="1" latinLnBrk="0" hangingPunct="1">
              <a:lnSpc>
                <a:spcPct val="130000"/>
              </a:lnSpc>
              <a:spcBef>
                <a:spcPts val="600"/>
              </a:spcBef>
              <a:buClr>
                <a:schemeClr val="accent1"/>
              </a:buClr>
              <a:buSzPct val="70000"/>
              <a:buFont typeface="Wingdings"/>
              <a:buChar char=""/>
              <a:defRPr kumimoji="0" sz="2200" b="1" kern="1200">
                <a:solidFill>
                  <a:srgbClr val="0070C0"/>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lnSpc>
                <a:spcPct val="130000"/>
              </a:lnSpc>
              <a:spcBef>
                <a:spcPts val="600"/>
              </a:spcBef>
              <a:buClr>
                <a:schemeClr val="accent1"/>
              </a:buClr>
              <a:buSzPct val="8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lnSpc>
                <a:spcPct val="130000"/>
              </a:lnSpc>
              <a:spcBef>
                <a:spcPts val="600"/>
              </a:spcBef>
              <a:buClr>
                <a:schemeClr val="accent1">
                  <a:shade val="75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lnSpc>
                <a:spcPct val="130000"/>
              </a:lnSpc>
              <a:spcBef>
                <a:spcPts val="600"/>
              </a:spcBef>
              <a:buClr>
                <a:schemeClr val="accent1">
                  <a:tint val="60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lnSpc>
                <a:spcPct val="130000"/>
              </a:lnSpc>
              <a:spcBef>
                <a:spcPts val="600"/>
              </a:spcBef>
              <a:buClr>
                <a:schemeClr val="accent2">
                  <a:tint val="60000"/>
                </a:schemeClr>
              </a:buClr>
              <a:buSzPct val="68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361950" indent="-361950" fontAlgn="auto">
              <a:spcAft>
                <a:spcPts val="0"/>
              </a:spcAft>
            </a:pPr>
            <a:r>
              <a:rPr lang="zh-CN" altLang="en-US" sz="2800" dirty="0" smtClean="0">
                <a:solidFill>
                  <a:schemeClr val="accent2">
                    <a:lumMod val="50000"/>
                  </a:schemeClr>
                </a:solidFill>
              </a:rPr>
              <a:t>发展</a:t>
            </a:r>
          </a:p>
          <a:p>
            <a:pPr marL="708660" lvl="1" indent="-342900" fontAlgn="auto">
              <a:spcAft>
                <a:spcPts val="0"/>
              </a:spcAft>
            </a:pPr>
            <a:r>
              <a:rPr lang="zh-CN" altLang="en-US" sz="2400" b="1" dirty="0" smtClean="0">
                <a:solidFill>
                  <a:srgbClr val="C00000"/>
                </a:solidFill>
              </a:rPr>
              <a:t>提出</a:t>
            </a:r>
            <a:r>
              <a:rPr lang="zh-CN" altLang="en-US" sz="2400" dirty="0" smtClean="0"/>
              <a:t>：</a:t>
            </a:r>
            <a:r>
              <a:rPr lang="en-US" altLang="zh-CN" sz="2400" dirty="0" smtClean="0"/>
              <a:t>1951</a:t>
            </a:r>
            <a:r>
              <a:rPr lang="zh-CN" altLang="en-US" sz="2400" dirty="0"/>
              <a:t>年</a:t>
            </a:r>
            <a:r>
              <a:rPr lang="zh-CN" altLang="en-US" sz="2400" dirty="0" smtClean="0"/>
              <a:t>，剑桥大学</a:t>
            </a:r>
            <a:r>
              <a:rPr lang="en-US" altLang="zh-CN" sz="2400" dirty="0" err="1" smtClean="0"/>
              <a:t>M·V·Wilkes</a:t>
            </a:r>
            <a:r>
              <a:rPr lang="zh-CN" altLang="en-US" sz="2400" dirty="0" smtClean="0"/>
              <a:t>教授于曼彻斯特大学计算机会议上首先提出，当时还没有合适</a:t>
            </a:r>
            <a:r>
              <a:rPr lang="zh-CN" altLang="en-US" sz="2400" dirty="0"/>
              <a:t>的控制存储器</a:t>
            </a:r>
            <a:r>
              <a:rPr lang="zh-CN" altLang="en-US" sz="2400" dirty="0" smtClean="0"/>
              <a:t>元件来存放微程序</a:t>
            </a:r>
          </a:p>
          <a:p>
            <a:pPr marL="708660" lvl="1" indent="-342900" fontAlgn="auto">
              <a:spcAft>
                <a:spcPts val="0"/>
              </a:spcAft>
            </a:pPr>
            <a:r>
              <a:rPr lang="zh-CN" altLang="en-US" sz="2400" b="1" dirty="0">
                <a:solidFill>
                  <a:srgbClr val="C00000"/>
                </a:solidFill>
              </a:rPr>
              <a:t>实现</a:t>
            </a:r>
            <a:r>
              <a:rPr lang="zh-CN" altLang="en-US" sz="2400" dirty="0" smtClean="0"/>
              <a:t>：</a:t>
            </a:r>
            <a:r>
              <a:rPr lang="en-US" altLang="zh-CN" sz="2400" dirty="0" smtClean="0"/>
              <a:t>1964</a:t>
            </a:r>
            <a:r>
              <a:rPr lang="zh-CN" altLang="en-US" sz="2400" dirty="0" smtClean="0"/>
              <a:t>年，</a:t>
            </a:r>
            <a:r>
              <a:rPr lang="en-US" altLang="zh-CN" sz="2400" dirty="0" smtClean="0"/>
              <a:t>IBM</a:t>
            </a:r>
            <a:r>
              <a:rPr lang="zh-CN" altLang="en-US" sz="2400" dirty="0" smtClean="0"/>
              <a:t>公司在</a:t>
            </a:r>
            <a:r>
              <a:rPr lang="en-US" altLang="zh-CN" sz="2400" dirty="0" smtClean="0"/>
              <a:t>IBM 360</a:t>
            </a:r>
            <a:r>
              <a:rPr lang="zh-CN" altLang="en-US" sz="2400" dirty="0" smtClean="0"/>
              <a:t>系列机上，成功实现了微程序设计技术</a:t>
            </a:r>
          </a:p>
          <a:p>
            <a:pPr marL="708660" lvl="1" indent="-342900" fontAlgn="auto">
              <a:spcAft>
                <a:spcPts val="0"/>
              </a:spcAft>
            </a:pPr>
            <a:r>
              <a:rPr lang="zh-CN" altLang="en-US" sz="2400" b="1" dirty="0">
                <a:solidFill>
                  <a:srgbClr val="C00000"/>
                </a:solidFill>
              </a:rPr>
              <a:t>发展</a:t>
            </a:r>
            <a:r>
              <a:rPr lang="zh-CN" altLang="en-US" sz="2400" dirty="0" smtClean="0"/>
              <a:t>：</a:t>
            </a:r>
            <a:r>
              <a:rPr lang="en-US" altLang="zh-CN" sz="2400" dirty="0" smtClean="0"/>
              <a:t>20</a:t>
            </a:r>
            <a:r>
              <a:rPr lang="zh-CN" altLang="en-US" sz="2400" dirty="0" smtClean="0"/>
              <a:t>世纪</a:t>
            </a:r>
            <a:r>
              <a:rPr lang="en-US" altLang="zh-CN" sz="2400" dirty="0" smtClean="0"/>
              <a:t>70</a:t>
            </a:r>
            <a:r>
              <a:rPr lang="zh-CN" altLang="en-US" sz="2400" dirty="0" smtClean="0"/>
              <a:t>年代以来，由于</a:t>
            </a:r>
            <a:r>
              <a:rPr lang="en-US" altLang="zh-CN" sz="2400" dirty="0" smtClean="0"/>
              <a:t>VLSI</a:t>
            </a:r>
            <a:r>
              <a:rPr lang="zh-CN" altLang="en-US" sz="2400" dirty="0" smtClean="0"/>
              <a:t>技术的发展，推动了微程序设计技术的发展和应用</a:t>
            </a:r>
          </a:p>
        </p:txBody>
      </p:sp>
    </p:spTree>
    <p:extLst>
      <p:ext uri="{BB962C8B-B14F-4D97-AF65-F5344CB8AC3E}">
        <p14:creationId xmlns:p14="http://schemas.microsoft.com/office/powerpoint/2010/main" val="2367720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Group 2"/>
          <p:cNvGraphicFramePr>
            <a:graphicFrameLocks noGrp="1"/>
          </p:cNvGraphicFramePr>
          <p:nvPr>
            <p:ph idx="1"/>
            <p:extLst>
              <p:ext uri="{D42A27DB-BD31-4B8C-83A1-F6EECF244321}">
                <p14:modId xmlns:p14="http://schemas.microsoft.com/office/powerpoint/2010/main" val="1751563580"/>
              </p:ext>
            </p:extLst>
          </p:nvPr>
        </p:nvGraphicFramePr>
        <p:xfrm>
          <a:off x="204376" y="1268760"/>
          <a:ext cx="8400072" cy="717550"/>
        </p:xfrm>
        <a:graphic>
          <a:graphicData uri="http://schemas.openxmlformats.org/drawingml/2006/table">
            <a:tbl>
              <a:tblPr/>
              <a:tblGrid>
                <a:gridCol w="560653"/>
                <a:gridCol w="559032"/>
                <a:gridCol w="560653"/>
                <a:gridCol w="559033"/>
                <a:gridCol w="560653"/>
                <a:gridCol w="560653"/>
                <a:gridCol w="559032"/>
                <a:gridCol w="663939"/>
                <a:gridCol w="648072"/>
                <a:gridCol w="504056"/>
                <a:gridCol w="504056"/>
                <a:gridCol w="479901"/>
                <a:gridCol w="560653"/>
                <a:gridCol w="559033"/>
                <a:gridCol w="560653"/>
              </a:tblGrid>
              <a:tr h="7175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600" b="0" i="0" u="none" strike="noStrike" cap="none" normalizeH="0" baseline="0" smtClean="0">
                          <a:ln>
                            <a:noFill/>
                          </a:ln>
                          <a:solidFill>
                            <a:schemeClr val="tx1"/>
                          </a:solidFill>
                          <a:effectLst/>
                          <a:latin typeface="Arial"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77" name="AutoShape 36"/>
          <p:cNvSpPr>
            <a:spLocks/>
          </p:cNvSpPr>
          <p:nvPr/>
        </p:nvSpPr>
        <p:spPr bwMode="auto">
          <a:xfrm rot="-5400000">
            <a:off x="6828197" y="953181"/>
            <a:ext cx="447675" cy="2631406"/>
          </a:xfrm>
          <a:prstGeom prst="leftBrace">
            <a:avLst>
              <a:gd name="adj1" fmla="val 5109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5878" name="AutoShape 37"/>
          <p:cNvSpPr>
            <a:spLocks/>
          </p:cNvSpPr>
          <p:nvPr/>
        </p:nvSpPr>
        <p:spPr bwMode="auto">
          <a:xfrm rot="-5400000">
            <a:off x="1995105" y="2030399"/>
            <a:ext cx="660647" cy="575694"/>
          </a:xfrm>
          <a:prstGeom prst="leftBrace">
            <a:avLst>
              <a:gd name="adj1" fmla="val 14978"/>
              <a:gd name="adj2" fmla="val 4671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5879" name="AutoShape 38"/>
          <p:cNvSpPr>
            <a:spLocks/>
          </p:cNvSpPr>
          <p:nvPr/>
        </p:nvSpPr>
        <p:spPr bwMode="auto">
          <a:xfrm rot="-5400000">
            <a:off x="3206123" y="2004060"/>
            <a:ext cx="643152" cy="647702"/>
          </a:xfrm>
          <a:prstGeom prst="leftBrace">
            <a:avLst>
              <a:gd name="adj1" fmla="val 14978"/>
              <a:gd name="adj2" fmla="val 4507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5880" name="AutoShape 39"/>
          <p:cNvSpPr>
            <a:spLocks/>
          </p:cNvSpPr>
          <p:nvPr/>
        </p:nvSpPr>
        <p:spPr bwMode="auto">
          <a:xfrm rot="-5400000">
            <a:off x="4611999" y="1880751"/>
            <a:ext cx="571996" cy="788171"/>
          </a:xfrm>
          <a:prstGeom prst="leftBrace">
            <a:avLst>
              <a:gd name="adj1" fmla="val 14978"/>
              <a:gd name="adj2" fmla="val 4582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35881" name="Text Box 40"/>
          <p:cNvSpPr txBox="1">
            <a:spLocks noChangeArrowheads="1"/>
          </p:cNvSpPr>
          <p:nvPr/>
        </p:nvSpPr>
        <p:spPr bwMode="auto">
          <a:xfrm>
            <a:off x="6964386" y="242088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400" dirty="0">
                <a:latin typeface="Times New Roman" pitchFamily="18" charset="0"/>
              </a:rPr>
              <a:t>顺序控制</a:t>
            </a:r>
          </a:p>
        </p:txBody>
      </p:sp>
      <p:sp>
        <p:nvSpPr>
          <p:cNvPr id="35882" name="Text Box 41"/>
          <p:cNvSpPr txBox="1">
            <a:spLocks noChangeArrowheads="1"/>
          </p:cNvSpPr>
          <p:nvPr/>
        </p:nvSpPr>
        <p:spPr bwMode="auto">
          <a:xfrm>
            <a:off x="374848" y="2564904"/>
            <a:ext cx="2108920" cy="2400657"/>
          </a:xfrm>
          <a:prstGeom prst="rect">
            <a:avLst/>
          </a:prstGeom>
          <a:ln/>
          <a:extLst/>
        </p:spPr>
        <p:style>
          <a:lnRef idx="2">
            <a:schemeClr val="accent3"/>
          </a:lnRef>
          <a:fillRef idx="1">
            <a:schemeClr val="lt1"/>
          </a:fillRef>
          <a:effectRef idx="0">
            <a:schemeClr val="accent3"/>
          </a:effectRef>
          <a:fontRef idx="minor">
            <a:schemeClr val="dk1"/>
          </a:fontRef>
        </p:style>
        <p:txBody>
          <a:bodyPr wrap="square">
            <a:noAutofit/>
          </a:bodyPr>
          <a:lstStyle>
            <a:defPPr>
              <a:defRPr lang="zh-CN"/>
            </a:defPPr>
            <a:lvl1pPr eaLnBrk="1" hangingPunct="1">
              <a:lnSpc>
                <a:spcPct val="150000"/>
              </a:lnSpc>
              <a:buClrTx/>
              <a:buSzTx/>
              <a:buFont typeface="Wingdings" pitchFamily="2" charset="2"/>
              <a:buNone/>
              <a:defRPr kumimoji="1" sz="20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r>
              <a:rPr lang="en-US" altLang="zh-CN" dirty="0"/>
              <a:t>4</a:t>
            </a:r>
            <a:r>
              <a:rPr lang="zh-CN" altLang="en-US" dirty="0"/>
              <a:t>、</a:t>
            </a:r>
            <a:r>
              <a:rPr lang="en-US" altLang="zh-CN" dirty="0"/>
              <a:t>5</a:t>
            </a:r>
            <a:r>
              <a:rPr lang="zh-CN" altLang="en-US" dirty="0"/>
              <a:t>：</a:t>
            </a:r>
          </a:p>
          <a:p>
            <a:r>
              <a:rPr lang="en-US" altLang="zh-CN" dirty="0"/>
              <a:t>00   </a:t>
            </a:r>
            <a:r>
              <a:rPr lang="zh-CN" altLang="en-US" dirty="0"/>
              <a:t>无操作</a:t>
            </a:r>
          </a:p>
          <a:p>
            <a:r>
              <a:rPr lang="en-US" altLang="zh-CN" dirty="0"/>
              <a:t>01   R1</a:t>
            </a:r>
            <a:r>
              <a:rPr lang="zh-CN" altLang="en-US" dirty="0"/>
              <a:t>－</a:t>
            </a:r>
            <a:r>
              <a:rPr lang="en-US" altLang="zh-CN" dirty="0"/>
              <a:t>&gt;X</a:t>
            </a:r>
          </a:p>
          <a:p>
            <a:r>
              <a:rPr lang="en-US" altLang="zh-CN" dirty="0"/>
              <a:t>10   R2 </a:t>
            </a:r>
            <a:r>
              <a:rPr lang="zh-CN" altLang="en-US" dirty="0"/>
              <a:t>－</a:t>
            </a:r>
            <a:r>
              <a:rPr lang="en-US" altLang="zh-CN" dirty="0"/>
              <a:t>&gt; X</a:t>
            </a:r>
          </a:p>
          <a:p>
            <a:r>
              <a:rPr lang="en-US" altLang="zh-CN" dirty="0"/>
              <a:t>11   DR </a:t>
            </a:r>
            <a:r>
              <a:rPr lang="zh-CN" altLang="en-US" dirty="0"/>
              <a:t>－</a:t>
            </a:r>
            <a:r>
              <a:rPr lang="en-US" altLang="zh-CN" dirty="0"/>
              <a:t>&gt;X  	</a:t>
            </a:r>
          </a:p>
        </p:txBody>
      </p:sp>
      <p:sp>
        <p:nvSpPr>
          <p:cNvPr id="35883" name="Text Box 42"/>
          <p:cNvSpPr txBox="1">
            <a:spLocks noChangeArrowheads="1"/>
          </p:cNvSpPr>
          <p:nvPr/>
        </p:nvSpPr>
        <p:spPr bwMode="auto">
          <a:xfrm>
            <a:off x="2699792" y="2560835"/>
            <a:ext cx="1890185" cy="2430909"/>
          </a:xfrm>
          <a:prstGeom prst="rect">
            <a:avLst/>
          </a:prstGeom>
          <a:ln/>
          <a:extLst/>
        </p:spPr>
        <p:style>
          <a:lnRef idx="2">
            <a:schemeClr val="accent3"/>
          </a:lnRef>
          <a:fillRef idx="1">
            <a:schemeClr val="lt1"/>
          </a:fillRef>
          <a:effectRef idx="0">
            <a:schemeClr val="accent3"/>
          </a:effectRef>
          <a:fontRef idx="minor">
            <a:schemeClr val="dk1"/>
          </a:fontRef>
        </p:style>
        <p:txBody>
          <a:bodyPr wrap="square">
            <a:no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150000"/>
              </a:lnSpc>
              <a:spcBef>
                <a:spcPct val="0"/>
              </a:spcBef>
              <a:buClrTx/>
              <a:buSzTx/>
              <a:buNone/>
            </a:pPr>
            <a:r>
              <a:rPr kumimoji="1" lang="en-US" altLang="zh-CN" sz="2000" dirty="0">
                <a:latin typeface="微软雅黑" panose="020B0503020204020204" pitchFamily="34" charset="-122"/>
                <a:ea typeface="微软雅黑" panose="020B0503020204020204" pitchFamily="34" charset="-122"/>
              </a:rPr>
              <a:t>6</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7</a:t>
            </a:r>
            <a:r>
              <a:rPr kumimoji="1" lang="zh-CN" altLang="en-US" sz="2000" dirty="0">
                <a:latin typeface="微软雅黑" panose="020B0503020204020204" pitchFamily="34" charset="-122"/>
                <a:ea typeface="微软雅黑" panose="020B0503020204020204" pitchFamily="34" charset="-122"/>
              </a:rPr>
              <a:t>：</a:t>
            </a:r>
          </a:p>
          <a:p>
            <a:pPr eaLnBrk="1" hangingPunct="1">
              <a:lnSpc>
                <a:spcPct val="150000"/>
              </a:lnSpc>
              <a:spcBef>
                <a:spcPct val="0"/>
              </a:spcBef>
              <a:buClrTx/>
              <a:buSzTx/>
              <a:buNone/>
            </a:pPr>
            <a:r>
              <a:rPr kumimoji="1" lang="en-US" altLang="zh-CN" sz="2000" dirty="0">
                <a:latin typeface="微软雅黑" panose="020B0503020204020204" pitchFamily="34" charset="-122"/>
                <a:ea typeface="微软雅黑" panose="020B0503020204020204" pitchFamily="34" charset="-122"/>
              </a:rPr>
              <a:t>00   </a:t>
            </a:r>
            <a:r>
              <a:rPr kumimoji="1" lang="zh-CN" altLang="en-US" sz="2000" dirty="0">
                <a:latin typeface="微软雅黑" panose="020B0503020204020204" pitchFamily="34" charset="-122"/>
                <a:ea typeface="微软雅黑" panose="020B0503020204020204" pitchFamily="34" charset="-122"/>
              </a:rPr>
              <a:t>无操作</a:t>
            </a:r>
          </a:p>
          <a:p>
            <a:pPr eaLnBrk="1" hangingPunct="1">
              <a:lnSpc>
                <a:spcPct val="150000"/>
              </a:lnSpc>
              <a:spcBef>
                <a:spcPct val="0"/>
              </a:spcBef>
              <a:buClrTx/>
              <a:buSzTx/>
              <a:buNone/>
            </a:pPr>
            <a:r>
              <a:rPr kumimoji="1" lang="en-US" altLang="zh-CN" sz="2000" dirty="0">
                <a:latin typeface="微软雅黑" panose="020B0503020204020204" pitchFamily="34" charset="-122"/>
                <a:ea typeface="微软雅黑" panose="020B0503020204020204" pitchFamily="34" charset="-122"/>
              </a:rPr>
              <a:t>01   R3</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&gt;Y</a:t>
            </a:r>
          </a:p>
          <a:p>
            <a:pPr eaLnBrk="1" hangingPunct="1">
              <a:lnSpc>
                <a:spcPct val="150000"/>
              </a:lnSpc>
              <a:spcBef>
                <a:spcPct val="0"/>
              </a:spcBef>
              <a:buClrTx/>
              <a:buSzTx/>
              <a:buNone/>
            </a:pPr>
            <a:r>
              <a:rPr kumimoji="1" lang="en-US" altLang="zh-CN" sz="2000" dirty="0">
                <a:latin typeface="微软雅黑" panose="020B0503020204020204" pitchFamily="34" charset="-122"/>
                <a:ea typeface="微软雅黑" panose="020B0503020204020204" pitchFamily="34" charset="-122"/>
              </a:rPr>
              <a:t>10   R2 </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&gt; Y</a:t>
            </a:r>
          </a:p>
          <a:p>
            <a:pPr eaLnBrk="1" hangingPunct="1">
              <a:lnSpc>
                <a:spcPct val="150000"/>
              </a:lnSpc>
              <a:spcBef>
                <a:spcPct val="0"/>
              </a:spcBef>
              <a:buClrTx/>
              <a:buSzTx/>
              <a:buNone/>
            </a:pPr>
            <a:r>
              <a:rPr kumimoji="1" lang="en-US" altLang="zh-CN" sz="2000" dirty="0">
                <a:latin typeface="微软雅黑" panose="020B0503020204020204" pitchFamily="34" charset="-122"/>
                <a:ea typeface="微软雅黑" panose="020B0503020204020204" pitchFamily="34" charset="-122"/>
              </a:rPr>
              <a:t>11   R1 </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&gt;Y  </a:t>
            </a:r>
            <a:r>
              <a:rPr kumimoji="1" lang="en-US" altLang="zh-CN" sz="2000" dirty="0" smtClean="0">
                <a:latin typeface="Times New Roman" pitchFamily="18" charset="0"/>
              </a:rPr>
              <a:t>  </a:t>
            </a:r>
            <a:r>
              <a:rPr kumimoji="1" lang="en-US" altLang="zh-CN" sz="2000" dirty="0">
                <a:latin typeface="Times New Roman" pitchFamily="18" charset="0"/>
              </a:rPr>
              <a:t>	</a:t>
            </a:r>
          </a:p>
        </p:txBody>
      </p:sp>
      <p:sp>
        <p:nvSpPr>
          <p:cNvPr id="35884" name="Text Box 43"/>
          <p:cNvSpPr txBox="1">
            <a:spLocks noChangeArrowheads="1"/>
          </p:cNvSpPr>
          <p:nvPr/>
        </p:nvSpPr>
        <p:spPr bwMode="auto">
          <a:xfrm>
            <a:off x="4716016" y="2564904"/>
            <a:ext cx="1851520" cy="2426840"/>
          </a:xfrm>
          <a:prstGeom prst="rect">
            <a:avLst/>
          </a:prstGeom>
          <a:ln/>
          <a:extLst/>
        </p:spPr>
        <p:style>
          <a:lnRef idx="2">
            <a:schemeClr val="accent3"/>
          </a:lnRef>
          <a:fillRef idx="1">
            <a:schemeClr val="lt1"/>
          </a:fillRef>
          <a:effectRef idx="0">
            <a:schemeClr val="accent3"/>
          </a:effectRef>
          <a:fontRef idx="minor">
            <a:schemeClr val="dk1"/>
          </a:fontRef>
        </p:style>
        <p:txBody>
          <a:bodyPr wrap="square">
            <a:noAutofit/>
          </a:bodyPr>
          <a:lstStyle>
            <a:defPPr>
              <a:defRPr lang="zh-CN"/>
            </a:defPPr>
            <a:lvl1pPr eaLnBrk="1" hangingPunct="1">
              <a:lnSpc>
                <a:spcPct val="150000"/>
              </a:lnSpc>
              <a:buClrTx/>
              <a:buSzTx/>
              <a:buFont typeface="Wingdings" pitchFamily="2" charset="2"/>
              <a:buNone/>
              <a:defRPr kumimoji="1" sz="2000">
                <a:solidFill>
                  <a:schemeClr val="tx1"/>
                </a:solidFill>
                <a:latin typeface="微软雅黑" panose="020B0503020204020204" pitchFamily="34" charset="-122"/>
                <a:ea typeface="微软雅黑" panose="020B0503020204020204" pitchFamily="34"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r>
              <a:rPr lang="en-US" altLang="zh-CN" dirty="0"/>
              <a:t>8</a:t>
            </a:r>
            <a:r>
              <a:rPr lang="zh-CN" altLang="en-US" dirty="0"/>
              <a:t>、</a:t>
            </a:r>
            <a:r>
              <a:rPr lang="en-US" altLang="zh-CN" dirty="0"/>
              <a:t>9</a:t>
            </a:r>
            <a:r>
              <a:rPr lang="zh-CN" altLang="en-US" dirty="0"/>
              <a:t>：</a:t>
            </a:r>
          </a:p>
          <a:p>
            <a:r>
              <a:rPr lang="en-US" altLang="zh-CN" dirty="0"/>
              <a:t>00   </a:t>
            </a:r>
            <a:r>
              <a:rPr lang="zh-CN" altLang="en-US" dirty="0"/>
              <a:t>无操作</a:t>
            </a:r>
          </a:p>
          <a:p>
            <a:r>
              <a:rPr lang="en-US" altLang="zh-CN" dirty="0"/>
              <a:t>01   </a:t>
            </a:r>
            <a:r>
              <a:rPr lang="zh-CN" altLang="en-US" dirty="0"/>
              <a:t>＋</a:t>
            </a:r>
          </a:p>
          <a:p>
            <a:r>
              <a:rPr lang="en-US" altLang="zh-CN" dirty="0"/>
              <a:t>10   </a:t>
            </a:r>
            <a:r>
              <a:rPr lang="zh-CN" altLang="en-US" dirty="0"/>
              <a:t>－</a:t>
            </a:r>
          </a:p>
          <a:p>
            <a:r>
              <a:rPr lang="en-US" altLang="zh-CN" dirty="0"/>
              <a:t>11   M</a:t>
            </a:r>
          </a:p>
          <a:p>
            <a:r>
              <a:rPr lang="en-US" altLang="zh-CN" dirty="0"/>
              <a:t>    	</a:t>
            </a:r>
          </a:p>
        </p:txBody>
      </p:sp>
      <p:sp>
        <p:nvSpPr>
          <p:cNvPr id="35885" name="Text Box 44"/>
          <p:cNvSpPr txBox="1">
            <a:spLocks noChangeArrowheads="1"/>
          </p:cNvSpPr>
          <p:nvPr/>
        </p:nvSpPr>
        <p:spPr bwMode="auto">
          <a:xfrm>
            <a:off x="397396" y="5315782"/>
            <a:ext cx="7630988" cy="1209562"/>
          </a:xfrm>
          <a:prstGeom prst="rect">
            <a:avLst/>
          </a:prstGeom>
          <a:extLst/>
        </p:spPr>
        <p:txBody>
          <a:bodyPr vert="horz" anchor="ctr">
            <a:normAutofit/>
          </a:bodyPr>
          <a:lstStyle>
            <a:defPPr>
              <a:defRPr lang="zh-CN"/>
            </a:defPPr>
            <a:lvl1pPr marL="274320" indent="-274320" eaLnBrk="1" fontAlgn="auto" latinLnBrk="0" hangingPunct="1">
              <a:lnSpc>
                <a:spcPct val="130000"/>
              </a:lnSpc>
              <a:spcBef>
                <a:spcPts val="600"/>
              </a:spcBef>
              <a:spcAft>
                <a:spcPts val="0"/>
              </a:spcAft>
              <a:buClr>
                <a:schemeClr val="accent1"/>
              </a:buClr>
              <a:buSzPct val="70000"/>
              <a:buFont typeface="Wingdings"/>
              <a:buChar char=""/>
              <a:defRPr kumimoji="0" sz="2600" b="1">
                <a:solidFill>
                  <a:srgbClr val="C00000"/>
                </a:solidFill>
                <a:latin typeface="微软雅黑" panose="020B0503020204020204" pitchFamily="34" charset="-122"/>
                <a:ea typeface="微软雅黑" panose="020B0503020204020204" pitchFamily="34" charset="-122"/>
              </a:defRPr>
            </a:lvl1pPr>
            <a:lvl2pPr marL="640080" indent="-274320" eaLnBrk="1" latinLnBrk="0" hangingPunct="1">
              <a:lnSpc>
                <a:spcPct val="130000"/>
              </a:lnSpc>
              <a:spcBef>
                <a:spcPts val="600"/>
              </a:spcBef>
              <a:buClr>
                <a:schemeClr val="accent1"/>
              </a:buClr>
              <a:buSzPct val="80000"/>
              <a:buFont typeface="Wingdings 2"/>
              <a:buChar char=""/>
              <a:defRPr kumimoji="0" sz="2200">
                <a:latin typeface="微软雅黑" panose="020B0503020204020204" pitchFamily="34" charset="-122"/>
                <a:ea typeface="微软雅黑" panose="020B0503020204020204" pitchFamily="34" charset="-122"/>
              </a:defRPr>
            </a:lvl2pPr>
            <a:lvl3pPr indent="-182880" eaLnBrk="1" latinLnBrk="0" hangingPunct="1">
              <a:lnSpc>
                <a:spcPct val="130000"/>
              </a:lnSpc>
              <a:spcBef>
                <a:spcPts val="600"/>
              </a:spcBef>
              <a:buClr>
                <a:schemeClr val="accent1">
                  <a:shade val="75000"/>
                </a:schemeClr>
              </a:buClr>
              <a:buSzPct val="60000"/>
              <a:buFont typeface="Wingdings"/>
              <a:buChar char=""/>
              <a:defRPr kumimoji="0" sz="2200">
                <a:latin typeface="微软雅黑" panose="020B0503020204020204" pitchFamily="34" charset="-122"/>
                <a:ea typeface="微软雅黑" panose="020B0503020204020204" pitchFamily="34" charset="-122"/>
              </a:defRPr>
            </a:lvl3pPr>
            <a:lvl4pPr marL="1188720" indent="-182880" eaLnBrk="1" latinLnBrk="0" hangingPunct="1">
              <a:lnSpc>
                <a:spcPct val="130000"/>
              </a:lnSpc>
              <a:spcBef>
                <a:spcPts val="600"/>
              </a:spcBef>
              <a:buClr>
                <a:schemeClr val="accent1">
                  <a:tint val="60000"/>
                </a:schemeClr>
              </a:buClr>
              <a:buSzPct val="60000"/>
              <a:buFont typeface="Wingdings"/>
              <a:buChar char=""/>
              <a:defRPr kumimoji="0" sz="2200">
                <a:latin typeface="微软雅黑" panose="020B0503020204020204" pitchFamily="34" charset="-122"/>
                <a:ea typeface="微软雅黑" panose="020B0503020204020204" pitchFamily="34" charset="-122"/>
              </a:defRPr>
            </a:lvl4pPr>
            <a:lvl5pPr marL="1463040" indent="-182880" eaLnBrk="1" latinLnBrk="0" hangingPunct="1">
              <a:lnSpc>
                <a:spcPct val="130000"/>
              </a:lnSpc>
              <a:spcBef>
                <a:spcPts val="600"/>
              </a:spcBef>
              <a:buClr>
                <a:schemeClr val="accent2">
                  <a:tint val="60000"/>
                </a:schemeClr>
              </a:buClr>
              <a:buSzPct val="68000"/>
              <a:buFont typeface="Wingdings 2"/>
              <a:buChar char=""/>
              <a:defRPr kumimoji="0" sz="2200">
                <a:latin typeface="微软雅黑" panose="020B0503020204020204" pitchFamily="34" charset="-122"/>
                <a:ea typeface="微软雅黑" panose="020B0503020204020204" pitchFamily="34" charset="-122"/>
              </a:defRPr>
            </a:lvl5pPr>
            <a:lvl6pPr marL="1737360" indent="-182880">
              <a:spcBef>
                <a:spcPct val="20000"/>
              </a:spcBef>
              <a:buClr>
                <a:schemeClr val="accent1"/>
              </a:buClr>
              <a:buChar char="•"/>
              <a:defRPr kumimoji="0" sz="1600">
                <a:solidFill>
                  <a:schemeClr val="tx2"/>
                </a:solidFill>
                <a:latin typeface="+mn-lt"/>
                <a:ea typeface="+mn-ea"/>
              </a:defRPr>
            </a:lvl6pPr>
            <a:lvl7pPr marL="2011680" indent="-182880">
              <a:spcBef>
                <a:spcPct val="20000"/>
              </a:spcBef>
              <a:buClr>
                <a:schemeClr val="accent1">
                  <a:tint val="60000"/>
                </a:schemeClr>
              </a:buClr>
              <a:buSzPct val="60000"/>
              <a:buFont typeface="Wingdings"/>
              <a:buChar char=""/>
              <a:defRPr kumimoji="0" sz="1400" baseline="0">
                <a:solidFill>
                  <a:schemeClr val="tx2"/>
                </a:solidFill>
                <a:latin typeface="+mn-lt"/>
                <a:ea typeface="+mn-ea"/>
              </a:defRPr>
            </a:lvl7pPr>
            <a:lvl8pPr marL="2286000" indent="-182880">
              <a:spcBef>
                <a:spcPct val="20000"/>
              </a:spcBef>
              <a:buClr>
                <a:schemeClr val="accent2"/>
              </a:buClr>
              <a:buChar char="•"/>
              <a:defRPr kumimoji="0" sz="1400" cap="small" baseline="0">
                <a:solidFill>
                  <a:schemeClr val="tx2"/>
                </a:solidFill>
                <a:latin typeface="+mn-lt"/>
                <a:ea typeface="+mn-ea"/>
              </a:defRPr>
            </a:lvl8pPr>
            <a:lvl9pPr marL="2560320" indent="-182880">
              <a:spcBef>
                <a:spcPct val="20000"/>
              </a:spcBef>
              <a:buClr>
                <a:schemeClr val="accent1">
                  <a:shade val="75000"/>
                </a:schemeClr>
              </a:buClr>
              <a:buChar char="•"/>
              <a:defRPr kumimoji="0" sz="1400" baseline="0">
                <a:solidFill>
                  <a:schemeClr val="tx2"/>
                </a:solidFill>
                <a:latin typeface="+mn-lt"/>
                <a:ea typeface="+mn-ea"/>
              </a:defRPr>
            </a:lvl9pPr>
          </a:lstStyle>
          <a:p>
            <a:r>
              <a:rPr lang="en-US" altLang="zh-CN" sz="2400" dirty="0">
                <a:solidFill>
                  <a:schemeClr val="tx1"/>
                </a:solidFill>
              </a:rPr>
              <a:t>1</a:t>
            </a: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位为直接表示法</a:t>
            </a:r>
          </a:p>
          <a:p>
            <a:r>
              <a:rPr lang="zh-CN" altLang="en-US" sz="2400" dirty="0">
                <a:solidFill>
                  <a:schemeClr val="tx1"/>
                </a:solidFill>
              </a:rPr>
              <a:t>（</a:t>
            </a:r>
            <a:r>
              <a:rPr lang="en-US" altLang="zh-CN" sz="2400" dirty="0">
                <a:solidFill>
                  <a:schemeClr val="tx1"/>
                </a:solidFill>
              </a:rPr>
              <a:t>4</a:t>
            </a:r>
            <a:r>
              <a:rPr lang="zh-CN" altLang="en-US" sz="2400" dirty="0">
                <a:solidFill>
                  <a:schemeClr val="tx1"/>
                </a:solidFill>
              </a:rPr>
              <a:t>、</a:t>
            </a:r>
            <a:r>
              <a:rPr lang="en-US" altLang="zh-CN" sz="2400" dirty="0">
                <a:solidFill>
                  <a:schemeClr val="tx1"/>
                </a:solidFill>
              </a:rPr>
              <a:t>5</a:t>
            </a:r>
            <a:r>
              <a:rPr lang="zh-CN" altLang="en-US" sz="2400" dirty="0">
                <a:solidFill>
                  <a:schemeClr val="tx1"/>
                </a:solidFill>
              </a:rPr>
              <a:t>）；（</a:t>
            </a:r>
            <a:r>
              <a:rPr lang="en-US" altLang="zh-CN" sz="2400" dirty="0">
                <a:solidFill>
                  <a:schemeClr val="tx1"/>
                </a:solidFill>
              </a:rPr>
              <a:t>6</a:t>
            </a:r>
            <a:r>
              <a:rPr lang="zh-CN" altLang="en-US" sz="2400" dirty="0">
                <a:solidFill>
                  <a:schemeClr val="tx1"/>
                </a:solidFill>
              </a:rPr>
              <a:t>、</a:t>
            </a:r>
            <a:r>
              <a:rPr lang="en-US" altLang="zh-CN" sz="2400" dirty="0">
                <a:solidFill>
                  <a:schemeClr val="tx1"/>
                </a:solidFill>
              </a:rPr>
              <a:t>7</a:t>
            </a:r>
            <a:r>
              <a:rPr lang="zh-CN" altLang="en-US" sz="2400" dirty="0">
                <a:solidFill>
                  <a:schemeClr val="tx1"/>
                </a:solidFill>
              </a:rPr>
              <a:t>）；（</a:t>
            </a:r>
            <a:r>
              <a:rPr lang="en-US" altLang="zh-CN" sz="2400" dirty="0">
                <a:solidFill>
                  <a:schemeClr val="tx1"/>
                </a:solidFill>
              </a:rPr>
              <a:t>8</a:t>
            </a:r>
            <a:r>
              <a:rPr lang="zh-CN" altLang="en-US" sz="2400" dirty="0">
                <a:solidFill>
                  <a:schemeClr val="tx1"/>
                </a:solidFill>
              </a:rPr>
              <a:t>、</a:t>
            </a:r>
            <a:r>
              <a:rPr lang="en-US" altLang="zh-CN" sz="2400" dirty="0">
                <a:solidFill>
                  <a:schemeClr val="tx1"/>
                </a:solidFill>
              </a:rPr>
              <a:t>9</a:t>
            </a:r>
            <a:r>
              <a:rPr lang="zh-CN" altLang="en-US" sz="2400" dirty="0">
                <a:solidFill>
                  <a:schemeClr val="tx1"/>
                </a:solidFill>
              </a:rPr>
              <a:t>）为编码表示法</a:t>
            </a:r>
          </a:p>
        </p:txBody>
      </p:sp>
      <p:sp>
        <p:nvSpPr>
          <p:cNvPr id="12" name="Rectangle 2"/>
          <p:cNvSpPr txBox="1">
            <a:spLocks noChangeArrowheads="1"/>
          </p:cNvSpPr>
          <p:nvPr/>
        </p:nvSpPr>
        <p:spPr>
          <a:xfrm>
            <a:off x="204378" y="116632"/>
            <a:ext cx="8771199" cy="789830"/>
          </a:xfrm>
          <a:prstGeom prst="rect">
            <a:avLst/>
          </a:prstGeom>
        </p:spPr>
        <p:txBody>
          <a:bodyPr vert="horz" anchor="ctr">
            <a:normAutofit/>
          </a:bodyPr>
          <a:lstStyle>
            <a:lvl1pPr marL="274320" indent="-274320" algn="l" rtl="0" eaLnBrk="1" latinLnBrk="0" hangingPunct="1">
              <a:lnSpc>
                <a:spcPct val="130000"/>
              </a:lnSpc>
              <a:spcBef>
                <a:spcPts val="600"/>
              </a:spcBef>
              <a:buClr>
                <a:schemeClr val="accent1"/>
              </a:buClr>
              <a:buSzPct val="70000"/>
              <a:buFont typeface="Wingdings"/>
              <a:buChar char=""/>
              <a:defRPr kumimoji="0" sz="2200" b="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lnSpc>
                <a:spcPct val="130000"/>
              </a:lnSpc>
              <a:spcBef>
                <a:spcPts val="600"/>
              </a:spcBef>
              <a:buClr>
                <a:schemeClr val="accent1"/>
              </a:buClr>
              <a:buSzPct val="8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lnSpc>
                <a:spcPct val="130000"/>
              </a:lnSpc>
              <a:spcBef>
                <a:spcPts val="600"/>
              </a:spcBef>
              <a:buClr>
                <a:schemeClr val="accent1">
                  <a:shade val="75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lnSpc>
                <a:spcPct val="130000"/>
              </a:lnSpc>
              <a:spcBef>
                <a:spcPts val="600"/>
              </a:spcBef>
              <a:buClr>
                <a:schemeClr val="accent1">
                  <a:tint val="60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lnSpc>
                <a:spcPct val="130000"/>
              </a:lnSpc>
              <a:spcBef>
                <a:spcPts val="600"/>
              </a:spcBef>
              <a:buClr>
                <a:schemeClr val="accent2">
                  <a:tint val="60000"/>
                </a:schemeClr>
              </a:buClr>
              <a:buSzPct val="68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spcAft>
                <a:spcPts val="0"/>
              </a:spcAft>
            </a:pPr>
            <a:r>
              <a:rPr lang="zh-CN" altLang="en-US" sz="2600" b="1" dirty="0" smtClean="0">
                <a:solidFill>
                  <a:srgbClr val="C00000"/>
                </a:solidFill>
              </a:rPr>
              <a:t>微命令编码举例：</a:t>
            </a:r>
            <a:r>
              <a:rPr kumimoji="1" lang="zh-CN" altLang="en-US" sz="2800" b="1" dirty="0">
                <a:solidFill>
                  <a:srgbClr val="C00000"/>
                </a:solidFill>
              </a:rPr>
              <a:t>混和表示</a:t>
            </a:r>
            <a:r>
              <a:rPr kumimoji="1" lang="zh-CN" altLang="en-US" sz="2800" b="1" dirty="0" smtClean="0">
                <a:solidFill>
                  <a:srgbClr val="C00000"/>
                </a:solidFill>
              </a:rPr>
              <a:t>法</a:t>
            </a:r>
            <a:endParaRPr kumimoji="1" lang="zh-CN" altLang="en-US" sz="2800" b="1" dirty="0">
              <a:solidFill>
                <a:srgbClr val="C00000"/>
              </a:solidFill>
            </a:endParaRPr>
          </a:p>
        </p:txBody>
      </p:sp>
    </p:spTree>
    <p:extLst>
      <p:ext uri="{BB962C8B-B14F-4D97-AF65-F5344CB8AC3E}">
        <p14:creationId xmlns:p14="http://schemas.microsoft.com/office/powerpoint/2010/main" val="3891562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0DC54034-9CC5-4277-9BEC-EA7FEB622E15}" type="slidenum">
              <a:rPr lang="en-US" altLang="zh-CN" sz="1000" smtClean="0"/>
              <a:pPr eaLnBrk="1" hangingPunct="1">
                <a:spcBef>
                  <a:spcPct val="0"/>
                </a:spcBef>
                <a:buClrTx/>
                <a:buSzTx/>
                <a:buFontTx/>
                <a:buNone/>
              </a:pPr>
              <a:t>21</a:t>
            </a:fld>
            <a:endParaRPr lang="en-US" altLang="zh-CN" sz="1000" smtClean="0"/>
          </a:p>
        </p:txBody>
      </p:sp>
      <p:sp>
        <p:nvSpPr>
          <p:cNvPr id="39939" name="Rectangle 2"/>
          <p:cNvSpPr>
            <a:spLocks noGrp="1" noChangeArrowheads="1"/>
          </p:cNvSpPr>
          <p:nvPr>
            <p:ph type="title"/>
          </p:nvPr>
        </p:nvSpPr>
        <p:spPr>
          <a:xfrm>
            <a:off x="251520" y="274638"/>
            <a:ext cx="8453568" cy="634082"/>
          </a:xfrm>
        </p:spPr>
        <p:txBody>
          <a:bodyPr/>
          <a:lstStyle/>
          <a:p>
            <a:pPr eaLnBrk="1" hangingPunct="1"/>
            <a:r>
              <a:rPr lang="en-US" altLang="zh-CN" dirty="0" smtClean="0">
                <a:cs typeface="Times New Roman" pitchFamily="18" charset="0"/>
              </a:rPr>
              <a:t>5</a:t>
            </a:r>
            <a:r>
              <a:rPr lang="en-US" altLang="zh-CN" dirty="0" smtClean="0"/>
              <a:t>.4.2  </a:t>
            </a:r>
            <a:r>
              <a:rPr lang="zh-CN" altLang="en-US" dirty="0" smtClean="0"/>
              <a:t>微程序设计技术</a:t>
            </a:r>
            <a:endParaRPr lang="zh-CN" altLang="en-US" b="0" dirty="0" smtClean="0"/>
          </a:p>
        </p:txBody>
      </p:sp>
      <p:sp>
        <p:nvSpPr>
          <p:cNvPr id="39940" name="Rectangle 3"/>
          <p:cNvSpPr>
            <a:spLocks noGrp="1" noChangeArrowheads="1"/>
          </p:cNvSpPr>
          <p:nvPr>
            <p:ph type="body" idx="1"/>
          </p:nvPr>
        </p:nvSpPr>
        <p:spPr>
          <a:xfrm>
            <a:off x="268014" y="1052736"/>
            <a:ext cx="8408442" cy="5349208"/>
          </a:xfrm>
        </p:spPr>
        <p:txBody>
          <a:bodyPr>
            <a:normAutofit/>
          </a:bodyPr>
          <a:lstStyle/>
          <a:p>
            <a:pPr eaLnBrk="1" hangingPunct="1">
              <a:lnSpc>
                <a:spcPct val="150000"/>
              </a:lnSpc>
              <a:spcBef>
                <a:spcPts val="0"/>
              </a:spcBef>
              <a:buFont typeface="Wingdings" pitchFamily="2" charset="2"/>
              <a:buNone/>
            </a:pPr>
            <a:r>
              <a:rPr lang="zh-CN" altLang="en-US" sz="2800" b="1" dirty="0" smtClean="0">
                <a:solidFill>
                  <a:schemeClr val="accent2">
                    <a:lumMod val="50000"/>
                  </a:schemeClr>
                </a:solidFill>
              </a:rPr>
              <a:t>二、微指令地址的形成</a:t>
            </a:r>
          </a:p>
          <a:p>
            <a:pPr eaLnBrk="1" hangingPunct="1">
              <a:lnSpc>
                <a:spcPct val="150000"/>
              </a:lnSpc>
              <a:spcBef>
                <a:spcPts val="0"/>
              </a:spcBef>
            </a:pPr>
            <a:r>
              <a:rPr lang="zh-CN" altLang="en-US" sz="2400" b="1" dirty="0" smtClean="0">
                <a:solidFill>
                  <a:srgbClr val="FF0000"/>
                </a:solidFill>
              </a:rPr>
              <a:t>入口地址形成</a:t>
            </a:r>
            <a:endParaRPr lang="en-US" altLang="zh-CN" sz="2400" b="1" dirty="0" smtClean="0">
              <a:solidFill>
                <a:srgbClr val="FF0000"/>
              </a:solidFill>
            </a:endParaRPr>
          </a:p>
          <a:p>
            <a:pPr lvl="1">
              <a:lnSpc>
                <a:spcPct val="150000"/>
              </a:lnSpc>
              <a:spcBef>
                <a:spcPts val="0"/>
              </a:spcBef>
              <a:buFont typeface="Wingdings" pitchFamily="2" charset="2"/>
              <a:buChar char="Ø"/>
            </a:pPr>
            <a:r>
              <a:rPr lang="zh-CN" altLang="en-US" sz="2400" dirty="0"/>
              <a:t>每条机器指令对应一段微程序</a:t>
            </a:r>
            <a:endParaRPr lang="en-US" altLang="zh-CN" sz="2400" dirty="0"/>
          </a:p>
          <a:p>
            <a:pPr lvl="1">
              <a:lnSpc>
                <a:spcPct val="150000"/>
              </a:lnSpc>
              <a:spcBef>
                <a:spcPts val="0"/>
              </a:spcBef>
              <a:buFont typeface="Wingdings" pitchFamily="2" charset="2"/>
              <a:buChar char="Ø"/>
            </a:pPr>
            <a:r>
              <a:rPr lang="zh-CN" altLang="en-US" sz="2400" dirty="0"/>
              <a:t>取指用的微子程序存放在固定位置</a:t>
            </a:r>
            <a:endParaRPr lang="en-US" altLang="zh-CN" sz="2400" dirty="0"/>
          </a:p>
          <a:p>
            <a:pPr lvl="1">
              <a:lnSpc>
                <a:spcPct val="150000"/>
              </a:lnSpc>
              <a:spcBef>
                <a:spcPts val="0"/>
              </a:spcBef>
              <a:buFont typeface="Wingdings" pitchFamily="2" charset="2"/>
              <a:buChar char="Ø"/>
            </a:pPr>
            <a:r>
              <a:rPr lang="zh-CN" altLang="en-US" sz="2400" dirty="0"/>
              <a:t>取出机器指令后，</a:t>
            </a:r>
            <a:r>
              <a:rPr lang="zh-CN" altLang="en-US" sz="2400" b="1" dirty="0">
                <a:solidFill>
                  <a:srgbClr val="006600"/>
                </a:solidFill>
              </a:rPr>
              <a:t>由机器指令的操作码字段指出对应微程序的入口地址</a:t>
            </a:r>
            <a:r>
              <a:rPr lang="zh-CN" altLang="en-US" sz="2400" dirty="0"/>
              <a:t>，这是一种多分支</a:t>
            </a:r>
            <a:r>
              <a:rPr lang="en-US" altLang="zh-CN" sz="2400" dirty="0"/>
              <a:t>(</a:t>
            </a:r>
            <a:r>
              <a:rPr lang="zh-CN" altLang="en-US" sz="2400" dirty="0"/>
              <a:t>或多路转移</a:t>
            </a:r>
            <a:r>
              <a:rPr lang="en-US" altLang="zh-CN" sz="2400" dirty="0"/>
              <a:t>)</a:t>
            </a:r>
            <a:r>
              <a:rPr lang="zh-CN" altLang="en-US" sz="2400" dirty="0"/>
              <a:t>的</a:t>
            </a:r>
            <a:r>
              <a:rPr lang="zh-CN" altLang="en-US" sz="2400" dirty="0" smtClean="0"/>
              <a:t>情况</a:t>
            </a:r>
            <a:endParaRPr lang="zh-CN" altLang="en-US" sz="2400" dirty="0"/>
          </a:p>
          <a:p>
            <a:pPr eaLnBrk="1" hangingPunct="1">
              <a:lnSpc>
                <a:spcPct val="150000"/>
              </a:lnSpc>
              <a:spcBef>
                <a:spcPts val="0"/>
              </a:spcBef>
            </a:pPr>
            <a:r>
              <a:rPr lang="zh-CN" altLang="en-US" sz="2400" b="1" dirty="0" smtClean="0">
                <a:solidFill>
                  <a:srgbClr val="FF3300"/>
                </a:solidFill>
              </a:rPr>
              <a:t>后续地址形成</a:t>
            </a:r>
            <a:endParaRPr lang="zh-CN" altLang="en-US" sz="2400" dirty="0" smtClean="0"/>
          </a:p>
          <a:p>
            <a:pPr lvl="1" eaLnBrk="1" hangingPunct="1">
              <a:lnSpc>
                <a:spcPct val="150000"/>
              </a:lnSpc>
              <a:spcBef>
                <a:spcPts val="0"/>
              </a:spcBef>
              <a:buFont typeface="Wingdings" pitchFamily="2" charset="2"/>
              <a:buChar char="Ø"/>
            </a:pPr>
            <a:r>
              <a:rPr lang="zh-CN" altLang="en-US" sz="2400" b="1" dirty="0" smtClean="0">
                <a:solidFill>
                  <a:srgbClr val="006600"/>
                </a:solidFill>
              </a:rPr>
              <a:t>计数器的方式</a:t>
            </a:r>
          </a:p>
          <a:p>
            <a:pPr lvl="1" eaLnBrk="1" hangingPunct="1">
              <a:lnSpc>
                <a:spcPct val="150000"/>
              </a:lnSpc>
              <a:spcBef>
                <a:spcPts val="0"/>
              </a:spcBef>
              <a:buFont typeface="Wingdings" pitchFamily="2" charset="2"/>
              <a:buChar char="Ø"/>
            </a:pPr>
            <a:r>
              <a:rPr lang="zh-CN" altLang="en-US" sz="2400" b="1" dirty="0" smtClean="0">
                <a:solidFill>
                  <a:srgbClr val="006600"/>
                </a:solidFill>
              </a:rPr>
              <a:t>多路转移的方式</a:t>
            </a:r>
          </a:p>
        </p:txBody>
      </p:sp>
    </p:spTree>
    <p:extLst>
      <p:ext uri="{BB962C8B-B14F-4D97-AF65-F5344CB8AC3E}">
        <p14:creationId xmlns:p14="http://schemas.microsoft.com/office/powerpoint/2010/main" val="3708313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EA763BB3-25BE-4508-9177-48935DFB3E1B}" type="slidenum">
              <a:rPr lang="en-US" altLang="zh-CN" sz="1000" smtClean="0"/>
              <a:pPr eaLnBrk="1" hangingPunct="1">
                <a:spcBef>
                  <a:spcPct val="0"/>
                </a:spcBef>
                <a:buClrTx/>
                <a:buSzTx/>
                <a:buFontTx/>
                <a:buNone/>
              </a:pPr>
              <a:t>22</a:t>
            </a:fld>
            <a:endParaRPr lang="en-US" altLang="zh-CN" sz="1000" smtClean="0"/>
          </a:p>
        </p:txBody>
      </p:sp>
      <p:sp>
        <p:nvSpPr>
          <p:cNvPr id="41988" name="Rectangle 3"/>
          <p:cNvSpPr>
            <a:spLocks noGrp="1" noChangeArrowheads="1"/>
          </p:cNvSpPr>
          <p:nvPr>
            <p:ph type="body" idx="1"/>
          </p:nvPr>
        </p:nvSpPr>
        <p:spPr>
          <a:xfrm>
            <a:off x="323528" y="404664"/>
            <a:ext cx="8280920" cy="5493224"/>
          </a:xfrm>
        </p:spPr>
        <p:txBody>
          <a:bodyPr>
            <a:normAutofit/>
          </a:bodyPr>
          <a:lstStyle/>
          <a:p>
            <a:pPr>
              <a:lnSpc>
                <a:spcPct val="150000"/>
              </a:lnSpc>
              <a:spcBef>
                <a:spcPts val="0"/>
              </a:spcBef>
              <a:buFont typeface="Wingdings" panose="05000000000000000000" pitchFamily="2" charset="2"/>
              <a:buChar char="n"/>
            </a:pPr>
            <a:r>
              <a:rPr lang="zh-CN" altLang="en-US" sz="3200" b="1" dirty="0" smtClean="0">
                <a:solidFill>
                  <a:srgbClr val="FF3300"/>
                </a:solidFill>
              </a:rPr>
              <a:t>后继微地址形成</a:t>
            </a:r>
            <a:endParaRPr lang="en-US" altLang="zh-CN" sz="3200" b="1" dirty="0" smtClean="0">
              <a:solidFill>
                <a:srgbClr val="FF3300"/>
              </a:solidFill>
            </a:endParaRPr>
          </a:p>
          <a:p>
            <a:pPr eaLnBrk="1" hangingPunct="1">
              <a:lnSpc>
                <a:spcPct val="150000"/>
              </a:lnSpc>
              <a:spcBef>
                <a:spcPts val="0"/>
              </a:spcBef>
              <a:buFont typeface="Wingdings" pitchFamily="2" charset="2"/>
              <a:buNone/>
            </a:pPr>
            <a:r>
              <a:rPr lang="zh-CN" altLang="en-US" sz="2800" b="1" dirty="0" smtClean="0">
                <a:solidFill>
                  <a:srgbClr val="006600"/>
                </a:solidFill>
              </a:rPr>
              <a:t>（</a:t>
            </a:r>
            <a:r>
              <a:rPr lang="en-US" altLang="zh-CN" sz="2800" b="1" dirty="0" smtClean="0">
                <a:solidFill>
                  <a:srgbClr val="006600"/>
                </a:solidFill>
              </a:rPr>
              <a:t>1</a:t>
            </a:r>
            <a:r>
              <a:rPr lang="zh-CN" altLang="en-US" sz="2800" b="1" dirty="0" smtClean="0">
                <a:solidFill>
                  <a:srgbClr val="006600"/>
                </a:solidFill>
              </a:rPr>
              <a:t>）计数器方式</a:t>
            </a:r>
          </a:p>
          <a:p>
            <a:pPr>
              <a:lnSpc>
                <a:spcPct val="150000"/>
              </a:lnSpc>
              <a:spcBef>
                <a:spcPts val="0"/>
              </a:spcBef>
            </a:pPr>
            <a:r>
              <a:rPr lang="zh-CN" altLang="en-US" sz="2400" dirty="0" smtClean="0"/>
              <a:t>顺序执行时，后继地址是现行地址加上一个增量（如加</a:t>
            </a:r>
            <a:r>
              <a:rPr lang="en-US" altLang="zh-CN" sz="2400" dirty="0" smtClean="0"/>
              <a:t>1</a:t>
            </a:r>
            <a:r>
              <a:rPr lang="zh-CN" altLang="en-US" sz="2400" dirty="0" smtClean="0"/>
              <a:t>）</a:t>
            </a:r>
          </a:p>
          <a:p>
            <a:pPr>
              <a:lnSpc>
                <a:spcPct val="150000"/>
              </a:lnSpc>
              <a:spcBef>
                <a:spcPts val="0"/>
              </a:spcBef>
            </a:pPr>
            <a:r>
              <a:rPr lang="zh-CN" altLang="en-US" sz="2400" dirty="0" smtClean="0"/>
              <a:t>遇转移微指令时，由微指令的转移地址决定</a:t>
            </a:r>
          </a:p>
          <a:p>
            <a:pPr>
              <a:lnSpc>
                <a:spcPct val="150000"/>
              </a:lnSpc>
              <a:spcBef>
                <a:spcPts val="0"/>
              </a:spcBef>
            </a:pPr>
            <a:r>
              <a:rPr lang="zh-CN" altLang="en-US" sz="2400" dirty="0" smtClean="0"/>
              <a:t>微程序控制器需要设置“微程序计数器</a:t>
            </a:r>
            <a:r>
              <a:rPr lang="en-US" altLang="zh-CN" sz="2400" dirty="0" err="1" smtClean="0"/>
              <a:t>μPC</a:t>
            </a:r>
            <a:r>
              <a:rPr lang="zh-CN" altLang="en-US" sz="2400" dirty="0" smtClean="0"/>
              <a:t>”，可以用</a:t>
            </a:r>
            <a:r>
              <a:rPr lang="en-US" altLang="zh-CN" sz="2400" dirty="0" err="1" smtClean="0"/>
              <a:t>μMAR</a:t>
            </a:r>
            <a:r>
              <a:rPr lang="zh-CN" altLang="en-US" sz="2400" dirty="0" smtClean="0"/>
              <a:t>作为</a:t>
            </a:r>
            <a:r>
              <a:rPr lang="en-US" altLang="zh-CN" sz="2400" dirty="0" err="1" smtClean="0"/>
              <a:t>μPC</a:t>
            </a:r>
            <a:endParaRPr lang="en-US" altLang="zh-CN" sz="2400" dirty="0" smtClean="0"/>
          </a:p>
          <a:p>
            <a:pPr>
              <a:lnSpc>
                <a:spcPct val="150000"/>
              </a:lnSpc>
              <a:spcBef>
                <a:spcPts val="0"/>
              </a:spcBef>
            </a:pPr>
            <a:r>
              <a:rPr lang="zh-CN" altLang="en-US" sz="2400" b="1" dirty="0">
                <a:solidFill>
                  <a:srgbClr val="006600"/>
                </a:solidFill>
              </a:rPr>
              <a:t>特点：</a:t>
            </a:r>
          </a:p>
          <a:p>
            <a:pPr lvl="1">
              <a:lnSpc>
                <a:spcPct val="150000"/>
              </a:lnSpc>
              <a:spcBef>
                <a:spcPts val="0"/>
              </a:spcBef>
              <a:buFont typeface="Wingdings" panose="05000000000000000000" pitchFamily="2" charset="2"/>
              <a:buChar char="ü"/>
            </a:pPr>
            <a:r>
              <a:rPr lang="zh-CN" altLang="en-US" sz="2400" dirty="0" smtClean="0"/>
              <a:t>优点：微地址的产生比较简单</a:t>
            </a:r>
          </a:p>
          <a:p>
            <a:pPr lvl="1">
              <a:lnSpc>
                <a:spcPct val="150000"/>
              </a:lnSpc>
              <a:spcBef>
                <a:spcPts val="0"/>
              </a:spcBef>
              <a:buFont typeface="Wingdings" panose="05000000000000000000" pitchFamily="2" charset="2"/>
              <a:buChar char="ü"/>
            </a:pPr>
            <a:r>
              <a:rPr lang="zh-CN" altLang="en-US" sz="2400" dirty="0" smtClean="0"/>
              <a:t>缺点：速度较慢，灵活性较差</a:t>
            </a:r>
            <a:endParaRPr lang="en-US" altLang="zh-CN" sz="2400" dirty="0" smtClean="0"/>
          </a:p>
        </p:txBody>
      </p:sp>
    </p:spTree>
    <p:extLst>
      <p:ext uri="{BB962C8B-B14F-4D97-AF65-F5344CB8AC3E}">
        <p14:creationId xmlns:p14="http://schemas.microsoft.com/office/powerpoint/2010/main" val="3234170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body" idx="1"/>
          </p:nvPr>
        </p:nvSpPr>
        <p:spPr>
          <a:xfrm>
            <a:off x="323528" y="332656"/>
            <a:ext cx="8280920" cy="1656184"/>
          </a:xfrm>
        </p:spPr>
        <p:txBody>
          <a:bodyPr vert="horz">
            <a:normAutofit fontScale="92500" lnSpcReduction="10000"/>
          </a:bodyPr>
          <a:lstStyle/>
          <a:p>
            <a:pPr>
              <a:lnSpc>
                <a:spcPct val="150000"/>
              </a:lnSpc>
              <a:spcBef>
                <a:spcPts val="0"/>
              </a:spcBef>
              <a:buFont typeface="Wingdings" pitchFamily="2" charset="2"/>
              <a:buNone/>
            </a:pPr>
            <a:r>
              <a:rPr lang="zh-CN" altLang="en-US" sz="2600" b="1" dirty="0">
                <a:solidFill>
                  <a:srgbClr val="006600"/>
                </a:solidFill>
                <a:latin typeface="微软雅黑" panose="020B0503020204020204" pitchFamily="34" charset="-122"/>
                <a:ea typeface="微软雅黑" panose="020B0503020204020204" pitchFamily="34" charset="-122"/>
              </a:rPr>
              <a:t>（</a:t>
            </a:r>
            <a:r>
              <a:rPr lang="en-US" altLang="zh-CN" sz="2600" b="1" dirty="0">
                <a:solidFill>
                  <a:srgbClr val="006600"/>
                </a:solidFill>
                <a:latin typeface="微软雅黑" panose="020B0503020204020204" pitchFamily="34" charset="-122"/>
                <a:ea typeface="微软雅黑" panose="020B0503020204020204" pitchFamily="34" charset="-122"/>
              </a:rPr>
              <a:t>2</a:t>
            </a:r>
            <a:r>
              <a:rPr lang="zh-CN" altLang="en-US" sz="2600" b="1" dirty="0">
                <a:solidFill>
                  <a:srgbClr val="006600"/>
                </a:solidFill>
                <a:latin typeface="微软雅黑" panose="020B0503020204020204" pitchFamily="34" charset="-122"/>
                <a:ea typeface="微软雅黑" panose="020B0503020204020204" pitchFamily="34" charset="-122"/>
              </a:rPr>
              <a:t>）多路转移方式</a:t>
            </a:r>
          </a:p>
          <a:p>
            <a:pPr>
              <a:lnSpc>
                <a:spcPct val="150000"/>
              </a:lnSpc>
              <a:spcBef>
                <a:spcPts val="0"/>
              </a:spcBef>
            </a:pPr>
            <a:r>
              <a:rPr lang="zh-CN" altLang="en-US" sz="2600" dirty="0">
                <a:latin typeface="微软雅黑" panose="020B0503020204020204" pitchFamily="34" charset="-122"/>
                <a:ea typeface="微软雅黑" panose="020B0503020204020204" pitchFamily="34" charset="-122"/>
              </a:rPr>
              <a:t>根据多个条件，以多路转移方式生成后续微指令地址</a:t>
            </a:r>
          </a:p>
          <a:p>
            <a:pPr>
              <a:lnSpc>
                <a:spcPct val="150000"/>
              </a:lnSpc>
              <a:spcBef>
                <a:spcPts val="0"/>
              </a:spcBef>
            </a:pPr>
            <a:r>
              <a:rPr lang="zh-CN" altLang="en-US" sz="2600" dirty="0">
                <a:latin typeface="微软雅黑" panose="020B0503020204020204" pitchFamily="34" charset="-122"/>
                <a:ea typeface="微软雅黑" panose="020B0503020204020204" pitchFamily="34" charset="-122"/>
              </a:rPr>
              <a:t>条件：操作码 </a:t>
            </a:r>
            <a:r>
              <a:rPr lang="zh-CN" altLang="en-US" sz="2600" dirty="0" smtClean="0">
                <a:latin typeface="微软雅黑" panose="020B0503020204020204" pitchFamily="34" charset="-122"/>
                <a:ea typeface="微软雅黑" panose="020B0503020204020204" pitchFamily="34" charset="-122"/>
              </a:rPr>
              <a:t>、判别测试标志、状态</a:t>
            </a:r>
            <a:r>
              <a:rPr lang="zh-CN" altLang="en-US" sz="2600" dirty="0">
                <a:latin typeface="微软雅黑" panose="020B0503020204020204" pitchFamily="34" charset="-122"/>
                <a:ea typeface="微软雅黑" panose="020B0503020204020204" pitchFamily="34" charset="-122"/>
              </a:rPr>
              <a:t>条件</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060848"/>
            <a:ext cx="8424936" cy="452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391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6"/>
          <p:cNvSpPr>
            <a:spLocks noGrp="1"/>
          </p:cNvSpPr>
          <p:nvPr>
            <p:ph type="sldNum" sz="quarter" idx="12"/>
          </p:nvPr>
        </p:nvSpPr>
        <p:spPr>
          <a:xfrm>
            <a:off x="8138864" y="5733256"/>
            <a:ext cx="609600" cy="5212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D0D078EE-6C15-462E-BB98-4E1BFBBCBBCE}" type="slidenum">
              <a:rPr lang="en-US" altLang="zh-CN" sz="2200" smtClean="0">
                <a:latin typeface="微软雅黑" panose="020B0503020204020204" pitchFamily="34" charset="-122"/>
                <a:ea typeface="微软雅黑" panose="020B0503020204020204" pitchFamily="34" charset="-122"/>
              </a:rPr>
              <a:pPr eaLnBrk="1" hangingPunct="1">
                <a:spcBef>
                  <a:spcPct val="0"/>
                </a:spcBef>
                <a:buClrTx/>
                <a:buSzTx/>
                <a:buFontTx/>
                <a:buNone/>
              </a:pPr>
              <a:t>24</a:t>
            </a:fld>
            <a:endParaRPr lang="en-US" altLang="zh-CN" sz="2200" dirty="0" smtClean="0">
              <a:latin typeface="微软雅黑" panose="020B0503020204020204" pitchFamily="34" charset="-122"/>
              <a:ea typeface="微软雅黑" panose="020B0503020204020204" pitchFamily="34" charset="-122"/>
            </a:endParaRPr>
          </a:p>
        </p:txBody>
      </p:sp>
      <p:sp>
        <p:nvSpPr>
          <p:cNvPr id="46084" name="Rectangle 3"/>
          <p:cNvSpPr>
            <a:spLocks noGrp="1" noChangeArrowheads="1"/>
          </p:cNvSpPr>
          <p:nvPr>
            <p:ph type="body" sz="half" idx="1"/>
          </p:nvPr>
        </p:nvSpPr>
        <p:spPr>
          <a:xfrm>
            <a:off x="323528" y="260648"/>
            <a:ext cx="8280920" cy="6480720"/>
          </a:xfrm>
        </p:spPr>
        <p:txBody>
          <a:bodyPr>
            <a:normAutofit/>
          </a:bodyPr>
          <a:lstStyle/>
          <a:p>
            <a:pPr eaLnBrk="1" hangingPunct="1">
              <a:lnSpc>
                <a:spcPct val="150000"/>
              </a:lnSpc>
              <a:buFont typeface="Wingdings" pitchFamily="2" charset="2"/>
              <a:buNone/>
            </a:pPr>
            <a:r>
              <a:rPr lang="zh-CN" altLang="en-US" sz="2800" b="1" dirty="0">
                <a:solidFill>
                  <a:schemeClr val="accent2">
                    <a:lumMod val="50000"/>
                  </a:schemeClr>
                </a:solidFill>
              </a:rPr>
              <a:t>三、微指令格式：水平型</a:t>
            </a:r>
            <a:r>
              <a:rPr lang="zh-CN" altLang="en-US" sz="2800" b="1" dirty="0" smtClean="0">
                <a:solidFill>
                  <a:schemeClr val="accent2">
                    <a:lumMod val="50000"/>
                  </a:schemeClr>
                </a:solidFill>
              </a:rPr>
              <a:t>微、垂直型</a:t>
            </a:r>
            <a:endParaRPr lang="en-US" altLang="zh-CN" sz="2800" b="1" dirty="0">
              <a:solidFill>
                <a:schemeClr val="accent2">
                  <a:lumMod val="50000"/>
                </a:schemeClr>
              </a:solidFill>
            </a:endParaRPr>
          </a:p>
          <a:p>
            <a:pPr eaLnBrk="1" hangingPunct="1">
              <a:lnSpc>
                <a:spcPct val="150000"/>
              </a:lnSpc>
              <a:buFont typeface="Wingdings" pitchFamily="2" charset="2"/>
              <a:buNone/>
            </a:pPr>
            <a:r>
              <a:rPr lang="en-US" altLang="zh-CN" sz="2400" b="1" dirty="0" smtClean="0">
                <a:solidFill>
                  <a:srgbClr val="006600"/>
                </a:solidFill>
              </a:rPr>
              <a:t>1</a:t>
            </a:r>
            <a:r>
              <a:rPr lang="zh-CN" altLang="en-US" sz="2400" b="1" dirty="0" smtClean="0">
                <a:solidFill>
                  <a:srgbClr val="006600"/>
                </a:solidFill>
              </a:rPr>
              <a:t>、水平型微指令</a:t>
            </a:r>
            <a:r>
              <a:rPr lang="en-US" altLang="zh-CN" sz="2400" b="1" dirty="0">
                <a:solidFill>
                  <a:srgbClr val="006600"/>
                </a:solidFill>
              </a:rPr>
              <a:t>: </a:t>
            </a:r>
            <a:r>
              <a:rPr lang="zh-CN" altLang="en-US" sz="2400" b="1" dirty="0">
                <a:solidFill>
                  <a:srgbClr val="006600"/>
                </a:solidFill>
              </a:rPr>
              <a:t>一次能定义并执行多个微命令的微指令</a:t>
            </a:r>
            <a:endParaRPr lang="en-US" altLang="zh-CN" sz="2400" b="1" dirty="0">
              <a:solidFill>
                <a:srgbClr val="006600"/>
              </a:solidFill>
            </a:endParaRPr>
          </a:p>
          <a:p>
            <a:pPr>
              <a:lnSpc>
                <a:spcPct val="150000"/>
              </a:lnSpc>
              <a:spcBef>
                <a:spcPts val="0"/>
              </a:spcBef>
            </a:pPr>
            <a:r>
              <a:rPr lang="zh-CN" altLang="en-US" sz="2400" b="1" dirty="0" smtClean="0">
                <a:solidFill>
                  <a:srgbClr val="C00000"/>
                </a:solidFill>
              </a:rPr>
              <a:t>优点</a:t>
            </a:r>
            <a:endParaRPr lang="zh-CN" altLang="en-US" sz="2400" b="1" dirty="0">
              <a:solidFill>
                <a:srgbClr val="C00000"/>
              </a:solidFill>
            </a:endParaRPr>
          </a:p>
          <a:p>
            <a:pPr lvl="1">
              <a:lnSpc>
                <a:spcPct val="150000"/>
              </a:lnSpc>
              <a:spcBef>
                <a:spcPts val="0"/>
              </a:spcBef>
            </a:pPr>
            <a:r>
              <a:rPr lang="zh-CN" altLang="en-US" dirty="0"/>
              <a:t>微指令字较宽，速度</a:t>
            </a:r>
            <a:r>
              <a:rPr lang="zh-CN" altLang="en-US" dirty="0" smtClean="0"/>
              <a:t>快</a:t>
            </a:r>
            <a:endParaRPr lang="zh-CN" altLang="en-US" dirty="0"/>
          </a:p>
          <a:p>
            <a:pPr lvl="1">
              <a:lnSpc>
                <a:spcPct val="150000"/>
              </a:lnSpc>
              <a:spcBef>
                <a:spcPts val="0"/>
              </a:spcBef>
            </a:pPr>
            <a:r>
              <a:rPr lang="zh-CN" altLang="en-US" dirty="0"/>
              <a:t>微操作有高度的</a:t>
            </a:r>
            <a:r>
              <a:rPr lang="zh-CN" altLang="en-US" dirty="0" smtClean="0"/>
              <a:t>并行性</a:t>
            </a:r>
            <a:endParaRPr lang="zh-CN" altLang="en-US" dirty="0"/>
          </a:p>
          <a:p>
            <a:pPr lvl="1">
              <a:lnSpc>
                <a:spcPct val="150000"/>
              </a:lnSpc>
              <a:spcBef>
                <a:spcPts val="0"/>
              </a:spcBef>
            </a:pPr>
            <a:r>
              <a:rPr lang="zh-CN" altLang="en-US" dirty="0"/>
              <a:t>微指令译码</a:t>
            </a:r>
            <a:r>
              <a:rPr lang="zh-CN" altLang="en-US" dirty="0" smtClean="0"/>
              <a:t>简单</a:t>
            </a:r>
            <a:endParaRPr lang="zh-CN" altLang="en-US" dirty="0"/>
          </a:p>
          <a:p>
            <a:pPr lvl="1">
              <a:lnSpc>
                <a:spcPct val="150000"/>
              </a:lnSpc>
              <a:spcBef>
                <a:spcPts val="0"/>
              </a:spcBef>
            </a:pPr>
            <a:r>
              <a:rPr lang="zh-CN" altLang="en-US" dirty="0"/>
              <a:t>控存的纵向容量小，灵活性</a:t>
            </a:r>
            <a:r>
              <a:rPr lang="zh-CN" altLang="en-US" dirty="0" smtClean="0"/>
              <a:t>强</a:t>
            </a:r>
            <a:endParaRPr lang="en-US" altLang="zh-CN" dirty="0" smtClean="0"/>
          </a:p>
          <a:p>
            <a:pPr>
              <a:lnSpc>
                <a:spcPct val="150000"/>
              </a:lnSpc>
              <a:spcBef>
                <a:spcPts val="0"/>
              </a:spcBef>
            </a:pPr>
            <a:r>
              <a:rPr lang="zh-CN" altLang="en-US" sz="2400" b="1" dirty="0">
                <a:solidFill>
                  <a:srgbClr val="C00000"/>
                </a:solidFill>
              </a:rPr>
              <a:t> </a:t>
            </a:r>
            <a:r>
              <a:rPr lang="zh-CN" altLang="en-US" sz="2400" b="1" dirty="0" smtClean="0">
                <a:solidFill>
                  <a:srgbClr val="C00000"/>
                </a:solidFill>
              </a:rPr>
              <a:t>缺点</a:t>
            </a:r>
            <a:endParaRPr lang="zh-CN" altLang="en-US" sz="2400" b="1" dirty="0">
              <a:solidFill>
                <a:srgbClr val="C00000"/>
              </a:solidFill>
            </a:endParaRPr>
          </a:p>
          <a:p>
            <a:pPr lvl="1">
              <a:lnSpc>
                <a:spcPct val="150000"/>
              </a:lnSpc>
              <a:spcBef>
                <a:spcPts val="0"/>
              </a:spcBef>
            </a:pPr>
            <a:r>
              <a:rPr lang="zh-CN" altLang="en-US" dirty="0"/>
              <a:t>控存的横向要宽</a:t>
            </a:r>
          </a:p>
          <a:p>
            <a:pPr lvl="1">
              <a:lnSpc>
                <a:spcPct val="150000"/>
              </a:lnSpc>
              <a:spcBef>
                <a:spcPts val="0"/>
              </a:spcBef>
            </a:pPr>
            <a:r>
              <a:rPr lang="zh-CN" altLang="en-US" dirty="0"/>
              <a:t>与机器指令差别很大，要熟悉机器结构、数据通路、时序系统、指令执行过程才能进行</a:t>
            </a:r>
            <a:r>
              <a:rPr lang="zh-CN" altLang="en-US" dirty="0" smtClean="0"/>
              <a:t>微程序设计</a:t>
            </a:r>
            <a:endParaRPr lang="zh-CN" altLang="en-US" dirty="0"/>
          </a:p>
        </p:txBody>
      </p:sp>
    </p:spTree>
    <p:extLst>
      <p:ext uri="{BB962C8B-B14F-4D97-AF65-F5344CB8AC3E}">
        <p14:creationId xmlns:p14="http://schemas.microsoft.com/office/powerpoint/2010/main" val="2094941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BC3A9B80-AD23-486C-96A9-36FA18354203}" type="slidenum">
              <a:rPr lang="en-US" altLang="zh-CN" sz="1000" smtClean="0"/>
              <a:pPr eaLnBrk="1" hangingPunct="1">
                <a:spcBef>
                  <a:spcPct val="0"/>
                </a:spcBef>
                <a:buClrTx/>
                <a:buSzTx/>
                <a:buFontTx/>
                <a:buNone/>
              </a:pPr>
              <a:t>25</a:t>
            </a:fld>
            <a:endParaRPr lang="en-US" altLang="zh-CN" sz="1000" smtClean="0"/>
          </a:p>
        </p:txBody>
      </p:sp>
      <p:sp>
        <p:nvSpPr>
          <p:cNvPr id="48132" name="Rectangle 3"/>
          <p:cNvSpPr>
            <a:spLocks noGrp="1" noChangeArrowheads="1"/>
          </p:cNvSpPr>
          <p:nvPr>
            <p:ph type="body" idx="1"/>
          </p:nvPr>
        </p:nvSpPr>
        <p:spPr>
          <a:xfrm>
            <a:off x="251520" y="260648"/>
            <a:ext cx="8352928" cy="1872208"/>
          </a:xfrm>
        </p:spPr>
        <p:txBody>
          <a:bodyPr>
            <a:noAutofit/>
          </a:bodyPr>
          <a:lstStyle/>
          <a:p>
            <a:pPr eaLnBrk="1" hangingPunct="1">
              <a:lnSpc>
                <a:spcPct val="170000"/>
              </a:lnSpc>
              <a:spcBef>
                <a:spcPts val="0"/>
              </a:spcBef>
              <a:buFont typeface="Wingdings" pitchFamily="2" charset="2"/>
              <a:buNone/>
            </a:pPr>
            <a:r>
              <a:rPr lang="en-US" altLang="zh-CN" sz="2400" b="1" dirty="0">
                <a:solidFill>
                  <a:srgbClr val="006600"/>
                </a:solidFill>
              </a:rPr>
              <a:t>2</a:t>
            </a:r>
            <a:r>
              <a:rPr lang="zh-CN" altLang="en-US" sz="2400" b="1" dirty="0">
                <a:solidFill>
                  <a:srgbClr val="006600"/>
                </a:solidFill>
              </a:rPr>
              <a:t>、垂直型微指令：采用编码方式，一次只能执行</a:t>
            </a:r>
            <a:r>
              <a:rPr lang="en-US" altLang="zh-CN" sz="2400" b="1" dirty="0">
                <a:solidFill>
                  <a:srgbClr val="006600"/>
                </a:solidFill>
              </a:rPr>
              <a:t>1</a:t>
            </a:r>
            <a:r>
              <a:rPr lang="zh-CN" altLang="en-US" sz="2400" b="1" dirty="0">
                <a:solidFill>
                  <a:srgbClr val="006600"/>
                </a:solidFill>
              </a:rPr>
              <a:t>到</a:t>
            </a:r>
            <a:r>
              <a:rPr lang="en-US" altLang="zh-CN" sz="2400" b="1" dirty="0">
                <a:solidFill>
                  <a:srgbClr val="006600"/>
                </a:solidFill>
              </a:rPr>
              <a:t>2</a:t>
            </a:r>
            <a:r>
              <a:rPr lang="zh-CN" altLang="en-US" sz="2400" b="1" dirty="0">
                <a:solidFill>
                  <a:srgbClr val="006600"/>
                </a:solidFill>
              </a:rPr>
              <a:t>个微命令的微指令称为垂直型</a:t>
            </a:r>
            <a:r>
              <a:rPr lang="zh-CN" altLang="en-US" sz="2400" b="1" dirty="0" smtClean="0">
                <a:solidFill>
                  <a:srgbClr val="006600"/>
                </a:solidFill>
              </a:rPr>
              <a:t>微指令</a:t>
            </a:r>
            <a:endParaRPr lang="en-US" altLang="zh-CN" sz="2400" b="1" dirty="0" smtClean="0">
              <a:solidFill>
                <a:srgbClr val="006600"/>
              </a:solidFill>
            </a:endParaRPr>
          </a:p>
          <a:p>
            <a:pPr>
              <a:lnSpc>
                <a:spcPct val="170000"/>
              </a:lnSpc>
              <a:spcBef>
                <a:spcPts val="0"/>
              </a:spcBef>
            </a:pPr>
            <a:r>
              <a:rPr lang="en-US" altLang="zh-CN" b="1" dirty="0" smtClean="0">
                <a:solidFill>
                  <a:srgbClr val="C00000"/>
                </a:solidFill>
              </a:rPr>
              <a:t>P164</a:t>
            </a:r>
            <a:r>
              <a:rPr lang="zh-CN" altLang="en-US" b="1" dirty="0" smtClean="0">
                <a:solidFill>
                  <a:srgbClr val="C00000"/>
                </a:solidFill>
              </a:rPr>
              <a:t>：</a:t>
            </a:r>
            <a:r>
              <a:rPr lang="en-US" altLang="zh-CN" b="1" dirty="0" smtClean="0">
                <a:solidFill>
                  <a:srgbClr val="C00000"/>
                </a:solidFill>
              </a:rPr>
              <a:t>RR</a:t>
            </a:r>
            <a:r>
              <a:rPr lang="zh-CN" altLang="en-US" b="1" dirty="0" smtClean="0">
                <a:solidFill>
                  <a:srgbClr val="C00000"/>
                </a:solidFill>
              </a:rPr>
              <a:t>传送、运算控制、访问主存、条件转移等微指令</a:t>
            </a:r>
            <a:endParaRPr lang="zh-CN" altLang="en-US" b="1" dirty="0">
              <a:solidFill>
                <a:srgbClr val="C00000"/>
              </a:solidFill>
            </a:endParaRPr>
          </a:p>
        </p:txBody>
      </p:sp>
      <p:pic>
        <p:nvPicPr>
          <p:cNvPr id="48134" name="Picture 5" descr="D:\jinerwork\组成\白中英版改编\Chap05\Images\p182.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95536" y="2276872"/>
            <a:ext cx="8136904"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179512" y="4149080"/>
            <a:ext cx="5328592" cy="2592288"/>
          </a:xfrm>
          <a:prstGeom prst="rect">
            <a:avLst/>
          </a:prstGeom>
        </p:spPr>
        <p:style>
          <a:lnRef idx="1">
            <a:schemeClr val="accent4"/>
          </a:lnRef>
          <a:fillRef idx="2">
            <a:schemeClr val="accent4"/>
          </a:fillRef>
          <a:effectRef idx="1">
            <a:schemeClr val="accent4"/>
          </a:effectRef>
          <a:fontRef idx="minor">
            <a:schemeClr val="dk1"/>
          </a:fontRef>
        </p:style>
        <p:txBody>
          <a:bodyPr vert="horz">
            <a:noAutofit/>
          </a:bodyPr>
          <a:lstStyle>
            <a:lvl1pPr marL="274320" indent="-274320" algn="l" rtl="0" eaLnBrk="1" latinLnBrk="0" hangingPunct="1">
              <a:lnSpc>
                <a:spcPct val="100000"/>
              </a:lnSpc>
              <a:spcBef>
                <a:spcPts val="1200"/>
              </a:spcBef>
              <a:buClr>
                <a:schemeClr val="accent1"/>
              </a:buClr>
              <a:buSzPct val="70000"/>
              <a:buFont typeface="Wingdings"/>
              <a:buChar char=""/>
              <a:defRPr kumimoji="0" sz="2200" b="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lnSpc>
                <a:spcPct val="100000"/>
              </a:lnSpc>
              <a:spcBef>
                <a:spcPts val="1200"/>
              </a:spcBef>
              <a:buClr>
                <a:schemeClr val="accent1"/>
              </a:buClr>
              <a:buSzPct val="8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lnSpc>
                <a:spcPct val="100000"/>
              </a:lnSpc>
              <a:spcBef>
                <a:spcPts val="1200"/>
              </a:spcBef>
              <a:buClr>
                <a:schemeClr val="accent1">
                  <a:shade val="75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lnSpc>
                <a:spcPct val="100000"/>
              </a:lnSpc>
              <a:spcBef>
                <a:spcPts val="1200"/>
              </a:spcBef>
              <a:buClr>
                <a:schemeClr val="accent1">
                  <a:tint val="60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lnSpc>
                <a:spcPct val="100000"/>
              </a:lnSpc>
              <a:spcBef>
                <a:spcPts val="1200"/>
              </a:spcBef>
              <a:buClr>
                <a:schemeClr val="accent2">
                  <a:tint val="60000"/>
                </a:schemeClr>
              </a:buClr>
              <a:buSzPct val="68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lnSpc>
                <a:spcPct val="150000"/>
              </a:lnSpc>
              <a:spcBef>
                <a:spcPts val="0"/>
              </a:spcBef>
              <a:spcAft>
                <a:spcPts val="0"/>
              </a:spcAft>
            </a:pPr>
            <a:r>
              <a:rPr lang="zh-CN" altLang="en-US" dirty="0" smtClean="0"/>
              <a:t>微指令字短：</a:t>
            </a:r>
            <a:r>
              <a:rPr lang="en-US" altLang="zh-CN" dirty="0" smtClean="0"/>
              <a:t>10</a:t>
            </a:r>
            <a:r>
              <a:rPr lang="zh-CN" altLang="en-US" dirty="0" smtClean="0"/>
              <a:t>～</a:t>
            </a:r>
            <a:r>
              <a:rPr lang="en-US" altLang="zh-CN" dirty="0" smtClean="0"/>
              <a:t>20</a:t>
            </a:r>
            <a:r>
              <a:rPr lang="zh-CN" altLang="en-US" dirty="0" smtClean="0"/>
              <a:t>位左右</a:t>
            </a:r>
          </a:p>
          <a:p>
            <a:pPr fontAlgn="auto">
              <a:lnSpc>
                <a:spcPct val="150000"/>
              </a:lnSpc>
              <a:spcBef>
                <a:spcPts val="0"/>
              </a:spcBef>
              <a:spcAft>
                <a:spcPts val="0"/>
              </a:spcAft>
            </a:pPr>
            <a:r>
              <a:rPr lang="zh-CN" altLang="en-US" dirty="0" smtClean="0"/>
              <a:t>并行微操作能力有限</a:t>
            </a:r>
            <a:endParaRPr lang="en-US" altLang="zh-CN" dirty="0" smtClean="0"/>
          </a:p>
          <a:p>
            <a:pPr fontAlgn="auto">
              <a:lnSpc>
                <a:spcPct val="150000"/>
              </a:lnSpc>
              <a:spcBef>
                <a:spcPts val="0"/>
              </a:spcBef>
              <a:spcAft>
                <a:spcPts val="0"/>
              </a:spcAft>
            </a:pPr>
            <a:r>
              <a:rPr lang="zh-CN" altLang="en-US" dirty="0" smtClean="0"/>
              <a:t>译码比较复杂，速度慢</a:t>
            </a:r>
            <a:endParaRPr lang="en-US" altLang="zh-CN" dirty="0" smtClean="0"/>
          </a:p>
          <a:p>
            <a:pPr fontAlgn="auto">
              <a:lnSpc>
                <a:spcPct val="150000"/>
              </a:lnSpc>
              <a:spcBef>
                <a:spcPts val="0"/>
              </a:spcBef>
              <a:spcAft>
                <a:spcPts val="0"/>
              </a:spcAft>
            </a:pPr>
            <a:r>
              <a:rPr lang="zh-CN" altLang="en-US" dirty="0" smtClean="0"/>
              <a:t>编程时要用较多的微指令，微程序较长</a:t>
            </a:r>
          </a:p>
          <a:p>
            <a:pPr fontAlgn="auto">
              <a:lnSpc>
                <a:spcPct val="150000"/>
              </a:lnSpc>
              <a:spcBef>
                <a:spcPts val="0"/>
              </a:spcBef>
              <a:spcAft>
                <a:spcPts val="0"/>
              </a:spcAft>
            </a:pPr>
            <a:r>
              <a:rPr lang="zh-CN" altLang="en-US" dirty="0" smtClean="0"/>
              <a:t>不能充分利用数据通路的并行能力</a:t>
            </a:r>
            <a:endParaRPr lang="en-US" altLang="zh-CN" dirty="0" smtClean="0"/>
          </a:p>
        </p:txBody>
      </p:sp>
      <p:sp>
        <p:nvSpPr>
          <p:cNvPr id="3" name="矩形 2"/>
          <p:cNvSpPr/>
          <p:nvPr/>
        </p:nvSpPr>
        <p:spPr>
          <a:xfrm>
            <a:off x="5508104" y="4149080"/>
            <a:ext cx="3527884" cy="263149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fontAlgn="auto">
              <a:lnSpc>
                <a:spcPct val="150000"/>
              </a:lnSpc>
              <a:spcBef>
                <a:spcPts val="0"/>
              </a:spcBef>
              <a:spcAft>
                <a:spcPts val="0"/>
              </a:spcAft>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微程序设计：只需注意微指令功能</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不用过多</a:t>
            </a:r>
            <a:r>
              <a:rPr lang="zh-CN" altLang="en-US" sz="2200" dirty="0" smtClean="0">
                <a:latin typeface="微软雅黑" panose="020B0503020204020204" pitchFamily="34" charset="-122"/>
                <a:ea typeface="微软雅黑" panose="020B0503020204020204" pitchFamily="34" charset="-122"/>
              </a:rPr>
              <a:t>考虑微命令</a:t>
            </a:r>
            <a:r>
              <a:rPr lang="zh-CN" altLang="en-US" sz="2200" dirty="0">
                <a:latin typeface="微软雅黑" panose="020B0503020204020204" pitchFamily="34" charset="-122"/>
                <a:ea typeface="微软雅黑" panose="020B0503020204020204" pitchFamily="34" charset="-122"/>
              </a:rPr>
              <a:t>、数据</a:t>
            </a:r>
            <a:r>
              <a:rPr lang="zh-CN" altLang="en-US" sz="2200" dirty="0" smtClean="0">
                <a:latin typeface="微软雅黑" panose="020B0503020204020204" pitchFamily="34" charset="-122"/>
                <a:ea typeface="微软雅黑" panose="020B0503020204020204" pitchFamily="34" charset="-122"/>
              </a:rPr>
              <a:t>通路。</a:t>
            </a:r>
            <a:endParaRPr lang="en-US" altLang="zh-CN" sz="2200" dirty="0" smtClean="0">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Arial" panose="020B0604020202020204" pitchFamily="34" charset="0"/>
              <a:buChar char="•"/>
            </a:pPr>
            <a:r>
              <a:rPr lang="zh-CN" altLang="en-US" sz="2200" dirty="0" smtClean="0">
                <a:latin typeface="微软雅黑" panose="020B0503020204020204" pitchFamily="34" charset="-122"/>
                <a:ea typeface="微软雅黑" panose="020B0503020204020204" pitchFamily="34" charset="-122"/>
              </a:rPr>
              <a:t>微程序</a:t>
            </a:r>
            <a:r>
              <a:rPr lang="zh-CN" altLang="en-US" sz="2200" dirty="0">
                <a:latin typeface="微软雅黑" panose="020B0503020204020204" pitchFamily="34" charset="-122"/>
                <a:ea typeface="微软雅黑" panose="020B0503020204020204" pitchFamily="34" charset="-122"/>
              </a:rPr>
              <a:t>规整、直观，</a:t>
            </a:r>
            <a:r>
              <a:rPr lang="zh-CN" altLang="en-US" sz="2200" dirty="0" smtClean="0">
                <a:latin typeface="微软雅黑" panose="020B0503020204020204" pitchFamily="34" charset="-122"/>
                <a:ea typeface="微软雅黑" panose="020B0503020204020204" pitchFamily="34" charset="-122"/>
              </a:rPr>
              <a:t>便于设计</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6208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785E937A-0CF6-4068-9FC0-8222E535F30A}" type="slidenum">
              <a:rPr lang="en-US" altLang="zh-CN" sz="1000" smtClean="0"/>
              <a:pPr eaLnBrk="1" hangingPunct="1">
                <a:spcBef>
                  <a:spcPct val="0"/>
                </a:spcBef>
                <a:buClrTx/>
                <a:buSzTx/>
                <a:buFontTx/>
                <a:buNone/>
              </a:pPr>
              <a:t>26</a:t>
            </a:fld>
            <a:endParaRPr lang="en-US" altLang="zh-CN" sz="1000" smtClean="0"/>
          </a:p>
        </p:txBody>
      </p:sp>
      <p:sp>
        <p:nvSpPr>
          <p:cNvPr id="51203" name="Rectangle 2"/>
          <p:cNvSpPr>
            <a:spLocks noGrp="1" noChangeArrowheads="1"/>
          </p:cNvSpPr>
          <p:nvPr>
            <p:ph type="title"/>
          </p:nvPr>
        </p:nvSpPr>
        <p:spPr/>
        <p:txBody>
          <a:bodyPr/>
          <a:lstStyle/>
          <a:p>
            <a:pPr eaLnBrk="1" hangingPunct="1"/>
            <a:r>
              <a:rPr lang="en-US" altLang="zh-CN" dirty="0" smtClean="0">
                <a:cs typeface="Times New Roman" pitchFamily="18" charset="0"/>
              </a:rPr>
              <a:t>5</a:t>
            </a:r>
            <a:r>
              <a:rPr lang="en-US" altLang="zh-CN" dirty="0" smtClean="0"/>
              <a:t>.4.2  </a:t>
            </a:r>
            <a:r>
              <a:rPr lang="zh-CN" altLang="en-US" dirty="0" smtClean="0"/>
              <a:t>微程序设计技术</a:t>
            </a:r>
          </a:p>
        </p:txBody>
      </p:sp>
      <p:sp>
        <p:nvSpPr>
          <p:cNvPr id="51204" name="Rectangle 3"/>
          <p:cNvSpPr>
            <a:spLocks noGrp="1" noChangeArrowheads="1"/>
          </p:cNvSpPr>
          <p:nvPr>
            <p:ph type="body" idx="1"/>
          </p:nvPr>
        </p:nvSpPr>
        <p:spPr>
          <a:xfrm>
            <a:off x="323528" y="1340768"/>
            <a:ext cx="8136904" cy="4464496"/>
          </a:xfrm>
        </p:spPr>
        <p:txBody>
          <a:bodyPr>
            <a:normAutofit/>
          </a:bodyPr>
          <a:lstStyle/>
          <a:p>
            <a:pPr algn="just" eaLnBrk="1" hangingPunct="1">
              <a:lnSpc>
                <a:spcPct val="150000"/>
              </a:lnSpc>
              <a:buFont typeface="Wingdings" pitchFamily="2" charset="2"/>
              <a:buNone/>
            </a:pPr>
            <a:r>
              <a:rPr lang="zh-CN" altLang="en-US" sz="2800" b="1" dirty="0">
                <a:solidFill>
                  <a:schemeClr val="accent2">
                    <a:lumMod val="50000"/>
                  </a:schemeClr>
                </a:solidFill>
              </a:rPr>
              <a:t>四、动态微程序设计</a:t>
            </a:r>
          </a:p>
          <a:p>
            <a:pPr marL="361950" indent="-361950" algn="just">
              <a:lnSpc>
                <a:spcPct val="150000"/>
              </a:lnSpc>
            </a:pPr>
            <a:r>
              <a:rPr lang="zh-CN" altLang="en-US" sz="2400" dirty="0" smtClean="0"/>
              <a:t>一台计算机只有一组微程序。这组微程序设计好之后，一般无须改变而且也不好改变，称为静态微程序设计。</a:t>
            </a:r>
            <a:r>
              <a:rPr lang="zh-CN" altLang="en-US" sz="2400" dirty="0" smtClean="0">
                <a:cs typeface="Times New Roman" pitchFamily="18" charset="0"/>
              </a:rPr>
              <a:t> </a:t>
            </a:r>
          </a:p>
          <a:p>
            <a:pPr marL="361950" indent="-361950" algn="just">
              <a:lnSpc>
                <a:spcPct val="150000"/>
              </a:lnSpc>
            </a:pPr>
            <a:r>
              <a:rPr lang="zh-CN" altLang="en-US" sz="2400" dirty="0" smtClean="0"/>
              <a:t>采用</a:t>
            </a:r>
            <a:r>
              <a:rPr lang="en-US" altLang="zh-CN" sz="2400" dirty="0" smtClean="0">
                <a:cs typeface="Times New Roman" pitchFamily="18" charset="0"/>
              </a:rPr>
              <a:t>EPROM</a:t>
            </a:r>
            <a:r>
              <a:rPr lang="zh-CN" altLang="en-US" sz="2400" dirty="0" smtClean="0"/>
              <a:t>作为控制存储器，可以通过改变微指令和微程序来改变机器的指令系统，这种微程序设计技术称为动态微程序设计。</a:t>
            </a:r>
          </a:p>
        </p:txBody>
      </p:sp>
    </p:spTree>
    <p:extLst>
      <p:ext uri="{BB962C8B-B14F-4D97-AF65-F5344CB8AC3E}">
        <p14:creationId xmlns:p14="http://schemas.microsoft.com/office/powerpoint/2010/main" val="384256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1" name="Picture 5" descr="5pic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16745"/>
            <a:ext cx="4464496" cy="662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0DE1FD0C-4F9B-48EA-AA1D-320DDCEF7273}" type="slidenum">
              <a:rPr lang="en-US" altLang="zh-CN" sz="1000" smtClean="0"/>
              <a:pPr eaLnBrk="1" hangingPunct="1">
                <a:spcBef>
                  <a:spcPct val="0"/>
                </a:spcBef>
                <a:buClrTx/>
                <a:buSzTx/>
                <a:buFontTx/>
                <a:buNone/>
              </a:pPr>
              <a:t>27</a:t>
            </a:fld>
            <a:endParaRPr lang="en-US" altLang="zh-CN" sz="1000" smtClean="0"/>
          </a:p>
        </p:txBody>
      </p:sp>
      <p:sp>
        <p:nvSpPr>
          <p:cNvPr id="12293" name="Rectangle 4"/>
          <p:cNvSpPr>
            <a:spLocks noChangeArrowheads="1"/>
          </p:cNvSpPr>
          <p:nvPr/>
        </p:nvSpPr>
        <p:spPr bwMode="auto">
          <a:xfrm>
            <a:off x="3609975" y="1495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sp>
        <p:nvSpPr>
          <p:cNvPr id="8" name="Rectangle 2"/>
          <p:cNvSpPr txBox="1">
            <a:spLocks noChangeArrowheads="1"/>
          </p:cNvSpPr>
          <p:nvPr/>
        </p:nvSpPr>
        <p:spPr>
          <a:xfrm>
            <a:off x="179512" y="332656"/>
            <a:ext cx="4464496" cy="1584176"/>
          </a:xfrm>
          <a:prstGeom prst="rect">
            <a:avLst/>
          </a:prstGeom>
        </p:spPr>
        <p:txBody>
          <a:bodyPr vert="horz" anchor="t">
            <a:noAutofit/>
          </a:bodyPr>
          <a:lstStyle>
            <a:lvl1pPr algn="l" rtl="0" eaLnBrk="1" latinLnBrk="0" hangingPunct="1">
              <a:spcBef>
                <a:spcPct val="0"/>
              </a:spcBef>
              <a:buNone/>
              <a:defRPr kumimoji="0" sz="3200" b="1" kern="1200" cap="small" baseline="0">
                <a:solidFill>
                  <a:srgbClr val="C00000"/>
                </a:solidFill>
                <a:latin typeface="微软雅黑" panose="020B0503020204020204" pitchFamily="34" charset="-122"/>
                <a:ea typeface="微软雅黑" panose="020B0503020204020204" pitchFamily="34" charset="-122"/>
                <a:cs typeface="+mj-cs"/>
              </a:defRPr>
            </a:lvl1pPr>
          </a:lstStyle>
          <a:p>
            <a:pPr fontAlgn="auto">
              <a:lnSpc>
                <a:spcPct val="150000"/>
              </a:lnSpc>
              <a:spcAft>
                <a:spcPts val="0"/>
              </a:spcAft>
            </a:pPr>
            <a:r>
              <a:rPr lang="en-US" altLang="zh-CN" dirty="0" smtClean="0">
                <a:cs typeface="Times New Roman" pitchFamily="18" charset="0"/>
              </a:rPr>
              <a:t>5</a:t>
            </a:r>
            <a:r>
              <a:rPr lang="en-US" altLang="zh-CN" dirty="0" smtClean="0"/>
              <a:t>.4.3  </a:t>
            </a:r>
            <a:r>
              <a:rPr lang="zh-CN" altLang="en-US" dirty="0" smtClean="0"/>
              <a:t>微程序设计举例</a:t>
            </a:r>
            <a:endParaRPr lang="en-US" altLang="zh-CN" dirty="0" smtClean="0"/>
          </a:p>
          <a:p>
            <a:pPr fontAlgn="auto">
              <a:lnSpc>
                <a:spcPct val="150000"/>
              </a:lnSpc>
              <a:spcAft>
                <a:spcPts val="0"/>
              </a:spcAft>
            </a:pPr>
            <a:r>
              <a:rPr lang="en-US" altLang="zh-CN" sz="2800" dirty="0" smtClean="0"/>
              <a:t>5.4.3.1 </a:t>
            </a:r>
            <a:r>
              <a:rPr lang="zh-CN" altLang="en-US" sz="2800" dirty="0" smtClean="0"/>
              <a:t>例</a:t>
            </a:r>
            <a:r>
              <a:rPr lang="en-US" altLang="zh-CN" sz="2800" dirty="0" smtClean="0"/>
              <a:t>1</a:t>
            </a:r>
            <a:endParaRPr lang="zh-CN" altLang="en-US" sz="2800" dirty="0" smtClean="0"/>
          </a:p>
        </p:txBody>
      </p:sp>
      <p:sp>
        <p:nvSpPr>
          <p:cNvPr id="12292" name="Rectangle 3"/>
          <p:cNvSpPr>
            <a:spLocks noGrp="1" noChangeArrowheads="1"/>
          </p:cNvSpPr>
          <p:nvPr>
            <p:ph type="body" idx="1"/>
          </p:nvPr>
        </p:nvSpPr>
        <p:spPr>
          <a:xfrm>
            <a:off x="493466" y="2132856"/>
            <a:ext cx="3790502" cy="4392488"/>
          </a:xfrm>
        </p:spPr>
        <p:txBody>
          <a:bodyPr>
            <a:noAutofit/>
          </a:bodyPr>
          <a:lstStyle/>
          <a:p>
            <a:pPr marL="0" indent="0" eaLnBrk="1" hangingPunct="1">
              <a:buNone/>
            </a:pPr>
            <a:r>
              <a:rPr lang="zh-CN" altLang="en-US" sz="2800" b="1" dirty="0" smtClean="0">
                <a:solidFill>
                  <a:schemeClr val="accent5">
                    <a:lumMod val="50000"/>
                  </a:schemeClr>
                </a:solidFill>
              </a:rPr>
              <a:t>一、指令流程</a:t>
            </a:r>
            <a:endParaRPr lang="en-US" altLang="zh-CN" sz="2800" b="1" dirty="0" smtClean="0">
              <a:solidFill>
                <a:schemeClr val="accent5">
                  <a:lumMod val="50000"/>
                </a:schemeClr>
              </a:solidFill>
            </a:endParaRPr>
          </a:p>
          <a:p>
            <a:pPr marL="0" indent="0" eaLnBrk="1" hangingPunct="1">
              <a:buNone/>
            </a:pPr>
            <a:endParaRPr lang="en-US" altLang="zh-CN" sz="2800" b="1" dirty="0" smtClean="0">
              <a:solidFill>
                <a:srgbClr val="0070C0"/>
              </a:solidFill>
            </a:endParaRPr>
          </a:p>
          <a:p>
            <a:pPr marL="0" indent="0" eaLnBrk="1" hangingPunct="1">
              <a:buNone/>
            </a:pPr>
            <a:r>
              <a:rPr lang="en-US" altLang="zh-CN" sz="2400" b="1" dirty="0" smtClean="0"/>
              <a:t>0 0 0 1 1 0 0 0  </a:t>
            </a:r>
            <a:r>
              <a:rPr lang="zh-CN" altLang="en-US" sz="2400" b="1" dirty="0" smtClean="0"/>
              <a:t>（</a:t>
            </a:r>
            <a:r>
              <a:rPr lang="en-US" altLang="zh-CN" sz="2400" b="1" dirty="0" smtClean="0"/>
              <a:t>18</a:t>
            </a:r>
            <a:r>
              <a:rPr lang="zh-CN" altLang="en-US" sz="2400" b="1" dirty="0" smtClean="0"/>
              <a:t>）</a:t>
            </a:r>
            <a:endParaRPr lang="en-US" altLang="zh-CN" sz="2400" b="1" dirty="0" smtClean="0"/>
          </a:p>
          <a:p>
            <a:pPr marL="0" indent="0" eaLnBrk="1" hangingPunct="1">
              <a:buNone/>
            </a:pPr>
            <a:r>
              <a:rPr lang="en-US" altLang="zh-CN" sz="2400" b="1" dirty="0" smtClean="0"/>
              <a:t>0 0 0 1 1 0 0 1  </a:t>
            </a:r>
            <a:r>
              <a:rPr lang="zh-CN" altLang="en-US" sz="2400" b="1" dirty="0" smtClean="0"/>
              <a:t>（</a:t>
            </a:r>
            <a:r>
              <a:rPr lang="en-US" altLang="zh-CN" sz="2400" b="1" dirty="0" smtClean="0"/>
              <a:t>19</a:t>
            </a:r>
            <a:r>
              <a:rPr lang="zh-CN" altLang="en-US" sz="2400" b="1" dirty="0" smtClean="0"/>
              <a:t>）</a:t>
            </a:r>
            <a:endParaRPr lang="en-US" altLang="zh-CN" sz="2400" b="1" dirty="0" smtClean="0"/>
          </a:p>
          <a:p>
            <a:pPr marL="0" indent="0" eaLnBrk="1" hangingPunct="1">
              <a:buNone/>
            </a:pPr>
            <a:r>
              <a:rPr lang="en-US" altLang="zh-CN" sz="2400" b="1" dirty="0" smtClean="0">
                <a:solidFill>
                  <a:srgbClr val="FF0000"/>
                </a:solidFill>
              </a:rPr>
              <a:t>0 0 1 1 0 0 0 1  </a:t>
            </a:r>
            <a:r>
              <a:rPr lang="zh-CN" altLang="en-US" sz="2400" b="1" dirty="0" smtClean="0"/>
              <a:t>（</a:t>
            </a:r>
            <a:r>
              <a:rPr lang="en-US" altLang="zh-CN" sz="2400" b="1" dirty="0" smtClean="0"/>
              <a:t>31</a:t>
            </a:r>
            <a:r>
              <a:rPr lang="zh-CN" altLang="en-US" sz="2400" b="1" dirty="0" smtClean="0"/>
              <a:t>）</a:t>
            </a:r>
            <a:endParaRPr lang="en-US" altLang="zh-CN" sz="2400" b="1" dirty="0" smtClean="0"/>
          </a:p>
          <a:p>
            <a:pPr marL="0" indent="0" eaLnBrk="1" hangingPunct="1">
              <a:buNone/>
            </a:pPr>
            <a:r>
              <a:rPr lang="en-US" altLang="zh-CN" sz="2400" b="1" dirty="0" smtClean="0"/>
              <a:t>0 0 0 0 0 1 1 0  </a:t>
            </a:r>
            <a:r>
              <a:rPr lang="zh-CN" altLang="en-US" sz="2400" b="1" dirty="0" smtClean="0"/>
              <a:t>（</a:t>
            </a:r>
            <a:r>
              <a:rPr lang="en-US" altLang="zh-CN" sz="2400" b="1" dirty="0" smtClean="0"/>
              <a:t>6  </a:t>
            </a:r>
            <a:r>
              <a:rPr lang="zh-CN" altLang="en-US" sz="2400" b="1" dirty="0" smtClean="0"/>
              <a:t>）</a:t>
            </a:r>
            <a:endParaRPr lang="en-US" altLang="zh-CN" sz="2400" b="1" dirty="0" smtClean="0"/>
          </a:p>
          <a:p>
            <a:pPr marL="0" indent="0" eaLnBrk="1" hangingPunct="1">
              <a:buNone/>
            </a:pPr>
            <a:r>
              <a:rPr lang="en-US" altLang="zh-CN" sz="2400" b="1" dirty="0" smtClean="0"/>
              <a:t>0 0 1 1 0 1 1 1 </a:t>
            </a:r>
            <a:r>
              <a:rPr lang="zh-CN" altLang="en-US" sz="2400" b="1" dirty="0" smtClean="0"/>
              <a:t>（</a:t>
            </a:r>
            <a:r>
              <a:rPr lang="en-US" altLang="zh-CN" sz="2400" b="1" dirty="0" smtClean="0"/>
              <a:t>37</a:t>
            </a:r>
            <a:r>
              <a:rPr lang="zh-CN" altLang="en-US" sz="2400" b="1" dirty="0" smtClean="0"/>
              <a:t>）</a:t>
            </a:r>
            <a:endParaRPr lang="en-US" altLang="zh-CN" sz="2400" b="1" dirty="0" smtClean="0"/>
          </a:p>
          <a:p>
            <a:pPr marL="0" indent="0" eaLnBrk="1" hangingPunct="1">
              <a:buNone/>
            </a:pPr>
            <a:r>
              <a:rPr lang="zh-CN" altLang="en-US" sz="2000" b="1" dirty="0" smtClean="0">
                <a:solidFill>
                  <a:srgbClr val="FF0000"/>
                </a:solidFill>
              </a:rPr>
              <a:t>有进位时，需要调整加</a:t>
            </a:r>
            <a:r>
              <a:rPr lang="en-US" altLang="zh-CN" sz="2000" b="1" dirty="0" smtClean="0">
                <a:solidFill>
                  <a:srgbClr val="FF0000"/>
                </a:solidFill>
              </a:rPr>
              <a:t>6</a:t>
            </a:r>
            <a:endParaRPr lang="zh-CN" altLang="en-US" sz="2000" b="1" dirty="0" smtClean="0">
              <a:solidFill>
                <a:srgbClr val="FF0000"/>
              </a:solidFill>
            </a:endParaRPr>
          </a:p>
        </p:txBody>
      </p:sp>
      <p:sp>
        <p:nvSpPr>
          <p:cNvPr id="2" name="TextBox 1"/>
          <p:cNvSpPr txBox="1"/>
          <p:nvPr/>
        </p:nvSpPr>
        <p:spPr>
          <a:xfrm>
            <a:off x="6012160" y="5229200"/>
            <a:ext cx="2016224" cy="360040"/>
          </a:xfrm>
          <a:prstGeom prst="rect">
            <a:avLst/>
          </a:prstGeom>
          <a:solidFill>
            <a:schemeClr val="bg1"/>
          </a:solidFill>
        </p:spPr>
        <p:txBody>
          <a:bodyPr wrap="square" rtlCol="0">
            <a:noAutofit/>
          </a:bodyPr>
          <a:lstStyle/>
          <a:p>
            <a:pPr algn="ctr"/>
            <a:r>
              <a:rPr lang="en-US" altLang="zh-CN" sz="2000" dirty="0" smtClean="0"/>
              <a:t>R2 - R3—&gt;R2</a:t>
            </a:r>
            <a:endParaRPr lang="zh-CN" altLang="en-US" sz="2000" dirty="0"/>
          </a:p>
        </p:txBody>
      </p:sp>
      <p:sp>
        <p:nvSpPr>
          <p:cNvPr id="9" name="TextBox 8"/>
          <p:cNvSpPr txBox="1"/>
          <p:nvPr/>
        </p:nvSpPr>
        <p:spPr>
          <a:xfrm>
            <a:off x="6012160" y="980728"/>
            <a:ext cx="1944216" cy="792088"/>
          </a:xfrm>
          <a:prstGeom prst="rect">
            <a:avLst/>
          </a:prstGeom>
          <a:solidFill>
            <a:schemeClr val="bg1"/>
          </a:solidFill>
        </p:spPr>
        <p:txBody>
          <a:bodyPr wrap="square" rtlCol="0" anchor="ctr">
            <a:noAutofit/>
          </a:bodyPr>
          <a:lstStyle/>
          <a:p>
            <a:pPr algn="ctr"/>
            <a:r>
              <a:rPr lang="en-US" altLang="zh-CN" sz="2000" dirty="0" smtClean="0"/>
              <a:t>PC—&gt;ABUS(I)</a:t>
            </a:r>
          </a:p>
          <a:p>
            <a:pPr algn="ctr"/>
            <a:r>
              <a:rPr lang="en-US" altLang="zh-CN" sz="2000" dirty="0" smtClean="0"/>
              <a:t>IBUS—&gt;IR, PC+1</a:t>
            </a:r>
            <a:endParaRPr lang="zh-CN" altLang="en-US" sz="2000" dirty="0"/>
          </a:p>
        </p:txBody>
      </p:sp>
      <p:cxnSp>
        <p:nvCxnSpPr>
          <p:cNvPr id="4" name="直接连接符 3"/>
          <p:cNvCxnSpPr/>
          <p:nvPr/>
        </p:nvCxnSpPr>
        <p:spPr>
          <a:xfrm flipV="1">
            <a:off x="329077" y="4293096"/>
            <a:ext cx="3430463" cy="36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57069" y="5301208"/>
            <a:ext cx="35948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48064" y="682055"/>
            <a:ext cx="792088" cy="514697"/>
          </a:xfrm>
          <a:prstGeom prst="rect">
            <a:avLst/>
          </a:prstGeom>
          <a:solidFill>
            <a:schemeClr val="bg1"/>
          </a:solidFill>
        </p:spPr>
        <p:txBody>
          <a:bodyPr wrap="square" rtlCol="0" anchor="ctr">
            <a:noAutofit/>
          </a:bodyPr>
          <a:lstStyle/>
          <a:p>
            <a:pPr algn="r"/>
            <a:r>
              <a:rPr lang="en-US" altLang="zh-CN" sz="2000" dirty="0" smtClean="0"/>
              <a:t>RD(I)</a:t>
            </a:r>
            <a:endParaRPr lang="zh-CN" altLang="en-US" sz="2000" dirty="0"/>
          </a:p>
        </p:txBody>
      </p:sp>
      <p:sp>
        <p:nvSpPr>
          <p:cNvPr id="3" name="椭圆 2"/>
          <p:cNvSpPr/>
          <p:nvPr/>
        </p:nvSpPr>
        <p:spPr bwMode="auto">
          <a:xfrm>
            <a:off x="5292080" y="3429056"/>
            <a:ext cx="3456384" cy="900044"/>
          </a:xfrm>
          <a:prstGeom prst="ellipse">
            <a:avLst/>
          </a:prstGeom>
          <a:noFill/>
          <a:ln w="28575">
            <a:solidFill>
              <a:srgbClr val="FF3300"/>
            </a:solidFill>
            <a:prstDash val="dashDot"/>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
        <p:nvSpPr>
          <p:cNvPr id="13" name="椭圆 12"/>
          <p:cNvSpPr/>
          <p:nvPr/>
        </p:nvSpPr>
        <p:spPr bwMode="auto">
          <a:xfrm>
            <a:off x="5292080" y="5049236"/>
            <a:ext cx="3456384" cy="900044"/>
          </a:xfrm>
          <a:prstGeom prst="ellipse">
            <a:avLst/>
          </a:prstGeom>
          <a:noFill/>
          <a:ln w="28575">
            <a:solidFill>
              <a:srgbClr val="FF3300"/>
            </a:solidFill>
            <a:prstDash val="dashDot"/>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Tree>
    <p:extLst>
      <p:ext uri="{BB962C8B-B14F-4D97-AF65-F5344CB8AC3E}">
        <p14:creationId xmlns:p14="http://schemas.microsoft.com/office/powerpoint/2010/main" val="1975355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ppt_x"/>
                                          </p:val>
                                        </p:tav>
                                        <p:tav tm="100000">
                                          <p:val>
                                            <p:strVal val="#ppt_x"/>
                                          </p:val>
                                        </p:tav>
                                      </p:tavLst>
                                    </p:anim>
                                    <p:anim calcmode="lin" valueType="num">
                                      <p:cBhvr additive="base">
                                        <p:cTn id="8"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0DE1FD0C-4F9B-48EA-AA1D-320DDCEF7273}" type="slidenum">
              <a:rPr lang="en-US" altLang="zh-CN" sz="1000" smtClean="0"/>
              <a:pPr eaLnBrk="1" hangingPunct="1">
                <a:spcBef>
                  <a:spcPct val="0"/>
                </a:spcBef>
                <a:buClrTx/>
                <a:buSzTx/>
                <a:buFontTx/>
                <a:buNone/>
              </a:pPr>
              <a:t>28</a:t>
            </a:fld>
            <a:endParaRPr lang="en-US" altLang="zh-CN" sz="1000" smtClean="0"/>
          </a:p>
        </p:txBody>
      </p:sp>
      <p:grpSp>
        <p:nvGrpSpPr>
          <p:cNvPr id="5" name="组合 4"/>
          <p:cNvGrpSpPr/>
          <p:nvPr/>
        </p:nvGrpSpPr>
        <p:grpSpPr>
          <a:xfrm>
            <a:off x="5633690" y="27384"/>
            <a:ext cx="3670498" cy="6858000"/>
            <a:chOff x="4317777" y="182898"/>
            <a:chExt cx="3670498" cy="6592888"/>
          </a:xfrm>
        </p:grpSpPr>
        <p:pic>
          <p:nvPicPr>
            <p:cNvPr id="6" name="Picture 2" descr="5a27">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263" y="182898"/>
              <a:ext cx="3148012" cy="659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4"/>
            <p:cNvSpPr>
              <a:spLocks noChangeShapeType="1"/>
            </p:cNvSpPr>
            <p:nvPr/>
          </p:nvSpPr>
          <p:spPr bwMode="auto">
            <a:xfrm>
              <a:off x="4443735" y="2691549"/>
              <a:ext cx="5405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5"/>
            <p:cNvSpPr>
              <a:spLocks noChangeShapeType="1"/>
            </p:cNvSpPr>
            <p:nvPr/>
          </p:nvSpPr>
          <p:spPr bwMode="auto">
            <a:xfrm>
              <a:off x="4443735" y="2907448"/>
              <a:ext cx="5405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6"/>
            <p:cNvSpPr txBox="1">
              <a:spLocks noChangeArrowheads="1"/>
            </p:cNvSpPr>
            <p:nvPr/>
          </p:nvSpPr>
          <p:spPr bwMode="auto">
            <a:xfrm>
              <a:off x="4317777" y="3017079"/>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1800" dirty="0"/>
                <a:t>状态信息</a:t>
              </a:r>
            </a:p>
          </p:txBody>
        </p:sp>
      </p:gr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649" y="548680"/>
            <a:ext cx="5100439" cy="619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txBox="1">
            <a:spLocks noChangeArrowheads="1"/>
          </p:cNvSpPr>
          <p:nvPr/>
        </p:nvSpPr>
        <p:spPr>
          <a:xfrm>
            <a:off x="263649" y="44624"/>
            <a:ext cx="2376264" cy="864096"/>
          </a:xfrm>
          <a:prstGeom prst="rect">
            <a:avLst/>
          </a:prstGeom>
        </p:spPr>
        <p:txBody>
          <a:bodyPr vert="horz" anchor="ctr">
            <a:noAutofit/>
          </a:bodyPr>
          <a:lstStyle>
            <a:lvl1pPr marL="274320" indent="-274320" algn="l" rtl="0" eaLnBrk="1" latinLnBrk="0" hangingPunct="1">
              <a:lnSpc>
                <a:spcPct val="100000"/>
              </a:lnSpc>
              <a:spcBef>
                <a:spcPts val="1200"/>
              </a:spcBef>
              <a:buClr>
                <a:schemeClr val="accent1"/>
              </a:buClr>
              <a:buSzPct val="70000"/>
              <a:buFont typeface="Wingdings"/>
              <a:buChar char=""/>
              <a:defRPr kumimoji="0" sz="2200" b="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lnSpc>
                <a:spcPct val="100000"/>
              </a:lnSpc>
              <a:spcBef>
                <a:spcPts val="1200"/>
              </a:spcBef>
              <a:buClr>
                <a:schemeClr val="accent1"/>
              </a:buClr>
              <a:buSzPct val="8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lnSpc>
                <a:spcPct val="100000"/>
              </a:lnSpc>
              <a:spcBef>
                <a:spcPts val="1200"/>
              </a:spcBef>
              <a:buClr>
                <a:schemeClr val="accent1">
                  <a:shade val="75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lnSpc>
                <a:spcPct val="100000"/>
              </a:lnSpc>
              <a:spcBef>
                <a:spcPts val="1200"/>
              </a:spcBef>
              <a:buClr>
                <a:schemeClr val="accent1">
                  <a:tint val="60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lnSpc>
                <a:spcPct val="100000"/>
              </a:lnSpc>
              <a:spcBef>
                <a:spcPts val="1200"/>
              </a:spcBef>
              <a:buClr>
                <a:schemeClr val="accent2">
                  <a:tint val="60000"/>
                </a:schemeClr>
              </a:buClr>
              <a:buSzPct val="68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Font typeface="Wingdings"/>
              <a:buNone/>
            </a:pPr>
            <a:r>
              <a:rPr lang="zh-CN" altLang="en-US" sz="2800" b="1" dirty="0" smtClean="0">
                <a:solidFill>
                  <a:schemeClr val="accent5">
                    <a:lumMod val="50000"/>
                  </a:schemeClr>
                </a:solidFill>
              </a:rPr>
              <a:t>二、数据通路</a:t>
            </a:r>
          </a:p>
        </p:txBody>
      </p:sp>
    </p:spTree>
    <p:extLst>
      <p:ext uri="{BB962C8B-B14F-4D97-AF65-F5344CB8AC3E}">
        <p14:creationId xmlns:p14="http://schemas.microsoft.com/office/powerpoint/2010/main" val="3148377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447055"/>
            <a:ext cx="5256584" cy="584775"/>
          </a:xfrm>
          <a:prstGeom prst="rect">
            <a:avLst/>
          </a:prstGeom>
        </p:spPr>
        <p:txBody>
          <a:bodyPr wrap="square">
            <a:spAutoFit/>
          </a:bodyPr>
          <a:lstStyle/>
          <a:p>
            <a:pPr marL="0" indent="0" eaLnBrk="1" hangingPunct="1">
              <a:buNone/>
            </a:pPr>
            <a:r>
              <a:rPr lang="zh-CN" altLang="en-US" sz="3200" b="1" dirty="0">
                <a:solidFill>
                  <a:schemeClr val="accent5">
                    <a:lumMod val="50000"/>
                  </a:schemeClr>
                </a:solidFill>
                <a:latin typeface="微软雅黑" panose="020B0503020204020204" pitchFamily="34" charset="-122"/>
                <a:ea typeface="微软雅黑" panose="020B0503020204020204" pitchFamily="34" charset="-122"/>
              </a:rPr>
              <a:t>三、</a:t>
            </a:r>
            <a:r>
              <a:rPr lang="zh-CN" altLang="en-US" sz="3200" b="1" dirty="0" smtClean="0">
                <a:solidFill>
                  <a:schemeClr val="accent5">
                    <a:lumMod val="50000"/>
                  </a:schemeClr>
                </a:solidFill>
                <a:latin typeface="微软雅黑" panose="020B0503020204020204" pitchFamily="34" charset="-122"/>
                <a:ea typeface="微软雅黑" panose="020B0503020204020204" pitchFamily="34" charset="-122"/>
              </a:rPr>
              <a:t>微程序分析</a:t>
            </a:r>
            <a:endParaRPr lang="zh-CN" altLang="en-US" sz="3200" b="1" dirty="0">
              <a:solidFill>
                <a:schemeClr val="accent5">
                  <a:lumMod val="50000"/>
                </a:schemeClr>
              </a:solidFill>
              <a:latin typeface="微软雅黑" panose="020B0503020204020204" pitchFamily="34" charset="-122"/>
              <a:ea typeface="微软雅黑" panose="020B0503020204020204" pitchFamily="34" charset="-122"/>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747838"/>
            <a:ext cx="809625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52120" y="2391271"/>
            <a:ext cx="1080120" cy="492443"/>
          </a:xfrm>
          <a:prstGeom prst="rect">
            <a:avLst/>
          </a:prstGeom>
          <a:solidFill>
            <a:schemeClr val="bg1"/>
          </a:solidFill>
        </p:spPr>
        <p:txBody>
          <a:bodyPr wrap="square" rtlCol="0">
            <a:spAutoFit/>
          </a:bodyPr>
          <a:lstStyle/>
          <a:p>
            <a:r>
              <a:rPr lang="en-US" altLang="zh-CN" sz="2600" b="1" dirty="0" smtClean="0">
                <a:solidFill>
                  <a:schemeClr val="accent2">
                    <a:lumMod val="75000"/>
                  </a:schemeClr>
                </a:solidFill>
                <a:latin typeface="Times New Roman" panose="02020603050405020304" pitchFamily="18" charset="0"/>
                <a:cs typeface="Times New Roman" panose="02020603050405020304" pitchFamily="18" charset="0"/>
              </a:rPr>
              <a:t>11110</a:t>
            </a:r>
            <a:endParaRPr lang="zh-CN" altLang="en-US" sz="26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120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3DEA3031-FC14-41CB-B5A3-BCE59E05E614}" type="slidenum">
              <a:rPr lang="en-US" altLang="zh-CN" sz="1000" smtClean="0"/>
              <a:pPr eaLnBrk="1" hangingPunct="1">
                <a:spcBef>
                  <a:spcPct val="0"/>
                </a:spcBef>
                <a:buClrTx/>
                <a:buSzTx/>
                <a:buFontTx/>
                <a:buNone/>
              </a:pPr>
              <a:t>3</a:t>
            </a:fld>
            <a:endParaRPr lang="en-US" altLang="zh-CN" sz="1000" smtClean="0"/>
          </a:p>
        </p:txBody>
      </p:sp>
      <p:sp>
        <p:nvSpPr>
          <p:cNvPr id="6147" name="Rectangle 2"/>
          <p:cNvSpPr>
            <a:spLocks noGrp="1" noChangeArrowheads="1"/>
          </p:cNvSpPr>
          <p:nvPr>
            <p:ph type="title"/>
          </p:nvPr>
        </p:nvSpPr>
        <p:spPr>
          <a:xfrm>
            <a:off x="251520" y="188640"/>
            <a:ext cx="8453568" cy="778098"/>
          </a:xfrm>
        </p:spPr>
        <p:txBody>
          <a:bodyPr/>
          <a:lstStyle/>
          <a:p>
            <a:pPr eaLnBrk="1" hangingPunct="1"/>
            <a:r>
              <a:rPr lang="en-US" altLang="zh-CN" dirty="0" smtClean="0">
                <a:cs typeface="Times New Roman" pitchFamily="18" charset="0"/>
              </a:rPr>
              <a:t>5</a:t>
            </a:r>
            <a:r>
              <a:rPr lang="en-US" altLang="zh-CN" dirty="0" smtClean="0"/>
              <a:t>.4.1 </a:t>
            </a:r>
            <a:r>
              <a:rPr lang="zh-CN" altLang="en-US" dirty="0" smtClean="0"/>
              <a:t>微程序控制原理 </a:t>
            </a:r>
          </a:p>
        </p:txBody>
      </p:sp>
      <p:sp>
        <p:nvSpPr>
          <p:cNvPr id="6148" name="Rectangle 3"/>
          <p:cNvSpPr>
            <a:spLocks noGrp="1" noChangeArrowheads="1"/>
          </p:cNvSpPr>
          <p:nvPr>
            <p:ph type="body" idx="1"/>
          </p:nvPr>
        </p:nvSpPr>
        <p:spPr>
          <a:xfrm>
            <a:off x="395536" y="980728"/>
            <a:ext cx="8208912" cy="5400600"/>
          </a:xfrm>
        </p:spPr>
        <p:txBody>
          <a:bodyPr>
            <a:noAutofit/>
          </a:bodyPr>
          <a:lstStyle/>
          <a:p>
            <a:pPr marL="0" indent="0" eaLnBrk="1" hangingPunct="1">
              <a:lnSpc>
                <a:spcPct val="150000"/>
              </a:lnSpc>
              <a:spcBef>
                <a:spcPts val="0"/>
              </a:spcBef>
              <a:buNone/>
            </a:pPr>
            <a:r>
              <a:rPr lang="zh-CN" altLang="en-US" sz="2800" b="1" dirty="0" smtClean="0">
                <a:solidFill>
                  <a:schemeClr val="accent2">
                    <a:lumMod val="50000"/>
                  </a:schemeClr>
                </a:solidFill>
              </a:rPr>
              <a:t>一、基本概念</a:t>
            </a:r>
            <a:endParaRPr lang="en-US" altLang="zh-CN" sz="2800" b="1" dirty="0" smtClean="0">
              <a:solidFill>
                <a:schemeClr val="accent2">
                  <a:lumMod val="50000"/>
                </a:schemeClr>
              </a:solidFill>
            </a:endParaRPr>
          </a:p>
          <a:p>
            <a:pPr marL="0" indent="0" eaLnBrk="1" hangingPunct="1">
              <a:lnSpc>
                <a:spcPct val="150000"/>
              </a:lnSpc>
              <a:spcBef>
                <a:spcPts val="0"/>
              </a:spcBef>
              <a:buNone/>
            </a:pPr>
            <a:r>
              <a:rPr lang="en-US" altLang="zh-CN" sz="2400" b="1" dirty="0" smtClean="0">
                <a:solidFill>
                  <a:srgbClr val="006600"/>
                </a:solidFill>
              </a:rPr>
              <a:t>1</a:t>
            </a:r>
            <a:r>
              <a:rPr lang="zh-CN" altLang="en-US" sz="2400" b="1" dirty="0" smtClean="0">
                <a:solidFill>
                  <a:srgbClr val="006600"/>
                </a:solidFill>
              </a:rPr>
              <a:t>、微命令</a:t>
            </a:r>
            <a:endParaRPr lang="zh-CN" altLang="en-US" sz="2400" b="0" dirty="0" smtClean="0">
              <a:solidFill>
                <a:schemeClr val="tx1"/>
              </a:solidFill>
            </a:endParaRPr>
          </a:p>
          <a:p>
            <a:pPr marL="361950" lvl="1" indent="-266700">
              <a:lnSpc>
                <a:spcPct val="150000"/>
              </a:lnSpc>
              <a:spcBef>
                <a:spcPts val="0"/>
              </a:spcBef>
            </a:pPr>
            <a:r>
              <a:rPr lang="zh-CN" altLang="en-US" dirty="0" smtClean="0"/>
              <a:t>微命令是控制计算机各部件完成某个基本微操作的命令</a:t>
            </a:r>
            <a:endParaRPr lang="en-US" altLang="zh-CN" dirty="0" smtClean="0"/>
          </a:p>
          <a:p>
            <a:pPr marL="361950" lvl="1" indent="-266700">
              <a:lnSpc>
                <a:spcPct val="150000"/>
              </a:lnSpc>
              <a:spcBef>
                <a:spcPts val="0"/>
              </a:spcBef>
            </a:pPr>
            <a:r>
              <a:rPr lang="zh-CN" altLang="en-US" dirty="0" smtClean="0"/>
              <a:t>由控制</a:t>
            </a:r>
            <a:r>
              <a:rPr lang="zh-CN" altLang="en-US" dirty="0"/>
              <a:t>部件向执行部件</a:t>
            </a:r>
            <a:r>
              <a:rPr lang="zh-CN" altLang="en-US" dirty="0" smtClean="0"/>
              <a:t>发出，是控制序列</a:t>
            </a:r>
            <a:r>
              <a:rPr lang="zh-CN" altLang="en-US" dirty="0"/>
              <a:t>的最小</a:t>
            </a:r>
            <a:r>
              <a:rPr lang="zh-CN" altLang="en-US" dirty="0" smtClean="0"/>
              <a:t>单位</a:t>
            </a:r>
            <a:endParaRPr lang="en-US" altLang="zh-CN" dirty="0" smtClean="0"/>
          </a:p>
          <a:p>
            <a:pPr marL="361950" lvl="1" indent="-266700" eaLnBrk="1" hangingPunct="1">
              <a:lnSpc>
                <a:spcPct val="150000"/>
              </a:lnSpc>
              <a:spcBef>
                <a:spcPts val="0"/>
              </a:spcBef>
            </a:pPr>
            <a:r>
              <a:rPr lang="zh-CN" altLang="en-US" dirty="0" smtClean="0"/>
              <a:t>例如：打开或关闭某个控制门的电位信号、某个寄存器的打入脉冲等</a:t>
            </a:r>
          </a:p>
          <a:p>
            <a:pPr marL="0" indent="0">
              <a:lnSpc>
                <a:spcPct val="150000"/>
              </a:lnSpc>
              <a:spcBef>
                <a:spcPts val="0"/>
              </a:spcBef>
              <a:buNone/>
            </a:pPr>
            <a:r>
              <a:rPr lang="en-US" altLang="zh-CN" sz="2400" b="1" dirty="0" smtClean="0">
                <a:solidFill>
                  <a:srgbClr val="006600"/>
                </a:solidFill>
              </a:rPr>
              <a:t>2</a:t>
            </a:r>
            <a:r>
              <a:rPr lang="zh-CN" altLang="en-US" sz="2400" b="1" dirty="0">
                <a:solidFill>
                  <a:srgbClr val="006600"/>
                </a:solidFill>
              </a:rPr>
              <a:t>、微</a:t>
            </a:r>
            <a:r>
              <a:rPr lang="zh-CN" altLang="en-US" sz="2400" b="1" dirty="0" smtClean="0">
                <a:solidFill>
                  <a:srgbClr val="006600"/>
                </a:solidFill>
              </a:rPr>
              <a:t>操作</a:t>
            </a:r>
            <a:endParaRPr lang="en-US" altLang="zh-CN" sz="2400" b="0" dirty="0" smtClean="0">
              <a:solidFill>
                <a:schemeClr val="tx1"/>
              </a:solidFill>
            </a:endParaRPr>
          </a:p>
          <a:p>
            <a:pPr marL="361950" lvl="1" indent="-266700">
              <a:lnSpc>
                <a:spcPct val="150000"/>
              </a:lnSpc>
              <a:spcBef>
                <a:spcPts val="0"/>
              </a:spcBef>
            </a:pPr>
            <a:r>
              <a:rPr lang="zh-CN" altLang="en-US" dirty="0"/>
              <a:t>微</a:t>
            </a:r>
            <a:r>
              <a:rPr lang="zh-CN" altLang="en-US" dirty="0" smtClean="0"/>
              <a:t>操作是执行部件的最基本操作</a:t>
            </a:r>
            <a:endParaRPr lang="en-US" altLang="zh-CN" dirty="0" smtClean="0"/>
          </a:p>
          <a:p>
            <a:pPr marL="361950" lvl="1" indent="-266700">
              <a:lnSpc>
                <a:spcPct val="150000"/>
              </a:lnSpc>
              <a:spcBef>
                <a:spcPts val="0"/>
              </a:spcBef>
            </a:pPr>
            <a:r>
              <a:rPr lang="zh-CN" altLang="en-US" dirty="0" smtClean="0"/>
              <a:t>微命令</a:t>
            </a:r>
            <a:r>
              <a:rPr lang="zh-CN" altLang="en-US" dirty="0"/>
              <a:t>和微</a:t>
            </a:r>
            <a:r>
              <a:rPr lang="zh-CN" altLang="en-US" dirty="0" smtClean="0"/>
              <a:t>操作一一对应，微命令</a:t>
            </a:r>
            <a:r>
              <a:rPr lang="zh-CN" altLang="en-US" dirty="0"/>
              <a:t>是微操作的</a:t>
            </a:r>
            <a:r>
              <a:rPr lang="zh-CN" altLang="en-US" dirty="0" smtClean="0"/>
              <a:t>控制信号，微</a:t>
            </a:r>
            <a:r>
              <a:rPr lang="zh-CN" altLang="en-US" dirty="0"/>
              <a:t>操作是微命令的操作</a:t>
            </a:r>
            <a:r>
              <a:rPr lang="zh-CN" altLang="en-US" dirty="0" smtClean="0"/>
              <a:t>过程</a:t>
            </a:r>
            <a:endParaRPr lang="zh-CN" altLang="en-US" dirty="0"/>
          </a:p>
        </p:txBody>
      </p:sp>
    </p:spTree>
    <p:extLst>
      <p:ext uri="{BB962C8B-B14F-4D97-AF65-F5344CB8AC3E}">
        <p14:creationId xmlns:p14="http://schemas.microsoft.com/office/powerpoint/2010/main" val="37867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32" name="Group 5"/>
          <p:cNvGrpSpPr>
            <a:grpSpLocks/>
          </p:cNvGrpSpPr>
          <p:nvPr/>
        </p:nvGrpSpPr>
        <p:grpSpPr bwMode="auto">
          <a:xfrm>
            <a:off x="395536" y="1258293"/>
            <a:ext cx="6280150" cy="586531"/>
            <a:chOff x="1488" y="3216"/>
            <a:chExt cx="4080" cy="432"/>
          </a:xfrm>
        </p:grpSpPr>
        <p:sp>
          <p:nvSpPr>
            <p:cNvPr id="13336" name="Rectangle 6"/>
            <p:cNvSpPr>
              <a:spLocks noChangeArrowheads="1"/>
            </p:cNvSpPr>
            <p:nvPr/>
          </p:nvSpPr>
          <p:spPr bwMode="auto">
            <a:xfrm>
              <a:off x="1488" y="3216"/>
              <a:ext cx="4080" cy="43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3337" name="Line 7"/>
            <p:cNvSpPr>
              <a:spLocks noChangeShapeType="1"/>
            </p:cNvSpPr>
            <p:nvPr/>
          </p:nvSpPr>
          <p:spPr bwMode="auto">
            <a:xfrm>
              <a:off x="4560" y="3216"/>
              <a:ext cx="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338" name="Line 8"/>
            <p:cNvSpPr>
              <a:spLocks noChangeShapeType="1"/>
            </p:cNvSpPr>
            <p:nvPr/>
          </p:nvSpPr>
          <p:spPr bwMode="auto">
            <a:xfrm>
              <a:off x="4896" y="3216"/>
              <a:ext cx="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339" name="Text Box 9"/>
            <p:cNvSpPr txBox="1">
              <a:spLocks noChangeArrowheads="1"/>
            </p:cNvSpPr>
            <p:nvPr/>
          </p:nvSpPr>
          <p:spPr bwMode="auto">
            <a:xfrm>
              <a:off x="1824" y="3307"/>
              <a:ext cx="264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400" dirty="0">
                  <a:latin typeface="Times New Roman" pitchFamily="18" charset="0"/>
                </a:rPr>
                <a:t>000    000    000    000    </a:t>
              </a:r>
              <a:r>
                <a:rPr kumimoji="1" lang="en-US" altLang="zh-CN" sz="2400" dirty="0" smtClean="0">
                  <a:latin typeface="Times New Roman" pitchFamily="18" charset="0"/>
                </a:rPr>
                <a:t>11110</a:t>
              </a:r>
              <a:endParaRPr kumimoji="1" lang="en-US" altLang="zh-CN" sz="2400" dirty="0">
                <a:latin typeface="Times New Roman" pitchFamily="18" charset="0"/>
              </a:endParaRPr>
            </a:p>
          </p:txBody>
        </p:sp>
        <p:sp>
          <p:nvSpPr>
            <p:cNvPr id="13340" name="Text Box 10"/>
            <p:cNvSpPr txBox="1">
              <a:spLocks noChangeArrowheads="1"/>
            </p:cNvSpPr>
            <p:nvPr/>
          </p:nvSpPr>
          <p:spPr bwMode="auto">
            <a:xfrm>
              <a:off x="4560" y="3312"/>
              <a:ext cx="44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400">
                  <a:latin typeface="Times New Roman" pitchFamily="18" charset="0"/>
                </a:rPr>
                <a:t>10</a:t>
              </a:r>
            </a:p>
          </p:txBody>
        </p:sp>
        <p:sp>
          <p:nvSpPr>
            <p:cNvPr id="13341" name="Text Box 11"/>
            <p:cNvSpPr txBox="1">
              <a:spLocks noChangeArrowheads="1"/>
            </p:cNvSpPr>
            <p:nvPr/>
          </p:nvSpPr>
          <p:spPr bwMode="auto">
            <a:xfrm>
              <a:off x="4944" y="3312"/>
              <a:ext cx="50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dirty="0">
                  <a:latin typeface="Times New Roman" pitchFamily="18" charset="0"/>
                </a:rPr>
                <a:t>0000</a:t>
              </a:r>
            </a:p>
          </p:txBody>
        </p:sp>
      </p:grpSp>
      <p:sp>
        <p:nvSpPr>
          <p:cNvPr id="28" name="TextBox 27"/>
          <p:cNvSpPr txBox="1"/>
          <p:nvPr/>
        </p:nvSpPr>
        <p:spPr>
          <a:xfrm>
            <a:off x="35496" y="-27384"/>
            <a:ext cx="8784976" cy="712502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400" b="1" dirty="0" smtClean="0">
                <a:solidFill>
                  <a:srgbClr val="0070C0"/>
                </a:solidFill>
                <a:latin typeface="微软雅黑" panose="020B0503020204020204" pitchFamily="34" charset="-122"/>
                <a:ea typeface="微软雅黑" panose="020B0503020204020204" pitchFamily="34" charset="-122"/>
              </a:rPr>
              <a:t>第一个</a:t>
            </a:r>
            <a:r>
              <a:rPr lang="en-US" altLang="zh-CN" sz="2400" b="1" dirty="0" smtClean="0">
                <a:solidFill>
                  <a:srgbClr val="0070C0"/>
                </a:solidFill>
                <a:latin typeface="微软雅黑" panose="020B0503020204020204" pitchFamily="34" charset="-122"/>
                <a:ea typeface="微软雅黑" panose="020B0503020204020204" pitchFamily="34" charset="-122"/>
              </a:rPr>
              <a:t>CPU</a:t>
            </a:r>
            <a:r>
              <a:rPr lang="zh-CN" altLang="en-US" sz="2400" b="1" dirty="0" smtClean="0">
                <a:solidFill>
                  <a:srgbClr val="0070C0"/>
                </a:solidFill>
                <a:latin typeface="微软雅黑" panose="020B0503020204020204" pitchFamily="34" charset="-122"/>
                <a:ea typeface="微软雅黑" panose="020B0503020204020204" pitchFamily="34" charset="-122"/>
              </a:rPr>
              <a:t>周期：取指周期</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400" b="1" dirty="0" smtClean="0">
                <a:solidFill>
                  <a:srgbClr val="C0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第一</a:t>
            </a:r>
            <a:r>
              <a:rPr lang="zh-CN" altLang="en-US" sz="2400" b="1" dirty="0">
                <a:solidFill>
                  <a:srgbClr val="FF0000"/>
                </a:solidFill>
                <a:latin typeface="微软雅黑" panose="020B0503020204020204" pitchFamily="34" charset="-122"/>
                <a:ea typeface="微软雅黑" panose="020B0503020204020204" pitchFamily="34" charset="-122"/>
              </a:rPr>
              <a:t>条</a:t>
            </a:r>
            <a:r>
              <a:rPr lang="zh-CN" altLang="en-US" sz="2400" b="1" dirty="0" smtClean="0">
                <a:solidFill>
                  <a:srgbClr val="FF0000"/>
                </a:solidFill>
                <a:latin typeface="微软雅黑" panose="020B0503020204020204" pitchFamily="34" charset="-122"/>
                <a:ea typeface="微软雅黑" panose="020B0503020204020204" pitchFamily="34" charset="-122"/>
              </a:rPr>
              <a:t>微指令</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控</a:t>
            </a:r>
            <a:r>
              <a:rPr lang="zh-CN" altLang="en-US" sz="2400" b="1" dirty="0">
                <a:solidFill>
                  <a:srgbClr val="FF0000"/>
                </a:solidFill>
                <a:latin typeface="微软雅黑" panose="020B0503020204020204" pitchFamily="34" charset="-122"/>
                <a:ea typeface="微软雅黑" panose="020B0503020204020204" pitchFamily="34" charset="-122"/>
              </a:rPr>
              <a:t>存地址：</a:t>
            </a:r>
            <a:r>
              <a:rPr lang="en-US" altLang="zh-CN" sz="2400" b="1" dirty="0">
                <a:solidFill>
                  <a:srgbClr val="FF0000"/>
                </a:solidFill>
                <a:latin typeface="微软雅黑" panose="020B0503020204020204" pitchFamily="34" charset="-122"/>
                <a:ea typeface="微软雅黑" panose="020B0503020204020204" pitchFamily="34" charset="-122"/>
              </a:rPr>
              <a:t>0000</a:t>
            </a:r>
          </a:p>
          <a:p>
            <a:pPr marL="268288" lvl="2">
              <a:lnSpc>
                <a:spcPct val="150000"/>
              </a:lnSpc>
            </a:pPr>
            <a:endParaRPr lang="en-US" altLang="zh-CN" sz="2200" dirty="0" smtClean="0">
              <a:solidFill>
                <a:srgbClr val="FF0000"/>
              </a:solidFill>
              <a:latin typeface="微软雅黑" panose="020B0503020204020204" pitchFamily="34" charset="-122"/>
              <a:ea typeface="微软雅黑" panose="020B0503020204020204" pitchFamily="34" charset="-122"/>
            </a:endParaRPr>
          </a:p>
          <a:p>
            <a:pPr marL="725488" lvl="2" indent="-457200">
              <a:lnSpc>
                <a:spcPct val="150000"/>
              </a:lnSpc>
              <a:buFont typeface="Wingdings" panose="05000000000000000000" pitchFamily="2" charset="2"/>
              <a:buChar char="p"/>
            </a:pPr>
            <a:endParaRPr lang="en-US" altLang="zh-CN" sz="2200" dirty="0" smtClean="0">
              <a:latin typeface="微软雅黑" panose="020B0503020204020204" pitchFamily="34" charset="-122"/>
              <a:ea typeface="微软雅黑" panose="020B0503020204020204" pitchFamily="34" charset="-122"/>
            </a:endParaRPr>
          </a:p>
          <a:p>
            <a:pPr marL="725488" lvl="2" indent="-457200">
              <a:lnSpc>
                <a:spcPct val="150000"/>
              </a:lnSpc>
              <a:buFont typeface="Wingdings" panose="05000000000000000000" pitchFamily="2" charset="2"/>
              <a:buChar char="p"/>
            </a:pPr>
            <a:r>
              <a:rPr lang="zh-CN" altLang="en-US" sz="2200" b="1" dirty="0" smtClean="0">
                <a:solidFill>
                  <a:srgbClr val="006600"/>
                </a:solidFill>
                <a:latin typeface="微软雅黑" panose="020B0503020204020204" pitchFamily="34" charset="-122"/>
                <a:ea typeface="微软雅黑" panose="020B0503020204020204" pitchFamily="34" charset="-122"/>
              </a:rPr>
              <a:t>按地址</a:t>
            </a:r>
            <a:r>
              <a:rPr lang="en-US" altLang="zh-CN" sz="2200" b="1" dirty="0" smtClean="0">
                <a:solidFill>
                  <a:srgbClr val="006600"/>
                </a:solidFill>
                <a:latin typeface="微软雅黑" panose="020B0503020204020204" pitchFamily="34" charset="-122"/>
                <a:ea typeface="微软雅黑" panose="020B0503020204020204" pitchFamily="34" charset="-122"/>
              </a:rPr>
              <a:t>0000</a:t>
            </a:r>
            <a:r>
              <a:rPr lang="zh-CN" altLang="en-US" sz="2200" b="1" dirty="0">
                <a:solidFill>
                  <a:srgbClr val="006600"/>
                </a:solidFill>
                <a:latin typeface="微软雅黑" panose="020B0503020204020204" pitchFamily="34" charset="-122"/>
                <a:ea typeface="微软雅黑" panose="020B0503020204020204" pitchFamily="34" charset="-122"/>
              </a:rPr>
              <a:t>读出</a:t>
            </a:r>
            <a:r>
              <a:rPr lang="zh-CN" altLang="en-US" sz="2200" b="1" dirty="0" smtClean="0">
                <a:solidFill>
                  <a:srgbClr val="006600"/>
                </a:solidFill>
                <a:latin typeface="微软雅黑" panose="020B0503020204020204" pitchFamily="34" charset="-122"/>
                <a:ea typeface="微软雅黑" panose="020B0503020204020204" pitchFamily="34" charset="-122"/>
              </a:rPr>
              <a:t>第一条微指令（用于取出机器指令）</a:t>
            </a:r>
            <a:endParaRPr lang="en-US" altLang="zh-CN" sz="2200" b="1" dirty="0">
              <a:solidFill>
                <a:srgbClr val="006600"/>
              </a:solidFill>
              <a:latin typeface="微软雅黑" panose="020B0503020204020204" pitchFamily="34" charset="-122"/>
              <a:ea typeface="微软雅黑" panose="020B0503020204020204" pitchFamily="34" charset="-122"/>
            </a:endParaRPr>
          </a:p>
          <a:p>
            <a:pPr marL="725488" lvl="1" indent="-457200">
              <a:lnSpc>
                <a:spcPct val="150000"/>
              </a:lnSpc>
              <a:buFont typeface="Wingdings" panose="05000000000000000000" pitchFamily="2" charset="2"/>
              <a:buChar char="p"/>
            </a:pPr>
            <a:r>
              <a:rPr lang="zh-CN" altLang="en-US" sz="2200" b="1" dirty="0">
                <a:solidFill>
                  <a:srgbClr val="006600"/>
                </a:solidFill>
                <a:latin typeface="微软雅黑" panose="020B0503020204020204" pitchFamily="34" charset="-122"/>
                <a:ea typeface="微软雅黑" panose="020B0503020204020204" pitchFamily="34" charset="-122"/>
              </a:rPr>
              <a:t>操作控制字段：</a:t>
            </a:r>
            <a:endParaRPr lang="en-US" altLang="zh-CN" sz="2200" b="1" dirty="0">
              <a:solidFill>
                <a:srgbClr val="006600"/>
              </a:solidFill>
              <a:latin typeface="微软雅黑" panose="020B0503020204020204" pitchFamily="34" charset="-122"/>
              <a:ea typeface="微软雅黑" panose="020B0503020204020204" pitchFamily="34" charset="-122"/>
            </a:endParaRPr>
          </a:p>
          <a:p>
            <a:pPr marL="1071563" lvl="2" indent="-346075">
              <a:lnSpc>
                <a:spcPct val="150000"/>
              </a:lnSpc>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第</a:t>
            </a:r>
            <a:r>
              <a:rPr lang="en-US" altLang="zh-CN" sz="2200" b="1" dirty="0" smtClean="0">
                <a:latin typeface="微软雅黑" panose="020B0503020204020204" pitchFamily="34" charset="-122"/>
                <a:ea typeface="微软雅黑" panose="020B0503020204020204" pitchFamily="34" charset="-122"/>
              </a:rPr>
              <a:t>13</a:t>
            </a:r>
            <a:r>
              <a:rPr lang="zh-CN" altLang="en-US" sz="2200" b="1" dirty="0" smtClean="0">
                <a:latin typeface="微软雅黑" panose="020B0503020204020204" pitchFamily="34" charset="-122"/>
                <a:ea typeface="微软雅黑" panose="020B0503020204020204" pitchFamily="34" charset="-122"/>
              </a:rPr>
              <a:t>位：</a:t>
            </a:r>
            <a:r>
              <a:rPr lang="en-US" altLang="zh-CN" sz="2200" b="1" dirty="0" smtClean="0">
                <a:latin typeface="微软雅黑" panose="020B0503020204020204" pitchFamily="34" charset="-122"/>
                <a:ea typeface="微软雅黑" panose="020B0503020204020204" pitchFamily="34" charset="-122"/>
              </a:rPr>
              <a:t>PC—&gt;ABUS(I)   </a:t>
            </a:r>
            <a:r>
              <a:rPr lang="zh-CN" altLang="en-US" sz="2200" b="1" dirty="0" smtClean="0">
                <a:latin typeface="微软雅黑" panose="020B0503020204020204" pitchFamily="34" charset="-122"/>
                <a:ea typeface="微软雅黑" panose="020B0503020204020204" pitchFamily="34" charset="-122"/>
              </a:rPr>
              <a:t>将</a:t>
            </a:r>
            <a:r>
              <a:rPr lang="en-US" altLang="zh-CN" sz="2200" b="1" dirty="0">
                <a:latin typeface="微软雅黑" panose="020B0503020204020204" pitchFamily="34" charset="-122"/>
                <a:ea typeface="微软雅黑" panose="020B0503020204020204" pitchFamily="34" charset="-122"/>
              </a:rPr>
              <a:t>PC</a:t>
            </a:r>
            <a:r>
              <a:rPr lang="zh-CN" altLang="en-US" sz="2200" b="1" dirty="0">
                <a:latin typeface="微软雅黑" panose="020B0503020204020204" pitchFamily="34" charset="-122"/>
                <a:ea typeface="微软雅黑" panose="020B0503020204020204" pitchFamily="34" charset="-122"/>
              </a:rPr>
              <a:t>内容</a:t>
            </a:r>
            <a:r>
              <a:rPr lang="zh-CN" altLang="en-US" sz="2200" b="1" dirty="0" smtClean="0">
                <a:latin typeface="微软雅黑" panose="020B0503020204020204" pitchFamily="34" charset="-122"/>
                <a:ea typeface="微软雅黑" panose="020B0503020204020204" pitchFamily="34" charset="-122"/>
              </a:rPr>
              <a:t>送指存地址总线</a:t>
            </a:r>
            <a:endParaRPr lang="en-US" altLang="zh-CN" sz="2200" b="1" dirty="0">
              <a:latin typeface="微软雅黑" panose="020B0503020204020204" pitchFamily="34" charset="-122"/>
              <a:ea typeface="微软雅黑" panose="020B0503020204020204" pitchFamily="34" charset="-122"/>
            </a:endParaRPr>
          </a:p>
          <a:p>
            <a:pPr marL="1071563" lvl="2" indent="-346075">
              <a:lnSpc>
                <a:spcPct val="150000"/>
              </a:lnSpc>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第</a:t>
            </a:r>
            <a:r>
              <a:rPr lang="en-US" altLang="zh-CN" sz="2200" b="1" dirty="0" smtClean="0">
                <a:latin typeface="微软雅黑" panose="020B0503020204020204" pitchFamily="34" charset="-122"/>
                <a:ea typeface="微软雅黑" panose="020B0503020204020204" pitchFamily="34" charset="-122"/>
              </a:rPr>
              <a:t>14</a:t>
            </a:r>
            <a:r>
              <a:rPr lang="zh-CN" altLang="en-US" sz="2200" b="1" dirty="0" smtClean="0">
                <a:latin typeface="微软雅黑" panose="020B0503020204020204" pitchFamily="34" charset="-122"/>
                <a:ea typeface="微软雅黑" panose="020B0503020204020204" pitchFamily="34" charset="-122"/>
              </a:rPr>
              <a:t>位</a:t>
            </a:r>
            <a:r>
              <a:rPr lang="zh-CN" altLang="en-US" sz="2200" b="1" dirty="0">
                <a:latin typeface="微软雅黑" panose="020B0503020204020204" pitchFamily="34" charset="-122"/>
                <a:ea typeface="微软雅黑" panose="020B0503020204020204" pitchFamily="34" charset="-122"/>
              </a:rPr>
              <a:t>：</a:t>
            </a:r>
            <a:r>
              <a:rPr lang="en-US" altLang="zh-CN" sz="2200" b="1" dirty="0" smtClean="0">
                <a:latin typeface="微软雅黑" panose="020B0503020204020204" pitchFamily="34" charset="-122"/>
                <a:ea typeface="微软雅黑" panose="020B0503020204020204" pitchFamily="34" charset="-122"/>
              </a:rPr>
              <a:t>RD(I)</a:t>
            </a:r>
            <a:r>
              <a:rPr lang="en-US" altLang="zh-CN" sz="2200" b="1" dirty="0">
                <a:latin typeface="微软雅黑" panose="020B0503020204020204" pitchFamily="34" charset="-122"/>
                <a:ea typeface="微软雅黑" panose="020B0503020204020204" pitchFamily="34" charset="-122"/>
              </a:rPr>
              <a:t>	</a:t>
            </a:r>
            <a:r>
              <a:rPr lang="zh-CN" altLang="en-US" sz="2200" b="1" dirty="0" smtClean="0">
                <a:latin typeface="微软雅黑" panose="020B0503020204020204" pitchFamily="34" charset="-122"/>
                <a:ea typeface="微软雅黑" panose="020B0503020204020204" pitchFamily="34" charset="-122"/>
              </a:rPr>
              <a:t>发出</a:t>
            </a:r>
            <a:r>
              <a:rPr lang="zh-CN" altLang="en-US" sz="2200" b="1" dirty="0">
                <a:latin typeface="微软雅黑" panose="020B0503020204020204" pitchFamily="34" charset="-122"/>
                <a:ea typeface="微软雅黑" panose="020B0503020204020204" pitchFamily="34" charset="-122"/>
              </a:rPr>
              <a:t>指存读</a:t>
            </a:r>
            <a:r>
              <a:rPr lang="zh-CN" altLang="en-US" sz="2200" b="1" dirty="0" smtClean="0">
                <a:latin typeface="微软雅黑" panose="020B0503020204020204" pitchFamily="34" charset="-122"/>
                <a:ea typeface="微软雅黑" panose="020B0503020204020204" pitchFamily="34" charset="-122"/>
              </a:rPr>
              <a:t>命令</a:t>
            </a:r>
            <a:r>
              <a:rPr lang="en-US" altLang="zh-CN" sz="2200" b="1" dirty="0" smtClean="0">
                <a:latin typeface="微软雅黑" panose="020B0503020204020204" pitchFamily="34" charset="-122"/>
                <a:ea typeface="微软雅黑" panose="020B0503020204020204" pitchFamily="34" charset="-122"/>
              </a:rPr>
              <a:t>, </a:t>
            </a:r>
            <a:r>
              <a:rPr lang="zh-CN" altLang="en-US" sz="2200" b="1" dirty="0" smtClean="0">
                <a:latin typeface="微软雅黑" panose="020B0503020204020204" pitchFamily="34" charset="-122"/>
                <a:ea typeface="微软雅黑" panose="020B0503020204020204" pitchFamily="34" charset="-122"/>
              </a:rPr>
              <a:t>取出机器指令置</a:t>
            </a:r>
            <a:r>
              <a:rPr lang="en-US" altLang="zh-CN" sz="2200" b="1" dirty="0" smtClean="0">
                <a:latin typeface="微软雅黑" panose="020B0503020204020204" pitchFamily="34" charset="-122"/>
                <a:ea typeface="微软雅黑" panose="020B0503020204020204" pitchFamily="34" charset="-122"/>
              </a:rPr>
              <a:t>IBUS</a:t>
            </a:r>
            <a:endParaRPr lang="en-US" altLang="zh-CN" sz="2200" b="1" dirty="0">
              <a:latin typeface="微软雅黑" panose="020B0503020204020204" pitchFamily="34" charset="-122"/>
              <a:ea typeface="微软雅黑" panose="020B0503020204020204" pitchFamily="34" charset="-122"/>
            </a:endParaRPr>
          </a:p>
          <a:p>
            <a:pPr marL="1071563" lvl="2" indent="-346075">
              <a:lnSpc>
                <a:spcPct val="150000"/>
              </a:lnSpc>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第</a:t>
            </a:r>
            <a:r>
              <a:rPr lang="en-US" altLang="zh-CN" sz="2200" b="1" dirty="0" smtClean="0">
                <a:latin typeface="微软雅黑" panose="020B0503020204020204" pitchFamily="34" charset="-122"/>
                <a:ea typeface="微软雅黑" panose="020B0503020204020204" pitchFamily="34" charset="-122"/>
              </a:rPr>
              <a:t>15</a:t>
            </a:r>
            <a:r>
              <a:rPr lang="zh-CN" altLang="en-US" sz="2200" b="1" dirty="0" smtClean="0">
                <a:latin typeface="微软雅黑" panose="020B0503020204020204" pitchFamily="34" charset="-122"/>
                <a:ea typeface="微软雅黑" panose="020B0503020204020204" pitchFamily="34" charset="-122"/>
              </a:rPr>
              <a:t>位</a:t>
            </a:r>
            <a:r>
              <a:rPr lang="zh-CN" altLang="en-US" sz="2200" b="1" dirty="0">
                <a:latin typeface="微软雅黑" panose="020B0503020204020204" pitchFamily="34" charset="-122"/>
                <a:ea typeface="微软雅黑" panose="020B0503020204020204" pitchFamily="34" charset="-122"/>
              </a:rPr>
              <a:t>：</a:t>
            </a:r>
            <a:r>
              <a:rPr lang="en-US" altLang="zh-CN" sz="2200" b="1" dirty="0" smtClean="0">
                <a:latin typeface="微软雅黑" panose="020B0503020204020204" pitchFamily="34" charset="-122"/>
                <a:ea typeface="微软雅黑" panose="020B0503020204020204" pitchFamily="34" charset="-122"/>
              </a:rPr>
              <a:t>LDIR</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	</a:t>
            </a:r>
            <a:r>
              <a:rPr lang="zh-CN" altLang="en-US" sz="2200" b="1" dirty="0" smtClean="0">
                <a:latin typeface="微软雅黑" panose="020B0503020204020204" pitchFamily="34" charset="-122"/>
                <a:ea typeface="微软雅黑" panose="020B0503020204020204" pitchFamily="34" charset="-122"/>
              </a:rPr>
              <a:t>将取出的指令送</a:t>
            </a:r>
            <a:r>
              <a:rPr lang="en-US" altLang="zh-CN" sz="2200" b="1" dirty="0" smtClean="0">
                <a:latin typeface="微软雅黑" panose="020B0503020204020204" pitchFamily="34" charset="-122"/>
                <a:ea typeface="微软雅黑" panose="020B0503020204020204" pitchFamily="34" charset="-122"/>
              </a:rPr>
              <a:t>IR</a:t>
            </a:r>
            <a:endParaRPr lang="en-US" altLang="zh-CN" sz="2200" b="1" dirty="0">
              <a:latin typeface="微软雅黑" panose="020B0503020204020204" pitchFamily="34" charset="-122"/>
              <a:ea typeface="微软雅黑" panose="020B0503020204020204" pitchFamily="34" charset="-122"/>
            </a:endParaRPr>
          </a:p>
          <a:p>
            <a:pPr marL="1071563" lvl="2" indent="-346075">
              <a:lnSpc>
                <a:spcPct val="150000"/>
              </a:lnSpc>
              <a:buFont typeface="Wingdings" panose="05000000000000000000" pitchFamily="2" charset="2"/>
              <a:buChar char="ü"/>
            </a:pPr>
            <a:r>
              <a:rPr lang="zh-CN" altLang="en-US" sz="2200" b="1" dirty="0" smtClean="0">
                <a:latin typeface="微软雅黑" panose="020B0503020204020204" pitchFamily="34" charset="-122"/>
                <a:ea typeface="微软雅黑" panose="020B0503020204020204" pitchFamily="34" charset="-122"/>
              </a:rPr>
              <a:t>第</a:t>
            </a:r>
            <a:r>
              <a:rPr lang="en-US" altLang="zh-CN" sz="2200" b="1" dirty="0" smtClean="0">
                <a:latin typeface="微软雅黑" panose="020B0503020204020204" pitchFamily="34" charset="-122"/>
                <a:ea typeface="微软雅黑" panose="020B0503020204020204" pitchFamily="34" charset="-122"/>
              </a:rPr>
              <a:t>16</a:t>
            </a:r>
            <a:r>
              <a:rPr lang="zh-CN" altLang="en-US" sz="2200" b="1" dirty="0" smtClean="0">
                <a:latin typeface="微软雅黑" panose="020B0503020204020204" pitchFamily="34" charset="-122"/>
                <a:ea typeface="微软雅黑" panose="020B0503020204020204" pitchFamily="34" charset="-122"/>
              </a:rPr>
              <a:t>位</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PC</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1	</a:t>
            </a:r>
            <a:r>
              <a:rPr lang="zh-CN" altLang="en-US" sz="2200" b="1" dirty="0" smtClean="0">
                <a:latin typeface="微软雅黑" panose="020B0503020204020204" pitchFamily="34" charset="-122"/>
                <a:ea typeface="微软雅黑" panose="020B0503020204020204" pitchFamily="34" charset="-122"/>
              </a:rPr>
              <a:t>将</a:t>
            </a:r>
            <a:r>
              <a:rPr lang="en-US" altLang="zh-CN" sz="2200" b="1" dirty="0">
                <a:latin typeface="微软雅黑" panose="020B0503020204020204" pitchFamily="34" charset="-122"/>
                <a:ea typeface="微软雅黑" panose="020B0503020204020204" pitchFamily="34" charset="-122"/>
              </a:rPr>
              <a:t>PC</a:t>
            </a:r>
            <a:r>
              <a:rPr lang="zh-CN" altLang="en-US" sz="2200" b="1" dirty="0">
                <a:latin typeface="微软雅黑" panose="020B0503020204020204" pitchFamily="34" charset="-122"/>
                <a:ea typeface="微软雅黑" panose="020B0503020204020204" pitchFamily="34" charset="-122"/>
              </a:rPr>
              <a:t>内容加上一个</a:t>
            </a:r>
            <a:r>
              <a:rPr lang="zh-CN" altLang="en-US" sz="2200" b="1" dirty="0" smtClean="0">
                <a:latin typeface="微软雅黑" panose="020B0503020204020204" pitchFamily="34" charset="-122"/>
                <a:ea typeface="微软雅黑" panose="020B0503020204020204" pitchFamily="34" charset="-122"/>
              </a:rPr>
              <a:t>增量</a:t>
            </a:r>
            <a:endParaRPr lang="en-US" altLang="zh-CN" sz="2200" b="1" dirty="0">
              <a:latin typeface="微软雅黑" panose="020B0503020204020204" pitchFamily="34" charset="-122"/>
              <a:ea typeface="微软雅黑" panose="020B0503020204020204" pitchFamily="34" charset="-122"/>
            </a:endParaRPr>
          </a:p>
          <a:p>
            <a:pPr marL="725488" lvl="1" indent="-457200">
              <a:lnSpc>
                <a:spcPct val="150000"/>
              </a:lnSpc>
              <a:buFont typeface="Wingdings" panose="05000000000000000000" pitchFamily="2" charset="2"/>
              <a:buChar char="p"/>
            </a:pPr>
            <a:r>
              <a:rPr lang="zh-CN" altLang="en-US" sz="2200" b="1" dirty="0">
                <a:solidFill>
                  <a:srgbClr val="006600"/>
                </a:solidFill>
                <a:latin typeface="微软雅黑" panose="020B0503020204020204" pitchFamily="34" charset="-122"/>
                <a:ea typeface="微软雅黑" panose="020B0503020204020204" pitchFamily="34" charset="-122"/>
              </a:rPr>
              <a:t>判别标志</a:t>
            </a:r>
            <a:r>
              <a:rPr lang="en-US" altLang="zh-CN" sz="2200" b="1" dirty="0">
                <a:solidFill>
                  <a:srgbClr val="006600"/>
                </a:solidFill>
                <a:latin typeface="微软雅黑" panose="020B0503020204020204" pitchFamily="34" charset="-122"/>
                <a:ea typeface="微软雅黑" panose="020B0503020204020204" pitchFamily="34" charset="-122"/>
              </a:rPr>
              <a:t>P1</a:t>
            </a:r>
            <a:r>
              <a:rPr lang="zh-CN" altLang="en-US" sz="2200" b="1" dirty="0">
                <a:solidFill>
                  <a:srgbClr val="006600"/>
                </a:solidFill>
                <a:latin typeface="微软雅黑" panose="020B0503020204020204" pitchFamily="34" charset="-122"/>
                <a:ea typeface="微软雅黑" panose="020B0503020204020204" pitchFamily="34" charset="-122"/>
              </a:rPr>
              <a:t>＝</a:t>
            </a:r>
            <a:r>
              <a:rPr lang="en-US" altLang="zh-CN" sz="2200" b="1" dirty="0">
                <a:solidFill>
                  <a:srgbClr val="006600"/>
                </a:solidFill>
                <a:latin typeface="微软雅黑" panose="020B0503020204020204" pitchFamily="34" charset="-122"/>
                <a:ea typeface="微软雅黑" panose="020B0503020204020204" pitchFamily="34" charset="-122"/>
              </a:rPr>
              <a:t>1</a:t>
            </a:r>
            <a:r>
              <a:rPr lang="zh-CN" altLang="en-US" sz="2200" b="1" dirty="0">
                <a:solidFill>
                  <a:srgbClr val="006600"/>
                </a:solidFill>
                <a:latin typeface="微软雅黑" panose="020B0503020204020204" pitchFamily="34" charset="-122"/>
                <a:ea typeface="微软雅黑" panose="020B0503020204020204" pitchFamily="34" charset="-122"/>
              </a:rPr>
              <a:t>，进行</a:t>
            </a:r>
            <a:r>
              <a:rPr lang="en-US" altLang="zh-CN" sz="2200" b="1" dirty="0">
                <a:solidFill>
                  <a:srgbClr val="006600"/>
                </a:solidFill>
                <a:latin typeface="微软雅黑" panose="020B0503020204020204" pitchFamily="34" charset="-122"/>
                <a:ea typeface="微软雅黑" panose="020B0503020204020204" pitchFamily="34" charset="-122"/>
              </a:rPr>
              <a:t>P1</a:t>
            </a:r>
            <a:r>
              <a:rPr lang="zh-CN" altLang="en-US" sz="2200" b="1" dirty="0">
                <a:solidFill>
                  <a:srgbClr val="006600"/>
                </a:solidFill>
                <a:latin typeface="微软雅黑" panose="020B0503020204020204" pitchFamily="34" charset="-122"/>
                <a:ea typeface="微软雅黑" panose="020B0503020204020204" pitchFamily="34" charset="-122"/>
              </a:rPr>
              <a:t>测试（检查</a:t>
            </a:r>
            <a:r>
              <a:rPr lang="en-US" altLang="zh-CN" sz="2200" b="1" dirty="0">
                <a:solidFill>
                  <a:srgbClr val="006600"/>
                </a:solidFill>
                <a:latin typeface="微软雅黑" panose="020B0503020204020204" pitchFamily="34" charset="-122"/>
                <a:ea typeface="微软雅黑" panose="020B0503020204020204" pitchFamily="34" charset="-122"/>
              </a:rPr>
              <a:t>IR</a:t>
            </a:r>
            <a:r>
              <a:rPr lang="zh-CN" altLang="en-US" sz="2200" b="1" dirty="0">
                <a:solidFill>
                  <a:srgbClr val="006600"/>
                </a:solidFill>
                <a:latin typeface="微软雅黑" panose="020B0503020204020204" pitchFamily="34" charset="-122"/>
                <a:ea typeface="微软雅黑" panose="020B0503020204020204" pitchFamily="34" charset="-122"/>
              </a:rPr>
              <a:t>的操作码字段）</a:t>
            </a:r>
            <a:endParaRPr lang="en-US" altLang="zh-CN" sz="2200" b="1" dirty="0">
              <a:solidFill>
                <a:srgbClr val="006600"/>
              </a:solidFill>
              <a:latin typeface="微软雅黑" panose="020B0503020204020204" pitchFamily="34" charset="-122"/>
              <a:ea typeface="微软雅黑" panose="020B0503020204020204" pitchFamily="34" charset="-122"/>
            </a:endParaRPr>
          </a:p>
          <a:p>
            <a:pPr marL="1071563" lvl="2" indent="-346075">
              <a:lnSpc>
                <a:spcPct val="150000"/>
              </a:lnSpc>
              <a:buFont typeface="Wingdings" panose="05000000000000000000" pitchFamily="2" charset="2"/>
              <a:buChar char="ü"/>
            </a:pPr>
            <a:r>
              <a:rPr lang="zh-CN" altLang="en-US" sz="2200" b="1" dirty="0">
                <a:solidFill>
                  <a:srgbClr val="C00000"/>
                </a:solidFill>
                <a:latin typeface="微软雅黑" panose="020B0503020204020204" pitchFamily="34" charset="-122"/>
                <a:ea typeface="微软雅黑" panose="020B0503020204020204" pitchFamily="34" charset="-122"/>
              </a:rPr>
              <a:t>根据</a:t>
            </a:r>
            <a:r>
              <a:rPr lang="en-US" altLang="zh-CN" sz="2200" b="1" dirty="0">
                <a:solidFill>
                  <a:srgbClr val="C00000"/>
                </a:solidFill>
                <a:latin typeface="微软雅黑" panose="020B0503020204020204" pitchFamily="34" charset="-122"/>
                <a:ea typeface="微软雅黑" panose="020B0503020204020204" pitchFamily="34" charset="-122"/>
              </a:rPr>
              <a:t>IR</a:t>
            </a:r>
            <a:r>
              <a:rPr lang="zh-CN" altLang="en-US" sz="2200" b="1" dirty="0">
                <a:solidFill>
                  <a:srgbClr val="C00000"/>
                </a:solidFill>
                <a:latin typeface="微软雅黑" panose="020B0503020204020204" pitchFamily="34" charset="-122"/>
                <a:ea typeface="微软雅黑" panose="020B0503020204020204" pitchFamily="34" charset="-122"/>
              </a:rPr>
              <a:t>的</a:t>
            </a:r>
            <a:r>
              <a:rPr lang="en-US" altLang="zh-CN" sz="2200" b="1" dirty="0">
                <a:solidFill>
                  <a:srgbClr val="C00000"/>
                </a:solidFill>
                <a:latin typeface="微软雅黑" panose="020B0503020204020204" pitchFamily="34" charset="-122"/>
                <a:ea typeface="微软雅黑" panose="020B0503020204020204" pitchFamily="34" charset="-122"/>
              </a:rPr>
              <a:t>OP</a:t>
            </a:r>
            <a:r>
              <a:rPr lang="zh-CN" altLang="en-US" sz="2200" b="1" dirty="0">
                <a:solidFill>
                  <a:srgbClr val="C00000"/>
                </a:solidFill>
                <a:latin typeface="微软雅黑" panose="020B0503020204020204" pitchFamily="34" charset="-122"/>
                <a:ea typeface="微软雅黑" panose="020B0503020204020204" pitchFamily="34" charset="-122"/>
              </a:rPr>
              <a:t>字段</a:t>
            </a:r>
            <a:r>
              <a:rPr lang="zh-CN" altLang="en-US" sz="2200" b="1" dirty="0" smtClean="0">
                <a:solidFill>
                  <a:srgbClr val="C00000"/>
                </a:solidFill>
                <a:latin typeface="微软雅黑" panose="020B0503020204020204" pitchFamily="34" charset="-122"/>
                <a:ea typeface="微软雅黑" panose="020B0503020204020204" pitchFamily="34" charset="-122"/>
              </a:rPr>
              <a:t>，形成后续微指令地址</a:t>
            </a:r>
            <a:r>
              <a:rPr lang="en-US" altLang="zh-CN" sz="2200" b="1" dirty="0" smtClean="0">
                <a:solidFill>
                  <a:srgbClr val="C00000"/>
                </a:solidFill>
                <a:latin typeface="微软雅黑" panose="020B0503020204020204" pitchFamily="34" charset="-122"/>
                <a:ea typeface="微软雅黑" panose="020B0503020204020204" pitchFamily="34" charset="-122"/>
              </a:rPr>
              <a:t>1010</a:t>
            </a:r>
          </a:p>
          <a:p>
            <a:pPr marL="1071563" lvl="2" indent="-346075">
              <a:lnSpc>
                <a:spcPct val="150000"/>
              </a:lnSpc>
              <a:buFont typeface="Wingdings" panose="05000000000000000000" pitchFamily="2" charset="2"/>
              <a:buChar char="ü"/>
            </a:pPr>
            <a:r>
              <a:rPr lang="zh-CN" altLang="en-US" sz="2200" b="1" dirty="0" smtClean="0">
                <a:solidFill>
                  <a:srgbClr val="C00000"/>
                </a:solidFill>
                <a:latin typeface="微软雅黑" panose="020B0503020204020204" pitchFamily="34" charset="-122"/>
                <a:ea typeface="微软雅黑" panose="020B0503020204020204" pitchFamily="34" charset="-122"/>
              </a:rPr>
              <a:t>微</a:t>
            </a:r>
            <a:r>
              <a:rPr lang="zh-CN" altLang="en-US" sz="2200" b="1" dirty="0">
                <a:solidFill>
                  <a:srgbClr val="C00000"/>
                </a:solidFill>
                <a:latin typeface="微软雅黑" panose="020B0503020204020204" pitchFamily="34" charset="-122"/>
                <a:ea typeface="微软雅黑" panose="020B0503020204020204" pitchFamily="34" charset="-122"/>
              </a:rPr>
              <a:t>地址寄存器的内容修改为</a:t>
            </a:r>
            <a:r>
              <a:rPr lang="en-US" altLang="zh-CN" sz="2200" b="1" dirty="0">
                <a:solidFill>
                  <a:srgbClr val="C00000"/>
                </a:solidFill>
                <a:latin typeface="微软雅黑" panose="020B0503020204020204" pitchFamily="34" charset="-122"/>
                <a:ea typeface="微软雅黑" panose="020B0503020204020204" pitchFamily="34" charset="-122"/>
              </a:rPr>
              <a:t>1010</a:t>
            </a:r>
          </a:p>
          <a:p>
            <a:pPr marL="898525" lvl="2"/>
            <a:endParaRPr lang="en-US" altLang="zh-CN"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4973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7504" y="116632"/>
            <a:ext cx="8568952"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400" b="1" dirty="0" smtClean="0">
                <a:solidFill>
                  <a:srgbClr val="0070C0"/>
                </a:solidFill>
                <a:latin typeface="微软雅黑" panose="020B0503020204020204" pitchFamily="34" charset="-122"/>
                <a:ea typeface="微软雅黑" panose="020B0503020204020204" pitchFamily="34" charset="-122"/>
              </a:rPr>
              <a:t>第二个</a:t>
            </a:r>
            <a:r>
              <a:rPr lang="en-US" altLang="zh-CN" sz="2400" b="1" dirty="0" smtClean="0">
                <a:solidFill>
                  <a:srgbClr val="0070C0"/>
                </a:solidFill>
                <a:latin typeface="微软雅黑" panose="020B0503020204020204" pitchFamily="34" charset="-122"/>
                <a:ea typeface="微软雅黑" panose="020B0503020204020204" pitchFamily="34" charset="-122"/>
              </a:rPr>
              <a:t>CPU</a:t>
            </a:r>
            <a:r>
              <a:rPr lang="zh-CN" altLang="en-US" sz="2400" b="1" dirty="0" smtClean="0">
                <a:solidFill>
                  <a:srgbClr val="0070C0"/>
                </a:solidFill>
                <a:latin typeface="微软雅黑" panose="020B0503020204020204" pitchFamily="34" charset="-122"/>
                <a:ea typeface="微软雅黑" panose="020B0503020204020204" pitchFamily="34" charset="-122"/>
              </a:rPr>
              <a:t>周期</a:t>
            </a:r>
            <a:endParaRPr lang="en-US" altLang="zh-CN" sz="2400" b="1" dirty="0">
              <a:solidFill>
                <a:srgbClr val="0070C0"/>
              </a:solidFill>
              <a:latin typeface="微软雅黑" panose="020B0503020204020204" pitchFamily="34" charset="-122"/>
              <a:ea typeface="微软雅黑" panose="020B0503020204020204" pitchFamily="34" charset="-122"/>
            </a:endParaRPr>
          </a:p>
          <a:p>
            <a:pPr marL="536575" lvl="1" indent="-268288">
              <a:lnSpc>
                <a:spcPct val="150000"/>
              </a:lnSpc>
              <a:buFont typeface="Wingdings" panose="05000000000000000000" pitchFamily="2" charset="2"/>
              <a:buChar char="p"/>
            </a:pPr>
            <a:r>
              <a:rPr lang="zh-CN" altLang="en-US" sz="2200" b="1" dirty="0" smtClean="0">
                <a:latin typeface="微软雅黑" panose="020B0503020204020204" pitchFamily="34" charset="-122"/>
                <a:ea typeface="微软雅黑" panose="020B0503020204020204" pitchFamily="34" charset="-122"/>
              </a:rPr>
              <a:t>按地址</a:t>
            </a:r>
            <a:r>
              <a:rPr lang="en-US" altLang="zh-CN" sz="2200" b="1" dirty="0" smtClean="0">
                <a:latin typeface="微软雅黑" panose="020B0503020204020204" pitchFamily="34" charset="-122"/>
                <a:ea typeface="微软雅黑" panose="020B0503020204020204" pitchFamily="34" charset="-122"/>
              </a:rPr>
              <a:t>1010</a:t>
            </a:r>
            <a:r>
              <a:rPr lang="zh-CN" altLang="en-US" sz="2200" b="1" dirty="0" smtClean="0">
                <a:latin typeface="微软雅黑" panose="020B0503020204020204" pitchFamily="34" charset="-122"/>
                <a:ea typeface="微软雅黑" panose="020B0503020204020204" pitchFamily="34" charset="-122"/>
              </a:rPr>
              <a:t>读出第二条微指令</a:t>
            </a:r>
            <a:endParaRPr lang="en-US" altLang="zh-CN" sz="2200" b="1" dirty="0" smtClean="0">
              <a:latin typeface="微软雅黑" panose="020B0503020204020204" pitchFamily="34" charset="-122"/>
              <a:ea typeface="微软雅黑" panose="020B0503020204020204" pitchFamily="34" charset="-122"/>
            </a:endParaRPr>
          </a:p>
          <a:p>
            <a:pPr marL="536575" lvl="1" indent="-268288">
              <a:lnSpc>
                <a:spcPct val="150000"/>
              </a:lnSpc>
              <a:buFont typeface="Wingdings" panose="05000000000000000000" pitchFamily="2" charset="2"/>
              <a:buChar char="p"/>
            </a:pPr>
            <a:r>
              <a:rPr lang="en-US" altLang="zh-CN" sz="2200" b="1" dirty="0" smtClean="0">
                <a:latin typeface="微软雅黑" panose="020B0503020204020204" pitchFamily="34" charset="-122"/>
                <a:ea typeface="微软雅黑" panose="020B0503020204020204" pitchFamily="34" charset="-122"/>
              </a:rPr>
              <a:t>R1—&gt;X;   R2—&gt;Y;    </a:t>
            </a:r>
            <a:r>
              <a:rPr lang="zh-CN" altLang="en-US" sz="2200" b="1" dirty="0" smtClean="0">
                <a:latin typeface="微软雅黑" panose="020B0503020204020204" pitchFamily="34" charset="-122"/>
                <a:ea typeface="微软雅黑" panose="020B0503020204020204" pitchFamily="34" charset="-122"/>
              </a:rPr>
              <a:t>＋；    </a:t>
            </a:r>
            <a:r>
              <a:rPr lang="en-US" altLang="zh-CN" sz="2200" b="1" dirty="0" smtClean="0">
                <a:latin typeface="微软雅黑" panose="020B0503020204020204" pitchFamily="34" charset="-122"/>
                <a:ea typeface="微软雅黑" panose="020B0503020204020204" pitchFamily="34" charset="-122"/>
              </a:rPr>
              <a:t>LDR2’	</a:t>
            </a:r>
            <a:r>
              <a:rPr lang="en-US" altLang="zh-CN" sz="2200" b="1" dirty="0">
                <a:latin typeface="微软雅黑" panose="020B0503020204020204" pitchFamily="34" charset="-122"/>
                <a:ea typeface="微软雅黑" panose="020B0503020204020204" pitchFamily="34" charset="-122"/>
              </a:rPr>
              <a:t> </a:t>
            </a:r>
            <a:r>
              <a:rPr lang="en-US" altLang="zh-CN" sz="2200" b="1" dirty="0" smtClean="0">
                <a:latin typeface="微软雅黑" panose="020B0503020204020204" pitchFamily="34" charset="-122"/>
                <a:ea typeface="微软雅黑" panose="020B0503020204020204" pitchFamily="34" charset="-122"/>
              </a:rPr>
              <a:t> </a:t>
            </a:r>
            <a:r>
              <a:rPr lang="zh-CN" altLang="en-US" sz="2200" b="1" dirty="0" smtClean="0">
                <a:solidFill>
                  <a:srgbClr val="FF0000"/>
                </a:solidFill>
                <a:latin typeface="微软雅黑" panose="020B0503020204020204" pitchFamily="34" charset="-122"/>
                <a:ea typeface="微软雅黑" panose="020B0503020204020204" pitchFamily="34" charset="-122"/>
              </a:rPr>
              <a:t>完成</a:t>
            </a:r>
            <a:r>
              <a:rPr lang="en-US" altLang="zh-CN" sz="2200" b="1" dirty="0" smtClean="0">
                <a:solidFill>
                  <a:srgbClr val="FF0000"/>
                </a:solidFill>
                <a:latin typeface="微软雅黑" panose="020B0503020204020204" pitchFamily="34" charset="-122"/>
                <a:ea typeface="微软雅黑" panose="020B0503020204020204" pitchFamily="34" charset="-122"/>
              </a:rPr>
              <a:t> R1</a:t>
            </a:r>
            <a:r>
              <a:rPr lang="zh-CN" altLang="en-US" sz="2200" b="1" dirty="0" smtClean="0">
                <a:solidFill>
                  <a:srgbClr val="FF0000"/>
                </a:solidFill>
                <a:latin typeface="微软雅黑" panose="020B0503020204020204" pitchFamily="34" charset="-122"/>
                <a:ea typeface="微软雅黑" panose="020B0503020204020204" pitchFamily="34" charset="-122"/>
              </a:rPr>
              <a:t>＋</a:t>
            </a:r>
            <a:r>
              <a:rPr lang="en-US" altLang="zh-CN" sz="2200" b="1" dirty="0" smtClean="0">
                <a:solidFill>
                  <a:srgbClr val="FF0000"/>
                </a:solidFill>
                <a:latin typeface="微软雅黑" panose="020B0503020204020204" pitchFamily="34" charset="-122"/>
                <a:ea typeface="微软雅黑" panose="020B0503020204020204" pitchFamily="34" charset="-122"/>
              </a:rPr>
              <a:t>R2—&gt; R2</a:t>
            </a:r>
          </a:p>
          <a:p>
            <a:pPr marL="536575" lvl="1" indent="-268288">
              <a:lnSpc>
                <a:spcPct val="150000"/>
              </a:lnSpc>
              <a:buFont typeface="Wingdings" panose="05000000000000000000" pitchFamily="2" charset="2"/>
              <a:buChar char="p"/>
            </a:pPr>
            <a:r>
              <a:rPr lang="zh-CN" altLang="en-US" sz="2200" b="1" dirty="0" smtClean="0">
                <a:latin typeface="微软雅黑" panose="020B0503020204020204" pitchFamily="34" charset="-122"/>
                <a:ea typeface="微软雅黑" panose="020B0503020204020204" pitchFamily="34" charset="-122"/>
              </a:rPr>
              <a:t>判别标志均为</a:t>
            </a:r>
            <a:r>
              <a:rPr lang="en-US" altLang="zh-CN" sz="2200" b="1" dirty="0" smtClean="0">
                <a:latin typeface="微软雅黑" panose="020B0503020204020204" pitchFamily="34" charset="-122"/>
                <a:ea typeface="微软雅黑" panose="020B0503020204020204" pitchFamily="34" charset="-122"/>
              </a:rPr>
              <a:t>0</a:t>
            </a:r>
            <a:r>
              <a:rPr lang="zh-CN" altLang="en-US" sz="2200" b="1" dirty="0" smtClean="0">
                <a:latin typeface="微软雅黑" panose="020B0503020204020204" pitchFamily="34" charset="-122"/>
                <a:ea typeface="微软雅黑" panose="020B0503020204020204" pitchFamily="34" charset="-122"/>
              </a:rPr>
              <a:t>，下一条微指令的地址是</a:t>
            </a:r>
            <a:r>
              <a:rPr lang="en-US" altLang="zh-CN" sz="2200" b="1" dirty="0" smtClean="0">
                <a:latin typeface="微软雅黑" panose="020B0503020204020204" pitchFamily="34" charset="-122"/>
                <a:ea typeface="微软雅黑" panose="020B0503020204020204" pitchFamily="34" charset="-122"/>
              </a:rPr>
              <a:t>1001</a:t>
            </a:r>
          </a:p>
        </p:txBody>
      </p:sp>
      <p:grpSp>
        <p:nvGrpSpPr>
          <p:cNvPr id="20" name="组合 19"/>
          <p:cNvGrpSpPr/>
          <p:nvPr/>
        </p:nvGrpSpPr>
        <p:grpSpPr>
          <a:xfrm>
            <a:off x="325568" y="2636912"/>
            <a:ext cx="8422895" cy="2864071"/>
            <a:chOff x="911259" y="3105534"/>
            <a:chExt cx="6897381" cy="2864071"/>
          </a:xfrm>
        </p:grpSpPr>
        <p:sp>
          <p:nvSpPr>
            <p:cNvPr id="22" name="Text Box 14"/>
            <p:cNvSpPr txBox="1">
              <a:spLocks noChangeArrowheads="1"/>
            </p:cNvSpPr>
            <p:nvPr/>
          </p:nvSpPr>
          <p:spPr bwMode="auto">
            <a:xfrm>
              <a:off x="5967140" y="4441538"/>
              <a:ext cx="9348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b="1">
                  <a:latin typeface="Times New Roman" pitchFamily="18" charset="0"/>
                </a:rPr>
                <a:t>P1</a:t>
              </a:r>
              <a:r>
                <a:rPr kumimoji="1" lang="zh-CN" altLang="en-US" sz="2400" b="1">
                  <a:latin typeface="Times New Roman" pitchFamily="18" charset="0"/>
                </a:rPr>
                <a:t>判别</a:t>
              </a:r>
            </a:p>
          </p:txBody>
        </p:sp>
        <p:grpSp>
          <p:nvGrpSpPr>
            <p:cNvPr id="23" name="Group 16"/>
            <p:cNvGrpSpPr>
              <a:grpSpLocks/>
            </p:cNvGrpSpPr>
            <p:nvPr/>
          </p:nvGrpSpPr>
          <p:grpSpPr bwMode="auto">
            <a:xfrm>
              <a:off x="1331640" y="4400321"/>
              <a:ext cx="6477000" cy="575745"/>
              <a:chOff x="1488" y="3216"/>
              <a:chExt cx="4080" cy="482"/>
            </a:xfrm>
          </p:grpSpPr>
          <p:sp>
            <p:nvSpPr>
              <p:cNvPr id="33" name="Rectangle 17"/>
              <p:cNvSpPr>
                <a:spLocks noChangeArrowheads="1"/>
              </p:cNvSpPr>
              <p:nvPr/>
            </p:nvSpPr>
            <p:spPr bwMode="auto">
              <a:xfrm>
                <a:off x="1488" y="3216"/>
                <a:ext cx="4080" cy="43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b="1">
                  <a:latin typeface="Times New Roman" pitchFamily="18" charset="0"/>
                </a:endParaRPr>
              </a:p>
            </p:txBody>
          </p:sp>
          <p:sp>
            <p:nvSpPr>
              <p:cNvPr id="34" name="Line 18"/>
              <p:cNvSpPr>
                <a:spLocks noChangeShapeType="1"/>
              </p:cNvSpPr>
              <p:nvPr/>
            </p:nvSpPr>
            <p:spPr bwMode="auto">
              <a:xfrm>
                <a:off x="4560" y="3216"/>
                <a:ext cx="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sz="2400" b="1"/>
              </a:p>
            </p:txBody>
          </p:sp>
          <p:sp>
            <p:nvSpPr>
              <p:cNvPr id="35" name="Line 19"/>
              <p:cNvSpPr>
                <a:spLocks noChangeShapeType="1"/>
              </p:cNvSpPr>
              <p:nvPr/>
            </p:nvSpPr>
            <p:spPr bwMode="auto">
              <a:xfrm>
                <a:off x="4896" y="3216"/>
                <a:ext cx="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sz="2400" b="1"/>
              </a:p>
            </p:txBody>
          </p:sp>
          <p:sp>
            <p:nvSpPr>
              <p:cNvPr id="36" name="Text Box 20"/>
              <p:cNvSpPr txBox="1">
                <a:spLocks noChangeArrowheads="1"/>
              </p:cNvSpPr>
              <p:nvPr/>
            </p:nvSpPr>
            <p:spPr bwMode="auto">
              <a:xfrm>
                <a:off x="1824" y="3307"/>
                <a:ext cx="264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400" b="1" dirty="0">
                    <a:latin typeface="Times New Roman" pitchFamily="18" charset="0"/>
                  </a:rPr>
                  <a:t>010    100    100    100    00000</a:t>
                </a:r>
              </a:p>
            </p:txBody>
          </p:sp>
          <p:sp>
            <p:nvSpPr>
              <p:cNvPr id="37" name="Text Box 21"/>
              <p:cNvSpPr txBox="1">
                <a:spLocks noChangeArrowheads="1"/>
              </p:cNvSpPr>
              <p:nvPr/>
            </p:nvSpPr>
            <p:spPr bwMode="auto">
              <a:xfrm>
                <a:off x="4560" y="3312"/>
                <a:ext cx="442"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400" b="1">
                    <a:latin typeface="Times New Roman" pitchFamily="18" charset="0"/>
                  </a:rPr>
                  <a:t>00</a:t>
                </a:r>
              </a:p>
            </p:txBody>
          </p:sp>
          <p:sp>
            <p:nvSpPr>
              <p:cNvPr id="38" name="Text Box 22"/>
              <p:cNvSpPr txBox="1">
                <a:spLocks noChangeArrowheads="1"/>
              </p:cNvSpPr>
              <p:nvPr/>
            </p:nvSpPr>
            <p:spPr bwMode="auto">
              <a:xfrm>
                <a:off x="4944" y="3312"/>
                <a:ext cx="413"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b="1">
                    <a:latin typeface="Times New Roman" pitchFamily="18" charset="0"/>
                  </a:rPr>
                  <a:t>1001</a:t>
                </a:r>
              </a:p>
            </p:txBody>
          </p:sp>
        </p:grpSp>
        <p:sp>
          <p:nvSpPr>
            <p:cNvPr id="25" name="Text Box 24"/>
            <p:cNvSpPr txBox="1">
              <a:spLocks noChangeArrowheads="1"/>
            </p:cNvSpPr>
            <p:nvPr/>
          </p:nvSpPr>
          <p:spPr bwMode="auto">
            <a:xfrm>
              <a:off x="911259" y="5507940"/>
              <a:ext cx="1944216" cy="46166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dirty="0" smtClean="0">
                  <a:latin typeface="Times New Roman" pitchFamily="18" charset="0"/>
                </a:rPr>
                <a:t>LDR</a:t>
              </a:r>
              <a:r>
                <a:rPr kumimoji="1" lang="en-US" altLang="zh-CN" sz="2400" b="1" baseline="30000" dirty="0" smtClean="0">
                  <a:latin typeface="Times New Roman" pitchFamily="18" charset="0"/>
                </a:rPr>
                <a:t>’</a:t>
              </a:r>
              <a:r>
                <a:rPr kumimoji="1" lang="en-US" altLang="zh-CN" sz="2400" b="1" baseline="-25000" dirty="0" smtClean="0">
                  <a:latin typeface="Times New Roman" pitchFamily="18" charset="0"/>
                </a:rPr>
                <a:t>2   </a:t>
              </a:r>
              <a:r>
                <a:rPr kumimoji="1" lang="zh-CN" altLang="en-US" sz="2400" b="1" dirty="0" smtClean="0">
                  <a:latin typeface="Times New Roman" pitchFamily="18" charset="0"/>
                </a:rPr>
                <a:t>存结果</a:t>
              </a:r>
              <a:endParaRPr kumimoji="1" lang="en-US" altLang="zh-CN" sz="2400" b="1" baseline="-25000" dirty="0">
                <a:latin typeface="Times New Roman" pitchFamily="18" charset="0"/>
              </a:endParaRPr>
            </a:p>
          </p:txBody>
        </p:sp>
        <p:sp>
          <p:nvSpPr>
            <p:cNvPr id="26" name="Text Box 25"/>
            <p:cNvSpPr txBox="1">
              <a:spLocks noChangeArrowheads="1"/>
            </p:cNvSpPr>
            <p:nvPr/>
          </p:nvSpPr>
          <p:spPr bwMode="auto">
            <a:xfrm>
              <a:off x="2107380" y="3105534"/>
              <a:ext cx="1101892" cy="46166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b="1" dirty="0" smtClean="0">
                  <a:latin typeface="Times New Roman" pitchFamily="18" charset="0"/>
                </a:rPr>
                <a:t>R</a:t>
              </a:r>
              <a:r>
                <a:rPr kumimoji="1" lang="en-US" altLang="zh-CN" sz="2400" b="1" baseline="-25000" dirty="0" smtClean="0">
                  <a:latin typeface="Times New Roman" pitchFamily="18" charset="0"/>
                </a:rPr>
                <a:t>1</a:t>
              </a:r>
              <a:r>
                <a:rPr kumimoji="1" lang="en-US" altLang="zh-CN" sz="2400" b="1" dirty="0" smtClean="0">
                  <a:latin typeface="Times New Roman" pitchFamily="18" charset="0"/>
                </a:rPr>
                <a:t>—&gt;</a:t>
              </a:r>
              <a:r>
                <a:rPr kumimoji="1" lang="en-US" altLang="zh-CN" sz="2400" b="1" dirty="0">
                  <a:latin typeface="Times New Roman" pitchFamily="18" charset="0"/>
                </a:rPr>
                <a:t>X</a:t>
              </a:r>
              <a:endParaRPr kumimoji="1" lang="en-US" altLang="zh-CN" sz="2400" b="1" baseline="-25000" dirty="0">
                <a:latin typeface="Times New Roman" pitchFamily="18" charset="0"/>
              </a:endParaRPr>
            </a:p>
          </p:txBody>
        </p:sp>
        <p:sp>
          <p:nvSpPr>
            <p:cNvPr id="27" name="Text Box 27"/>
            <p:cNvSpPr txBox="1">
              <a:spLocks noChangeArrowheads="1"/>
            </p:cNvSpPr>
            <p:nvPr/>
          </p:nvSpPr>
          <p:spPr bwMode="auto">
            <a:xfrm>
              <a:off x="3622036" y="3537582"/>
              <a:ext cx="636984" cy="457491"/>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dirty="0">
                  <a:latin typeface="Times New Roman" pitchFamily="18" charset="0"/>
                </a:rPr>
                <a:t>+</a:t>
              </a:r>
              <a:endParaRPr kumimoji="1" lang="en-US" altLang="zh-CN" sz="2400" b="1" baseline="-25000" dirty="0">
                <a:latin typeface="Times New Roman" pitchFamily="18" charset="0"/>
              </a:endParaRPr>
            </a:p>
          </p:txBody>
        </p:sp>
        <p:cxnSp>
          <p:nvCxnSpPr>
            <p:cNvPr id="28" name="肘形连接符 27"/>
            <p:cNvCxnSpPr>
              <a:stCxn id="26" idx="2"/>
            </p:cNvCxnSpPr>
            <p:nvPr/>
          </p:nvCxnSpPr>
          <p:spPr>
            <a:xfrm rot="5400000">
              <a:off x="2241766" y="3983760"/>
              <a:ext cx="833122" cy="1"/>
            </a:xfrm>
            <a:prstGeom prst="bentConnector3">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Box 25"/>
            <p:cNvSpPr txBox="1">
              <a:spLocks noChangeArrowheads="1"/>
            </p:cNvSpPr>
            <p:nvPr/>
          </p:nvSpPr>
          <p:spPr bwMode="auto">
            <a:xfrm>
              <a:off x="3131840" y="5470232"/>
              <a:ext cx="1315724" cy="46166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b="1" dirty="0" smtClean="0">
                  <a:latin typeface="Times New Roman" pitchFamily="18" charset="0"/>
                </a:rPr>
                <a:t>R</a:t>
              </a:r>
              <a:r>
                <a:rPr kumimoji="1" lang="en-US" altLang="zh-CN" sz="2400" b="1" baseline="-25000" dirty="0" smtClean="0">
                  <a:latin typeface="Times New Roman" pitchFamily="18" charset="0"/>
                </a:rPr>
                <a:t>2</a:t>
              </a:r>
              <a:r>
                <a:rPr kumimoji="1" lang="en-US" altLang="zh-CN" sz="2400" b="1" dirty="0" smtClean="0">
                  <a:latin typeface="Times New Roman" pitchFamily="18" charset="0"/>
                </a:rPr>
                <a:t>—&gt;Y</a:t>
              </a:r>
              <a:endParaRPr kumimoji="1" lang="en-US" altLang="zh-CN" sz="2400" b="1" baseline="-25000" dirty="0">
                <a:latin typeface="Times New Roman" pitchFamily="18" charset="0"/>
              </a:endParaRPr>
            </a:p>
          </p:txBody>
        </p:sp>
        <p:cxnSp>
          <p:nvCxnSpPr>
            <p:cNvPr id="30" name="肘形连接符 29"/>
            <p:cNvCxnSpPr/>
            <p:nvPr/>
          </p:nvCxnSpPr>
          <p:spPr>
            <a:xfrm rot="16200000" flipH="1">
              <a:off x="3649925" y="4177607"/>
              <a:ext cx="415953" cy="1"/>
            </a:xfrm>
            <a:prstGeom prst="bentConnector3">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2147880" y="4916345"/>
              <a:ext cx="0" cy="553887"/>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flipV="1">
              <a:off x="3268239" y="4971291"/>
              <a:ext cx="1" cy="498941"/>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6247169" y="3351108"/>
            <a:ext cx="2480166" cy="461665"/>
          </a:xfrm>
          <a:prstGeom prst="rect">
            <a:avLst/>
          </a:prstGeom>
        </p:spPr>
        <p:txBody>
          <a:bodyPr wrap="non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控</a:t>
            </a:r>
            <a:r>
              <a:rPr lang="zh-CN" altLang="en-US" sz="2400" b="1" dirty="0">
                <a:solidFill>
                  <a:srgbClr val="FF0000"/>
                </a:solidFill>
                <a:latin typeface="微软雅黑" panose="020B0503020204020204" pitchFamily="34" charset="-122"/>
                <a:ea typeface="微软雅黑" panose="020B0503020204020204" pitchFamily="34" charset="-122"/>
              </a:rPr>
              <a:t>存地址</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1010</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7" y="4606836"/>
            <a:ext cx="4032448" cy="2062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矩形 38"/>
          <p:cNvSpPr/>
          <p:nvPr/>
        </p:nvSpPr>
        <p:spPr>
          <a:xfrm>
            <a:off x="107504" y="3429000"/>
            <a:ext cx="2031325" cy="461665"/>
          </a:xfrm>
          <a:prstGeom prst="rect">
            <a:avLst/>
          </a:prstGeom>
        </p:spPr>
        <p:txBody>
          <a:bodyPr wrap="non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第二条微指令</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691680" y="5738658"/>
            <a:ext cx="3030006" cy="923330"/>
          </a:xfrm>
          <a:prstGeom prst="rect">
            <a:avLst/>
          </a:prstGeom>
          <a:solidFill>
            <a:schemeClr val="accent4">
              <a:lumMod val="60000"/>
              <a:lumOff val="40000"/>
            </a:schemeClr>
          </a:solidFill>
        </p:spPr>
        <p:txBody>
          <a:bodyPr wrap="square">
            <a:spAutoFit/>
          </a:bodyPr>
          <a:lstStyle/>
          <a:p>
            <a:pPr>
              <a:lnSpc>
                <a:spcPct val="150000"/>
              </a:lnSpc>
            </a:pPr>
            <a:r>
              <a:rPr lang="zh-CN" altLang="en-US" b="1" dirty="0" smtClean="0">
                <a:solidFill>
                  <a:srgbClr val="C00000"/>
                </a:solidFill>
                <a:latin typeface="微软雅黑" panose="020B0503020204020204" pitchFamily="34" charset="-122"/>
                <a:ea typeface="微软雅黑" panose="020B0503020204020204" pitchFamily="34" charset="-122"/>
              </a:rPr>
              <a:t>在第</a:t>
            </a:r>
            <a:r>
              <a:rPr lang="en-US" altLang="zh-CN" b="1" dirty="0" smtClean="0">
                <a:solidFill>
                  <a:srgbClr val="C00000"/>
                </a:solidFill>
                <a:latin typeface="微软雅黑" panose="020B0503020204020204" pitchFamily="34" charset="-122"/>
                <a:ea typeface="微软雅黑" panose="020B0503020204020204" pitchFamily="34" charset="-122"/>
              </a:rPr>
              <a:t>4</a:t>
            </a:r>
            <a:r>
              <a:rPr lang="zh-CN" altLang="en-US" b="1" dirty="0" smtClean="0">
                <a:solidFill>
                  <a:srgbClr val="C00000"/>
                </a:solidFill>
                <a:latin typeface="微软雅黑" panose="020B0503020204020204" pitchFamily="34" charset="-122"/>
                <a:ea typeface="微软雅黑" panose="020B0503020204020204" pitchFamily="34" charset="-122"/>
              </a:rPr>
              <a:t>个节拍脉冲到来时</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rgbClr val="C00000"/>
                </a:solidFill>
                <a:latin typeface="微软雅黑" panose="020B0503020204020204" pitchFamily="34" charset="-122"/>
                <a:ea typeface="微软雅黑" panose="020B0503020204020204" pitchFamily="34" charset="-122"/>
              </a:rPr>
              <a:t>才将运算结果选通到寄存器</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4" name="右箭头 13"/>
          <p:cNvSpPr/>
          <p:nvPr/>
        </p:nvSpPr>
        <p:spPr bwMode="auto">
          <a:xfrm>
            <a:off x="4793694" y="6165304"/>
            <a:ext cx="498386" cy="352668"/>
          </a:xfrm>
          <a:prstGeom prst="rightArrow">
            <a:avLst/>
          </a:prstGeom>
          <a:solidFill>
            <a:srgbClr val="FFCC66"/>
          </a:solidFill>
          <a:ln w="28575">
            <a:solidFill>
              <a:schemeClr val="tx1"/>
            </a:solidFill>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Tree>
    <p:extLst>
      <p:ext uri="{BB962C8B-B14F-4D97-AF65-F5344CB8AC3E}">
        <p14:creationId xmlns:p14="http://schemas.microsoft.com/office/powerpoint/2010/main" val="3874110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1520" y="3683764"/>
            <a:ext cx="8208912" cy="2839839"/>
            <a:chOff x="251520" y="3212976"/>
            <a:chExt cx="8208912" cy="2839839"/>
          </a:xfrm>
        </p:grpSpPr>
        <p:grpSp>
          <p:nvGrpSpPr>
            <p:cNvPr id="2" name="组合 1"/>
            <p:cNvGrpSpPr/>
            <p:nvPr/>
          </p:nvGrpSpPr>
          <p:grpSpPr>
            <a:xfrm>
              <a:off x="471264" y="4257939"/>
              <a:ext cx="7989168" cy="677752"/>
              <a:chOff x="471264" y="4249150"/>
              <a:chExt cx="7989168" cy="677752"/>
            </a:xfrm>
          </p:grpSpPr>
          <p:sp>
            <p:nvSpPr>
              <p:cNvPr id="14366" name="Rectangle 6"/>
              <p:cNvSpPr>
                <a:spLocks noChangeArrowheads="1"/>
              </p:cNvSpPr>
              <p:nvPr/>
            </p:nvSpPr>
            <p:spPr bwMode="auto">
              <a:xfrm>
                <a:off x="471264" y="4249150"/>
                <a:ext cx="7989168" cy="67775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b="1">
                  <a:latin typeface="微软雅黑" panose="020B0503020204020204" pitchFamily="34" charset="-122"/>
                  <a:ea typeface="微软雅黑" panose="020B0503020204020204" pitchFamily="34" charset="-122"/>
                </a:endParaRPr>
              </a:p>
            </p:txBody>
          </p:sp>
          <p:sp>
            <p:nvSpPr>
              <p:cNvPr id="14367" name="Line 7"/>
              <p:cNvSpPr>
                <a:spLocks noChangeShapeType="1"/>
              </p:cNvSpPr>
              <p:nvPr/>
            </p:nvSpPr>
            <p:spPr bwMode="auto">
              <a:xfrm>
                <a:off x="6486638" y="4249150"/>
                <a:ext cx="0" cy="6777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b="1">
                  <a:latin typeface="微软雅黑" panose="020B0503020204020204" pitchFamily="34" charset="-122"/>
                  <a:ea typeface="微软雅黑" panose="020B0503020204020204" pitchFamily="34" charset="-122"/>
                </a:endParaRPr>
              </a:p>
            </p:txBody>
          </p:sp>
          <p:sp>
            <p:nvSpPr>
              <p:cNvPr id="14368" name="Line 8"/>
              <p:cNvSpPr>
                <a:spLocks noChangeShapeType="1"/>
              </p:cNvSpPr>
              <p:nvPr/>
            </p:nvSpPr>
            <p:spPr bwMode="auto">
              <a:xfrm>
                <a:off x="7144569" y="4249150"/>
                <a:ext cx="0" cy="6777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b="1">
                  <a:latin typeface="微软雅黑" panose="020B0503020204020204" pitchFamily="34" charset="-122"/>
                  <a:ea typeface="微软雅黑" panose="020B0503020204020204" pitchFamily="34" charset="-122"/>
                </a:endParaRPr>
              </a:p>
            </p:txBody>
          </p:sp>
          <p:sp>
            <p:nvSpPr>
              <p:cNvPr id="14369" name="Text Box 9"/>
              <p:cNvSpPr txBox="1">
                <a:spLocks noChangeArrowheads="1"/>
              </p:cNvSpPr>
              <p:nvPr/>
            </p:nvSpPr>
            <p:spPr bwMode="auto">
              <a:xfrm>
                <a:off x="1129195" y="4317575"/>
                <a:ext cx="5169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400" b="1" dirty="0">
                    <a:latin typeface="微软雅黑" panose="020B0503020204020204" pitchFamily="34" charset="-122"/>
                    <a:ea typeface="微软雅黑" panose="020B0503020204020204" pitchFamily="34" charset="-122"/>
                  </a:rPr>
                  <a:t>010    001    001    100    00000</a:t>
                </a:r>
              </a:p>
            </p:txBody>
          </p:sp>
          <p:sp>
            <p:nvSpPr>
              <p:cNvPr id="14370" name="Text Box 10"/>
              <p:cNvSpPr txBox="1">
                <a:spLocks noChangeArrowheads="1"/>
              </p:cNvSpPr>
              <p:nvPr/>
            </p:nvSpPr>
            <p:spPr bwMode="auto">
              <a:xfrm>
                <a:off x="6586827" y="4317575"/>
                <a:ext cx="8654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400" b="1" dirty="0">
                    <a:latin typeface="微软雅黑" panose="020B0503020204020204" pitchFamily="34" charset="-122"/>
                    <a:ea typeface="微软雅黑" panose="020B0503020204020204" pitchFamily="34" charset="-122"/>
                  </a:rPr>
                  <a:t>01</a:t>
                </a:r>
              </a:p>
            </p:txBody>
          </p:sp>
          <p:sp>
            <p:nvSpPr>
              <p:cNvPr id="14371" name="Text Box 11"/>
              <p:cNvSpPr txBox="1">
                <a:spLocks noChangeArrowheads="1"/>
              </p:cNvSpPr>
              <p:nvPr/>
            </p:nvSpPr>
            <p:spPr bwMode="auto">
              <a:xfrm>
                <a:off x="7337351" y="4321226"/>
                <a:ext cx="9412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b="1" dirty="0">
                    <a:latin typeface="微软雅黑" panose="020B0503020204020204" pitchFamily="34" charset="-122"/>
                    <a:ea typeface="微软雅黑" panose="020B0503020204020204" pitchFamily="34" charset="-122"/>
                  </a:rPr>
                  <a:t>0000</a:t>
                </a:r>
              </a:p>
            </p:txBody>
          </p:sp>
        </p:grpSp>
        <p:sp>
          <p:nvSpPr>
            <p:cNvPr id="14362" name="Text Box 13"/>
            <p:cNvSpPr txBox="1">
              <a:spLocks noChangeArrowheads="1"/>
            </p:cNvSpPr>
            <p:nvPr/>
          </p:nvSpPr>
          <p:spPr bwMode="auto">
            <a:xfrm>
              <a:off x="251520" y="5591150"/>
              <a:ext cx="2232248" cy="46166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nchor="ct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None/>
              </a:pPr>
              <a:r>
                <a:rPr kumimoji="1" lang="en-US" altLang="zh-CN" sz="2400" b="1" dirty="0" smtClean="0">
                  <a:latin typeface="微软雅黑" panose="020B0503020204020204" pitchFamily="34" charset="-122"/>
                  <a:ea typeface="微软雅黑" panose="020B0503020204020204" pitchFamily="34" charset="-122"/>
                </a:rPr>
                <a:t>LDR</a:t>
              </a:r>
              <a:r>
                <a:rPr kumimoji="1" lang="en-US" altLang="zh-CN" sz="2400" b="1" baseline="30000" dirty="0">
                  <a:latin typeface="微软雅黑" panose="020B0503020204020204" pitchFamily="34" charset="-122"/>
                  <a:ea typeface="微软雅黑" panose="020B0503020204020204" pitchFamily="34" charset="-122"/>
                </a:rPr>
                <a:t>’</a:t>
              </a:r>
              <a:r>
                <a:rPr kumimoji="1" lang="en-US" altLang="zh-CN" sz="2400" b="1" baseline="-25000" dirty="0" smtClean="0">
                  <a:latin typeface="微软雅黑" panose="020B0503020204020204" pitchFamily="34" charset="-122"/>
                  <a:ea typeface="微软雅黑" panose="020B0503020204020204" pitchFamily="34" charset="-122"/>
                </a:rPr>
                <a:t>2 </a:t>
              </a:r>
              <a:r>
                <a:rPr kumimoji="1" lang="zh-CN" altLang="en-US" sz="2400" b="1" dirty="0" smtClean="0">
                  <a:latin typeface="微软雅黑" panose="020B0503020204020204" pitchFamily="34" charset="-122"/>
                  <a:ea typeface="微软雅黑" panose="020B0503020204020204" pitchFamily="34" charset="-122"/>
                </a:rPr>
                <a:t>存结果</a:t>
              </a:r>
              <a:endParaRPr kumimoji="1" lang="en-US" altLang="zh-CN" sz="2400" b="1" baseline="-25000" dirty="0">
                <a:latin typeface="微软雅黑" panose="020B0503020204020204" pitchFamily="34" charset="-122"/>
                <a:ea typeface="微软雅黑" panose="020B0503020204020204" pitchFamily="34" charset="-122"/>
              </a:endParaRPr>
            </a:p>
          </p:txBody>
        </p:sp>
        <p:sp>
          <p:nvSpPr>
            <p:cNvPr id="14363" name="Text Box 14"/>
            <p:cNvSpPr txBox="1">
              <a:spLocks noChangeArrowheads="1"/>
            </p:cNvSpPr>
            <p:nvPr/>
          </p:nvSpPr>
          <p:spPr bwMode="auto">
            <a:xfrm>
              <a:off x="1593769" y="3212976"/>
              <a:ext cx="1459054" cy="461665"/>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dirty="0">
                  <a:latin typeface="微软雅黑" panose="020B0503020204020204" pitchFamily="34" charset="-122"/>
                  <a:ea typeface="微软雅黑" panose="020B0503020204020204" pitchFamily="34" charset="-122"/>
                </a:rPr>
                <a:t>R</a:t>
              </a:r>
              <a:r>
                <a:rPr kumimoji="1" lang="en-US" altLang="zh-CN" sz="2400" b="1" baseline="-25000" dirty="0">
                  <a:latin typeface="微软雅黑" panose="020B0503020204020204" pitchFamily="34" charset="-122"/>
                  <a:ea typeface="微软雅黑" panose="020B0503020204020204" pitchFamily="34" charset="-122"/>
                </a:rPr>
                <a:t>2 </a:t>
              </a:r>
              <a:r>
                <a:rPr kumimoji="1" lang="en-US" altLang="zh-CN" sz="2400" b="1" dirty="0" smtClean="0">
                  <a:latin typeface="微软雅黑" panose="020B0503020204020204" pitchFamily="34" charset="-122"/>
                  <a:ea typeface="微软雅黑" panose="020B0503020204020204" pitchFamily="34" charset="-122"/>
                </a:rPr>
                <a:t>—&gt; </a:t>
              </a:r>
              <a:r>
                <a:rPr kumimoji="1" lang="en-US" altLang="zh-CN" sz="2400" b="1" dirty="0">
                  <a:latin typeface="微软雅黑" panose="020B0503020204020204" pitchFamily="34" charset="-122"/>
                  <a:ea typeface="微软雅黑" panose="020B0503020204020204" pitchFamily="34" charset="-122"/>
                </a:rPr>
                <a:t>X</a:t>
              </a:r>
            </a:p>
          </p:txBody>
        </p:sp>
        <p:sp>
          <p:nvSpPr>
            <p:cNvPr id="14364" name="Text Box 15"/>
            <p:cNvSpPr txBox="1">
              <a:spLocks noChangeArrowheads="1"/>
            </p:cNvSpPr>
            <p:nvPr/>
          </p:nvSpPr>
          <p:spPr bwMode="auto">
            <a:xfrm>
              <a:off x="2767333" y="5376867"/>
              <a:ext cx="1444627" cy="461665"/>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dirty="0">
                  <a:latin typeface="微软雅黑" panose="020B0503020204020204" pitchFamily="34" charset="-122"/>
                  <a:ea typeface="微软雅黑" panose="020B0503020204020204" pitchFamily="34" charset="-122"/>
                </a:rPr>
                <a:t>R</a:t>
              </a:r>
              <a:r>
                <a:rPr kumimoji="1" lang="en-US" altLang="zh-CN" sz="2400" b="1" baseline="-25000" dirty="0">
                  <a:latin typeface="微软雅黑" panose="020B0503020204020204" pitchFamily="34" charset="-122"/>
                  <a:ea typeface="微软雅黑" panose="020B0503020204020204" pitchFamily="34" charset="-122"/>
                </a:rPr>
                <a:t>3 </a:t>
              </a:r>
              <a:r>
                <a:rPr kumimoji="1" lang="en-US" altLang="zh-CN" sz="2400" b="1" dirty="0" smtClean="0">
                  <a:latin typeface="微软雅黑" panose="020B0503020204020204" pitchFamily="34" charset="-122"/>
                  <a:ea typeface="微软雅黑" panose="020B0503020204020204" pitchFamily="34" charset="-122"/>
                </a:rPr>
                <a:t>—&gt; </a:t>
              </a:r>
              <a:r>
                <a:rPr kumimoji="1" lang="en-US" altLang="zh-CN" sz="2400" b="1" dirty="0">
                  <a:latin typeface="微软雅黑" panose="020B0503020204020204" pitchFamily="34" charset="-122"/>
                  <a:ea typeface="微软雅黑" panose="020B0503020204020204" pitchFamily="34" charset="-122"/>
                </a:rPr>
                <a:t>Y</a:t>
              </a:r>
            </a:p>
          </p:txBody>
        </p:sp>
        <p:sp>
          <p:nvSpPr>
            <p:cNvPr id="14365" name="Text Box 16"/>
            <p:cNvSpPr txBox="1">
              <a:spLocks noChangeArrowheads="1"/>
            </p:cNvSpPr>
            <p:nvPr/>
          </p:nvSpPr>
          <p:spPr bwMode="auto">
            <a:xfrm>
              <a:off x="3221596" y="3212976"/>
              <a:ext cx="774340" cy="46166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nchor="ct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dirty="0">
                  <a:latin typeface="微软雅黑" panose="020B0503020204020204" pitchFamily="34" charset="-122"/>
                  <a:ea typeface="微软雅黑" panose="020B0503020204020204" pitchFamily="34" charset="-122"/>
                </a:rPr>
                <a:t>+</a:t>
              </a:r>
              <a:endParaRPr kumimoji="1" lang="en-US" altLang="zh-CN" sz="2400" b="1" baseline="-25000" dirty="0">
                <a:latin typeface="微软雅黑" panose="020B0503020204020204" pitchFamily="34" charset="-122"/>
                <a:ea typeface="微软雅黑" panose="020B0503020204020204" pitchFamily="34" charset="-122"/>
              </a:endParaRPr>
            </a:p>
          </p:txBody>
        </p:sp>
        <p:sp>
          <p:nvSpPr>
            <p:cNvPr id="14358" name="Text Box 17"/>
            <p:cNvSpPr txBox="1">
              <a:spLocks noChangeArrowheads="1"/>
            </p:cNvSpPr>
            <p:nvPr/>
          </p:nvSpPr>
          <p:spPr bwMode="auto">
            <a:xfrm>
              <a:off x="6291779" y="5088835"/>
              <a:ext cx="1191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b="1" dirty="0">
                  <a:latin typeface="微软雅黑" panose="020B0503020204020204" pitchFamily="34" charset="-122"/>
                  <a:ea typeface="微软雅黑" panose="020B0503020204020204" pitchFamily="34" charset="-122"/>
                </a:rPr>
                <a:t>P2</a:t>
              </a:r>
              <a:r>
                <a:rPr kumimoji="1" lang="zh-CN" altLang="en-US" sz="2400" b="1" dirty="0">
                  <a:latin typeface="微软雅黑" panose="020B0503020204020204" pitchFamily="34" charset="-122"/>
                  <a:ea typeface="微软雅黑" panose="020B0503020204020204" pitchFamily="34" charset="-122"/>
                </a:rPr>
                <a:t>判别</a:t>
              </a:r>
            </a:p>
          </p:txBody>
        </p:sp>
        <p:cxnSp>
          <p:nvCxnSpPr>
            <p:cNvPr id="4" name="直接箭头连接符 3"/>
            <p:cNvCxnSpPr/>
            <p:nvPr/>
          </p:nvCxnSpPr>
          <p:spPr>
            <a:xfrm flipV="1">
              <a:off x="2627784" y="3674641"/>
              <a:ext cx="0" cy="583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flipV="1">
              <a:off x="3593510" y="3684312"/>
              <a:ext cx="15256" cy="642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1511660" y="4976590"/>
              <a:ext cx="0" cy="631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563888" y="4941168"/>
              <a:ext cx="0" cy="39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07504" y="44624"/>
            <a:ext cx="8568952" cy="318548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400" b="1" dirty="0" smtClean="0">
                <a:solidFill>
                  <a:srgbClr val="0070C0"/>
                </a:solidFill>
                <a:latin typeface="微软雅黑" panose="020B0503020204020204" pitchFamily="34" charset="-122"/>
                <a:ea typeface="微软雅黑" panose="020B0503020204020204" pitchFamily="34" charset="-122"/>
              </a:rPr>
              <a:t>第三个</a:t>
            </a:r>
            <a:r>
              <a:rPr lang="en-US" altLang="zh-CN" sz="2400" b="1" dirty="0" smtClean="0">
                <a:solidFill>
                  <a:srgbClr val="0070C0"/>
                </a:solidFill>
                <a:latin typeface="微软雅黑" panose="020B0503020204020204" pitchFamily="34" charset="-122"/>
                <a:ea typeface="微软雅黑" panose="020B0503020204020204" pitchFamily="34" charset="-122"/>
              </a:rPr>
              <a:t>CPU</a:t>
            </a:r>
            <a:r>
              <a:rPr lang="zh-CN" altLang="en-US" sz="2400" b="1" dirty="0" smtClean="0">
                <a:solidFill>
                  <a:srgbClr val="0070C0"/>
                </a:solidFill>
                <a:latin typeface="微软雅黑" panose="020B0503020204020204" pitchFamily="34" charset="-122"/>
                <a:ea typeface="微软雅黑" panose="020B0503020204020204" pitchFamily="34" charset="-122"/>
              </a:rPr>
              <a:t>周期</a:t>
            </a:r>
            <a:endParaRPr lang="en-US" altLang="zh-CN" sz="2400" b="1" dirty="0">
              <a:solidFill>
                <a:srgbClr val="0070C0"/>
              </a:solidFill>
              <a:latin typeface="微软雅黑" panose="020B0503020204020204" pitchFamily="34" charset="-122"/>
              <a:ea typeface="微软雅黑" panose="020B0503020204020204" pitchFamily="34" charset="-122"/>
            </a:endParaRPr>
          </a:p>
          <a:p>
            <a:pPr marL="536575" lvl="1" indent="-268288">
              <a:lnSpc>
                <a:spcPct val="150000"/>
              </a:lnSpc>
              <a:buFont typeface="Wingdings" panose="05000000000000000000" pitchFamily="2" charset="2"/>
              <a:buChar char="p"/>
            </a:pPr>
            <a:r>
              <a:rPr lang="zh-CN" altLang="en-US" sz="2200" b="1" dirty="0" smtClean="0">
                <a:latin typeface="微软雅黑" panose="020B0503020204020204" pitchFamily="34" charset="-122"/>
                <a:ea typeface="微软雅黑" panose="020B0503020204020204" pitchFamily="34" charset="-122"/>
              </a:rPr>
              <a:t>按地址</a:t>
            </a:r>
            <a:r>
              <a:rPr lang="en-US" altLang="zh-CN" sz="2200" b="1" dirty="0" smtClean="0">
                <a:latin typeface="微软雅黑" panose="020B0503020204020204" pitchFamily="34" charset="-122"/>
                <a:ea typeface="微软雅黑" panose="020B0503020204020204" pitchFamily="34" charset="-122"/>
              </a:rPr>
              <a:t>1001</a:t>
            </a:r>
            <a:r>
              <a:rPr lang="zh-CN" altLang="en-US" sz="2200" b="1" dirty="0" smtClean="0">
                <a:latin typeface="微软雅黑" panose="020B0503020204020204" pitchFamily="34" charset="-122"/>
                <a:ea typeface="微软雅黑" panose="020B0503020204020204" pitchFamily="34" charset="-122"/>
              </a:rPr>
              <a:t>读出第三条微指令；</a:t>
            </a:r>
            <a:endParaRPr lang="en-US" altLang="zh-CN" sz="2200" b="1" dirty="0" smtClean="0">
              <a:latin typeface="微软雅黑" panose="020B0503020204020204" pitchFamily="34" charset="-122"/>
              <a:ea typeface="微软雅黑" panose="020B0503020204020204" pitchFamily="34" charset="-122"/>
            </a:endParaRPr>
          </a:p>
          <a:p>
            <a:pPr marL="536575" lvl="1" indent="-268288">
              <a:lnSpc>
                <a:spcPct val="150000"/>
              </a:lnSpc>
              <a:buFont typeface="Wingdings" panose="05000000000000000000" pitchFamily="2" charset="2"/>
              <a:buChar char="p"/>
            </a:pPr>
            <a:r>
              <a:rPr lang="en-US" altLang="zh-CN" sz="2200" b="1" dirty="0" smtClean="0">
                <a:latin typeface="微软雅黑" panose="020B0503020204020204" pitchFamily="34" charset="-122"/>
                <a:ea typeface="微软雅黑" panose="020B0503020204020204" pitchFamily="34" charset="-122"/>
              </a:rPr>
              <a:t>R2—&gt;X;   R3—&gt;Y;      </a:t>
            </a:r>
            <a:r>
              <a:rPr lang="zh-CN" altLang="en-US" sz="2200" b="1" dirty="0" smtClean="0">
                <a:latin typeface="微软雅黑" panose="020B0503020204020204" pitchFamily="34" charset="-122"/>
                <a:ea typeface="微软雅黑" panose="020B0503020204020204" pitchFamily="34" charset="-122"/>
              </a:rPr>
              <a:t>＋；    </a:t>
            </a:r>
            <a:r>
              <a:rPr lang="en-US" altLang="zh-CN" sz="2200" b="1" dirty="0" smtClean="0">
                <a:latin typeface="微软雅黑" panose="020B0503020204020204" pitchFamily="34" charset="-122"/>
                <a:ea typeface="微软雅黑" panose="020B0503020204020204" pitchFamily="34" charset="-122"/>
              </a:rPr>
              <a:t>LDR2’   </a:t>
            </a:r>
            <a:r>
              <a:rPr lang="zh-CN" altLang="en-US" sz="2200" b="1" dirty="0" smtClean="0">
                <a:solidFill>
                  <a:srgbClr val="FF0000"/>
                </a:solidFill>
                <a:latin typeface="微软雅黑" panose="020B0503020204020204" pitchFamily="34" charset="-122"/>
                <a:ea typeface="微软雅黑" panose="020B0503020204020204" pitchFamily="34" charset="-122"/>
              </a:rPr>
              <a:t>完成</a:t>
            </a:r>
            <a:r>
              <a:rPr lang="en-US" altLang="zh-CN" sz="2200" b="1" dirty="0" smtClean="0">
                <a:solidFill>
                  <a:srgbClr val="FF0000"/>
                </a:solidFill>
                <a:latin typeface="微软雅黑" panose="020B0503020204020204" pitchFamily="34" charset="-122"/>
                <a:ea typeface="微软雅黑" panose="020B0503020204020204" pitchFamily="34" charset="-122"/>
              </a:rPr>
              <a:t> R2</a:t>
            </a:r>
            <a:r>
              <a:rPr lang="zh-CN" altLang="en-US" sz="2200" b="1" dirty="0" smtClean="0">
                <a:solidFill>
                  <a:srgbClr val="FF0000"/>
                </a:solidFill>
                <a:latin typeface="微软雅黑" panose="020B0503020204020204" pitchFamily="34" charset="-122"/>
                <a:ea typeface="微软雅黑" panose="020B0503020204020204" pitchFamily="34" charset="-122"/>
              </a:rPr>
              <a:t>＋</a:t>
            </a:r>
            <a:r>
              <a:rPr lang="en-US" altLang="zh-CN" sz="2200" b="1" dirty="0" smtClean="0">
                <a:solidFill>
                  <a:srgbClr val="FF0000"/>
                </a:solidFill>
                <a:latin typeface="微软雅黑" panose="020B0503020204020204" pitchFamily="34" charset="-122"/>
                <a:ea typeface="微软雅黑" panose="020B0503020204020204" pitchFamily="34" charset="-122"/>
              </a:rPr>
              <a:t>R3—&gt;R2</a:t>
            </a:r>
          </a:p>
          <a:p>
            <a:pPr marL="536575" lvl="1" indent="-268288">
              <a:lnSpc>
                <a:spcPct val="150000"/>
              </a:lnSpc>
              <a:buFont typeface="Wingdings" panose="05000000000000000000" pitchFamily="2" charset="2"/>
              <a:buChar char="p"/>
            </a:pPr>
            <a:r>
              <a:rPr lang="zh-CN" altLang="en-US" sz="2200" b="1" dirty="0" smtClean="0">
                <a:solidFill>
                  <a:schemeClr val="accent2">
                    <a:lumMod val="75000"/>
                  </a:schemeClr>
                </a:solidFill>
                <a:latin typeface="微软雅黑" panose="020B0503020204020204" pitchFamily="34" charset="-122"/>
                <a:ea typeface="微软雅黑" panose="020B0503020204020204" pitchFamily="34" charset="-122"/>
              </a:rPr>
              <a:t>判别标志</a:t>
            </a:r>
            <a:r>
              <a:rPr lang="en-US" altLang="zh-CN" sz="2200" b="1" dirty="0" smtClean="0">
                <a:solidFill>
                  <a:schemeClr val="accent2">
                    <a:lumMod val="75000"/>
                  </a:schemeClr>
                </a:solidFill>
                <a:latin typeface="微软雅黑" panose="020B0503020204020204" pitchFamily="34" charset="-122"/>
                <a:ea typeface="微软雅黑" panose="020B0503020204020204" pitchFamily="34" charset="-122"/>
              </a:rPr>
              <a:t>P2</a:t>
            </a:r>
            <a:r>
              <a:rPr lang="zh-CN" altLang="en-US" sz="2200" b="1" dirty="0" smtClean="0">
                <a:solidFill>
                  <a:schemeClr val="accent2">
                    <a:lumMod val="75000"/>
                  </a:schemeClr>
                </a:solidFill>
                <a:latin typeface="微软雅黑" panose="020B0503020204020204" pitchFamily="34" charset="-122"/>
                <a:ea typeface="微软雅黑" panose="020B0503020204020204" pitchFamily="34" charset="-122"/>
              </a:rPr>
              <a:t>＝</a:t>
            </a:r>
            <a:r>
              <a:rPr lang="en-US" altLang="zh-CN" sz="2200" b="1" dirty="0" smtClean="0">
                <a:solidFill>
                  <a:schemeClr val="accent2">
                    <a:lumMod val="75000"/>
                  </a:schemeClr>
                </a:solidFill>
                <a:latin typeface="微软雅黑" panose="020B0503020204020204" pitchFamily="34" charset="-122"/>
                <a:ea typeface="微软雅黑" panose="020B0503020204020204" pitchFamily="34" charset="-122"/>
              </a:rPr>
              <a:t>1</a:t>
            </a:r>
            <a:r>
              <a:rPr lang="zh-CN" altLang="en-US" sz="2200" b="1" dirty="0" smtClean="0">
                <a:solidFill>
                  <a:schemeClr val="accent2">
                    <a:lumMod val="75000"/>
                  </a:schemeClr>
                </a:solidFill>
                <a:latin typeface="微软雅黑" panose="020B0503020204020204" pitchFamily="34" charset="-122"/>
                <a:ea typeface="微软雅黑" panose="020B0503020204020204" pitchFamily="34" charset="-122"/>
              </a:rPr>
              <a:t>，进行</a:t>
            </a:r>
            <a:r>
              <a:rPr lang="en-US" altLang="zh-CN" sz="2200" b="1" dirty="0" smtClean="0">
                <a:solidFill>
                  <a:schemeClr val="accent2">
                    <a:lumMod val="75000"/>
                  </a:schemeClr>
                </a:solidFill>
                <a:latin typeface="微软雅黑" panose="020B0503020204020204" pitchFamily="34" charset="-122"/>
                <a:ea typeface="微软雅黑" panose="020B0503020204020204" pitchFamily="34" charset="-122"/>
              </a:rPr>
              <a:t>P2</a:t>
            </a:r>
            <a:r>
              <a:rPr lang="zh-CN" altLang="en-US" sz="2200" b="1" dirty="0" smtClean="0">
                <a:solidFill>
                  <a:schemeClr val="accent2">
                    <a:lumMod val="75000"/>
                  </a:schemeClr>
                </a:solidFill>
                <a:latin typeface="微软雅黑" panose="020B0503020204020204" pitchFamily="34" charset="-122"/>
                <a:ea typeface="微软雅黑" panose="020B0503020204020204" pitchFamily="34" charset="-122"/>
              </a:rPr>
              <a:t>测试（检查进位标志</a:t>
            </a:r>
            <a:r>
              <a:rPr lang="en-US" altLang="zh-CN" sz="2200" b="1" dirty="0" smtClean="0">
                <a:solidFill>
                  <a:schemeClr val="accent2">
                    <a:lumMod val="75000"/>
                  </a:schemeClr>
                </a:solidFill>
                <a:latin typeface="微软雅黑" panose="020B0503020204020204" pitchFamily="34" charset="-122"/>
                <a:ea typeface="微软雅黑" panose="020B0503020204020204" pitchFamily="34" charset="-122"/>
              </a:rPr>
              <a:t>Cy</a:t>
            </a:r>
            <a:r>
              <a:rPr lang="zh-CN" altLang="en-US" sz="2200" b="1" dirty="0" smtClean="0">
                <a:solidFill>
                  <a:schemeClr val="accent2">
                    <a:lumMod val="75000"/>
                  </a:schemeClr>
                </a:solidFill>
                <a:latin typeface="微软雅黑" panose="020B0503020204020204" pitchFamily="34" charset="-122"/>
                <a:ea typeface="微软雅黑" panose="020B0503020204020204" pitchFamily="34" charset="-122"/>
              </a:rPr>
              <a:t>）：</a:t>
            </a:r>
            <a:endParaRPr lang="en-US" altLang="zh-CN" sz="2200" b="1" dirty="0" smtClean="0">
              <a:solidFill>
                <a:schemeClr val="accent2">
                  <a:lumMod val="75000"/>
                </a:schemeClr>
              </a:solidFill>
              <a:latin typeface="微软雅黑" panose="020B0503020204020204" pitchFamily="34" charset="-122"/>
              <a:ea typeface="微软雅黑" panose="020B0503020204020204" pitchFamily="34" charset="-122"/>
            </a:endParaRPr>
          </a:p>
          <a:p>
            <a:pPr marL="1068387" lvl="2" indent="-342900">
              <a:lnSpc>
                <a:spcPct val="150000"/>
              </a:lnSpc>
              <a:buFont typeface="Wingdings" panose="05000000000000000000" pitchFamily="2" charset="2"/>
              <a:buChar char="ü"/>
            </a:pPr>
            <a:r>
              <a:rPr lang="en-US" altLang="zh-CN" sz="2200" b="1" dirty="0" smtClean="0">
                <a:solidFill>
                  <a:srgbClr val="006600"/>
                </a:solidFill>
                <a:latin typeface="微软雅黑" panose="020B0503020204020204" pitchFamily="34" charset="-122"/>
                <a:ea typeface="微软雅黑" panose="020B0503020204020204" pitchFamily="34" charset="-122"/>
              </a:rPr>
              <a:t>Cy</a:t>
            </a:r>
            <a:r>
              <a:rPr lang="zh-CN" altLang="en-US" sz="2200" b="1" dirty="0" smtClean="0">
                <a:solidFill>
                  <a:srgbClr val="006600"/>
                </a:solidFill>
                <a:latin typeface="微软雅黑" panose="020B0503020204020204" pitchFamily="34" charset="-122"/>
                <a:ea typeface="微软雅黑" panose="020B0503020204020204" pitchFamily="34" charset="-122"/>
              </a:rPr>
              <a:t>＝</a:t>
            </a:r>
            <a:r>
              <a:rPr lang="en-US" altLang="zh-CN" sz="2200" b="1" dirty="0" smtClean="0">
                <a:solidFill>
                  <a:srgbClr val="006600"/>
                </a:solidFill>
                <a:latin typeface="微软雅黑" panose="020B0503020204020204" pitchFamily="34" charset="-122"/>
                <a:ea typeface="微软雅黑" panose="020B0503020204020204" pitchFamily="34" charset="-122"/>
              </a:rPr>
              <a:t>0</a:t>
            </a:r>
            <a:r>
              <a:rPr lang="zh-CN" altLang="en-US" sz="2200" b="1" dirty="0" smtClean="0">
                <a:solidFill>
                  <a:srgbClr val="006600"/>
                </a:solidFill>
                <a:latin typeface="微软雅黑" panose="020B0503020204020204" pitchFamily="34" charset="-122"/>
                <a:ea typeface="微软雅黑" panose="020B0503020204020204" pitchFamily="34" charset="-122"/>
              </a:rPr>
              <a:t>（无进位），下一条微指令的地址是 </a:t>
            </a:r>
            <a:r>
              <a:rPr lang="en-US" altLang="zh-CN" sz="2200" b="1" dirty="0" smtClean="0">
                <a:solidFill>
                  <a:srgbClr val="006600"/>
                </a:solidFill>
                <a:latin typeface="微软雅黑" panose="020B0503020204020204" pitchFamily="34" charset="-122"/>
                <a:ea typeface="微软雅黑" panose="020B0503020204020204" pitchFamily="34" charset="-122"/>
              </a:rPr>
              <a:t>0001</a:t>
            </a:r>
          </a:p>
          <a:p>
            <a:pPr marL="1068387" lvl="2" indent="-342900">
              <a:lnSpc>
                <a:spcPct val="150000"/>
              </a:lnSpc>
              <a:buFont typeface="Wingdings" panose="05000000000000000000" pitchFamily="2" charset="2"/>
              <a:buChar char="ü"/>
            </a:pPr>
            <a:r>
              <a:rPr lang="en-US" altLang="zh-CN" sz="2200" b="1" dirty="0">
                <a:solidFill>
                  <a:srgbClr val="006600"/>
                </a:solidFill>
                <a:latin typeface="微软雅黑" panose="020B0503020204020204" pitchFamily="34" charset="-122"/>
                <a:ea typeface="微软雅黑" panose="020B0503020204020204" pitchFamily="34" charset="-122"/>
              </a:rPr>
              <a:t>Cy</a:t>
            </a:r>
            <a:r>
              <a:rPr lang="zh-CN" altLang="en-US" sz="2200" b="1" dirty="0" smtClean="0">
                <a:solidFill>
                  <a:srgbClr val="006600"/>
                </a:solidFill>
                <a:latin typeface="微软雅黑" panose="020B0503020204020204" pitchFamily="34" charset="-122"/>
                <a:ea typeface="微软雅黑" panose="020B0503020204020204" pitchFamily="34" charset="-122"/>
              </a:rPr>
              <a:t>＝</a:t>
            </a:r>
            <a:r>
              <a:rPr lang="en-US" altLang="zh-CN" sz="2200" b="1" dirty="0" smtClean="0">
                <a:solidFill>
                  <a:srgbClr val="006600"/>
                </a:solidFill>
                <a:latin typeface="微软雅黑" panose="020B0503020204020204" pitchFamily="34" charset="-122"/>
                <a:ea typeface="微软雅黑" panose="020B0503020204020204" pitchFamily="34" charset="-122"/>
              </a:rPr>
              <a:t>1</a:t>
            </a:r>
            <a:r>
              <a:rPr lang="zh-CN" altLang="en-US" sz="2200" b="1" dirty="0" smtClean="0">
                <a:solidFill>
                  <a:srgbClr val="006600"/>
                </a:solidFill>
                <a:latin typeface="微软雅黑" panose="020B0503020204020204" pitchFamily="34" charset="-122"/>
                <a:ea typeface="微软雅黑" panose="020B0503020204020204" pitchFamily="34" charset="-122"/>
              </a:rPr>
              <a:t>（有进位</a:t>
            </a:r>
            <a:r>
              <a:rPr lang="en-US" altLang="zh-CN" sz="2200" b="1" dirty="0" smtClean="0">
                <a:solidFill>
                  <a:srgbClr val="006600"/>
                </a:solidFill>
                <a:latin typeface="微软雅黑" panose="020B0503020204020204" pitchFamily="34" charset="-122"/>
                <a:ea typeface="微软雅黑" panose="020B0503020204020204" pitchFamily="34" charset="-122"/>
              </a:rPr>
              <a:t>)</a:t>
            </a:r>
            <a:r>
              <a:rPr lang="zh-CN" altLang="en-US" sz="2200" b="1" dirty="0" smtClean="0">
                <a:solidFill>
                  <a:srgbClr val="006600"/>
                </a:solidFill>
                <a:latin typeface="微软雅黑" panose="020B0503020204020204" pitchFamily="34" charset="-122"/>
                <a:ea typeface="微软雅黑" panose="020B0503020204020204" pitchFamily="34" charset="-122"/>
              </a:rPr>
              <a:t>，</a:t>
            </a:r>
            <a:r>
              <a:rPr lang="zh-CN" altLang="en-US" sz="2200" b="1" dirty="0">
                <a:solidFill>
                  <a:srgbClr val="006600"/>
                </a:solidFill>
                <a:latin typeface="微软雅黑" panose="020B0503020204020204" pitchFamily="34" charset="-122"/>
                <a:ea typeface="微软雅黑" panose="020B0503020204020204" pitchFamily="34" charset="-122"/>
              </a:rPr>
              <a:t>下一条微指令的地址是 </a:t>
            </a:r>
            <a:r>
              <a:rPr lang="en-US" altLang="zh-CN" sz="2200" b="1" dirty="0" smtClean="0">
                <a:solidFill>
                  <a:srgbClr val="006600"/>
                </a:solidFill>
                <a:latin typeface="微软雅黑" panose="020B0503020204020204" pitchFamily="34" charset="-122"/>
                <a:ea typeface="微软雅黑" panose="020B0503020204020204" pitchFamily="34" charset="-122"/>
              </a:rPr>
              <a:t>0000</a:t>
            </a:r>
            <a:endParaRPr lang="en-US" altLang="zh-CN" sz="2200" b="1" dirty="0">
              <a:solidFill>
                <a:srgbClr val="006600"/>
              </a:solidFill>
              <a:latin typeface="微软雅黑" panose="020B0503020204020204" pitchFamily="34" charset="-122"/>
              <a:ea typeface="微软雅黑" panose="020B0503020204020204" pitchFamily="34" charset="-122"/>
            </a:endParaRPr>
          </a:p>
        </p:txBody>
      </p:sp>
      <p:sp>
        <p:nvSpPr>
          <p:cNvPr id="20" name="矩形 19"/>
          <p:cNvSpPr/>
          <p:nvPr/>
        </p:nvSpPr>
        <p:spPr>
          <a:xfrm>
            <a:off x="6052274" y="4047455"/>
            <a:ext cx="2480166" cy="461665"/>
          </a:xfrm>
          <a:prstGeom prst="rect">
            <a:avLst/>
          </a:prstGeom>
        </p:spPr>
        <p:txBody>
          <a:bodyPr wrap="non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控</a:t>
            </a:r>
            <a:r>
              <a:rPr lang="zh-CN" altLang="en-US" sz="2400" b="1" dirty="0">
                <a:solidFill>
                  <a:srgbClr val="FF0000"/>
                </a:solidFill>
                <a:latin typeface="微软雅黑" panose="020B0503020204020204" pitchFamily="34" charset="-122"/>
                <a:ea typeface="微软雅黑" panose="020B0503020204020204" pitchFamily="34" charset="-122"/>
              </a:rPr>
              <a:t>存地址</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1001</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22" name="矩形 21"/>
          <p:cNvSpPr/>
          <p:nvPr/>
        </p:nvSpPr>
        <p:spPr>
          <a:xfrm>
            <a:off x="92403" y="4191471"/>
            <a:ext cx="2031325" cy="461665"/>
          </a:xfrm>
          <a:prstGeom prst="rect">
            <a:avLst/>
          </a:prstGeom>
        </p:spPr>
        <p:txBody>
          <a:bodyPr wrap="non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第三条微指令</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85481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520" y="2636912"/>
            <a:ext cx="8352928" cy="3413993"/>
            <a:chOff x="251520" y="2911548"/>
            <a:chExt cx="8352928" cy="3572783"/>
          </a:xfrm>
        </p:grpSpPr>
        <p:grpSp>
          <p:nvGrpSpPr>
            <p:cNvPr id="14360" name="Group 5"/>
            <p:cNvGrpSpPr>
              <a:grpSpLocks/>
            </p:cNvGrpSpPr>
            <p:nvPr/>
          </p:nvGrpSpPr>
          <p:grpSpPr bwMode="auto">
            <a:xfrm>
              <a:off x="471264" y="4068283"/>
              <a:ext cx="7989168" cy="858619"/>
              <a:chOff x="1488" y="3216"/>
              <a:chExt cx="4080" cy="432"/>
            </a:xfrm>
          </p:grpSpPr>
          <p:sp>
            <p:nvSpPr>
              <p:cNvPr id="14366" name="Rectangle 6"/>
              <p:cNvSpPr>
                <a:spLocks noChangeArrowheads="1"/>
              </p:cNvSpPr>
              <p:nvPr/>
            </p:nvSpPr>
            <p:spPr bwMode="auto">
              <a:xfrm>
                <a:off x="1488" y="3216"/>
                <a:ext cx="4080" cy="43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b="1">
                  <a:latin typeface="Times New Roman" pitchFamily="18" charset="0"/>
                </a:endParaRPr>
              </a:p>
            </p:txBody>
          </p:sp>
          <p:sp>
            <p:nvSpPr>
              <p:cNvPr id="14367" name="Line 7"/>
              <p:cNvSpPr>
                <a:spLocks noChangeShapeType="1"/>
              </p:cNvSpPr>
              <p:nvPr/>
            </p:nvSpPr>
            <p:spPr bwMode="auto">
              <a:xfrm>
                <a:off x="4560" y="3216"/>
                <a:ext cx="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b="1"/>
              </a:p>
            </p:txBody>
          </p:sp>
          <p:sp>
            <p:nvSpPr>
              <p:cNvPr id="14368" name="Line 8"/>
              <p:cNvSpPr>
                <a:spLocks noChangeShapeType="1"/>
              </p:cNvSpPr>
              <p:nvPr/>
            </p:nvSpPr>
            <p:spPr bwMode="auto">
              <a:xfrm>
                <a:off x="4896" y="3216"/>
                <a:ext cx="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b="1"/>
              </a:p>
            </p:txBody>
          </p:sp>
          <p:sp>
            <p:nvSpPr>
              <p:cNvPr id="14369" name="Text Box 9"/>
              <p:cNvSpPr txBox="1">
                <a:spLocks noChangeArrowheads="1"/>
              </p:cNvSpPr>
              <p:nvPr/>
            </p:nvSpPr>
            <p:spPr bwMode="auto">
              <a:xfrm>
                <a:off x="1824" y="3307"/>
                <a:ext cx="264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400" b="1" dirty="0">
                    <a:latin typeface="Times New Roman" pitchFamily="18" charset="0"/>
                  </a:rPr>
                  <a:t>010    001    001    </a:t>
                </a:r>
                <a:r>
                  <a:rPr kumimoji="1" lang="en-US" altLang="zh-CN" sz="2400" b="1" dirty="0" smtClean="0">
                    <a:latin typeface="Times New Roman" pitchFamily="18" charset="0"/>
                  </a:rPr>
                  <a:t>001    </a:t>
                </a:r>
                <a:r>
                  <a:rPr kumimoji="1" lang="en-US" altLang="zh-CN" sz="2400" b="1" dirty="0">
                    <a:latin typeface="Times New Roman" pitchFamily="18" charset="0"/>
                  </a:rPr>
                  <a:t>00000</a:t>
                </a:r>
              </a:p>
            </p:txBody>
          </p:sp>
          <p:sp>
            <p:nvSpPr>
              <p:cNvPr id="14370" name="Text Box 10"/>
              <p:cNvSpPr txBox="1">
                <a:spLocks noChangeArrowheads="1"/>
              </p:cNvSpPr>
              <p:nvPr/>
            </p:nvSpPr>
            <p:spPr bwMode="auto">
              <a:xfrm>
                <a:off x="4560" y="3312"/>
                <a:ext cx="44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kumimoji="1" lang="en-US" altLang="zh-CN" sz="2400" b="1" dirty="0" smtClean="0">
                    <a:latin typeface="Times New Roman" pitchFamily="18" charset="0"/>
                  </a:rPr>
                  <a:t>00</a:t>
                </a:r>
                <a:endParaRPr kumimoji="1" lang="en-US" altLang="zh-CN" sz="2400" b="1" dirty="0">
                  <a:latin typeface="Times New Roman" pitchFamily="18" charset="0"/>
                </a:endParaRPr>
              </a:p>
            </p:txBody>
          </p:sp>
          <p:sp>
            <p:nvSpPr>
              <p:cNvPr id="14371" name="Text Box 11"/>
              <p:cNvSpPr txBox="1">
                <a:spLocks noChangeArrowheads="1"/>
              </p:cNvSpPr>
              <p:nvPr/>
            </p:nvSpPr>
            <p:spPr bwMode="auto">
              <a:xfrm>
                <a:off x="4944" y="3312"/>
                <a:ext cx="40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en-US" altLang="zh-CN" sz="2400" b="1">
                    <a:latin typeface="Times New Roman" pitchFamily="18" charset="0"/>
                  </a:rPr>
                  <a:t>0000</a:t>
                </a:r>
              </a:p>
            </p:txBody>
          </p:sp>
        </p:grpSp>
        <p:sp>
          <p:nvSpPr>
            <p:cNvPr id="14362" name="Text Box 13"/>
            <p:cNvSpPr txBox="1">
              <a:spLocks noChangeArrowheads="1"/>
            </p:cNvSpPr>
            <p:nvPr/>
          </p:nvSpPr>
          <p:spPr bwMode="auto">
            <a:xfrm>
              <a:off x="251520" y="6001193"/>
              <a:ext cx="2448272" cy="48313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nchor="ct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None/>
              </a:pPr>
              <a:r>
                <a:rPr kumimoji="1" lang="en-US" altLang="zh-CN" sz="2400" b="1" dirty="0" smtClean="0">
                  <a:latin typeface="Times New Roman" pitchFamily="18" charset="0"/>
                </a:rPr>
                <a:t>LDR</a:t>
              </a:r>
              <a:r>
                <a:rPr kumimoji="1" lang="en-US" altLang="zh-CN" sz="2400" b="1" baseline="-25000" dirty="0" smtClean="0">
                  <a:latin typeface="Times New Roman" pitchFamily="18" charset="0"/>
                </a:rPr>
                <a:t>2</a:t>
              </a:r>
              <a:r>
                <a:rPr kumimoji="1" lang="en-US" altLang="zh-CN" sz="2400" b="1" dirty="0" smtClean="0">
                  <a:latin typeface="Times New Roman" pitchFamily="18" charset="0"/>
                </a:rPr>
                <a:t>’</a:t>
              </a:r>
              <a:r>
                <a:rPr kumimoji="1" lang="en-US" altLang="zh-CN" sz="2400" b="1" baseline="-25000" dirty="0" smtClean="0">
                  <a:latin typeface="Times New Roman" pitchFamily="18" charset="0"/>
                </a:rPr>
                <a:t>   </a:t>
              </a:r>
              <a:r>
                <a:rPr kumimoji="1" lang="zh-CN" altLang="en-US" sz="2400" b="1" dirty="0" smtClean="0">
                  <a:latin typeface="Times New Roman" pitchFamily="18" charset="0"/>
                </a:rPr>
                <a:t>存结果</a:t>
              </a:r>
              <a:endParaRPr kumimoji="1" lang="en-US" altLang="zh-CN" sz="2400" b="1" baseline="-25000" dirty="0">
                <a:latin typeface="Times New Roman" pitchFamily="18" charset="0"/>
              </a:endParaRPr>
            </a:p>
          </p:txBody>
        </p:sp>
        <p:sp>
          <p:nvSpPr>
            <p:cNvPr id="14363" name="Text Box 14"/>
            <p:cNvSpPr txBox="1">
              <a:spLocks noChangeArrowheads="1"/>
            </p:cNvSpPr>
            <p:nvPr/>
          </p:nvSpPr>
          <p:spPr bwMode="auto">
            <a:xfrm>
              <a:off x="1651476" y="2911548"/>
              <a:ext cx="1343638" cy="483138"/>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dirty="0">
                  <a:latin typeface="Times New Roman" pitchFamily="18" charset="0"/>
                </a:rPr>
                <a:t>R</a:t>
              </a:r>
              <a:r>
                <a:rPr kumimoji="1" lang="en-US" altLang="zh-CN" sz="2400" b="1" baseline="-25000" dirty="0">
                  <a:latin typeface="Times New Roman" pitchFamily="18" charset="0"/>
                </a:rPr>
                <a:t>2 </a:t>
              </a:r>
              <a:r>
                <a:rPr kumimoji="1" lang="en-US" altLang="zh-CN" sz="2400" b="1" dirty="0" smtClean="0">
                  <a:latin typeface="Times New Roman" pitchFamily="18" charset="0"/>
                </a:rPr>
                <a:t>—&gt; </a:t>
              </a:r>
              <a:r>
                <a:rPr kumimoji="1" lang="en-US" altLang="zh-CN" sz="2400" b="1" dirty="0">
                  <a:latin typeface="Times New Roman" pitchFamily="18" charset="0"/>
                </a:rPr>
                <a:t>X</a:t>
              </a:r>
            </a:p>
          </p:txBody>
        </p:sp>
        <p:sp>
          <p:nvSpPr>
            <p:cNvPr id="14364" name="Text Box 15"/>
            <p:cNvSpPr txBox="1">
              <a:spLocks noChangeArrowheads="1"/>
            </p:cNvSpPr>
            <p:nvPr/>
          </p:nvSpPr>
          <p:spPr bwMode="auto">
            <a:xfrm>
              <a:off x="2443566" y="5376867"/>
              <a:ext cx="1332224" cy="483138"/>
            </a:xfrm>
            <a:prstGeom prst="rect">
              <a:avLst/>
            </a:prstGeom>
            <a:ln/>
            <a:extLst/>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dirty="0">
                  <a:latin typeface="Times New Roman" pitchFamily="18" charset="0"/>
                </a:rPr>
                <a:t>R</a:t>
              </a:r>
              <a:r>
                <a:rPr kumimoji="1" lang="en-US" altLang="zh-CN" sz="2400" b="1" baseline="-25000" dirty="0">
                  <a:latin typeface="Times New Roman" pitchFamily="18" charset="0"/>
                </a:rPr>
                <a:t>3 </a:t>
              </a:r>
              <a:r>
                <a:rPr kumimoji="1" lang="en-US" altLang="zh-CN" sz="2400" b="1" dirty="0" smtClean="0">
                  <a:latin typeface="Times New Roman" pitchFamily="18" charset="0"/>
                </a:rPr>
                <a:t>—&gt; </a:t>
              </a:r>
              <a:r>
                <a:rPr kumimoji="1" lang="en-US" altLang="zh-CN" sz="2400" b="1" dirty="0">
                  <a:latin typeface="Times New Roman" pitchFamily="18" charset="0"/>
                </a:rPr>
                <a:t>Y</a:t>
              </a:r>
            </a:p>
          </p:txBody>
        </p:sp>
        <p:sp>
          <p:nvSpPr>
            <p:cNvPr id="14365" name="Text Box 16"/>
            <p:cNvSpPr txBox="1">
              <a:spLocks noChangeArrowheads="1"/>
            </p:cNvSpPr>
            <p:nvPr/>
          </p:nvSpPr>
          <p:spPr bwMode="auto">
            <a:xfrm>
              <a:off x="3437620" y="3202240"/>
              <a:ext cx="774340" cy="48313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nchor="ct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zh-CN" altLang="en-US" sz="2400" b="1" dirty="0" smtClean="0">
                  <a:latin typeface="Times New Roman" pitchFamily="18" charset="0"/>
                </a:rPr>
                <a:t>－</a:t>
              </a:r>
              <a:endParaRPr kumimoji="1" lang="en-US" altLang="zh-CN" sz="2400" b="1" baseline="-25000" dirty="0">
                <a:latin typeface="Times New Roman" pitchFamily="18" charset="0"/>
              </a:endParaRPr>
            </a:p>
          </p:txBody>
        </p:sp>
        <p:sp>
          <p:nvSpPr>
            <p:cNvPr id="14359" name="AutoShape 18"/>
            <p:cNvSpPr>
              <a:spLocks noChangeArrowheads="1"/>
            </p:cNvSpPr>
            <p:nvPr/>
          </p:nvSpPr>
          <p:spPr bwMode="auto">
            <a:xfrm>
              <a:off x="4644008" y="5739808"/>
              <a:ext cx="3960440" cy="713528"/>
            </a:xfrm>
            <a:prstGeom prst="cloudCallout">
              <a:avLst>
                <a:gd name="adj1" fmla="val 33120"/>
                <a:gd name="adj2" fmla="val -180083"/>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algn="r" eaLnBrk="1" hangingPunct="1">
                <a:spcBef>
                  <a:spcPct val="0"/>
                </a:spcBef>
                <a:buClrTx/>
                <a:buSzTx/>
                <a:buFontTx/>
                <a:buNone/>
              </a:pPr>
              <a:r>
                <a:rPr kumimoji="1" lang="zh-CN" altLang="en-US" sz="2000" b="1" dirty="0" smtClean="0">
                  <a:solidFill>
                    <a:srgbClr val="C00000"/>
                  </a:solidFill>
                  <a:latin typeface="微软雅黑" panose="020B0503020204020204" pitchFamily="34" charset="-122"/>
                  <a:ea typeface="微软雅黑" panose="020B0503020204020204" pitchFamily="34" charset="-122"/>
                </a:rPr>
                <a:t>转</a:t>
              </a:r>
              <a:r>
                <a:rPr kumimoji="1" lang="zh-CN" altLang="en-US" sz="2000" b="1" dirty="0">
                  <a:solidFill>
                    <a:srgbClr val="C00000"/>
                  </a:solidFill>
                  <a:latin typeface="微软雅黑" panose="020B0503020204020204" pitchFamily="34" charset="-122"/>
                  <a:ea typeface="微软雅黑" panose="020B0503020204020204" pitchFamily="34" charset="-122"/>
                </a:rPr>
                <a:t>到取指令的公操作</a:t>
              </a:r>
            </a:p>
          </p:txBody>
        </p:sp>
        <p:cxnSp>
          <p:nvCxnSpPr>
            <p:cNvPr id="4" name="直接箭头连接符 3"/>
            <p:cNvCxnSpPr>
              <a:endCxn id="14363" idx="2"/>
            </p:cNvCxnSpPr>
            <p:nvPr/>
          </p:nvCxnSpPr>
          <p:spPr>
            <a:xfrm flipH="1" flipV="1">
              <a:off x="2323295" y="3394686"/>
              <a:ext cx="2" cy="673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3851920" y="3684312"/>
              <a:ext cx="0" cy="393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endCxn id="14362" idx="0"/>
            </p:cNvCxnSpPr>
            <p:nvPr/>
          </p:nvCxnSpPr>
          <p:spPr>
            <a:xfrm>
              <a:off x="1475656" y="4976590"/>
              <a:ext cx="0" cy="1024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059832" y="4941168"/>
              <a:ext cx="0" cy="39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07504" y="188640"/>
            <a:ext cx="8568952"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400" b="1" dirty="0" smtClean="0">
                <a:solidFill>
                  <a:srgbClr val="0070C0"/>
                </a:solidFill>
                <a:latin typeface="微软雅黑" panose="020B0503020204020204" pitchFamily="34" charset="-122"/>
                <a:ea typeface="微软雅黑" panose="020B0503020204020204" pitchFamily="34" charset="-122"/>
              </a:rPr>
              <a:t>第四个</a:t>
            </a:r>
            <a:r>
              <a:rPr lang="en-US" altLang="zh-CN" sz="2400" b="1" dirty="0" smtClean="0">
                <a:solidFill>
                  <a:srgbClr val="0070C0"/>
                </a:solidFill>
                <a:latin typeface="微软雅黑" panose="020B0503020204020204" pitchFamily="34" charset="-122"/>
                <a:ea typeface="微软雅黑" panose="020B0503020204020204" pitchFamily="34" charset="-122"/>
              </a:rPr>
              <a:t>CPU</a:t>
            </a:r>
            <a:r>
              <a:rPr lang="zh-CN" altLang="en-US" sz="2400" b="1" dirty="0" smtClean="0">
                <a:solidFill>
                  <a:srgbClr val="0070C0"/>
                </a:solidFill>
                <a:latin typeface="微软雅黑" panose="020B0503020204020204" pitchFamily="34" charset="-122"/>
                <a:ea typeface="微软雅黑" panose="020B0503020204020204" pitchFamily="34" charset="-122"/>
              </a:rPr>
              <a:t>周期</a:t>
            </a:r>
            <a:endParaRPr lang="en-US" altLang="zh-CN" sz="2400" b="1" dirty="0">
              <a:solidFill>
                <a:srgbClr val="0070C0"/>
              </a:solidFill>
              <a:latin typeface="微软雅黑" panose="020B0503020204020204" pitchFamily="34" charset="-122"/>
              <a:ea typeface="微软雅黑" panose="020B0503020204020204" pitchFamily="34" charset="-122"/>
            </a:endParaRPr>
          </a:p>
          <a:p>
            <a:pPr marL="536575" lvl="1" indent="-268288">
              <a:lnSpc>
                <a:spcPct val="150000"/>
              </a:lnSpc>
              <a:buFont typeface="Wingdings" panose="05000000000000000000" pitchFamily="2" charset="2"/>
              <a:buChar char="p"/>
            </a:pPr>
            <a:r>
              <a:rPr lang="zh-CN" altLang="en-US" sz="2200" b="1" dirty="0" smtClean="0">
                <a:latin typeface="微软雅黑" panose="020B0503020204020204" pitchFamily="34" charset="-122"/>
                <a:ea typeface="微软雅黑" panose="020B0503020204020204" pitchFamily="34" charset="-122"/>
              </a:rPr>
              <a:t>按地址</a:t>
            </a:r>
            <a:r>
              <a:rPr lang="en-US" altLang="zh-CN" sz="2200" b="1" dirty="0" smtClean="0">
                <a:latin typeface="微软雅黑" panose="020B0503020204020204" pitchFamily="34" charset="-122"/>
                <a:ea typeface="微软雅黑" panose="020B0503020204020204" pitchFamily="34" charset="-122"/>
              </a:rPr>
              <a:t>0001</a:t>
            </a:r>
            <a:r>
              <a:rPr lang="zh-CN" altLang="en-US" sz="2200" b="1" dirty="0" smtClean="0">
                <a:latin typeface="微软雅黑" panose="020B0503020204020204" pitchFamily="34" charset="-122"/>
                <a:ea typeface="微软雅黑" panose="020B0503020204020204" pitchFamily="34" charset="-122"/>
              </a:rPr>
              <a:t>读出第四条微指令；</a:t>
            </a:r>
            <a:endParaRPr lang="en-US" altLang="zh-CN" sz="2200" b="1" dirty="0" smtClean="0">
              <a:latin typeface="微软雅黑" panose="020B0503020204020204" pitchFamily="34" charset="-122"/>
              <a:ea typeface="微软雅黑" panose="020B0503020204020204" pitchFamily="34" charset="-122"/>
            </a:endParaRPr>
          </a:p>
          <a:p>
            <a:pPr marL="536575" lvl="1" indent="-268288">
              <a:lnSpc>
                <a:spcPct val="150000"/>
              </a:lnSpc>
              <a:buFont typeface="Wingdings" panose="05000000000000000000" pitchFamily="2" charset="2"/>
              <a:buChar char="p"/>
            </a:pPr>
            <a:r>
              <a:rPr lang="en-US" altLang="zh-CN" sz="2200" b="1" dirty="0" smtClean="0">
                <a:latin typeface="微软雅黑" panose="020B0503020204020204" pitchFamily="34" charset="-122"/>
                <a:ea typeface="微软雅黑" panose="020B0503020204020204" pitchFamily="34" charset="-122"/>
              </a:rPr>
              <a:t>R2—&gt;X;   R3—&gt;Y;     —</a:t>
            </a:r>
            <a:r>
              <a:rPr lang="zh-CN" altLang="en-US" sz="2200" b="1" dirty="0" smtClean="0">
                <a:latin typeface="微软雅黑" panose="020B0503020204020204" pitchFamily="34" charset="-122"/>
                <a:ea typeface="微软雅黑" panose="020B0503020204020204" pitchFamily="34" charset="-122"/>
              </a:rPr>
              <a:t>；    </a:t>
            </a:r>
            <a:r>
              <a:rPr lang="en-US" altLang="zh-CN" sz="2200" b="1" dirty="0" smtClean="0">
                <a:latin typeface="微软雅黑" panose="020B0503020204020204" pitchFamily="34" charset="-122"/>
                <a:ea typeface="微软雅黑" panose="020B0503020204020204" pitchFamily="34" charset="-122"/>
              </a:rPr>
              <a:t>LDR2’</a:t>
            </a:r>
            <a:r>
              <a:rPr lang="en-US" altLang="zh-CN" sz="2200" b="1" dirty="0" smtClean="0">
                <a:solidFill>
                  <a:srgbClr val="FF0000"/>
                </a:solidFill>
                <a:latin typeface="微软雅黑" panose="020B0503020204020204" pitchFamily="34" charset="-122"/>
                <a:ea typeface="微软雅黑" panose="020B0503020204020204" pitchFamily="34" charset="-122"/>
              </a:rPr>
              <a:t>    </a:t>
            </a:r>
            <a:r>
              <a:rPr lang="zh-CN" altLang="en-US" sz="2200" b="1" dirty="0" smtClean="0">
                <a:solidFill>
                  <a:srgbClr val="FF0000"/>
                </a:solidFill>
                <a:latin typeface="微软雅黑" panose="020B0503020204020204" pitchFamily="34" charset="-122"/>
                <a:ea typeface="微软雅黑" panose="020B0503020204020204" pitchFamily="34" charset="-122"/>
              </a:rPr>
              <a:t>完成</a:t>
            </a:r>
            <a:r>
              <a:rPr lang="en-US" altLang="zh-CN" sz="2200" b="1" dirty="0" smtClean="0">
                <a:solidFill>
                  <a:srgbClr val="FF0000"/>
                </a:solidFill>
                <a:latin typeface="微软雅黑" panose="020B0503020204020204" pitchFamily="34" charset="-122"/>
                <a:ea typeface="微软雅黑" panose="020B0503020204020204" pitchFamily="34" charset="-122"/>
              </a:rPr>
              <a:t> R2</a:t>
            </a:r>
            <a:r>
              <a:rPr lang="zh-CN" altLang="en-US" sz="2200" b="1" dirty="0" smtClean="0">
                <a:solidFill>
                  <a:srgbClr val="FF0000"/>
                </a:solidFill>
                <a:latin typeface="微软雅黑" panose="020B0503020204020204" pitchFamily="34" charset="-122"/>
                <a:ea typeface="微软雅黑" panose="020B0503020204020204" pitchFamily="34" charset="-122"/>
              </a:rPr>
              <a:t>－</a:t>
            </a:r>
            <a:r>
              <a:rPr lang="en-US" altLang="zh-CN" sz="2200" b="1" dirty="0" smtClean="0">
                <a:solidFill>
                  <a:srgbClr val="FF0000"/>
                </a:solidFill>
                <a:latin typeface="微软雅黑" panose="020B0503020204020204" pitchFamily="34" charset="-122"/>
                <a:ea typeface="微软雅黑" panose="020B0503020204020204" pitchFamily="34" charset="-122"/>
              </a:rPr>
              <a:t>R3—&gt;R2</a:t>
            </a:r>
          </a:p>
          <a:p>
            <a:pPr marL="536575" lvl="1" indent="-268288">
              <a:lnSpc>
                <a:spcPct val="150000"/>
              </a:lnSpc>
              <a:buFont typeface="Wingdings" panose="05000000000000000000" pitchFamily="2" charset="2"/>
              <a:buChar char="p"/>
            </a:pPr>
            <a:r>
              <a:rPr lang="zh-CN" altLang="en-US" sz="2200" b="1" dirty="0">
                <a:latin typeface="微软雅黑" panose="020B0503020204020204" pitchFamily="34" charset="-122"/>
                <a:ea typeface="微软雅黑" panose="020B0503020204020204" pitchFamily="34" charset="-122"/>
              </a:rPr>
              <a:t>下一</a:t>
            </a:r>
            <a:r>
              <a:rPr lang="zh-CN" altLang="en-US" sz="2200" b="1" dirty="0" smtClean="0">
                <a:latin typeface="微软雅黑" panose="020B0503020204020204" pitchFamily="34" charset="-122"/>
                <a:ea typeface="微软雅黑" panose="020B0503020204020204" pitchFamily="34" charset="-122"/>
              </a:rPr>
              <a:t>条微指令的地址是 </a:t>
            </a:r>
            <a:r>
              <a:rPr lang="en-US" altLang="zh-CN" sz="2200" b="1" dirty="0" smtClean="0">
                <a:latin typeface="微软雅黑" panose="020B0503020204020204" pitchFamily="34" charset="-122"/>
                <a:ea typeface="微软雅黑" panose="020B0503020204020204" pitchFamily="34" charset="-122"/>
              </a:rPr>
              <a:t>0000</a:t>
            </a:r>
            <a:endParaRPr lang="zh-CN" altLang="en-US" sz="2200" b="1" dirty="0">
              <a:latin typeface="微软雅黑" panose="020B0503020204020204" pitchFamily="34" charset="-122"/>
              <a:ea typeface="微软雅黑" panose="020B0503020204020204" pitchFamily="34" charset="-122"/>
            </a:endParaRPr>
          </a:p>
        </p:txBody>
      </p:sp>
      <p:sp>
        <p:nvSpPr>
          <p:cNvPr id="20" name="矩形 19"/>
          <p:cNvSpPr/>
          <p:nvPr/>
        </p:nvSpPr>
        <p:spPr>
          <a:xfrm>
            <a:off x="5982097" y="3258830"/>
            <a:ext cx="2480166" cy="461665"/>
          </a:xfrm>
          <a:prstGeom prst="rect">
            <a:avLst/>
          </a:prstGeom>
        </p:spPr>
        <p:txBody>
          <a:bodyPr wrap="non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控</a:t>
            </a:r>
            <a:r>
              <a:rPr lang="zh-CN" altLang="en-US" sz="2400" b="1" dirty="0">
                <a:solidFill>
                  <a:srgbClr val="FF0000"/>
                </a:solidFill>
                <a:latin typeface="微软雅黑" panose="020B0503020204020204" pitchFamily="34" charset="-122"/>
                <a:ea typeface="微软雅黑" panose="020B0503020204020204" pitchFamily="34" charset="-122"/>
              </a:rPr>
              <a:t>存地址</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0001</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113532" y="3182854"/>
            <a:ext cx="2031325" cy="461665"/>
          </a:xfrm>
          <a:prstGeom prst="rect">
            <a:avLst/>
          </a:prstGeom>
        </p:spPr>
        <p:txBody>
          <a:bodyPr wrap="non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第四条微指令</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85481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subTitle" idx="1"/>
          </p:nvPr>
        </p:nvSpPr>
        <p:spPr>
          <a:xfrm>
            <a:off x="304105" y="331912"/>
            <a:ext cx="8588375" cy="5617368"/>
          </a:xfrm>
          <a:noFill/>
        </p:spPr>
        <p:txBody>
          <a:bodyPr/>
          <a:lstStyle/>
          <a:p>
            <a:pPr>
              <a:lnSpc>
                <a:spcPct val="150000"/>
              </a:lnSpc>
            </a:pPr>
            <a:r>
              <a:rPr lang="en-US" altLang="zh-CN" sz="3200" b="1" dirty="0" smtClean="0">
                <a:solidFill>
                  <a:srgbClr val="C00000"/>
                </a:solidFill>
              </a:rPr>
              <a:t>5.4.3.2 </a:t>
            </a:r>
            <a:r>
              <a:rPr lang="zh-CN" altLang="en-US" sz="3200" b="1" dirty="0" smtClean="0">
                <a:solidFill>
                  <a:srgbClr val="C00000"/>
                </a:solidFill>
              </a:rPr>
              <a:t>例</a:t>
            </a:r>
            <a:r>
              <a:rPr lang="en-US" altLang="zh-CN" sz="3200" b="1" dirty="0" smtClean="0">
                <a:solidFill>
                  <a:srgbClr val="C00000"/>
                </a:solidFill>
              </a:rPr>
              <a:t>2</a:t>
            </a:r>
            <a:endParaRPr lang="zh-CN" altLang="en-US" sz="3200" b="1" dirty="0" smtClean="0">
              <a:solidFill>
                <a:srgbClr val="C00000"/>
              </a:solidFill>
            </a:endParaRPr>
          </a:p>
          <a:p>
            <a:pPr algn="just" eaLnBrk="1" hangingPunct="1">
              <a:lnSpc>
                <a:spcPct val="150000"/>
              </a:lnSpc>
            </a:pPr>
            <a:r>
              <a:rPr lang="zh-CN" altLang="en-US" sz="2400" b="1" dirty="0">
                <a:solidFill>
                  <a:srgbClr val="0070C0"/>
                </a:solidFill>
              </a:rPr>
              <a:t>一</a:t>
            </a:r>
            <a:r>
              <a:rPr lang="zh-CN" altLang="en-US" sz="2400" b="1" dirty="0" smtClean="0">
                <a:solidFill>
                  <a:srgbClr val="0070C0"/>
                </a:solidFill>
              </a:rPr>
              <a:t>、绘制指令流程图</a:t>
            </a:r>
            <a:endParaRPr lang="en-US" altLang="zh-CN" sz="2400" b="1" dirty="0" smtClean="0">
              <a:solidFill>
                <a:srgbClr val="0070C0"/>
              </a:solidFill>
            </a:endParaRPr>
          </a:p>
          <a:p>
            <a:pPr marL="342900" indent="-342900" algn="just" eaLnBrk="1" hangingPunct="1">
              <a:lnSpc>
                <a:spcPct val="150000"/>
              </a:lnSpc>
              <a:buFont typeface="Arial" panose="020B0604020202020204" pitchFamily="34" charset="0"/>
              <a:buChar char="•"/>
            </a:pPr>
            <a:r>
              <a:rPr lang="zh-CN" altLang="en-US" sz="2400" b="1" dirty="0" smtClean="0"/>
              <a:t>分析</a:t>
            </a:r>
            <a:r>
              <a:rPr lang="zh-CN" altLang="en-US" sz="2400" b="1" dirty="0"/>
              <a:t>每条机器指令的</a:t>
            </a:r>
            <a:r>
              <a:rPr lang="zh-CN" altLang="en-US" sz="2400" b="1" dirty="0" smtClean="0"/>
              <a:t>基本微操作，形成综合的指令流程图</a:t>
            </a:r>
            <a:endParaRPr lang="en-US" altLang="zh-CN" sz="2400" b="1" dirty="0" smtClean="0"/>
          </a:p>
          <a:p>
            <a:pPr algn="just" eaLnBrk="1" hangingPunct="1">
              <a:lnSpc>
                <a:spcPct val="150000"/>
              </a:lnSpc>
            </a:pPr>
            <a:r>
              <a:rPr lang="zh-CN" altLang="en-US" sz="2400" b="1" dirty="0">
                <a:solidFill>
                  <a:srgbClr val="0070C0"/>
                </a:solidFill>
              </a:rPr>
              <a:t>二、归类</a:t>
            </a:r>
            <a:r>
              <a:rPr lang="zh-CN" altLang="en-US" sz="2400" b="1" dirty="0" smtClean="0">
                <a:solidFill>
                  <a:srgbClr val="0070C0"/>
                </a:solidFill>
              </a:rPr>
              <a:t>、综合微操作，形成</a:t>
            </a:r>
            <a:r>
              <a:rPr lang="zh-CN" altLang="en-US" sz="2400" b="1" dirty="0">
                <a:solidFill>
                  <a:srgbClr val="0070C0"/>
                </a:solidFill>
              </a:rPr>
              <a:t>微操作集合</a:t>
            </a:r>
            <a:r>
              <a:rPr lang="en-US" altLang="zh-CN" sz="2400" b="1" dirty="0">
                <a:solidFill>
                  <a:srgbClr val="0070C0"/>
                </a:solidFill>
              </a:rPr>
              <a:t> </a:t>
            </a:r>
          </a:p>
          <a:p>
            <a:pPr algn="just" eaLnBrk="1" hangingPunct="1">
              <a:lnSpc>
                <a:spcPct val="150000"/>
              </a:lnSpc>
            </a:pPr>
            <a:r>
              <a:rPr lang="en-US" altLang="zh-CN" sz="2400" b="1" dirty="0" smtClean="0"/>
              <a:t>(1)AR←IP；		(2)R</a:t>
            </a:r>
            <a:r>
              <a:rPr lang="zh-CN" altLang="en-US" sz="2400" b="1" dirty="0" smtClean="0"/>
              <a:t>；		</a:t>
            </a:r>
            <a:r>
              <a:rPr lang="en-US" altLang="zh-CN" sz="2400" b="1" dirty="0" smtClean="0"/>
              <a:t>(3)IR←MDR；</a:t>
            </a:r>
          </a:p>
          <a:p>
            <a:pPr algn="just" eaLnBrk="1" hangingPunct="1">
              <a:lnSpc>
                <a:spcPct val="150000"/>
              </a:lnSpc>
            </a:pPr>
            <a:r>
              <a:rPr lang="en-US" altLang="zh-CN" sz="2400" b="1" dirty="0" smtClean="0"/>
              <a:t>(4)IP←IP+1</a:t>
            </a:r>
            <a:r>
              <a:rPr lang="zh-CN" altLang="en-US" sz="2400" b="1" dirty="0" smtClean="0"/>
              <a:t>；	</a:t>
            </a:r>
            <a:r>
              <a:rPr lang="en-US" altLang="zh-CN" sz="2400" b="1" dirty="0" smtClean="0"/>
              <a:t>(5)AR←ADDR；	(6)AC←MDR；</a:t>
            </a:r>
          </a:p>
          <a:p>
            <a:pPr algn="just" eaLnBrk="1" hangingPunct="1">
              <a:lnSpc>
                <a:spcPct val="150000"/>
              </a:lnSpc>
            </a:pPr>
            <a:r>
              <a:rPr lang="en-US" altLang="zh-CN" sz="2400" b="1" dirty="0" smtClean="0"/>
              <a:t>(7)Y←MDR；	(8)Z←AC+Y</a:t>
            </a:r>
            <a:r>
              <a:rPr lang="zh-CN" altLang="en-US" sz="2400" b="1" dirty="0" smtClean="0"/>
              <a:t>；	</a:t>
            </a:r>
            <a:r>
              <a:rPr lang="en-US" altLang="zh-CN" sz="2400" b="1" dirty="0" smtClean="0"/>
              <a:t>(9)AC←Z</a:t>
            </a:r>
          </a:p>
          <a:p>
            <a:pPr algn="just" eaLnBrk="1" hangingPunct="1">
              <a:lnSpc>
                <a:spcPct val="150000"/>
              </a:lnSpc>
            </a:pPr>
            <a:r>
              <a:rPr lang="en-US" altLang="zh-CN" sz="2400" b="1" dirty="0" smtClean="0"/>
              <a:t>(10)Z←AC-Y；	(11)MDR←AC；	(12)W；</a:t>
            </a:r>
          </a:p>
        </p:txBody>
      </p:sp>
      <p:sp>
        <p:nvSpPr>
          <p:cNvPr id="41987" name="Text Box 7"/>
          <p:cNvSpPr txBox="1">
            <a:spLocks noChangeArrowheads="1"/>
          </p:cNvSpPr>
          <p:nvPr/>
        </p:nvSpPr>
        <p:spPr bwMode="auto">
          <a:xfrm>
            <a:off x="3995738" y="4198938"/>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just"/>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73847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010" name="Group 54"/>
          <p:cNvGrpSpPr>
            <a:grpSpLocks/>
          </p:cNvGrpSpPr>
          <p:nvPr/>
        </p:nvGrpSpPr>
        <p:grpSpPr bwMode="auto">
          <a:xfrm>
            <a:off x="34925" y="404664"/>
            <a:ext cx="9109075" cy="6129339"/>
            <a:chOff x="22" y="396"/>
            <a:chExt cx="5339" cy="3861"/>
          </a:xfrm>
        </p:grpSpPr>
        <p:sp>
          <p:nvSpPr>
            <p:cNvPr id="43012" name="Text Box 42"/>
            <p:cNvSpPr txBox="1">
              <a:spLocks noChangeArrowheads="1"/>
            </p:cNvSpPr>
            <p:nvPr/>
          </p:nvSpPr>
          <p:spPr bwMode="auto">
            <a:xfrm>
              <a:off x="4785" y="1389"/>
              <a:ext cx="57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en-US" altLang="zh-CN" sz="2000" b="1">
                  <a:latin typeface="微软雅黑" panose="020B0503020204020204" pitchFamily="34" charset="-122"/>
                  <a:ea typeface="微软雅黑" panose="020B0503020204020204" pitchFamily="34" charset="-122"/>
                </a:rPr>
                <a:t>HLT</a:t>
              </a:r>
            </a:p>
          </p:txBody>
        </p:sp>
        <p:sp>
          <p:nvSpPr>
            <p:cNvPr id="43013" name="Text Box 4"/>
            <p:cNvSpPr txBox="1">
              <a:spLocks noChangeArrowheads="1"/>
            </p:cNvSpPr>
            <p:nvPr/>
          </p:nvSpPr>
          <p:spPr bwMode="auto">
            <a:xfrm>
              <a:off x="22" y="1830"/>
              <a:ext cx="1040" cy="332"/>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lnSpc>
                  <a:spcPct val="96000"/>
                </a:lnSpc>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AR←ADDR</a:t>
              </a:r>
            </a:p>
            <a:p>
              <a:pPr algn="ctr">
                <a:lnSpc>
                  <a:spcPct val="96000"/>
                </a:lnSpc>
              </a:pPr>
              <a:r>
                <a:rPr lang="en-US" altLang="zh-CN" sz="2000" b="1">
                  <a:latin typeface="微软雅黑" panose="020B0503020204020204" pitchFamily="34" charset="-122"/>
                  <a:ea typeface="微软雅黑" panose="020B0503020204020204" pitchFamily="34" charset="-122"/>
                </a:rPr>
                <a:t>     R</a:t>
              </a:r>
            </a:p>
          </p:txBody>
        </p:sp>
        <p:sp>
          <p:nvSpPr>
            <p:cNvPr id="43014" name="Text Box 5"/>
            <p:cNvSpPr txBox="1">
              <a:spLocks noChangeArrowheads="1"/>
            </p:cNvSpPr>
            <p:nvPr/>
          </p:nvSpPr>
          <p:spPr bwMode="auto">
            <a:xfrm>
              <a:off x="1236" y="1820"/>
              <a:ext cx="1040" cy="332"/>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lnSpc>
                  <a:spcPct val="96000"/>
                </a:lnSpc>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AR←ADDR</a:t>
              </a:r>
            </a:p>
            <a:p>
              <a:pPr algn="ctr">
                <a:lnSpc>
                  <a:spcPct val="96000"/>
                </a:lnSpc>
              </a:pPr>
              <a:r>
                <a:rPr lang="en-US" altLang="zh-CN" sz="2000" b="1">
                  <a:latin typeface="微软雅黑" panose="020B0503020204020204" pitchFamily="34" charset="-122"/>
                  <a:ea typeface="微软雅黑" panose="020B0503020204020204" pitchFamily="34" charset="-122"/>
                </a:rPr>
                <a:t>     R</a:t>
              </a:r>
            </a:p>
          </p:txBody>
        </p:sp>
        <p:sp>
          <p:nvSpPr>
            <p:cNvPr id="43015" name="Text Box 6"/>
            <p:cNvSpPr txBox="1">
              <a:spLocks noChangeArrowheads="1"/>
            </p:cNvSpPr>
            <p:nvPr/>
          </p:nvSpPr>
          <p:spPr bwMode="auto">
            <a:xfrm>
              <a:off x="2449" y="1820"/>
              <a:ext cx="1040" cy="332"/>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lnSpc>
                  <a:spcPct val="96000"/>
                </a:lnSpc>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AR←ADDR</a:t>
              </a:r>
            </a:p>
            <a:p>
              <a:pPr algn="ctr">
                <a:lnSpc>
                  <a:spcPct val="96000"/>
                </a:lnSpc>
              </a:pPr>
              <a:r>
                <a:rPr lang="en-US" altLang="zh-CN" sz="2000" b="1">
                  <a:latin typeface="微软雅黑" panose="020B0503020204020204" pitchFamily="34" charset="-122"/>
                  <a:ea typeface="微软雅黑" panose="020B0503020204020204" pitchFamily="34" charset="-122"/>
                </a:rPr>
                <a:t>     R</a:t>
              </a:r>
            </a:p>
          </p:txBody>
        </p:sp>
        <p:sp>
          <p:nvSpPr>
            <p:cNvPr id="43016" name="Text Box 7"/>
            <p:cNvSpPr txBox="1">
              <a:spLocks noChangeArrowheads="1"/>
            </p:cNvSpPr>
            <p:nvPr/>
          </p:nvSpPr>
          <p:spPr bwMode="auto">
            <a:xfrm>
              <a:off x="3663" y="1820"/>
              <a:ext cx="1040" cy="332"/>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lnSpc>
                  <a:spcPct val="96000"/>
                </a:lnSpc>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AR←ADDR</a:t>
              </a:r>
            </a:p>
            <a:p>
              <a:pPr algn="ctr">
                <a:lnSpc>
                  <a:spcPct val="96000"/>
                </a:lnSpc>
              </a:pPr>
              <a:r>
                <a:rPr lang="en-US" altLang="zh-CN" sz="2000" b="1">
                  <a:latin typeface="微软雅黑" panose="020B0503020204020204" pitchFamily="34" charset="-122"/>
                  <a:ea typeface="微软雅黑" panose="020B0503020204020204" pitchFamily="34" charset="-122"/>
                </a:rPr>
                <a:t>     </a:t>
              </a:r>
            </a:p>
          </p:txBody>
        </p:sp>
        <p:sp>
          <p:nvSpPr>
            <p:cNvPr id="43017" name="Text Box 8"/>
            <p:cNvSpPr txBox="1">
              <a:spLocks noChangeArrowheads="1"/>
            </p:cNvSpPr>
            <p:nvPr/>
          </p:nvSpPr>
          <p:spPr bwMode="auto">
            <a:xfrm>
              <a:off x="22" y="2374"/>
              <a:ext cx="1040" cy="332"/>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lnSpc>
                  <a:spcPct val="96000"/>
                </a:lnSpc>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AC←MDR</a:t>
              </a:r>
            </a:p>
            <a:p>
              <a:pPr algn="ctr">
                <a:lnSpc>
                  <a:spcPct val="96000"/>
                </a:lnSpc>
              </a:pPr>
              <a:r>
                <a:rPr lang="en-US" altLang="zh-CN" sz="2000" b="1">
                  <a:latin typeface="微软雅黑" panose="020B0503020204020204" pitchFamily="34" charset="-122"/>
                  <a:ea typeface="微软雅黑" panose="020B0503020204020204" pitchFamily="34" charset="-122"/>
                </a:rPr>
                <a:t>     </a:t>
              </a:r>
            </a:p>
          </p:txBody>
        </p:sp>
        <p:sp>
          <p:nvSpPr>
            <p:cNvPr id="43018" name="Line 9"/>
            <p:cNvSpPr>
              <a:spLocks noChangeShapeType="1"/>
            </p:cNvSpPr>
            <p:nvPr/>
          </p:nvSpPr>
          <p:spPr bwMode="auto">
            <a:xfrm>
              <a:off x="542" y="2152"/>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19" name="Text Box 10"/>
            <p:cNvSpPr txBox="1">
              <a:spLocks noChangeArrowheads="1"/>
            </p:cNvSpPr>
            <p:nvPr/>
          </p:nvSpPr>
          <p:spPr bwMode="auto">
            <a:xfrm>
              <a:off x="1236" y="2374"/>
              <a:ext cx="1040" cy="332"/>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lnSpc>
                  <a:spcPct val="96000"/>
                </a:lnSpc>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Y←MDR</a:t>
              </a:r>
            </a:p>
            <a:p>
              <a:pPr algn="ctr">
                <a:lnSpc>
                  <a:spcPct val="96000"/>
                </a:lnSpc>
              </a:pPr>
              <a:r>
                <a:rPr lang="en-US" altLang="zh-CN" sz="2000" b="1">
                  <a:latin typeface="微软雅黑" panose="020B0503020204020204" pitchFamily="34" charset="-122"/>
                  <a:ea typeface="微软雅黑" panose="020B0503020204020204" pitchFamily="34" charset="-122"/>
                </a:rPr>
                <a:t>     </a:t>
              </a:r>
            </a:p>
          </p:txBody>
        </p:sp>
        <p:sp>
          <p:nvSpPr>
            <p:cNvPr id="43020" name="Text Box 11"/>
            <p:cNvSpPr txBox="1">
              <a:spLocks noChangeArrowheads="1"/>
            </p:cNvSpPr>
            <p:nvPr/>
          </p:nvSpPr>
          <p:spPr bwMode="auto">
            <a:xfrm>
              <a:off x="2449" y="2374"/>
              <a:ext cx="1040" cy="332"/>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lnSpc>
                  <a:spcPct val="96000"/>
                </a:lnSpc>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Y←MDR</a:t>
              </a:r>
            </a:p>
            <a:p>
              <a:pPr algn="ctr">
                <a:lnSpc>
                  <a:spcPct val="96000"/>
                </a:lnSpc>
              </a:pPr>
              <a:r>
                <a:rPr lang="en-US" altLang="zh-CN" sz="2000" b="1">
                  <a:latin typeface="微软雅黑" panose="020B0503020204020204" pitchFamily="34" charset="-122"/>
                  <a:ea typeface="微软雅黑" panose="020B0503020204020204" pitchFamily="34" charset="-122"/>
                </a:rPr>
                <a:t>     </a:t>
              </a:r>
            </a:p>
          </p:txBody>
        </p:sp>
        <p:sp>
          <p:nvSpPr>
            <p:cNvPr id="43021" name="Text Box 12"/>
            <p:cNvSpPr txBox="1">
              <a:spLocks noChangeArrowheads="1"/>
            </p:cNvSpPr>
            <p:nvPr/>
          </p:nvSpPr>
          <p:spPr bwMode="auto">
            <a:xfrm>
              <a:off x="3663" y="2374"/>
              <a:ext cx="1040" cy="332"/>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lnSpc>
                  <a:spcPct val="96000"/>
                </a:lnSpc>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MDR←AC</a:t>
              </a:r>
            </a:p>
            <a:p>
              <a:pPr algn="ctr">
                <a:lnSpc>
                  <a:spcPct val="96000"/>
                </a:lnSpc>
              </a:pPr>
              <a:r>
                <a:rPr lang="en-US" altLang="zh-CN" sz="2000" b="1">
                  <a:latin typeface="微软雅黑" panose="020B0503020204020204" pitchFamily="34" charset="-122"/>
                  <a:ea typeface="微软雅黑" panose="020B0503020204020204" pitchFamily="34" charset="-122"/>
                </a:rPr>
                <a:t>     W</a:t>
              </a:r>
            </a:p>
          </p:txBody>
        </p:sp>
        <p:sp>
          <p:nvSpPr>
            <p:cNvPr id="43022" name="Line 13"/>
            <p:cNvSpPr>
              <a:spLocks noChangeShapeType="1"/>
            </p:cNvSpPr>
            <p:nvPr/>
          </p:nvSpPr>
          <p:spPr bwMode="auto">
            <a:xfrm>
              <a:off x="1756" y="2152"/>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23" name="Line 14"/>
            <p:cNvSpPr>
              <a:spLocks noChangeShapeType="1"/>
            </p:cNvSpPr>
            <p:nvPr/>
          </p:nvSpPr>
          <p:spPr bwMode="auto">
            <a:xfrm>
              <a:off x="2969" y="2152"/>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24" name="Line 15"/>
            <p:cNvSpPr>
              <a:spLocks noChangeShapeType="1"/>
            </p:cNvSpPr>
            <p:nvPr/>
          </p:nvSpPr>
          <p:spPr bwMode="auto">
            <a:xfrm>
              <a:off x="4183" y="2152"/>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25" name="Text Box 16"/>
            <p:cNvSpPr txBox="1">
              <a:spLocks noChangeArrowheads="1"/>
            </p:cNvSpPr>
            <p:nvPr/>
          </p:nvSpPr>
          <p:spPr bwMode="auto">
            <a:xfrm>
              <a:off x="1236" y="2928"/>
              <a:ext cx="1040" cy="221"/>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Z←AC+Y</a:t>
              </a:r>
            </a:p>
            <a:p>
              <a:pPr algn="ctr">
                <a:lnSpc>
                  <a:spcPct val="96000"/>
                </a:lnSpc>
              </a:pPr>
              <a:r>
                <a:rPr lang="en-US" altLang="zh-CN" sz="2000" b="1">
                  <a:latin typeface="微软雅黑" panose="020B0503020204020204" pitchFamily="34" charset="-122"/>
                  <a:ea typeface="微软雅黑" panose="020B0503020204020204" pitchFamily="34" charset="-122"/>
                </a:rPr>
                <a:t>     </a:t>
              </a:r>
            </a:p>
          </p:txBody>
        </p:sp>
        <p:sp>
          <p:nvSpPr>
            <p:cNvPr id="43026" name="Text Box 17"/>
            <p:cNvSpPr txBox="1">
              <a:spLocks noChangeArrowheads="1"/>
            </p:cNvSpPr>
            <p:nvPr/>
          </p:nvSpPr>
          <p:spPr bwMode="auto">
            <a:xfrm>
              <a:off x="2449" y="2928"/>
              <a:ext cx="1040" cy="221"/>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Z←AC-Y</a:t>
              </a:r>
            </a:p>
            <a:p>
              <a:pPr algn="ctr">
                <a:lnSpc>
                  <a:spcPct val="96000"/>
                </a:lnSpc>
              </a:pPr>
              <a:r>
                <a:rPr lang="en-US" altLang="zh-CN" sz="2000" b="1">
                  <a:latin typeface="微软雅黑" panose="020B0503020204020204" pitchFamily="34" charset="-122"/>
                  <a:ea typeface="微软雅黑" panose="020B0503020204020204" pitchFamily="34" charset="-122"/>
                </a:rPr>
                <a:t>     </a:t>
              </a:r>
            </a:p>
          </p:txBody>
        </p:sp>
        <p:sp>
          <p:nvSpPr>
            <p:cNvPr id="43027" name="Line 18"/>
            <p:cNvSpPr>
              <a:spLocks noChangeShapeType="1"/>
            </p:cNvSpPr>
            <p:nvPr/>
          </p:nvSpPr>
          <p:spPr bwMode="auto">
            <a:xfrm>
              <a:off x="1756" y="2706"/>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28" name="Line 19"/>
            <p:cNvSpPr>
              <a:spLocks noChangeShapeType="1"/>
            </p:cNvSpPr>
            <p:nvPr/>
          </p:nvSpPr>
          <p:spPr bwMode="auto">
            <a:xfrm>
              <a:off x="2969" y="2706"/>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29" name="Text Box 20"/>
            <p:cNvSpPr txBox="1">
              <a:spLocks noChangeArrowheads="1"/>
            </p:cNvSpPr>
            <p:nvPr/>
          </p:nvSpPr>
          <p:spPr bwMode="auto">
            <a:xfrm>
              <a:off x="1236" y="3371"/>
              <a:ext cx="1040" cy="221"/>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en-US" altLang="zh-CN" sz="2000" b="1">
                  <a:latin typeface="微软雅黑" panose="020B0503020204020204" pitchFamily="34" charset="-122"/>
                  <a:ea typeface="微软雅黑" panose="020B0503020204020204" pitchFamily="34" charset="-122"/>
                </a:rPr>
                <a:t>AC←Z</a:t>
              </a:r>
            </a:p>
            <a:p>
              <a:pPr algn="ctr">
                <a:lnSpc>
                  <a:spcPct val="96000"/>
                </a:lnSpc>
              </a:pPr>
              <a:r>
                <a:rPr lang="en-US" altLang="zh-CN" sz="2000" b="1">
                  <a:latin typeface="微软雅黑" panose="020B0503020204020204" pitchFamily="34" charset="-122"/>
                  <a:ea typeface="微软雅黑" panose="020B0503020204020204" pitchFamily="34" charset="-122"/>
                </a:rPr>
                <a:t>     </a:t>
              </a:r>
            </a:p>
          </p:txBody>
        </p:sp>
        <p:sp>
          <p:nvSpPr>
            <p:cNvPr id="43030" name="Text Box 21"/>
            <p:cNvSpPr txBox="1">
              <a:spLocks noChangeArrowheads="1"/>
            </p:cNvSpPr>
            <p:nvPr/>
          </p:nvSpPr>
          <p:spPr bwMode="auto">
            <a:xfrm>
              <a:off x="2449" y="3371"/>
              <a:ext cx="1040" cy="221"/>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AC←Z</a:t>
              </a:r>
            </a:p>
            <a:p>
              <a:pPr algn="ctr">
                <a:lnSpc>
                  <a:spcPct val="96000"/>
                </a:lnSpc>
              </a:pPr>
              <a:r>
                <a:rPr lang="en-US" altLang="zh-CN" sz="2000" b="1">
                  <a:latin typeface="微软雅黑" panose="020B0503020204020204" pitchFamily="34" charset="-122"/>
                  <a:ea typeface="微软雅黑" panose="020B0503020204020204" pitchFamily="34" charset="-122"/>
                </a:rPr>
                <a:t>     </a:t>
              </a:r>
            </a:p>
          </p:txBody>
        </p:sp>
        <p:sp>
          <p:nvSpPr>
            <p:cNvPr id="43031" name="Line 22"/>
            <p:cNvSpPr>
              <a:spLocks noChangeShapeType="1"/>
            </p:cNvSpPr>
            <p:nvPr/>
          </p:nvSpPr>
          <p:spPr bwMode="auto">
            <a:xfrm>
              <a:off x="1756" y="3149"/>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32" name="Line 23"/>
            <p:cNvSpPr>
              <a:spLocks noChangeShapeType="1"/>
            </p:cNvSpPr>
            <p:nvPr/>
          </p:nvSpPr>
          <p:spPr bwMode="auto">
            <a:xfrm>
              <a:off x="2969" y="3149"/>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33" name="Line 24"/>
            <p:cNvSpPr>
              <a:spLocks noChangeShapeType="1"/>
            </p:cNvSpPr>
            <p:nvPr/>
          </p:nvSpPr>
          <p:spPr bwMode="auto">
            <a:xfrm>
              <a:off x="1756" y="3592"/>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34" name="Line 25"/>
            <p:cNvSpPr>
              <a:spLocks noChangeShapeType="1"/>
            </p:cNvSpPr>
            <p:nvPr/>
          </p:nvSpPr>
          <p:spPr bwMode="auto">
            <a:xfrm>
              <a:off x="2969" y="3592"/>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35" name="Line 26"/>
            <p:cNvSpPr>
              <a:spLocks noChangeShapeType="1"/>
            </p:cNvSpPr>
            <p:nvPr/>
          </p:nvSpPr>
          <p:spPr bwMode="auto">
            <a:xfrm>
              <a:off x="542" y="2706"/>
              <a:ext cx="0" cy="110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36" name="Line 27"/>
            <p:cNvSpPr>
              <a:spLocks noChangeShapeType="1"/>
            </p:cNvSpPr>
            <p:nvPr/>
          </p:nvSpPr>
          <p:spPr bwMode="auto">
            <a:xfrm>
              <a:off x="4183" y="2706"/>
              <a:ext cx="0" cy="110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37" name="Line 28"/>
            <p:cNvSpPr>
              <a:spLocks noChangeShapeType="1"/>
            </p:cNvSpPr>
            <p:nvPr/>
          </p:nvSpPr>
          <p:spPr bwMode="auto">
            <a:xfrm>
              <a:off x="542" y="1599"/>
              <a:ext cx="0" cy="22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38" name="Line 29"/>
            <p:cNvSpPr>
              <a:spLocks noChangeShapeType="1"/>
            </p:cNvSpPr>
            <p:nvPr/>
          </p:nvSpPr>
          <p:spPr bwMode="auto">
            <a:xfrm>
              <a:off x="542" y="1599"/>
              <a:ext cx="43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39" name="Line 30"/>
            <p:cNvSpPr>
              <a:spLocks noChangeShapeType="1"/>
            </p:cNvSpPr>
            <p:nvPr/>
          </p:nvSpPr>
          <p:spPr bwMode="auto">
            <a:xfrm>
              <a:off x="4876" y="1599"/>
              <a:ext cx="0" cy="221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40" name="Line 31"/>
            <p:cNvSpPr>
              <a:spLocks noChangeShapeType="1"/>
            </p:cNvSpPr>
            <p:nvPr/>
          </p:nvSpPr>
          <p:spPr bwMode="auto">
            <a:xfrm>
              <a:off x="542" y="3814"/>
              <a:ext cx="43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41" name="Line 32"/>
            <p:cNvSpPr>
              <a:spLocks noChangeShapeType="1"/>
            </p:cNvSpPr>
            <p:nvPr/>
          </p:nvSpPr>
          <p:spPr bwMode="auto">
            <a:xfrm>
              <a:off x="1756" y="1599"/>
              <a:ext cx="0" cy="22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42" name="Line 33"/>
            <p:cNvSpPr>
              <a:spLocks noChangeShapeType="1"/>
            </p:cNvSpPr>
            <p:nvPr/>
          </p:nvSpPr>
          <p:spPr bwMode="auto">
            <a:xfrm>
              <a:off x="2969" y="1599"/>
              <a:ext cx="0" cy="22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43" name="Line 34"/>
            <p:cNvSpPr>
              <a:spLocks noChangeShapeType="1"/>
            </p:cNvSpPr>
            <p:nvPr/>
          </p:nvSpPr>
          <p:spPr bwMode="auto">
            <a:xfrm>
              <a:off x="4183" y="1599"/>
              <a:ext cx="0" cy="22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44" name="Line 35"/>
            <p:cNvSpPr>
              <a:spLocks noChangeShapeType="1"/>
            </p:cNvSpPr>
            <p:nvPr/>
          </p:nvSpPr>
          <p:spPr bwMode="auto">
            <a:xfrm>
              <a:off x="2796" y="3814"/>
              <a:ext cx="0" cy="2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45" name="Text Box 36"/>
            <p:cNvSpPr txBox="1">
              <a:spLocks noChangeArrowheads="1"/>
            </p:cNvSpPr>
            <p:nvPr/>
          </p:nvSpPr>
          <p:spPr bwMode="auto">
            <a:xfrm>
              <a:off x="2512" y="4035"/>
              <a:ext cx="630" cy="222"/>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zh-CN" altLang="en-US" sz="2000" b="1" dirty="0">
                  <a:latin typeface="微软雅黑" panose="020B0503020204020204" pitchFamily="34" charset="-122"/>
                  <a:ea typeface="微软雅黑" panose="020B0503020204020204" pitchFamily="34" charset="-122"/>
                </a:rPr>
                <a:t> 结束</a:t>
              </a:r>
            </a:p>
            <a:p>
              <a:pPr algn="ctr">
                <a:lnSpc>
                  <a:spcPct val="96000"/>
                </a:lnSpc>
              </a:pPr>
              <a:r>
                <a:rPr lang="zh-CN" altLang="en-US" sz="2000" b="1" dirty="0">
                  <a:latin typeface="微软雅黑" panose="020B0503020204020204" pitchFamily="34" charset="-122"/>
                  <a:ea typeface="微软雅黑" panose="020B0503020204020204" pitchFamily="34" charset="-122"/>
                </a:rPr>
                <a:t>     </a:t>
              </a:r>
            </a:p>
          </p:txBody>
        </p:sp>
        <p:sp>
          <p:nvSpPr>
            <p:cNvPr id="43046" name="Text Box 37"/>
            <p:cNvSpPr txBox="1">
              <a:spLocks noChangeArrowheads="1"/>
            </p:cNvSpPr>
            <p:nvPr/>
          </p:nvSpPr>
          <p:spPr bwMode="auto">
            <a:xfrm>
              <a:off x="542" y="1377"/>
              <a:ext cx="52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en-US" altLang="zh-CN" sz="2000" b="1">
                  <a:latin typeface="微软雅黑" panose="020B0503020204020204" pitchFamily="34" charset="-122"/>
                  <a:ea typeface="微软雅黑" panose="020B0503020204020204" pitchFamily="34" charset="-122"/>
                </a:rPr>
                <a:t>LDA</a:t>
              </a:r>
            </a:p>
            <a:p>
              <a:pPr algn="ctr">
                <a:lnSpc>
                  <a:spcPct val="96000"/>
                </a:lnSpc>
              </a:pPr>
              <a:r>
                <a:rPr lang="en-US" altLang="zh-CN" sz="2000" b="1">
                  <a:latin typeface="微软雅黑" panose="020B0503020204020204" pitchFamily="34" charset="-122"/>
                  <a:ea typeface="微软雅黑" panose="020B0503020204020204" pitchFamily="34" charset="-122"/>
                </a:rPr>
                <a:t>     </a:t>
              </a:r>
            </a:p>
          </p:txBody>
        </p:sp>
        <p:sp>
          <p:nvSpPr>
            <p:cNvPr id="43047" name="Text Box 38"/>
            <p:cNvSpPr txBox="1">
              <a:spLocks noChangeArrowheads="1"/>
            </p:cNvSpPr>
            <p:nvPr/>
          </p:nvSpPr>
          <p:spPr bwMode="auto">
            <a:xfrm>
              <a:off x="1582" y="1377"/>
              <a:ext cx="52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endParaRPr lang="zh-CN" altLang="en-US" sz="2000" b="1">
                <a:latin typeface="微软雅黑" panose="020B0503020204020204" pitchFamily="34" charset="-122"/>
                <a:ea typeface="微软雅黑" panose="020B0503020204020204" pitchFamily="34" charset="-122"/>
              </a:endParaRPr>
            </a:p>
          </p:txBody>
        </p:sp>
        <p:sp>
          <p:nvSpPr>
            <p:cNvPr id="43048" name="Text Box 39"/>
            <p:cNvSpPr txBox="1">
              <a:spLocks noChangeArrowheads="1"/>
            </p:cNvSpPr>
            <p:nvPr/>
          </p:nvSpPr>
          <p:spPr bwMode="auto">
            <a:xfrm>
              <a:off x="1582" y="1377"/>
              <a:ext cx="52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en-US" altLang="zh-CN" sz="2000" b="1">
                  <a:latin typeface="微软雅黑" panose="020B0503020204020204" pitchFamily="34" charset="-122"/>
                  <a:ea typeface="微软雅黑" panose="020B0503020204020204" pitchFamily="34" charset="-122"/>
                </a:rPr>
                <a:t>ADD</a:t>
              </a:r>
            </a:p>
          </p:txBody>
        </p:sp>
        <p:sp>
          <p:nvSpPr>
            <p:cNvPr id="43049" name="Text Box 40"/>
            <p:cNvSpPr txBox="1">
              <a:spLocks noChangeArrowheads="1"/>
            </p:cNvSpPr>
            <p:nvPr/>
          </p:nvSpPr>
          <p:spPr bwMode="auto">
            <a:xfrm>
              <a:off x="2796" y="1377"/>
              <a:ext cx="52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en-US" altLang="zh-CN" sz="2000" b="1">
                  <a:latin typeface="微软雅黑" panose="020B0503020204020204" pitchFamily="34" charset="-122"/>
                  <a:ea typeface="微软雅黑" panose="020B0503020204020204" pitchFamily="34" charset="-122"/>
                </a:rPr>
                <a:t>SUB</a:t>
              </a:r>
            </a:p>
          </p:txBody>
        </p:sp>
        <p:sp>
          <p:nvSpPr>
            <p:cNvPr id="43050" name="Text Box 41"/>
            <p:cNvSpPr txBox="1">
              <a:spLocks noChangeArrowheads="1"/>
            </p:cNvSpPr>
            <p:nvPr/>
          </p:nvSpPr>
          <p:spPr bwMode="auto">
            <a:xfrm>
              <a:off x="4009" y="1377"/>
              <a:ext cx="52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en-US" altLang="zh-CN" sz="2000" b="1">
                  <a:latin typeface="微软雅黑" panose="020B0503020204020204" pitchFamily="34" charset="-122"/>
                  <a:ea typeface="微软雅黑" panose="020B0503020204020204" pitchFamily="34" charset="-122"/>
                </a:rPr>
                <a:t>OUT</a:t>
              </a:r>
            </a:p>
          </p:txBody>
        </p:sp>
        <p:sp>
          <p:nvSpPr>
            <p:cNvPr id="43052" name="Line 44"/>
            <p:cNvSpPr>
              <a:spLocks noChangeShapeType="1"/>
            </p:cNvSpPr>
            <p:nvPr/>
          </p:nvSpPr>
          <p:spPr bwMode="auto">
            <a:xfrm>
              <a:off x="2313" y="1266"/>
              <a:ext cx="0" cy="33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3053" name="Text Box 45"/>
            <p:cNvSpPr txBox="1">
              <a:spLocks noChangeArrowheads="1"/>
            </p:cNvSpPr>
            <p:nvPr/>
          </p:nvSpPr>
          <p:spPr bwMode="auto">
            <a:xfrm>
              <a:off x="1626" y="844"/>
              <a:ext cx="1331" cy="408"/>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en-US" altLang="zh-CN" sz="2000" b="1" dirty="0">
                  <a:latin typeface="微软雅黑" panose="020B0503020204020204" pitchFamily="34" charset="-122"/>
                  <a:ea typeface="微软雅黑" panose="020B0503020204020204" pitchFamily="34" charset="-122"/>
                </a:rPr>
                <a:t>IR←</a:t>
              </a:r>
              <a:r>
                <a:rPr lang="en-US" altLang="zh-CN" sz="2000" b="1" dirty="0" smtClean="0">
                  <a:latin typeface="微软雅黑" panose="020B0503020204020204" pitchFamily="34" charset="-122"/>
                  <a:ea typeface="微软雅黑" panose="020B0503020204020204" pitchFamily="34" charset="-122"/>
                </a:rPr>
                <a:t>MDR</a:t>
              </a:r>
              <a:endParaRPr lang="en-US" altLang="zh-CN" sz="2000" b="1" dirty="0">
                <a:latin typeface="微软雅黑" panose="020B0503020204020204" pitchFamily="34" charset="-122"/>
                <a:ea typeface="微软雅黑" panose="020B0503020204020204" pitchFamily="34" charset="-122"/>
              </a:endParaRPr>
            </a:p>
            <a:p>
              <a:pPr algn="ctr"/>
              <a:r>
                <a:rPr lang="en-US" altLang="zh-CN" sz="2000" b="1" dirty="0" smtClean="0">
                  <a:latin typeface="微软雅黑" panose="020B0503020204020204" pitchFamily="34" charset="-122"/>
                  <a:ea typeface="微软雅黑" panose="020B0503020204020204" pitchFamily="34" charset="-122"/>
                </a:rPr>
                <a:t>IP</a:t>
              </a:r>
              <a:r>
                <a:rPr lang="en-US" altLang="zh-CN" sz="2000" b="1" dirty="0">
                  <a:latin typeface="微软雅黑" panose="020B0503020204020204" pitchFamily="34" charset="-122"/>
                  <a:ea typeface="微软雅黑" panose="020B0503020204020204" pitchFamily="34" charset="-122"/>
                </a:rPr>
                <a:t>←IP+1</a:t>
              </a:r>
            </a:p>
            <a:p>
              <a:pPr algn="ctr"/>
              <a:endParaRPr lang="en-US" altLang="zh-CN" sz="2000" b="1" dirty="0">
                <a:latin typeface="微软雅黑" panose="020B0503020204020204" pitchFamily="34" charset="-122"/>
                <a:ea typeface="微软雅黑" panose="020B0503020204020204" pitchFamily="34" charset="-122"/>
              </a:endParaRPr>
            </a:p>
          </p:txBody>
        </p:sp>
        <p:sp>
          <p:nvSpPr>
            <p:cNvPr id="43055" name="Text Box 47"/>
            <p:cNvSpPr txBox="1">
              <a:spLocks noChangeArrowheads="1"/>
            </p:cNvSpPr>
            <p:nvPr/>
          </p:nvSpPr>
          <p:spPr bwMode="auto">
            <a:xfrm>
              <a:off x="1791" y="396"/>
              <a:ext cx="1040" cy="221"/>
            </a:xfrm>
            <a:prstGeom prst="rect">
              <a:avLst/>
            </a:prstGeom>
            <a:solidFill>
              <a:srgbClr val="FFFFFF"/>
            </a:solidFill>
            <a:ln w="9525">
              <a:solidFill>
                <a:srgbClr val="000000"/>
              </a:solidFill>
              <a:miter lim="800000"/>
              <a:headEnd/>
              <a:tailEnd/>
            </a:ln>
          </p:spPr>
          <p:txBody>
            <a:bodyPr lIns="0" tIns="0" rIns="0" bIns="0"/>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en-US" altLang="zh-CN" sz="2000" b="1" dirty="0">
                  <a:latin typeface="微软雅黑" panose="020B0503020204020204" pitchFamily="34" charset="-122"/>
                  <a:ea typeface="微软雅黑" panose="020B0503020204020204" pitchFamily="34" charset="-122"/>
                </a:rPr>
                <a:t>AR←IP，R</a:t>
              </a:r>
            </a:p>
          </p:txBody>
        </p:sp>
        <p:sp>
          <p:nvSpPr>
            <p:cNvPr id="43056" name="Line 48"/>
            <p:cNvSpPr>
              <a:spLocks noChangeShapeType="1"/>
            </p:cNvSpPr>
            <p:nvPr/>
          </p:nvSpPr>
          <p:spPr bwMode="auto">
            <a:xfrm>
              <a:off x="2317" y="617"/>
              <a:ext cx="0" cy="22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43011" name="Rectangle 53"/>
          <p:cNvSpPr>
            <a:spLocks noChangeArrowheads="1"/>
          </p:cNvSpPr>
          <p:nvPr/>
        </p:nvSpPr>
        <p:spPr bwMode="auto">
          <a:xfrm>
            <a:off x="5211350" y="-27384"/>
            <a:ext cx="3932650" cy="1754326"/>
          </a:xfrm>
          <a:prstGeom prst="rect">
            <a:avLst/>
          </a:prstGeom>
          <a:solidFill>
            <a:schemeClr val="accent2">
              <a:lumMod val="20000"/>
              <a:lumOff val="80000"/>
            </a:schemeClr>
          </a:solidFill>
          <a:ln>
            <a:noFill/>
          </a:ln>
          <a:effectLst/>
          <a:extLst/>
        </p:spPr>
        <p:txBody>
          <a:bodyPr wrap="square">
            <a:spAutoFit/>
          </a:bodyPr>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eaLnBrk="1" hangingPunct="1">
              <a:lnSpc>
                <a:spcPct val="120000"/>
              </a:lnSpc>
            </a:pPr>
            <a:r>
              <a:rPr lang="en-US" altLang="zh-CN" sz="1800" b="1" dirty="0">
                <a:solidFill>
                  <a:srgbClr val="C00000"/>
                </a:solidFill>
                <a:latin typeface="微软雅黑" panose="020B0503020204020204" pitchFamily="34" charset="-122"/>
                <a:ea typeface="微软雅黑" panose="020B0503020204020204" pitchFamily="34" charset="-122"/>
              </a:rPr>
              <a:t>AR:</a:t>
            </a:r>
            <a:r>
              <a:rPr lang="zh-CN" altLang="en-US" sz="1800" b="1" dirty="0">
                <a:solidFill>
                  <a:srgbClr val="C00000"/>
                </a:solidFill>
                <a:latin typeface="微软雅黑" panose="020B0503020204020204" pitchFamily="34" charset="-122"/>
                <a:ea typeface="微软雅黑" panose="020B0503020204020204" pitchFamily="34" charset="-122"/>
              </a:rPr>
              <a:t>地址寄存器      </a:t>
            </a:r>
            <a:r>
              <a:rPr lang="en-US" altLang="zh-CN" sz="1800" b="1" dirty="0">
                <a:solidFill>
                  <a:srgbClr val="C00000"/>
                </a:solidFill>
                <a:latin typeface="微软雅黑" panose="020B0503020204020204" pitchFamily="34" charset="-122"/>
                <a:ea typeface="微软雅黑" panose="020B0503020204020204" pitchFamily="34" charset="-122"/>
              </a:rPr>
              <a:t> IP:</a:t>
            </a:r>
            <a:r>
              <a:rPr lang="zh-CN" altLang="en-US" sz="1800" b="1" dirty="0">
                <a:solidFill>
                  <a:srgbClr val="C00000"/>
                </a:solidFill>
                <a:latin typeface="微软雅黑" panose="020B0503020204020204" pitchFamily="34" charset="-122"/>
                <a:ea typeface="微软雅黑" panose="020B0503020204020204" pitchFamily="34" charset="-122"/>
              </a:rPr>
              <a:t>程序计数器</a:t>
            </a:r>
          </a:p>
          <a:p>
            <a:pPr eaLnBrk="1" hangingPunct="1">
              <a:lnSpc>
                <a:spcPct val="120000"/>
              </a:lnSpc>
            </a:pPr>
            <a:r>
              <a:rPr lang="en-US" altLang="zh-CN" sz="1800" b="1" dirty="0">
                <a:solidFill>
                  <a:srgbClr val="C00000"/>
                </a:solidFill>
                <a:latin typeface="微软雅黑" panose="020B0503020204020204" pitchFamily="34" charset="-122"/>
                <a:ea typeface="微软雅黑" panose="020B0503020204020204" pitchFamily="34" charset="-122"/>
              </a:rPr>
              <a:t>MDR:</a:t>
            </a:r>
            <a:r>
              <a:rPr lang="zh-CN" altLang="en-US" sz="1800" b="1" dirty="0">
                <a:solidFill>
                  <a:srgbClr val="C00000"/>
                </a:solidFill>
                <a:latin typeface="微软雅黑" panose="020B0503020204020204" pitchFamily="34" charset="-122"/>
                <a:ea typeface="微软雅黑" panose="020B0503020204020204" pitchFamily="34" charset="-122"/>
              </a:rPr>
              <a:t>数据寄存器   </a:t>
            </a:r>
            <a:r>
              <a:rPr lang="en-US" altLang="zh-CN" sz="1800" b="1" dirty="0" smtClean="0">
                <a:solidFill>
                  <a:srgbClr val="C00000"/>
                </a:solidFill>
                <a:latin typeface="微软雅黑" panose="020B0503020204020204" pitchFamily="34" charset="-122"/>
                <a:ea typeface="微软雅黑" panose="020B0503020204020204" pitchFamily="34" charset="-122"/>
              </a:rPr>
              <a:t>AC</a:t>
            </a:r>
            <a:r>
              <a:rPr lang="en-US" altLang="zh-CN" sz="1800" b="1" dirty="0">
                <a:solidFill>
                  <a:srgbClr val="C00000"/>
                </a:solidFill>
                <a:latin typeface="微软雅黑" panose="020B0503020204020204" pitchFamily="34" charset="-122"/>
                <a:ea typeface="微软雅黑" panose="020B0503020204020204" pitchFamily="34" charset="-122"/>
              </a:rPr>
              <a:t>:</a:t>
            </a:r>
            <a:r>
              <a:rPr lang="zh-CN" altLang="en-US" sz="1800" b="1" dirty="0">
                <a:solidFill>
                  <a:srgbClr val="C00000"/>
                </a:solidFill>
                <a:latin typeface="微软雅黑" panose="020B0503020204020204" pitchFamily="34" charset="-122"/>
                <a:ea typeface="微软雅黑" panose="020B0503020204020204" pitchFamily="34" charset="-122"/>
              </a:rPr>
              <a:t>累加器</a:t>
            </a:r>
          </a:p>
          <a:p>
            <a:pPr eaLnBrk="1" hangingPunct="1">
              <a:lnSpc>
                <a:spcPct val="120000"/>
              </a:lnSpc>
            </a:pPr>
            <a:r>
              <a:rPr lang="en-US" altLang="zh-CN" sz="1800" b="1" dirty="0">
                <a:solidFill>
                  <a:srgbClr val="C00000"/>
                </a:solidFill>
                <a:latin typeface="微软雅黑" panose="020B0503020204020204" pitchFamily="34" charset="-122"/>
                <a:ea typeface="微软雅黑" panose="020B0503020204020204" pitchFamily="34" charset="-122"/>
              </a:rPr>
              <a:t>Y:</a:t>
            </a:r>
            <a:r>
              <a:rPr lang="zh-CN" altLang="en-US" sz="1800" b="1" dirty="0">
                <a:solidFill>
                  <a:srgbClr val="C00000"/>
                </a:solidFill>
                <a:latin typeface="微软雅黑" panose="020B0503020204020204" pitchFamily="34" charset="-122"/>
                <a:ea typeface="微软雅黑" panose="020B0503020204020204" pitchFamily="34" charset="-122"/>
              </a:rPr>
              <a:t>运算器输入端    </a:t>
            </a:r>
            <a:r>
              <a:rPr lang="en-US" altLang="zh-CN" sz="1800" b="1" dirty="0">
                <a:solidFill>
                  <a:srgbClr val="C00000"/>
                </a:solidFill>
                <a:latin typeface="微软雅黑" panose="020B0503020204020204" pitchFamily="34" charset="-122"/>
                <a:ea typeface="微软雅黑" panose="020B0503020204020204" pitchFamily="34" charset="-122"/>
              </a:rPr>
              <a:t> </a:t>
            </a:r>
            <a:r>
              <a:rPr lang="en-US" altLang="zh-CN" sz="1800" b="1" dirty="0" smtClean="0">
                <a:solidFill>
                  <a:srgbClr val="C00000"/>
                </a:solidFill>
                <a:latin typeface="微软雅黑" panose="020B0503020204020204" pitchFamily="34" charset="-122"/>
                <a:ea typeface="微软雅黑" panose="020B0503020204020204" pitchFamily="34" charset="-122"/>
              </a:rPr>
              <a:t> Z</a:t>
            </a:r>
            <a:r>
              <a:rPr lang="en-US" altLang="zh-CN" sz="1800" b="1" dirty="0">
                <a:solidFill>
                  <a:srgbClr val="C00000"/>
                </a:solidFill>
                <a:latin typeface="微软雅黑" panose="020B0503020204020204" pitchFamily="34" charset="-122"/>
                <a:ea typeface="微软雅黑" panose="020B0503020204020204" pitchFamily="34" charset="-122"/>
              </a:rPr>
              <a:t>:</a:t>
            </a:r>
            <a:r>
              <a:rPr lang="zh-CN" altLang="en-US" sz="1800" b="1" dirty="0">
                <a:solidFill>
                  <a:srgbClr val="C00000"/>
                </a:solidFill>
                <a:latin typeface="微软雅黑" panose="020B0503020204020204" pitchFamily="34" charset="-122"/>
                <a:ea typeface="微软雅黑" panose="020B0503020204020204" pitchFamily="34" charset="-122"/>
              </a:rPr>
              <a:t>运算器输出端</a:t>
            </a:r>
          </a:p>
          <a:p>
            <a:pPr eaLnBrk="1" hangingPunct="1">
              <a:lnSpc>
                <a:spcPct val="120000"/>
              </a:lnSpc>
            </a:pPr>
            <a:r>
              <a:rPr lang="en-US" altLang="zh-CN" sz="1800" b="1" dirty="0">
                <a:solidFill>
                  <a:srgbClr val="C00000"/>
                </a:solidFill>
                <a:latin typeface="微软雅黑" panose="020B0503020204020204" pitchFamily="34" charset="-122"/>
                <a:ea typeface="微软雅黑" panose="020B0503020204020204" pitchFamily="34" charset="-122"/>
              </a:rPr>
              <a:t>R:</a:t>
            </a:r>
            <a:r>
              <a:rPr lang="zh-CN" altLang="en-US" sz="1800" b="1" dirty="0">
                <a:solidFill>
                  <a:srgbClr val="C00000"/>
                </a:solidFill>
                <a:latin typeface="微软雅黑" panose="020B0503020204020204" pitchFamily="34" charset="-122"/>
                <a:ea typeface="微软雅黑" panose="020B0503020204020204" pitchFamily="34" charset="-122"/>
              </a:rPr>
              <a:t>读信号                </a:t>
            </a:r>
            <a:r>
              <a:rPr lang="en-US" altLang="zh-CN" sz="1800" b="1" dirty="0" smtClean="0">
                <a:solidFill>
                  <a:srgbClr val="C00000"/>
                </a:solidFill>
                <a:latin typeface="微软雅黑" panose="020B0503020204020204" pitchFamily="34" charset="-122"/>
                <a:ea typeface="微软雅黑" panose="020B0503020204020204" pitchFamily="34" charset="-122"/>
              </a:rPr>
              <a:t>W</a:t>
            </a:r>
            <a:r>
              <a:rPr lang="en-US" altLang="zh-CN" sz="1800" b="1" dirty="0">
                <a:solidFill>
                  <a:srgbClr val="C00000"/>
                </a:solidFill>
                <a:latin typeface="微软雅黑" panose="020B0503020204020204" pitchFamily="34" charset="-122"/>
                <a:ea typeface="微软雅黑" panose="020B0503020204020204" pitchFamily="34" charset="-122"/>
              </a:rPr>
              <a:t>:</a:t>
            </a:r>
            <a:r>
              <a:rPr lang="zh-CN" altLang="en-US" sz="1800" b="1" dirty="0">
                <a:solidFill>
                  <a:srgbClr val="C00000"/>
                </a:solidFill>
                <a:latin typeface="微软雅黑" panose="020B0503020204020204" pitchFamily="34" charset="-122"/>
                <a:ea typeface="微软雅黑" panose="020B0503020204020204" pitchFamily="34" charset="-122"/>
              </a:rPr>
              <a:t>写</a:t>
            </a:r>
            <a:r>
              <a:rPr lang="zh-CN" altLang="en-US" sz="1800" b="1" dirty="0" smtClean="0">
                <a:solidFill>
                  <a:srgbClr val="C00000"/>
                </a:solidFill>
                <a:latin typeface="微软雅黑" panose="020B0503020204020204" pitchFamily="34" charset="-122"/>
                <a:ea typeface="微软雅黑" panose="020B0503020204020204" pitchFamily="34" charset="-122"/>
              </a:rPr>
              <a:t>信号</a:t>
            </a:r>
            <a:endParaRPr lang="zh-CN" altLang="en-US" sz="1800" b="1" dirty="0">
              <a:solidFill>
                <a:srgbClr val="C00000"/>
              </a:solidFill>
              <a:latin typeface="微软雅黑" panose="020B0503020204020204" pitchFamily="34" charset="-122"/>
              <a:ea typeface="微软雅黑" panose="020B0503020204020204" pitchFamily="34" charset="-122"/>
            </a:endParaRPr>
          </a:p>
          <a:p>
            <a:pPr eaLnBrk="1" hangingPunct="1">
              <a:lnSpc>
                <a:spcPct val="120000"/>
              </a:lnSpc>
            </a:pPr>
            <a:r>
              <a:rPr lang="en-US" altLang="zh-CN" sz="1800" b="1" dirty="0" smtClean="0">
                <a:solidFill>
                  <a:srgbClr val="C00000"/>
                </a:solidFill>
                <a:latin typeface="微软雅黑" panose="020B0503020204020204" pitchFamily="34" charset="-122"/>
                <a:ea typeface="微软雅黑" panose="020B0503020204020204" pitchFamily="34" charset="-122"/>
              </a:rPr>
              <a:t>ADDR</a:t>
            </a:r>
            <a:r>
              <a:rPr lang="en-US" altLang="zh-CN" sz="1800" b="1" dirty="0">
                <a:solidFill>
                  <a:srgbClr val="C00000"/>
                </a:solidFill>
                <a:latin typeface="微软雅黑" panose="020B0503020204020204" pitchFamily="34" charset="-122"/>
                <a:ea typeface="微软雅黑" panose="020B0503020204020204" pitchFamily="34" charset="-122"/>
              </a:rPr>
              <a:t>:</a:t>
            </a:r>
            <a:r>
              <a:rPr lang="zh-CN" altLang="en-US" sz="1800" b="1" dirty="0">
                <a:solidFill>
                  <a:srgbClr val="C00000"/>
                </a:solidFill>
                <a:latin typeface="微软雅黑" panose="020B0503020204020204" pitchFamily="34" charset="-122"/>
                <a:ea typeface="微软雅黑" panose="020B0503020204020204" pitchFamily="34" charset="-122"/>
              </a:rPr>
              <a:t>指令中操作数</a:t>
            </a:r>
            <a:r>
              <a:rPr lang="zh-CN" altLang="en-US" sz="1800" b="1" dirty="0" smtClean="0">
                <a:solidFill>
                  <a:srgbClr val="C00000"/>
                </a:solidFill>
                <a:latin typeface="微软雅黑" panose="020B0503020204020204" pitchFamily="34" charset="-122"/>
                <a:ea typeface="微软雅黑" panose="020B0503020204020204" pitchFamily="34" charset="-122"/>
              </a:rPr>
              <a:t>地址</a:t>
            </a:r>
            <a:endParaRPr lang="zh-CN" altLang="en-US" sz="1800" b="1" dirty="0">
              <a:solidFill>
                <a:srgbClr val="C00000"/>
              </a:solidFill>
              <a:latin typeface="微软雅黑" panose="020B0503020204020204" pitchFamily="34" charset="-122"/>
              <a:ea typeface="微软雅黑" panose="020B0503020204020204" pitchFamily="34" charset="-122"/>
            </a:endParaRPr>
          </a:p>
        </p:txBody>
      </p:sp>
      <p:sp>
        <p:nvSpPr>
          <p:cNvPr id="47" name="Rectangle 53"/>
          <p:cNvSpPr>
            <a:spLocks noChangeArrowheads="1"/>
          </p:cNvSpPr>
          <p:nvPr/>
        </p:nvSpPr>
        <p:spPr bwMode="auto">
          <a:xfrm>
            <a:off x="0" y="6057228"/>
            <a:ext cx="4175724" cy="757130"/>
          </a:xfrm>
          <a:prstGeom prst="rect">
            <a:avLst/>
          </a:prstGeom>
          <a:solidFill>
            <a:schemeClr val="accent4">
              <a:lumMod val="60000"/>
              <a:lumOff val="40000"/>
            </a:schemeClr>
          </a:solidFill>
          <a:ln>
            <a:noFill/>
          </a:ln>
          <a:effectLst/>
          <a:extLst/>
        </p:spPr>
        <p:txBody>
          <a:bodyPr wrap="square">
            <a:spAutoFit/>
          </a:bodyPr>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eaLnBrk="1" hangingPunct="1">
              <a:lnSpc>
                <a:spcPct val="120000"/>
              </a:lnSpc>
            </a:pP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12</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个不同的微操作</a:t>
            </a:r>
            <a:endPar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15</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条不同的微指令，</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11</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种微操作组合</a:t>
            </a:r>
            <a:endParaRPr lang="zh-CN" altLang="en-US" sz="18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1943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bwMode="auto">
          <a:xfrm>
            <a:off x="251520" y="188912"/>
            <a:ext cx="8229600" cy="648044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gn="just" eaLnBrk="1" hangingPunct="1">
              <a:lnSpc>
                <a:spcPct val="130000"/>
              </a:lnSpc>
              <a:buFontTx/>
              <a:buNone/>
            </a:pPr>
            <a:r>
              <a:rPr lang="zh-CN" altLang="en-US" sz="2600" b="1" dirty="0" smtClean="0">
                <a:solidFill>
                  <a:srgbClr val="0070C0"/>
                </a:solidFill>
              </a:rPr>
              <a:t>三、设计微指令格式</a:t>
            </a:r>
          </a:p>
          <a:p>
            <a:pPr algn="just">
              <a:lnSpc>
                <a:spcPct val="130000"/>
              </a:lnSpc>
              <a:buFont typeface="Wingdings" pitchFamily="2" charset="2"/>
              <a:buChar char="n"/>
            </a:pPr>
            <a:r>
              <a:rPr lang="zh-CN" altLang="en-US" b="1" dirty="0" smtClean="0">
                <a:solidFill>
                  <a:srgbClr val="C00000"/>
                </a:solidFill>
              </a:rPr>
              <a:t>微操作码部分</a:t>
            </a:r>
          </a:p>
          <a:p>
            <a:pPr marL="617220" lvl="3" indent="-342900" algn="just">
              <a:lnSpc>
                <a:spcPct val="130000"/>
              </a:lnSpc>
              <a:buSzPct val="70000"/>
              <a:buFont typeface="Wingdings" panose="05000000000000000000" pitchFamily="2" charset="2"/>
              <a:buChar char="ü"/>
            </a:pPr>
            <a:r>
              <a:rPr lang="zh-CN" altLang="en-US" b="1" dirty="0" smtClean="0"/>
              <a:t>水平型微指令， 12位微操作码，对应</a:t>
            </a:r>
            <a:r>
              <a:rPr lang="en-US" altLang="zh-CN" b="1" dirty="0" smtClean="0"/>
              <a:t>12</a:t>
            </a:r>
            <a:r>
              <a:rPr lang="zh-CN" altLang="en-US" b="1" dirty="0" smtClean="0"/>
              <a:t>种微操作；</a:t>
            </a:r>
          </a:p>
          <a:p>
            <a:pPr marL="617220" lvl="3" indent="-342900" algn="just">
              <a:lnSpc>
                <a:spcPct val="130000"/>
              </a:lnSpc>
              <a:buSzPct val="70000"/>
              <a:buFont typeface="Wingdings" panose="05000000000000000000" pitchFamily="2" charset="2"/>
              <a:buChar char="ü"/>
            </a:pPr>
            <a:r>
              <a:rPr lang="zh-CN" altLang="en-US" b="1" dirty="0" smtClean="0"/>
              <a:t>简便、快速，不译码。</a:t>
            </a:r>
          </a:p>
          <a:p>
            <a:pPr marL="268288" indent="-268288" algn="just">
              <a:lnSpc>
                <a:spcPct val="130000"/>
              </a:lnSpc>
              <a:buFont typeface="Wingdings" pitchFamily="2" charset="2"/>
              <a:buChar char="n"/>
            </a:pPr>
            <a:r>
              <a:rPr lang="zh-CN" altLang="en-US" b="1" dirty="0" smtClean="0">
                <a:solidFill>
                  <a:srgbClr val="C00000"/>
                </a:solidFill>
              </a:rPr>
              <a:t>微地址码部分</a:t>
            </a:r>
          </a:p>
          <a:p>
            <a:pPr marL="617220" lvl="3" indent="-342900" algn="just">
              <a:lnSpc>
                <a:spcPct val="130000"/>
              </a:lnSpc>
              <a:buSzPct val="70000"/>
              <a:buFont typeface="Wingdings" panose="05000000000000000000" pitchFamily="2" charset="2"/>
              <a:buChar char="ü"/>
            </a:pPr>
            <a:r>
              <a:rPr lang="zh-CN" altLang="en-US" b="1" dirty="0"/>
              <a:t>指出下一条微指令的地址</a:t>
            </a:r>
          </a:p>
          <a:p>
            <a:pPr marL="617220" lvl="3" indent="-342900" algn="just">
              <a:lnSpc>
                <a:spcPct val="130000"/>
              </a:lnSpc>
              <a:buSzPct val="70000"/>
              <a:buFont typeface="Wingdings" panose="05000000000000000000" pitchFamily="2" charset="2"/>
              <a:buChar char="ü"/>
            </a:pPr>
            <a:r>
              <a:rPr lang="zh-CN" altLang="en-US" b="1" dirty="0"/>
              <a:t>共1</a:t>
            </a:r>
            <a:r>
              <a:rPr lang="en-US" altLang="zh-CN" b="1" dirty="0"/>
              <a:t>5</a:t>
            </a:r>
            <a:r>
              <a:rPr lang="zh-CN" altLang="en-US" b="1" dirty="0"/>
              <a:t>条不同的微指令，分配4位地址码 </a:t>
            </a:r>
            <a:endParaRPr lang="en-US" altLang="zh-CN" b="1" dirty="0"/>
          </a:p>
          <a:p>
            <a:pPr marL="0" indent="0" algn="just">
              <a:lnSpc>
                <a:spcPct val="130000"/>
              </a:lnSpc>
              <a:buNone/>
            </a:pPr>
            <a:r>
              <a:rPr lang="zh-CN" altLang="en-US" sz="2400" b="1" dirty="0">
                <a:solidFill>
                  <a:srgbClr val="0070C0"/>
                </a:solidFill>
                <a:latin typeface="宋体" pitchFamily="2" charset="-122"/>
              </a:rPr>
              <a:t>四、微程序设计</a:t>
            </a:r>
          </a:p>
          <a:p>
            <a:pPr marL="349250" indent="-349250">
              <a:lnSpc>
                <a:spcPct val="130000"/>
              </a:lnSpc>
              <a:buFont typeface="Wingdings" pitchFamily="2" charset="2"/>
              <a:buChar char="n"/>
            </a:pPr>
            <a:r>
              <a:rPr lang="zh-CN" altLang="en-US" b="1" dirty="0"/>
              <a:t>公共微</a:t>
            </a:r>
            <a:r>
              <a:rPr lang="zh-CN" altLang="en-US" b="1" dirty="0" smtClean="0"/>
              <a:t>子程序：取</a:t>
            </a:r>
            <a:r>
              <a:rPr lang="zh-CN" altLang="en-US" b="1" dirty="0"/>
              <a:t>指令用的微</a:t>
            </a:r>
            <a:r>
              <a:rPr lang="zh-CN" altLang="en-US" b="1" dirty="0" smtClean="0"/>
              <a:t>子程序</a:t>
            </a:r>
            <a:endParaRPr lang="zh-CN" altLang="en-US" b="1" dirty="0"/>
          </a:p>
          <a:p>
            <a:pPr marL="349250" indent="-349250">
              <a:lnSpc>
                <a:spcPct val="130000"/>
              </a:lnSpc>
              <a:buFont typeface="Wingdings" pitchFamily="2" charset="2"/>
              <a:buChar char="n"/>
            </a:pPr>
            <a:r>
              <a:rPr lang="zh-CN" altLang="en-US" b="1" dirty="0"/>
              <a:t>除了</a:t>
            </a:r>
            <a:r>
              <a:rPr lang="en-US" altLang="zh-CN" b="1" dirty="0"/>
              <a:t>HLT</a:t>
            </a:r>
            <a:r>
              <a:rPr lang="zh-CN" altLang="en-US" b="1" dirty="0"/>
              <a:t>外，其他每条机器指令的最后一条微指令的后继地址都是00</a:t>
            </a:r>
            <a:r>
              <a:rPr lang="zh-CN" altLang="en-US" b="1" dirty="0" smtClean="0"/>
              <a:t>，即：再</a:t>
            </a:r>
            <a:r>
              <a:rPr lang="zh-CN" altLang="en-US" b="1" dirty="0"/>
              <a:t>取下一</a:t>
            </a:r>
            <a:r>
              <a:rPr lang="zh-CN" altLang="en-US" b="1" dirty="0" smtClean="0"/>
              <a:t>条机器指令</a:t>
            </a:r>
            <a:endParaRPr lang="zh-CN" altLang="en-US" sz="2000" b="1" dirty="0" smtClean="0"/>
          </a:p>
        </p:txBody>
      </p:sp>
      <p:grpSp>
        <p:nvGrpSpPr>
          <p:cNvPr id="2" name="组合 1"/>
          <p:cNvGrpSpPr/>
          <p:nvPr/>
        </p:nvGrpSpPr>
        <p:grpSpPr>
          <a:xfrm>
            <a:off x="3563888" y="116632"/>
            <a:ext cx="5113660" cy="1079054"/>
            <a:chOff x="4139952" y="116632"/>
            <a:chExt cx="4537596" cy="1079054"/>
          </a:xfrm>
        </p:grpSpPr>
        <p:sp>
          <p:nvSpPr>
            <p:cNvPr id="44036" name="Text Box 5"/>
            <p:cNvSpPr txBox="1">
              <a:spLocks noChangeArrowheads="1"/>
            </p:cNvSpPr>
            <p:nvPr/>
          </p:nvSpPr>
          <p:spPr bwMode="auto">
            <a:xfrm>
              <a:off x="4454915" y="622598"/>
              <a:ext cx="2432571" cy="573088"/>
            </a:xfrm>
            <a:prstGeom prst="rect">
              <a:avLst/>
            </a:prstGeom>
            <a:solidFill>
              <a:srgbClr val="FFFFFF"/>
            </a:solidFill>
            <a:ln w="9525">
              <a:solidFill>
                <a:srgbClr val="000000"/>
              </a:solidFill>
              <a:miter lim="800000"/>
              <a:headEnd/>
              <a:tailEnd/>
            </a:ln>
          </p:spPr>
          <p:txBody>
            <a:bodyPr lIns="0" tIns="0" rIns="0" bIns="0" anchor="ctr"/>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zh-CN" altLang="en-US" sz="2200" b="1">
                  <a:solidFill>
                    <a:srgbClr val="FF0000"/>
                  </a:solidFill>
                  <a:latin typeface="微软雅黑" panose="020B0503020204020204" pitchFamily="34" charset="-122"/>
                  <a:ea typeface="微软雅黑" panose="020B0503020204020204" pitchFamily="34" charset="-122"/>
                </a:rPr>
                <a:t>微操作码</a:t>
              </a:r>
            </a:p>
          </p:txBody>
        </p:sp>
        <p:sp>
          <p:nvSpPr>
            <p:cNvPr id="44037" name="Text Box 6"/>
            <p:cNvSpPr txBox="1">
              <a:spLocks noChangeArrowheads="1"/>
            </p:cNvSpPr>
            <p:nvPr/>
          </p:nvSpPr>
          <p:spPr bwMode="auto">
            <a:xfrm>
              <a:off x="6887487" y="622598"/>
              <a:ext cx="1644952" cy="573088"/>
            </a:xfrm>
            <a:prstGeom prst="rect">
              <a:avLst/>
            </a:prstGeom>
            <a:solidFill>
              <a:srgbClr val="FFFFFF"/>
            </a:solidFill>
            <a:ln w="9525">
              <a:solidFill>
                <a:srgbClr val="000000"/>
              </a:solidFill>
              <a:miter lim="800000"/>
              <a:headEnd/>
              <a:tailEnd/>
            </a:ln>
          </p:spPr>
          <p:txBody>
            <a:bodyPr lIns="0" tIns="0" rIns="0" bIns="0" anchor="ctr"/>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r>
                <a:rPr lang="zh-CN" altLang="en-US" sz="2200" b="1" dirty="0">
                  <a:solidFill>
                    <a:srgbClr val="FF0000"/>
                  </a:solidFill>
                  <a:latin typeface="微软雅黑" panose="020B0503020204020204" pitchFamily="34" charset="-122"/>
                  <a:ea typeface="微软雅黑" panose="020B0503020204020204" pitchFamily="34" charset="-122"/>
                </a:rPr>
                <a:t>后继地址</a:t>
              </a:r>
            </a:p>
          </p:txBody>
        </p:sp>
        <p:sp>
          <p:nvSpPr>
            <p:cNvPr id="44038" name="Text Box 7"/>
            <p:cNvSpPr txBox="1">
              <a:spLocks noChangeArrowheads="1"/>
            </p:cNvSpPr>
            <p:nvPr/>
          </p:nvSpPr>
          <p:spPr bwMode="auto">
            <a:xfrm>
              <a:off x="4139952" y="116632"/>
              <a:ext cx="4537596"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just"/>
              <a:r>
                <a:rPr lang="zh-CN" altLang="en-US" sz="2200" b="1" dirty="0">
                  <a:solidFill>
                    <a:srgbClr val="FF0000"/>
                  </a:solidFill>
                  <a:latin typeface="微软雅黑" panose="020B0503020204020204" pitchFamily="34" charset="-122"/>
                  <a:ea typeface="微软雅黑" panose="020B0503020204020204" pitchFamily="34" charset="-122"/>
                </a:rPr>
                <a:t> </a:t>
              </a:r>
              <a:r>
                <a:rPr lang="zh-CN" altLang="en-US" sz="2200" b="1" dirty="0" smtClean="0">
                  <a:solidFill>
                    <a:srgbClr val="FF0000"/>
                  </a:solidFill>
                  <a:latin typeface="微软雅黑" panose="020B0503020204020204" pitchFamily="34" charset="-122"/>
                  <a:ea typeface="微软雅黑" panose="020B0503020204020204" pitchFamily="34" charset="-122"/>
                </a:rPr>
                <a:t>    15                         </a:t>
              </a:r>
              <a:r>
                <a:rPr lang="zh-CN" altLang="en-US" sz="2200" b="1" dirty="0">
                  <a:solidFill>
                    <a:srgbClr val="FF0000"/>
                  </a:solidFill>
                  <a:latin typeface="微软雅黑" panose="020B0503020204020204" pitchFamily="34" charset="-122"/>
                  <a:ea typeface="微软雅黑" panose="020B0503020204020204" pitchFamily="34" charset="-122"/>
                </a:rPr>
                <a:t>4  3   </a:t>
              </a:r>
              <a:r>
                <a:rPr lang="zh-CN" altLang="en-US" sz="2200" b="1" dirty="0" smtClean="0">
                  <a:solidFill>
                    <a:srgbClr val="FF0000"/>
                  </a:solidFill>
                  <a:latin typeface="微软雅黑" panose="020B0503020204020204" pitchFamily="34" charset="-122"/>
                  <a:ea typeface="微软雅黑" panose="020B0503020204020204" pitchFamily="34" charset="-122"/>
                </a:rPr>
                <a:t>              </a:t>
              </a:r>
              <a:r>
                <a:rPr lang="zh-CN" altLang="en-US" sz="2200" b="1" dirty="0">
                  <a:solidFill>
                    <a:srgbClr val="FF0000"/>
                  </a:solidFill>
                  <a:latin typeface="微软雅黑" panose="020B0503020204020204" pitchFamily="34" charset="-122"/>
                  <a:ea typeface="微软雅黑" panose="020B0503020204020204" pitchFamily="34" charset="-122"/>
                </a:rPr>
                <a:t>0</a:t>
              </a:r>
            </a:p>
          </p:txBody>
        </p:sp>
      </p:grpSp>
    </p:spTree>
    <p:extLst>
      <p:ext uri="{BB962C8B-B14F-4D97-AF65-F5344CB8AC3E}">
        <p14:creationId xmlns:p14="http://schemas.microsoft.com/office/powerpoint/2010/main" val="1308710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checkerboard(across)">
                                      <p:cBhvr>
                                        <p:cTn id="7" dur="500"/>
                                        <p:tgtEl>
                                          <p:spTgt spid="331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1779">
                                            <p:txEl>
                                              <p:pRg st="1" end="1"/>
                                            </p:txEl>
                                          </p:spTgt>
                                        </p:tgtEl>
                                        <p:attrNameLst>
                                          <p:attrName>style.visibility</p:attrName>
                                        </p:attrNameLst>
                                      </p:cBhvr>
                                      <p:to>
                                        <p:strVal val="visible"/>
                                      </p:to>
                                    </p:set>
                                    <p:animEffect transition="in" filter="checkerboard(across)">
                                      <p:cBhvr>
                                        <p:cTn id="12" dur="500"/>
                                        <p:tgtEl>
                                          <p:spTgt spid="331779">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31779">
                                            <p:txEl>
                                              <p:pRg st="2" end="2"/>
                                            </p:txEl>
                                          </p:spTgt>
                                        </p:tgtEl>
                                        <p:attrNameLst>
                                          <p:attrName>style.visibility</p:attrName>
                                        </p:attrNameLst>
                                      </p:cBhvr>
                                      <p:to>
                                        <p:strVal val="visible"/>
                                      </p:to>
                                    </p:set>
                                    <p:animEffect transition="in" filter="checkerboard(across)">
                                      <p:cBhvr>
                                        <p:cTn id="15" dur="500"/>
                                        <p:tgtEl>
                                          <p:spTgt spid="331779">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31779">
                                            <p:txEl>
                                              <p:pRg st="3" end="3"/>
                                            </p:txEl>
                                          </p:spTgt>
                                        </p:tgtEl>
                                        <p:attrNameLst>
                                          <p:attrName>style.visibility</p:attrName>
                                        </p:attrNameLst>
                                      </p:cBhvr>
                                      <p:to>
                                        <p:strVal val="visible"/>
                                      </p:to>
                                    </p:set>
                                    <p:animEffect transition="in" filter="checkerboard(across)">
                                      <p:cBhvr>
                                        <p:cTn id="18" dur="500"/>
                                        <p:tgtEl>
                                          <p:spTgt spid="33177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31779">
                                            <p:txEl>
                                              <p:pRg st="4" end="4"/>
                                            </p:txEl>
                                          </p:spTgt>
                                        </p:tgtEl>
                                        <p:attrNameLst>
                                          <p:attrName>style.visibility</p:attrName>
                                        </p:attrNameLst>
                                      </p:cBhvr>
                                      <p:to>
                                        <p:strVal val="visible"/>
                                      </p:to>
                                    </p:set>
                                    <p:animEffect transition="in" filter="checkerboard(across)">
                                      <p:cBhvr>
                                        <p:cTn id="23" dur="500"/>
                                        <p:tgtEl>
                                          <p:spTgt spid="331779">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31779">
                                            <p:txEl>
                                              <p:pRg st="5" end="5"/>
                                            </p:txEl>
                                          </p:spTgt>
                                        </p:tgtEl>
                                        <p:attrNameLst>
                                          <p:attrName>style.visibility</p:attrName>
                                        </p:attrNameLst>
                                      </p:cBhvr>
                                      <p:to>
                                        <p:strVal val="visible"/>
                                      </p:to>
                                    </p:set>
                                    <p:animEffect transition="in" filter="checkerboard(across)">
                                      <p:cBhvr>
                                        <p:cTn id="26" dur="500"/>
                                        <p:tgtEl>
                                          <p:spTgt spid="331779">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31779">
                                            <p:txEl>
                                              <p:pRg st="6" end="6"/>
                                            </p:txEl>
                                          </p:spTgt>
                                        </p:tgtEl>
                                        <p:attrNameLst>
                                          <p:attrName>style.visibility</p:attrName>
                                        </p:attrNameLst>
                                      </p:cBhvr>
                                      <p:to>
                                        <p:strVal val="visible"/>
                                      </p:to>
                                    </p:set>
                                    <p:animEffect transition="in" filter="checkerboard(across)">
                                      <p:cBhvr>
                                        <p:cTn id="29" dur="500"/>
                                        <p:tgtEl>
                                          <p:spTgt spid="33177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31779">
                                            <p:txEl>
                                              <p:pRg st="7" end="7"/>
                                            </p:txEl>
                                          </p:spTgt>
                                        </p:tgtEl>
                                        <p:attrNameLst>
                                          <p:attrName>style.visibility</p:attrName>
                                        </p:attrNameLst>
                                      </p:cBhvr>
                                      <p:to>
                                        <p:strVal val="visible"/>
                                      </p:to>
                                    </p:set>
                                    <p:animEffect transition="in" filter="checkerboard(across)">
                                      <p:cBhvr>
                                        <p:cTn id="34" dur="500"/>
                                        <p:tgtEl>
                                          <p:spTgt spid="33177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331779">
                                            <p:txEl>
                                              <p:pRg st="8" end="8"/>
                                            </p:txEl>
                                          </p:spTgt>
                                        </p:tgtEl>
                                        <p:attrNameLst>
                                          <p:attrName>style.visibility</p:attrName>
                                        </p:attrNameLst>
                                      </p:cBhvr>
                                      <p:to>
                                        <p:strVal val="visible"/>
                                      </p:to>
                                    </p:set>
                                    <p:animEffect transition="in" filter="checkerboard(across)">
                                      <p:cBhvr>
                                        <p:cTn id="39" dur="500"/>
                                        <p:tgtEl>
                                          <p:spTgt spid="33177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331779">
                                            <p:txEl>
                                              <p:pRg st="9" end="9"/>
                                            </p:txEl>
                                          </p:spTgt>
                                        </p:tgtEl>
                                        <p:attrNameLst>
                                          <p:attrName>style.visibility</p:attrName>
                                        </p:attrNameLst>
                                      </p:cBhvr>
                                      <p:to>
                                        <p:strVal val="visible"/>
                                      </p:to>
                                    </p:set>
                                    <p:animEffect transition="in" filter="checkerboard(across)">
                                      <p:cBhvr>
                                        <p:cTn id="44" dur="500"/>
                                        <p:tgtEl>
                                          <p:spTgt spid="3317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71517" name="Group 829"/>
          <p:cNvGraphicFramePr>
            <a:graphicFrameLocks noGrp="1"/>
          </p:cNvGraphicFramePr>
          <p:nvPr>
            <p:extLst>
              <p:ext uri="{D42A27DB-BD31-4B8C-83A1-F6EECF244321}">
                <p14:modId xmlns:p14="http://schemas.microsoft.com/office/powerpoint/2010/main" val="1059064958"/>
              </p:ext>
            </p:extLst>
          </p:nvPr>
        </p:nvGraphicFramePr>
        <p:xfrm>
          <a:off x="107950" y="269875"/>
          <a:ext cx="8928098" cy="4814913"/>
        </p:xfrm>
        <a:graphic>
          <a:graphicData uri="http://schemas.openxmlformats.org/drawingml/2006/table">
            <a:tbl>
              <a:tblPr/>
              <a:tblGrid>
                <a:gridCol w="1008011"/>
                <a:gridCol w="432005"/>
                <a:gridCol w="576006"/>
                <a:gridCol w="576006"/>
                <a:gridCol w="648007"/>
                <a:gridCol w="576006"/>
                <a:gridCol w="576006"/>
                <a:gridCol w="648007"/>
                <a:gridCol w="1224014"/>
                <a:gridCol w="1224014"/>
                <a:gridCol w="1080012"/>
                <a:gridCol w="360004"/>
              </a:tblGrid>
              <a:tr h="365733">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IP-&gt;AR</a:t>
                      </a: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R</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op3</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op4</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op5</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op6</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op7</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op8</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Z-&gt;AC-Y</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Z-&gt;AC-Y</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AC-&gt;DR</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W</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rgbClr val="FF0000"/>
                        </a:solidFill>
                        <a:effectLst/>
                        <a:latin typeface="Times New Roman" pitchFamily="18" charset="0"/>
                        <a:ea typeface="宋体" pitchFamily="2" charset="-122"/>
                      </a:endParaRP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469">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1</a:t>
                      </a:r>
                    </a:p>
                  </a:txBody>
                  <a:tcPr marL="91431" marR="91431"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229" name="矩形 1"/>
          <p:cNvSpPr>
            <a:spLocks noChangeArrowheads="1"/>
          </p:cNvSpPr>
          <p:nvPr/>
        </p:nvSpPr>
        <p:spPr bwMode="auto">
          <a:xfrm>
            <a:off x="144463" y="5157788"/>
            <a:ext cx="8891587"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just" eaLnBrk="1" hangingPunct="1">
              <a:lnSpc>
                <a:spcPct val="150000"/>
              </a:lnSpc>
            </a:pPr>
            <a:r>
              <a:rPr lang="en-US" altLang="zh-CN" sz="1800" b="1" dirty="0" smtClean="0">
                <a:latin typeface="微软雅黑" panose="020B0503020204020204" pitchFamily="34" charset="-122"/>
                <a:ea typeface="微软雅黑" panose="020B0503020204020204" pitchFamily="34" charset="-122"/>
              </a:rPr>
              <a:t>(1) AR</a:t>
            </a:r>
            <a:r>
              <a:rPr lang="en-US" altLang="zh-CN"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IP		 (</a:t>
            </a:r>
            <a:r>
              <a:rPr lang="en-US" altLang="zh-CN" sz="1800" b="1" dirty="0">
                <a:latin typeface="微软雅黑" panose="020B0503020204020204" pitchFamily="34" charset="-122"/>
                <a:ea typeface="微软雅黑" panose="020B0503020204020204" pitchFamily="34" charset="-122"/>
              </a:rPr>
              <a:t>2</a:t>
            </a:r>
            <a:r>
              <a:rPr lang="en-US" altLang="zh-CN" sz="1800" b="1" dirty="0" smtClean="0">
                <a:latin typeface="微软雅黑" panose="020B0503020204020204" pitchFamily="34" charset="-122"/>
                <a:ea typeface="微软雅黑" panose="020B0503020204020204" pitchFamily="34" charset="-122"/>
              </a:rPr>
              <a:t>) R		(3) IR</a:t>
            </a:r>
            <a:r>
              <a:rPr lang="en-US" altLang="zh-CN"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MDR	 	(4) IP</a:t>
            </a:r>
            <a:r>
              <a:rPr lang="en-US" altLang="zh-CN"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IP+1</a:t>
            </a:r>
          </a:p>
          <a:p>
            <a:pPr algn="just" eaLnBrk="1" hangingPunct="1">
              <a:lnSpc>
                <a:spcPct val="150000"/>
              </a:lnSpc>
            </a:pPr>
            <a:r>
              <a:rPr lang="en-US" altLang="zh-CN" sz="1800" b="1" dirty="0" smtClean="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5</a:t>
            </a:r>
            <a:r>
              <a:rPr lang="en-US" altLang="zh-CN" sz="1800" b="1" dirty="0" smtClean="0">
                <a:latin typeface="微软雅黑" panose="020B0503020204020204" pitchFamily="34" charset="-122"/>
                <a:ea typeface="微软雅黑" panose="020B0503020204020204" pitchFamily="34" charset="-122"/>
              </a:rPr>
              <a:t>) AR</a:t>
            </a:r>
            <a:r>
              <a:rPr lang="en-US" altLang="zh-CN"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ADDR		(6)AC</a:t>
            </a:r>
            <a:r>
              <a:rPr lang="en-US" altLang="zh-CN"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MDR	(7)Y</a:t>
            </a:r>
            <a:r>
              <a:rPr lang="en-US" altLang="zh-CN"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MDR		(</a:t>
            </a:r>
            <a:r>
              <a:rPr lang="en-US" altLang="zh-CN" sz="1800" b="1" dirty="0">
                <a:latin typeface="微软雅黑" panose="020B0503020204020204" pitchFamily="34" charset="-122"/>
                <a:ea typeface="微软雅黑" panose="020B0503020204020204" pitchFamily="34" charset="-122"/>
              </a:rPr>
              <a:t>8)Z←</a:t>
            </a:r>
            <a:r>
              <a:rPr lang="en-US" altLang="zh-CN" sz="1800" b="1" dirty="0" smtClean="0">
                <a:latin typeface="微软雅黑" panose="020B0503020204020204" pitchFamily="34" charset="-122"/>
                <a:ea typeface="微软雅黑" panose="020B0503020204020204" pitchFamily="34" charset="-122"/>
              </a:rPr>
              <a:t>AC+Y</a:t>
            </a:r>
          </a:p>
          <a:p>
            <a:pPr algn="just" eaLnBrk="1" hangingPunct="1">
              <a:lnSpc>
                <a:spcPct val="150000"/>
              </a:lnSpc>
            </a:pPr>
            <a:r>
              <a:rPr lang="en-US" altLang="zh-CN" sz="1800" b="1" dirty="0" smtClean="0">
                <a:latin typeface="微软雅黑" panose="020B0503020204020204" pitchFamily="34" charset="-122"/>
                <a:ea typeface="微软雅黑" panose="020B0503020204020204" pitchFamily="34" charset="-122"/>
              </a:rPr>
              <a:t>(9) AC</a:t>
            </a:r>
            <a:r>
              <a:rPr lang="en-US" altLang="zh-CN"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Z		(10)Z</a:t>
            </a:r>
            <a:r>
              <a:rPr lang="en-US" altLang="zh-CN"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AC-Y	(</a:t>
            </a:r>
            <a:r>
              <a:rPr lang="en-US" altLang="zh-CN" sz="1800" b="1" dirty="0">
                <a:latin typeface="微软雅黑" panose="020B0503020204020204" pitchFamily="34" charset="-122"/>
                <a:ea typeface="微软雅黑" panose="020B0503020204020204" pitchFamily="34" charset="-122"/>
              </a:rPr>
              <a:t>11)MDR←</a:t>
            </a:r>
            <a:r>
              <a:rPr lang="en-US" altLang="zh-CN" sz="1800" b="1" dirty="0" smtClean="0">
                <a:latin typeface="微软雅黑" panose="020B0503020204020204" pitchFamily="34" charset="-122"/>
                <a:ea typeface="微软雅黑" panose="020B0503020204020204" pitchFamily="34" charset="-122"/>
              </a:rPr>
              <a:t>AC		(12)W</a:t>
            </a:r>
            <a:endParaRPr lang="en-US" altLang="zh-CN" sz="1800" b="1" dirty="0">
              <a:latin typeface="微软雅黑" panose="020B0503020204020204" pitchFamily="34" charset="-122"/>
              <a:ea typeface="微软雅黑" panose="020B0503020204020204" pitchFamily="34" charset="-122"/>
            </a:endParaRPr>
          </a:p>
        </p:txBody>
      </p:sp>
      <p:sp>
        <p:nvSpPr>
          <p:cNvPr id="4" name="Rectangle 53"/>
          <p:cNvSpPr>
            <a:spLocks noChangeArrowheads="1"/>
          </p:cNvSpPr>
          <p:nvPr/>
        </p:nvSpPr>
        <p:spPr bwMode="auto">
          <a:xfrm>
            <a:off x="3491880" y="6460652"/>
            <a:ext cx="5688632" cy="396583"/>
          </a:xfrm>
          <a:prstGeom prst="rect">
            <a:avLst/>
          </a:prstGeom>
          <a:solidFill>
            <a:schemeClr val="accent4">
              <a:lumMod val="60000"/>
              <a:lumOff val="40000"/>
            </a:schemeClr>
          </a:solidFill>
          <a:ln>
            <a:noFill/>
          </a:ln>
          <a:effectLst/>
          <a:extLst/>
        </p:spPr>
        <p:txBody>
          <a:bodyPr wrap="square">
            <a:spAutoFit/>
          </a:bodyPr>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eaLnBrk="1" hangingPunct="1">
              <a:lnSpc>
                <a:spcPct val="120000"/>
              </a:lnSpc>
            </a:pP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15</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条不同的微指令，但操作码部分只有</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11</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种组合</a:t>
            </a:r>
            <a:endParaRPr lang="zh-CN" altLang="en-US" sz="18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2250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934"/>
            <a:ext cx="8424936" cy="6650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53"/>
          <p:cNvSpPr>
            <a:spLocks noChangeArrowheads="1"/>
          </p:cNvSpPr>
          <p:nvPr/>
        </p:nvSpPr>
        <p:spPr bwMode="auto">
          <a:xfrm>
            <a:off x="72008" y="6262360"/>
            <a:ext cx="2123728" cy="424732"/>
          </a:xfrm>
          <a:prstGeom prst="rect">
            <a:avLst/>
          </a:prstGeom>
          <a:solidFill>
            <a:schemeClr val="accent4">
              <a:lumMod val="60000"/>
              <a:lumOff val="40000"/>
            </a:schemeClr>
          </a:solidFill>
          <a:ln>
            <a:noFill/>
          </a:ln>
          <a:effectLst/>
          <a:extLst/>
        </p:spPr>
        <p:txBody>
          <a:bodyPr wrap="square">
            <a:spAutoFit/>
          </a:bodyPr>
          <a:lstStyle>
            <a:lvl1pPr eaLnBrk="0" hangingPunct="0">
              <a:defRPr sz="1400">
                <a:solidFill>
                  <a:schemeClr val="tx1"/>
                </a:solidFill>
                <a:latin typeface="Times New Roman" pitchFamily="18" charset="0"/>
                <a:ea typeface="宋体" pitchFamily="2" charset="-122"/>
              </a:defRPr>
            </a:lvl1pPr>
            <a:lvl2pPr marL="742950" indent="-285750" eaLnBrk="0" hangingPunct="0">
              <a:defRPr sz="1400">
                <a:solidFill>
                  <a:schemeClr val="tx1"/>
                </a:solidFill>
                <a:latin typeface="Times New Roman" pitchFamily="18" charset="0"/>
                <a:ea typeface="宋体" pitchFamily="2" charset="-122"/>
              </a:defRPr>
            </a:lvl2pPr>
            <a:lvl3pPr marL="1143000" indent="-228600" eaLnBrk="0" hangingPunct="0">
              <a:defRPr sz="1400">
                <a:solidFill>
                  <a:schemeClr val="tx1"/>
                </a:solidFill>
                <a:latin typeface="Times New Roman" pitchFamily="18" charset="0"/>
                <a:ea typeface="宋体" pitchFamily="2" charset="-122"/>
              </a:defRPr>
            </a:lvl3pPr>
            <a:lvl4pPr marL="1600200" indent="-228600" eaLnBrk="0" hangingPunct="0">
              <a:defRPr sz="1400">
                <a:solidFill>
                  <a:schemeClr val="tx1"/>
                </a:solidFill>
                <a:latin typeface="Times New Roman" pitchFamily="18" charset="0"/>
                <a:ea typeface="宋体" pitchFamily="2" charset="-122"/>
              </a:defRPr>
            </a:lvl4pPr>
            <a:lvl5pPr marL="2057400" indent="-228600" eaLnBrk="0" hangingPunct="0">
              <a:defRPr sz="1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eaLnBrk="1" hangingPunct="1">
              <a:lnSpc>
                <a:spcPct val="120000"/>
              </a:lnSpc>
            </a:pP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15</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条不同的微指令</a:t>
            </a:r>
            <a:endParaRPr lang="zh-CN" altLang="en-US" sz="1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bwMode="auto">
          <a:xfrm>
            <a:off x="3347864" y="1628800"/>
            <a:ext cx="3096344" cy="5112568"/>
          </a:xfrm>
          <a:prstGeom prst="roundRect">
            <a:avLst/>
          </a:prstGeom>
          <a:noFill/>
          <a:ln w="28575">
            <a:solidFill>
              <a:srgbClr val="FF3300"/>
            </a:solidFill>
            <a:prstDash val="lgDash"/>
            <a:miter lim="800000"/>
            <a:headEnd/>
            <a:tailEnd/>
          </a:ln>
        </p:spPr>
        <p:txBody>
          <a:bodyPr wrap="none" rtlCol="0" anchor="ctr">
            <a:noAutofit/>
          </a:bodyPr>
          <a:lstStyle/>
          <a:p>
            <a:pPr algn="ctr" eaLnBrk="1" hangingPunct="1"/>
            <a:endParaRPr kumimoji="1" lang="zh-CN" altLang="en-US" sz="2400" b="1" dirty="0">
              <a:latin typeface="Times New Roman" pitchFamily="18" charset="0"/>
            </a:endParaRPr>
          </a:p>
        </p:txBody>
      </p:sp>
    </p:spTree>
    <p:extLst>
      <p:ext uri="{BB962C8B-B14F-4D97-AF65-F5344CB8AC3E}">
        <p14:creationId xmlns:p14="http://schemas.microsoft.com/office/powerpoint/2010/main" val="10955768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5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0"/>
            <a:ext cx="92170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347864" y="0"/>
            <a:ext cx="72008" cy="7029400"/>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784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30A41C4E-D848-41C0-AE6D-B8193FA59361}" type="slidenum">
              <a:rPr lang="en-US" altLang="zh-CN" sz="1000" smtClean="0"/>
              <a:pPr eaLnBrk="1" hangingPunct="1">
                <a:spcBef>
                  <a:spcPct val="0"/>
                </a:spcBef>
                <a:buClrTx/>
                <a:buSzTx/>
                <a:buFontTx/>
                <a:buNone/>
              </a:pPr>
              <a:t>4</a:t>
            </a:fld>
            <a:endParaRPr lang="en-US" altLang="zh-CN" sz="1000" smtClean="0"/>
          </a:p>
        </p:txBody>
      </p:sp>
      <p:sp>
        <p:nvSpPr>
          <p:cNvPr id="7171" name="Rectangle 2"/>
          <p:cNvSpPr>
            <a:spLocks noGrp="1" noChangeArrowheads="1"/>
          </p:cNvSpPr>
          <p:nvPr>
            <p:ph type="title"/>
          </p:nvPr>
        </p:nvSpPr>
        <p:spPr>
          <a:xfrm>
            <a:off x="323528" y="490662"/>
            <a:ext cx="8136904" cy="778098"/>
          </a:xfrm>
        </p:spPr>
        <p:txBody>
          <a:bodyPr/>
          <a:lstStyle/>
          <a:p>
            <a:pPr eaLnBrk="1" hangingPunct="1"/>
            <a:r>
              <a:rPr lang="zh-CN" altLang="en-US" dirty="0" smtClean="0">
                <a:solidFill>
                  <a:schemeClr val="accent2">
                    <a:lumMod val="50000"/>
                  </a:schemeClr>
                </a:solidFill>
                <a:cs typeface="Times New Roman" pitchFamily="18" charset="0"/>
              </a:rPr>
              <a:t>一、基本概念</a:t>
            </a:r>
            <a:endParaRPr lang="zh-CN" altLang="en-US" dirty="0" smtClean="0">
              <a:solidFill>
                <a:schemeClr val="accent2">
                  <a:lumMod val="50000"/>
                </a:schemeClr>
              </a:solidFill>
            </a:endParaRPr>
          </a:p>
        </p:txBody>
      </p:sp>
      <p:sp>
        <p:nvSpPr>
          <p:cNvPr id="7172" name="Rectangle 3"/>
          <p:cNvSpPr>
            <a:spLocks noGrp="1" noChangeArrowheads="1"/>
          </p:cNvSpPr>
          <p:nvPr>
            <p:ph type="body" idx="1"/>
          </p:nvPr>
        </p:nvSpPr>
        <p:spPr>
          <a:xfrm>
            <a:off x="395288" y="1412776"/>
            <a:ext cx="8209160" cy="4876800"/>
          </a:xfrm>
        </p:spPr>
        <p:txBody>
          <a:bodyPr>
            <a:normAutofit/>
          </a:bodyPr>
          <a:lstStyle/>
          <a:p>
            <a:pPr marL="0" indent="0">
              <a:lnSpc>
                <a:spcPct val="150000"/>
              </a:lnSpc>
              <a:spcBef>
                <a:spcPts val="0"/>
              </a:spcBef>
              <a:buNone/>
            </a:pPr>
            <a:r>
              <a:rPr lang="en-US" altLang="zh-CN" sz="2400" b="1" dirty="0">
                <a:solidFill>
                  <a:srgbClr val="006600"/>
                </a:solidFill>
              </a:rPr>
              <a:t>3</a:t>
            </a:r>
            <a:r>
              <a:rPr lang="zh-CN" altLang="en-US" sz="2400" b="1" dirty="0">
                <a:solidFill>
                  <a:srgbClr val="006600"/>
                </a:solidFill>
              </a:rPr>
              <a:t>、互斥与相容的微操作</a:t>
            </a:r>
            <a:endParaRPr lang="en-US" altLang="zh-CN" sz="2400" b="1" dirty="0">
              <a:solidFill>
                <a:srgbClr val="006600"/>
              </a:solidFill>
            </a:endParaRPr>
          </a:p>
          <a:p>
            <a:pPr>
              <a:lnSpc>
                <a:spcPct val="150000"/>
              </a:lnSpc>
            </a:pPr>
            <a:r>
              <a:rPr lang="zh-CN" altLang="en-US" sz="2400" dirty="0" smtClean="0"/>
              <a:t>数据通路的结构关系，使微操作具有相容或互斥关系</a:t>
            </a:r>
          </a:p>
          <a:p>
            <a:pPr lvl="1">
              <a:lnSpc>
                <a:spcPct val="150000"/>
              </a:lnSpc>
            </a:pPr>
            <a:r>
              <a:rPr lang="zh-CN" altLang="en-US" sz="2400" b="0" dirty="0">
                <a:solidFill>
                  <a:schemeClr val="tx1"/>
                </a:solidFill>
              </a:rPr>
              <a:t>互斥的微</a:t>
            </a:r>
            <a:r>
              <a:rPr lang="zh-CN" altLang="en-US" sz="2400" b="0" dirty="0" smtClean="0">
                <a:solidFill>
                  <a:schemeClr val="tx1"/>
                </a:solidFill>
              </a:rPr>
              <a:t>操作：不能</a:t>
            </a:r>
            <a:r>
              <a:rPr lang="zh-CN" altLang="en-US" sz="2400" b="0" dirty="0">
                <a:solidFill>
                  <a:schemeClr val="tx1"/>
                </a:solidFill>
              </a:rPr>
              <a:t>同时或不能在同一个节拍内并行执行的微</a:t>
            </a:r>
            <a:r>
              <a:rPr lang="zh-CN" altLang="en-US" sz="2400" b="0" dirty="0" smtClean="0">
                <a:solidFill>
                  <a:schemeClr val="tx1"/>
                </a:solidFill>
              </a:rPr>
              <a:t>操作</a:t>
            </a:r>
            <a:endParaRPr lang="en-US" altLang="zh-CN" sz="2400" b="0" dirty="0" smtClean="0">
              <a:solidFill>
                <a:schemeClr val="tx1"/>
              </a:solidFill>
            </a:endParaRPr>
          </a:p>
          <a:p>
            <a:pPr lvl="1">
              <a:lnSpc>
                <a:spcPct val="150000"/>
              </a:lnSpc>
            </a:pPr>
            <a:r>
              <a:rPr lang="zh-CN" altLang="en-US" sz="2400" b="0" dirty="0" smtClean="0">
                <a:solidFill>
                  <a:schemeClr val="tx1"/>
                </a:solidFill>
              </a:rPr>
              <a:t>相容</a:t>
            </a:r>
            <a:r>
              <a:rPr lang="zh-CN" altLang="en-US" sz="2400" b="0" dirty="0">
                <a:solidFill>
                  <a:schemeClr val="tx1"/>
                </a:solidFill>
              </a:rPr>
              <a:t>的微</a:t>
            </a:r>
            <a:r>
              <a:rPr lang="zh-CN" altLang="en-US" sz="2400" b="0" dirty="0" smtClean="0">
                <a:solidFill>
                  <a:schemeClr val="tx1"/>
                </a:solidFill>
              </a:rPr>
              <a:t>操作：能够</a:t>
            </a:r>
            <a:r>
              <a:rPr lang="zh-CN" altLang="en-US" sz="2400" b="0" dirty="0">
                <a:solidFill>
                  <a:schemeClr val="tx1"/>
                </a:solidFill>
              </a:rPr>
              <a:t>同时或在同一个节拍</a:t>
            </a:r>
            <a:r>
              <a:rPr lang="zh-CN" altLang="en-US" sz="2400" b="0" dirty="0" smtClean="0">
                <a:solidFill>
                  <a:schemeClr val="tx1"/>
                </a:solidFill>
              </a:rPr>
              <a:t>内，并行</a:t>
            </a:r>
            <a:r>
              <a:rPr lang="zh-CN" altLang="en-US" sz="2400" b="0" dirty="0">
                <a:solidFill>
                  <a:schemeClr val="tx1"/>
                </a:solidFill>
              </a:rPr>
              <a:t>执行的微</a:t>
            </a:r>
            <a:r>
              <a:rPr lang="zh-CN" altLang="en-US" sz="2400" b="0" dirty="0" smtClean="0">
                <a:solidFill>
                  <a:schemeClr val="tx1"/>
                </a:solidFill>
              </a:rPr>
              <a:t>操作</a:t>
            </a:r>
            <a:endParaRPr lang="zh-CN" altLang="en-US" sz="2400" b="0" dirty="0">
              <a:solidFill>
                <a:schemeClr val="tx1"/>
              </a:solidFill>
            </a:endParaRPr>
          </a:p>
        </p:txBody>
      </p:sp>
    </p:spTree>
    <p:extLst>
      <p:ext uri="{BB962C8B-B14F-4D97-AF65-F5344CB8AC3E}">
        <p14:creationId xmlns:p14="http://schemas.microsoft.com/office/powerpoint/2010/main" val="3974301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FE7A5FBC-D235-426C-8A30-2ABB5FA005BF}" type="slidenum">
              <a:rPr lang="en-US" altLang="zh-CN" sz="1000" smtClean="0"/>
              <a:pPr eaLnBrk="1" hangingPunct="1">
                <a:spcBef>
                  <a:spcPct val="0"/>
                </a:spcBef>
                <a:buClrTx/>
                <a:buSzTx/>
                <a:buFontTx/>
                <a:buNone/>
              </a:pPr>
              <a:t>5</a:t>
            </a:fld>
            <a:endParaRPr lang="en-US" altLang="zh-CN" sz="1000" smtClean="0"/>
          </a:p>
        </p:txBody>
      </p:sp>
      <p:sp>
        <p:nvSpPr>
          <p:cNvPr id="9220" name="Rectangle 3"/>
          <p:cNvSpPr>
            <a:spLocks noGrp="1" noChangeArrowheads="1"/>
          </p:cNvSpPr>
          <p:nvPr>
            <p:ph type="body" idx="1"/>
          </p:nvPr>
        </p:nvSpPr>
        <p:spPr>
          <a:xfrm>
            <a:off x="323528" y="1268760"/>
            <a:ext cx="8352928" cy="4752528"/>
          </a:xfrm>
        </p:spPr>
        <p:txBody>
          <a:bodyPr>
            <a:noAutofit/>
          </a:bodyPr>
          <a:lstStyle/>
          <a:p>
            <a:pPr>
              <a:lnSpc>
                <a:spcPct val="150000"/>
              </a:lnSpc>
              <a:spcBef>
                <a:spcPts val="0"/>
              </a:spcBef>
              <a:buNone/>
            </a:pPr>
            <a:r>
              <a:rPr lang="en-US" altLang="zh-CN" sz="2400" b="1" dirty="0">
                <a:solidFill>
                  <a:srgbClr val="006600"/>
                </a:solidFill>
              </a:rPr>
              <a:t>4</a:t>
            </a:r>
            <a:r>
              <a:rPr lang="zh-CN" altLang="en-US" sz="2400" b="1" dirty="0" smtClean="0">
                <a:solidFill>
                  <a:srgbClr val="006600"/>
                </a:solidFill>
              </a:rPr>
              <a:t>、微指令</a:t>
            </a:r>
            <a:endParaRPr lang="en-US" altLang="zh-CN" sz="2400" b="1" dirty="0" smtClean="0">
              <a:solidFill>
                <a:srgbClr val="006600"/>
              </a:solidFill>
            </a:endParaRPr>
          </a:p>
          <a:p>
            <a:pPr>
              <a:lnSpc>
                <a:spcPct val="150000"/>
              </a:lnSpc>
              <a:spcBef>
                <a:spcPts val="0"/>
              </a:spcBef>
            </a:pPr>
            <a:r>
              <a:rPr lang="zh-CN" altLang="en-US" sz="2400" dirty="0" smtClean="0"/>
              <a:t>同一</a:t>
            </a:r>
            <a:r>
              <a:rPr lang="en-US" altLang="zh-CN" sz="2400" dirty="0" smtClean="0"/>
              <a:t>CPU</a:t>
            </a:r>
            <a:r>
              <a:rPr lang="zh-CN" altLang="en-US" sz="2400" dirty="0" smtClean="0"/>
              <a:t>周期内，并行执行的微操作控制信息，存储在控制存储器里，构成一条微指令</a:t>
            </a:r>
            <a:r>
              <a:rPr lang="en-US" altLang="zh-CN" sz="2400" dirty="0" smtClean="0"/>
              <a:t>(Microinstruction)</a:t>
            </a:r>
            <a:endParaRPr lang="zh-CN" altLang="en-US" sz="2400" dirty="0" smtClean="0"/>
          </a:p>
          <a:p>
            <a:pPr>
              <a:lnSpc>
                <a:spcPct val="150000"/>
              </a:lnSpc>
              <a:spcBef>
                <a:spcPts val="0"/>
              </a:spcBef>
            </a:pPr>
            <a:r>
              <a:rPr lang="zh-CN" altLang="en-US" sz="2400" b="1" dirty="0" smtClean="0">
                <a:solidFill>
                  <a:srgbClr val="C00000"/>
                </a:solidFill>
              </a:rPr>
              <a:t>是微命令的组合</a:t>
            </a:r>
            <a:r>
              <a:rPr lang="zh-CN" altLang="en-US" sz="2400" b="1" dirty="0">
                <a:solidFill>
                  <a:srgbClr val="C00000"/>
                </a:solidFill>
              </a:rPr>
              <a:t>，</a:t>
            </a:r>
            <a:r>
              <a:rPr lang="zh-CN" altLang="en-US" sz="2400" b="1" dirty="0" smtClean="0">
                <a:solidFill>
                  <a:srgbClr val="C00000"/>
                </a:solidFill>
              </a:rPr>
              <a:t>一条微指令至少包含两部分信息</a:t>
            </a:r>
          </a:p>
          <a:p>
            <a:pPr marL="639763" lvl="1" indent="-374650">
              <a:lnSpc>
                <a:spcPct val="150000"/>
              </a:lnSpc>
              <a:spcBef>
                <a:spcPts val="0"/>
              </a:spcBef>
            </a:pPr>
            <a:r>
              <a:rPr lang="zh-CN" altLang="en-US" sz="2400" dirty="0" smtClean="0"/>
              <a:t>操作控制字段，又称微操作码字段，对应产生某一步操作所需的各个微操作控制信号</a:t>
            </a:r>
            <a:endParaRPr lang="en-US" altLang="zh-CN" sz="2400" dirty="0" smtClean="0"/>
          </a:p>
          <a:p>
            <a:pPr marL="639763" lvl="1" indent="-374650">
              <a:lnSpc>
                <a:spcPct val="150000"/>
              </a:lnSpc>
              <a:spcBef>
                <a:spcPts val="0"/>
              </a:spcBef>
            </a:pPr>
            <a:r>
              <a:rPr lang="zh-CN" altLang="en-US" sz="2400" dirty="0" smtClean="0"/>
              <a:t>顺序控制字段，又称微地址码字段，控制产生下一条要执行的微指令地址</a:t>
            </a:r>
          </a:p>
        </p:txBody>
      </p:sp>
      <p:sp>
        <p:nvSpPr>
          <p:cNvPr id="6" name="Rectangle 2"/>
          <p:cNvSpPr>
            <a:spLocks noGrp="1" noChangeArrowheads="1"/>
          </p:cNvSpPr>
          <p:nvPr>
            <p:ph type="title"/>
          </p:nvPr>
        </p:nvSpPr>
        <p:spPr>
          <a:xfrm>
            <a:off x="323528" y="404664"/>
            <a:ext cx="8136904" cy="778098"/>
          </a:xfrm>
        </p:spPr>
        <p:txBody>
          <a:bodyPr/>
          <a:lstStyle/>
          <a:p>
            <a:pPr eaLnBrk="1" hangingPunct="1"/>
            <a:r>
              <a:rPr lang="zh-CN" altLang="en-US" dirty="0" smtClean="0">
                <a:solidFill>
                  <a:schemeClr val="accent2">
                    <a:lumMod val="50000"/>
                  </a:schemeClr>
                </a:solidFill>
                <a:cs typeface="Times New Roman" pitchFamily="18" charset="0"/>
              </a:rPr>
              <a:t>一、基本概念</a:t>
            </a:r>
            <a:endParaRPr lang="zh-CN" altLang="en-US" dirty="0" smtClean="0">
              <a:solidFill>
                <a:schemeClr val="accent2">
                  <a:lumMod val="50000"/>
                </a:schemeClr>
              </a:solidFill>
            </a:endParaRPr>
          </a:p>
        </p:txBody>
      </p:sp>
    </p:spTree>
    <p:extLst>
      <p:ext uri="{BB962C8B-B14F-4D97-AF65-F5344CB8AC3E}">
        <p14:creationId xmlns:p14="http://schemas.microsoft.com/office/powerpoint/2010/main" val="2328408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6366650D-B4E0-4278-B0AD-3642226BE1E7}" type="slidenum">
              <a:rPr lang="en-US" altLang="zh-CN" sz="1000" smtClean="0"/>
              <a:pPr eaLnBrk="1" hangingPunct="1">
                <a:spcBef>
                  <a:spcPct val="0"/>
                </a:spcBef>
                <a:buClrTx/>
                <a:buSzTx/>
                <a:buFontTx/>
                <a:buNone/>
              </a:pPr>
              <a:t>6</a:t>
            </a:fld>
            <a:endParaRPr lang="en-US" altLang="zh-CN" sz="1000" smtClean="0"/>
          </a:p>
        </p:txBody>
      </p:sp>
      <p:sp>
        <p:nvSpPr>
          <p:cNvPr id="11268" name="Rectangle 3"/>
          <p:cNvSpPr>
            <a:spLocks noGrp="1" noChangeArrowheads="1"/>
          </p:cNvSpPr>
          <p:nvPr>
            <p:ph type="body" idx="1"/>
          </p:nvPr>
        </p:nvSpPr>
        <p:spPr>
          <a:xfrm>
            <a:off x="323528" y="260648"/>
            <a:ext cx="7467600" cy="504056"/>
          </a:xfrm>
          <a:solidFill>
            <a:schemeClr val="accent2">
              <a:lumMod val="20000"/>
              <a:lumOff val="80000"/>
            </a:schemeClr>
          </a:solidFill>
        </p:spPr>
        <p:txBody>
          <a:bodyPr>
            <a:noAutofit/>
          </a:bodyPr>
          <a:lstStyle/>
          <a:p>
            <a:pPr marL="0" indent="0" algn="ctr" eaLnBrk="1" hangingPunct="1">
              <a:buNone/>
            </a:pPr>
            <a:r>
              <a:rPr lang="zh-CN" altLang="en-US" sz="2400" b="1" dirty="0" smtClean="0">
                <a:solidFill>
                  <a:srgbClr val="C00000"/>
                </a:solidFill>
              </a:rPr>
              <a:t>微指令格式举例</a:t>
            </a:r>
          </a:p>
        </p:txBody>
      </p:sp>
      <p:sp>
        <p:nvSpPr>
          <p:cNvPr id="11269" name="Rectangle 4"/>
          <p:cNvSpPr>
            <a:spLocks noChangeArrowheads="1"/>
          </p:cNvSpPr>
          <p:nvPr/>
        </p:nvSpPr>
        <p:spPr bwMode="auto">
          <a:xfrm>
            <a:off x="2228850" y="2557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1800"/>
          </a:p>
        </p:txBody>
      </p:sp>
      <p:pic>
        <p:nvPicPr>
          <p:cNvPr id="11270" name="Picture 5" descr="5">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496944"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478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E375295A-FC6D-49FD-A0E5-C358769E2BFC}" type="slidenum">
              <a:rPr lang="en-US" altLang="zh-CN" sz="1000" smtClean="0"/>
              <a:pPr eaLnBrk="1" hangingPunct="1">
                <a:spcBef>
                  <a:spcPct val="0"/>
                </a:spcBef>
                <a:buClrTx/>
                <a:buSzTx/>
                <a:buFontTx/>
                <a:buNone/>
              </a:pPr>
              <a:t>7</a:t>
            </a:fld>
            <a:endParaRPr lang="en-US" altLang="zh-CN" sz="1000" smtClean="0"/>
          </a:p>
        </p:txBody>
      </p:sp>
      <p:pic>
        <p:nvPicPr>
          <p:cNvPr id="8195" name="Picture 2" descr="aa">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4" y="764704"/>
            <a:ext cx="8497639" cy="609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Freeform 3"/>
          <p:cNvSpPr>
            <a:spLocks/>
          </p:cNvSpPr>
          <p:nvPr/>
        </p:nvSpPr>
        <p:spPr bwMode="auto">
          <a:xfrm>
            <a:off x="1874838" y="5811838"/>
            <a:ext cx="2062162" cy="238125"/>
          </a:xfrm>
          <a:custGeom>
            <a:avLst/>
            <a:gdLst>
              <a:gd name="T0" fmla="*/ 0 w 1299"/>
              <a:gd name="T1" fmla="*/ 2147483647 h 150"/>
              <a:gd name="T2" fmla="*/ 2147483647 w 1299"/>
              <a:gd name="T3" fmla="*/ 2147483647 h 150"/>
              <a:gd name="T4" fmla="*/ 2147483647 w 1299"/>
              <a:gd name="T5" fmla="*/ 0 h 150"/>
              <a:gd name="T6" fmla="*/ 0 60000 65536"/>
              <a:gd name="T7" fmla="*/ 0 60000 65536"/>
              <a:gd name="T8" fmla="*/ 0 60000 65536"/>
              <a:gd name="T9" fmla="*/ 0 w 1299"/>
              <a:gd name="T10" fmla="*/ 0 h 150"/>
              <a:gd name="T11" fmla="*/ 1299 w 1299"/>
              <a:gd name="T12" fmla="*/ 150 h 150"/>
            </a:gdLst>
            <a:ahLst/>
            <a:cxnLst>
              <a:cxn ang="T6">
                <a:pos x="T0" y="T1"/>
              </a:cxn>
              <a:cxn ang="T7">
                <a:pos x="T2" y="T3"/>
              </a:cxn>
              <a:cxn ang="T8">
                <a:pos x="T4" y="T5"/>
              </a:cxn>
            </a:cxnLst>
            <a:rect l="T9" t="T10" r="T11" b="T12"/>
            <a:pathLst>
              <a:path w="1299" h="150">
                <a:moveTo>
                  <a:pt x="0" y="29"/>
                </a:moveTo>
                <a:cubicBezTo>
                  <a:pt x="83" y="85"/>
                  <a:pt x="156" y="107"/>
                  <a:pt x="254" y="127"/>
                </a:cubicBezTo>
                <a:cubicBezTo>
                  <a:pt x="539" y="122"/>
                  <a:pt x="1000" y="150"/>
                  <a:pt x="1299"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7" name="Freeform 4"/>
          <p:cNvSpPr>
            <a:spLocks/>
          </p:cNvSpPr>
          <p:nvPr/>
        </p:nvSpPr>
        <p:spPr bwMode="auto">
          <a:xfrm>
            <a:off x="4060825" y="5765800"/>
            <a:ext cx="2046288" cy="285750"/>
          </a:xfrm>
          <a:custGeom>
            <a:avLst/>
            <a:gdLst>
              <a:gd name="T0" fmla="*/ 0 w 1289"/>
              <a:gd name="T1" fmla="*/ 2147483647 h 180"/>
              <a:gd name="T2" fmla="*/ 2147483647 w 1289"/>
              <a:gd name="T3" fmla="*/ 2147483647 h 180"/>
              <a:gd name="T4" fmla="*/ 2147483647 w 1289"/>
              <a:gd name="T5" fmla="*/ 0 h 180"/>
              <a:gd name="T6" fmla="*/ 0 60000 65536"/>
              <a:gd name="T7" fmla="*/ 0 60000 65536"/>
              <a:gd name="T8" fmla="*/ 0 60000 65536"/>
              <a:gd name="T9" fmla="*/ 0 w 1289"/>
              <a:gd name="T10" fmla="*/ 0 h 180"/>
              <a:gd name="T11" fmla="*/ 1289 w 1289"/>
              <a:gd name="T12" fmla="*/ 180 h 180"/>
            </a:gdLst>
            <a:ahLst/>
            <a:cxnLst>
              <a:cxn ang="T6">
                <a:pos x="T0" y="T1"/>
              </a:cxn>
              <a:cxn ang="T7">
                <a:pos x="T2" y="T3"/>
              </a:cxn>
              <a:cxn ang="T8">
                <a:pos x="T4" y="T5"/>
              </a:cxn>
            </a:cxnLst>
            <a:rect l="T9" t="T10" r="T11" b="T12"/>
            <a:pathLst>
              <a:path w="1289" h="180">
                <a:moveTo>
                  <a:pt x="0" y="49"/>
                </a:moveTo>
                <a:cubicBezTo>
                  <a:pt x="144" y="156"/>
                  <a:pt x="354" y="136"/>
                  <a:pt x="527" y="146"/>
                </a:cubicBezTo>
                <a:cubicBezTo>
                  <a:pt x="747" y="140"/>
                  <a:pt x="1100" y="180"/>
                  <a:pt x="1289"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 name="Rectangle 3"/>
          <p:cNvSpPr txBox="1">
            <a:spLocks noChangeArrowheads="1"/>
          </p:cNvSpPr>
          <p:nvPr/>
        </p:nvSpPr>
        <p:spPr>
          <a:xfrm>
            <a:off x="395536" y="260648"/>
            <a:ext cx="8136904" cy="576064"/>
          </a:xfrm>
          <a:prstGeom prst="rect">
            <a:avLst/>
          </a:prstGeom>
          <a:solidFill>
            <a:schemeClr val="accent2">
              <a:lumMod val="20000"/>
              <a:lumOff val="80000"/>
            </a:schemeClr>
          </a:solidFill>
        </p:spPr>
        <p:txBody>
          <a:bodyPr vert="horz">
            <a:noAutofit/>
          </a:bodyPr>
          <a:lstStyle>
            <a:lvl1pPr marL="274320" indent="-274320" algn="l" rtl="0" eaLnBrk="1" latinLnBrk="0" hangingPunct="1">
              <a:lnSpc>
                <a:spcPct val="100000"/>
              </a:lnSpc>
              <a:spcBef>
                <a:spcPts val="1200"/>
              </a:spcBef>
              <a:buClr>
                <a:schemeClr val="accent1"/>
              </a:buClr>
              <a:buSzPct val="70000"/>
              <a:buFont typeface="Wingdings"/>
              <a:buChar char=""/>
              <a:defRPr kumimoji="0" sz="2200" b="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lnSpc>
                <a:spcPct val="100000"/>
              </a:lnSpc>
              <a:spcBef>
                <a:spcPts val="1200"/>
              </a:spcBef>
              <a:buClr>
                <a:schemeClr val="accent1"/>
              </a:buClr>
              <a:buSzPct val="8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lnSpc>
                <a:spcPct val="100000"/>
              </a:lnSpc>
              <a:spcBef>
                <a:spcPts val="1200"/>
              </a:spcBef>
              <a:buClr>
                <a:schemeClr val="accent1">
                  <a:shade val="75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lnSpc>
                <a:spcPct val="100000"/>
              </a:lnSpc>
              <a:spcBef>
                <a:spcPts val="1200"/>
              </a:spcBef>
              <a:buClr>
                <a:schemeClr val="accent1">
                  <a:tint val="60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lnSpc>
                <a:spcPct val="100000"/>
              </a:lnSpc>
              <a:spcBef>
                <a:spcPts val="1200"/>
              </a:spcBef>
              <a:buClr>
                <a:schemeClr val="accent2">
                  <a:tint val="60000"/>
                </a:schemeClr>
              </a:buClr>
              <a:buSzPct val="68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ctr" fontAlgn="auto">
              <a:spcAft>
                <a:spcPts val="0"/>
              </a:spcAft>
              <a:buNone/>
            </a:pPr>
            <a:r>
              <a:rPr lang="zh-CN" altLang="en-US" sz="2400" b="1" dirty="0" smtClean="0">
                <a:solidFill>
                  <a:srgbClr val="C00000"/>
                </a:solidFill>
              </a:rPr>
              <a:t>微指令对应的的数据通路</a:t>
            </a:r>
          </a:p>
        </p:txBody>
      </p:sp>
    </p:spTree>
    <p:extLst>
      <p:ext uri="{BB962C8B-B14F-4D97-AF65-F5344CB8AC3E}">
        <p14:creationId xmlns:p14="http://schemas.microsoft.com/office/powerpoint/2010/main" val="3786668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xfrm>
            <a:off x="6553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fld id="{7336EA8D-EF00-4BC3-8189-BAACF0D8AC25}" type="slidenum">
              <a:rPr lang="en-US" altLang="zh-CN" sz="1000" smtClean="0"/>
              <a:pPr eaLnBrk="1" hangingPunct="1">
                <a:spcBef>
                  <a:spcPct val="0"/>
                </a:spcBef>
                <a:buClrTx/>
                <a:buSzTx/>
                <a:buFontTx/>
                <a:buNone/>
              </a:pPr>
              <a:t>8</a:t>
            </a:fld>
            <a:endParaRPr lang="en-US" altLang="zh-CN" sz="1000" smtClean="0"/>
          </a:p>
        </p:txBody>
      </p:sp>
      <p:sp>
        <p:nvSpPr>
          <p:cNvPr id="10244" name="Rectangle 3"/>
          <p:cNvSpPr>
            <a:spLocks noGrp="1" noChangeArrowheads="1"/>
          </p:cNvSpPr>
          <p:nvPr>
            <p:ph type="body" idx="1"/>
          </p:nvPr>
        </p:nvSpPr>
        <p:spPr>
          <a:xfrm>
            <a:off x="457200" y="1412776"/>
            <a:ext cx="7931224" cy="4873752"/>
          </a:xfrm>
        </p:spPr>
        <p:txBody>
          <a:bodyPr>
            <a:normAutofit/>
          </a:bodyPr>
          <a:lstStyle/>
          <a:p>
            <a:pPr eaLnBrk="1" hangingPunct="1">
              <a:lnSpc>
                <a:spcPct val="150000"/>
              </a:lnSpc>
              <a:buFont typeface="Wingdings" pitchFamily="2" charset="2"/>
              <a:buNone/>
            </a:pPr>
            <a:r>
              <a:rPr lang="en-US" altLang="zh-CN" sz="2400" b="1" dirty="0">
                <a:solidFill>
                  <a:srgbClr val="006600"/>
                </a:solidFill>
              </a:rPr>
              <a:t>5</a:t>
            </a:r>
            <a:r>
              <a:rPr lang="zh-CN" altLang="en-US" sz="2400" b="1" dirty="0" smtClean="0">
                <a:solidFill>
                  <a:srgbClr val="006600"/>
                </a:solidFill>
              </a:rPr>
              <a:t>、微程序</a:t>
            </a:r>
          </a:p>
          <a:p>
            <a:pPr marL="361950" indent="-361950">
              <a:lnSpc>
                <a:spcPct val="150000"/>
              </a:lnSpc>
            </a:pPr>
            <a:r>
              <a:rPr lang="zh-CN" altLang="en-US" sz="2400" dirty="0" smtClean="0"/>
              <a:t>微指令的有序集合就是微程序</a:t>
            </a:r>
          </a:p>
          <a:p>
            <a:pPr marL="712788" lvl="1" indent="-350838">
              <a:lnSpc>
                <a:spcPct val="150000"/>
              </a:lnSpc>
            </a:pPr>
            <a:r>
              <a:rPr lang="zh-CN" altLang="en-US" sz="2400" dirty="0" smtClean="0"/>
              <a:t>一段微程序对应一条机器指令</a:t>
            </a:r>
          </a:p>
          <a:p>
            <a:pPr marL="712788" lvl="1" indent="-350838">
              <a:lnSpc>
                <a:spcPct val="150000"/>
              </a:lnSpc>
            </a:pPr>
            <a:r>
              <a:rPr lang="zh-CN" altLang="en-US" sz="2400" dirty="0" smtClean="0"/>
              <a:t>微地址 ：微指令在控制存储器中的存储单元地址</a:t>
            </a:r>
          </a:p>
        </p:txBody>
      </p:sp>
      <p:sp>
        <p:nvSpPr>
          <p:cNvPr id="6" name="Rectangle 2"/>
          <p:cNvSpPr>
            <a:spLocks noGrp="1" noChangeArrowheads="1"/>
          </p:cNvSpPr>
          <p:nvPr>
            <p:ph type="title"/>
          </p:nvPr>
        </p:nvSpPr>
        <p:spPr>
          <a:xfrm>
            <a:off x="323528" y="404664"/>
            <a:ext cx="8136904" cy="778098"/>
          </a:xfrm>
        </p:spPr>
        <p:txBody>
          <a:bodyPr/>
          <a:lstStyle/>
          <a:p>
            <a:pPr eaLnBrk="1" hangingPunct="1"/>
            <a:r>
              <a:rPr lang="zh-CN" altLang="en-US" dirty="0" smtClean="0">
                <a:solidFill>
                  <a:schemeClr val="accent2">
                    <a:lumMod val="50000"/>
                  </a:schemeClr>
                </a:solidFill>
                <a:cs typeface="Times New Roman" pitchFamily="18" charset="0"/>
              </a:rPr>
              <a:t>一、基本概念</a:t>
            </a:r>
            <a:endParaRPr lang="zh-CN" altLang="en-US" dirty="0" smtClean="0">
              <a:solidFill>
                <a:schemeClr val="accent2">
                  <a:lumMod val="50000"/>
                </a:schemeClr>
              </a:solidFill>
            </a:endParaRPr>
          </a:p>
        </p:txBody>
      </p:sp>
    </p:spTree>
    <p:extLst>
      <p:ext uri="{BB962C8B-B14F-4D97-AF65-F5344CB8AC3E}">
        <p14:creationId xmlns:p14="http://schemas.microsoft.com/office/powerpoint/2010/main" val="574927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5"/>
          <p:cNvSpPr txBox="1">
            <a:spLocks noChangeArrowheads="1"/>
          </p:cNvSpPr>
          <p:nvPr/>
        </p:nvSpPr>
        <p:spPr bwMode="auto">
          <a:xfrm>
            <a:off x="251520" y="323945"/>
            <a:ext cx="8424936" cy="584775"/>
          </a:xfrm>
          <a:prstGeom prst="rect">
            <a:avLst/>
          </a:prstGeom>
          <a:ln>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3200" b="1" dirty="0" smtClean="0">
                <a:solidFill>
                  <a:schemeClr val="accent2">
                    <a:lumMod val="50000"/>
                  </a:schemeClr>
                </a:solidFill>
                <a:latin typeface="微软雅黑" panose="020B0503020204020204" pitchFamily="34" charset="-122"/>
                <a:ea typeface="微软雅黑" panose="020B0503020204020204" pitchFamily="34" charset="-122"/>
              </a:rPr>
              <a:t>二、微程序控制</a:t>
            </a:r>
            <a:r>
              <a:rPr lang="zh-CN" altLang="en-US" sz="3200" b="1" dirty="0">
                <a:solidFill>
                  <a:schemeClr val="accent2">
                    <a:lumMod val="50000"/>
                  </a:schemeClr>
                </a:solidFill>
                <a:latin typeface="微软雅黑" panose="020B0503020204020204" pitchFamily="34" charset="-122"/>
                <a:ea typeface="微软雅黑" panose="020B0503020204020204" pitchFamily="34" charset="-122"/>
              </a:rPr>
              <a:t>器原理</a:t>
            </a:r>
          </a:p>
        </p:txBody>
      </p:sp>
      <p:sp>
        <p:nvSpPr>
          <p:cNvPr id="4" name="Rectangle 3"/>
          <p:cNvSpPr txBox="1">
            <a:spLocks noChangeArrowheads="1"/>
          </p:cNvSpPr>
          <p:nvPr/>
        </p:nvSpPr>
        <p:spPr>
          <a:xfrm>
            <a:off x="323528" y="1052736"/>
            <a:ext cx="8424936" cy="5421216"/>
          </a:xfrm>
          <a:prstGeom prst="rect">
            <a:avLst/>
          </a:prstGeom>
        </p:spPr>
        <p:txBody>
          <a:bodyPr vert="horz">
            <a:normAutofit/>
          </a:bodyPr>
          <a:lstStyle>
            <a:lvl1pPr marL="274320" indent="-274320" algn="l" rtl="0" eaLnBrk="1" latinLnBrk="0" hangingPunct="1">
              <a:lnSpc>
                <a:spcPct val="100000"/>
              </a:lnSpc>
              <a:spcBef>
                <a:spcPts val="1200"/>
              </a:spcBef>
              <a:buClr>
                <a:schemeClr val="accent1"/>
              </a:buClr>
              <a:buSzPct val="70000"/>
              <a:buFont typeface="Wingdings"/>
              <a:buChar char=""/>
              <a:defRPr kumimoji="0" sz="2200" b="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lnSpc>
                <a:spcPct val="100000"/>
              </a:lnSpc>
              <a:spcBef>
                <a:spcPts val="1200"/>
              </a:spcBef>
              <a:buClr>
                <a:schemeClr val="accent1"/>
              </a:buClr>
              <a:buSzPct val="8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182880" algn="l" rtl="0" eaLnBrk="1" latinLnBrk="0" hangingPunct="1">
              <a:lnSpc>
                <a:spcPct val="100000"/>
              </a:lnSpc>
              <a:spcBef>
                <a:spcPts val="1200"/>
              </a:spcBef>
              <a:buClr>
                <a:schemeClr val="accent1">
                  <a:shade val="75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3pPr>
            <a:lvl4pPr marL="1188720" indent="-182880" algn="l" rtl="0" eaLnBrk="1" latinLnBrk="0" hangingPunct="1">
              <a:lnSpc>
                <a:spcPct val="100000"/>
              </a:lnSpc>
              <a:spcBef>
                <a:spcPts val="1200"/>
              </a:spcBef>
              <a:buClr>
                <a:schemeClr val="accent1">
                  <a:tint val="60000"/>
                </a:schemeClr>
              </a:buClr>
              <a:buSzPct val="60000"/>
              <a:buFont typeface="Wingdings"/>
              <a:buChar char=""/>
              <a:defRPr kumimoji="0" sz="2200" kern="1200">
                <a:solidFill>
                  <a:schemeClr val="tx1"/>
                </a:solidFill>
                <a:latin typeface="微软雅黑" panose="020B0503020204020204" pitchFamily="34" charset="-122"/>
                <a:ea typeface="微软雅黑" panose="020B0503020204020204" pitchFamily="34" charset="-122"/>
                <a:cs typeface="+mn-cs"/>
              </a:defRPr>
            </a:lvl4pPr>
            <a:lvl5pPr marL="1463040" indent="-182880" algn="l" rtl="0" eaLnBrk="1" latinLnBrk="0" hangingPunct="1">
              <a:lnSpc>
                <a:spcPct val="100000"/>
              </a:lnSpc>
              <a:spcBef>
                <a:spcPts val="1200"/>
              </a:spcBef>
              <a:buClr>
                <a:schemeClr val="accent2">
                  <a:tint val="60000"/>
                </a:schemeClr>
              </a:buClr>
              <a:buSzPct val="68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lnSpc>
                <a:spcPct val="150000"/>
              </a:lnSpc>
              <a:spcBef>
                <a:spcPts val="0"/>
              </a:spcBef>
              <a:spcAft>
                <a:spcPts val="0"/>
              </a:spcAft>
              <a:buFont typeface="Wingdings"/>
              <a:buNone/>
            </a:pPr>
            <a:r>
              <a:rPr lang="en-US" altLang="zh-CN" sz="2400" b="1" dirty="0" smtClean="0">
                <a:solidFill>
                  <a:srgbClr val="C00000"/>
                </a:solidFill>
              </a:rPr>
              <a:t>1</a:t>
            </a:r>
            <a:r>
              <a:rPr lang="zh-CN" altLang="en-US" sz="2400" b="1" dirty="0" smtClean="0">
                <a:solidFill>
                  <a:srgbClr val="C00000"/>
                </a:solidFill>
              </a:rPr>
              <a:t>、微程序控制器的组成</a:t>
            </a:r>
            <a:endParaRPr lang="en-US" altLang="zh-CN" sz="2400" b="1" dirty="0" smtClean="0">
              <a:solidFill>
                <a:srgbClr val="C00000"/>
              </a:solidFill>
            </a:endParaRPr>
          </a:p>
          <a:p>
            <a:pPr fontAlgn="auto">
              <a:lnSpc>
                <a:spcPct val="150000"/>
              </a:lnSpc>
              <a:spcBef>
                <a:spcPts val="0"/>
              </a:spcBef>
              <a:spcAft>
                <a:spcPts val="0"/>
              </a:spcAft>
            </a:pPr>
            <a:r>
              <a:rPr lang="zh-CN" altLang="en-US" b="1" dirty="0">
                <a:solidFill>
                  <a:srgbClr val="006600"/>
                </a:solidFill>
              </a:rPr>
              <a:t>控制存储器</a:t>
            </a:r>
            <a:r>
              <a:rPr lang="en-US" altLang="zh-CN" b="1" dirty="0">
                <a:solidFill>
                  <a:srgbClr val="006600"/>
                </a:solidFill>
              </a:rPr>
              <a:t>(</a:t>
            </a:r>
            <a:r>
              <a:rPr lang="en-US" altLang="zh-CN" b="1" dirty="0" err="1">
                <a:solidFill>
                  <a:srgbClr val="006600"/>
                </a:solidFill>
              </a:rPr>
              <a:t>μCM</a:t>
            </a:r>
            <a:r>
              <a:rPr lang="en-US" altLang="zh-CN" b="1" dirty="0">
                <a:solidFill>
                  <a:srgbClr val="006600"/>
                </a:solidFill>
              </a:rPr>
              <a:t>)</a:t>
            </a:r>
            <a:r>
              <a:rPr lang="zh-CN" altLang="en-US" b="1" dirty="0">
                <a:solidFill>
                  <a:srgbClr val="006600"/>
                </a:solidFill>
              </a:rPr>
              <a:t>：</a:t>
            </a:r>
            <a:r>
              <a:rPr lang="zh-CN" altLang="en-US" dirty="0" smtClean="0"/>
              <a:t>微程序控制器的核心部件，用来存放微程序，其性能</a:t>
            </a:r>
            <a:r>
              <a:rPr lang="en-US" altLang="zh-CN" dirty="0" smtClean="0"/>
              <a:t>(</a:t>
            </a:r>
            <a:r>
              <a:rPr lang="zh-CN" altLang="en-US" dirty="0" smtClean="0"/>
              <a:t>包括容量、速度、可靠性等</a:t>
            </a:r>
            <a:r>
              <a:rPr lang="en-US" altLang="zh-CN" dirty="0" smtClean="0"/>
              <a:t>)</a:t>
            </a:r>
            <a:r>
              <a:rPr lang="zh-CN" altLang="en-US" dirty="0" smtClean="0"/>
              <a:t>与计算机性能密切相关</a:t>
            </a:r>
            <a:endParaRPr lang="en-US" altLang="zh-CN" dirty="0" smtClean="0"/>
          </a:p>
          <a:p>
            <a:pPr fontAlgn="auto">
              <a:lnSpc>
                <a:spcPct val="160000"/>
              </a:lnSpc>
              <a:spcBef>
                <a:spcPts val="0"/>
              </a:spcBef>
              <a:spcAft>
                <a:spcPts val="0"/>
              </a:spcAft>
            </a:pPr>
            <a:r>
              <a:rPr lang="zh-CN" altLang="en-US" b="1" dirty="0">
                <a:solidFill>
                  <a:srgbClr val="006600"/>
                </a:solidFill>
              </a:rPr>
              <a:t>微指令寄存器</a:t>
            </a:r>
            <a:r>
              <a:rPr lang="en-US" altLang="zh-CN" b="1" dirty="0">
                <a:solidFill>
                  <a:srgbClr val="006600"/>
                </a:solidFill>
              </a:rPr>
              <a:t>(</a:t>
            </a:r>
            <a:r>
              <a:rPr lang="en-US" altLang="zh-CN" b="1" dirty="0" err="1">
                <a:solidFill>
                  <a:srgbClr val="006600"/>
                </a:solidFill>
              </a:rPr>
              <a:t>μIR</a:t>
            </a:r>
            <a:r>
              <a:rPr lang="en-US" altLang="zh-CN" b="1" dirty="0" smtClean="0">
                <a:solidFill>
                  <a:srgbClr val="006600"/>
                </a:solidFill>
              </a:rPr>
              <a:t>)</a:t>
            </a:r>
            <a:r>
              <a:rPr lang="zh-CN" altLang="en-US" b="1" dirty="0" smtClean="0">
                <a:solidFill>
                  <a:srgbClr val="006600"/>
                </a:solidFill>
              </a:rPr>
              <a:t>：</a:t>
            </a:r>
            <a:r>
              <a:rPr lang="zh-CN" altLang="en-US" dirty="0" smtClean="0"/>
              <a:t>用来存放从</a:t>
            </a:r>
            <a:r>
              <a:rPr lang="en-US" altLang="zh-CN" dirty="0" err="1" smtClean="0"/>
              <a:t>μCM</a:t>
            </a:r>
            <a:r>
              <a:rPr lang="zh-CN" altLang="en-US" dirty="0" smtClean="0"/>
              <a:t>取出的正在执行的微指令，它的位数同微指令字长相等</a:t>
            </a:r>
          </a:p>
          <a:p>
            <a:pPr fontAlgn="auto">
              <a:lnSpc>
                <a:spcPct val="160000"/>
              </a:lnSpc>
              <a:spcBef>
                <a:spcPts val="0"/>
              </a:spcBef>
              <a:spcAft>
                <a:spcPts val="0"/>
              </a:spcAft>
            </a:pPr>
            <a:r>
              <a:rPr lang="zh-CN" altLang="en-US" b="1" dirty="0" smtClean="0">
                <a:solidFill>
                  <a:srgbClr val="006600"/>
                </a:solidFill>
              </a:rPr>
              <a:t>微</a:t>
            </a:r>
            <a:r>
              <a:rPr lang="zh-CN" altLang="en-US" b="1" dirty="0">
                <a:solidFill>
                  <a:srgbClr val="006600"/>
                </a:solidFill>
              </a:rPr>
              <a:t>地址寄存器</a:t>
            </a:r>
            <a:r>
              <a:rPr lang="en-US" altLang="zh-CN" b="1" dirty="0">
                <a:solidFill>
                  <a:srgbClr val="006600"/>
                </a:solidFill>
              </a:rPr>
              <a:t>(</a:t>
            </a:r>
            <a:r>
              <a:rPr lang="en-US" altLang="zh-CN" b="1" dirty="0" err="1">
                <a:solidFill>
                  <a:srgbClr val="006600"/>
                </a:solidFill>
              </a:rPr>
              <a:t>μMAR</a:t>
            </a:r>
            <a:r>
              <a:rPr lang="en-US" altLang="zh-CN" b="1" dirty="0" smtClean="0">
                <a:solidFill>
                  <a:srgbClr val="006600"/>
                </a:solidFill>
              </a:rPr>
              <a:t>)</a:t>
            </a:r>
            <a:r>
              <a:rPr lang="zh-CN" altLang="en-US" b="1" dirty="0" smtClean="0">
                <a:solidFill>
                  <a:srgbClr val="006600"/>
                </a:solidFill>
              </a:rPr>
              <a:t>：</a:t>
            </a:r>
            <a:r>
              <a:rPr lang="zh-CN" altLang="en-US" dirty="0" smtClean="0"/>
              <a:t>它接受微指令顺序控制字段或微地址转移逻辑送来的后继微地址，为下一步从</a:t>
            </a:r>
            <a:r>
              <a:rPr lang="en-US" altLang="zh-CN" dirty="0" err="1" smtClean="0"/>
              <a:t>μCM</a:t>
            </a:r>
            <a:r>
              <a:rPr lang="zh-CN" altLang="en-US" dirty="0" smtClean="0"/>
              <a:t>中读取微指令作准备</a:t>
            </a:r>
            <a:endParaRPr lang="en-US" altLang="zh-CN" dirty="0" smtClean="0"/>
          </a:p>
          <a:p>
            <a:pPr fontAlgn="auto">
              <a:lnSpc>
                <a:spcPct val="160000"/>
              </a:lnSpc>
              <a:spcBef>
                <a:spcPts val="0"/>
              </a:spcBef>
              <a:spcAft>
                <a:spcPts val="0"/>
              </a:spcAft>
            </a:pPr>
            <a:r>
              <a:rPr lang="zh-CN" altLang="en-US" b="1" dirty="0">
                <a:solidFill>
                  <a:srgbClr val="006600"/>
                </a:solidFill>
              </a:rPr>
              <a:t>微</a:t>
            </a:r>
            <a:r>
              <a:rPr lang="zh-CN" altLang="en-US" b="1" dirty="0" smtClean="0">
                <a:solidFill>
                  <a:srgbClr val="006600"/>
                </a:solidFill>
              </a:rPr>
              <a:t>地址转移逻辑：根据新机器指令的操作码</a:t>
            </a:r>
            <a:r>
              <a:rPr lang="zh-CN" altLang="en-US" dirty="0" smtClean="0"/>
              <a:t>产生</a:t>
            </a:r>
            <a:r>
              <a:rPr lang="zh-CN" altLang="en-US" dirty="0"/>
              <a:t>初始微</a:t>
            </a:r>
            <a:r>
              <a:rPr lang="zh-CN" altLang="en-US" dirty="0" smtClean="0"/>
              <a:t>地址；或出现微程序转移时，根据判别测试字段</a:t>
            </a:r>
            <a:r>
              <a:rPr lang="en-US" altLang="zh-CN" dirty="0" smtClean="0"/>
              <a:t>P</a:t>
            </a:r>
            <a:r>
              <a:rPr lang="zh-CN" altLang="en-US" dirty="0" smtClean="0"/>
              <a:t>和执行部件的状态条件产生后继微地址</a:t>
            </a:r>
            <a:endParaRPr lang="zh-CN" altLang="en-US" dirty="0"/>
          </a:p>
          <a:p>
            <a:pPr fontAlgn="auto">
              <a:lnSpc>
                <a:spcPct val="160000"/>
              </a:lnSpc>
              <a:spcBef>
                <a:spcPts val="0"/>
              </a:spcBef>
              <a:spcAft>
                <a:spcPts val="0"/>
              </a:spcAft>
            </a:pPr>
            <a:endParaRPr lang="zh-CN" altLang="en-US" dirty="0" smtClean="0"/>
          </a:p>
        </p:txBody>
      </p:sp>
    </p:spTree>
    <p:extLst>
      <p:ext uri="{BB962C8B-B14F-4D97-AF65-F5344CB8AC3E}">
        <p14:creationId xmlns:p14="http://schemas.microsoft.com/office/powerpoint/2010/main" val="33296191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bwMode="auto">
        <a:solidFill>
          <a:srgbClr val="FFCC66"/>
        </a:solidFill>
        <a:ln w="28575">
          <a:solidFill>
            <a:schemeClr val="tx1"/>
          </a:solidFill>
          <a:miter lim="800000"/>
          <a:headEnd/>
          <a:tailEnd/>
        </a:ln>
      </a:spPr>
      <a:bodyPr wrap="none" anchor="ctr">
        <a:noAutofit/>
      </a:bodyPr>
      <a:lstStyle>
        <a:defPPr algn="ctr" eaLnBrk="1" hangingPunct="1">
          <a:defRPr kumimoji="1" sz="2400" b="1" dirty="0">
            <a:latin typeface="Times New Roman" pitchFamily="18" charset="0"/>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5438</TotalTime>
  <Words>2742</Words>
  <Application>Microsoft Office PowerPoint</Application>
  <PresentationFormat>全屏显示(4:3)</PresentationFormat>
  <Paragraphs>646</Paragraphs>
  <Slides>39</Slides>
  <Notes>3</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凸显</vt:lpstr>
      <vt:lpstr>5.4  微程序控制器</vt:lpstr>
      <vt:lpstr>5.4  微程序控制器</vt:lpstr>
      <vt:lpstr>5.4.1 微程序控制原理 </vt:lpstr>
      <vt:lpstr>一、基本概念</vt:lpstr>
      <vt:lpstr>一、基本概念</vt:lpstr>
      <vt:lpstr>PowerPoint 演示文稿</vt:lpstr>
      <vt:lpstr>PowerPoint 演示文稿</vt:lpstr>
      <vt:lpstr>一、基本概念</vt:lpstr>
      <vt:lpstr>PowerPoint 演示文稿</vt:lpstr>
      <vt:lpstr>PowerPoint 演示文稿</vt:lpstr>
      <vt:lpstr>PowerPoint 演示文稿</vt:lpstr>
      <vt:lpstr>2、微程序控制器的工作过程</vt:lpstr>
      <vt:lpstr>PowerPoint 演示文稿</vt:lpstr>
      <vt:lpstr>5.4.2  微程序设计技术</vt:lpstr>
      <vt:lpstr>5.4.2  微程序设计技术</vt:lpstr>
      <vt:lpstr>PowerPoint 演示文稿</vt:lpstr>
      <vt:lpstr>一、微命令的编码方法</vt:lpstr>
      <vt:lpstr>PowerPoint 演示文稿</vt:lpstr>
      <vt:lpstr>PowerPoint 演示文稿</vt:lpstr>
      <vt:lpstr>PowerPoint 演示文稿</vt:lpstr>
      <vt:lpstr>5.4.2  微程序设计技术</vt:lpstr>
      <vt:lpstr>PowerPoint 演示文稿</vt:lpstr>
      <vt:lpstr>PowerPoint 演示文稿</vt:lpstr>
      <vt:lpstr>PowerPoint 演示文稿</vt:lpstr>
      <vt:lpstr>PowerPoint 演示文稿</vt:lpstr>
      <vt:lpstr>5.4.2  微程序设计技术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定点加法、减法运算</dc:title>
  <dc:creator>lee</dc:creator>
  <cp:lastModifiedBy>Hong_lee</cp:lastModifiedBy>
  <cp:revision>314</cp:revision>
  <dcterms:created xsi:type="dcterms:W3CDTF">2014-09-22T09:08:42Z</dcterms:created>
  <dcterms:modified xsi:type="dcterms:W3CDTF">2019-05-24T03:30:24Z</dcterms:modified>
</cp:coreProperties>
</file>