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3"/>
  </p:notesMasterIdLst>
  <p:handoutMasterIdLst>
    <p:handoutMasterId r:id="rId24"/>
  </p:handoutMasterIdLst>
  <p:sldIdLst>
    <p:sldId id="425" r:id="rId2"/>
    <p:sldId id="359" r:id="rId3"/>
    <p:sldId id="361" r:id="rId4"/>
    <p:sldId id="433" r:id="rId5"/>
    <p:sldId id="364" r:id="rId6"/>
    <p:sldId id="363" r:id="rId7"/>
    <p:sldId id="432" r:id="rId8"/>
    <p:sldId id="367" r:id="rId9"/>
    <p:sldId id="430" r:id="rId10"/>
    <p:sldId id="372" r:id="rId11"/>
    <p:sldId id="373" r:id="rId12"/>
    <p:sldId id="434" r:id="rId13"/>
    <p:sldId id="377" r:id="rId14"/>
    <p:sldId id="378" r:id="rId15"/>
    <p:sldId id="375" r:id="rId16"/>
    <p:sldId id="379" r:id="rId17"/>
    <p:sldId id="380" r:id="rId18"/>
    <p:sldId id="381" r:id="rId19"/>
    <p:sldId id="382" r:id="rId20"/>
    <p:sldId id="383" r:id="rId21"/>
    <p:sldId id="38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006600"/>
    <a:srgbClr val="D8EEC0"/>
    <a:srgbClr val="FFFBE1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78300" autoAdjust="0"/>
  </p:normalViewPr>
  <p:slideViewPr>
    <p:cSldViewPr>
      <p:cViewPr>
        <p:scale>
          <a:sx n="60" d="100"/>
          <a:sy n="60" d="100"/>
        </p:scale>
        <p:origin x="-1384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C9311-2D5E-4479-955A-5D73C3B87DC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C4CC-A48F-434A-84FB-CDEAEB5CF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5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7CDC89-F258-4238-A05C-A653309B4142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为了降低硬件设计可以采用分层设计，对于控制器设计可以利用时间进行划分。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CB3F7C9E-91B3-43A8-A3E9-AAD6436F691D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1BF4C-0915-482F-BEA1-E2B4988572F0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D962F-2186-46C8-9067-D782BFFEB420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962FC4C9-B077-4972-A578-AB6E87A84CE8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1B202-EB1A-453A-B7C7-895A286F099C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AB6B-376A-4BBD-8A1F-938CE37A4B46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57BD33D-9E12-492E-8216-7D893B82AB88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500CF15-62F1-4378-BE38-1A22D59A58E6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5.38(a)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5.38(b)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jinerwork\&#32452;&#25104;\&#30333;&#20013;&#33521;&#29256;&#25913;&#32534;\Chap05\Images\5.38(c).gif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5.33.sw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jinerwork\&#32452;&#25104;\&#30333;&#20013;&#33521;&#29256;&#25913;&#32534;\Chap05\Images\5.38(d)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5.32.sw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jinerwork\&#32452;&#25104;\&#30333;&#20013;&#33521;&#29256;&#25913;&#32534;\Chap05\Images\5.37.gi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jinerwork\&#32452;&#25104;\&#30333;&#20013;&#33521;&#29256;&#25913;&#32534;\Chap05\Images\b5.4.gi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file:///D:\jinerwork\&#32452;&#25104;\&#30333;&#20013;&#33521;&#29256;&#25913;&#32534;\Chap05\Images\5.31.gif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5.5-5.13.sw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281615" cy="54721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6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产生专门固定的控制信号的逻辑电路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、设计思想：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将整个指令系统中，要求控制器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产生同一种微操作信号的所用条件归纳综合起来，用逻辑电路加以实现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、元件组成：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门电路和寄存器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输入：操作码、节拍电位和节拍脉冲信号、状态条件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输出：微操作控制信号的函数</a:t>
            </a:r>
          </a:p>
          <a:p>
            <a:pPr marL="274320" lvl="1" algn="just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、设计目标：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最少元件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（复杂的树形网络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，最快速度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、缺点：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除非重新设计和物理上重新连线，否则不可能增加新功能，扩展性差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467600" cy="706090"/>
          </a:xfrm>
        </p:spPr>
        <p:txBody>
          <a:bodyPr anchor="ctr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硬布线控制器（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组合逻辑控制器）</a:t>
            </a:r>
          </a:p>
        </p:txBody>
      </p:sp>
    </p:spTree>
    <p:extLst>
      <p:ext uri="{BB962C8B-B14F-4D97-AF65-F5344CB8AC3E}">
        <p14:creationId xmlns:p14="http://schemas.microsoft.com/office/powerpoint/2010/main" val="428634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86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D935C1-69E2-42FF-B3C6-F3ECE254DA1C}" type="slidenum"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.7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1325" indent="-441325"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并行处理技术</a:t>
            </a:r>
          </a:p>
          <a:p>
            <a:pPr marL="441325" indent="-441325"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</a:p>
          <a:p>
            <a:pPr marL="441325" indent="-441325"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流水线中的主要问题</a:t>
            </a:r>
          </a:p>
          <a:p>
            <a:pPr marL="441325" indent="-441325"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Pentium CPU</a:t>
            </a:r>
          </a:p>
        </p:txBody>
      </p:sp>
    </p:spTree>
    <p:extLst>
      <p:ext uri="{BB962C8B-B14F-4D97-AF65-F5344CB8AC3E}">
        <p14:creationId xmlns:p14="http://schemas.microsoft.com/office/powerpoint/2010/main" val="3457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75319D8-06F5-4ABA-8906-CDFC3BA5899D}" type="slidenum">
              <a:rPr lang="en-US" altLang="zh-CN" sz="18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8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7467600" cy="850106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并行处理技术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136904" cy="518457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、并行性（</a:t>
            </a:r>
            <a:r>
              <a:rPr lang="en-US" altLang="zh-CN" b="1" dirty="0" err="1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Parrelism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）概念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同一时刻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（同时性）或在</a:t>
            </a:r>
            <a:r>
              <a:rPr lang="zh-CN" altLang="en-US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同一时间间隔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内（并发性）完成两种或两种以上性质相同或不同的工作，在时间上相互重叠，体现了并行性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、并行性的三种形式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时间并行（重叠）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：让多个处理过程在时间上相互错开，轮流使用同一套硬件设备的各个部件，以加快硬件周转而赢得速度，实现方式就是采用流水处理部件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空间并行（资源重复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多计算机系统，真正体现同时性，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VLSI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标量流水线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一个机器周期内同时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执行多条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指令，既有时间并行性，又有空间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884509-C915-4644-B89F-565BF91DAEFD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7992888" cy="302433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、指令周期的过程分解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Fetch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取指）  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Decode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指令译码）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Execution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执行）          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Back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写回）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3328988" y="2776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0662" name="Picture 5" descr="D:\jinerwork\组成\白中英版改编\Chap05\Images\5.38(a)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8" y="3323356"/>
            <a:ext cx="7145338" cy="327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3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C59656-8406-47BD-AE5C-A3024035572C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smtClean="0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2957513" y="238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1686" name="Picture 5" descr="D:\jinerwork\组成\白中英版改编\Chap05\Images\5.38(b)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0" y="44624"/>
            <a:ext cx="504701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2957513" y="238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1688" name="Picture 7" descr="D:\jinerwork\组成\白中英版改编\Chap05\Images\5.38(c)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11" y="3212976"/>
            <a:ext cx="554784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2339975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978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C0E0E9-D925-483D-A5EB-FFA14D242C6D}" type="slidenum">
              <a:rPr lang="en-US" altLang="zh-CN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708" name="Picture 3" descr="D:\jinerwork\组成\白中英版改编\Chap05\Images\5.38(d).gif">
            <a:hlinkClick r:id="rId2" action="ppaction://hlinkfile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332656"/>
            <a:ext cx="8208912" cy="4536504"/>
          </a:xfrm>
        </p:spPr>
      </p:pic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995488" y="5794375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467544" y="4725144"/>
            <a:ext cx="718337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具有两条以上的指令流水线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满载时，每一个时钟周期可以执行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采用时间和空间并行技术</a:t>
            </a:r>
          </a:p>
        </p:txBody>
      </p:sp>
    </p:spTree>
    <p:extLst>
      <p:ext uri="{BB962C8B-B14F-4D97-AF65-F5344CB8AC3E}">
        <p14:creationId xmlns:p14="http://schemas.microsoft.com/office/powerpoint/2010/main" val="24108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3FEAAF-A056-4060-A32B-779CFA53EA5B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467600" cy="706090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流水计算机的系统组成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992" y="908720"/>
            <a:ext cx="4392488" cy="56068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多体交叉存储器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流水方式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指令部件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指令队列：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执行部件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包括多个流水线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将定点运算和浮点运算部件分开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3438525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69638" name="Picture 5" descr="D:\jinerwork\组成\白中英版改编\Chap05\Images\5.37.gi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432048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0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34E938-6E3D-4160-9576-E8D635A621EF}" type="slidenum">
              <a:rPr lang="en-US" altLang="zh-CN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208912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流水线（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Pipelining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）的分类</a:t>
            </a:r>
          </a:p>
          <a:p>
            <a:pPr lvl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指令流水线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：将指令流的处理过程分为取指、译码、取操作数、执行、写回等并行处理的过程段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算术流水线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：流水加法器、流水乘法器、流水除法器等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处理机流水线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：由一串级联的处理机构成流水线的各个过程段，每台处理机负责某一特定的任务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0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9E2457-5B67-491C-9E62-E4E11735F8FB}" type="slidenum"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467600" cy="850106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流水线中的主要问题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352928" cy="28083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、瓶颈问题：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流水线中有速度慢的段</a:t>
            </a:r>
          </a:p>
          <a:p>
            <a:pPr marL="630238" lvl="2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再分成几个段，用资源重复的方法加以解决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、资源相关：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多条指令进入流水线，同一时钟周期争用功能部件</a:t>
            </a:r>
          </a:p>
          <a:p>
            <a:pPr marL="630238" lvl="2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指令拖一拍再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0238" lvl="2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增设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一个功能部件</a:t>
            </a:r>
          </a:p>
        </p:txBody>
      </p:sp>
      <p:pic>
        <p:nvPicPr>
          <p:cNvPr id="74758" name="Picture 5" descr="D:\jinerwork\组成\白中英版改编\Chap05\Images\b5.4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59766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3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A864F9-DD20-4C43-8BE4-04C5C327DD01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640"/>
            <a:ext cx="8064896" cy="64807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、数据相关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RAW(Read After Write)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后面指令用到前面指令所写的数据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WAW(Write After Write)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两条指令写同一个单元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在简单流水线中没有此类相关，因为不会乱序执行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WAR(Write After Read)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后面指令覆盖前面指令所读的单元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在简单流水线中没有此类相关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可以推后后继指令对相关单元的读操作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设置运算结果缓冲器，暂时保留运算结果</a:t>
            </a:r>
          </a:p>
        </p:txBody>
      </p:sp>
    </p:spTree>
    <p:extLst>
      <p:ext uri="{BB962C8B-B14F-4D97-AF65-F5344CB8AC3E}">
        <p14:creationId xmlns:p14="http://schemas.microsoft.com/office/powerpoint/2010/main" val="851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AACC72-3435-4FE1-9DC2-88FEF85260BC}" type="slidenum">
              <a:rPr lang="en-US" altLang="zh-CN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476672"/>
            <a:ext cx="7963074" cy="4968552"/>
          </a:xfrm>
          <a:noFill/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例：两条指令发生数据相关冲突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RAW(Read After Write)</a:t>
            </a:r>
          </a:p>
          <a:p>
            <a:pPr marL="541020" indent="-342900" algn="just">
              <a:lnSpc>
                <a:spcPct val="150000"/>
              </a:lnSpc>
              <a:spcBef>
                <a:spcPct val="0"/>
              </a:spcBef>
              <a:buClrTx/>
              <a:buSzPct val="6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 R1,   R2,   R3		(R2)+(R3)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  <a:p>
            <a:pPr marL="541020" indent="-342900" algn="just">
              <a:lnSpc>
                <a:spcPct val="150000"/>
              </a:lnSpc>
              <a:spcBef>
                <a:spcPct val="0"/>
              </a:spcBef>
              <a:buClrTx/>
              <a:buSzPct val="6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  R4,   R1,   R5		(R1)-(R5)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</a:p>
          <a:p>
            <a:pPr marL="541020" indent="-342900" algn="just">
              <a:lnSpc>
                <a:spcPct val="150000"/>
              </a:lnSpc>
              <a:spcBef>
                <a:spcPct val="0"/>
              </a:spcBef>
              <a:buClrTx/>
              <a:buSzPct val="6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R6,   R1,   R7		(R1)^(R7)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</a:p>
          <a:p>
            <a:pPr indent="-762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352928" cy="6669360"/>
          </a:xfrm>
        </p:spPr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二、逻辑结构与设计步骤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）逻辑原理图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为微操作控制信号，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baseline="-25000" dirty="0" err="1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为译码器输出，</a:t>
            </a:r>
            <a:r>
              <a:rPr lang="en-US" altLang="zh-CN" sz="2400" dirty="0" err="1" smtClean="0">
                <a:latin typeface="+mn-ea"/>
              </a:rPr>
              <a:t>M</a:t>
            </a:r>
            <a:r>
              <a:rPr lang="en-US" altLang="zh-CN" sz="2400" baseline="-25000" dirty="0" err="1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为节拍电位，</a:t>
            </a:r>
            <a:r>
              <a:rPr lang="en-US" altLang="zh-CN" sz="2400" dirty="0" err="1" smtClean="0">
                <a:latin typeface="+mn-ea"/>
              </a:rPr>
              <a:t>T</a:t>
            </a:r>
            <a:r>
              <a:rPr lang="en-US" altLang="zh-CN" sz="2400" baseline="-25000" dirty="0" err="1" smtClean="0">
                <a:latin typeface="+mn-ea"/>
              </a:rPr>
              <a:t>k</a:t>
            </a:r>
            <a:r>
              <a:rPr lang="zh-CN" altLang="en-US" sz="2400" dirty="0" smtClean="0">
                <a:latin typeface="+mn-ea"/>
              </a:rPr>
              <a:t>为节拍脉冲，</a:t>
            </a:r>
            <a:r>
              <a:rPr lang="en-US" altLang="zh-CN" sz="2400" dirty="0" err="1" smtClean="0">
                <a:latin typeface="+mn-ea"/>
              </a:rPr>
              <a:t>B</a:t>
            </a:r>
            <a:r>
              <a:rPr lang="en-US" altLang="zh-CN" sz="2400" baseline="-25000" dirty="0" err="1" smtClean="0">
                <a:latin typeface="+mn-ea"/>
              </a:rPr>
              <a:t>j</a:t>
            </a:r>
            <a:r>
              <a:rPr lang="zh-CN" altLang="en-US" sz="2400" dirty="0" smtClean="0">
                <a:latin typeface="+mn-ea"/>
              </a:rPr>
              <a:t>为状态条件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）微操作控制信号产生</a:t>
            </a:r>
          </a:p>
          <a:p>
            <a:pPr lvl="1" algn="just"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在微程序控制器中，微操作控制信号由微指令产生，并且可以重复使用。</a:t>
            </a:r>
            <a:r>
              <a:rPr lang="zh-CN" altLang="en-US" sz="2400" dirty="0">
                <a:latin typeface="+mn-ea"/>
                <a:cs typeface="Times New Roman" pitchFamily="18" charset="0"/>
              </a:rPr>
              <a:t></a:t>
            </a:r>
          </a:p>
          <a:p>
            <a:pPr lvl="1" algn="just"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在硬连线控制器中</a:t>
            </a:r>
            <a:r>
              <a:rPr lang="zh-CN" altLang="en-US" sz="2400" dirty="0" smtClean="0">
                <a:latin typeface="+mn-ea"/>
              </a:rPr>
              <a:t>，微</a:t>
            </a:r>
            <a:r>
              <a:rPr lang="zh-CN" altLang="en-US" sz="2400" dirty="0">
                <a:latin typeface="+mn-ea"/>
              </a:rPr>
              <a:t>操作控制信号由布尔代数表达式描述</a:t>
            </a:r>
            <a:r>
              <a:rPr lang="zh-CN" altLang="en-US" sz="2400" dirty="0" smtClean="0">
                <a:latin typeface="+mn-ea"/>
              </a:rPr>
              <a:t>的逻辑函数产生。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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）设计方法：</a:t>
            </a:r>
            <a:endParaRPr lang="en-US" altLang="zh-CN" b="1" dirty="0">
              <a:solidFill>
                <a:srgbClr val="0070C0"/>
              </a:solidFill>
              <a:latin typeface="+mn-ea"/>
            </a:endParaRPr>
          </a:p>
          <a:p>
            <a:pPr lvl="1" algn="just"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寻找产生</a:t>
            </a:r>
            <a:r>
              <a:rPr lang="zh-CN" altLang="en-US" sz="2400" dirty="0">
                <a:latin typeface="+mn-ea"/>
              </a:rPr>
              <a:t>同一个微操作信号的所有条件，并与适当的节拍电位和节拍脉冲组合，从而写出其布尔代数表达式并进行简化，然后用门电路或可编程器件来实现。</a:t>
            </a: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23272"/>
              </p:ext>
            </p:extLst>
          </p:nvPr>
        </p:nvGraphicFramePr>
        <p:xfrm>
          <a:off x="1104528" y="1230710"/>
          <a:ext cx="6275784" cy="47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320227" imgH="241195" progId="Equation.3">
                  <p:embed/>
                </p:oleObj>
              </mc:Choice>
              <mc:Fallback>
                <p:oleObj name="Equation" r:id="rId3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528" y="1230710"/>
                        <a:ext cx="6275784" cy="47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89" name="Picture 5" descr="D:\jinerwork\组成\白中英版改编\Chap05\Images\5.31.gif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008"/>
            <a:ext cx="842493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A38E97-D1FE-46A2-8919-8A7B75D47D70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208912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、控制相关</a:t>
            </a:r>
            <a:endParaRPr lang="en-US" altLang="zh-CN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条件转移时，由前面指令的执行状态决定后续指令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延迟转移法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转移预测法</a:t>
            </a:r>
          </a:p>
        </p:txBody>
      </p:sp>
    </p:spTree>
    <p:extLst>
      <p:ext uri="{BB962C8B-B14F-4D97-AF65-F5344CB8AC3E}">
        <p14:creationId xmlns:p14="http://schemas.microsoft.com/office/powerpoint/2010/main" val="5927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0619D8-437A-4B54-A7A7-8BEF6DA09AC4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424936" cy="64087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4】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流水线中有三类数据相关冲突：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写后读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读后写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写后写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WAW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。判断以下三组指令存在哪种类型的数据相关</a:t>
            </a:r>
          </a:p>
          <a:p>
            <a:pPr eaLnBrk="1" hangingPunct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     ADD R1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   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-&gt;R1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I2     SUB  R4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   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-&gt;R4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     STO M(x)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	   ;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-&gt;M(x)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是存储器单元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     ADD R3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   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-&gt;R3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     MUL R3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  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-&gt;R3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I6     ADD R3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    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-&gt;R3</a:t>
            </a:r>
            <a:endParaRPr lang="zh-CN" altLang="en-US" sz="20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运算结果应先写入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中读出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内容。由于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进入流水线，变成在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就读出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先读出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内容并存入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将运算结果写入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进入流水线，变成在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组：如果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的加法完成时间早于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的乘法运算时间，变成在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的内容错误，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WAW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8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7909F5-6454-4B56-810B-CC353A1EDC1F}" type="slidenum">
              <a:rPr lang="en-US" altLang="zh-CN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424936" cy="64807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二、设计步骤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画出指令流程图   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列出微操作时间表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将指令流程图中的微操作合理地安排到各个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周期和节拍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时间表：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什么时间、什么条件、完成什么微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操作信号的综合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把执行同一微操作的所有条件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、节拍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电位、节拍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脉冲、反馈条件）进行组合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，列出各微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操作的发生条件及其逻辑表达式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，并进行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  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根据逻辑表达式组，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用门电路、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阵列等逻辑电路实现</a:t>
            </a:r>
          </a:p>
        </p:txBody>
      </p:sp>
    </p:spTree>
    <p:extLst>
      <p:ext uri="{BB962C8B-B14F-4D97-AF65-F5344CB8AC3E}">
        <p14:creationId xmlns:p14="http://schemas.microsoft.com/office/powerpoint/2010/main" val="16972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02630"/>
            <a:ext cx="5184576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例：指令系统与指令流程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35292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7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5a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8831"/>
            <a:ext cx="8568952" cy="644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F37AAF-2F3A-425F-9BF6-DADBB750301D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2952328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数据通路图</a:t>
            </a:r>
          </a:p>
        </p:txBody>
      </p:sp>
    </p:spTree>
    <p:extLst>
      <p:ext uri="{BB962C8B-B14F-4D97-AF65-F5344CB8AC3E}">
        <p14:creationId xmlns:p14="http://schemas.microsoft.com/office/powerpoint/2010/main" val="26964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163F44-575B-4729-8FAD-FC628DAED2D1}" type="slidenum"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208912" cy="655272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根据指令流程和数据通路，列出全部微操作信号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指存读命令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数存读命令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数存写命令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LDPC  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打入程序计数器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LDIR  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打入指令寄存器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LDAR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打入数存地址寄存器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LDDR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打入数据缓冲寄存器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PC+1   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程序计数器加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LDR2  		—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5391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3144"/>
              </p:ext>
            </p:extLst>
          </p:nvPr>
        </p:nvGraphicFramePr>
        <p:xfrm>
          <a:off x="1187622" y="196552"/>
          <a:ext cx="7272810" cy="640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2135"/>
                <a:gridCol w="1212135"/>
                <a:gridCol w="1212135"/>
                <a:gridCol w="1212135"/>
                <a:gridCol w="1212135"/>
                <a:gridCol w="1212135"/>
              </a:tblGrid>
              <a:tr h="36238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MOV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LAD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ADD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STO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JMP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1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RD(I)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PC+1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RD(I)</a:t>
                      </a:r>
                    </a:p>
                    <a:p>
                      <a:pPr algn="ctr"/>
                      <a:r>
                        <a:rPr lang="en-US" altLang="zh-CN" sz="1800" smtClean="0"/>
                        <a:t>PC+1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RD(I)</a:t>
                      </a:r>
                    </a:p>
                    <a:p>
                      <a:pPr algn="ctr"/>
                      <a:r>
                        <a:rPr lang="en-US" altLang="zh-CN" sz="1800" smtClean="0"/>
                        <a:t>PC+1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RD(I)</a:t>
                      </a:r>
                    </a:p>
                    <a:p>
                      <a:pPr algn="ctr"/>
                      <a:r>
                        <a:rPr lang="en-US" altLang="zh-CN" sz="1800" smtClean="0"/>
                        <a:t>PC+1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RD(I)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PC+1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1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LDIR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LDPC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LDIR</a:t>
                      </a:r>
                      <a:endParaRPr lang="zh-CN" altLang="en-US" sz="1800" smtClean="0"/>
                    </a:p>
                    <a:p>
                      <a:pPr algn="ctr"/>
                      <a:r>
                        <a:rPr lang="en-US" altLang="zh-CN" sz="1800" smtClean="0"/>
                        <a:t>LDPC</a:t>
                      </a:r>
                      <a:endParaRPr lang="en-US" altLang="zh-CN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LDIR</a:t>
                      </a:r>
                      <a:endParaRPr lang="zh-CN" altLang="en-US" sz="1800" smtClean="0"/>
                    </a:p>
                    <a:p>
                      <a:pPr algn="ctr"/>
                      <a:r>
                        <a:rPr lang="en-US" altLang="zh-CN" sz="1800" smtClean="0"/>
                        <a:t>LDPC</a:t>
                      </a:r>
                      <a:endParaRPr lang="en-US" altLang="zh-CN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mtClean="0"/>
                        <a:t>LDIR</a:t>
                      </a:r>
                      <a:endParaRPr lang="zh-CN" altLang="en-US" sz="1800" smtClean="0"/>
                    </a:p>
                    <a:p>
                      <a:pPr algn="ctr"/>
                      <a:r>
                        <a:rPr lang="en-US" altLang="zh-CN" sz="1800" smtClean="0"/>
                        <a:t>LDPC</a:t>
                      </a:r>
                      <a:endParaRPr lang="en-US" altLang="zh-CN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LDIR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LDPC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LDDR</a:t>
                      </a:r>
                      <a:endParaRPr lang="zh-CN" alt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… 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LDDR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LDAR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LDR2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LDAR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LDPC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RD(D)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T1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T2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CC"/>
                          </a:solidFill>
                        </a:rPr>
                        <a:t>… 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T3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CC"/>
                          </a:solidFill>
                        </a:rPr>
                        <a:t>LDDR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 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WE(D)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T4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576064" cy="367240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绘制微操作时间表</a:t>
            </a:r>
          </a:p>
        </p:txBody>
      </p:sp>
      <p:sp>
        <p:nvSpPr>
          <p:cNvPr id="2" name="矩形 1"/>
          <p:cNvSpPr/>
          <p:nvPr/>
        </p:nvSpPr>
        <p:spPr>
          <a:xfrm>
            <a:off x="2627784" y="1628800"/>
            <a:ext cx="6120680" cy="400110"/>
          </a:xfrm>
          <a:prstGeom prst="rect">
            <a:avLst/>
          </a:prstGeom>
          <a:solidFill>
            <a:srgbClr val="D8EEC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 eaLnBrk="1" hangingPunct="1">
              <a:spcBef>
                <a:spcPts val="12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打入指令寄存器，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25" y="1170618"/>
            <a:ext cx="9180512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169988" indent="-723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LDAR = M2 · T4· (LAD+STO) = M2 · T4· LAD + M2 · T4· STO</a:t>
            </a:r>
          </a:p>
          <a:p>
            <a:pPr marL="1169988" indent="-7239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LDDR = M2·T3· (MOV+ADD)+M3·T3 ·LAD</a:t>
            </a:r>
          </a:p>
          <a:p>
            <a:pPr indent="9890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= </a:t>
            </a:r>
            <a:r>
              <a:rPr lang="en-US" altLang="zh-CN" sz="2400" b="1" dirty="0">
                <a:solidFill>
                  <a:srgbClr val="0000CC"/>
                </a:solidFill>
              </a:rPr>
              <a:t>M2·T3· MOV + M2·T3· ADD + M3·T3 ·LAD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95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DE7BCE3-9E6D-4FB5-BDDC-64FF2F4E5371}" type="slidenum"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467600" cy="576064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sz="3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进行微操作信号的综合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1264" cy="568863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RD(I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RD(D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M3 · LAD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WE(D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M3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 · STO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LDPC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T4 + M2 · T4 · JMP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LDIR	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 ·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LDAR	=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 · T4· (LAD+STO) = M2 · T4· LAD + M2 · T4· STO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LDDR	=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M2·T3·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(MOV+ADD)+M3·T3 ·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LAD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M2·T3· MOV + M2·T3· ADD + M3·T3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LAD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PC+1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LDR2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M2 · T4· ADD</a:t>
            </a:r>
          </a:p>
          <a:p>
            <a:pPr>
              <a:spcBef>
                <a:spcPts val="1200"/>
              </a:spcBef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：节拍电位信号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：节拍脉冲信号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：指令译码器的输出信号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9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41325" y="465138"/>
            <a:ext cx="0" cy="597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1150938" y="465138"/>
            <a:ext cx="0" cy="597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739900" y="465138"/>
            <a:ext cx="0" cy="597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Rectangle 63"/>
          <p:cNvSpPr>
            <a:spLocks noChangeArrowheads="1"/>
          </p:cNvSpPr>
          <p:nvPr/>
        </p:nvSpPr>
        <p:spPr bwMode="auto">
          <a:xfrm>
            <a:off x="274638" y="260350"/>
            <a:ext cx="252412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M1</a:t>
            </a:r>
            <a:endParaRPr lang="en-US" altLang="zh-CN" sz="2000" b="1" dirty="0"/>
          </a:p>
        </p:txBody>
      </p:sp>
      <p:sp>
        <p:nvSpPr>
          <p:cNvPr id="28678" name="Rectangle 64"/>
          <p:cNvSpPr>
            <a:spLocks noChangeArrowheads="1"/>
          </p:cNvSpPr>
          <p:nvPr/>
        </p:nvSpPr>
        <p:spPr bwMode="auto">
          <a:xfrm>
            <a:off x="1068388" y="260350"/>
            <a:ext cx="250825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M2</a:t>
            </a:r>
            <a:endParaRPr lang="en-US" altLang="zh-CN" sz="2000" b="1" dirty="0"/>
          </a:p>
        </p:txBody>
      </p:sp>
      <p:sp>
        <p:nvSpPr>
          <p:cNvPr id="28679" name="Rectangle 65"/>
          <p:cNvSpPr>
            <a:spLocks noChangeArrowheads="1"/>
          </p:cNvSpPr>
          <p:nvPr/>
        </p:nvSpPr>
        <p:spPr bwMode="auto">
          <a:xfrm>
            <a:off x="1655763" y="260350"/>
            <a:ext cx="252412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M3</a:t>
            </a:r>
            <a:endParaRPr lang="en-US" altLang="zh-CN" sz="2000" b="1" dirty="0"/>
          </a:p>
        </p:txBody>
      </p:sp>
      <p:sp>
        <p:nvSpPr>
          <p:cNvPr id="28683" name="Line 6"/>
          <p:cNvSpPr>
            <a:spLocks noChangeShapeType="1"/>
          </p:cNvSpPr>
          <p:nvPr/>
        </p:nvSpPr>
        <p:spPr bwMode="auto">
          <a:xfrm>
            <a:off x="3097213" y="465138"/>
            <a:ext cx="0" cy="628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7"/>
          <p:cNvSpPr>
            <a:spLocks noChangeShapeType="1"/>
          </p:cNvSpPr>
          <p:nvPr/>
        </p:nvSpPr>
        <p:spPr bwMode="auto">
          <a:xfrm>
            <a:off x="4545013" y="465138"/>
            <a:ext cx="0" cy="628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8"/>
          <p:cNvSpPr>
            <a:spLocks noChangeShapeType="1"/>
          </p:cNvSpPr>
          <p:nvPr/>
        </p:nvSpPr>
        <p:spPr bwMode="auto">
          <a:xfrm>
            <a:off x="6156325" y="465138"/>
            <a:ext cx="0" cy="628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9"/>
          <p:cNvSpPr>
            <a:spLocks noChangeShapeType="1"/>
          </p:cNvSpPr>
          <p:nvPr/>
        </p:nvSpPr>
        <p:spPr bwMode="auto">
          <a:xfrm>
            <a:off x="7848600" y="465138"/>
            <a:ext cx="0" cy="628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0"/>
          <p:cNvSpPr>
            <a:spLocks noChangeShapeType="1"/>
          </p:cNvSpPr>
          <p:nvPr/>
        </p:nvSpPr>
        <p:spPr bwMode="auto">
          <a:xfrm>
            <a:off x="0" y="671512"/>
            <a:ext cx="8028384" cy="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Rectangle 15"/>
          <p:cNvSpPr>
            <a:spLocks noChangeArrowheads="1"/>
          </p:cNvSpPr>
          <p:nvPr/>
        </p:nvSpPr>
        <p:spPr bwMode="auto">
          <a:xfrm>
            <a:off x="5147688" y="1085850"/>
            <a:ext cx="72707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&amp;</a:t>
            </a:r>
          </a:p>
        </p:txBody>
      </p:sp>
      <p:sp>
        <p:nvSpPr>
          <p:cNvPr id="28693" name="Line 16"/>
          <p:cNvSpPr>
            <a:spLocks noChangeShapeType="1"/>
          </p:cNvSpPr>
          <p:nvPr/>
        </p:nvSpPr>
        <p:spPr bwMode="auto">
          <a:xfrm>
            <a:off x="5580112" y="671513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17"/>
          <p:cNvSpPr>
            <a:spLocks noChangeShapeType="1"/>
          </p:cNvSpPr>
          <p:nvPr/>
        </p:nvSpPr>
        <p:spPr bwMode="auto">
          <a:xfrm>
            <a:off x="5754538" y="877888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18"/>
          <p:cNvSpPr>
            <a:spLocks noChangeShapeType="1"/>
          </p:cNvSpPr>
          <p:nvPr/>
        </p:nvSpPr>
        <p:spPr bwMode="auto">
          <a:xfrm>
            <a:off x="5754538" y="877888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19"/>
          <p:cNvSpPr>
            <a:spLocks noChangeShapeType="1"/>
          </p:cNvSpPr>
          <p:nvPr/>
        </p:nvSpPr>
        <p:spPr bwMode="auto">
          <a:xfrm flipV="1">
            <a:off x="107504" y="1903711"/>
            <a:ext cx="7920880" cy="4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36"/>
          <p:cNvSpPr>
            <a:spLocks noChangeShapeType="1"/>
          </p:cNvSpPr>
          <p:nvPr/>
        </p:nvSpPr>
        <p:spPr bwMode="auto">
          <a:xfrm>
            <a:off x="107504" y="3248817"/>
            <a:ext cx="79208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0" name="Line 53"/>
          <p:cNvSpPr>
            <a:spLocks noChangeShapeType="1"/>
          </p:cNvSpPr>
          <p:nvPr/>
        </p:nvSpPr>
        <p:spPr bwMode="auto">
          <a:xfrm>
            <a:off x="0" y="4590254"/>
            <a:ext cx="802838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5" name="Line 58"/>
          <p:cNvSpPr>
            <a:spLocks noChangeShapeType="1"/>
          </p:cNvSpPr>
          <p:nvPr/>
        </p:nvSpPr>
        <p:spPr bwMode="auto">
          <a:xfrm>
            <a:off x="0" y="5723731"/>
            <a:ext cx="8028384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40" name="Rectangle 66"/>
          <p:cNvSpPr>
            <a:spLocks noChangeArrowheads="1"/>
          </p:cNvSpPr>
          <p:nvPr/>
        </p:nvSpPr>
        <p:spPr bwMode="auto">
          <a:xfrm>
            <a:off x="3016250" y="260350"/>
            <a:ext cx="241300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T1</a:t>
            </a:r>
            <a:endParaRPr lang="en-US" altLang="zh-CN" sz="2000" b="1" dirty="0"/>
          </a:p>
        </p:txBody>
      </p:sp>
      <p:sp>
        <p:nvSpPr>
          <p:cNvPr id="28741" name="Rectangle 67"/>
          <p:cNvSpPr>
            <a:spLocks noChangeArrowheads="1"/>
          </p:cNvSpPr>
          <p:nvPr/>
        </p:nvSpPr>
        <p:spPr bwMode="auto">
          <a:xfrm>
            <a:off x="4467225" y="260350"/>
            <a:ext cx="239713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T2</a:t>
            </a:r>
            <a:endParaRPr lang="en-US" altLang="zh-CN" sz="2000" b="1" dirty="0"/>
          </a:p>
        </p:txBody>
      </p:sp>
      <p:sp>
        <p:nvSpPr>
          <p:cNvPr id="28742" name="Rectangle 68"/>
          <p:cNvSpPr>
            <a:spLocks noChangeArrowheads="1"/>
          </p:cNvSpPr>
          <p:nvPr/>
        </p:nvSpPr>
        <p:spPr bwMode="auto">
          <a:xfrm>
            <a:off x="6075363" y="260350"/>
            <a:ext cx="242887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T3</a:t>
            </a:r>
            <a:endParaRPr lang="en-US" altLang="zh-CN" sz="2000" b="1" dirty="0"/>
          </a:p>
        </p:txBody>
      </p:sp>
      <p:sp>
        <p:nvSpPr>
          <p:cNvPr id="28743" name="Rectangle 69"/>
          <p:cNvSpPr>
            <a:spLocks noChangeArrowheads="1"/>
          </p:cNvSpPr>
          <p:nvPr/>
        </p:nvSpPr>
        <p:spPr bwMode="auto">
          <a:xfrm>
            <a:off x="7787084" y="260350"/>
            <a:ext cx="241300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T4</a:t>
            </a:r>
            <a:endParaRPr lang="en-US" altLang="zh-CN" sz="2000" b="1" dirty="0"/>
          </a:p>
        </p:txBody>
      </p:sp>
      <p:sp>
        <p:nvSpPr>
          <p:cNvPr id="28744" name="Rectangle 70"/>
          <p:cNvSpPr>
            <a:spLocks noChangeArrowheads="1"/>
          </p:cNvSpPr>
          <p:nvPr/>
        </p:nvSpPr>
        <p:spPr bwMode="auto">
          <a:xfrm>
            <a:off x="8316416" y="569913"/>
            <a:ext cx="241300" cy="204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MOV</a:t>
            </a:r>
            <a:endParaRPr lang="en-US" altLang="zh-CN" sz="2000" b="1" dirty="0"/>
          </a:p>
        </p:txBody>
      </p:sp>
      <p:sp>
        <p:nvSpPr>
          <p:cNvPr id="28745" name="Rectangle 71"/>
          <p:cNvSpPr>
            <a:spLocks noChangeArrowheads="1"/>
          </p:cNvSpPr>
          <p:nvPr/>
        </p:nvSpPr>
        <p:spPr bwMode="auto">
          <a:xfrm>
            <a:off x="8316416" y="1808163"/>
            <a:ext cx="241300" cy="204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LAD</a:t>
            </a:r>
            <a:endParaRPr lang="en-US" altLang="zh-CN" sz="2000" b="1" dirty="0"/>
          </a:p>
        </p:txBody>
      </p:sp>
      <p:sp>
        <p:nvSpPr>
          <p:cNvPr id="28746" name="Rectangle 72"/>
          <p:cNvSpPr>
            <a:spLocks noChangeArrowheads="1"/>
          </p:cNvSpPr>
          <p:nvPr/>
        </p:nvSpPr>
        <p:spPr bwMode="auto">
          <a:xfrm>
            <a:off x="8316416" y="3146425"/>
            <a:ext cx="241300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ADD</a:t>
            </a:r>
            <a:endParaRPr lang="en-US" altLang="zh-CN" sz="2000" b="1" dirty="0"/>
          </a:p>
        </p:txBody>
      </p:sp>
      <p:sp>
        <p:nvSpPr>
          <p:cNvPr id="28747" name="Rectangle 73"/>
          <p:cNvSpPr>
            <a:spLocks noChangeArrowheads="1"/>
          </p:cNvSpPr>
          <p:nvPr/>
        </p:nvSpPr>
        <p:spPr bwMode="auto">
          <a:xfrm>
            <a:off x="8316416" y="4487863"/>
            <a:ext cx="241300" cy="204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STO</a:t>
            </a:r>
            <a:endParaRPr lang="en-US" altLang="zh-CN" sz="2000" b="1" dirty="0"/>
          </a:p>
        </p:txBody>
      </p:sp>
      <p:sp>
        <p:nvSpPr>
          <p:cNvPr id="28748" name="Rectangle 74"/>
          <p:cNvSpPr>
            <a:spLocks noChangeArrowheads="1"/>
          </p:cNvSpPr>
          <p:nvPr/>
        </p:nvSpPr>
        <p:spPr bwMode="auto">
          <a:xfrm>
            <a:off x="8316416" y="5621338"/>
            <a:ext cx="241300" cy="204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JMP</a:t>
            </a:r>
            <a:endParaRPr lang="en-US" altLang="zh-CN" sz="2000" b="1" dirty="0"/>
          </a:p>
        </p:txBody>
      </p:sp>
      <p:sp>
        <p:nvSpPr>
          <p:cNvPr id="28757" name="Rectangle 86"/>
          <p:cNvSpPr>
            <a:spLocks noChangeArrowheads="1"/>
          </p:cNvSpPr>
          <p:nvPr/>
        </p:nvSpPr>
        <p:spPr bwMode="auto">
          <a:xfrm>
            <a:off x="5147689" y="1628800"/>
            <a:ext cx="727074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LDDR</a:t>
            </a:r>
            <a:r>
              <a:rPr lang="en-US" altLang="zh-CN" sz="2000" b="1" baseline="30000" dirty="0" smtClean="0"/>
              <a:t>1</a:t>
            </a:r>
            <a:endParaRPr lang="en-US" altLang="zh-CN" sz="2000" b="1" dirty="0"/>
          </a:p>
        </p:txBody>
      </p:sp>
      <p:sp>
        <p:nvSpPr>
          <p:cNvPr id="28759" name="Line 88"/>
          <p:cNvSpPr>
            <a:spLocks noChangeShapeType="1"/>
          </p:cNvSpPr>
          <p:nvPr/>
        </p:nvSpPr>
        <p:spPr bwMode="auto">
          <a:xfrm>
            <a:off x="5508104" y="1393824"/>
            <a:ext cx="0" cy="2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1167928" y="865635"/>
            <a:ext cx="4196159" cy="220215"/>
            <a:chOff x="1403648" y="1030288"/>
            <a:chExt cx="403225" cy="207962"/>
          </a:xfrm>
        </p:grpSpPr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1403648" y="1030288"/>
              <a:ext cx="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1403648" y="1030288"/>
              <a:ext cx="403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5167384" y="3686199"/>
            <a:ext cx="72707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&amp;</a:t>
            </a:r>
          </a:p>
        </p:txBody>
      </p:sp>
      <p:sp>
        <p:nvSpPr>
          <p:cNvPr id="117" name="Line 16"/>
          <p:cNvSpPr>
            <a:spLocks noChangeShapeType="1"/>
          </p:cNvSpPr>
          <p:nvPr/>
        </p:nvSpPr>
        <p:spPr bwMode="auto">
          <a:xfrm>
            <a:off x="5599808" y="3271862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5774234" y="3478237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18"/>
          <p:cNvSpPr>
            <a:spLocks noChangeShapeType="1"/>
          </p:cNvSpPr>
          <p:nvPr/>
        </p:nvSpPr>
        <p:spPr bwMode="auto">
          <a:xfrm>
            <a:off x="5774234" y="3478237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86"/>
          <p:cNvSpPr>
            <a:spLocks noChangeArrowheads="1"/>
          </p:cNvSpPr>
          <p:nvPr/>
        </p:nvSpPr>
        <p:spPr bwMode="auto">
          <a:xfrm>
            <a:off x="5167385" y="4229149"/>
            <a:ext cx="707378" cy="2587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LDDR</a:t>
            </a:r>
            <a:r>
              <a:rPr lang="en-US" altLang="zh-CN" sz="2000" b="1" baseline="30000" dirty="0" smtClean="0"/>
              <a:t>2</a:t>
            </a:r>
            <a:endParaRPr lang="en-US" altLang="zh-CN" sz="2000" b="1" dirty="0"/>
          </a:p>
        </p:txBody>
      </p:sp>
      <p:sp>
        <p:nvSpPr>
          <p:cNvPr id="121" name="Line 88"/>
          <p:cNvSpPr>
            <a:spLocks noChangeShapeType="1"/>
          </p:cNvSpPr>
          <p:nvPr/>
        </p:nvSpPr>
        <p:spPr bwMode="auto">
          <a:xfrm flipH="1">
            <a:off x="5527800" y="3994173"/>
            <a:ext cx="0" cy="234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 flipH="1">
            <a:off x="1187624" y="3465984"/>
            <a:ext cx="4196159" cy="220215"/>
            <a:chOff x="1403648" y="1030288"/>
            <a:chExt cx="403225" cy="207962"/>
          </a:xfrm>
        </p:grpSpPr>
        <p:sp>
          <p:nvSpPr>
            <p:cNvPr id="123" name="Line 13"/>
            <p:cNvSpPr>
              <a:spLocks noChangeShapeType="1"/>
            </p:cNvSpPr>
            <p:nvPr/>
          </p:nvSpPr>
          <p:spPr bwMode="auto">
            <a:xfrm>
              <a:off x="1403648" y="1030288"/>
              <a:ext cx="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"/>
            <p:cNvSpPr>
              <a:spLocks noChangeShapeType="1"/>
            </p:cNvSpPr>
            <p:nvPr/>
          </p:nvSpPr>
          <p:spPr bwMode="auto">
            <a:xfrm>
              <a:off x="1403648" y="1030288"/>
              <a:ext cx="403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5167384" y="2318047"/>
            <a:ext cx="727075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&amp;</a:t>
            </a:r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>
            <a:off x="5599808" y="1903710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5774234" y="2110085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18"/>
          <p:cNvSpPr>
            <a:spLocks noChangeShapeType="1"/>
          </p:cNvSpPr>
          <p:nvPr/>
        </p:nvSpPr>
        <p:spPr bwMode="auto">
          <a:xfrm>
            <a:off x="5774234" y="2110085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Rectangle 86"/>
          <p:cNvSpPr>
            <a:spLocks noChangeArrowheads="1"/>
          </p:cNvSpPr>
          <p:nvPr/>
        </p:nvSpPr>
        <p:spPr bwMode="auto">
          <a:xfrm>
            <a:off x="5147689" y="2852937"/>
            <a:ext cx="727074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LDDR</a:t>
            </a:r>
            <a:r>
              <a:rPr lang="en-US" altLang="zh-CN" sz="2000" b="1" baseline="30000" dirty="0" smtClean="0"/>
              <a:t>3</a:t>
            </a:r>
            <a:endParaRPr lang="en-US" altLang="zh-CN" sz="2000" b="1" dirty="0"/>
          </a:p>
        </p:txBody>
      </p:sp>
      <p:sp>
        <p:nvSpPr>
          <p:cNvPr id="130" name="Line 88"/>
          <p:cNvSpPr>
            <a:spLocks noChangeShapeType="1"/>
          </p:cNvSpPr>
          <p:nvPr/>
        </p:nvSpPr>
        <p:spPr bwMode="auto">
          <a:xfrm>
            <a:off x="5527799" y="2626021"/>
            <a:ext cx="3121" cy="2269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 flipH="1">
            <a:off x="1739898" y="2097832"/>
            <a:ext cx="3643883" cy="220215"/>
            <a:chOff x="1403648" y="1030288"/>
            <a:chExt cx="403225" cy="207962"/>
          </a:xfrm>
        </p:grpSpPr>
        <p:sp>
          <p:nvSpPr>
            <p:cNvPr id="132" name="Line 13"/>
            <p:cNvSpPr>
              <a:spLocks noChangeShapeType="1"/>
            </p:cNvSpPr>
            <p:nvPr/>
          </p:nvSpPr>
          <p:spPr bwMode="auto">
            <a:xfrm>
              <a:off x="1403648" y="1030288"/>
              <a:ext cx="0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4"/>
            <p:cNvSpPr>
              <a:spLocks noChangeShapeType="1"/>
            </p:cNvSpPr>
            <p:nvPr/>
          </p:nvSpPr>
          <p:spPr bwMode="auto">
            <a:xfrm>
              <a:off x="1403648" y="1030288"/>
              <a:ext cx="403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35496" y="4797152"/>
            <a:ext cx="4197053" cy="1894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35" name="Text Box 43"/>
          <p:cNvSpPr txBox="1">
            <a:spLocks noChangeArrowheads="1"/>
          </p:cNvSpPr>
          <p:nvPr/>
        </p:nvSpPr>
        <p:spPr bwMode="auto">
          <a:xfrm>
            <a:off x="827583" y="5549355"/>
            <a:ext cx="2952329" cy="40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136" name="Rectangle 44"/>
          <p:cNvSpPr>
            <a:spLocks noChangeArrowheads="1"/>
          </p:cNvSpPr>
          <p:nvPr/>
        </p:nvSpPr>
        <p:spPr bwMode="auto">
          <a:xfrm>
            <a:off x="456085" y="4941168"/>
            <a:ext cx="1127033" cy="392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3300"/>
                </a:solidFill>
              </a:rPr>
              <a:t>LDDR</a:t>
            </a:r>
            <a:r>
              <a:rPr lang="en-US" altLang="zh-CN" sz="2000" b="1" baseline="30000" dirty="0" smtClean="0">
                <a:solidFill>
                  <a:srgbClr val="FF3300"/>
                </a:solidFill>
              </a:rPr>
              <a:t>1 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137" name="Rectangle 45"/>
          <p:cNvSpPr>
            <a:spLocks noChangeArrowheads="1"/>
          </p:cNvSpPr>
          <p:nvPr/>
        </p:nvSpPr>
        <p:spPr bwMode="auto">
          <a:xfrm>
            <a:off x="1744575" y="4941167"/>
            <a:ext cx="1149193" cy="392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3300"/>
                </a:solidFill>
              </a:rPr>
              <a:t>LDDR</a:t>
            </a:r>
            <a:r>
              <a:rPr lang="en-US" altLang="zh-CN" sz="2000" b="1" baseline="30000" dirty="0" smtClean="0">
                <a:solidFill>
                  <a:srgbClr val="FF3300"/>
                </a:solidFill>
              </a:rPr>
              <a:t>2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3052059" y="4941167"/>
            <a:ext cx="997234" cy="392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3300"/>
                </a:solidFill>
              </a:rPr>
              <a:t>LDDR</a:t>
            </a:r>
            <a:r>
              <a:rPr lang="en-US" altLang="zh-CN" sz="2000" b="1" baseline="30000" dirty="0" smtClean="0">
                <a:solidFill>
                  <a:srgbClr val="FF3300"/>
                </a:solidFill>
              </a:rPr>
              <a:t>3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139" name="Line 48"/>
          <p:cNvSpPr>
            <a:spLocks noChangeShapeType="1"/>
          </p:cNvSpPr>
          <p:nvPr/>
        </p:nvSpPr>
        <p:spPr bwMode="auto">
          <a:xfrm>
            <a:off x="1032265" y="5333455"/>
            <a:ext cx="0" cy="21590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49"/>
          <p:cNvSpPr>
            <a:spLocks noChangeShapeType="1"/>
          </p:cNvSpPr>
          <p:nvPr/>
        </p:nvSpPr>
        <p:spPr bwMode="auto">
          <a:xfrm>
            <a:off x="2323920" y="5333455"/>
            <a:ext cx="0" cy="21590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50"/>
          <p:cNvSpPr>
            <a:spLocks noChangeShapeType="1"/>
          </p:cNvSpPr>
          <p:nvPr/>
        </p:nvSpPr>
        <p:spPr bwMode="auto">
          <a:xfrm>
            <a:off x="3615575" y="5333455"/>
            <a:ext cx="0" cy="215900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Rectangle 52"/>
          <p:cNvSpPr>
            <a:spLocks noChangeArrowheads="1"/>
          </p:cNvSpPr>
          <p:nvPr/>
        </p:nvSpPr>
        <p:spPr bwMode="auto">
          <a:xfrm>
            <a:off x="1744575" y="6135142"/>
            <a:ext cx="1038390" cy="3902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3300"/>
                </a:solidFill>
              </a:rPr>
              <a:t>LDDR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>
            <a:off x="2267744" y="5981155"/>
            <a:ext cx="0" cy="144463"/>
          </a:xfrm>
          <a:prstGeom prst="lin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3968" y="5286879"/>
            <a:ext cx="4824536" cy="800219"/>
          </a:xfrm>
          <a:prstGeom prst="rect">
            <a:avLst/>
          </a:prstGeom>
          <a:solidFill>
            <a:srgbClr val="FFFF00"/>
          </a:solidFill>
        </p:spPr>
        <p:txBody>
          <a:bodyPr wrap="square" lIns="0" rIns="0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  LDDR </a:t>
            </a:r>
            <a:r>
              <a:rPr lang="en-US" altLang="zh-CN" b="1" dirty="0">
                <a:solidFill>
                  <a:srgbClr val="0000CC"/>
                </a:solidFill>
              </a:rPr>
              <a:t>= M2·T3· (MOV+ADD)+M3·T3 ·LAD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</a:rPr>
              <a:t>           </a:t>
            </a:r>
            <a:r>
              <a:rPr lang="en-US" altLang="zh-CN" b="1" dirty="0">
                <a:solidFill>
                  <a:srgbClr val="0000CC"/>
                </a:solidFill>
              </a:rPr>
              <a:t>= M2·T3· MOV + M2·T3· ADD + M3·T3 ·LAD</a:t>
            </a:r>
          </a:p>
        </p:txBody>
      </p:sp>
    </p:spTree>
    <p:extLst>
      <p:ext uri="{BB962C8B-B14F-4D97-AF65-F5344CB8AC3E}">
        <p14:creationId xmlns:p14="http://schemas.microsoft.com/office/powerpoint/2010/main" val="433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4989</TotalTime>
  <Words>1232</Words>
  <Application>Microsoft Office PowerPoint</Application>
  <PresentationFormat>全屏显示(4:3)</PresentationFormat>
  <Paragraphs>270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凸显</vt:lpstr>
      <vt:lpstr>Equation</vt:lpstr>
      <vt:lpstr>5.5  硬布线控制器（组合逻辑控制器）</vt:lpstr>
      <vt:lpstr>PowerPoint 演示文稿</vt:lpstr>
      <vt:lpstr>PowerPoint 演示文稿</vt:lpstr>
      <vt:lpstr>例：指令系统与指令流程</vt:lpstr>
      <vt:lpstr>数据通路图</vt:lpstr>
      <vt:lpstr>PowerPoint 演示文稿</vt:lpstr>
      <vt:lpstr>绘制微操作时间表</vt:lpstr>
      <vt:lpstr>进行微操作信号的综合</vt:lpstr>
      <vt:lpstr>PowerPoint 演示文稿</vt:lpstr>
      <vt:lpstr>5.7  流水CPU</vt:lpstr>
      <vt:lpstr>一、并行处理技术</vt:lpstr>
      <vt:lpstr>PowerPoint 演示文稿</vt:lpstr>
      <vt:lpstr>PowerPoint 演示文稿</vt:lpstr>
      <vt:lpstr>PowerPoint 演示文稿</vt:lpstr>
      <vt:lpstr>二、流水计算机的系统组成</vt:lpstr>
      <vt:lpstr>PowerPoint 演示文稿</vt:lpstr>
      <vt:lpstr>三、流水线中的主要问题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Hong_lee</cp:lastModifiedBy>
  <cp:revision>278</cp:revision>
  <dcterms:created xsi:type="dcterms:W3CDTF">2014-09-22T09:08:42Z</dcterms:created>
  <dcterms:modified xsi:type="dcterms:W3CDTF">2019-05-24T03:35:50Z</dcterms:modified>
</cp:coreProperties>
</file>