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47" r:id="rId1"/>
  </p:sldMasterIdLst>
  <p:notesMasterIdLst>
    <p:notesMasterId r:id="rId22"/>
  </p:notesMasterIdLst>
  <p:handoutMasterIdLst>
    <p:handoutMasterId r:id="rId23"/>
  </p:handoutMasterIdLst>
  <p:sldIdLst>
    <p:sldId id="491" r:id="rId2"/>
    <p:sldId id="492" r:id="rId3"/>
    <p:sldId id="507" r:id="rId4"/>
    <p:sldId id="494" r:id="rId5"/>
    <p:sldId id="518" r:id="rId6"/>
    <p:sldId id="496" r:id="rId7"/>
    <p:sldId id="497" r:id="rId8"/>
    <p:sldId id="499" r:id="rId9"/>
    <p:sldId id="527" r:id="rId10"/>
    <p:sldId id="528" r:id="rId11"/>
    <p:sldId id="449" r:id="rId12"/>
    <p:sldId id="450" r:id="rId13"/>
    <p:sldId id="452" r:id="rId14"/>
    <p:sldId id="453" r:id="rId15"/>
    <p:sldId id="454" r:id="rId16"/>
    <p:sldId id="526" r:id="rId17"/>
    <p:sldId id="455" r:id="rId18"/>
    <p:sldId id="529" r:id="rId19"/>
    <p:sldId id="530" r:id="rId20"/>
    <p:sldId id="53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" initials="l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FFFBE1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 autoAdjust="0"/>
    <p:restoredTop sz="78300" autoAdjust="0"/>
  </p:normalViewPr>
  <p:slideViewPr>
    <p:cSldViewPr>
      <p:cViewPr>
        <p:scale>
          <a:sx n="60" d="100"/>
          <a:sy n="60" d="100"/>
        </p:scale>
        <p:origin x="-138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C9311-2D5E-4479-955A-5D73C3B87DCC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4C4CC-A48F-434A-84FB-CDEAEB5C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5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6EEC8-FC7E-4017-A9B5-FA5895DED87E}" type="datetimeFigureOut">
              <a:rPr lang="zh-CN" altLang="en-US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CB3F7C9E-91B3-43A8-A3E9-AAD6436F691D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CD7400-0277-4810-9538-1079DD3A1C6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1BF4C-0915-482F-BEA1-E2B4988572F0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646AC-85A4-4E64-B44B-1716B9198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7D962F-2186-46C8-9067-D782BFFEB420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CA9124-B4B9-49F3-B206-96267A16126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CA36E2BF-24F9-4298-8938-CF30AA192E6F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962FC4C9-B077-4972-A578-AB6E87A84CE8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1BA396-FC1C-4C74-B9D1-EFF90D2982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1B202-EB1A-453A-B7C7-895A286F099C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7AB6B-376A-4BBD-8A1F-938CE37A4B46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43687E-7E4F-4224-977C-7B32DF32C1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19E31B4-E678-4122-9CC9-ACFE099DFC6A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EFB6B2A7-CBD0-479E-BEEA-CC86FE8F3C7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990B8-9761-4CE4-B611-700114B5B760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E57BD33D-9E12-492E-8216-7D893B82AB88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79522851-EC4F-4737-B9F7-39E7E78F20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E500CF15-62F1-4378-BE38-1A22D59A58E6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4EC87757-1BE0-478F-AE34-F43ED83CC6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9ABC1E3-D0B8-4FE5-984B-89A62BE82306}" type="datetimeFigureOut">
              <a:rPr lang="zh-CN" altLang="en-US" smtClean="0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6.8.sw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MB" TargetMode="External"/><Relationship Id="rId2" Type="http://schemas.openxmlformats.org/officeDocument/2006/relationships/hyperlink" Target="https://baike.baidu.com/item/G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G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F618DB8-A4F6-458A-BCF8-5448FA71AAB2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总线系统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147248" cy="506117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总线工作原理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总线概念和结构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总线接口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总线的仲裁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总线的定时和数据传送模式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系统端总线标准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设备的总线标准</a:t>
            </a:r>
          </a:p>
        </p:txBody>
      </p:sp>
    </p:spTree>
    <p:extLst>
      <p:ext uri="{BB962C8B-B14F-4D97-AF65-F5344CB8AC3E}">
        <p14:creationId xmlns:p14="http://schemas.microsoft.com/office/powerpoint/2010/main" val="17914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034A7C9-2009-45A8-9F1C-EAD36B61219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5488"/>
            <a:ext cx="8075240" cy="48737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000066"/>
                </a:solidFill>
              </a:rPr>
              <a:t>一、信息传送方式</a:t>
            </a:r>
            <a:r>
              <a:rPr lang="zh-CN" altLang="en-US" sz="3200" b="1" i="1" dirty="0">
                <a:solidFill>
                  <a:srgbClr val="000066"/>
                </a:solidFill>
              </a:rPr>
              <a:t> </a:t>
            </a:r>
            <a:endParaRPr lang="en-US" altLang="zh-CN" sz="3200" b="1" i="1" dirty="0">
              <a:solidFill>
                <a:srgbClr val="000066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、并行传送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每一数据位需要一条传输线，所有位同时传输，速度快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一般采用电位传送，即：用电位的高低来表示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、分时传送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总线复用：划分时间片，在不同时间片内传送不同信息。如：某个传输线上既传输地址信息，又传输数据信息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总线共享：共享总线的部件分时使用总线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BE6CDB4-3515-4E26-BD2D-340A49F4982D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80920" cy="165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6600"/>
                </a:solidFill>
              </a:rPr>
              <a:t>I/O</a:t>
            </a:r>
            <a:r>
              <a:rPr lang="zh-CN" altLang="en-US" b="1" dirty="0">
                <a:solidFill>
                  <a:srgbClr val="006600"/>
                </a:solidFill>
              </a:rPr>
              <a:t>接口</a:t>
            </a:r>
            <a:r>
              <a:rPr lang="zh-CN" altLang="en-US" b="1" dirty="0" smtClean="0">
                <a:solidFill>
                  <a:srgbClr val="006600"/>
                </a:solidFill>
              </a:rPr>
              <a:t>模块：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I/O</a:t>
            </a:r>
            <a:r>
              <a:rPr lang="zh-CN" altLang="en-US" dirty="0"/>
              <a:t>接口，</a:t>
            </a:r>
            <a:r>
              <a:rPr lang="zh-CN" altLang="en-US" dirty="0" smtClean="0"/>
              <a:t>也称“适配器”</a:t>
            </a:r>
            <a:r>
              <a:rPr lang="zh-CN" altLang="en-US" dirty="0"/>
              <a:t>，是</a:t>
            </a:r>
            <a:r>
              <a:rPr lang="en-US" altLang="zh-CN" dirty="0"/>
              <a:t>CPU</a:t>
            </a:r>
            <a:r>
              <a:rPr lang="zh-CN" altLang="en-US" dirty="0"/>
              <a:t>、主存、外设之间通过总线进行连接</a:t>
            </a:r>
            <a:r>
              <a:rPr lang="zh-CN" altLang="en-US" dirty="0" smtClean="0"/>
              <a:t>的标准化逻辑部件，发挥“转换器”作用，便于二者间的信息传送</a:t>
            </a:r>
          </a:p>
        </p:txBody>
      </p:sp>
      <p:pic>
        <p:nvPicPr>
          <p:cNvPr id="26629" name="Picture 4" descr="6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5" y="2996952"/>
            <a:ext cx="837707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4760" y="202630"/>
            <a:ext cx="8187680" cy="922114"/>
          </a:xfrm>
        </p:spPr>
        <p:txBody>
          <a:bodyPr anchor="ctr"/>
          <a:lstStyle/>
          <a:p>
            <a:pPr eaLnBrk="1" hangingPunct="1"/>
            <a:r>
              <a:rPr lang="zh-CN" altLang="en-US" dirty="0" smtClean="0">
                <a:solidFill>
                  <a:srgbClr val="000066"/>
                </a:solidFill>
                <a:cs typeface="Times New Roman" pitchFamily="18" charset="0"/>
              </a:rPr>
              <a:t>二、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总线接口</a:t>
            </a:r>
          </a:p>
        </p:txBody>
      </p:sp>
    </p:spTree>
    <p:extLst>
      <p:ext uri="{BB962C8B-B14F-4D97-AF65-F5344CB8AC3E}">
        <p14:creationId xmlns:p14="http://schemas.microsoft.com/office/powerpoint/2010/main" val="17676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5108658-36E5-4720-BFC8-9FC324CE159C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6632"/>
            <a:ext cx="8136904" cy="1944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6600"/>
                </a:solidFill>
              </a:rPr>
              <a:t>一个</a:t>
            </a:r>
            <a:r>
              <a:rPr lang="en-US" altLang="zh-CN" b="1" dirty="0" smtClean="0">
                <a:solidFill>
                  <a:srgbClr val="006600"/>
                </a:solidFill>
              </a:rPr>
              <a:t>I/O</a:t>
            </a:r>
            <a:r>
              <a:rPr lang="zh-CN" altLang="en-US" b="1" dirty="0" smtClean="0">
                <a:solidFill>
                  <a:srgbClr val="006600"/>
                </a:solidFill>
              </a:rPr>
              <a:t>接口模块有连个接口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 marL="639763" lvl="1" indent="-374650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一是同系统总线的接口，采用并行数据交换方式</a:t>
            </a:r>
            <a:endParaRPr lang="en-US" altLang="zh-CN" sz="2200" dirty="0" smtClean="0"/>
          </a:p>
          <a:p>
            <a:pPr marL="639763" lvl="1" indent="-374650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二是同外设的接口，采用并行或串行数据交换方式，由此将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模块分为串行数据接口或并行数据接口</a:t>
            </a:r>
            <a:endParaRPr lang="en-US" altLang="zh-CN" sz="2200" dirty="0" smtClean="0"/>
          </a:p>
        </p:txBody>
      </p:sp>
      <p:pic>
        <p:nvPicPr>
          <p:cNvPr id="27653" name="Picture 4" descr="6a8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6984776" cy="428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5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10DE7F9-047A-4CBF-9FAE-50FF6C4F61BE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467600" cy="8501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6.3  </a:t>
            </a:r>
            <a:r>
              <a:rPr lang="zh-CN" altLang="en-US" sz="3200" dirty="0" smtClean="0"/>
              <a:t>总线的仲裁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08" y="1124744"/>
            <a:ext cx="8075240" cy="532859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0066"/>
                </a:solidFill>
              </a:rPr>
              <a:t>一、总线仲裁概述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6600"/>
                </a:solidFill>
              </a:rPr>
              <a:t>1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、</a:t>
            </a:r>
            <a:r>
              <a:rPr lang="zh-CN" altLang="en-US" sz="2200" b="1" dirty="0">
                <a:solidFill>
                  <a:srgbClr val="006600"/>
                </a:solidFill>
              </a:rPr>
              <a:t>集中式仲裁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：设置集中的总线仲裁器</a:t>
            </a:r>
            <a:endParaRPr lang="en-US" altLang="zh-CN" sz="2200" b="1" dirty="0" smtClean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单</a:t>
            </a:r>
            <a:r>
              <a:rPr lang="zh-CN" altLang="en-US" sz="2200" dirty="0" smtClean="0"/>
              <a:t>处理机的总线</a:t>
            </a:r>
            <a:r>
              <a:rPr lang="zh-CN" altLang="en-US" sz="2200" dirty="0"/>
              <a:t>仲裁</a:t>
            </a:r>
            <a:r>
              <a:rPr lang="zh-CN" altLang="en-US" sz="2200" dirty="0" smtClean="0"/>
              <a:t>器称为</a:t>
            </a:r>
            <a:r>
              <a:rPr lang="zh-CN" altLang="en-US" sz="2200" dirty="0"/>
              <a:t>总线控制器，属于</a:t>
            </a:r>
            <a:r>
              <a:rPr lang="en-US" altLang="zh-CN" sz="2200" dirty="0"/>
              <a:t>CPU</a:t>
            </a:r>
            <a:r>
              <a:rPr lang="zh-CN" altLang="en-US" sz="2200" dirty="0"/>
              <a:t>的一部分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功能模块有两条线连接到仲裁器，一</a:t>
            </a:r>
            <a:r>
              <a:rPr lang="zh-CN" altLang="en-US" sz="2200" dirty="0" smtClean="0"/>
              <a:t>是总线</a:t>
            </a:r>
            <a:r>
              <a:rPr lang="zh-CN" altLang="en-US" sz="2200" dirty="0"/>
              <a:t>请求信号线</a:t>
            </a:r>
            <a:r>
              <a:rPr lang="en-US" altLang="zh-CN" sz="2200" dirty="0"/>
              <a:t>BR</a:t>
            </a:r>
            <a:r>
              <a:rPr lang="zh-CN" altLang="en-US" sz="2200" dirty="0"/>
              <a:t>，二是仲裁器送出的总线授权</a:t>
            </a:r>
            <a:r>
              <a:rPr lang="zh-CN" altLang="en-US" sz="2200" dirty="0" smtClean="0"/>
              <a:t>信号线</a:t>
            </a:r>
            <a:r>
              <a:rPr lang="en-US" altLang="zh-CN" sz="2200" dirty="0" smtClean="0"/>
              <a:t>BG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6600"/>
                </a:solidFill>
              </a:rPr>
              <a:t>3</a:t>
            </a:r>
            <a:r>
              <a:rPr lang="zh-CN" altLang="en-US" sz="2200" b="1" dirty="0">
                <a:solidFill>
                  <a:srgbClr val="006600"/>
                </a:solidFill>
              </a:rPr>
              <a:t>、分布式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仲裁：</a:t>
            </a:r>
            <a:r>
              <a:rPr lang="zh-CN" altLang="en-US" sz="2200" dirty="0" smtClean="0"/>
              <a:t>每个模块都有自己的仲裁器和仲裁号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总线请求时，发送自己的仲裁号到仲裁总线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每个仲裁器比较仲裁总线上的编号和自己的仲裁号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若</a:t>
            </a:r>
            <a:r>
              <a:rPr lang="zh-CN" altLang="en-US" sz="2200" dirty="0"/>
              <a:t>仲裁总线上</a:t>
            </a:r>
            <a:r>
              <a:rPr lang="zh-CN" altLang="en-US" sz="2200" dirty="0" smtClean="0"/>
              <a:t>的号大，则撤销自己的仲裁号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获胜</a:t>
            </a:r>
            <a:r>
              <a:rPr lang="zh-CN" altLang="en-US" sz="2200" dirty="0" smtClean="0"/>
              <a:t>者的仲裁号保留在总线上</a:t>
            </a:r>
            <a:endParaRPr lang="en-US" altLang="zh-CN" sz="2200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035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36776"/>
            <a:ext cx="849694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481191" y="6356176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5E1A5C2-D112-47A4-8CA7-192838B56A74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60648"/>
            <a:ext cx="8568952" cy="30963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66"/>
                </a:solidFill>
              </a:rPr>
              <a:t>二</a:t>
            </a:r>
            <a:r>
              <a:rPr lang="zh-CN" altLang="en-US" b="1" dirty="0" smtClean="0">
                <a:solidFill>
                  <a:srgbClr val="000066"/>
                </a:solidFill>
              </a:rPr>
              <a:t>、集中式仲裁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0066"/>
                </a:solidFill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</a:rPr>
              <a:t>、链式查询</a:t>
            </a:r>
            <a:endParaRPr lang="en-US" altLang="zh-CN" b="1" dirty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 smtClean="0"/>
              <a:t>申请：通过</a:t>
            </a:r>
            <a:r>
              <a:rPr lang="en-US" altLang="zh-CN" sz="2200" dirty="0" smtClean="0"/>
              <a:t>BR</a:t>
            </a:r>
            <a:r>
              <a:rPr lang="zh-CN" altLang="en-US" sz="2200" dirty="0" smtClean="0"/>
              <a:t>线提交总线请求，但忙线</a:t>
            </a:r>
            <a:r>
              <a:rPr kumimoji="1" lang="en-US" altLang="zh-CN" sz="2200" dirty="0" smtClean="0"/>
              <a:t>BS</a:t>
            </a:r>
            <a:r>
              <a:rPr kumimoji="1" lang="zh-CN" altLang="en-US" sz="2200" dirty="0"/>
              <a:t>＝</a:t>
            </a:r>
            <a:r>
              <a:rPr kumimoji="1" lang="en-US" altLang="zh-CN" sz="2200" dirty="0"/>
              <a:t>0</a:t>
            </a:r>
            <a:r>
              <a:rPr kumimoji="1" lang="zh-CN" altLang="en-US" sz="2200" dirty="0" smtClean="0"/>
              <a:t>时才</a:t>
            </a:r>
            <a:r>
              <a:rPr kumimoji="1" lang="zh-CN" altLang="en-US" sz="2200" dirty="0"/>
              <a:t>被</a:t>
            </a:r>
            <a:r>
              <a:rPr kumimoji="1" lang="zh-CN" altLang="en-US" sz="2200" dirty="0" smtClean="0"/>
              <a:t>响应</a:t>
            </a:r>
            <a:endParaRPr kumimoji="1" lang="en-US" altLang="zh-CN" sz="2200" dirty="0" smtClean="0"/>
          </a:p>
          <a:p>
            <a:pPr marL="274320" lvl="1">
              <a:lnSpc>
                <a:spcPct val="150000"/>
              </a:lnSpc>
              <a:spcBef>
                <a:spcPct val="0"/>
              </a:spcBef>
              <a:buSzPct val="70000"/>
              <a:buFont typeface="Wingdings"/>
              <a:buChar char=""/>
            </a:pPr>
            <a:r>
              <a:rPr lang="zh-CN" altLang="en-US" sz="2200" dirty="0" smtClean="0"/>
              <a:t>查询：总线授权信号</a:t>
            </a:r>
            <a:r>
              <a:rPr lang="en-US" altLang="zh-CN" sz="2200" dirty="0" smtClean="0"/>
              <a:t>BG</a:t>
            </a:r>
            <a:r>
              <a:rPr lang="zh-CN" altLang="en-US" sz="2200" dirty="0" smtClean="0"/>
              <a:t>从</a:t>
            </a:r>
            <a:r>
              <a:rPr lang="zh-CN" altLang="en-US" sz="2200" dirty="0"/>
              <a:t>一个部件送到下一个</a:t>
            </a:r>
            <a:r>
              <a:rPr lang="zh-CN" altLang="en-US" sz="2200" dirty="0" smtClean="0"/>
              <a:t>部件，</a:t>
            </a:r>
            <a:r>
              <a:rPr lang="en-US" altLang="zh-CN" sz="2200" dirty="0" smtClean="0"/>
              <a:t>BG</a:t>
            </a:r>
            <a:r>
              <a:rPr lang="zh-CN" altLang="en-US" sz="2200" dirty="0"/>
              <a:t>到达请求部件后，</a:t>
            </a:r>
            <a:r>
              <a:rPr lang="en-US" altLang="zh-CN" sz="2200" dirty="0"/>
              <a:t>BS</a:t>
            </a:r>
            <a:r>
              <a:rPr lang="zh-CN" altLang="en-US" sz="2200" dirty="0"/>
              <a:t>置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（表示总线正被使用），</a:t>
            </a:r>
            <a:r>
              <a:rPr lang="zh-CN" altLang="en-US" sz="2200" dirty="0"/>
              <a:t>降低</a:t>
            </a:r>
            <a:r>
              <a:rPr lang="en-US" altLang="zh-CN" sz="2200" dirty="0"/>
              <a:t>BR</a:t>
            </a:r>
            <a:r>
              <a:rPr lang="zh-CN" altLang="en-US" sz="2200" dirty="0"/>
              <a:t>后开始数据</a:t>
            </a:r>
            <a:r>
              <a:rPr lang="zh-CN" altLang="en-US" sz="2200" dirty="0" smtClean="0"/>
              <a:t>传输</a:t>
            </a:r>
            <a:endParaRPr lang="zh-CN" altLang="en-US" sz="2200" dirty="0"/>
          </a:p>
          <a:p>
            <a:pPr marL="274320" lvl="1">
              <a:lnSpc>
                <a:spcPct val="150000"/>
              </a:lnSpc>
              <a:spcBef>
                <a:spcPct val="0"/>
              </a:spcBef>
              <a:buSzPct val="70000"/>
              <a:buFont typeface="Wingdings"/>
              <a:buChar char=""/>
            </a:pPr>
            <a:r>
              <a:rPr lang="zh-CN" altLang="en-US" sz="2200" dirty="0" smtClean="0"/>
              <a:t>数据传输结束</a:t>
            </a:r>
            <a:r>
              <a:rPr lang="zh-CN" altLang="en-US" sz="2200" dirty="0"/>
              <a:t>后，降低</a:t>
            </a:r>
            <a:r>
              <a:rPr lang="en-US" altLang="zh-CN" sz="2200" dirty="0"/>
              <a:t>BS</a:t>
            </a:r>
            <a:r>
              <a:rPr lang="zh-CN" altLang="en-US" sz="2200" dirty="0"/>
              <a:t>和</a:t>
            </a:r>
            <a:r>
              <a:rPr lang="en-US" altLang="zh-CN" sz="2200" dirty="0" smtClean="0"/>
              <a:t>BG</a:t>
            </a:r>
          </a:p>
        </p:txBody>
      </p:sp>
      <p:sp>
        <p:nvSpPr>
          <p:cNvPr id="12" name="圆角矩形标注 11"/>
          <p:cNvSpPr/>
          <p:nvPr/>
        </p:nvSpPr>
        <p:spPr bwMode="auto">
          <a:xfrm>
            <a:off x="7524327" y="5120952"/>
            <a:ext cx="1512168" cy="941498"/>
          </a:xfrm>
          <a:prstGeom prst="wedgeRoundRectCallout">
            <a:avLst>
              <a:gd name="adj1" fmla="val -71729"/>
              <a:gd name="adj2" fmla="val -10830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 eaLnBrk="1" hangingPunct="1"/>
            <a:r>
              <a:rPr kumimoji="1"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kumimoji="1"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表示总</a:t>
            </a:r>
            <a:endParaRPr kumimoji="1"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线正被使用</a:t>
            </a:r>
            <a:endParaRPr kumimoji="1"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0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333C66D-A234-4A2A-AB06-A4A50E3817B0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332656"/>
            <a:ext cx="8424936" cy="30243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0066"/>
                </a:solidFill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</a:rPr>
              <a:t>、计数器</a:t>
            </a:r>
            <a:r>
              <a:rPr lang="zh-CN" altLang="en-US" b="1" dirty="0">
                <a:solidFill>
                  <a:srgbClr val="000066"/>
                </a:solidFill>
              </a:rPr>
              <a:t>定时查询</a:t>
            </a:r>
            <a:endParaRPr lang="en-US" altLang="zh-CN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200" dirty="0" smtClean="0">
                <a:latin typeface="宋体" pitchFamily="2" charset="-122"/>
              </a:rPr>
              <a:t>申请：设备要求使用总线时，通过</a:t>
            </a:r>
            <a:r>
              <a:rPr lang="en-US" altLang="zh-CN" sz="2200" dirty="0" smtClean="0">
                <a:latin typeface="宋体" pitchFamily="2" charset="-122"/>
                <a:cs typeface="Times New Roman" pitchFamily="18" charset="0"/>
              </a:rPr>
              <a:t>BR</a:t>
            </a:r>
            <a:r>
              <a:rPr lang="zh-CN" altLang="en-US" sz="2200" dirty="0" smtClean="0">
                <a:latin typeface="宋体" pitchFamily="2" charset="-122"/>
              </a:rPr>
              <a:t>线发出总线请求</a:t>
            </a:r>
            <a:endParaRPr lang="en-US" altLang="zh-CN" sz="2200" dirty="0" smtClean="0">
              <a:latin typeface="宋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 smtClean="0">
                <a:latin typeface="宋体" pitchFamily="2" charset="-122"/>
              </a:rPr>
              <a:t>查询：仲裁器接到请求信号后，在</a:t>
            </a:r>
            <a:r>
              <a:rPr lang="en-US" altLang="zh-CN" sz="2200" dirty="0" smtClean="0">
                <a:latin typeface="宋体" pitchFamily="2" charset="-122"/>
                <a:cs typeface="Times New Roman" pitchFamily="18" charset="0"/>
              </a:rPr>
              <a:t>BS</a:t>
            </a:r>
            <a:r>
              <a:rPr lang="zh-CN" altLang="en-US" sz="2200" dirty="0" smtClean="0">
                <a:latin typeface="宋体" pitchFamily="2" charset="-122"/>
              </a:rPr>
              <a:t>线为</a:t>
            </a:r>
            <a:r>
              <a:rPr lang="en-US" altLang="zh-CN" sz="2200" dirty="0" smtClean="0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sz="2200" dirty="0" smtClean="0">
                <a:latin typeface="宋体" pitchFamily="2" charset="-122"/>
              </a:rPr>
              <a:t>的情况下，让计数器开始计数，计数值通过设备地址线发向各设备</a:t>
            </a:r>
            <a:endParaRPr lang="en-US" altLang="zh-CN" sz="2200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宋体" pitchFamily="2" charset="-122"/>
              </a:rPr>
              <a:t>判别：各设备接口的地址判别电路识别计数值与本设备地址一致时，将</a:t>
            </a:r>
            <a:r>
              <a:rPr lang="en-US" altLang="zh-CN" sz="2200" dirty="0" smtClean="0">
                <a:latin typeface="宋体" pitchFamily="2" charset="-122"/>
                <a:cs typeface="Times New Roman" pitchFamily="18" charset="0"/>
              </a:rPr>
              <a:t>BS</a:t>
            </a:r>
            <a:r>
              <a:rPr lang="zh-CN" altLang="en-US" sz="2200" dirty="0" smtClean="0">
                <a:latin typeface="宋体" pitchFamily="2" charset="-122"/>
              </a:rPr>
              <a:t>线置为</a:t>
            </a:r>
            <a:r>
              <a:rPr lang="en-US" altLang="zh-CN" sz="2200" dirty="0" smtClean="0">
                <a:latin typeface="宋体" pitchFamily="2" charset="-122"/>
              </a:rPr>
              <a:t>1</a:t>
            </a:r>
            <a:r>
              <a:rPr lang="zh-CN" altLang="en-US" sz="2200" dirty="0" smtClean="0">
                <a:latin typeface="宋体" pitchFamily="2" charset="-122"/>
              </a:rPr>
              <a:t>，获得了总线使用权，计数</a:t>
            </a:r>
            <a:r>
              <a:rPr lang="zh-CN" altLang="en-US" sz="2200" dirty="0">
                <a:latin typeface="宋体" pitchFamily="2" charset="-122"/>
              </a:rPr>
              <a:t>查询</a:t>
            </a:r>
            <a:r>
              <a:rPr lang="zh-CN" altLang="en-US" sz="2200" dirty="0" smtClean="0">
                <a:latin typeface="宋体" pitchFamily="2" charset="-122"/>
              </a:rPr>
              <a:t>中止</a:t>
            </a:r>
            <a:endParaRPr lang="en-US" altLang="zh-CN" sz="2200" dirty="0" smtClean="0">
              <a:latin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7" y="3501008"/>
            <a:ext cx="84097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4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333C66D-A234-4A2A-AB06-A4A50E3817B0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76672"/>
            <a:ext cx="8208912" cy="2016224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计数设置：</a:t>
            </a:r>
            <a:endParaRPr lang="en-US" altLang="zh-CN" dirty="0" smtClean="0">
              <a:latin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 smtClean="0"/>
              <a:t>从</a:t>
            </a:r>
            <a:r>
              <a:rPr lang="en-US" altLang="zh-CN" sz="2200" dirty="0" smtClean="0">
                <a:cs typeface="Times New Roman" pitchFamily="18" charset="0"/>
              </a:rPr>
              <a:t>0</a:t>
            </a:r>
            <a:r>
              <a:rPr lang="zh-CN" altLang="en-US" sz="2200" dirty="0" smtClean="0"/>
              <a:t>开始：各设备的优先级顺序是固定的</a:t>
            </a:r>
            <a:endParaRPr lang="en-US" altLang="zh-CN" sz="22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 smtClean="0"/>
              <a:t>从终止点开始：各设备的优先级相等</a:t>
            </a:r>
            <a:endParaRPr lang="en-US" altLang="zh-CN" sz="220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 smtClean="0"/>
              <a:t>由程序设置初值：方便改变优先次序，控制逻辑复杂度增加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2924944"/>
            <a:ext cx="8409757" cy="303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1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CA792C8-B445-42A0-98AC-035B67773A89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60648"/>
            <a:ext cx="8352928" cy="338437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0066"/>
                </a:solidFill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</a:rPr>
              <a:t>、独立</a:t>
            </a:r>
            <a:r>
              <a:rPr lang="zh-CN" altLang="en-US" b="1" dirty="0">
                <a:solidFill>
                  <a:srgbClr val="000066"/>
                </a:solidFill>
              </a:rPr>
              <a:t>请求</a:t>
            </a:r>
            <a:endParaRPr lang="en-US" altLang="zh-CN" b="1" dirty="0">
              <a:solidFill>
                <a:srgbClr val="000066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200" dirty="0" smtClean="0"/>
              <a:t>每个设备均有总线请求线</a:t>
            </a:r>
            <a:r>
              <a:rPr lang="en-US" altLang="zh-CN" sz="2200" dirty="0" smtClean="0"/>
              <a:t>BR</a:t>
            </a:r>
            <a:r>
              <a:rPr lang="en-US" altLang="zh-CN" sz="2200" baseline="-25000" dirty="0" smtClean="0"/>
              <a:t>i</a:t>
            </a:r>
            <a:r>
              <a:rPr lang="zh-CN" altLang="en-US" sz="2200" dirty="0" smtClean="0"/>
              <a:t>和总线授权线</a:t>
            </a:r>
            <a:r>
              <a:rPr lang="en-US" altLang="zh-CN" sz="2200" dirty="0" err="1" smtClean="0"/>
              <a:t>BG</a:t>
            </a:r>
            <a:r>
              <a:rPr lang="en-US" altLang="zh-CN" sz="2200" baseline="-25000" dirty="0" err="1" smtClean="0"/>
              <a:t>i</a:t>
            </a:r>
            <a:endParaRPr lang="en-US" altLang="zh-CN" sz="2200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200" dirty="0" smtClean="0"/>
              <a:t>总线仲裁器拥有排队电路，根据一定的优先次序决定首先响应哪个设备的请求，给设备以授权信号</a:t>
            </a:r>
            <a:r>
              <a:rPr lang="en-US" altLang="zh-CN" sz="2200" dirty="0" err="1"/>
              <a:t>BG</a:t>
            </a:r>
            <a:r>
              <a:rPr lang="en-US" altLang="zh-CN" sz="2200" baseline="-25000" dirty="0" err="1"/>
              <a:t>i</a:t>
            </a:r>
            <a:endParaRPr lang="en-US" altLang="zh-CN" sz="2200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200" dirty="0" smtClean="0"/>
              <a:t>优点：响应时间快，优先次序控制灵活（固定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程序改变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屏蔽某个请求）</a:t>
            </a:r>
            <a:endParaRPr lang="en-US" altLang="zh-CN" sz="2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7" y="3717032"/>
            <a:ext cx="832848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9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CA792C8-B445-42A0-98AC-035B67773A89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352928" cy="757667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66"/>
                </a:solidFill>
              </a:rPr>
              <a:t>三</a:t>
            </a:r>
            <a:r>
              <a:rPr lang="zh-CN" altLang="en-US" b="1" dirty="0" smtClean="0">
                <a:solidFill>
                  <a:srgbClr val="000066"/>
                </a:solidFill>
              </a:rPr>
              <a:t>、分布式仲裁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31351" y="-1313535"/>
            <a:ext cx="3778836" cy="83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4869160"/>
            <a:ext cx="8424936" cy="180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>
                <a:latin typeface="宋体" pitchFamily="2" charset="-122"/>
              </a:rPr>
              <a:t>设备将自己的竞争号</a:t>
            </a:r>
            <a:r>
              <a:rPr lang="en-US" altLang="zh-CN" sz="2200" dirty="0" smtClean="0">
                <a:latin typeface="宋体" pitchFamily="2" charset="-122"/>
              </a:rPr>
              <a:t>CN</a:t>
            </a:r>
            <a:r>
              <a:rPr lang="zh-CN" altLang="en-US" sz="2200" dirty="0" smtClean="0">
                <a:latin typeface="宋体" pitchFamily="2" charset="-122"/>
              </a:rPr>
              <a:t>取反打到仲裁总线</a:t>
            </a:r>
            <a:r>
              <a:rPr lang="en-US" altLang="zh-CN" sz="2200" dirty="0" smtClean="0">
                <a:latin typeface="宋体" pitchFamily="2" charset="-122"/>
              </a:rPr>
              <a:t>AB</a:t>
            </a:r>
            <a:r>
              <a:rPr lang="zh-CN" altLang="en-US" sz="2200" dirty="0" smtClean="0">
                <a:latin typeface="宋体" pitchFamily="2" charset="-122"/>
              </a:rPr>
              <a:t>，实现“线或”逻辑</a:t>
            </a:r>
            <a:endParaRPr lang="en-US" altLang="zh-CN" sz="2200" dirty="0" smtClean="0">
              <a:latin typeface="宋体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 smtClean="0">
                <a:latin typeface="宋体" pitchFamily="2" charset="-122"/>
              </a:rPr>
              <a:t>各设备的仲裁器对</a:t>
            </a:r>
            <a:r>
              <a:rPr lang="en-US" altLang="zh-CN" sz="2200" dirty="0" smtClean="0">
                <a:latin typeface="宋体" pitchFamily="2" charset="-122"/>
              </a:rPr>
              <a:t>AB</a:t>
            </a:r>
            <a:r>
              <a:rPr lang="zh-CN" altLang="en-US" sz="2200" dirty="0" smtClean="0">
                <a:latin typeface="宋体" pitchFamily="2" charset="-122"/>
              </a:rPr>
              <a:t>和自己的</a:t>
            </a:r>
            <a:r>
              <a:rPr lang="en-US" altLang="zh-CN" sz="2200" dirty="0" smtClean="0">
                <a:latin typeface="宋体" pitchFamily="2" charset="-122"/>
              </a:rPr>
              <a:t>CN</a:t>
            </a:r>
            <a:r>
              <a:rPr lang="zh-CN" altLang="en-US" sz="2200" dirty="0" smtClean="0">
                <a:latin typeface="宋体" pitchFamily="2" charset="-122"/>
              </a:rPr>
              <a:t>逐位比较，形成比较结果</a:t>
            </a:r>
            <a:r>
              <a:rPr lang="en-US" altLang="zh-CN" sz="2200" dirty="0" smtClean="0">
                <a:latin typeface="宋体" pitchFamily="2" charset="-122"/>
              </a:rPr>
              <a:t>Wi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 smtClean="0">
                <a:latin typeface="宋体" pitchFamily="2" charset="-122"/>
              </a:rPr>
              <a:t>Wi</a:t>
            </a:r>
            <a:r>
              <a:rPr lang="zh-CN" altLang="en-US" sz="2200" dirty="0" smtClean="0">
                <a:latin typeface="宋体" pitchFamily="2" charset="-122"/>
              </a:rPr>
              <a:t>为</a:t>
            </a:r>
            <a:r>
              <a:rPr lang="en-US" altLang="zh-CN" sz="2200" dirty="0" smtClean="0">
                <a:latin typeface="宋体" pitchFamily="2" charset="-122"/>
              </a:rPr>
              <a:t>0</a:t>
            </a:r>
            <a:r>
              <a:rPr lang="zh-CN" altLang="en-US" sz="2200" dirty="0" smtClean="0">
                <a:latin typeface="宋体" pitchFamily="2" charset="-122"/>
              </a:rPr>
              <a:t>，第</a:t>
            </a:r>
            <a:r>
              <a:rPr lang="en-US" altLang="zh-CN" sz="2200" dirty="0" err="1" smtClean="0">
                <a:latin typeface="宋体" pitchFamily="2" charset="-122"/>
              </a:rPr>
              <a:t>i</a:t>
            </a:r>
            <a:r>
              <a:rPr lang="zh-CN" altLang="en-US" sz="2200" dirty="0" smtClean="0">
                <a:latin typeface="宋体" pitchFamily="2" charset="-122"/>
              </a:rPr>
              <a:t>位后面的竞争号不能送到</a:t>
            </a:r>
            <a:r>
              <a:rPr lang="en-US" altLang="zh-CN" sz="2200" dirty="0" smtClean="0">
                <a:latin typeface="宋体" pitchFamily="2" charset="-122"/>
              </a:rPr>
              <a:t>AB</a:t>
            </a:r>
            <a:r>
              <a:rPr lang="zh-CN" altLang="en-US" sz="2200" dirty="0" smtClean="0">
                <a:latin typeface="宋体" pitchFamily="2" charset="-122"/>
              </a:rPr>
              <a:t>上</a:t>
            </a:r>
            <a:endParaRPr lang="en-US" altLang="zh-CN" sz="2200" dirty="0" smtClean="0">
              <a:latin typeface="宋体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3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467600" cy="8501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6.4  PCI</a:t>
            </a:r>
            <a:r>
              <a:rPr lang="zh-CN" altLang="en-US" sz="3200" dirty="0" smtClean="0">
                <a:cs typeface="Times New Roman" pitchFamily="18" charset="0"/>
              </a:rPr>
              <a:t>与</a:t>
            </a:r>
            <a:r>
              <a:rPr lang="en-US" altLang="zh-CN" sz="3200" dirty="0" smtClean="0">
                <a:cs typeface="Times New Roman" pitchFamily="18" charset="0"/>
              </a:rPr>
              <a:t>PCI-E</a:t>
            </a:r>
            <a:r>
              <a:rPr lang="zh-CN" altLang="en-US" sz="3200" dirty="0" smtClean="0"/>
              <a:t>总线</a:t>
            </a:r>
            <a:endParaRPr lang="zh-CN" altLang="en-US" sz="32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08" y="1124744"/>
            <a:ext cx="807524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0066"/>
                </a:solidFill>
              </a:rPr>
              <a:t>一</a:t>
            </a:r>
            <a:r>
              <a:rPr lang="zh-CN" altLang="en-US" b="1" dirty="0" smtClean="0">
                <a:solidFill>
                  <a:srgbClr val="000066"/>
                </a:solidFill>
              </a:rPr>
              <a:t>、</a:t>
            </a:r>
            <a:r>
              <a:rPr lang="en-US" altLang="zh-CN" b="1" dirty="0"/>
              <a:t>PCI-E</a:t>
            </a:r>
          </a:p>
          <a:p>
            <a:r>
              <a:rPr lang="zh-CN" altLang="en-US" sz="2000" dirty="0"/>
              <a:t>英文全称：</a:t>
            </a:r>
            <a:r>
              <a:rPr lang="en-US" altLang="zh-CN" sz="2000" dirty="0"/>
              <a:t>Peripheral Component Interconnect </a:t>
            </a:r>
            <a:r>
              <a:rPr lang="en-US" altLang="zh-CN" sz="2000" dirty="0" smtClean="0"/>
              <a:t>Express</a:t>
            </a:r>
          </a:p>
          <a:p>
            <a:r>
              <a:rPr lang="zh-CN" altLang="en-US" sz="2000" dirty="0" smtClean="0"/>
              <a:t>设计者</a:t>
            </a:r>
            <a:r>
              <a:rPr lang="zh-CN" altLang="en-US" sz="2000" dirty="0"/>
              <a:t>： </a:t>
            </a:r>
            <a:r>
              <a:rPr lang="en-US" altLang="zh-CN" sz="2000" dirty="0"/>
              <a:t>Intel </a:t>
            </a:r>
            <a:endParaRPr lang="en-US" altLang="zh-CN" sz="2000" dirty="0" smtClean="0"/>
          </a:p>
          <a:p>
            <a:r>
              <a:rPr lang="zh-CN" altLang="en-US" sz="2000" dirty="0" smtClean="0"/>
              <a:t>连接</a:t>
            </a:r>
            <a:r>
              <a:rPr lang="zh-CN" altLang="en-US" sz="2000" dirty="0"/>
              <a:t>对象：</a:t>
            </a:r>
            <a:r>
              <a:rPr lang="en-US" altLang="zh-CN" sz="2000" dirty="0"/>
              <a:t>CPU</a:t>
            </a:r>
            <a:r>
              <a:rPr lang="zh-CN" altLang="en-US" sz="2000" dirty="0"/>
              <a:t>与</a:t>
            </a:r>
            <a:r>
              <a:rPr lang="zh-CN" altLang="en-US" sz="2000" b="1" dirty="0"/>
              <a:t>显卡</a:t>
            </a:r>
            <a:r>
              <a:rPr lang="zh-CN" altLang="en-US" sz="2000" dirty="0"/>
              <a:t>，芯片组与</a:t>
            </a:r>
            <a:r>
              <a:rPr lang="en-US" altLang="zh-CN" sz="2000" dirty="0"/>
              <a:t>SSD</a:t>
            </a:r>
            <a:r>
              <a:rPr lang="zh-CN" altLang="en-US" sz="2000" dirty="0"/>
              <a:t>、网卡、声卡等</a:t>
            </a:r>
            <a:r>
              <a:rPr lang="zh-CN" altLang="en-US" sz="2000" dirty="0" smtClean="0"/>
              <a:t>设备</a:t>
            </a:r>
            <a:endParaRPr lang="en-US" altLang="zh-CN" sz="2000" dirty="0" smtClean="0"/>
          </a:p>
          <a:p>
            <a:r>
              <a:rPr lang="zh-CN" altLang="en-US" sz="2000" dirty="0" smtClean="0"/>
              <a:t>带宽</a:t>
            </a:r>
            <a:endParaRPr lang="zh-CN" altLang="en-US" sz="22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7050"/>
              </p:ext>
            </p:extLst>
          </p:nvPr>
        </p:nvGraphicFramePr>
        <p:xfrm>
          <a:off x="251519" y="3140968"/>
          <a:ext cx="8280921" cy="34288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03692"/>
                <a:gridCol w="1326364"/>
                <a:gridCol w="1409261"/>
                <a:gridCol w="1423080"/>
                <a:gridCol w="1423080"/>
                <a:gridCol w="1395444"/>
              </a:tblGrid>
              <a:tr h="503651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PCI Express 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吞吐量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4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×4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×8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×16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3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GT</a:t>
                      </a: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</a:t>
                      </a: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MB</a:t>
                      </a: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GB</a:t>
                      </a: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5GT/s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500MB/s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8GT/s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984.6MB/s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3.938GB/s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7.877GB/s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15.754GB/s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16GT/s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1.969GB/s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7.877GB/s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15.754GB/s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31.508GB/s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or 25GT/s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 or 3.08GB/s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 or 12.3GB/s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 or 24.6GB/s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63.0 or 49.2GB/s</a:t>
                      </a:r>
                    </a:p>
                  </a:txBody>
                  <a:tcPr marL="62482" marR="62482" marT="31241" marB="31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9B7C34C-042F-4FBE-B33E-9571C3949D51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80920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66"/>
                </a:solidFill>
              </a:rPr>
              <a:t>一、总线的基本概念</a:t>
            </a:r>
            <a:endParaRPr lang="en-US" altLang="zh-CN" sz="2800" b="1" dirty="0" smtClean="0">
              <a:solidFill>
                <a:srgbClr val="00006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solidFill>
                  <a:srgbClr val="006600"/>
                </a:solidFill>
              </a:rPr>
              <a:t>1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、总线背景</a:t>
            </a:r>
            <a:r>
              <a:rPr lang="zh-CN" altLang="en-US" sz="2200" dirty="0" smtClean="0">
                <a:solidFill>
                  <a:srgbClr val="006600"/>
                </a:solidFill>
              </a:rPr>
              <a:t>：</a:t>
            </a:r>
            <a:r>
              <a:rPr lang="zh-CN" altLang="en-US" sz="2200" dirty="0" smtClean="0"/>
              <a:t>计算机的若干功能部件之间不可能采用全互联形式，需要公共的信息通道，即总线</a:t>
            </a:r>
            <a:endParaRPr lang="en-US" altLang="zh-CN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solidFill>
                  <a:srgbClr val="006600"/>
                </a:solidFill>
              </a:rPr>
              <a:t>2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、总线定义</a:t>
            </a:r>
            <a:r>
              <a:rPr lang="zh-CN" altLang="en-US" sz="2200" dirty="0" smtClean="0">
                <a:solidFill>
                  <a:srgbClr val="006600"/>
                </a:solidFill>
              </a:rPr>
              <a:t>：</a:t>
            </a:r>
            <a:r>
              <a:rPr lang="zh-CN" altLang="en-US" sz="2200" dirty="0"/>
              <a:t>由多个部件分时共享的公共信息传送线路</a:t>
            </a:r>
            <a:r>
              <a:rPr lang="zh-CN" altLang="en-US" sz="2200" dirty="0" smtClean="0"/>
              <a:t>，是计算机系统</a:t>
            </a:r>
            <a:r>
              <a:rPr lang="zh-CN" altLang="en-US" sz="2200" dirty="0"/>
              <a:t>的互联</a:t>
            </a:r>
            <a:r>
              <a:rPr lang="zh-CN" altLang="en-US" sz="2200" dirty="0" smtClean="0"/>
              <a:t>机构</a:t>
            </a:r>
            <a:endParaRPr lang="en-US" altLang="zh-CN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solidFill>
                  <a:srgbClr val="006600"/>
                </a:solidFill>
              </a:rPr>
              <a:t>3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、总线作用</a:t>
            </a:r>
            <a:r>
              <a:rPr lang="zh-CN" altLang="en-US" sz="2200" dirty="0" smtClean="0">
                <a:solidFill>
                  <a:srgbClr val="006600"/>
                </a:solidFill>
              </a:rPr>
              <a:t>：</a:t>
            </a:r>
            <a:r>
              <a:rPr lang="zh-CN" altLang="en-US" sz="2200" dirty="0" smtClean="0"/>
              <a:t>借助于总线连接，各部件之间实现地址信息、数据信息、控制信息的交换，并在争用资源的基础上协同工作。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72752" y="125760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6.1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总线概念和结构</a:t>
            </a:r>
          </a:p>
        </p:txBody>
      </p:sp>
    </p:spTree>
    <p:extLst>
      <p:ext uri="{BB962C8B-B14F-4D97-AF65-F5344CB8AC3E}">
        <p14:creationId xmlns:p14="http://schemas.microsoft.com/office/powerpoint/2010/main" val="18891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136904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</a:rPr>
              <a:t>二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PCI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英文全称：</a:t>
            </a:r>
            <a:r>
              <a:rPr lang="en-US" altLang="zh-CN" dirty="0"/>
              <a:t>Peripheral Component Interconnect 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设计者</a:t>
            </a:r>
            <a:r>
              <a:rPr lang="zh-CN" altLang="en-US" dirty="0"/>
              <a:t>： </a:t>
            </a:r>
            <a:r>
              <a:rPr lang="en-US" altLang="zh-CN" dirty="0"/>
              <a:t>Intel 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发布</a:t>
            </a:r>
            <a:r>
              <a:rPr lang="zh-CN" altLang="en-US" dirty="0"/>
              <a:t>时间：</a:t>
            </a:r>
            <a:r>
              <a:rPr lang="en-US" altLang="zh-CN" dirty="0"/>
              <a:t>1992 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连接</a:t>
            </a:r>
            <a:r>
              <a:rPr lang="zh-CN" altLang="en-US" dirty="0"/>
              <a:t>对象：芯片组与网卡、声卡、</a:t>
            </a:r>
            <a:r>
              <a:rPr lang="en-US" altLang="zh-CN" dirty="0"/>
              <a:t>Modem</a:t>
            </a:r>
            <a:r>
              <a:rPr lang="zh-CN" altLang="en-US" dirty="0"/>
              <a:t>等设备 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带宽</a:t>
            </a:r>
            <a:r>
              <a:rPr lang="zh-CN" altLang="en-US" dirty="0"/>
              <a:t>：</a:t>
            </a:r>
            <a:r>
              <a:rPr lang="en-US" altLang="zh-CN" dirty="0"/>
              <a:t>133MB/s 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PCI</a:t>
            </a:r>
            <a:r>
              <a:rPr lang="zh-CN" altLang="en-US" dirty="0" smtClean="0"/>
              <a:t>总线已</a:t>
            </a:r>
            <a:r>
              <a:rPr lang="zh-CN" altLang="en-US" dirty="0"/>
              <a:t>被</a:t>
            </a:r>
            <a:r>
              <a:rPr lang="en-US" altLang="zh-CN" dirty="0"/>
              <a:t>PCI-E</a:t>
            </a:r>
            <a:r>
              <a:rPr lang="zh-CN" altLang="en-US" dirty="0"/>
              <a:t>取代，</a:t>
            </a:r>
            <a:r>
              <a:rPr lang="zh-CN" altLang="en-US" dirty="0" smtClean="0"/>
              <a:t>但某些主板可能仍</a:t>
            </a:r>
            <a:r>
              <a:rPr lang="zh-CN" altLang="en-US" dirty="0"/>
              <a:t>保留</a:t>
            </a:r>
            <a:r>
              <a:rPr lang="en-US" altLang="zh-CN" dirty="0"/>
              <a:t>PCI</a:t>
            </a:r>
            <a:r>
              <a:rPr lang="zh-CN" altLang="en-US" dirty="0"/>
              <a:t>接口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7467600" cy="8501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6.4  PCI</a:t>
            </a:r>
            <a:r>
              <a:rPr lang="zh-CN" altLang="en-US" sz="3200" dirty="0" smtClean="0">
                <a:cs typeface="Times New Roman" pitchFamily="18" charset="0"/>
              </a:rPr>
              <a:t>与</a:t>
            </a:r>
            <a:r>
              <a:rPr lang="en-US" altLang="zh-CN" sz="3200" dirty="0" smtClean="0">
                <a:cs typeface="Times New Roman" pitchFamily="18" charset="0"/>
              </a:rPr>
              <a:t>PCI-E</a:t>
            </a:r>
            <a:r>
              <a:rPr lang="zh-CN" altLang="en-US" sz="3200" dirty="0" smtClean="0"/>
              <a:t>总线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41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404664"/>
            <a:ext cx="8208912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4</a:t>
            </a:r>
            <a:r>
              <a:rPr lang="zh-CN" altLang="en-US" b="1" dirty="0" smtClean="0">
                <a:solidFill>
                  <a:srgbClr val="006600"/>
                </a:solidFill>
              </a:rPr>
              <a:t>、总线性质与特征</a:t>
            </a:r>
            <a:endParaRPr lang="zh-CN" altLang="en-US" b="1" dirty="0">
              <a:solidFill>
                <a:srgbClr val="006600"/>
              </a:solidFill>
            </a:endParaRPr>
          </a:p>
          <a:p>
            <a:pPr marL="254953" indent="-357188">
              <a:lnSpc>
                <a:spcPct val="17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共享：</a:t>
            </a:r>
            <a:r>
              <a:rPr lang="zh-CN" altLang="en-US" dirty="0">
                <a:solidFill>
                  <a:srgbClr val="000000"/>
                </a:solidFill>
              </a:rPr>
              <a:t>多个部件连接在同一组总线上，各部件之间相互交换的信息都可以通过这组总线</a:t>
            </a:r>
            <a:r>
              <a:rPr lang="zh-CN" altLang="en-US" dirty="0" smtClean="0">
                <a:solidFill>
                  <a:srgbClr val="000000"/>
                </a:solidFill>
              </a:rPr>
              <a:t>传送</a:t>
            </a:r>
            <a:endParaRPr lang="zh-CN" altLang="en-US" dirty="0">
              <a:solidFill>
                <a:srgbClr val="000000"/>
              </a:solidFill>
            </a:endParaRPr>
          </a:p>
          <a:p>
            <a:pPr marL="254953" indent="-357188">
              <a:lnSpc>
                <a:spcPct val="17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分时：</a:t>
            </a:r>
            <a:r>
              <a:rPr lang="zh-CN" altLang="en-US" dirty="0">
                <a:solidFill>
                  <a:srgbClr val="000000"/>
                </a:solidFill>
              </a:rPr>
              <a:t>同一时刻，总线只能在一对部件之间传送信息，系统中的多个部件是不能同时传送信息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altLang="zh-CN" b="1" dirty="0">
                <a:solidFill>
                  <a:srgbClr val="006600"/>
                </a:solidFill>
              </a:rPr>
              <a:t>5</a:t>
            </a:r>
            <a:r>
              <a:rPr lang="zh-CN" altLang="en-US" b="1" dirty="0">
                <a:solidFill>
                  <a:srgbClr val="006600"/>
                </a:solidFill>
              </a:rPr>
              <a:t>、总线</a:t>
            </a:r>
            <a:r>
              <a:rPr lang="zh-CN" altLang="en-US" b="1" dirty="0" smtClean="0">
                <a:solidFill>
                  <a:srgbClr val="006600"/>
                </a:solidFill>
              </a:rPr>
              <a:t>分类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内部总线：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内部连接各寄存器和运算部件的总线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系统总线：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、存储、通道等高速部件的总线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I/O</a:t>
            </a:r>
            <a:r>
              <a:rPr lang="zh-CN" altLang="en-US" b="1" dirty="0">
                <a:solidFill>
                  <a:srgbClr val="FF0000"/>
                </a:solidFill>
              </a:rPr>
              <a:t>总线：</a:t>
            </a:r>
            <a:r>
              <a:rPr lang="zh-CN" altLang="en-US" dirty="0" smtClean="0"/>
              <a:t>中、低速外设之间相互连接的总线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7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8184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2812965-F5B7-4A1C-B3BC-C20926BB4F31}" type="slidenum">
              <a:rPr lang="en-US" altLang="zh-CN" smtClean="0"/>
              <a:pPr algn="r" eaLnBrk="1" hangingPunct="1"/>
              <a:t>4</a:t>
            </a:fld>
            <a:endParaRPr lang="en-US" altLang="zh-CN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08912" cy="5616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物理特性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总线的物理连接方式，如：插头</a:t>
            </a:r>
            <a:r>
              <a:rPr lang="zh-CN" altLang="en-US" sz="2200" dirty="0"/>
              <a:t>与插座的几何尺寸、形状，引脚数及</a:t>
            </a:r>
            <a:r>
              <a:rPr lang="zh-CN" altLang="en-US" sz="2200" dirty="0" smtClean="0"/>
              <a:t>排列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电气</a:t>
            </a:r>
            <a:r>
              <a:rPr lang="zh-CN" altLang="en-US" sz="2200" b="1" dirty="0">
                <a:solidFill>
                  <a:srgbClr val="FF0000"/>
                </a:solidFill>
              </a:rPr>
              <a:t>特性：</a:t>
            </a:r>
            <a:r>
              <a:rPr lang="zh-CN" altLang="en-US" sz="2200" dirty="0" smtClean="0"/>
              <a:t>每根线上信号的传递方向及有效电平范围</a:t>
            </a:r>
            <a:endParaRPr lang="en-US" altLang="zh-CN" sz="2200" dirty="0" smtClean="0"/>
          </a:p>
          <a:p>
            <a:pPr marL="630238" lvl="1" indent="-361950" algn="just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地址总线</a:t>
            </a:r>
            <a:r>
              <a:rPr lang="zh-CN" altLang="en-US" sz="2200" dirty="0"/>
              <a:t>为单向，数据总线为双向</a:t>
            </a:r>
            <a:r>
              <a:rPr lang="zh-CN" altLang="en-US" sz="2200" dirty="0" smtClean="0"/>
              <a:t>，都是</a:t>
            </a:r>
            <a:r>
              <a:rPr lang="zh-CN" altLang="en-US" sz="2200" dirty="0"/>
              <a:t>高电平</a:t>
            </a:r>
            <a:r>
              <a:rPr lang="zh-CN" altLang="en-US" sz="2200" dirty="0" smtClean="0"/>
              <a:t>有效</a:t>
            </a:r>
            <a:endParaRPr lang="en-US" altLang="zh-CN" sz="2200" dirty="0" smtClean="0"/>
          </a:p>
          <a:p>
            <a:pPr marL="630238" lvl="1" indent="-361950" algn="just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控制总线</a:t>
            </a:r>
            <a:r>
              <a:rPr lang="zh-CN" altLang="en-US" sz="2200" dirty="0"/>
              <a:t>为单向，高电平有效或低电平</a:t>
            </a:r>
            <a:r>
              <a:rPr lang="zh-CN" altLang="en-US" sz="2200" dirty="0" smtClean="0"/>
              <a:t>有效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功能特性：</a:t>
            </a:r>
            <a:r>
              <a:rPr lang="zh-CN" altLang="en-US" sz="2200" dirty="0"/>
              <a:t>每根线的功能</a:t>
            </a:r>
            <a:endParaRPr lang="en-US" altLang="zh-CN" sz="2200" dirty="0"/>
          </a:p>
          <a:p>
            <a:pPr marL="630238" lvl="1" indent="-3619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地址总线、</a:t>
            </a:r>
            <a:r>
              <a:rPr lang="zh-CN" altLang="en-US" sz="2200" dirty="0" smtClean="0"/>
              <a:t>数据总线、控制总线</a:t>
            </a:r>
            <a:endParaRPr lang="zh-CN" altLang="en-US" sz="2200" dirty="0"/>
          </a:p>
          <a:p>
            <a:pPr marL="630238" lvl="1" indent="-3619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控制总线：各条线的功能也不</a:t>
            </a:r>
            <a:r>
              <a:rPr lang="zh-CN" altLang="en-US" sz="2200" dirty="0" smtClean="0"/>
              <a:t>相同</a:t>
            </a:r>
            <a:endParaRPr lang="en-US" altLang="zh-CN" sz="22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时间</a:t>
            </a:r>
            <a:r>
              <a:rPr lang="zh-CN" altLang="en-US" sz="2200" b="1" dirty="0">
                <a:solidFill>
                  <a:srgbClr val="FF0000"/>
                </a:solidFill>
              </a:rPr>
              <a:t>特性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总线各</a:t>
            </a:r>
            <a:r>
              <a:rPr lang="zh-CN" altLang="en-US" sz="2200" dirty="0"/>
              <a:t>信号有效的时序关系</a:t>
            </a:r>
            <a:r>
              <a:rPr lang="en-US" altLang="zh-CN" sz="2200" dirty="0"/>
              <a:t>(</a:t>
            </a:r>
            <a:r>
              <a:rPr lang="zh-CN" altLang="en-US" sz="2200" dirty="0"/>
              <a:t>什么时间有效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000066"/>
                </a:solidFill>
              </a:rPr>
              <a:t>总线标准化：不同厂家的功能部件可以互换使用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88640"/>
            <a:ext cx="784887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总线特性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4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1" y="260350"/>
            <a:ext cx="8371656" cy="6216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4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</a:rPr>
              <a:t>二、总线性能指标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rgbClr val="006600"/>
                </a:solidFill>
              </a:rPr>
              <a:t>总线宽度</a:t>
            </a:r>
            <a:r>
              <a:rPr lang="en-US" altLang="zh-CN" sz="2200" b="1" dirty="0">
                <a:solidFill>
                  <a:srgbClr val="006600"/>
                </a:solidFill>
              </a:rPr>
              <a:t>D</a:t>
            </a:r>
            <a:r>
              <a:rPr lang="zh-CN" altLang="en-US" sz="2200" dirty="0">
                <a:solidFill>
                  <a:srgbClr val="006600"/>
                </a:solidFill>
              </a:rPr>
              <a:t>：</a:t>
            </a:r>
            <a:r>
              <a:rPr lang="zh-CN" altLang="en-US" sz="2200" dirty="0"/>
              <a:t>一次</a:t>
            </a:r>
            <a:r>
              <a:rPr lang="zh-CN" altLang="en-US" sz="2200" dirty="0" smtClean="0"/>
              <a:t>总线操作中传送的数据位数</a:t>
            </a:r>
            <a:endParaRPr lang="en-US" altLang="zh-CN" sz="2200" dirty="0" smtClean="0"/>
          </a:p>
          <a:p>
            <a:pPr algn="just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006600"/>
                </a:solidFill>
              </a:rPr>
              <a:t>总线周期</a:t>
            </a:r>
            <a:r>
              <a:rPr lang="en-US" altLang="zh-CN" sz="2200" b="1" dirty="0" smtClean="0">
                <a:solidFill>
                  <a:srgbClr val="006600"/>
                </a:solidFill>
              </a:rPr>
              <a:t>T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：</a:t>
            </a:r>
            <a:r>
              <a:rPr lang="zh-CN" altLang="en-US" sz="2200" dirty="0" smtClean="0"/>
              <a:t>一次总线操作所用的时间</a:t>
            </a:r>
          </a:p>
          <a:p>
            <a:pPr marL="627063" lvl="1" indent="-361950" algn="just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C00000"/>
                </a:solidFill>
              </a:rPr>
              <a:t>总线</a:t>
            </a:r>
            <a:r>
              <a:rPr lang="zh-CN" altLang="en-US" sz="2200" b="1" dirty="0">
                <a:solidFill>
                  <a:srgbClr val="C00000"/>
                </a:solidFill>
              </a:rPr>
              <a:t>工作的时钟频率</a:t>
            </a:r>
            <a:r>
              <a:rPr lang="en-US" altLang="zh-CN" sz="2200" b="1" dirty="0">
                <a:solidFill>
                  <a:srgbClr val="C00000"/>
                </a:solidFill>
              </a:rPr>
              <a:t>f</a:t>
            </a:r>
            <a:r>
              <a:rPr lang="zh-CN" altLang="en-US" sz="2200" b="1" dirty="0">
                <a:solidFill>
                  <a:srgbClr val="C00000"/>
                </a:solidFill>
              </a:rPr>
              <a:t>：每秒的周期数（单位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Hz</a:t>
            </a:r>
            <a:r>
              <a:rPr lang="zh-CN" altLang="en-US" sz="2200" b="1" dirty="0">
                <a:solidFill>
                  <a:srgbClr val="C00000"/>
                </a:solidFill>
              </a:rPr>
              <a:t>、</a:t>
            </a:r>
            <a:r>
              <a:rPr lang="en-US" altLang="zh-CN" sz="2200" b="1" dirty="0">
                <a:solidFill>
                  <a:srgbClr val="C00000"/>
                </a:solidFill>
              </a:rPr>
              <a:t>GHz</a:t>
            </a:r>
            <a:r>
              <a:rPr lang="zh-CN" altLang="en-US" sz="2200" b="1" dirty="0">
                <a:solidFill>
                  <a:srgbClr val="C00000"/>
                </a:solidFill>
              </a:rPr>
              <a:t>）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0" indent="0" algn="just" fontAlgn="auto">
              <a:lnSpc>
                <a:spcPct val="140000"/>
              </a:lnSpc>
              <a:spcAft>
                <a:spcPts val="0"/>
              </a:spcAft>
              <a:buNone/>
              <a:defRPr/>
            </a:pPr>
            <a:r>
              <a:rPr lang="en-US" altLang="zh-CN" sz="2200" dirty="0"/>
              <a:t>        </a:t>
            </a:r>
            <a:r>
              <a:rPr lang="en-US" altLang="zh-CN" sz="2200" dirty="0" smtClean="0"/>
              <a:t>f </a:t>
            </a:r>
            <a:r>
              <a:rPr lang="zh-CN" altLang="en-US" sz="2200" dirty="0"/>
              <a:t>＝ </a:t>
            </a:r>
            <a:r>
              <a:rPr lang="en-US" altLang="zh-CN" sz="2200" dirty="0"/>
              <a:t>1 / T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rgbClr val="C00000"/>
                </a:solidFill>
              </a:rPr>
              <a:t>总线带宽</a:t>
            </a:r>
            <a:r>
              <a:rPr lang="en-US" altLang="zh-CN" sz="2200" b="1" dirty="0" err="1">
                <a:solidFill>
                  <a:srgbClr val="C00000"/>
                </a:solidFill>
              </a:rPr>
              <a:t>Dr</a:t>
            </a:r>
            <a:r>
              <a:rPr lang="zh-CN" altLang="en-US" sz="2200" b="1" dirty="0">
                <a:solidFill>
                  <a:srgbClr val="C00000"/>
                </a:solidFill>
              </a:rPr>
              <a:t>：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每秒传输的最大字节量，单位：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GB/s</a:t>
            </a:r>
          </a:p>
          <a:p>
            <a:pPr marL="0" indent="0" algn="just" fontAlgn="auto">
              <a:lnSpc>
                <a:spcPct val="140000"/>
              </a:lnSpc>
              <a:spcAft>
                <a:spcPts val="0"/>
              </a:spcAft>
              <a:buNone/>
              <a:defRPr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Dr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＝ </a:t>
            </a:r>
            <a:r>
              <a:rPr lang="en-US" altLang="zh-CN" sz="2200" dirty="0" err="1" smtClean="0"/>
              <a:t>D×f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＝ </a:t>
            </a:r>
            <a:r>
              <a:rPr lang="en-US" altLang="zh-CN" sz="2200" dirty="0" smtClean="0"/>
              <a:t>D / T</a:t>
            </a:r>
          </a:p>
          <a:p>
            <a:pPr algn="just">
              <a:lnSpc>
                <a:spcPct val="140000"/>
              </a:lnSpc>
            </a:pPr>
            <a:r>
              <a:rPr lang="zh-CN" altLang="en-US" sz="2200" b="1" dirty="0" smtClean="0">
                <a:solidFill>
                  <a:srgbClr val="006600"/>
                </a:solidFill>
              </a:rPr>
              <a:t>多路复用技术（</a:t>
            </a:r>
            <a:r>
              <a:rPr lang="en-US" altLang="zh-CN" sz="2200" b="1" dirty="0" smtClean="0">
                <a:solidFill>
                  <a:srgbClr val="006600"/>
                </a:solidFill>
              </a:rPr>
              <a:t>AD-BUS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）：</a:t>
            </a:r>
            <a:r>
              <a:rPr lang="zh-CN" altLang="en-US" sz="2200" dirty="0" smtClean="0">
                <a:solidFill>
                  <a:srgbClr val="000000"/>
                </a:solidFill>
              </a:rPr>
              <a:t>地址</a:t>
            </a:r>
            <a:r>
              <a:rPr lang="zh-CN" altLang="en-US" sz="2200" dirty="0">
                <a:solidFill>
                  <a:srgbClr val="000000"/>
                </a:solidFill>
              </a:rPr>
              <a:t>线和数据线共用同一物理线路</a:t>
            </a:r>
          </a:p>
          <a:p>
            <a:pPr algn="just">
              <a:lnSpc>
                <a:spcPct val="140000"/>
              </a:lnSpc>
            </a:pPr>
            <a:r>
              <a:rPr lang="zh-CN" altLang="en-US" sz="2200" b="1" dirty="0" smtClean="0">
                <a:solidFill>
                  <a:srgbClr val="006600"/>
                </a:solidFill>
              </a:rPr>
              <a:t>总线</a:t>
            </a:r>
            <a:r>
              <a:rPr lang="zh-CN" altLang="en-US" sz="2200" b="1" dirty="0">
                <a:solidFill>
                  <a:srgbClr val="006600"/>
                </a:solidFill>
              </a:rPr>
              <a:t>控制</a:t>
            </a:r>
            <a:r>
              <a:rPr lang="zh-CN" altLang="en-US" sz="2200" b="1" dirty="0" smtClean="0">
                <a:solidFill>
                  <a:srgbClr val="006600"/>
                </a:solidFill>
              </a:rPr>
              <a:t>方式</a:t>
            </a:r>
            <a:endParaRPr lang="zh-CN" altLang="en-US" sz="2200" b="1" dirty="0">
              <a:solidFill>
                <a:srgbClr val="006600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200" b="1" dirty="0" smtClean="0">
                <a:solidFill>
                  <a:srgbClr val="006600"/>
                </a:solidFill>
              </a:rPr>
              <a:t>其他</a:t>
            </a:r>
            <a:r>
              <a:rPr lang="zh-CN" altLang="en-US" sz="2200" b="1" dirty="0">
                <a:solidFill>
                  <a:srgbClr val="006600"/>
                </a:solidFill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</a:rPr>
              <a:t>电源电压、负载能力、能否扩展等。</a:t>
            </a:r>
          </a:p>
          <a:p>
            <a:pPr marL="712788" lvl="1" indent="0" algn="just"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955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fld id="{9DD39DCC-D4A3-405B-87E8-509BC7AF2979}" type="slidenum">
              <a:rPr lang="en-US" altLang="zh-CN" sz="2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ts val="1200"/>
                </a:spcBef>
                <a:spcAft>
                  <a:spcPts val="0"/>
                </a:spcAft>
              </a:pPr>
              <a:t>6</a:t>
            </a:fld>
            <a:endParaRPr lang="en-US" altLang="zh-CN" sz="22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425060" cy="5903937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）某总线在一个总线周期中并行传送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个字节的数据，总线时钟频率为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33MHz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，总线带宽是多少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）如果一个总线周期中并行传送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位数据，总线时钟频率升为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66MHz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，总线带宽是多少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）设总线带宽用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总线周期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T=1/f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7913" indent="3556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个总线周期传送的数据量用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D × f = 4B × 33×10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/s=132MB/s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=8B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D × f = 8B × 66 × 10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 = 528MB/s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7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AC2011F-A0CD-4E87-928B-AE859079DF23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02630"/>
            <a:ext cx="8280920" cy="922114"/>
          </a:xfrm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三、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总线的连接方式</a:t>
            </a:r>
            <a:r>
              <a:rPr lang="zh-CN" altLang="en-US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37" y="1052736"/>
            <a:ext cx="8433619" cy="288032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、单总线结构</a:t>
            </a:r>
            <a:endParaRPr lang="en-US" altLang="zh-CN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使用单一的系统总线连接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、内存、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连接到单总线的各部件必须是高速运行的设备，以便迅速切换总线使用权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一条总线由多种功能部件共用，吞吐量有限，可能导致较大的</a:t>
            </a:r>
            <a:r>
              <a:rPr lang="zh-CN" altLang="en-US" dirty="0" smtClean="0"/>
              <a:t>时间延迟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灵活、易</a:t>
            </a:r>
            <a:r>
              <a:rPr lang="zh-CN" altLang="en-US" dirty="0" smtClean="0"/>
              <a:t>扩充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54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1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8640"/>
            <a:ext cx="8136904" cy="648072"/>
          </a:xfrm>
        </p:spPr>
        <p:txBody>
          <a:bodyPr anchor="ctr">
            <a:normAutofit/>
          </a:bodyPr>
          <a:lstStyle/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66"/>
                </a:solidFill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</a:rPr>
              <a:t>、多总线结构：</a:t>
            </a:r>
            <a:r>
              <a:rPr lang="zh-CN" altLang="en-US" b="1" dirty="0" smtClean="0"/>
              <a:t>高速、中速、慢速设备连接到不同总线</a:t>
            </a:r>
            <a:endParaRPr lang="zh-CN" altLang="en-US" dirty="0" smtClean="0"/>
          </a:p>
        </p:txBody>
      </p:sp>
      <p:pic>
        <p:nvPicPr>
          <p:cNvPr id="15365" name="Picture 4" descr="6a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520"/>
            <a:ext cx="838842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线形标注 2 2"/>
          <p:cNvSpPr/>
          <p:nvPr/>
        </p:nvSpPr>
        <p:spPr bwMode="auto">
          <a:xfrm>
            <a:off x="6660232" y="1016496"/>
            <a:ext cx="2483768" cy="79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185"/>
              <a:gd name="adj6" fmla="val -116722"/>
            </a:avLst>
          </a:prstGeom>
          <a:solidFill>
            <a:srgbClr val="FFCC66"/>
          </a:solidFill>
          <a:ln w="2857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eaLnBrk="1" hangingPunct="1"/>
            <a:r>
              <a:rPr kumimoji="1" lang="zh-CN" altLang="en-US" b="1" dirty="0" smtClean="0">
                <a:latin typeface="Times New Roman" pitchFamily="18" charset="0"/>
              </a:rPr>
              <a:t>具有缓冲、转换、控制功能的逻辑电路</a:t>
            </a:r>
            <a:endParaRPr kumimoji="1" lang="zh-CN" altLang="en-US" b="1" dirty="0">
              <a:latin typeface="Times New Roman" pitchFamily="18" charset="0"/>
            </a:endParaRPr>
          </a:p>
        </p:txBody>
      </p:sp>
      <p:sp>
        <p:nvSpPr>
          <p:cNvPr id="8" name="线形标注 2 7"/>
          <p:cNvSpPr/>
          <p:nvPr/>
        </p:nvSpPr>
        <p:spPr bwMode="auto">
          <a:xfrm>
            <a:off x="179512" y="5819654"/>
            <a:ext cx="2483768" cy="792088"/>
          </a:xfrm>
          <a:prstGeom prst="borderCallout2">
            <a:avLst>
              <a:gd name="adj1" fmla="val -1385"/>
              <a:gd name="adj2" fmla="val 79852"/>
              <a:gd name="adj3" fmla="val -32259"/>
              <a:gd name="adj4" fmla="val 84788"/>
              <a:gd name="adj5" fmla="val -66329"/>
              <a:gd name="adj6" fmla="val 103312"/>
            </a:avLst>
          </a:prstGeom>
          <a:solidFill>
            <a:srgbClr val="FFCC66"/>
          </a:solidFill>
          <a:ln w="2857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eaLnBrk="1" hangingPunct="1"/>
            <a:r>
              <a:rPr kumimoji="1" lang="zh-CN" altLang="en-US" b="1" dirty="0" smtClean="0">
                <a:latin typeface="Times New Roman" pitchFamily="18" charset="0"/>
              </a:rPr>
              <a:t>扩展总线连接</a:t>
            </a:r>
            <a:endParaRPr kumimoji="1" lang="en-US" altLang="zh-CN" b="1" dirty="0" smtClean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b="1" dirty="0" smtClean="0">
                <a:latin typeface="Times New Roman" pitchFamily="18" charset="0"/>
              </a:rPr>
              <a:t>串行方式工作的接口</a:t>
            </a:r>
            <a:endParaRPr kumimoji="1" lang="zh-CN" altLang="en-US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BE6CDB4-3515-4E26-BD2D-340A49F4982D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26337" cy="5256584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66"/>
                </a:solidFill>
              </a:rPr>
              <a:t>一、信息传送方式</a:t>
            </a:r>
            <a:r>
              <a:rPr lang="zh-CN" altLang="en-US" sz="2800" b="1" i="1" dirty="0" smtClean="0">
                <a:solidFill>
                  <a:srgbClr val="000066"/>
                </a:solidFill>
              </a:rPr>
              <a:t> </a:t>
            </a:r>
            <a:endParaRPr lang="en-US" altLang="zh-CN" sz="2800" b="1" i="1" dirty="0" smtClean="0">
              <a:solidFill>
                <a:srgbClr val="00006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6600"/>
                </a:solidFill>
              </a:rPr>
              <a:t>1</a:t>
            </a:r>
            <a:r>
              <a:rPr lang="zh-CN" altLang="en-US" b="1" dirty="0">
                <a:solidFill>
                  <a:srgbClr val="006600"/>
                </a:solidFill>
              </a:rPr>
              <a:t>、串行传送</a:t>
            </a:r>
            <a:r>
              <a:rPr lang="zh-CN" altLang="en-US" b="1" dirty="0" smtClean="0">
                <a:solidFill>
                  <a:srgbClr val="006600"/>
                </a:solidFill>
              </a:rPr>
              <a:t>：只有一</a:t>
            </a:r>
            <a:r>
              <a:rPr lang="zh-CN" altLang="en-US" b="1" dirty="0">
                <a:solidFill>
                  <a:srgbClr val="006600"/>
                </a:solidFill>
              </a:rPr>
              <a:t>条传输线</a:t>
            </a:r>
            <a:r>
              <a:rPr lang="zh-CN" altLang="en-US" b="1" dirty="0" smtClean="0">
                <a:solidFill>
                  <a:srgbClr val="006600"/>
                </a:solidFill>
              </a:rPr>
              <a:t>，采用</a:t>
            </a:r>
            <a:r>
              <a:rPr lang="zh-CN" altLang="en-US" b="1" dirty="0">
                <a:solidFill>
                  <a:srgbClr val="006600"/>
                </a:solidFill>
              </a:rPr>
              <a:t>脉冲</a:t>
            </a:r>
            <a:r>
              <a:rPr lang="zh-CN" altLang="en-US" b="1" dirty="0" smtClean="0">
                <a:solidFill>
                  <a:srgbClr val="006600"/>
                </a:solidFill>
              </a:rPr>
              <a:t>传送</a:t>
            </a:r>
            <a:endParaRPr lang="en-US" altLang="zh-CN" b="1" dirty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传送方式：</a:t>
            </a:r>
            <a:endParaRPr lang="en-US" altLang="zh-CN" b="1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低位在前，高位在</a:t>
            </a:r>
            <a:r>
              <a:rPr lang="zh-CN" altLang="en-US" sz="2400" dirty="0" smtClean="0"/>
              <a:t>后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并－串转换：拆卸和装配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编码：如有脉冲表示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，无</a:t>
            </a:r>
            <a:r>
              <a:rPr lang="zh-CN" altLang="en-US" sz="2400" dirty="0"/>
              <a:t>脉冲表示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（需区分连续的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位时间：一个二进制位在传输线上占有的</a:t>
            </a:r>
            <a:r>
              <a:rPr lang="zh-CN" altLang="en-US" sz="2400" dirty="0" smtClean="0"/>
              <a:t>时间长度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优点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一</a:t>
            </a:r>
            <a:r>
              <a:rPr lang="zh-CN" altLang="en-US" dirty="0"/>
              <a:t>条</a:t>
            </a:r>
            <a:r>
              <a:rPr lang="zh-CN" altLang="en-US" dirty="0" smtClean="0"/>
              <a:t>传输线，长距离传输成本低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缺点：</a:t>
            </a:r>
            <a:r>
              <a:rPr lang="zh-CN" altLang="en-US" dirty="0"/>
              <a:t>速度</a:t>
            </a:r>
            <a:r>
              <a:rPr lang="zh-CN" altLang="en-US" dirty="0" smtClean="0"/>
              <a:t>慢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467600" cy="9221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6.2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总线接口</a:t>
            </a:r>
          </a:p>
        </p:txBody>
      </p:sp>
    </p:spTree>
    <p:extLst>
      <p:ext uri="{BB962C8B-B14F-4D97-AF65-F5344CB8AC3E}">
        <p14:creationId xmlns:p14="http://schemas.microsoft.com/office/powerpoint/2010/main" val="35501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 bwMode="auto">
        <a:solidFill>
          <a:srgbClr val="FFCC66"/>
        </a:solidFill>
        <a:ln w="28575">
          <a:solidFill>
            <a:schemeClr val="tx1"/>
          </a:solidFill>
          <a:miter lim="800000"/>
          <a:headEnd/>
          <a:tailEnd/>
        </a:ln>
      </a:spPr>
      <a:bodyPr wrap="none" anchor="ctr">
        <a:noAutofit/>
      </a:bodyPr>
      <a:lstStyle>
        <a:defPPr algn="ctr" eaLnBrk="1" hangingPunct="1">
          <a:defRPr kumimoji="1" sz="2400" b="1" dirty="0">
            <a:latin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7755</TotalTime>
  <Words>1486</Words>
  <Application>Microsoft Office PowerPoint</Application>
  <PresentationFormat>全屏显示(4:3)</PresentationFormat>
  <Paragraphs>178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凸显</vt:lpstr>
      <vt:lpstr>第6章  总线系统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三、总线的连接方式 </vt:lpstr>
      <vt:lpstr>PowerPoint 演示文稿</vt:lpstr>
      <vt:lpstr>6.2  总线接口</vt:lpstr>
      <vt:lpstr>PowerPoint 演示文稿</vt:lpstr>
      <vt:lpstr>二、总线接口</vt:lpstr>
      <vt:lpstr>PowerPoint 演示文稿</vt:lpstr>
      <vt:lpstr>6.3  总线的仲裁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 PCI与PCI-E总线</vt:lpstr>
      <vt:lpstr>6.4  PCI与PCI-E总线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Hong_lee</cp:lastModifiedBy>
  <cp:revision>352</cp:revision>
  <dcterms:created xsi:type="dcterms:W3CDTF">2014-09-22T09:08:42Z</dcterms:created>
  <dcterms:modified xsi:type="dcterms:W3CDTF">2019-05-31T04:24:21Z</dcterms:modified>
</cp:coreProperties>
</file>