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43"/>
  </p:notesMasterIdLst>
  <p:handoutMasterIdLst>
    <p:handoutMasterId r:id="rId44"/>
  </p:handoutMasterIdLst>
  <p:sldIdLst>
    <p:sldId id="492" r:id="rId2"/>
    <p:sldId id="547" r:id="rId3"/>
    <p:sldId id="493" r:id="rId4"/>
    <p:sldId id="494" r:id="rId5"/>
    <p:sldId id="495" r:id="rId6"/>
    <p:sldId id="548" r:id="rId7"/>
    <p:sldId id="549" r:id="rId8"/>
    <p:sldId id="568" r:id="rId9"/>
    <p:sldId id="550" r:id="rId10"/>
    <p:sldId id="496" r:id="rId11"/>
    <p:sldId id="497" r:id="rId12"/>
    <p:sldId id="498" r:id="rId13"/>
    <p:sldId id="499" r:id="rId14"/>
    <p:sldId id="564" r:id="rId15"/>
    <p:sldId id="565" r:id="rId16"/>
    <p:sldId id="566" r:id="rId17"/>
    <p:sldId id="567" r:id="rId18"/>
    <p:sldId id="501" r:id="rId19"/>
    <p:sldId id="551" r:id="rId20"/>
    <p:sldId id="502" r:id="rId21"/>
    <p:sldId id="569" r:id="rId22"/>
    <p:sldId id="552" r:id="rId23"/>
    <p:sldId id="504" r:id="rId24"/>
    <p:sldId id="553" r:id="rId25"/>
    <p:sldId id="555" r:id="rId26"/>
    <p:sldId id="506" r:id="rId27"/>
    <p:sldId id="571" r:id="rId28"/>
    <p:sldId id="507" r:id="rId29"/>
    <p:sldId id="508" r:id="rId30"/>
    <p:sldId id="509" r:id="rId31"/>
    <p:sldId id="510" r:id="rId32"/>
    <p:sldId id="558" r:id="rId33"/>
    <p:sldId id="511" r:id="rId34"/>
    <p:sldId id="512" r:id="rId35"/>
    <p:sldId id="570" r:id="rId36"/>
    <p:sldId id="572" r:id="rId37"/>
    <p:sldId id="514" r:id="rId38"/>
    <p:sldId id="513" r:id="rId39"/>
    <p:sldId id="515" r:id="rId40"/>
    <p:sldId id="560" r:id="rId41"/>
    <p:sldId id="563"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36600"/>
    <a:srgbClr val="000066"/>
    <a:srgbClr val="000099"/>
    <a:srgbClr val="FF3300"/>
    <a:srgbClr val="0000FF"/>
    <a:srgbClr val="FFFFFF"/>
    <a:srgbClr val="FFF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78300" autoAdjust="0"/>
  </p:normalViewPr>
  <p:slideViewPr>
    <p:cSldViewPr>
      <p:cViewPr>
        <p:scale>
          <a:sx n="60" d="100"/>
          <a:sy n="60" d="100"/>
        </p:scale>
        <p:origin x="-1388" y="-184"/>
      </p:cViewPr>
      <p:guideLst>
        <p:guide orient="horz" pos="2160"/>
        <p:guide pos="2880"/>
      </p:guideLst>
    </p:cSldViewPr>
  </p:slideViewPr>
  <p:outlineViewPr>
    <p:cViewPr>
      <p:scale>
        <a:sx n="33" d="100"/>
        <a:sy n="33" d="100"/>
      </p:scale>
      <p:origin x="0" y="5634"/>
    </p:cViewPr>
  </p:outlineViewPr>
  <p:notesTextViewPr>
    <p:cViewPr>
      <p:scale>
        <a:sx n="1" d="1"/>
        <a:sy n="1" d="1"/>
      </p:scale>
      <p:origin x="0" y="0"/>
    </p:cViewPr>
  </p:notesTextViewPr>
  <p:notesViewPr>
    <p:cSldViewPr>
      <p:cViewPr varScale="1">
        <p:scale>
          <a:sx n="52" d="100"/>
          <a:sy n="52" d="100"/>
        </p:scale>
        <p:origin x="-28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9C9311-2D5E-4479-955A-5D73C3B87DCC}" type="datetimeFigureOut">
              <a:rPr lang="zh-CN" altLang="en-US" smtClean="0"/>
              <a:t>2019/5/31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C4C4CC-A48F-434A-84FB-CDEAEB5CF447}" type="slidenum">
              <a:rPr lang="zh-CN" altLang="en-US" smtClean="0"/>
              <a:t>‹#›</a:t>
            </a:fld>
            <a:endParaRPr lang="zh-CN" altLang="en-US"/>
          </a:p>
        </p:txBody>
      </p:sp>
    </p:spTree>
    <p:extLst>
      <p:ext uri="{BB962C8B-B14F-4D97-AF65-F5344CB8AC3E}">
        <p14:creationId xmlns:p14="http://schemas.microsoft.com/office/powerpoint/2010/main" val="1846953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E46EEC8-FC7E-4017-A9B5-FA5895DED87E}" type="datetimeFigureOut">
              <a:rPr lang="zh-CN" altLang="en-US"/>
              <a:pPr>
                <a:defRPr/>
              </a:pPr>
              <a:t>2019/5/31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87A399E-C76E-4EF8-AE64-1BB8A565845D}" type="slidenum">
              <a:rPr lang="zh-CN" altLang="en-US"/>
              <a:pPr>
                <a:defRPr/>
              </a:pPr>
              <a:t>‹#›</a:t>
            </a:fld>
            <a:endParaRPr lang="zh-CN" altLang="en-US"/>
          </a:p>
        </p:txBody>
      </p:sp>
    </p:spTree>
    <p:extLst>
      <p:ext uri="{BB962C8B-B14F-4D97-AF65-F5344CB8AC3E}">
        <p14:creationId xmlns:p14="http://schemas.microsoft.com/office/powerpoint/2010/main" val="1907442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93EA9-15FE-427A-A081-0B808820E813}"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ltLang="zh-CN"/>
              <a:t>(1)</a:t>
            </a:r>
            <a:r>
              <a:rPr lang="zh-CN" altLang="en-US"/>
              <a:t>先向</a:t>
            </a:r>
            <a:r>
              <a:rPr lang="en-US" altLang="zh-CN"/>
              <a:t>I/O</a:t>
            </a:r>
            <a:r>
              <a:rPr lang="zh-CN" altLang="en-US"/>
              <a:t>设备发出命令字，请求进行数据传送；</a:t>
            </a:r>
          </a:p>
          <a:p>
            <a:r>
              <a:rPr lang="en-US" altLang="zh-CN"/>
              <a:t>(2)</a:t>
            </a:r>
            <a:r>
              <a:rPr lang="zh-CN" altLang="en-US"/>
              <a:t>从</a:t>
            </a:r>
            <a:r>
              <a:rPr lang="en-US" altLang="zh-CN"/>
              <a:t>I/O</a:t>
            </a:r>
            <a:r>
              <a:rPr lang="zh-CN" altLang="en-US"/>
              <a:t>接口读入状态字；</a:t>
            </a:r>
          </a:p>
          <a:p>
            <a:r>
              <a:rPr lang="en-US" altLang="zh-CN"/>
              <a:t>(3)</a:t>
            </a:r>
            <a:r>
              <a:rPr lang="zh-CN" altLang="en-US"/>
              <a:t>检查状态字中的标志，看看数据交换是否可以进行；</a:t>
            </a:r>
          </a:p>
          <a:p>
            <a:r>
              <a:rPr lang="en-US" altLang="zh-CN"/>
              <a:t>(4)</a:t>
            </a:r>
            <a:r>
              <a:rPr lang="zh-CN" altLang="en-US"/>
              <a:t>假如这个设备没有准备就绪，则第</a:t>
            </a:r>
            <a:r>
              <a:rPr lang="en-US" altLang="zh-CN"/>
              <a:t>(2)</a:t>
            </a:r>
            <a:r>
              <a:rPr lang="zh-CN" altLang="en-US"/>
              <a:t>、第</a:t>
            </a:r>
            <a:r>
              <a:rPr lang="en-US" altLang="zh-CN"/>
              <a:t>(3)</a:t>
            </a:r>
            <a:r>
              <a:rPr lang="zh-CN" altLang="en-US"/>
              <a:t>步重复进行，一直到这个设备准备好交换数据，发出准备就绪信号</a:t>
            </a:r>
            <a:r>
              <a:rPr lang="zh-CN" altLang="en-US">
                <a:latin typeface="Arial"/>
              </a:rPr>
              <a:t>“</a:t>
            </a:r>
            <a:r>
              <a:rPr lang="en-US" altLang="zh-CN"/>
              <a:t>Ready</a:t>
            </a:r>
            <a:r>
              <a:rPr lang="en-US" altLang="zh-CN">
                <a:latin typeface="Arial"/>
              </a:rPr>
              <a:t>”</a:t>
            </a:r>
            <a:r>
              <a:rPr lang="zh-CN" altLang="en-US"/>
              <a:t>为止；</a:t>
            </a:r>
          </a:p>
          <a:p>
            <a:r>
              <a:rPr lang="en-US" altLang="zh-CN"/>
              <a:t>(5)CPU</a:t>
            </a:r>
            <a:r>
              <a:rPr lang="zh-CN" altLang="en-US"/>
              <a:t>从</a:t>
            </a:r>
            <a:r>
              <a:rPr lang="en-US" altLang="zh-CN"/>
              <a:t>I/O</a:t>
            </a:r>
            <a:r>
              <a:rPr lang="zh-CN" altLang="en-US"/>
              <a:t>接口的数据缓冲寄存器输入数据，或者将数据从</a:t>
            </a:r>
            <a:r>
              <a:rPr lang="en-US" altLang="zh-CN"/>
              <a:t>CPU</a:t>
            </a:r>
            <a:r>
              <a:rPr lang="zh-CN" altLang="en-US"/>
              <a:t>输出至接口的数据缓冲寄存器。与此同时，</a:t>
            </a:r>
            <a:r>
              <a:rPr lang="en-US" altLang="zh-CN"/>
              <a:t>CPU</a:t>
            </a:r>
            <a:r>
              <a:rPr lang="zh-CN" altLang="en-US"/>
              <a:t>将接口中的状态标志复位。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93EA9-15FE-427A-A081-0B808820E813}"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ltLang="zh-CN"/>
              <a:t>(1)</a:t>
            </a:r>
            <a:r>
              <a:rPr lang="zh-CN" altLang="en-US"/>
              <a:t>先向</a:t>
            </a:r>
            <a:r>
              <a:rPr lang="en-US" altLang="zh-CN"/>
              <a:t>I/O</a:t>
            </a:r>
            <a:r>
              <a:rPr lang="zh-CN" altLang="en-US"/>
              <a:t>设备发出命令字，请求进行数据传送；</a:t>
            </a:r>
          </a:p>
          <a:p>
            <a:r>
              <a:rPr lang="en-US" altLang="zh-CN"/>
              <a:t>(2)</a:t>
            </a:r>
            <a:r>
              <a:rPr lang="zh-CN" altLang="en-US"/>
              <a:t>从</a:t>
            </a:r>
            <a:r>
              <a:rPr lang="en-US" altLang="zh-CN"/>
              <a:t>I/O</a:t>
            </a:r>
            <a:r>
              <a:rPr lang="zh-CN" altLang="en-US"/>
              <a:t>接口读入状态字；</a:t>
            </a:r>
          </a:p>
          <a:p>
            <a:r>
              <a:rPr lang="en-US" altLang="zh-CN"/>
              <a:t>(3)</a:t>
            </a:r>
            <a:r>
              <a:rPr lang="zh-CN" altLang="en-US"/>
              <a:t>检查状态字中的标志，看看数据交换是否可以进行；</a:t>
            </a:r>
          </a:p>
          <a:p>
            <a:r>
              <a:rPr lang="en-US" altLang="zh-CN"/>
              <a:t>(4)</a:t>
            </a:r>
            <a:r>
              <a:rPr lang="zh-CN" altLang="en-US"/>
              <a:t>假如这个设备没有准备就绪，则第</a:t>
            </a:r>
            <a:r>
              <a:rPr lang="en-US" altLang="zh-CN"/>
              <a:t>(2)</a:t>
            </a:r>
            <a:r>
              <a:rPr lang="zh-CN" altLang="en-US"/>
              <a:t>、第</a:t>
            </a:r>
            <a:r>
              <a:rPr lang="en-US" altLang="zh-CN"/>
              <a:t>(3)</a:t>
            </a:r>
            <a:r>
              <a:rPr lang="zh-CN" altLang="en-US"/>
              <a:t>步重复进行，一直到这个设备准备好交换数据，发出准备就绪信号</a:t>
            </a:r>
            <a:r>
              <a:rPr lang="zh-CN" altLang="en-US">
                <a:latin typeface="Arial"/>
              </a:rPr>
              <a:t>“</a:t>
            </a:r>
            <a:r>
              <a:rPr lang="en-US" altLang="zh-CN"/>
              <a:t>Ready</a:t>
            </a:r>
            <a:r>
              <a:rPr lang="en-US" altLang="zh-CN">
                <a:latin typeface="Arial"/>
              </a:rPr>
              <a:t>”</a:t>
            </a:r>
            <a:r>
              <a:rPr lang="zh-CN" altLang="en-US"/>
              <a:t>为止；</a:t>
            </a:r>
          </a:p>
          <a:p>
            <a:r>
              <a:rPr lang="en-US" altLang="zh-CN"/>
              <a:t>(5)CPU</a:t>
            </a:r>
            <a:r>
              <a:rPr lang="zh-CN" altLang="en-US"/>
              <a:t>从</a:t>
            </a:r>
            <a:r>
              <a:rPr lang="en-US" altLang="zh-CN"/>
              <a:t>I/O</a:t>
            </a:r>
            <a:r>
              <a:rPr lang="zh-CN" altLang="en-US"/>
              <a:t>接口的数据缓冲寄存器输入数据，或者将数据从</a:t>
            </a:r>
            <a:r>
              <a:rPr lang="en-US" altLang="zh-CN"/>
              <a:t>CPU</a:t>
            </a:r>
            <a:r>
              <a:rPr lang="zh-CN" altLang="en-US"/>
              <a:t>输出至接口的数据缓冲寄存器。与此同时，</a:t>
            </a:r>
            <a:r>
              <a:rPr lang="en-US" altLang="zh-CN"/>
              <a:t>CPU</a:t>
            </a:r>
            <a:r>
              <a:rPr lang="zh-CN" altLang="en-US"/>
              <a:t>将接口中的状态标志复位。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93EA9-15FE-427A-A081-0B808820E813}"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ltLang="zh-CN"/>
              <a:t>(1)</a:t>
            </a:r>
            <a:r>
              <a:rPr lang="zh-CN" altLang="en-US"/>
              <a:t>先向</a:t>
            </a:r>
            <a:r>
              <a:rPr lang="en-US" altLang="zh-CN"/>
              <a:t>I/O</a:t>
            </a:r>
            <a:r>
              <a:rPr lang="zh-CN" altLang="en-US"/>
              <a:t>设备发出命令字，请求进行数据传送；</a:t>
            </a:r>
          </a:p>
          <a:p>
            <a:r>
              <a:rPr lang="en-US" altLang="zh-CN"/>
              <a:t>(2)</a:t>
            </a:r>
            <a:r>
              <a:rPr lang="zh-CN" altLang="en-US"/>
              <a:t>从</a:t>
            </a:r>
            <a:r>
              <a:rPr lang="en-US" altLang="zh-CN"/>
              <a:t>I/O</a:t>
            </a:r>
            <a:r>
              <a:rPr lang="zh-CN" altLang="en-US"/>
              <a:t>接口读入状态字；</a:t>
            </a:r>
          </a:p>
          <a:p>
            <a:r>
              <a:rPr lang="en-US" altLang="zh-CN"/>
              <a:t>(3)</a:t>
            </a:r>
            <a:r>
              <a:rPr lang="zh-CN" altLang="en-US"/>
              <a:t>检查状态字中的标志，看看数据交换是否可以进行；</a:t>
            </a:r>
          </a:p>
          <a:p>
            <a:r>
              <a:rPr lang="en-US" altLang="zh-CN"/>
              <a:t>(4)</a:t>
            </a:r>
            <a:r>
              <a:rPr lang="zh-CN" altLang="en-US"/>
              <a:t>假如这个设备没有准备就绪，则第</a:t>
            </a:r>
            <a:r>
              <a:rPr lang="en-US" altLang="zh-CN"/>
              <a:t>(2)</a:t>
            </a:r>
            <a:r>
              <a:rPr lang="zh-CN" altLang="en-US"/>
              <a:t>、第</a:t>
            </a:r>
            <a:r>
              <a:rPr lang="en-US" altLang="zh-CN"/>
              <a:t>(3)</a:t>
            </a:r>
            <a:r>
              <a:rPr lang="zh-CN" altLang="en-US"/>
              <a:t>步重复进行，一直到这个设备准备好交换数据，发出准备就绪信号</a:t>
            </a:r>
            <a:r>
              <a:rPr lang="zh-CN" altLang="en-US">
                <a:latin typeface="Arial"/>
              </a:rPr>
              <a:t>“</a:t>
            </a:r>
            <a:r>
              <a:rPr lang="en-US" altLang="zh-CN"/>
              <a:t>Ready</a:t>
            </a:r>
            <a:r>
              <a:rPr lang="en-US" altLang="zh-CN">
                <a:latin typeface="Arial"/>
              </a:rPr>
              <a:t>”</a:t>
            </a:r>
            <a:r>
              <a:rPr lang="zh-CN" altLang="en-US"/>
              <a:t>为止；</a:t>
            </a:r>
          </a:p>
          <a:p>
            <a:r>
              <a:rPr lang="en-US" altLang="zh-CN"/>
              <a:t>(5)CPU</a:t>
            </a:r>
            <a:r>
              <a:rPr lang="zh-CN" altLang="en-US"/>
              <a:t>从</a:t>
            </a:r>
            <a:r>
              <a:rPr lang="en-US" altLang="zh-CN"/>
              <a:t>I/O</a:t>
            </a:r>
            <a:r>
              <a:rPr lang="zh-CN" altLang="en-US"/>
              <a:t>接口的数据缓冲寄存器输入数据，或者将数据从</a:t>
            </a:r>
            <a:r>
              <a:rPr lang="en-US" altLang="zh-CN"/>
              <a:t>CPU</a:t>
            </a:r>
            <a:r>
              <a:rPr lang="zh-CN" altLang="en-US"/>
              <a:t>输出至接口的数据缓冲寄存器。与此同时，</a:t>
            </a:r>
            <a:r>
              <a:rPr lang="en-US" altLang="zh-CN"/>
              <a:t>CPU</a:t>
            </a:r>
            <a:r>
              <a:rPr lang="zh-CN" altLang="en-US"/>
              <a:t>将接口中的状态标志复位。</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93EA9-15FE-427A-A081-0B808820E813}"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ltLang="zh-CN"/>
              <a:t>(1)</a:t>
            </a:r>
            <a:r>
              <a:rPr lang="zh-CN" altLang="en-US"/>
              <a:t>先向</a:t>
            </a:r>
            <a:r>
              <a:rPr lang="en-US" altLang="zh-CN"/>
              <a:t>I/O</a:t>
            </a:r>
            <a:r>
              <a:rPr lang="zh-CN" altLang="en-US"/>
              <a:t>设备发出命令字，请求进行数据传送；</a:t>
            </a:r>
          </a:p>
          <a:p>
            <a:r>
              <a:rPr lang="en-US" altLang="zh-CN"/>
              <a:t>(2)</a:t>
            </a:r>
            <a:r>
              <a:rPr lang="zh-CN" altLang="en-US"/>
              <a:t>从</a:t>
            </a:r>
            <a:r>
              <a:rPr lang="en-US" altLang="zh-CN"/>
              <a:t>I/O</a:t>
            </a:r>
            <a:r>
              <a:rPr lang="zh-CN" altLang="en-US"/>
              <a:t>接口读入状态字；</a:t>
            </a:r>
          </a:p>
          <a:p>
            <a:r>
              <a:rPr lang="en-US" altLang="zh-CN"/>
              <a:t>(3)</a:t>
            </a:r>
            <a:r>
              <a:rPr lang="zh-CN" altLang="en-US"/>
              <a:t>检查状态字中的标志，看看数据交换是否可以进行；</a:t>
            </a:r>
          </a:p>
          <a:p>
            <a:r>
              <a:rPr lang="en-US" altLang="zh-CN"/>
              <a:t>(4)</a:t>
            </a:r>
            <a:r>
              <a:rPr lang="zh-CN" altLang="en-US"/>
              <a:t>假如这个设备没有准备就绪，则第</a:t>
            </a:r>
            <a:r>
              <a:rPr lang="en-US" altLang="zh-CN"/>
              <a:t>(2)</a:t>
            </a:r>
            <a:r>
              <a:rPr lang="zh-CN" altLang="en-US"/>
              <a:t>、第</a:t>
            </a:r>
            <a:r>
              <a:rPr lang="en-US" altLang="zh-CN"/>
              <a:t>(3)</a:t>
            </a:r>
            <a:r>
              <a:rPr lang="zh-CN" altLang="en-US"/>
              <a:t>步重复进行，一直到这个设备准备好交换数据，发出准备就绪信号</a:t>
            </a:r>
            <a:r>
              <a:rPr lang="zh-CN" altLang="en-US">
                <a:latin typeface="Arial"/>
              </a:rPr>
              <a:t>“</a:t>
            </a:r>
            <a:r>
              <a:rPr lang="en-US" altLang="zh-CN"/>
              <a:t>Ready</a:t>
            </a:r>
            <a:r>
              <a:rPr lang="en-US" altLang="zh-CN">
                <a:latin typeface="Arial"/>
              </a:rPr>
              <a:t>”</a:t>
            </a:r>
            <a:r>
              <a:rPr lang="zh-CN" altLang="en-US"/>
              <a:t>为止；</a:t>
            </a:r>
          </a:p>
          <a:p>
            <a:r>
              <a:rPr lang="en-US" altLang="zh-CN"/>
              <a:t>(5)CPU</a:t>
            </a:r>
            <a:r>
              <a:rPr lang="zh-CN" altLang="en-US"/>
              <a:t>从</a:t>
            </a:r>
            <a:r>
              <a:rPr lang="en-US" altLang="zh-CN"/>
              <a:t>I/O</a:t>
            </a:r>
            <a:r>
              <a:rPr lang="zh-CN" altLang="en-US"/>
              <a:t>接口的数据缓冲寄存器输入数据，或者将数据从</a:t>
            </a:r>
            <a:r>
              <a:rPr lang="en-US" altLang="zh-CN"/>
              <a:t>CPU</a:t>
            </a:r>
            <a:r>
              <a:rPr lang="zh-CN" altLang="en-US"/>
              <a:t>输出至接口的数据缓冲寄存器。与此同时，</a:t>
            </a:r>
            <a:r>
              <a:rPr lang="en-US" altLang="zh-CN"/>
              <a:t>CPU</a:t>
            </a:r>
            <a:r>
              <a:rPr lang="zh-CN" altLang="en-US"/>
              <a:t>将接口中的状态标志复位。</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A6D44-4282-4E43-94FE-5CD01775A142}" type="slidenum">
              <a:rPr lang="en-US" altLang="zh-CN"/>
              <a:pPr/>
              <a:t>19</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zh-CN"/>
              <a:t>①</a:t>
            </a:r>
            <a:r>
              <a:rPr lang="zh-CN" altLang="en-US"/>
              <a:t>表示由程序启动外设，将该外设接口的</a:t>
            </a:r>
            <a:r>
              <a:rPr lang="zh-CN" altLang="en-US">
                <a:latin typeface="Arial"/>
              </a:rPr>
              <a:t>“</a:t>
            </a:r>
            <a:r>
              <a:rPr lang="zh-CN" altLang="en-US"/>
              <a:t>忙</a:t>
            </a:r>
            <a:r>
              <a:rPr lang="zh-CN" altLang="en-US">
                <a:latin typeface="Arial"/>
              </a:rPr>
              <a:t>”</a:t>
            </a:r>
            <a:r>
              <a:rPr lang="zh-CN" altLang="en-US"/>
              <a:t>标志</a:t>
            </a:r>
            <a:r>
              <a:rPr lang="en-US" altLang="zh-CN"/>
              <a:t>BS</a:t>
            </a:r>
            <a:r>
              <a:rPr lang="zh-CN" altLang="en-US"/>
              <a:t>置</a:t>
            </a:r>
            <a:r>
              <a:rPr lang="zh-CN" altLang="en-US">
                <a:latin typeface="Arial"/>
              </a:rPr>
              <a:t>“</a:t>
            </a:r>
            <a:r>
              <a:rPr lang="en-US" altLang="zh-CN"/>
              <a:t>1</a:t>
            </a:r>
            <a:r>
              <a:rPr lang="en-US" altLang="zh-CN">
                <a:latin typeface="Arial"/>
              </a:rPr>
              <a:t>”</a:t>
            </a:r>
            <a:r>
              <a:rPr lang="zh-CN" altLang="en-US"/>
              <a:t>，</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清</a:t>
            </a:r>
            <a:r>
              <a:rPr lang="zh-CN" altLang="en-US">
                <a:latin typeface="Arial"/>
              </a:rPr>
              <a:t>“</a:t>
            </a:r>
            <a:r>
              <a:rPr lang="en-US" altLang="zh-CN"/>
              <a:t>0</a:t>
            </a:r>
            <a:r>
              <a:rPr lang="en-US" altLang="zh-CN">
                <a:latin typeface="Arial"/>
              </a:rPr>
              <a:t>”</a:t>
            </a:r>
            <a:r>
              <a:rPr lang="zh-CN" altLang="en-US"/>
              <a:t>；</a:t>
            </a:r>
          </a:p>
          <a:p>
            <a:r>
              <a:rPr lang="zh-CN" altLang="en-US"/>
              <a:t>②表示接口向外设发出启动信号；</a:t>
            </a:r>
          </a:p>
          <a:p>
            <a:r>
              <a:rPr lang="zh-CN" altLang="en-US"/>
              <a:t>③表示数据由外设传送到接口的缓冲寄存器；</a:t>
            </a:r>
          </a:p>
          <a:p>
            <a:r>
              <a:rPr lang="zh-CN" altLang="en-US"/>
              <a:t>④表示当设备动作结束或缓冲寄存器数据填满时，设备向接口送出一控制信号，将数据</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置</a:t>
            </a:r>
            <a:r>
              <a:rPr lang="zh-CN" altLang="en-US">
                <a:latin typeface="Arial"/>
              </a:rPr>
              <a:t>“</a:t>
            </a:r>
            <a:r>
              <a:rPr lang="en-US" altLang="zh-CN"/>
              <a:t>1</a:t>
            </a:r>
            <a:r>
              <a:rPr lang="en-US" altLang="zh-CN">
                <a:latin typeface="Arial"/>
              </a:rPr>
              <a:t>”</a:t>
            </a:r>
            <a:r>
              <a:rPr lang="zh-CN" altLang="en-US"/>
              <a:t>；</a:t>
            </a:r>
          </a:p>
          <a:p>
            <a:r>
              <a:rPr lang="zh-CN" altLang="en-US"/>
              <a:t>⑤表示允许中断标志</a:t>
            </a:r>
            <a:r>
              <a:rPr lang="en-US" altLang="zh-CN"/>
              <a:t>EI</a:t>
            </a:r>
            <a:r>
              <a:rPr lang="zh-CN" altLang="en-US"/>
              <a:t>为</a:t>
            </a:r>
            <a:r>
              <a:rPr lang="zh-CN" altLang="en-US">
                <a:latin typeface="Arial"/>
              </a:rPr>
              <a:t>“</a:t>
            </a:r>
            <a:r>
              <a:rPr lang="en-US" altLang="zh-CN"/>
              <a:t>1</a:t>
            </a:r>
            <a:r>
              <a:rPr lang="en-US" altLang="zh-CN">
                <a:latin typeface="Arial"/>
              </a:rPr>
              <a:t>”</a:t>
            </a:r>
            <a:r>
              <a:rPr lang="zh-CN" altLang="en-US"/>
              <a:t>时，接口向</a:t>
            </a:r>
            <a:r>
              <a:rPr lang="en-US" altLang="zh-CN"/>
              <a:t>CPU</a:t>
            </a:r>
            <a:r>
              <a:rPr lang="zh-CN" altLang="en-US"/>
              <a:t>发出中断请求信号；</a:t>
            </a:r>
          </a:p>
          <a:p>
            <a:r>
              <a:rPr lang="zh-CN" altLang="en-US"/>
              <a:t>⑥表示在一条指令执行末尾</a:t>
            </a:r>
            <a:r>
              <a:rPr lang="en-US" altLang="zh-CN"/>
              <a:t>CPU</a:t>
            </a:r>
            <a:r>
              <a:rPr lang="zh-CN" altLang="en-US"/>
              <a:t>检查中断请求线，将中断请求线的请求信号接收到</a:t>
            </a:r>
            <a:r>
              <a:rPr lang="zh-CN" altLang="en-US">
                <a:latin typeface="Arial"/>
              </a:rPr>
              <a:t>“</a:t>
            </a:r>
            <a:r>
              <a:rPr lang="zh-CN" altLang="en-US"/>
              <a:t>中断请求</a:t>
            </a:r>
            <a:r>
              <a:rPr lang="zh-CN" altLang="en-US">
                <a:latin typeface="Arial"/>
              </a:rPr>
              <a:t>”</a:t>
            </a:r>
            <a:r>
              <a:rPr lang="zh-CN" altLang="en-US"/>
              <a:t>标志</a:t>
            </a:r>
            <a:r>
              <a:rPr lang="en-US" altLang="zh-CN"/>
              <a:t>IR</a:t>
            </a:r>
            <a:r>
              <a:rPr lang="zh-CN" altLang="en-US"/>
              <a:t>；</a:t>
            </a:r>
          </a:p>
          <a:p>
            <a:r>
              <a:rPr lang="zh-CN" altLang="en-US"/>
              <a:t>⑦表示如果</a:t>
            </a:r>
            <a:r>
              <a:rPr lang="zh-CN" altLang="en-US">
                <a:latin typeface="Arial"/>
              </a:rPr>
              <a:t>“</a:t>
            </a:r>
            <a:r>
              <a:rPr lang="zh-CN" altLang="en-US"/>
              <a:t>中断屏蔽</a:t>
            </a:r>
            <a:r>
              <a:rPr lang="zh-CN" altLang="en-US">
                <a:latin typeface="Arial"/>
              </a:rPr>
              <a:t>”</a:t>
            </a:r>
            <a:r>
              <a:rPr lang="zh-CN" altLang="en-US"/>
              <a:t>标志</a:t>
            </a:r>
            <a:r>
              <a:rPr lang="en-US" altLang="zh-CN"/>
              <a:t>IM</a:t>
            </a:r>
            <a:r>
              <a:rPr lang="zh-CN" altLang="en-US"/>
              <a:t>为</a:t>
            </a:r>
            <a:r>
              <a:rPr lang="zh-CN" altLang="en-US">
                <a:latin typeface="Arial"/>
              </a:rPr>
              <a:t>“</a:t>
            </a:r>
            <a:r>
              <a:rPr lang="en-US" altLang="zh-CN"/>
              <a:t>0</a:t>
            </a:r>
            <a:r>
              <a:rPr lang="en-US" altLang="zh-CN">
                <a:latin typeface="Arial"/>
              </a:rPr>
              <a:t>”</a:t>
            </a:r>
            <a:r>
              <a:rPr lang="zh-CN" altLang="en-US"/>
              <a:t>时，</a:t>
            </a:r>
            <a:r>
              <a:rPr lang="en-US" altLang="zh-CN"/>
              <a:t>CPU</a:t>
            </a:r>
            <a:r>
              <a:rPr lang="zh-CN" altLang="en-US"/>
              <a:t>在一条指令执行结束后受理外设的中断请求，向外设发出响应中断信号并关闭中断；</a:t>
            </a:r>
          </a:p>
          <a:p>
            <a:r>
              <a:rPr lang="zh-CN" altLang="en-US"/>
              <a:t>⑧表示转向该设备的中断服务程序入口；</a:t>
            </a:r>
          </a:p>
          <a:p>
            <a:r>
              <a:rPr lang="zh-CN" altLang="en-US"/>
              <a:t>⑨表示在中断服务程序通过输入指令把接口中数据缓冲寄存器的数据读至</a:t>
            </a:r>
            <a:r>
              <a:rPr lang="en-US" altLang="zh-CN"/>
              <a:t>CPU</a:t>
            </a:r>
            <a:r>
              <a:rPr lang="zh-CN" altLang="en-US"/>
              <a:t>中的寄存器；</a:t>
            </a:r>
          </a:p>
          <a:p>
            <a:r>
              <a:rPr lang="zh-CN" altLang="en-US"/>
              <a:t>（</a:t>
            </a:r>
            <a:r>
              <a:rPr lang="en-US" altLang="zh-CN"/>
              <a:t>10</a:t>
            </a:r>
            <a:r>
              <a:rPr lang="zh-CN" altLang="en-US"/>
              <a:t>）表示</a:t>
            </a:r>
            <a:r>
              <a:rPr lang="en-US" altLang="zh-CN"/>
              <a:t>CPU</a:t>
            </a:r>
            <a:r>
              <a:rPr lang="zh-CN" altLang="en-US"/>
              <a:t>发出控制信号</a:t>
            </a:r>
            <a:r>
              <a:rPr lang="en-US" altLang="zh-CN"/>
              <a:t>C</a:t>
            </a:r>
            <a:r>
              <a:rPr lang="zh-CN" altLang="en-US"/>
              <a:t>将接口中的</a:t>
            </a:r>
            <a:r>
              <a:rPr lang="en-US" altLang="zh-CN"/>
              <a:t>BS</a:t>
            </a:r>
            <a:r>
              <a:rPr lang="zh-CN" altLang="en-US"/>
              <a:t>和</a:t>
            </a:r>
            <a:r>
              <a:rPr lang="en-US" altLang="zh-CN"/>
              <a:t>RD</a:t>
            </a:r>
            <a:r>
              <a:rPr lang="zh-CN" altLang="en-US"/>
              <a:t>标志复位。</a:t>
            </a: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A6D44-4282-4E43-94FE-5CD01775A142}" type="slidenum">
              <a:rPr lang="en-US" altLang="zh-CN"/>
              <a:pPr/>
              <a:t>20</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zh-CN"/>
              <a:t>①</a:t>
            </a:r>
            <a:r>
              <a:rPr lang="zh-CN" altLang="en-US"/>
              <a:t>表示由程序启动外设，将该外设接口的</a:t>
            </a:r>
            <a:r>
              <a:rPr lang="zh-CN" altLang="en-US">
                <a:latin typeface="Arial"/>
              </a:rPr>
              <a:t>“</a:t>
            </a:r>
            <a:r>
              <a:rPr lang="zh-CN" altLang="en-US"/>
              <a:t>忙</a:t>
            </a:r>
            <a:r>
              <a:rPr lang="zh-CN" altLang="en-US">
                <a:latin typeface="Arial"/>
              </a:rPr>
              <a:t>”</a:t>
            </a:r>
            <a:r>
              <a:rPr lang="zh-CN" altLang="en-US"/>
              <a:t>标志</a:t>
            </a:r>
            <a:r>
              <a:rPr lang="en-US" altLang="zh-CN"/>
              <a:t>BS</a:t>
            </a:r>
            <a:r>
              <a:rPr lang="zh-CN" altLang="en-US"/>
              <a:t>置</a:t>
            </a:r>
            <a:r>
              <a:rPr lang="zh-CN" altLang="en-US">
                <a:latin typeface="Arial"/>
              </a:rPr>
              <a:t>“</a:t>
            </a:r>
            <a:r>
              <a:rPr lang="en-US" altLang="zh-CN"/>
              <a:t>1</a:t>
            </a:r>
            <a:r>
              <a:rPr lang="en-US" altLang="zh-CN">
                <a:latin typeface="Arial"/>
              </a:rPr>
              <a:t>”</a:t>
            </a:r>
            <a:r>
              <a:rPr lang="zh-CN" altLang="en-US"/>
              <a:t>，</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清</a:t>
            </a:r>
            <a:r>
              <a:rPr lang="zh-CN" altLang="en-US">
                <a:latin typeface="Arial"/>
              </a:rPr>
              <a:t>“</a:t>
            </a:r>
            <a:r>
              <a:rPr lang="en-US" altLang="zh-CN"/>
              <a:t>0</a:t>
            </a:r>
            <a:r>
              <a:rPr lang="en-US" altLang="zh-CN">
                <a:latin typeface="Arial"/>
              </a:rPr>
              <a:t>”</a:t>
            </a:r>
            <a:r>
              <a:rPr lang="zh-CN" altLang="en-US"/>
              <a:t>；</a:t>
            </a:r>
          </a:p>
          <a:p>
            <a:r>
              <a:rPr lang="zh-CN" altLang="en-US"/>
              <a:t>②表示接口向外设发出启动信号；</a:t>
            </a:r>
          </a:p>
          <a:p>
            <a:r>
              <a:rPr lang="zh-CN" altLang="en-US"/>
              <a:t>③表示数据由外设传送到接口的缓冲寄存器；</a:t>
            </a:r>
          </a:p>
          <a:p>
            <a:r>
              <a:rPr lang="zh-CN" altLang="en-US"/>
              <a:t>④表示当设备动作结束或缓冲寄存器数据填满时，设备向接口送出一控制信号，将数据</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置</a:t>
            </a:r>
            <a:r>
              <a:rPr lang="zh-CN" altLang="en-US">
                <a:latin typeface="Arial"/>
              </a:rPr>
              <a:t>“</a:t>
            </a:r>
            <a:r>
              <a:rPr lang="en-US" altLang="zh-CN"/>
              <a:t>1</a:t>
            </a:r>
            <a:r>
              <a:rPr lang="en-US" altLang="zh-CN">
                <a:latin typeface="Arial"/>
              </a:rPr>
              <a:t>”</a:t>
            </a:r>
            <a:r>
              <a:rPr lang="zh-CN" altLang="en-US"/>
              <a:t>；</a:t>
            </a:r>
          </a:p>
          <a:p>
            <a:r>
              <a:rPr lang="zh-CN" altLang="en-US"/>
              <a:t>⑤表示允许中断标志</a:t>
            </a:r>
            <a:r>
              <a:rPr lang="en-US" altLang="zh-CN"/>
              <a:t>EI</a:t>
            </a:r>
            <a:r>
              <a:rPr lang="zh-CN" altLang="en-US"/>
              <a:t>为</a:t>
            </a:r>
            <a:r>
              <a:rPr lang="zh-CN" altLang="en-US">
                <a:latin typeface="Arial"/>
              </a:rPr>
              <a:t>“</a:t>
            </a:r>
            <a:r>
              <a:rPr lang="en-US" altLang="zh-CN"/>
              <a:t>1</a:t>
            </a:r>
            <a:r>
              <a:rPr lang="en-US" altLang="zh-CN">
                <a:latin typeface="Arial"/>
              </a:rPr>
              <a:t>”</a:t>
            </a:r>
            <a:r>
              <a:rPr lang="zh-CN" altLang="en-US"/>
              <a:t>时，接口向</a:t>
            </a:r>
            <a:r>
              <a:rPr lang="en-US" altLang="zh-CN"/>
              <a:t>CPU</a:t>
            </a:r>
            <a:r>
              <a:rPr lang="zh-CN" altLang="en-US"/>
              <a:t>发出中断请求信号；</a:t>
            </a:r>
          </a:p>
          <a:p>
            <a:r>
              <a:rPr lang="zh-CN" altLang="en-US"/>
              <a:t>⑥表示在一条指令执行末尾</a:t>
            </a:r>
            <a:r>
              <a:rPr lang="en-US" altLang="zh-CN"/>
              <a:t>CPU</a:t>
            </a:r>
            <a:r>
              <a:rPr lang="zh-CN" altLang="en-US"/>
              <a:t>检查中断请求线，将中断请求线的请求信号接收到</a:t>
            </a:r>
            <a:r>
              <a:rPr lang="zh-CN" altLang="en-US">
                <a:latin typeface="Arial"/>
              </a:rPr>
              <a:t>“</a:t>
            </a:r>
            <a:r>
              <a:rPr lang="zh-CN" altLang="en-US"/>
              <a:t>中断请求</a:t>
            </a:r>
            <a:r>
              <a:rPr lang="zh-CN" altLang="en-US">
                <a:latin typeface="Arial"/>
              </a:rPr>
              <a:t>”</a:t>
            </a:r>
            <a:r>
              <a:rPr lang="zh-CN" altLang="en-US"/>
              <a:t>标志</a:t>
            </a:r>
            <a:r>
              <a:rPr lang="en-US" altLang="zh-CN"/>
              <a:t>IR</a:t>
            </a:r>
            <a:r>
              <a:rPr lang="zh-CN" altLang="en-US"/>
              <a:t>；</a:t>
            </a:r>
          </a:p>
          <a:p>
            <a:r>
              <a:rPr lang="zh-CN" altLang="en-US"/>
              <a:t>⑦表示如果</a:t>
            </a:r>
            <a:r>
              <a:rPr lang="zh-CN" altLang="en-US">
                <a:latin typeface="Arial"/>
              </a:rPr>
              <a:t>“</a:t>
            </a:r>
            <a:r>
              <a:rPr lang="zh-CN" altLang="en-US"/>
              <a:t>中断屏蔽</a:t>
            </a:r>
            <a:r>
              <a:rPr lang="zh-CN" altLang="en-US">
                <a:latin typeface="Arial"/>
              </a:rPr>
              <a:t>”</a:t>
            </a:r>
            <a:r>
              <a:rPr lang="zh-CN" altLang="en-US"/>
              <a:t>标志</a:t>
            </a:r>
            <a:r>
              <a:rPr lang="en-US" altLang="zh-CN"/>
              <a:t>IM</a:t>
            </a:r>
            <a:r>
              <a:rPr lang="zh-CN" altLang="en-US"/>
              <a:t>为</a:t>
            </a:r>
            <a:r>
              <a:rPr lang="zh-CN" altLang="en-US">
                <a:latin typeface="Arial"/>
              </a:rPr>
              <a:t>“</a:t>
            </a:r>
            <a:r>
              <a:rPr lang="en-US" altLang="zh-CN"/>
              <a:t>0</a:t>
            </a:r>
            <a:r>
              <a:rPr lang="en-US" altLang="zh-CN">
                <a:latin typeface="Arial"/>
              </a:rPr>
              <a:t>”</a:t>
            </a:r>
            <a:r>
              <a:rPr lang="zh-CN" altLang="en-US"/>
              <a:t>时，</a:t>
            </a:r>
            <a:r>
              <a:rPr lang="en-US" altLang="zh-CN"/>
              <a:t>CPU</a:t>
            </a:r>
            <a:r>
              <a:rPr lang="zh-CN" altLang="en-US"/>
              <a:t>在一条指令执行结束后受理外设的中断请求，向外设发出响应中断信号并关闭中断；</a:t>
            </a:r>
          </a:p>
          <a:p>
            <a:r>
              <a:rPr lang="zh-CN" altLang="en-US"/>
              <a:t>⑧表示转向该设备的中断服务程序入口；</a:t>
            </a:r>
          </a:p>
          <a:p>
            <a:r>
              <a:rPr lang="zh-CN" altLang="en-US"/>
              <a:t>⑨表示在中断服务程序通过输入指令把接口中数据缓冲寄存器的数据读至</a:t>
            </a:r>
            <a:r>
              <a:rPr lang="en-US" altLang="zh-CN"/>
              <a:t>CPU</a:t>
            </a:r>
            <a:r>
              <a:rPr lang="zh-CN" altLang="en-US"/>
              <a:t>中的寄存器；</a:t>
            </a:r>
          </a:p>
          <a:p>
            <a:r>
              <a:rPr lang="zh-CN" altLang="en-US"/>
              <a:t>（</a:t>
            </a:r>
            <a:r>
              <a:rPr lang="en-US" altLang="zh-CN"/>
              <a:t>10</a:t>
            </a:r>
            <a:r>
              <a:rPr lang="zh-CN" altLang="en-US"/>
              <a:t>）表示</a:t>
            </a:r>
            <a:r>
              <a:rPr lang="en-US" altLang="zh-CN"/>
              <a:t>CPU</a:t>
            </a:r>
            <a:r>
              <a:rPr lang="zh-CN" altLang="en-US"/>
              <a:t>发出控制信号</a:t>
            </a:r>
            <a:r>
              <a:rPr lang="en-US" altLang="zh-CN"/>
              <a:t>C</a:t>
            </a:r>
            <a:r>
              <a:rPr lang="zh-CN" altLang="en-US"/>
              <a:t>将接口中的</a:t>
            </a:r>
            <a:r>
              <a:rPr lang="en-US" altLang="zh-CN"/>
              <a:t>BS</a:t>
            </a:r>
            <a:r>
              <a:rPr lang="zh-CN" altLang="en-US"/>
              <a:t>和</a:t>
            </a:r>
            <a:r>
              <a:rPr lang="en-US" altLang="zh-CN"/>
              <a:t>RD</a:t>
            </a:r>
            <a:r>
              <a:rPr lang="zh-CN" altLang="en-US"/>
              <a:t>标志复位。</a:t>
            </a:r>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A6D44-4282-4E43-94FE-5CD01775A142}" type="slidenum">
              <a:rPr lang="en-US" altLang="zh-CN"/>
              <a:pPr/>
              <a:t>21</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zh-CN"/>
              <a:t>①</a:t>
            </a:r>
            <a:r>
              <a:rPr lang="zh-CN" altLang="en-US"/>
              <a:t>表示由程序启动外设，将该外设接口的</a:t>
            </a:r>
            <a:r>
              <a:rPr lang="zh-CN" altLang="en-US">
                <a:latin typeface="Arial"/>
              </a:rPr>
              <a:t>“</a:t>
            </a:r>
            <a:r>
              <a:rPr lang="zh-CN" altLang="en-US"/>
              <a:t>忙</a:t>
            </a:r>
            <a:r>
              <a:rPr lang="zh-CN" altLang="en-US">
                <a:latin typeface="Arial"/>
              </a:rPr>
              <a:t>”</a:t>
            </a:r>
            <a:r>
              <a:rPr lang="zh-CN" altLang="en-US"/>
              <a:t>标志</a:t>
            </a:r>
            <a:r>
              <a:rPr lang="en-US" altLang="zh-CN"/>
              <a:t>BS</a:t>
            </a:r>
            <a:r>
              <a:rPr lang="zh-CN" altLang="en-US"/>
              <a:t>置</a:t>
            </a:r>
            <a:r>
              <a:rPr lang="zh-CN" altLang="en-US">
                <a:latin typeface="Arial"/>
              </a:rPr>
              <a:t>“</a:t>
            </a:r>
            <a:r>
              <a:rPr lang="en-US" altLang="zh-CN"/>
              <a:t>1</a:t>
            </a:r>
            <a:r>
              <a:rPr lang="en-US" altLang="zh-CN">
                <a:latin typeface="Arial"/>
              </a:rPr>
              <a:t>”</a:t>
            </a:r>
            <a:r>
              <a:rPr lang="zh-CN" altLang="en-US"/>
              <a:t>，</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清</a:t>
            </a:r>
            <a:r>
              <a:rPr lang="zh-CN" altLang="en-US">
                <a:latin typeface="Arial"/>
              </a:rPr>
              <a:t>“</a:t>
            </a:r>
            <a:r>
              <a:rPr lang="en-US" altLang="zh-CN"/>
              <a:t>0</a:t>
            </a:r>
            <a:r>
              <a:rPr lang="en-US" altLang="zh-CN">
                <a:latin typeface="Arial"/>
              </a:rPr>
              <a:t>”</a:t>
            </a:r>
            <a:r>
              <a:rPr lang="zh-CN" altLang="en-US"/>
              <a:t>；</a:t>
            </a:r>
          </a:p>
          <a:p>
            <a:r>
              <a:rPr lang="zh-CN" altLang="en-US"/>
              <a:t>②表示接口向外设发出启动信号；</a:t>
            </a:r>
          </a:p>
          <a:p>
            <a:r>
              <a:rPr lang="zh-CN" altLang="en-US"/>
              <a:t>③表示数据由外设传送到接口的缓冲寄存器；</a:t>
            </a:r>
          </a:p>
          <a:p>
            <a:r>
              <a:rPr lang="zh-CN" altLang="en-US"/>
              <a:t>④表示当设备动作结束或缓冲寄存器数据填满时，设备向接口送出一控制信号，将数据</a:t>
            </a:r>
            <a:r>
              <a:rPr lang="zh-CN" altLang="en-US">
                <a:latin typeface="Arial"/>
              </a:rPr>
              <a:t>“</a:t>
            </a:r>
            <a:r>
              <a:rPr lang="zh-CN" altLang="en-US"/>
              <a:t>准备就绪</a:t>
            </a:r>
            <a:r>
              <a:rPr lang="zh-CN" altLang="en-US">
                <a:latin typeface="Arial"/>
              </a:rPr>
              <a:t>”</a:t>
            </a:r>
            <a:r>
              <a:rPr lang="zh-CN" altLang="en-US"/>
              <a:t>标志</a:t>
            </a:r>
            <a:r>
              <a:rPr lang="en-US" altLang="zh-CN"/>
              <a:t>RD</a:t>
            </a:r>
            <a:r>
              <a:rPr lang="zh-CN" altLang="en-US"/>
              <a:t>置</a:t>
            </a:r>
            <a:r>
              <a:rPr lang="zh-CN" altLang="en-US">
                <a:latin typeface="Arial"/>
              </a:rPr>
              <a:t>“</a:t>
            </a:r>
            <a:r>
              <a:rPr lang="en-US" altLang="zh-CN"/>
              <a:t>1</a:t>
            </a:r>
            <a:r>
              <a:rPr lang="en-US" altLang="zh-CN">
                <a:latin typeface="Arial"/>
              </a:rPr>
              <a:t>”</a:t>
            </a:r>
            <a:r>
              <a:rPr lang="zh-CN" altLang="en-US"/>
              <a:t>；</a:t>
            </a:r>
          </a:p>
          <a:p>
            <a:r>
              <a:rPr lang="zh-CN" altLang="en-US"/>
              <a:t>⑤表示允许中断标志</a:t>
            </a:r>
            <a:r>
              <a:rPr lang="en-US" altLang="zh-CN"/>
              <a:t>EI</a:t>
            </a:r>
            <a:r>
              <a:rPr lang="zh-CN" altLang="en-US"/>
              <a:t>为</a:t>
            </a:r>
            <a:r>
              <a:rPr lang="zh-CN" altLang="en-US">
                <a:latin typeface="Arial"/>
              </a:rPr>
              <a:t>“</a:t>
            </a:r>
            <a:r>
              <a:rPr lang="en-US" altLang="zh-CN"/>
              <a:t>1</a:t>
            </a:r>
            <a:r>
              <a:rPr lang="en-US" altLang="zh-CN">
                <a:latin typeface="Arial"/>
              </a:rPr>
              <a:t>”</a:t>
            </a:r>
            <a:r>
              <a:rPr lang="zh-CN" altLang="en-US"/>
              <a:t>时，接口向</a:t>
            </a:r>
            <a:r>
              <a:rPr lang="en-US" altLang="zh-CN"/>
              <a:t>CPU</a:t>
            </a:r>
            <a:r>
              <a:rPr lang="zh-CN" altLang="en-US"/>
              <a:t>发出中断请求信号；</a:t>
            </a:r>
          </a:p>
          <a:p>
            <a:r>
              <a:rPr lang="zh-CN" altLang="en-US"/>
              <a:t>⑥表示在一条指令执行末尾</a:t>
            </a:r>
            <a:r>
              <a:rPr lang="en-US" altLang="zh-CN"/>
              <a:t>CPU</a:t>
            </a:r>
            <a:r>
              <a:rPr lang="zh-CN" altLang="en-US"/>
              <a:t>检查中断请求线，将中断请求线的请求信号接收到</a:t>
            </a:r>
            <a:r>
              <a:rPr lang="zh-CN" altLang="en-US">
                <a:latin typeface="Arial"/>
              </a:rPr>
              <a:t>“</a:t>
            </a:r>
            <a:r>
              <a:rPr lang="zh-CN" altLang="en-US"/>
              <a:t>中断请求</a:t>
            </a:r>
            <a:r>
              <a:rPr lang="zh-CN" altLang="en-US">
                <a:latin typeface="Arial"/>
              </a:rPr>
              <a:t>”</a:t>
            </a:r>
            <a:r>
              <a:rPr lang="zh-CN" altLang="en-US"/>
              <a:t>标志</a:t>
            </a:r>
            <a:r>
              <a:rPr lang="en-US" altLang="zh-CN"/>
              <a:t>IR</a:t>
            </a:r>
            <a:r>
              <a:rPr lang="zh-CN" altLang="en-US"/>
              <a:t>；</a:t>
            </a:r>
          </a:p>
          <a:p>
            <a:r>
              <a:rPr lang="zh-CN" altLang="en-US"/>
              <a:t>⑦表示如果</a:t>
            </a:r>
            <a:r>
              <a:rPr lang="zh-CN" altLang="en-US">
                <a:latin typeface="Arial"/>
              </a:rPr>
              <a:t>“</a:t>
            </a:r>
            <a:r>
              <a:rPr lang="zh-CN" altLang="en-US"/>
              <a:t>中断屏蔽</a:t>
            </a:r>
            <a:r>
              <a:rPr lang="zh-CN" altLang="en-US">
                <a:latin typeface="Arial"/>
              </a:rPr>
              <a:t>”</a:t>
            </a:r>
            <a:r>
              <a:rPr lang="zh-CN" altLang="en-US"/>
              <a:t>标志</a:t>
            </a:r>
            <a:r>
              <a:rPr lang="en-US" altLang="zh-CN"/>
              <a:t>IM</a:t>
            </a:r>
            <a:r>
              <a:rPr lang="zh-CN" altLang="en-US"/>
              <a:t>为</a:t>
            </a:r>
            <a:r>
              <a:rPr lang="zh-CN" altLang="en-US">
                <a:latin typeface="Arial"/>
              </a:rPr>
              <a:t>“</a:t>
            </a:r>
            <a:r>
              <a:rPr lang="en-US" altLang="zh-CN"/>
              <a:t>0</a:t>
            </a:r>
            <a:r>
              <a:rPr lang="en-US" altLang="zh-CN">
                <a:latin typeface="Arial"/>
              </a:rPr>
              <a:t>”</a:t>
            </a:r>
            <a:r>
              <a:rPr lang="zh-CN" altLang="en-US"/>
              <a:t>时，</a:t>
            </a:r>
            <a:r>
              <a:rPr lang="en-US" altLang="zh-CN"/>
              <a:t>CPU</a:t>
            </a:r>
            <a:r>
              <a:rPr lang="zh-CN" altLang="en-US"/>
              <a:t>在一条指令执行结束后受理外设的中断请求，向外设发出响应中断信号并关闭中断；</a:t>
            </a:r>
          </a:p>
          <a:p>
            <a:r>
              <a:rPr lang="zh-CN" altLang="en-US"/>
              <a:t>⑧表示转向该设备的中断服务程序入口；</a:t>
            </a:r>
          </a:p>
          <a:p>
            <a:r>
              <a:rPr lang="zh-CN" altLang="en-US"/>
              <a:t>⑨表示在中断服务程序通过输入指令把接口中数据缓冲寄存器的数据读至</a:t>
            </a:r>
            <a:r>
              <a:rPr lang="en-US" altLang="zh-CN"/>
              <a:t>CPU</a:t>
            </a:r>
            <a:r>
              <a:rPr lang="zh-CN" altLang="en-US"/>
              <a:t>中的寄存器；</a:t>
            </a:r>
          </a:p>
          <a:p>
            <a:r>
              <a:rPr lang="zh-CN" altLang="en-US"/>
              <a:t>（</a:t>
            </a:r>
            <a:r>
              <a:rPr lang="en-US" altLang="zh-CN"/>
              <a:t>10</a:t>
            </a:r>
            <a:r>
              <a:rPr lang="zh-CN" altLang="en-US"/>
              <a:t>）表示</a:t>
            </a:r>
            <a:r>
              <a:rPr lang="en-US" altLang="zh-CN"/>
              <a:t>CPU</a:t>
            </a:r>
            <a:r>
              <a:rPr lang="zh-CN" altLang="en-US"/>
              <a:t>发出控制信号</a:t>
            </a:r>
            <a:r>
              <a:rPr lang="en-US" altLang="zh-CN"/>
              <a:t>C</a:t>
            </a:r>
            <a:r>
              <a:rPr lang="zh-CN" altLang="en-US"/>
              <a:t>将接口中的</a:t>
            </a:r>
            <a:r>
              <a:rPr lang="en-US" altLang="zh-CN"/>
              <a:t>BS</a:t>
            </a:r>
            <a:r>
              <a:rPr lang="zh-CN" altLang="en-US"/>
              <a:t>和</a:t>
            </a:r>
            <a:r>
              <a:rPr lang="en-US" altLang="zh-CN"/>
              <a:t>RD</a:t>
            </a:r>
            <a:r>
              <a:rPr lang="zh-CN" altLang="en-US"/>
              <a:t>标志复位。</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395536" y="1556792"/>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微软雅黑" panose="020B0503020204020204" pitchFamily="34" charset="-122"/>
              <a:ea typeface="微软雅黑" panose="020B0503020204020204" pitchFamily="34" charset="-122"/>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微软雅黑" panose="020B0503020204020204" pitchFamily="34" charset="-122"/>
              <a:ea typeface="微软雅黑" panose="020B0503020204020204" pitchFamily="34" charset="-122"/>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latin typeface="微软雅黑" panose="020B0503020204020204" pitchFamily="34" charset="-122"/>
              <a:ea typeface="微软雅黑" panose="020B0503020204020204" pitchFamily="34" charset="-122"/>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949" r:id="rId1"/>
    <p:sldLayoutId id="2147483954" r:id="rId2"/>
  </p:sldLayoutIdLst>
  <p:timing>
    <p:tnLst>
      <p:par>
        <p:cTn id="1" dur="indefinite" restart="never" nodeType="tmRoot"/>
      </p:par>
    </p:tnLst>
  </p:timing>
  <p:hf sldNum="0" hdr="0" ftr="0"/>
  <p:txStyles>
    <p:titleStyle>
      <a:lvl1pPr algn="l" rtl="0" eaLnBrk="1" latinLnBrk="0" hangingPunct="1">
        <a:spcBef>
          <a:spcPct val="0"/>
        </a:spcBef>
        <a:buNone/>
        <a:defRPr kumimoji="0" sz="3000" b="1" kern="1200" cap="small" baseline="0">
          <a:solidFill>
            <a:srgbClr val="C00000"/>
          </a:solidFill>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8.4.sw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8.5.sw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8.6.sw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8.6.sw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8.6.swf"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8.7.swf" TargetMode="External"/><Relationship Id="rId1" Type="http://schemas.openxmlformats.org/officeDocument/2006/relationships/slideLayout" Target="../slideLayouts/slideLayout1.xml"/><Relationship Id="rId4" Type="http://schemas.openxmlformats.org/officeDocument/2006/relationships/image" Target="file:///D:\jinerwork\&#32452;&#25104;\&#30333;&#20013;&#33521;&#29256;&#25913;&#32534;\Chap08\Image\8.5.gi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8.8.sw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8.8.swf"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8.10.swf"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8.11.swf"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8.1.swf"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8.2.sw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8.2.sw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76808" y="274638"/>
            <a:ext cx="7467600" cy="1143000"/>
          </a:xfrm>
        </p:spPr>
        <p:txBody>
          <a:bodyPr/>
          <a:lstStyle/>
          <a:p>
            <a:r>
              <a:rPr lang="zh-CN" altLang="en-US"/>
              <a:t>第八章   输入输出系统</a:t>
            </a:r>
          </a:p>
        </p:txBody>
      </p:sp>
      <p:sp>
        <p:nvSpPr>
          <p:cNvPr id="4099" name="Rectangle 3"/>
          <p:cNvSpPr>
            <a:spLocks noGrp="1" noChangeArrowheads="1"/>
          </p:cNvSpPr>
          <p:nvPr>
            <p:ph type="body" idx="1"/>
          </p:nvPr>
        </p:nvSpPr>
        <p:spPr>
          <a:xfrm>
            <a:off x="971600" y="1556792"/>
            <a:ext cx="7056784" cy="4248472"/>
          </a:xfrm>
        </p:spPr>
        <p:txBody>
          <a:bodyPr>
            <a:noAutofit/>
          </a:bodyPr>
          <a:lstStyle/>
          <a:p>
            <a:pPr>
              <a:lnSpc>
                <a:spcPct val="150000"/>
              </a:lnSpc>
              <a:buFont typeface="Wingdings" pitchFamily="2" charset="2"/>
              <a:buNone/>
            </a:pPr>
            <a:r>
              <a:rPr lang="en-US" altLang="zh-CN" sz="2800" b="1" dirty="0" smtClean="0">
                <a:solidFill>
                  <a:srgbClr val="002060"/>
                </a:solidFill>
              </a:rPr>
              <a:t>8.1  </a:t>
            </a:r>
            <a:r>
              <a:rPr lang="zh-CN" altLang="en-US" sz="2800" b="1" dirty="0" smtClean="0">
                <a:solidFill>
                  <a:srgbClr val="002060"/>
                </a:solidFill>
              </a:rPr>
              <a:t>输入输出系统概述</a:t>
            </a:r>
            <a:endParaRPr lang="zh-CN" altLang="en-US" sz="2800" b="1" dirty="0">
              <a:solidFill>
                <a:srgbClr val="002060"/>
              </a:solidFill>
            </a:endParaRPr>
          </a:p>
          <a:p>
            <a:pPr>
              <a:lnSpc>
                <a:spcPct val="150000"/>
              </a:lnSpc>
              <a:buFont typeface="Wingdings" pitchFamily="2" charset="2"/>
              <a:buNone/>
            </a:pPr>
            <a:r>
              <a:rPr lang="en-US" altLang="zh-CN" sz="2800" b="1" dirty="0" smtClean="0">
                <a:solidFill>
                  <a:srgbClr val="002060"/>
                </a:solidFill>
              </a:rPr>
              <a:t>8.2  </a:t>
            </a:r>
            <a:r>
              <a:rPr lang="zh-CN" altLang="en-US" sz="2800" b="1" dirty="0" smtClean="0">
                <a:solidFill>
                  <a:srgbClr val="002060"/>
                </a:solidFill>
              </a:rPr>
              <a:t>程序</a:t>
            </a:r>
            <a:r>
              <a:rPr lang="zh-CN" altLang="en-US" sz="2800" b="1" dirty="0">
                <a:solidFill>
                  <a:srgbClr val="002060"/>
                </a:solidFill>
              </a:rPr>
              <a:t>查询方式</a:t>
            </a:r>
          </a:p>
          <a:p>
            <a:pPr>
              <a:lnSpc>
                <a:spcPct val="150000"/>
              </a:lnSpc>
              <a:buFont typeface="Wingdings" pitchFamily="2" charset="2"/>
              <a:buNone/>
            </a:pPr>
            <a:r>
              <a:rPr lang="en-US" altLang="zh-CN" sz="2800" b="1" dirty="0" smtClean="0">
                <a:solidFill>
                  <a:srgbClr val="002060"/>
                </a:solidFill>
              </a:rPr>
              <a:t>8.3  </a:t>
            </a:r>
            <a:r>
              <a:rPr lang="zh-CN" altLang="en-US" sz="2800" b="1" dirty="0" smtClean="0">
                <a:solidFill>
                  <a:srgbClr val="002060"/>
                </a:solidFill>
              </a:rPr>
              <a:t>程序</a:t>
            </a:r>
            <a:r>
              <a:rPr lang="zh-CN" altLang="en-US" sz="2800" b="1" dirty="0">
                <a:solidFill>
                  <a:srgbClr val="002060"/>
                </a:solidFill>
              </a:rPr>
              <a:t>中断方式</a:t>
            </a:r>
          </a:p>
          <a:p>
            <a:pPr>
              <a:lnSpc>
                <a:spcPct val="150000"/>
              </a:lnSpc>
              <a:buFont typeface="Wingdings" pitchFamily="2" charset="2"/>
              <a:buNone/>
            </a:pPr>
            <a:r>
              <a:rPr lang="en-US" altLang="zh-CN" sz="2800" b="1" dirty="0" smtClean="0">
                <a:solidFill>
                  <a:srgbClr val="002060"/>
                </a:solidFill>
              </a:rPr>
              <a:t>8.4  DMA</a:t>
            </a:r>
            <a:r>
              <a:rPr lang="zh-CN" altLang="en-US" sz="2800" b="1" dirty="0">
                <a:solidFill>
                  <a:srgbClr val="002060"/>
                </a:solidFill>
              </a:rPr>
              <a:t>方式</a:t>
            </a:r>
          </a:p>
          <a:p>
            <a:pPr>
              <a:lnSpc>
                <a:spcPct val="150000"/>
              </a:lnSpc>
              <a:buFont typeface="Wingdings" pitchFamily="2" charset="2"/>
              <a:buNone/>
            </a:pPr>
            <a:r>
              <a:rPr lang="en-US" altLang="zh-CN" sz="2800" b="1" dirty="0" smtClean="0">
                <a:solidFill>
                  <a:srgbClr val="002060"/>
                </a:solidFill>
                <a:cs typeface="Times New Roman" pitchFamily="18" charset="0"/>
              </a:rPr>
              <a:t>8.5  </a:t>
            </a:r>
            <a:r>
              <a:rPr lang="zh-CN" altLang="en-US" sz="2800" b="1" dirty="0" smtClean="0">
                <a:solidFill>
                  <a:srgbClr val="002060"/>
                </a:solidFill>
              </a:rPr>
              <a:t>通道</a:t>
            </a:r>
            <a:r>
              <a:rPr lang="zh-CN" altLang="en-US" sz="2800" b="1" dirty="0" smtClean="0">
                <a:solidFill>
                  <a:srgbClr val="002060"/>
                </a:solidFill>
              </a:rPr>
              <a:t>方式</a:t>
            </a:r>
            <a:endParaRPr lang="en-US" altLang="zh-CN" sz="2800" b="1" dirty="0" smtClean="0">
              <a:solidFill>
                <a:srgbClr val="002060"/>
              </a:solidFill>
            </a:endParaRPr>
          </a:p>
          <a:p>
            <a:pPr>
              <a:lnSpc>
                <a:spcPct val="150000"/>
              </a:lnSpc>
              <a:buFont typeface="Wingdings" pitchFamily="2" charset="2"/>
              <a:buNone/>
            </a:pPr>
            <a:r>
              <a:rPr lang="en-US" altLang="zh-CN" sz="2800" b="1" dirty="0" smtClean="0">
                <a:solidFill>
                  <a:srgbClr val="002060"/>
                </a:solidFill>
              </a:rPr>
              <a:t>8.6  I/O</a:t>
            </a:r>
            <a:r>
              <a:rPr lang="zh-CN" altLang="en-US" sz="2800" b="1" dirty="0" smtClean="0">
                <a:solidFill>
                  <a:srgbClr val="002060"/>
                </a:solidFill>
              </a:rPr>
              <a:t>标准接口</a:t>
            </a:r>
            <a:endParaRPr lang="zh-CN" altLang="en-US" sz="2800" b="1" dirty="0">
              <a:solidFill>
                <a:srgbClr val="002060"/>
              </a:solidFill>
            </a:endParaRPr>
          </a:p>
        </p:txBody>
      </p:sp>
    </p:spTree>
    <p:extLst>
      <p:ext uri="{BB962C8B-B14F-4D97-AF65-F5344CB8AC3E}">
        <p14:creationId xmlns:p14="http://schemas.microsoft.com/office/powerpoint/2010/main" val="1246335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3850"/>
            <a:ext cx="7019925"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08104" y="44624"/>
            <a:ext cx="316835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同时启动多台外设</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程序设定查询优先级</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2940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CN" sz="3200" dirty="0">
                <a:cs typeface="Times New Roman" pitchFamily="18" charset="0"/>
              </a:rPr>
              <a:t>8.3 </a:t>
            </a:r>
            <a:r>
              <a:rPr lang="en-US" altLang="zh-CN" sz="3200" dirty="0" smtClean="0">
                <a:cs typeface="Times New Roman" pitchFamily="18" charset="0"/>
              </a:rPr>
              <a:t> </a:t>
            </a:r>
            <a:r>
              <a:rPr lang="zh-CN" altLang="en-US" sz="3200" dirty="0"/>
              <a:t>程序中断方式</a:t>
            </a:r>
          </a:p>
        </p:txBody>
      </p:sp>
      <p:sp>
        <p:nvSpPr>
          <p:cNvPr id="10243" name="Rectangle 3"/>
          <p:cNvSpPr>
            <a:spLocks noGrp="1" noChangeArrowheads="1"/>
          </p:cNvSpPr>
          <p:nvPr>
            <p:ph type="body" idx="1"/>
          </p:nvPr>
        </p:nvSpPr>
        <p:spPr>
          <a:xfrm>
            <a:off x="817240" y="1484784"/>
            <a:ext cx="6419056" cy="4873752"/>
          </a:xfrm>
        </p:spPr>
        <p:txBody>
          <a:bodyPr>
            <a:normAutofit/>
          </a:bodyPr>
          <a:lstStyle/>
          <a:p>
            <a:pPr>
              <a:lnSpc>
                <a:spcPct val="150000"/>
              </a:lnSpc>
            </a:pPr>
            <a:r>
              <a:rPr lang="zh-CN" altLang="en-US" sz="2800" b="1" dirty="0" smtClean="0">
                <a:solidFill>
                  <a:srgbClr val="000066"/>
                </a:solidFill>
              </a:rPr>
              <a:t>中断系统的基本原理</a:t>
            </a:r>
            <a:r>
              <a:rPr lang="zh-CN" altLang="en-US" sz="2800" b="1" dirty="0">
                <a:solidFill>
                  <a:srgbClr val="000066"/>
                </a:solidFill>
              </a:rPr>
              <a:t> </a:t>
            </a:r>
          </a:p>
          <a:p>
            <a:pPr>
              <a:lnSpc>
                <a:spcPct val="150000"/>
              </a:lnSpc>
            </a:pPr>
            <a:r>
              <a:rPr lang="zh-CN" altLang="en-US" sz="2800" b="1" dirty="0" smtClean="0">
                <a:solidFill>
                  <a:srgbClr val="000066"/>
                </a:solidFill>
              </a:rPr>
              <a:t>中断</a:t>
            </a:r>
            <a:r>
              <a:rPr lang="zh-CN" altLang="en-US" sz="2800" b="1" dirty="0">
                <a:solidFill>
                  <a:srgbClr val="000066"/>
                </a:solidFill>
              </a:rPr>
              <a:t>方式的基本接口 </a:t>
            </a:r>
          </a:p>
          <a:p>
            <a:pPr>
              <a:lnSpc>
                <a:spcPct val="150000"/>
              </a:lnSpc>
            </a:pPr>
            <a:r>
              <a:rPr lang="zh-CN" altLang="en-US" sz="2800" b="1" dirty="0" smtClean="0">
                <a:solidFill>
                  <a:srgbClr val="000066"/>
                </a:solidFill>
              </a:rPr>
              <a:t>单</a:t>
            </a:r>
            <a:r>
              <a:rPr lang="zh-CN" altLang="en-US" sz="2800" b="1" dirty="0">
                <a:solidFill>
                  <a:srgbClr val="000066"/>
                </a:solidFill>
              </a:rPr>
              <a:t>级中断</a:t>
            </a:r>
          </a:p>
          <a:p>
            <a:pPr>
              <a:lnSpc>
                <a:spcPct val="150000"/>
              </a:lnSpc>
            </a:pPr>
            <a:r>
              <a:rPr lang="zh-CN" altLang="en-US" sz="2800" b="1" dirty="0" smtClean="0">
                <a:solidFill>
                  <a:srgbClr val="000066"/>
                </a:solidFill>
              </a:rPr>
              <a:t>多级中断</a:t>
            </a:r>
            <a:endParaRPr lang="en-US" altLang="zh-CN" sz="2800" b="1" dirty="0" smtClean="0">
              <a:solidFill>
                <a:srgbClr val="000066"/>
              </a:solidFill>
            </a:endParaRPr>
          </a:p>
          <a:p>
            <a:pPr>
              <a:lnSpc>
                <a:spcPct val="150000"/>
              </a:lnSpc>
            </a:pPr>
            <a:r>
              <a:rPr lang="zh-CN" altLang="en-US" sz="2800" b="1" dirty="0" smtClean="0">
                <a:solidFill>
                  <a:srgbClr val="000066"/>
                </a:solidFill>
              </a:rPr>
              <a:t>中断控制器</a:t>
            </a:r>
            <a:endParaRPr lang="zh-CN" altLang="en-US" sz="2800" b="1" dirty="0">
              <a:solidFill>
                <a:srgbClr val="000066"/>
              </a:solidFill>
            </a:endParaRPr>
          </a:p>
          <a:p>
            <a:pPr>
              <a:lnSpc>
                <a:spcPct val="150000"/>
              </a:lnSpc>
            </a:pPr>
            <a:r>
              <a:rPr lang="en-US" altLang="zh-CN" sz="2800" b="1" dirty="0" smtClean="0">
                <a:solidFill>
                  <a:srgbClr val="000066"/>
                </a:solidFill>
              </a:rPr>
              <a:t>Pentium</a:t>
            </a:r>
            <a:r>
              <a:rPr lang="zh-CN" altLang="en-US" sz="2800" b="1" dirty="0">
                <a:solidFill>
                  <a:srgbClr val="000066"/>
                </a:solidFill>
              </a:rPr>
              <a:t>中断机制</a:t>
            </a:r>
          </a:p>
        </p:txBody>
      </p:sp>
    </p:spTree>
    <p:extLst>
      <p:ext uri="{BB962C8B-B14F-4D97-AF65-F5344CB8AC3E}">
        <p14:creationId xmlns:p14="http://schemas.microsoft.com/office/powerpoint/2010/main" val="1013945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8a4">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326" y="3240360"/>
            <a:ext cx="6728026" cy="3284984"/>
          </a:xfrm>
          <a:prstGeom prst="rect">
            <a:avLst/>
          </a:prstGeom>
          <a:noFill/>
          <a:extLst>
            <a:ext uri="{909E8E84-426E-40DD-AFC4-6F175D3DCCD1}">
              <a14:hiddenFill xmlns:a14="http://schemas.microsoft.com/office/drawing/2010/main">
                <a:solidFill>
                  <a:srgbClr val="FFFFFF"/>
                </a:solidFill>
              </a14:hiddenFill>
            </a:ext>
          </a:extLst>
        </p:spPr>
      </p:pic>
      <p:sp>
        <p:nvSpPr>
          <p:cNvPr id="11266" name="Rectangle 2"/>
          <p:cNvSpPr>
            <a:spLocks noGrp="1" noChangeArrowheads="1"/>
          </p:cNvSpPr>
          <p:nvPr>
            <p:ph type="title"/>
          </p:nvPr>
        </p:nvSpPr>
        <p:spPr>
          <a:xfrm>
            <a:off x="251520" y="53752"/>
            <a:ext cx="7467600" cy="1143000"/>
          </a:xfrm>
        </p:spPr>
        <p:txBody>
          <a:bodyPr>
            <a:normAutofit/>
          </a:bodyPr>
          <a:lstStyle/>
          <a:p>
            <a:r>
              <a:rPr lang="en-US" altLang="zh-CN" sz="3200" dirty="0" smtClean="0"/>
              <a:t>8.3.1 </a:t>
            </a:r>
            <a:r>
              <a:rPr lang="zh-CN" altLang="en-US" sz="3200" dirty="0" smtClean="0"/>
              <a:t>中断系统的基本原理</a:t>
            </a:r>
            <a:endParaRPr lang="zh-CN" altLang="en-US" sz="3200" dirty="0"/>
          </a:p>
        </p:txBody>
      </p:sp>
      <p:sp>
        <p:nvSpPr>
          <p:cNvPr id="11267" name="Rectangle 3"/>
          <p:cNvSpPr>
            <a:spLocks noGrp="1" noChangeArrowheads="1"/>
          </p:cNvSpPr>
          <p:nvPr>
            <p:ph type="body" idx="1"/>
          </p:nvPr>
        </p:nvSpPr>
        <p:spPr>
          <a:xfrm>
            <a:off x="395536" y="1124745"/>
            <a:ext cx="8208912" cy="2016223"/>
          </a:xfrm>
        </p:spPr>
        <p:txBody>
          <a:bodyPr>
            <a:normAutofit/>
          </a:bodyPr>
          <a:lstStyle/>
          <a:p>
            <a:pPr marL="0" indent="0">
              <a:lnSpc>
                <a:spcPct val="160000"/>
              </a:lnSpc>
              <a:spcBef>
                <a:spcPts val="0"/>
              </a:spcBef>
              <a:buNone/>
            </a:pPr>
            <a:r>
              <a:rPr lang="zh-CN" altLang="en-US" sz="2800" b="1" dirty="0" smtClean="0">
                <a:solidFill>
                  <a:srgbClr val="000099"/>
                </a:solidFill>
              </a:rPr>
              <a:t>一、中断系统的基本概念</a:t>
            </a:r>
            <a:endParaRPr lang="en-US" altLang="zh-CN" sz="2800" b="1" dirty="0" smtClean="0">
              <a:solidFill>
                <a:srgbClr val="000099"/>
              </a:solidFill>
            </a:endParaRPr>
          </a:p>
          <a:p>
            <a:pPr marL="0" indent="0">
              <a:lnSpc>
                <a:spcPct val="160000"/>
              </a:lnSpc>
              <a:spcBef>
                <a:spcPts val="0"/>
              </a:spcBef>
              <a:buNone/>
            </a:pPr>
            <a:r>
              <a:rPr lang="en-US" altLang="zh-CN" sz="2200" b="1" dirty="0" smtClean="0">
                <a:solidFill>
                  <a:srgbClr val="336600"/>
                </a:solidFill>
              </a:rPr>
              <a:t>1</a:t>
            </a:r>
            <a:r>
              <a:rPr lang="zh-CN" altLang="en-US" sz="2200" b="1" dirty="0" smtClean="0">
                <a:solidFill>
                  <a:srgbClr val="336600"/>
                </a:solidFill>
              </a:rPr>
              <a:t>、中断</a:t>
            </a:r>
            <a:r>
              <a:rPr lang="zh-CN" altLang="en-US" sz="2200" b="1" dirty="0">
                <a:solidFill>
                  <a:srgbClr val="336600"/>
                </a:solidFill>
              </a:rPr>
              <a:t>（</a:t>
            </a:r>
            <a:r>
              <a:rPr lang="en-US" altLang="zh-CN" sz="2200" b="1" dirty="0">
                <a:solidFill>
                  <a:srgbClr val="336600"/>
                </a:solidFill>
              </a:rPr>
              <a:t>Interrupt</a:t>
            </a:r>
            <a:r>
              <a:rPr lang="zh-CN" altLang="en-US" sz="2200" b="1" dirty="0" smtClean="0">
                <a:solidFill>
                  <a:srgbClr val="336600"/>
                </a:solidFill>
              </a:rPr>
              <a:t>）</a:t>
            </a:r>
            <a:r>
              <a:rPr lang="zh-CN" altLang="en-US" sz="2200" dirty="0" smtClean="0">
                <a:solidFill>
                  <a:srgbClr val="336600"/>
                </a:solidFill>
              </a:rPr>
              <a:t>：</a:t>
            </a:r>
            <a:r>
              <a:rPr lang="en-US" altLang="zh-CN" sz="2200" dirty="0" smtClean="0"/>
              <a:t>CPU</a:t>
            </a:r>
            <a:r>
              <a:rPr lang="zh-CN" altLang="en-US" sz="2200" dirty="0"/>
              <a:t>暂时中止现行程序，转去处理随机发生的紧急事件，处理完后自动返回原程序的功能和</a:t>
            </a:r>
            <a:r>
              <a:rPr lang="zh-CN" altLang="en-US" sz="2200" dirty="0" smtClean="0"/>
              <a:t>技术</a:t>
            </a:r>
            <a:endParaRPr lang="en-US" altLang="zh-CN" sz="2200" dirty="0" smtClean="0"/>
          </a:p>
        </p:txBody>
      </p:sp>
    </p:spTree>
    <p:extLst>
      <p:ext uri="{BB962C8B-B14F-4D97-AF65-F5344CB8AC3E}">
        <p14:creationId xmlns:p14="http://schemas.microsoft.com/office/powerpoint/2010/main" val="77031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8136904" cy="6001643"/>
          </a:xfrm>
          <a:prstGeom prst="rect">
            <a:avLst/>
          </a:prstGeom>
        </p:spPr>
        <p:txBody>
          <a:bodyPr wrap="square">
            <a:spAutoFit/>
          </a:bodyPr>
          <a:lstStyle/>
          <a:p>
            <a:pPr marL="0" indent="0">
              <a:lnSpc>
                <a:spcPct val="150000"/>
              </a:lnSpc>
              <a:spcBef>
                <a:spcPts val="0"/>
              </a:spcBef>
              <a:buNone/>
            </a:pPr>
            <a:r>
              <a:rPr lang="en-US" altLang="zh-CN" sz="2400" b="1" dirty="0">
                <a:solidFill>
                  <a:srgbClr val="336600"/>
                </a:solidFill>
                <a:latin typeface="微软雅黑" panose="020B0503020204020204" pitchFamily="34" charset="-122"/>
                <a:ea typeface="微软雅黑" panose="020B0503020204020204" pitchFamily="34" charset="-122"/>
              </a:rPr>
              <a:t>2</a:t>
            </a:r>
            <a:r>
              <a:rPr lang="zh-CN" altLang="en-US" sz="2400" b="1" dirty="0">
                <a:solidFill>
                  <a:srgbClr val="336600"/>
                </a:solidFill>
                <a:latin typeface="微软雅黑" panose="020B0503020204020204" pitchFamily="34" charset="-122"/>
                <a:ea typeface="微软雅黑" panose="020B0503020204020204" pitchFamily="34" charset="-122"/>
              </a:rPr>
              <a:t>、中断系统：计算机实现中断功能的软硬件总称</a:t>
            </a:r>
            <a:endParaRPr lang="en-US" altLang="zh-CN" sz="2400" b="1" dirty="0">
              <a:solidFill>
                <a:srgbClr val="336600"/>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一般在</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中设置中断机构</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在外设接口中设置中断控制器</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在软件上设置相应的中断服务程序</a:t>
            </a:r>
            <a:endParaRPr lang="en-US" altLang="zh-CN" sz="2200" dirty="0">
              <a:latin typeface="微软雅黑" panose="020B0503020204020204" pitchFamily="34" charset="-122"/>
              <a:ea typeface="微软雅黑" panose="020B0503020204020204" pitchFamily="34" charset="-122"/>
            </a:endParaRPr>
          </a:p>
          <a:p>
            <a:pPr marL="0" lvl="1">
              <a:lnSpc>
                <a:spcPct val="150000"/>
              </a:lnSpc>
              <a:spcBef>
                <a:spcPts val="1800"/>
              </a:spcBef>
            </a:pPr>
            <a:r>
              <a:rPr lang="en-US" altLang="zh-CN" sz="2400" b="1" dirty="0">
                <a:solidFill>
                  <a:srgbClr val="336600"/>
                </a:solidFill>
                <a:latin typeface="微软雅黑" panose="020B0503020204020204" pitchFamily="34" charset="-122"/>
                <a:ea typeface="微软雅黑" panose="020B0503020204020204" pitchFamily="34" charset="-122"/>
              </a:rPr>
              <a:t>3</a:t>
            </a:r>
            <a:r>
              <a:rPr lang="zh-CN" altLang="en-US" sz="2400" b="1" dirty="0">
                <a:solidFill>
                  <a:srgbClr val="336600"/>
                </a:solidFill>
                <a:latin typeface="微软雅黑" panose="020B0503020204020204" pitchFamily="34" charset="-122"/>
                <a:ea typeface="微软雅黑" panose="020B0503020204020204" pitchFamily="34" charset="-122"/>
              </a:rPr>
              <a:t>、中断系统的应用</a:t>
            </a: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实现主机和外设的并行工作</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处理故障</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实现多道程序和分时操作</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实时控制</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实现人机联系</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spcBef>
                <a:spcPts val="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实现多机</a:t>
            </a:r>
            <a:r>
              <a:rPr lang="zh-CN" altLang="en-US" sz="2200" dirty="0" smtClean="0">
                <a:latin typeface="微软雅黑" panose="020B0503020204020204" pitchFamily="34" charset="-122"/>
                <a:ea typeface="微软雅黑" panose="020B0503020204020204" pitchFamily="34" charset="-122"/>
              </a:rPr>
              <a:t>通信</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8832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1520" y="260648"/>
            <a:ext cx="8352928" cy="5976664"/>
          </a:xfrm>
        </p:spPr>
        <p:txBody>
          <a:bodyPr>
            <a:noAutofit/>
          </a:bodyPr>
          <a:lstStyle/>
          <a:p>
            <a:pPr marL="0" indent="0" algn="just">
              <a:lnSpc>
                <a:spcPct val="150000"/>
              </a:lnSpc>
              <a:spcBef>
                <a:spcPts val="0"/>
              </a:spcBef>
              <a:spcAft>
                <a:spcPts val="600"/>
              </a:spcAft>
              <a:buNone/>
            </a:pPr>
            <a:r>
              <a:rPr lang="zh-CN" altLang="en-US" sz="3200" b="1" dirty="0" smtClean="0">
                <a:solidFill>
                  <a:srgbClr val="000099"/>
                </a:solidFill>
              </a:rPr>
              <a:t>二、中断申请</a:t>
            </a:r>
            <a:endParaRPr lang="zh-CN" altLang="en-US" sz="3200" b="1" dirty="0">
              <a:solidFill>
                <a:srgbClr val="000099"/>
              </a:solidFill>
            </a:endParaRPr>
          </a:p>
          <a:p>
            <a:pPr marL="360363" indent="-360363">
              <a:lnSpc>
                <a:spcPct val="150000"/>
              </a:lnSpc>
              <a:spcBef>
                <a:spcPts val="0"/>
              </a:spcBef>
              <a:spcAft>
                <a:spcPts val="600"/>
              </a:spcAft>
            </a:pPr>
            <a:r>
              <a:rPr lang="zh-CN" altLang="en-US" sz="2200" dirty="0"/>
              <a:t>每个中断源有一个</a:t>
            </a:r>
            <a:r>
              <a:rPr lang="zh-CN" altLang="en-US" sz="2200" b="1" dirty="0">
                <a:solidFill>
                  <a:srgbClr val="C00000"/>
                </a:solidFill>
              </a:rPr>
              <a:t>中断请求触发器（</a:t>
            </a:r>
            <a:r>
              <a:rPr lang="en-US" altLang="zh-CN" sz="2200" b="1" dirty="0" smtClean="0">
                <a:solidFill>
                  <a:srgbClr val="C00000"/>
                </a:solidFill>
              </a:rPr>
              <a:t>INTR</a:t>
            </a:r>
            <a:r>
              <a:rPr lang="zh-CN" altLang="en-US" sz="2200" b="1" dirty="0" smtClean="0">
                <a:solidFill>
                  <a:srgbClr val="C00000"/>
                </a:solidFill>
              </a:rPr>
              <a:t>）</a:t>
            </a:r>
            <a:r>
              <a:rPr lang="zh-CN" altLang="en-US" sz="2200" dirty="0" smtClean="0"/>
              <a:t>，捕捉</a:t>
            </a:r>
            <a:r>
              <a:rPr lang="zh-CN" altLang="en-US" sz="2200" dirty="0"/>
              <a:t>中断信号</a:t>
            </a:r>
          </a:p>
          <a:p>
            <a:pPr marL="360363" indent="-360363">
              <a:lnSpc>
                <a:spcPct val="150000"/>
              </a:lnSpc>
              <a:spcBef>
                <a:spcPts val="0"/>
              </a:spcBef>
              <a:spcAft>
                <a:spcPts val="600"/>
              </a:spcAft>
            </a:pPr>
            <a:r>
              <a:rPr lang="zh-CN" altLang="en-US" sz="2200" dirty="0"/>
              <a:t>中断事件产生后，相应的中断请求触发器置“</a:t>
            </a:r>
            <a:r>
              <a:rPr lang="zh-CN" altLang="en-US" sz="2200" dirty="0">
                <a:cs typeface="Times New Roman" pitchFamily="18" charset="0"/>
              </a:rPr>
              <a:t>1</a:t>
            </a:r>
            <a:r>
              <a:rPr lang="zh-CN" altLang="en-US" sz="2200" dirty="0"/>
              <a:t>”，并一直保留到</a:t>
            </a:r>
            <a:r>
              <a:rPr lang="en-US" altLang="zh-CN" sz="2200" dirty="0">
                <a:cs typeface="Times New Roman" pitchFamily="18" charset="0"/>
              </a:rPr>
              <a:t>CPU</a:t>
            </a:r>
            <a:r>
              <a:rPr lang="zh-CN" altLang="en-US" sz="2200" dirty="0"/>
              <a:t>响应了这个中断，才可以</a:t>
            </a:r>
            <a:r>
              <a:rPr lang="zh-CN" altLang="en-US" sz="2200" dirty="0" smtClean="0"/>
              <a:t>清除</a:t>
            </a:r>
            <a:endParaRPr lang="en-US" altLang="zh-CN" sz="2200" dirty="0" smtClean="0"/>
          </a:p>
          <a:p>
            <a:pPr marL="360363" indent="-360363">
              <a:lnSpc>
                <a:spcPct val="150000"/>
              </a:lnSpc>
              <a:spcBef>
                <a:spcPts val="0"/>
              </a:spcBef>
              <a:spcAft>
                <a:spcPts val="600"/>
              </a:spcAft>
            </a:pPr>
            <a:r>
              <a:rPr lang="en-US" altLang="zh-CN" sz="2200" b="1" dirty="0" smtClean="0">
                <a:solidFill>
                  <a:srgbClr val="C00000"/>
                </a:solidFill>
              </a:rPr>
              <a:t>CPU</a:t>
            </a:r>
            <a:r>
              <a:rPr lang="zh-CN" altLang="en-US" sz="2200" b="1" dirty="0">
                <a:solidFill>
                  <a:srgbClr val="C00000"/>
                </a:solidFill>
              </a:rPr>
              <a:t>内设置中断寄存器（</a:t>
            </a:r>
            <a:r>
              <a:rPr lang="en-US" altLang="zh-CN" sz="2200" b="1" dirty="0">
                <a:solidFill>
                  <a:srgbClr val="C00000"/>
                </a:solidFill>
              </a:rPr>
              <a:t>INT</a:t>
            </a:r>
            <a:r>
              <a:rPr lang="zh-CN" altLang="en-US" sz="2200" b="1" dirty="0">
                <a:solidFill>
                  <a:srgbClr val="C00000"/>
                </a:solidFill>
              </a:rPr>
              <a:t>）</a:t>
            </a:r>
            <a:r>
              <a:rPr lang="zh-CN" altLang="en-US" sz="2200" dirty="0"/>
              <a:t>，接受</a:t>
            </a:r>
            <a:r>
              <a:rPr lang="zh-CN" altLang="en-US" sz="2200" dirty="0" smtClean="0"/>
              <a:t>中断请求</a:t>
            </a:r>
            <a:r>
              <a:rPr lang="zh-CN" altLang="en-US" sz="2200" dirty="0"/>
              <a:t>触发器发出的中断请求，其内容称为中断字或中断</a:t>
            </a:r>
            <a:r>
              <a:rPr lang="zh-CN" altLang="en-US" sz="2200" dirty="0" smtClean="0"/>
              <a:t>码</a:t>
            </a:r>
            <a:endParaRPr lang="en-US" altLang="zh-CN" sz="2200" dirty="0" smtClean="0"/>
          </a:p>
          <a:p>
            <a:pPr marL="360363" indent="-360363">
              <a:lnSpc>
                <a:spcPct val="150000"/>
              </a:lnSpc>
              <a:spcBef>
                <a:spcPts val="0"/>
              </a:spcBef>
              <a:spcAft>
                <a:spcPts val="600"/>
              </a:spcAft>
            </a:pPr>
            <a:r>
              <a:rPr lang="en-US" altLang="zh-CN" sz="2200" b="1" dirty="0" smtClean="0">
                <a:solidFill>
                  <a:srgbClr val="C00000"/>
                </a:solidFill>
              </a:rPr>
              <a:t>INT</a:t>
            </a:r>
            <a:r>
              <a:rPr lang="zh-CN" altLang="en-US" sz="2200" b="1" dirty="0" smtClean="0">
                <a:solidFill>
                  <a:srgbClr val="C00000"/>
                </a:solidFill>
              </a:rPr>
              <a:t>可以是</a:t>
            </a:r>
            <a:r>
              <a:rPr lang="en-US" altLang="zh-CN" sz="2200" b="1" dirty="0" smtClean="0">
                <a:solidFill>
                  <a:srgbClr val="C00000"/>
                </a:solidFill>
              </a:rPr>
              <a:t>1</a:t>
            </a:r>
            <a:r>
              <a:rPr lang="zh-CN" altLang="en-US" sz="2200" b="1" dirty="0" smtClean="0">
                <a:solidFill>
                  <a:srgbClr val="C00000"/>
                </a:solidFill>
              </a:rPr>
              <a:t>位或多位</a:t>
            </a:r>
            <a:endParaRPr lang="zh-CN" altLang="en-US" sz="2200" b="1" dirty="0">
              <a:solidFill>
                <a:srgbClr val="C00000"/>
              </a:solidFill>
            </a:endParaRPr>
          </a:p>
          <a:p>
            <a:pPr marL="725488" lvl="1" indent="-363538">
              <a:lnSpc>
                <a:spcPct val="150000"/>
              </a:lnSpc>
              <a:spcBef>
                <a:spcPts val="0"/>
              </a:spcBef>
              <a:spcAft>
                <a:spcPts val="600"/>
              </a:spcAft>
            </a:pPr>
            <a:r>
              <a:rPr lang="zh-CN" altLang="en-US" sz="2200" dirty="0"/>
              <a:t>多线请求：每个中断请求触发器对应中断寄存器</a:t>
            </a:r>
            <a:r>
              <a:rPr lang="en-US" altLang="zh-CN" sz="2200" dirty="0">
                <a:cs typeface="Times New Roman" pitchFamily="18" charset="0"/>
              </a:rPr>
              <a:t>INT</a:t>
            </a:r>
            <a:r>
              <a:rPr lang="zh-CN" altLang="en-US" sz="2200" dirty="0"/>
              <a:t>的一</a:t>
            </a:r>
            <a:r>
              <a:rPr lang="zh-CN" altLang="en-US" sz="2200" dirty="0" smtClean="0"/>
              <a:t>位</a:t>
            </a:r>
            <a:endParaRPr lang="zh-CN" altLang="en-US" sz="2200" dirty="0"/>
          </a:p>
          <a:p>
            <a:pPr marL="725488" lvl="1" indent="-363538">
              <a:lnSpc>
                <a:spcPct val="150000"/>
              </a:lnSpc>
              <a:spcBef>
                <a:spcPts val="0"/>
              </a:spcBef>
              <a:spcAft>
                <a:spcPts val="600"/>
              </a:spcAft>
            </a:pPr>
            <a:r>
              <a:rPr lang="zh-CN" altLang="en-US" sz="2200" dirty="0"/>
              <a:t>单线请求</a:t>
            </a:r>
            <a:r>
              <a:rPr lang="zh-CN" altLang="en-US" sz="2200" dirty="0" smtClean="0"/>
              <a:t>：所有</a:t>
            </a:r>
            <a:r>
              <a:rPr lang="zh-CN" altLang="en-US" sz="2200" dirty="0"/>
              <a:t>中断请求触发器发出的</a:t>
            </a:r>
            <a:r>
              <a:rPr lang="zh-CN" altLang="en-US" sz="2200" dirty="0" smtClean="0"/>
              <a:t>中断请求“或”</a:t>
            </a:r>
            <a:r>
              <a:rPr lang="zh-CN" altLang="en-US" sz="2200" dirty="0"/>
              <a:t>成一个中断信号，送入</a:t>
            </a:r>
            <a:r>
              <a:rPr lang="en-US" altLang="zh-CN" sz="2200" dirty="0">
                <a:cs typeface="Times New Roman" pitchFamily="18" charset="0"/>
              </a:rPr>
              <a:t>CPU</a:t>
            </a:r>
            <a:r>
              <a:rPr lang="zh-CN" altLang="en-US" sz="2200" dirty="0"/>
              <a:t>的一</a:t>
            </a:r>
            <a:r>
              <a:rPr lang="zh-CN" altLang="en-US" sz="2200" dirty="0" smtClean="0"/>
              <a:t>位 </a:t>
            </a:r>
            <a:r>
              <a:rPr lang="en-US" altLang="zh-CN" sz="2200" dirty="0" smtClean="0">
                <a:cs typeface="Times New Roman" pitchFamily="18" charset="0"/>
              </a:rPr>
              <a:t>INT </a:t>
            </a:r>
            <a:r>
              <a:rPr lang="zh-CN" altLang="en-US" sz="2200" dirty="0" smtClean="0"/>
              <a:t>中</a:t>
            </a:r>
            <a:r>
              <a:rPr lang="zh-CN" altLang="en-US" sz="2200" dirty="0"/>
              <a:t>，形成单线</a:t>
            </a:r>
            <a:r>
              <a:rPr lang="zh-CN" altLang="en-US" sz="2200" dirty="0" smtClean="0"/>
              <a:t>中断</a:t>
            </a:r>
            <a:endParaRPr lang="zh-CN" altLang="en-US" sz="2200" dirty="0"/>
          </a:p>
        </p:txBody>
      </p:sp>
    </p:spTree>
    <p:extLst>
      <p:ext uri="{BB962C8B-B14F-4D97-AF65-F5344CB8AC3E}">
        <p14:creationId xmlns:p14="http://schemas.microsoft.com/office/powerpoint/2010/main" val="1107167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4" name="Rectangle 3"/>
          <p:cNvSpPr>
            <a:spLocks noChangeArrowheads="1"/>
          </p:cNvSpPr>
          <p:nvPr/>
        </p:nvSpPr>
        <p:spPr bwMode="auto">
          <a:xfrm>
            <a:off x="899938" y="260648"/>
            <a:ext cx="1295400" cy="2447925"/>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1616343" y="621011"/>
            <a:ext cx="436121" cy="1655763"/>
            <a:chOff x="1616343" y="621011"/>
            <a:chExt cx="436121" cy="1655763"/>
          </a:xfrm>
        </p:grpSpPr>
        <p:sp>
          <p:nvSpPr>
            <p:cNvPr id="18463" name="Rectangle 2"/>
            <p:cNvSpPr>
              <a:spLocks noChangeArrowheads="1"/>
            </p:cNvSpPr>
            <p:nvPr/>
          </p:nvSpPr>
          <p:spPr bwMode="auto">
            <a:xfrm>
              <a:off x="1618729" y="979786"/>
              <a:ext cx="432147"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65" name="Rectangle 4"/>
            <p:cNvSpPr>
              <a:spLocks noChangeArrowheads="1"/>
            </p:cNvSpPr>
            <p:nvPr/>
          </p:nvSpPr>
          <p:spPr bwMode="auto">
            <a:xfrm>
              <a:off x="1616343" y="621011"/>
              <a:ext cx="434534" cy="358775"/>
            </a:xfrm>
            <a:prstGeom prst="rect">
              <a:avLst/>
            </a:prstGeom>
            <a:solidFill>
              <a:schemeClr val="accent2">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66" name="Rectangle 5"/>
            <p:cNvSpPr>
              <a:spLocks noChangeArrowheads="1"/>
            </p:cNvSpPr>
            <p:nvPr/>
          </p:nvSpPr>
          <p:spPr bwMode="auto">
            <a:xfrm>
              <a:off x="1617930" y="1556048"/>
              <a:ext cx="434534" cy="360363"/>
            </a:xfrm>
            <a:prstGeom prst="rect">
              <a:avLst/>
            </a:prstGeom>
            <a:solidFill>
              <a:schemeClr val="accent2">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67" name="Rectangle 6"/>
            <p:cNvSpPr>
              <a:spLocks noChangeArrowheads="1"/>
            </p:cNvSpPr>
            <p:nvPr/>
          </p:nvSpPr>
          <p:spPr bwMode="auto">
            <a:xfrm>
              <a:off x="1616343" y="1916411"/>
              <a:ext cx="434534" cy="360363"/>
            </a:xfrm>
            <a:prstGeom prst="rect">
              <a:avLst/>
            </a:prstGeom>
            <a:solidFill>
              <a:schemeClr val="accent2">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68" name="Rectangle 7"/>
            <p:cNvSpPr>
              <a:spLocks noChangeArrowheads="1"/>
            </p:cNvSpPr>
            <p:nvPr/>
          </p:nvSpPr>
          <p:spPr bwMode="auto">
            <a:xfrm>
              <a:off x="1618729" y="979786"/>
              <a:ext cx="432147" cy="576263"/>
            </a:xfrm>
            <a:prstGeom prst="rect">
              <a:avLst/>
            </a:prstGeom>
            <a:solidFill>
              <a:schemeClr val="accent2">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2400" b="1">
                  <a:latin typeface="微软雅黑" panose="020B0503020204020204" pitchFamily="34" charset="-122"/>
                  <a:ea typeface="微软雅黑" panose="020B0503020204020204" pitchFamily="34" charset="-122"/>
                </a:rPr>
                <a:t>…</a:t>
              </a:r>
            </a:p>
          </p:txBody>
        </p:sp>
      </p:grpSp>
      <p:sp>
        <p:nvSpPr>
          <p:cNvPr id="18469" name="Rectangle 8"/>
          <p:cNvSpPr>
            <a:spLocks noChangeArrowheads="1"/>
          </p:cNvSpPr>
          <p:nvPr/>
        </p:nvSpPr>
        <p:spPr bwMode="auto">
          <a:xfrm>
            <a:off x="2628602" y="979786"/>
            <a:ext cx="287338" cy="5762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2400" b="1">
                <a:latin typeface="微软雅黑" panose="020B0503020204020204" pitchFamily="34" charset="-122"/>
                <a:ea typeface="微软雅黑" panose="020B0503020204020204" pitchFamily="34" charset="-122"/>
              </a:rPr>
              <a:t>…</a:t>
            </a:r>
          </a:p>
        </p:txBody>
      </p:sp>
      <p:sp>
        <p:nvSpPr>
          <p:cNvPr id="18470" name="Rectangle 9"/>
          <p:cNvSpPr>
            <a:spLocks noChangeArrowheads="1"/>
          </p:cNvSpPr>
          <p:nvPr/>
        </p:nvSpPr>
        <p:spPr bwMode="auto">
          <a:xfrm>
            <a:off x="3347863" y="2348211"/>
            <a:ext cx="792163" cy="360363"/>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a:latin typeface="微软雅黑" panose="020B0503020204020204" pitchFamily="34" charset="-122"/>
                <a:ea typeface="微软雅黑" panose="020B0503020204020204" pitchFamily="34" charset="-122"/>
              </a:rPr>
              <a:t>I / O</a:t>
            </a:r>
            <a:r>
              <a:rPr kumimoji="0" lang="en-US" altLang="zh-CN" sz="1800" b="1" baseline="-25000" dirty="0">
                <a:latin typeface="微软雅黑" panose="020B0503020204020204" pitchFamily="34" charset="-122"/>
                <a:ea typeface="微软雅黑" panose="020B0503020204020204" pitchFamily="34" charset="-122"/>
              </a:rPr>
              <a:t>1</a:t>
            </a:r>
            <a:endParaRPr kumimoji="0" lang="en-US" altLang="zh-CN" sz="1800" b="1" dirty="0">
              <a:latin typeface="微软雅黑" panose="020B0503020204020204" pitchFamily="34" charset="-122"/>
              <a:ea typeface="微软雅黑" panose="020B0503020204020204" pitchFamily="34" charset="-122"/>
            </a:endParaRPr>
          </a:p>
        </p:txBody>
      </p:sp>
      <p:sp>
        <p:nvSpPr>
          <p:cNvPr id="18471" name="Rectangle 10"/>
          <p:cNvSpPr>
            <a:spLocks noChangeArrowheads="1"/>
          </p:cNvSpPr>
          <p:nvPr/>
        </p:nvSpPr>
        <p:spPr bwMode="auto">
          <a:xfrm>
            <a:off x="4643263" y="2348211"/>
            <a:ext cx="792163" cy="360363"/>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a:latin typeface="微软雅黑" panose="020B0503020204020204" pitchFamily="34" charset="-122"/>
                <a:ea typeface="微软雅黑" panose="020B0503020204020204" pitchFamily="34" charset="-122"/>
              </a:rPr>
              <a:t>I / O</a:t>
            </a:r>
            <a:r>
              <a:rPr kumimoji="0" lang="en-US" altLang="zh-CN" sz="1800" b="1" baseline="-25000" dirty="0">
                <a:latin typeface="微软雅黑" panose="020B0503020204020204" pitchFamily="34" charset="-122"/>
                <a:ea typeface="微软雅黑" panose="020B0503020204020204" pitchFamily="34" charset="-122"/>
              </a:rPr>
              <a:t>2</a:t>
            </a:r>
            <a:endParaRPr kumimoji="0" lang="en-US" altLang="zh-CN" sz="1800" b="1" dirty="0">
              <a:latin typeface="微软雅黑" panose="020B0503020204020204" pitchFamily="34" charset="-122"/>
              <a:ea typeface="微软雅黑" panose="020B0503020204020204" pitchFamily="34" charset="-122"/>
            </a:endParaRPr>
          </a:p>
        </p:txBody>
      </p:sp>
      <p:sp>
        <p:nvSpPr>
          <p:cNvPr id="18472" name="Rectangle 11"/>
          <p:cNvSpPr>
            <a:spLocks noChangeArrowheads="1"/>
          </p:cNvSpPr>
          <p:nvPr/>
        </p:nvSpPr>
        <p:spPr bwMode="auto">
          <a:xfrm>
            <a:off x="7164213" y="2348211"/>
            <a:ext cx="792163" cy="360363"/>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a:latin typeface="微软雅黑" panose="020B0503020204020204" pitchFamily="34" charset="-122"/>
                <a:ea typeface="微软雅黑" panose="020B0503020204020204" pitchFamily="34" charset="-122"/>
              </a:rPr>
              <a:t>I / O</a:t>
            </a:r>
            <a:r>
              <a:rPr kumimoji="0" lang="en-US" altLang="zh-CN" sz="1800" b="1" baseline="-25000">
                <a:latin typeface="微软雅黑" panose="020B0503020204020204" pitchFamily="34" charset="-122"/>
                <a:ea typeface="微软雅黑" panose="020B0503020204020204" pitchFamily="34" charset="-122"/>
              </a:rPr>
              <a:t>n</a:t>
            </a:r>
            <a:endParaRPr kumimoji="0" lang="en-US" altLang="zh-CN" sz="1800" b="1">
              <a:latin typeface="微软雅黑" panose="020B0503020204020204" pitchFamily="34" charset="-122"/>
              <a:ea typeface="微软雅黑" panose="020B0503020204020204" pitchFamily="34" charset="-122"/>
            </a:endParaRPr>
          </a:p>
        </p:txBody>
      </p:sp>
      <p:sp>
        <p:nvSpPr>
          <p:cNvPr id="18473" name="Rectangle 12"/>
          <p:cNvSpPr>
            <a:spLocks noChangeArrowheads="1"/>
          </p:cNvSpPr>
          <p:nvPr/>
        </p:nvSpPr>
        <p:spPr bwMode="auto">
          <a:xfrm>
            <a:off x="5940251" y="2348211"/>
            <a:ext cx="792163"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a:latin typeface="微软雅黑" panose="020B0503020204020204" pitchFamily="34" charset="-122"/>
                <a:ea typeface="微软雅黑" panose="020B0503020204020204" pitchFamily="34" charset="-122"/>
              </a:rPr>
              <a:t>…</a:t>
            </a:r>
          </a:p>
        </p:txBody>
      </p:sp>
      <p:sp>
        <p:nvSpPr>
          <p:cNvPr id="18474" name="Line 13"/>
          <p:cNvSpPr>
            <a:spLocks noChangeShapeType="1"/>
          </p:cNvSpPr>
          <p:nvPr/>
        </p:nvSpPr>
        <p:spPr bwMode="auto">
          <a:xfrm flipH="1">
            <a:off x="2050876" y="2132311"/>
            <a:ext cx="1657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75" name="Line 14"/>
          <p:cNvSpPr>
            <a:spLocks noChangeShapeType="1"/>
          </p:cNvSpPr>
          <p:nvPr/>
        </p:nvSpPr>
        <p:spPr bwMode="auto">
          <a:xfrm>
            <a:off x="3708226" y="2132311"/>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76" name="Line 15"/>
          <p:cNvSpPr>
            <a:spLocks noChangeShapeType="1"/>
          </p:cNvSpPr>
          <p:nvPr/>
        </p:nvSpPr>
        <p:spPr bwMode="auto">
          <a:xfrm flipH="1">
            <a:off x="2050876" y="1771948"/>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77" name="Line 16"/>
          <p:cNvSpPr>
            <a:spLocks noChangeShapeType="1"/>
          </p:cNvSpPr>
          <p:nvPr/>
        </p:nvSpPr>
        <p:spPr bwMode="auto">
          <a:xfrm>
            <a:off x="5003626" y="1771948"/>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78" name="Line 17"/>
          <p:cNvSpPr>
            <a:spLocks noChangeShapeType="1"/>
          </p:cNvSpPr>
          <p:nvPr/>
        </p:nvSpPr>
        <p:spPr bwMode="auto">
          <a:xfrm flipH="1">
            <a:off x="2050876" y="763886"/>
            <a:ext cx="5473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79" name="Line 18"/>
          <p:cNvSpPr>
            <a:spLocks noChangeShapeType="1"/>
          </p:cNvSpPr>
          <p:nvPr/>
        </p:nvSpPr>
        <p:spPr bwMode="auto">
          <a:xfrm>
            <a:off x="7524576" y="763886"/>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80" name="Rectangle 19"/>
          <p:cNvSpPr>
            <a:spLocks noChangeArrowheads="1"/>
          </p:cNvSpPr>
          <p:nvPr/>
        </p:nvSpPr>
        <p:spPr bwMode="auto">
          <a:xfrm>
            <a:off x="2411115" y="1844973"/>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INTR</a:t>
            </a:r>
            <a:r>
              <a:rPr kumimoji="0" lang="en-US" altLang="zh-CN" sz="1800" b="1" baseline="-25000" dirty="0" smtClean="0">
                <a:latin typeface="微软雅黑" panose="020B0503020204020204" pitchFamily="34" charset="-122"/>
                <a:ea typeface="微软雅黑" panose="020B0503020204020204" pitchFamily="34" charset="-122"/>
              </a:rPr>
              <a:t>1</a:t>
            </a:r>
            <a:endParaRPr kumimoji="0" lang="en-US" altLang="zh-CN" sz="1800" b="1" dirty="0">
              <a:latin typeface="微软雅黑" panose="020B0503020204020204" pitchFamily="34" charset="-122"/>
              <a:ea typeface="微软雅黑" panose="020B0503020204020204" pitchFamily="34" charset="-122"/>
            </a:endParaRPr>
          </a:p>
        </p:txBody>
      </p:sp>
      <p:sp>
        <p:nvSpPr>
          <p:cNvPr id="18481" name="Rectangle 20"/>
          <p:cNvSpPr>
            <a:spLocks noChangeArrowheads="1"/>
          </p:cNvSpPr>
          <p:nvPr/>
        </p:nvSpPr>
        <p:spPr bwMode="auto">
          <a:xfrm>
            <a:off x="2411115" y="1484611"/>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INTR</a:t>
            </a:r>
            <a:r>
              <a:rPr kumimoji="0" lang="en-US" altLang="zh-CN" sz="1800" b="1" baseline="-25000" dirty="0" smtClean="0">
                <a:latin typeface="微软雅黑" panose="020B0503020204020204" pitchFamily="34" charset="-122"/>
                <a:ea typeface="微软雅黑" panose="020B0503020204020204" pitchFamily="34" charset="-122"/>
              </a:rPr>
              <a:t>2</a:t>
            </a:r>
            <a:endParaRPr kumimoji="0" lang="en-US" altLang="zh-CN" sz="1800" b="1" dirty="0">
              <a:latin typeface="微软雅黑" panose="020B0503020204020204" pitchFamily="34" charset="-122"/>
              <a:ea typeface="微软雅黑" panose="020B0503020204020204" pitchFamily="34" charset="-122"/>
            </a:endParaRPr>
          </a:p>
        </p:txBody>
      </p:sp>
      <p:sp>
        <p:nvSpPr>
          <p:cNvPr id="18482" name="Rectangle 21"/>
          <p:cNvSpPr>
            <a:spLocks noChangeArrowheads="1"/>
          </p:cNvSpPr>
          <p:nvPr/>
        </p:nvSpPr>
        <p:spPr bwMode="auto">
          <a:xfrm>
            <a:off x="2411115" y="403523"/>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err="1" smtClean="0">
                <a:latin typeface="微软雅黑" panose="020B0503020204020204" pitchFamily="34" charset="-122"/>
                <a:ea typeface="微软雅黑" panose="020B0503020204020204" pitchFamily="34" charset="-122"/>
              </a:rPr>
              <a:t>INTR</a:t>
            </a:r>
            <a:r>
              <a:rPr kumimoji="0" lang="en-US" altLang="zh-CN" sz="1800" b="1" baseline="-25000" dirty="0" err="1" smtClean="0">
                <a:latin typeface="微软雅黑" panose="020B0503020204020204" pitchFamily="34" charset="-122"/>
                <a:ea typeface="微软雅黑" panose="020B0503020204020204" pitchFamily="34" charset="-122"/>
              </a:rPr>
              <a:t>n</a:t>
            </a:r>
            <a:endParaRPr kumimoji="0" lang="en-US" altLang="zh-CN" sz="1800" b="1" dirty="0">
              <a:latin typeface="微软雅黑" panose="020B0503020204020204" pitchFamily="34" charset="-122"/>
              <a:ea typeface="微软雅黑" panose="020B0503020204020204" pitchFamily="34" charset="-122"/>
            </a:endParaRPr>
          </a:p>
        </p:txBody>
      </p:sp>
      <p:sp>
        <p:nvSpPr>
          <p:cNvPr id="18483" name="Rectangle 22"/>
          <p:cNvSpPr>
            <a:spLocks noChangeArrowheads="1"/>
          </p:cNvSpPr>
          <p:nvPr/>
        </p:nvSpPr>
        <p:spPr bwMode="auto">
          <a:xfrm>
            <a:off x="1619076" y="403523"/>
            <a:ext cx="504825" cy="14446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a:t>
            </a:r>
            <a:endParaRPr kumimoji="0" lang="en-US" altLang="zh-CN" sz="1800" b="1" dirty="0">
              <a:latin typeface="微软雅黑" panose="020B0503020204020204" pitchFamily="34" charset="-122"/>
              <a:ea typeface="微软雅黑" panose="020B0503020204020204" pitchFamily="34" charset="-122"/>
            </a:endParaRPr>
          </a:p>
        </p:txBody>
      </p:sp>
      <p:sp>
        <p:nvSpPr>
          <p:cNvPr id="18484" name="Rectangle 23"/>
          <p:cNvSpPr>
            <a:spLocks noChangeArrowheads="1"/>
          </p:cNvSpPr>
          <p:nvPr/>
        </p:nvSpPr>
        <p:spPr bwMode="auto">
          <a:xfrm>
            <a:off x="1042813" y="2419648"/>
            <a:ext cx="504825" cy="14446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a:latin typeface="微软雅黑" panose="020B0503020204020204" pitchFamily="34" charset="-122"/>
                <a:ea typeface="微软雅黑" panose="020B0503020204020204" pitchFamily="34" charset="-122"/>
              </a:rPr>
              <a:t>CPU</a:t>
            </a:r>
          </a:p>
        </p:txBody>
      </p:sp>
      <p:sp>
        <p:nvSpPr>
          <p:cNvPr id="18435" name="Rectangle 24"/>
          <p:cNvSpPr>
            <a:spLocks noChangeArrowheads="1"/>
          </p:cNvSpPr>
          <p:nvPr/>
        </p:nvSpPr>
        <p:spPr bwMode="auto">
          <a:xfrm>
            <a:off x="1763192" y="4219575"/>
            <a:ext cx="287337"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36" name="Rectangle 25"/>
          <p:cNvSpPr>
            <a:spLocks noChangeArrowheads="1"/>
          </p:cNvSpPr>
          <p:nvPr/>
        </p:nvSpPr>
        <p:spPr bwMode="auto">
          <a:xfrm>
            <a:off x="899592" y="3500438"/>
            <a:ext cx="1295400" cy="2447925"/>
          </a:xfrm>
          <a:prstGeom prst="rect">
            <a:avLst/>
          </a:prstGeom>
          <a:solidFill>
            <a:schemeClr val="accent4">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37" name="Rectangle 26"/>
          <p:cNvSpPr>
            <a:spLocks noChangeArrowheads="1"/>
          </p:cNvSpPr>
          <p:nvPr/>
        </p:nvSpPr>
        <p:spPr bwMode="auto">
          <a:xfrm>
            <a:off x="1619672" y="3860800"/>
            <a:ext cx="431453" cy="358775"/>
          </a:xfrm>
          <a:prstGeom prst="rect">
            <a:avLst/>
          </a:prstGeom>
          <a:solidFill>
            <a:schemeClr val="accent2">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b="1">
              <a:latin typeface="微软雅黑" panose="020B0503020204020204" pitchFamily="34" charset="-122"/>
              <a:ea typeface="微软雅黑" panose="020B0503020204020204" pitchFamily="34" charset="-122"/>
            </a:endParaRPr>
          </a:p>
        </p:txBody>
      </p:sp>
      <p:sp>
        <p:nvSpPr>
          <p:cNvPr id="18438" name="Rectangle 27"/>
          <p:cNvSpPr>
            <a:spLocks noChangeArrowheads="1"/>
          </p:cNvSpPr>
          <p:nvPr/>
        </p:nvSpPr>
        <p:spPr bwMode="auto">
          <a:xfrm>
            <a:off x="2988742" y="3932238"/>
            <a:ext cx="287337" cy="28733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2400" b="1">
                <a:latin typeface="微软雅黑" panose="020B0503020204020204" pitchFamily="34" charset="-122"/>
                <a:ea typeface="微软雅黑" panose="020B0503020204020204" pitchFamily="34" charset="-122"/>
              </a:rPr>
              <a:t>…</a:t>
            </a:r>
          </a:p>
          <a:p>
            <a:pPr algn="ctr" eaLnBrk="1" hangingPunct="1">
              <a:spcBef>
                <a:spcPct val="0"/>
              </a:spcBef>
              <a:buClrTx/>
              <a:buSzTx/>
              <a:buFontTx/>
              <a:buNone/>
            </a:pPr>
            <a:endParaRPr kumimoji="0" lang="en-US" altLang="zh-CN" sz="2400" b="1">
              <a:latin typeface="微软雅黑" panose="020B0503020204020204" pitchFamily="34" charset="-122"/>
              <a:ea typeface="微软雅黑" panose="020B0503020204020204" pitchFamily="34" charset="-122"/>
            </a:endParaRPr>
          </a:p>
        </p:txBody>
      </p:sp>
      <p:sp>
        <p:nvSpPr>
          <p:cNvPr id="18439" name="Rectangle 28"/>
          <p:cNvSpPr>
            <a:spLocks noChangeArrowheads="1"/>
          </p:cNvSpPr>
          <p:nvPr/>
        </p:nvSpPr>
        <p:spPr bwMode="auto">
          <a:xfrm>
            <a:off x="3347517" y="5588000"/>
            <a:ext cx="792162" cy="360363"/>
          </a:xfrm>
          <a:prstGeom prst="rect">
            <a:avLst/>
          </a:prstGeom>
          <a:solidFill>
            <a:schemeClr val="accent1">
              <a:lumMod val="40000"/>
              <a:lumOff val="6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a:latin typeface="微软雅黑" panose="020B0503020204020204" pitchFamily="34" charset="-122"/>
                <a:ea typeface="微软雅黑" panose="020B0503020204020204" pitchFamily="34" charset="-122"/>
              </a:rPr>
              <a:t>I / O</a:t>
            </a:r>
            <a:r>
              <a:rPr kumimoji="0" lang="en-US" altLang="zh-CN" sz="1800" b="1" baseline="-25000">
                <a:latin typeface="微软雅黑" panose="020B0503020204020204" pitchFamily="34" charset="-122"/>
                <a:ea typeface="微软雅黑" panose="020B0503020204020204" pitchFamily="34" charset="-122"/>
              </a:rPr>
              <a:t>1</a:t>
            </a:r>
            <a:endParaRPr kumimoji="0" lang="en-US" altLang="zh-CN" sz="1800" b="1">
              <a:latin typeface="微软雅黑" panose="020B0503020204020204" pitchFamily="34" charset="-122"/>
              <a:ea typeface="微软雅黑" panose="020B0503020204020204" pitchFamily="34" charset="-122"/>
            </a:endParaRPr>
          </a:p>
        </p:txBody>
      </p:sp>
      <p:sp>
        <p:nvSpPr>
          <p:cNvPr id="18440" name="Rectangle 29"/>
          <p:cNvSpPr>
            <a:spLocks noChangeArrowheads="1"/>
          </p:cNvSpPr>
          <p:nvPr/>
        </p:nvSpPr>
        <p:spPr bwMode="auto">
          <a:xfrm>
            <a:off x="4642917" y="5588000"/>
            <a:ext cx="792162" cy="360363"/>
          </a:xfrm>
          <a:prstGeom prst="rect">
            <a:avLst/>
          </a:prstGeom>
          <a:solidFill>
            <a:schemeClr val="accent1">
              <a:lumMod val="40000"/>
              <a:lumOff val="6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a:latin typeface="微软雅黑" panose="020B0503020204020204" pitchFamily="34" charset="-122"/>
                <a:ea typeface="微软雅黑" panose="020B0503020204020204" pitchFamily="34" charset="-122"/>
              </a:rPr>
              <a:t>I / O</a:t>
            </a:r>
            <a:r>
              <a:rPr kumimoji="0" lang="en-US" altLang="zh-CN" sz="1800" b="1" baseline="-25000" dirty="0">
                <a:latin typeface="微软雅黑" panose="020B0503020204020204" pitchFamily="34" charset="-122"/>
                <a:ea typeface="微软雅黑" panose="020B0503020204020204" pitchFamily="34" charset="-122"/>
              </a:rPr>
              <a:t>2</a:t>
            </a:r>
            <a:endParaRPr kumimoji="0" lang="en-US" altLang="zh-CN" sz="1800" b="1" dirty="0">
              <a:latin typeface="微软雅黑" panose="020B0503020204020204" pitchFamily="34" charset="-122"/>
              <a:ea typeface="微软雅黑" panose="020B0503020204020204" pitchFamily="34" charset="-122"/>
            </a:endParaRPr>
          </a:p>
        </p:txBody>
      </p:sp>
      <p:sp>
        <p:nvSpPr>
          <p:cNvPr id="18441" name="Rectangle 30"/>
          <p:cNvSpPr>
            <a:spLocks noChangeArrowheads="1"/>
          </p:cNvSpPr>
          <p:nvPr/>
        </p:nvSpPr>
        <p:spPr bwMode="auto">
          <a:xfrm>
            <a:off x="7163867" y="5588000"/>
            <a:ext cx="792162" cy="360363"/>
          </a:xfrm>
          <a:prstGeom prst="rect">
            <a:avLst/>
          </a:prstGeom>
          <a:solidFill>
            <a:schemeClr val="accent1">
              <a:lumMod val="40000"/>
              <a:lumOff val="6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a:latin typeface="微软雅黑" panose="020B0503020204020204" pitchFamily="34" charset="-122"/>
                <a:ea typeface="微软雅黑" panose="020B0503020204020204" pitchFamily="34" charset="-122"/>
              </a:rPr>
              <a:t>I / O</a:t>
            </a:r>
            <a:r>
              <a:rPr kumimoji="0" lang="en-US" altLang="zh-CN" sz="1800" b="1" baseline="-25000">
                <a:latin typeface="微软雅黑" panose="020B0503020204020204" pitchFamily="34" charset="-122"/>
                <a:ea typeface="微软雅黑" panose="020B0503020204020204" pitchFamily="34" charset="-122"/>
              </a:rPr>
              <a:t>n</a:t>
            </a:r>
            <a:endParaRPr kumimoji="0" lang="en-US" altLang="zh-CN" sz="1800" b="1">
              <a:latin typeface="微软雅黑" panose="020B0503020204020204" pitchFamily="34" charset="-122"/>
              <a:ea typeface="微软雅黑" panose="020B0503020204020204" pitchFamily="34" charset="-122"/>
            </a:endParaRPr>
          </a:p>
        </p:txBody>
      </p:sp>
      <p:sp>
        <p:nvSpPr>
          <p:cNvPr id="18442" name="Rectangle 31"/>
          <p:cNvSpPr>
            <a:spLocks noChangeArrowheads="1"/>
          </p:cNvSpPr>
          <p:nvPr/>
        </p:nvSpPr>
        <p:spPr bwMode="auto">
          <a:xfrm>
            <a:off x="5939904" y="5588000"/>
            <a:ext cx="792163"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a:latin typeface="微软雅黑" panose="020B0503020204020204" pitchFamily="34" charset="-122"/>
                <a:ea typeface="微软雅黑" panose="020B0503020204020204" pitchFamily="34" charset="-122"/>
              </a:rPr>
              <a:t>…</a:t>
            </a:r>
          </a:p>
        </p:txBody>
      </p:sp>
      <p:sp>
        <p:nvSpPr>
          <p:cNvPr id="18443" name="Line 32"/>
          <p:cNvSpPr>
            <a:spLocks noChangeShapeType="1"/>
          </p:cNvSpPr>
          <p:nvPr/>
        </p:nvSpPr>
        <p:spPr bwMode="auto">
          <a:xfrm>
            <a:off x="3707879" y="4364038"/>
            <a:ext cx="0" cy="1223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44" name="Line 33"/>
          <p:cNvSpPr>
            <a:spLocks noChangeShapeType="1"/>
          </p:cNvSpPr>
          <p:nvPr/>
        </p:nvSpPr>
        <p:spPr bwMode="auto">
          <a:xfrm flipH="1">
            <a:off x="5003279" y="4292600"/>
            <a:ext cx="1588"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45" name="Line 34"/>
          <p:cNvSpPr>
            <a:spLocks noChangeShapeType="1"/>
          </p:cNvSpPr>
          <p:nvPr/>
        </p:nvSpPr>
        <p:spPr bwMode="auto">
          <a:xfrm>
            <a:off x="7524229" y="3860800"/>
            <a:ext cx="0"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46" name="Rectangle 35"/>
          <p:cNvSpPr>
            <a:spLocks noChangeArrowheads="1"/>
          </p:cNvSpPr>
          <p:nvPr/>
        </p:nvSpPr>
        <p:spPr bwMode="auto">
          <a:xfrm>
            <a:off x="3779912" y="5085407"/>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INTR</a:t>
            </a:r>
            <a:r>
              <a:rPr kumimoji="0" lang="en-US" altLang="zh-CN" sz="1800" b="1" baseline="-25000" dirty="0" smtClean="0">
                <a:latin typeface="微软雅黑" panose="020B0503020204020204" pitchFamily="34" charset="-122"/>
                <a:ea typeface="微软雅黑" panose="020B0503020204020204" pitchFamily="34" charset="-122"/>
              </a:rPr>
              <a:t>1</a:t>
            </a:r>
            <a:endParaRPr kumimoji="0" lang="en-US" altLang="zh-CN" sz="1800" b="1" dirty="0">
              <a:latin typeface="微软雅黑" panose="020B0503020204020204" pitchFamily="34" charset="-122"/>
              <a:ea typeface="微软雅黑" panose="020B0503020204020204" pitchFamily="34" charset="-122"/>
            </a:endParaRPr>
          </a:p>
        </p:txBody>
      </p:sp>
      <p:sp>
        <p:nvSpPr>
          <p:cNvPr id="18447" name="Rectangle 36"/>
          <p:cNvSpPr>
            <a:spLocks noChangeArrowheads="1"/>
          </p:cNvSpPr>
          <p:nvPr/>
        </p:nvSpPr>
        <p:spPr bwMode="auto">
          <a:xfrm>
            <a:off x="5076899" y="5085407"/>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INTR</a:t>
            </a:r>
            <a:r>
              <a:rPr kumimoji="0" lang="en-US" altLang="zh-CN" sz="1800" b="1" baseline="-25000" dirty="0" smtClean="0">
                <a:latin typeface="微软雅黑" panose="020B0503020204020204" pitchFamily="34" charset="-122"/>
                <a:ea typeface="微软雅黑" panose="020B0503020204020204" pitchFamily="34" charset="-122"/>
              </a:rPr>
              <a:t>2</a:t>
            </a:r>
            <a:endParaRPr kumimoji="0" lang="en-US" altLang="zh-CN" sz="1800" b="1" dirty="0">
              <a:latin typeface="微软雅黑" panose="020B0503020204020204" pitchFamily="34" charset="-122"/>
              <a:ea typeface="微软雅黑" panose="020B0503020204020204" pitchFamily="34" charset="-122"/>
            </a:endParaRPr>
          </a:p>
        </p:txBody>
      </p:sp>
      <p:sp>
        <p:nvSpPr>
          <p:cNvPr id="18448" name="Rectangle 37"/>
          <p:cNvSpPr>
            <a:spLocks noChangeArrowheads="1"/>
          </p:cNvSpPr>
          <p:nvPr/>
        </p:nvSpPr>
        <p:spPr bwMode="auto">
          <a:xfrm>
            <a:off x="7596262" y="5085407"/>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err="1" smtClean="0">
                <a:latin typeface="微软雅黑" panose="020B0503020204020204" pitchFamily="34" charset="-122"/>
                <a:ea typeface="微软雅黑" panose="020B0503020204020204" pitchFamily="34" charset="-122"/>
              </a:rPr>
              <a:t>INTR</a:t>
            </a:r>
            <a:r>
              <a:rPr kumimoji="0" lang="en-US" altLang="zh-CN" sz="1800" b="1" baseline="-25000" dirty="0" err="1" smtClean="0">
                <a:latin typeface="微软雅黑" panose="020B0503020204020204" pitchFamily="34" charset="-122"/>
                <a:ea typeface="微软雅黑" panose="020B0503020204020204" pitchFamily="34" charset="-122"/>
              </a:rPr>
              <a:t>n</a:t>
            </a:r>
            <a:endParaRPr kumimoji="0" lang="en-US" altLang="zh-CN" sz="1800" b="1" dirty="0">
              <a:latin typeface="微软雅黑" panose="020B0503020204020204" pitchFamily="34" charset="-122"/>
              <a:ea typeface="微软雅黑" panose="020B0503020204020204" pitchFamily="34" charset="-122"/>
            </a:endParaRPr>
          </a:p>
        </p:txBody>
      </p:sp>
      <p:sp>
        <p:nvSpPr>
          <p:cNvPr id="18449" name="Rectangle 38"/>
          <p:cNvSpPr>
            <a:spLocks noChangeArrowheads="1"/>
          </p:cNvSpPr>
          <p:nvPr/>
        </p:nvSpPr>
        <p:spPr bwMode="auto">
          <a:xfrm>
            <a:off x="1618729" y="3643313"/>
            <a:ext cx="504825" cy="144462"/>
          </a:xfrm>
          <a:prstGeom prst="rect">
            <a:avLst/>
          </a:prstGeom>
          <a:noFill/>
          <a:ln w="9525">
            <a:no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a:t>
            </a:r>
            <a:endParaRPr kumimoji="0" lang="en-US" altLang="zh-CN" sz="1800" b="1" dirty="0">
              <a:latin typeface="微软雅黑" panose="020B0503020204020204" pitchFamily="34" charset="-122"/>
              <a:ea typeface="微软雅黑" panose="020B0503020204020204" pitchFamily="34" charset="-122"/>
            </a:endParaRPr>
          </a:p>
        </p:txBody>
      </p:sp>
      <p:sp>
        <p:nvSpPr>
          <p:cNvPr id="18450" name="Rectangle 39"/>
          <p:cNvSpPr>
            <a:spLocks noChangeArrowheads="1"/>
          </p:cNvSpPr>
          <p:nvPr/>
        </p:nvSpPr>
        <p:spPr bwMode="auto">
          <a:xfrm>
            <a:off x="1042467" y="5659438"/>
            <a:ext cx="504825" cy="144462"/>
          </a:xfrm>
          <a:prstGeom prst="rect">
            <a:avLst/>
          </a:prstGeom>
          <a:noFill/>
          <a:ln w="9525">
            <a:no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a:latin typeface="微软雅黑" panose="020B0503020204020204" pitchFamily="34" charset="-122"/>
                <a:ea typeface="微软雅黑" panose="020B0503020204020204" pitchFamily="34" charset="-122"/>
              </a:rPr>
              <a:t>CPU</a:t>
            </a:r>
          </a:p>
        </p:txBody>
      </p:sp>
      <p:sp>
        <p:nvSpPr>
          <p:cNvPr id="18451" name="Line 40"/>
          <p:cNvSpPr>
            <a:spLocks noChangeShapeType="1"/>
          </p:cNvSpPr>
          <p:nvPr/>
        </p:nvSpPr>
        <p:spPr bwMode="auto">
          <a:xfrm>
            <a:off x="2196579" y="5805488"/>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52" name="Rectangle 41"/>
          <p:cNvSpPr>
            <a:spLocks noChangeArrowheads="1"/>
          </p:cNvSpPr>
          <p:nvPr/>
        </p:nvSpPr>
        <p:spPr bwMode="auto">
          <a:xfrm>
            <a:off x="2341042" y="5445125"/>
            <a:ext cx="72072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b="1" dirty="0" smtClean="0">
                <a:latin typeface="微软雅黑" panose="020B0503020204020204" pitchFamily="34" charset="-122"/>
                <a:ea typeface="微软雅黑" panose="020B0503020204020204" pitchFamily="34" charset="-122"/>
              </a:rPr>
              <a:t>INTA</a:t>
            </a:r>
            <a:endParaRPr kumimoji="0" lang="en-US" altLang="zh-CN" sz="1800" b="1" dirty="0">
              <a:latin typeface="微软雅黑" panose="020B0503020204020204" pitchFamily="34" charset="-122"/>
              <a:ea typeface="微软雅黑" panose="020B0503020204020204" pitchFamily="34" charset="-122"/>
            </a:endParaRPr>
          </a:p>
        </p:txBody>
      </p:sp>
      <p:sp>
        <p:nvSpPr>
          <p:cNvPr id="18453" name="Rectangle 42"/>
          <p:cNvSpPr>
            <a:spLocks noChangeArrowheads="1"/>
          </p:cNvSpPr>
          <p:nvPr/>
        </p:nvSpPr>
        <p:spPr bwMode="auto">
          <a:xfrm>
            <a:off x="2484263" y="3500438"/>
            <a:ext cx="431454" cy="1152698"/>
          </a:xfrm>
          <a:prstGeom prst="rect">
            <a:avLst/>
          </a:prstGeom>
          <a:solidFill>
            <a:schemeClr val="accent2">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2000" b="1" dirty="0">
                <a:latin typeface="微软雅黑" panose="020B0503020204020204" pitchFamily="34" charset="-122"/>
                <a:ea typeface="微软雅黑" panose="020B0503020204020204" pitchFamily="34" charset="-122"/>
                <a:cs typeface="Times New Roman" pitchFamily="18" charset="0"/>
              </a:rPr>
              <a:t>≥</a:t>
            </a:r>
            <a:r>
              <a:rPr kumimoji="0" lang="en-US" altLang="zh-CN" sz="2000" b="1" dirty="0" smtClean="0">
                <a:latin typeface="微软雅黑" panose="020B0503020204020204" pitchFamily="34" charset="-122"/>
                <a:ea typeface="微软雅黑" panose="020B0503020204020204" pitchFamily="34" charset="-122"/>
                <a:cs typeface="Times New Roman" pitchFamily="18" charset="0"/>
              </a:rPr>
              <a:t>1</a:t>
            </a:r>
            <a:endParaRPr kumimoji="0" lang="en-US" altLang="zh-CN" sz="2000" b="1" dirty="0">
              <a:latin typeface="微软雅黑" panose="020B0503020204020204" pitchFamily="34" charset="-122"/>
              <a:ea typeface="微软雅黑" panose="020B0503020204020204" pitchFamily="34" charset="-122"/>
              <a:cs typeface="Times New Roman" pitchFamily="18" charset="0"/>
            </a:endParaRPr>
          </a:p>
        </p:txBody>
      </p:sp>
      <p:sp>
        <p:nvSpPr>
          <p:cNvPr id="18454" name="Line 43"/>
          <p:cNvSpPr>
            <a:spLocks noChangeShapeType="1"/>
          </p:cNvSpPr>
          <p:nvPr/>
        </p:nvSpPr>
        <p:spPr bwMode="auto">
          <a:xfrm flipH="1" flipV="1">
            <a:off x="2052117" y="4076699"/>
            <a:ext cx="432146" cy="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55" name="Line 44"/>
          <p:cNvSpPr>
            <a:spLocks noChangeShapeType="1"/>
          </p:cNvSpPr>
          <p:nvPr/>
        </p:nvSpPr>
        <p:spPr bwMode="auto">
          <a:xfrm flipH="1">
            <a:off x="2915717" y="4364038"/>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56" name="Line 45"/>
          <p:cNvSpPr>
            <a:spLocks noChangeShapeType="1"/>
          </p:cNvSpPr>
          <p:nvPr/>
        </p:nvSpPr>
        <p:spPr bwMode="auto">
          <a:xfrm flipH="1">
            <a:off x="2915717" y="4292600"/>
            <a:ext cx="2089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57" name="Line 46"/>
          <p:cNvSpPr>
            <a:spLocks noChangeShapeType="1"/>
          </p:cNvSpPr>
          <p:nvPr/>
        </p:nvSpPr>
        <p:spPr bwMode="auto">
          <a:xfrm flipH="1">
            <a:off x="2915717" y="3860800"/>
            <a:ext cx="46085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58" name="Rectangle 47"/>
          <p:cNvSpPr>
            <a:spLocks noChangeArrowheads="1"/>
          </p:cNvSpPr>
          <p:nvPr/>
        </p:nvSpPr>
        <p:spPr bwMode="auto">
          <a:xfrm>
            <a:off x="3419475" y="2924944"/>
            <a:ext cx="2015604" cy="36004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2000" b="1" dirty="0">
                <a:solidFill>
                  <a:srgbClr val="C00000"/>
                </a:solidFill>
                <a:latin typeface="微软雅黑" panose="020B0503020204020204" pitchFamily="34" charset="-122"/>
                <a:ea typeface="微软雅黑" panose="020B0503020204020204" pitchFamily="34" charset="-122"/>
              </a:rPr>
              <a:t>(a) </a:t>
            </a:r>
            <a:r>
              <a:rPr kumimoji="0" lang="zh-CN" altLang="en-US" sz="2000" b="1" dirty="0">
                <a:solidFill>
                  <a:srgbClr val="C00000"/>
                </a:solidFill>
                <a:latin typeface="微软雅黑" panose="020B0503020204020204" pitchFamily="34" charset="-122"/>
                <a:ea typeface="微软雅黑" panose="020B0503020204020204" pitchFamily="34" charset="-122"/>
              </a:rPr>
              <a:t>多线中断</a:t>
            </a:r>
          </a:p>
        </p:txBody>
      </p:sp>
      <p:sp>
        <p:nvSpPr>
          <p:cNvPr id="18459" name="Rectangle 48"/>
          <p:cNvSpPr>
            <a:spLocks noChangeArrowheads="1"/>
          </p:cNvSpPr>
          <p:nvPr/>
        </p:nvSpPr>
        <p:spPr bwMode="auto">
          <a:xfrm>
            <a:off x="3707755" y="6237288"/>
            <a:ext cx="1584325" cy="28733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SzTx/>
              <a:buNone/>
            </a:pPr>
            <a:r>
              <a:rPr lang="en-US" altLang="zh-CN" sz="2000" b="1" dirty="0">
                <a:solidFill>
                  <a:srgbClr val="C00000"/>
                </a:solidFill>
                <a:latin typeface="微软雅黑" panose="020B0503020204020204" pitchFamily="34" charset="-122"/>
                <a:ea typeface="微软雅黑" panose="020B0503020204020204" pitchFamily="34" charset="-122"/>
              </a:rPr>
              <a:t>(b) </a:t>
            </a:r>
            <a:r>
              <a:rPr lang="zh-CN" altLang="en-US" sz="2000" b="1" dirty="0">
                <a:solidFill>
                  <a:srgbClr val="C00000"/>
                </a:solidFill>
                <a:latin typeface="微软雅黑" panose="020B0503020204020204" pitchFamily="34" charset="-122"/>
                <a:ea typeface="微软雅黑" panose="020B0503020204020204" pitchFamily="34" charset="-122"/>
              </a:rPr>
              <a:t>单线中断</a:t>
            </a:r>
          </a:p>
        </p:txBody>
      </p:sp>
      <p:sp>
        <p:nvSpPr>
          <p:cNvPr id="18460" name="Line 51"/>
          <p:cNvSpPr>
            <a:spLocks noChangeShapeType="1"/>
          </p:cNvSpPr>
          <p:nvPr/>
        </p:nvSpPr>
        <p:spPr bwMode="auto">
          <a:xfrm>
            <a:off x="4141267" y="58054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3673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9" name="Text Box 32"/>
          <p:cNvSpPr txBox="1">
            <a:spLocks noChangeArrowheads="1"/>
          </p:cNvSpPr>
          <p:nvPr/>
        </p:nvSpPr>
        <p:spPr bwMode="auto">
          <a:xfrm>
            <a:off x="843336" y="260203"/>
            <a:ext cx="1063625" cy="5435600"/>
          </a:xfrm>
          <a:prstGeom prst="rect">
            <a:avLst/>
          </a:prstGeom>
          <a:solidFill>
            <a:schemeClr val="accent4">
              <a:lumMod val="60000"/>
              <a:lumOff val="4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50000"/>
              </a:spcBef>
              <a:buClrTx/>
              <a:buSzTx/>
              <a:buFontTx/>
              <a:buNone/>
            </a:pPr>
            <a:r>
              <a:rPr lang="zh-CN"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r>
              <a:rPr lang="en-US" altLang="zh-CN" sz="2000" b="0" dirty="0" smtClean="0">
                <a:latin typeface="微软雅黑" panose="020B0503020204020204" pitchFamily="34" charset="-122"/>
                <a:ea typeface="微软雅黑" panose="020B0503020204020204" pitchFamily="34" charset="-122"/>
              </a:rPr>
              <a:t> </a:t>
            </a:r>
          </a:p>
          <a:p>
            <a:pPr algn="r" eaLnBrk="1" hangingPunct="1">
              <a:spcBef>
                <a:spcPct val="50000"/>
              </a:spcBef>
              <a:buClrTx/>
              <a:buSzTx/>
              <a:buFontTx/>
              <a:buNone/>
            </a:pPr>
            <a:endParaRPr lang="en-US" altLang="zh-CN" sz="2000" b="0" dirty="0" smtClean="0">
              <a:latin typeface="微软雅黑" panose="020B0503020204020204" pitchFamily="34" charset="-122"/>
              <a:ea typeface="微软雅黑" panose="020B0503020204020204" pitchFamily="34" charset="-122"/>
            </a:endParaRPr>
          </a:p>
          <a:p>
            <a:pPr algn="r" eaLnBrk="1" hangingPunct="1">
              <a:spcBef>
                <a:spcPct val="50000"/>
              </a:spcBef>
              <a:buClrTx/>
              <a:buSzTx/>
              <a:buFontTx/>
              <a:buNone/>
            </a:pPr>
            <a:endParaRPr lang="en-US" altLang="zh-CN" sz="2000" b="0" dirty="0">
              <a:latin typeface="微软雅黑" panose="020B0503020204020204" pitchFamily="34" charset="-122"/>
              <a:ea typeface="微软雅黑" panose="020B0503020204020204" pitchFamily="34" charset="-122"/>
            </a:endParaRPr>
          </a:p>
        </p:txBody>
      </p:sp>
      <p:sp>
        <p:nvSpPr>
          <p:cNvPr id="19492" name="Rectangle 72"/>
          <p:cNvSpPr>
            <a:spLocks noChangeArrowheads="1"/>
          </p:cNvSpPr>
          <p:nvPr/>
        </p:nvSpPr>
        <p:spPr bwMode="auto">
          <a:xfrm>
            <a:off x="1259261" y="996803"/>
            <a:ext cx="365125" cy="1358900"/>
          </a:xfrm>
          <a:prstGeom prst="rect">
            <a:avLst/>
          </a:prstGeom>
          <a:solidFill>
            <a:schemeClr val="accent5">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a:latin typeface="微软雅黑" panose="020B0503020204020204" pitchFamily="34" charset="-122"/>
              <a:ea typeface="微软雅黑" panose="020B0503020204020204" pitchFamily="34" charset="-122"/>
            </a:endParaRPr>
          </a:p>
        </p:txBody>
      </p:sp>
      <p:sp>
        <p:nvSpPr>
          <p:cNvPr id="19494" name="Rectangle 75"/>
          <p:cNvSpPr>
            <a:spLocks noChangeArrowheads="1"/>
          </p:cNvSpPr>
          <p:nvPr/>
        </p:nvSpPr>
        <p:spPr bwMode="auto">
          <a:xfrm>
            <a:off x="1259261" y="2355703"/>
            <a:ext cx="365125" cy="1577975"/>
          </a:xfrm>
          <a:prstGeom prst="rect">
            <a:avLst/>
          </a:prstGeom>
          <a:solidFill>
            <a:schemeClr val="accent5">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endParaRPr kumimoji="0" lang="en-US" altLang="zh-CN" sz="2400" b="0" dirty="0">
              <a:latin typeface="微软雅黑" panose="020B0503020204020204" pitchFamily="34" charset="-122"/>
              <a:ea typeface="微软雅黑" panose="020B0503020204020204" pitchFamily="34" charset="-122"/>
            </a:endParaRPr>
          </a:p>
        </p:txBody>
      </p:sp>
      <p:sp>
        <p:nvSpPr>
          <p:cNvPr id="19460" name="Text Box 3"/>
          <p:cNvSpPr txBox="1">
            <a:spLocks noChangeArrowheads="1"/>
          </p:cNvSpPr>
          <p:nvPr/>
        </p:nvSpPr>
        <p:spPr bwMode="auto">
          <a:xfrm>
            <a:off x="3072186" y="4573441"/>
            <a:ext cx="963613"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7</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1" name="Text Box 4"/>
          <p:cNvSpPr txBox="1">
            <a:spLocks noChangeArrowheads="1"/>
          </p:cNvSpPr>
          <p:nvPr/>
        </p:nvSpPr>
        <p:spPr bwMode="auto">
          <a:xfrm>
            <a:off x="5104186" y="4573441"/>
            <a:ext cx="962025"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  #8</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2" name="Text Box 5"/>
          <p:cNvSpPr txBox="1">
            <a:spLocks noChangeArrowheads="1"/>
          </p:cNvSpPr>
          <p:nvPr/>
        </p:nvSpPr>
        <p:spPr bwMode="auto">
          <a:xfrm>
            <a:off x="7137774" y="4573441"/>
            <a:ext cx="962025"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9</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3" name="Text Box 6"/>
          <p:cNvSpPr txBox="1">
            <a:spLocks noChangeArrowheads="1"/>
          </p:cNvSpPr>
          <p:nvPr/>
        </p:nvSpPr>
        <p:spPr bwMode="auto">
          <a:xfrm>
            <a:off x="3072186" y="2957366"/>
            <a:ext cx="963613"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4</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4" name="Text Box 7"/>
          <p:cNvSpPr txBox="1">
            <a:spLocks noChangeArrowheads="1"/>
          </p:cNvSpPr>
          <p:nvPr/>
        </p:nvSpPr>
        <p:spPr bwMode="auto">
          <a:xfrm>
            <a:off x="5104186" y="2957366"/>
            <a:ext cx="962025"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5</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5" name="Text Box 8"/>
          <p:cNvSpPr txBox="1">
            <a:spLocks noChangeArrowheads="1"/>
          </p:cNvSpPr>
          <p:nvPr/>
        </p:nvSpPr>
        <p:spPr bwMode="auto">
          <a:xfrm>
            <a:off x="7137774" y="2957366"/>
            <a:ext cx="962025" cy="863600"/>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6</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6" name="Text Box 9"/>
          <p:cNvSpPr txBox="1">
            <a:spLocks noChangeArrowheads="1"/>
          </p:cNvSpPr>
          <p:nvPr/>
        </p:nvSpPr>
        <p:spPr bwMode="auto">
          <a:xfrm>
            <a:off x="3072186" y="1490516"/>
            <a:ext cx="963613" cy="865188"/>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1</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7" name="Text Box 10"/>
          <p:cNvSpPr txBox="1">
            <a:spLocks noChangeArrowheads="1"/>
          </p:cNvSpPr>
          <p:nvPr/>
        </p:nvSpPr>
        <p:spPr bwMode="auto">
          <a:xfrm>
            <a:off x="5104186" y="1490516"/>
            <a:ext cx="962025" cy="865188"/>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2</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8" name="Text Box 11"/>
          <p:cNvSpPr txBox="1">
            <a:spLocks noChangeArrowheads="1"/>
          </p:cNvSpPr>
          <p:nvPr/>
        </p:nvSpPr>
        <p:spPr bwMode="auto">
          <a:xfrm>
            <a:off x="7137774" y="1490516"/>
            <a:ext cx="962025" cy="865188"/>
          </a:xfrm>
          <a:prstGeom prst="rect">
            <a:avLst/>
          </a:prstGeom>
          <a:solidFill>
            <a:schemeClr val="accent3">
              <a:lumMod val="20000"/>
              <a:lumOff val="80000"/>
            </a:schemeClr>
          </a:solidFill>
          <a:ln w="9525">
            <a:solidFill>
              <a:srgbClr val="000000"/>
            </a:solidFill>
            <a:miter lim="800000"/>
            <a:headEnd/>
            <a:tailEnd/>
          </a:ln>
          <a:effectLst/>
          <a:extLst/>
        </p:spPr>
        <p:txBody>
          <a:bodyPr>
            <a:spAutoFit/>
          </a:bodyP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ClrTx/>
              <a:buSzTx/>
              <a:buFontTx/>
              <a:buNone/>
            </a:pPr>
            <a:r>
              <a:rPr lang="zh-CN" altLang="en-US"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3</a:t>
            </a:r>
          </a:p>
          <a:p>
            <a:pPr algn="ctr" eaLnBrk="1" hangingPunct="1">
              <a:spcBef>
                <a:spcPct val="50000"/>
              </a:spcBef>
              <a:buClrTx/>
              <a:buSzTx/>
              <a:buFontTx/>
              <a:buNone/>
            </a:pPr>
            <a:r>
              <a:rPr lang="zh-CN" altLang="en-US" sz="2000" b="0" dirty="0">
                <a:latin typeface="微软雅黑" panose="020B0503020204020204" pitchFamily="34" charset="-122"/>
                <a:ea typeface="微软雅黑" panose="020B0503020204020204" pitchFamily="34" charset="-122"/>
              </a:rPr>
              <a:t>接口</a:t>
            </a:r>
          </a:p>
        </p:txBody>
      </p:sp>
      <p:sp>
        <p:nvSpPr>
          <p:cNvPr id="19469" name="Line 12"/>
          <p:cNvSpPr>
            <a:spLocks noChangeShapeType="1"/>
          </p:cNvSpPr>
          <p:nvPr/>
        </p:nvSpPr>
        <p:spPr bwMode="auto">
          <a:xfrm>
            <a:off x="1622799" y="3690791"/>
            <a:ext cx="1449388"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1" name="Line 14"/>
          <p:cNvSpPr>
            <a:spLocks noChangeShapeType="1"/>
          </p:cNvSpPr>
          <p:nvPr/>
        </p:nvSpPr>
        <p:spPr bwMode="auto">
          <a:xfrm>
            <a:off x="4034211" y="5306866"/>
            <a:ext cx="1069975"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2" name="Line 15"/>
          <p:cNvSpPr>
            <a:spLocks noChangeShapeType="1"/>
          </p:cNvSpPr>
          <p:nvPr/>
        </p:nvSpPr>
        <p:spPr bwMode="auto">
          <a:xfrm>
            <a:off x="4034211" y="3690791"/>
            <a:ext cx="1069975"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3" name="Line 16"/>
          <p:cNvSpPr>
            <a:spLocks noChangeShapeType="1"/>
          </p:cNvSpPr>
          <p:nvPr/>
        </p:nvSpPr>
        <p:spPr bwMode="auto">
          <a:xfrm>
            <a:off x="4034211" y="2223941"/>
            <a:ext cx="1069975"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4" name="Line 17"/>
          <p:cNvSpPr>
            <a:spLocks noChangeShapeType="1"/>
          </p:cNvSpPr>
          <p:nvPr/>
        </p:nvSpPr>
        <p:spPr bwMode="auto">
          <a:xfrm>
            <a:off x="6066211" y="5306866"/>
            <a:ext cx="1071563"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5" name="Line 18"/>
          <p:cNvSpPr>
            <a:spLocks noChangeShapeType="1"/>
          </p:cNvSpPr>
          <p:nvPr/>
        </p:nvSpPr>
        <p:spPr bwMode="auto">
          <a:xfrm>
            <a:off x="6066211" y="3690791"/>
            <a:ext cx="1071563"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6" name="Line 19"/>
          <p:cNvSpPr>
            <a:spLocks noChangeShapeType="1"/>
          </p:cNvSpPr>
          <p:nvPr/>
        </p:nvSpPr>
        <p:spPr bwMode="auto">
          <a:xfrm>
            <a:off x="6066211" y="2223941"/>
            <a:ext cx="1071563"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8" name="Line 21"/>
          <p:cNvSpPr>
            <a:spLocks noChangeShapeType="1"/>
          </p:cNvSpPr>
          <p:nvPr/>
        </p:nvSpPr>
        <p:spPr bwMode="auto">
          <a:xfrm flipV="1">
            <a:off x="1467224" y="2643041"/>
            <a:ext cx="6175375" cy="39688"/>
          </a:xfrm>
          <a:prstGeom prst="line">
            <a:avLst/>
          </a:prstGeom>
          <a:solidFill>
            <a:schemeClr val="accent2">
              <a:lumMod val="20000"/>
              <a:lumOff val="80000"/>
            </a:schemeClr>
          </a:solidFill>
          <a:ln w="19050">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9" name="Line 22"/>
          <p:cNvSpPr>
            <a:spLocks noChangeShapeType="1"/>
          </p:cNvSpPr>
          <p:nvPr/>
        </p:nvSpPr>
        <p:spPr bwMode="auto">
          <a:xfrm>
            <a:off x="3500811" y="4240066"/>
            <a:ext cx="0" cy="366713"/>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0" name="Line 23"/>
          <p:cNvSpPr>
            <a:spLocks noChangeShapeType="1"/>
          </p:cNvSpPr>
          <p:nvPr/>
        </p:nvSpPr>
        <p:spPr bwMode="auto">
          <a:xfrm>
            <a:off x="5637586" y="4240066"/>
            <a:ext cx="0" cy="366713"/>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1" name="Line 24"/>
          <p:cNvSpPr>
            <a:spLocks noChangeShapeType="1"/>
          </p:cNvSpPr>
          <p:nvPr/>
        </p:nvSpPr>
        <p:spPr bwMode="auto">
          <a:xfrm>
            <a:off x="7566399" y="4240066"/>
            <a:ext cx="0" cy="366713"/>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2" name="Line 25"/>
          <p:cNvSpPr>
            <a:spLocks noChangeShapeType="1"/>
          </p:cNvSpPr>
          <p:nvPr/>
        </p:nvSpPr>
        <p:spPr bwMode="auto">
          <a:xfrm>
            <a:off x="3500811" y="268272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3" name="Line 26"/>
          <p:cNvSpPr>
            <a:spLocks noChangeShapeType="1"/>
          </p:cNvSpPr>
          <p:nvPr/>
        </p:nvSpPr>
        <p:spPr bwMode="auto">
          <a:xfrm>
            <a:off x="5532811" y="268272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4" name="Line 27"/>
          <p:cNvSpPr>
            <a:spLocks noChangeShapeType="1"/>
          </p:cNvSpPr>
          <p:nvPr/>
        </p:nvSpPr>
        <p:spPr bwMode="auto">
          <a:xfrm>
            <a:off x="7642599" y="268272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5" name="Line 28"/>
          <p:cNvSpPr>
            <a:spLocks noChangeShapeType="1"/>
          </p:cNvSpPr>
          <p:nvPr/>
        </p:nvSpPr>
        <p:spPr bwMode="auto">
          <a:xfrm>
            <a:off x="1467224" y="1215878"/>
            <a:ext cx="6099175" cy="0"/>
          </a:xfrm>
          <a:prstGeom prst="line">
            <a:avLst/>
          </a:prstGeom>
          <a:solidFill>
            <a:schemeClr val="accent2">
              <a:lumMod val="20000"/>
              <a:lumOff val="80000"/>
            </a:schemeClr>
          </a:solidFill>
          <a:ln w="19050">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6" name="Line 29"/>
          <p:cNvSpPr>
            <a:spLocks noChangeShapeType="1"/>
          </p:cNvSpPr>
          <p:nvPr/>
        </p:nvSpPr>
        <p:spPr bwMode="auto">
          <a:xfrm>
            <a:off x="3500811" y="121587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7" name="Line 30"/>
          <p:cNvSpPr>
            <a:spLocks noChangeShapeType="1"/>
          </p:cNvSpPr>
          <p:nvPr/>
        </p:nvSpPr>
        <p:spPr bwMode="auto">
          <a:xfrm>
            <a:off x="5532811" y="121587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88" name="Line 31"/>
          <p:cNvSpPr>
            <a:spLocks noChangeShapeType="1"/>
          </p:cNvSpPr>
          <p:nvPr/>
        </p:nvSpPr>
        <p:spPr bwMode="auto">
          <a:xfrm>
            <a:off x="7566399" y="1215878"/>
            <a:ext cx="0" cy="274638"/>
          </a:xfrm>
          <a:prstGeom prst="line">
            <a:avLst/>
          </a:prstGeom>
          <a:solidFill>
            <a:schemeClr val="accent2">
              <a:lumMod val="20000"/>
              <a:lumOff val="80000"/>
            </a:schemeClr>
          </a:solidFill>
          <a:ln w="9525">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90" name="Line 68"/>
          <p:cNvSpPr>
            <a:spLocks noChangeShapeType="1"/>
          </p:cNvSpPr>
          <p:nvPr/>
        </p:nvSpPr>
        <p:spPr bwMode="auto">
          <a:xfrm>
            <a:off x="1624386" y="5340203"/>
            <a:ext cx="1414463" cy="0"/>
          </a:xfrm>
          <a:prstGeom prst="line">
            <a:avLst/>
          </a:prstGeom>
          <a:solidFill>
            <a:schemeClr val="accent2">
              <a:lumMod val="20000"/>
              <a:lumOff val="80000"/>
            </a:schemeClr>
          </a:solid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93" name="Rectangle 74"/>
          <p:cNvSpPr>
            <a:spLocks noChangeArrowheads="1"/>
          </p:cNvSpPr>
          <p:nvPr/>
        </p:nvSpPr>
        <p:spPr bwMode="auto">
          <a:xfrm>
            <a:off x="1259261" y="3933678"/>
            <a:ext cx="363538" cy="1584325"/>
          </a:xfrm>
          <a:prstGeom prst="rect">
            <a:avLst/>
          </a:prstGeom>
          <a:solidFill>
            <a:schemeClr val="accent5">
              <a:lumMod val="60000"/>
              <a:lumOff val="40000"/>
            </a:schemeClr>
          </a:solidFill>
          <a:ln w="9525">
            <a:solidFill>
              <a:schemeClr val="tx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endParaRPr lang="zh-CN" altLang="en-US" sz="2000">
              <a:latin typeface="微软雅黑" panose="020B0503020204020204" pitchFamily="34" charset="-122"/>
              <a:ea typeface="微软雅黑" panose="020B0503020204020204" pitchFamily="34" charset="-122"/>
            </a:endParaRPr>
          </a:p>
        </p:txBody>
      </p:sp>
      <p:sp>
        <p:nvSpPr>
          <p:cNvPr id="19495" name="Rectangle 76"/>
          <p:cNvSpPr>
            <a:spLocks noChangeArrowheads="1"/>
          </p:cNvSpPr>
          <p:nvPr/>
        </p:nvSpPr>
        <p:spPr bwMode="auto">
          <a:xfrm>
            <a:off x="1122736" y="620566"/>
            <a:ext cx="641350" cy="36036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en-US" altLang="zh-CN" sz="1800" dirty="0">
                <a:latin typeface="微软雅黑" panose="020B0503020204020204" pitchFamily="34" charset="-122"/>
                <a:ea typeface="微软雅黑" panose="020B0503020204020204" pitchFamily="34" charset="-122"/>
              </a:rPr>
              <a:t>I NT</a:t>
            </a:r>
          </a:p>
        </p:txBody>
      </p:sp>
      <p:sp>
        <p:nvSpPr>
          <p:cNvPr id="19477" name="Line 20"/>
          <p:cNvSpPr>
            <a:spLocks noChangeShapeType="1"/>
          </p:cNvSpPr>
          <p:nvPr/>
        </p:nvSpPr>
        <p:spPr bwMode="auto">
          <a:xfrm>
            <a:off x="1467224" y="4240066"/>
            <a:ext cx="6097588" cy="0"/>
          </a:xfrm>
          <a:prstGeom prst="line">
            <a:avLst/>
          </a:prstGeom>
          <a:solidFill>
            <a:schemeClr val="accent2">
              <a:lumMod val="20000"/>
              <a:lumOff val="80000"/>
            </a:schemeClr>
          </a:solidFill>
          <a:ln w="19050">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70" name="Line 13"/>
          <p:cNvSpPr>
            <a:spLocks noChangeShapeType="1"/>
          </p:cNvSpPr>
          <p:nvPr/>
        </p:nvSpPr>
        <p:spPr bwMode="auto">
          <a:xfrm>
            <a:off x="1624386" y="2223941"/>
            <a:ext cx="1447800" cy="0"/>
          </a:xfrm>
          <a:prstGeom prst="line">
            <a:avLst/>
          </a:prstGeom>
          <a:solidFill>
            <a:schemeClr val="accent2">
              <a:lumMod val="20000"/>
              <a:lumOff val="80000"/>
            </a:schemeClr>
          </a:solid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458" name="Rectangle 2"/>
          <p:cNvSpPr>
            <a:spLocks noGrp="1" noChangeArrowheads="1"/>
          </p:cNvSpPr>
          <p:nvPr>
            <p:ph type="title"/>
          </p:nvPr>
        </p:nvSpPr>
        <p:spPr>
          <a:xfrm>
            <a:off x="683568" y="5877272"/>
            <a:ext cx="1079500" cy="347663"/>
          </a:xfrm>
        </p:spPr>
        <p:txBody>
          <a:bodyPr>
            <a:normAutofit fontScale="90000"/>
          </a:bodyPr>
          <a:lstStyle/>
          <a:p>
            <a:pPr algn="ctr" eaLnBrk="1" hangingPunct="1"/>
            <a:r>
              <a:rPr lang="en-US" altLang="zh-CN" sz="2400" dirty="0"/>
              <a:t>CPU</a:t>
            </a:r>
            <a:endParaRPr lang="zh-CN" altLang="en-US" sz="2400" b="1" dirty="0" smtClean="0"/>
          </a:p>
        </p:txBody>
      </p:sp>
      <p:sp>
        <p:nvSpPr>
          <p:cNvPr id="40" name="Rectangle 2"/>
          <p:cNvSpPr txBox="1">
            <a:spLocks noChangeArrowheads="1"/>
          </p:cNvSpPr>
          <p:nvPr/>
        </p:nvSpPr>
        <p:spPr>
          <a:xfrm>
            <a:off x="2995613" y="5733256"/>
            <a:ext cx="4233862" cy="576064"/>
          </a:xfrm>
          <a:prstGeom prst="rect">
            <a:avLst/>
          </a:prstGeom>
        </p:spPr>
        <p:txBody>
          <a:bodyPr vert="horz" anchor="ctr">
            <a:normAutofit fontScale="97500"/>
          </a:bodyPr>
          <a:lstStyle>
            <a:lvl1pPr algn="l" rtl="0" eaLnBrk="1" latinLnBrk="0" hangingPunct="1">
              <a:spcBef>
                <a:spcPct val="0"/>
              </a:spcBef>
              <a:buNone/>
              <a:defRPr kumimoji="0" sz="30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algn="ctr" fontAlgn="auto">
              <a:spcAft>
                <a:spcPts val="0"/>
              </a:spcAft>
            </a:pPr>
            <a:r>
              <a:rPr lang="zh-CN" altLang="en-US" sz="2400" smtClean="0"/>
              <a:t>（</a:t>
            </a:r>
            <a:r>
              <a:rPr lang="en-US" altLang="zh-CN" sz="2400" smtClean="0"/>
              <a:t>c</a:t>
            </a:r>
            <a:r>
              <a:rPr lang="zh-CN" altLang="en-US" sz="2400" smtClean="0"/>
              <a:t>）</a:t>
            </a:r>
            <a:r>
              <a:rPr lang="zh-CN" altLang="zh-CN" sz="2400" smtClean="0"/>
              <a:t>多线</a:t>
            </a:r>
            <a:r>
              <a:rPr lang="zh-CN" altLang="en-US" sz="2400" smtClean="0"/>
              <a:t>多级中断申请机构</a:t>
            </a:r>
            <a:endParaRPr lang="zh-CN" altLang="en-US" sz="2400" dirty="0" smtClean="0"/>
          </a:p>
        </p:txBody>
      </p:sp>
    </p:spTree>
    <p:extLst>
      <p:ext uri="{BB962C8B-B14F-4D97-AF65-F5344CB8AC3E}">
        <p14:creationId xmlns:p14="http://schemas.microsoft.com/office/powerpoint/2010/main" val="321554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528" y="1268760"/>
            <a:ext cx="8382000" cy="4752528"/>
          </a:xfrm>
          <a:prstGeom prst="rect">
            <a:avLst/>
          </a:prstGeom>
          <a:no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fontAlgn="auto">
              <a:lnSpc>
                <a:spcPct val="150000"/>
              </a:lnSpc>
              <a:spcBef>
                <a:spcPct val="0"/>
              </a:spcBef>
              <a:spcAft>
                <a:spcPts val="0"/>
              </a:spcAft>
            </a:pPr>
            <a:r>
              <a:rPr lang="en-US" altLang="zh-CN" b="1" dirty="0" smtClean="0">
                <a:solidFill>
                  <a:srgbClr val="C00000"/>
                </a:solidFill>
                <a:cs typeface="Times New Roman" pitchFamily="18" charset="0"/>
              </a:rPr>
              <a:t>CPU</a:t>
            </a:r>
            <a:r>
              <a:rPr lang="zh-CN" altLang="en-US" b="1" dirty="0" smtClean="0">
                <a:solidFill>
                  <a:srgbClr val="C00000"/>
                </a:solidFill>
                <a:cs typeface="Times New Roman" pitchFamily="18" charset="0"/>
              </a:rPr>
              <a:t>设置中断屏蔽码：</a:t>
            </a:r>
            <a:r>
              <a:rPr lang="en-US" altLang="zh-CN" b="1" dirty="0" smtClean="0">
                <a:solidFill>
                  <a:srgbClr val="C00000"/>
                </a:solidFill>
                <a:cs typeface="Times New Roman" pitchFamily="18" charset="0"/>
              </a:rPr>
              <a:t>IM</a:t>
            </a:r>
          </a:p>
          <a:p>
            <a:pPr marL="536575" lvl="1" indent="-268288" algn="just" fontAlgn="auto">
              <a:lnSpc>
                <a:spcPct val="150000"/>
              </a:lnSpc>
              <a:spcBef>
                <a:spcPct val="0"/>
              </a:spcBef>
              <a:spcAft>
                <a:spcPts val="0"/>
              </a:spcAft>
            </a:pPr>
            <a:r>
              <a:rPr lang="zh-CN" altLang="en-US" sz="2200" dirty="0">
                <a:cs typeface="Times New Roman" pitchFamily="18" charset="0"/>
              </a:rPr>
              <a:t>屏蔽码为</a:t>
            </a:r>
            <a:r>
              <a:rPr lang="en-US" altLang="zh-CN" sz="2200" dirty="0">
                <a:cs typeface="Times New Roman" pitchFamily="18" charset="0"/>
              </a:rPr>
              <a:t>0</a:t>
            </a:r>
            <a:r>
              <a:rPr lang="zh-CN" altLang="en-US" sz="2200" dirty="0" smtClean="0">
                <a:cs typeface="Times New Roman" pitchFamily="18" charset="0"/>
              </a:rPr>
              <a:t>，不屏蔽（允许中断）</a:t>
            </a:r>
            <a:endParaRPr lang="en-US" altLang="zh-CN" sz="2200" dirty="0">
              <a:cs typeface="Times New Roman" pitchFamily="18" charset="0"/>
            </a:endParaRPr>
          </a:p>
          <a:p>
            <a:pPr marL="536575" lvl="1" indent="-268288" algn="just" fontAlgn="auto">
              <a:lnSpc>
                <a:spcPct val="150000"/>
              </a:lnSpc>
              <a:spcBef>
                <a:spcPct val="0"/>
              </a:spcBef>
              <a:spcAft>
                <a:spcPts val="0"/>
              </a:spcAft>
            </a:pPr>
            <a:r>
              <a:rPr lang="zh-CN" altLang="en-US" sz="2200" dirty="0">
                <a:cs typeface="Times New Roman" pitchFamily="18" charset="0"/>
              </a:rPr>
              <a:t>屏蔽码为</a:t>
            </a:r>
            <a:r>
              <a:rPr lang="en-US" altLang="zh-CN" sz="2200" dirty="0">
                <a:cs typeface="Times New Roman" pitchFamily="18" charset="0"/>
              </a:rPr>
              <a:t>1</a:t>
            </a:r>
            <a:r>
              <a:rPr lang="zh-CN" altLang="en-US" sz="2200" dirty="0" smtClean="0">
                <a:cs typeface="Times New Roman" pitchFamily="18" charset="0"/>
              </a:rPr>
              <a:t>，中断</a:t>
            </a:r>
            <a:r>
              <a:rPr lang="zh-CN" altLang="en-US" sz="2200" dirty="0">
                <a:cs typeface="Times New Roman" pitchFamily="18" charset="0"/>
              </a:rPr>
              <a:t>被</a:t>
            </a:r>
            <a:r>
              <a:rPr lang="zh-CN" altLang="en-US" sz="2200" dirty="0" smtClean="0">
                <a:cs typeface="Times New Roman" pitchFamily="18" charset="0"/>
              </a:rPr>
              <a:t>屏蔽（禁止中断）</a:t>
            </a:r>
            <a:endParaRPr lang="en-US" altLang="zh-CN" sz="2200" dirty="0">
              <a:cs typeface="Times New Roman" pitchFamily="18" charset="0"/>
            </a:endParaRPr>
          </a:p>
          <a:p>
            <a:pPr marL="536575" lvl="1" indent="-268288" algn="just" fontAlgn="auto">
              <a:lnSpc>
                <a:spcPct val="150000"/>
              </a:lnSpc>
              <a:spcBef>
                <a:spcPct val="0"/>
              </a:spcBef>
              <a:spcAft>
                <a:spcPts val="0"/>
              </a:spcAft>
            </a:pPr>
            <a:r>
              <a:rPr lang="zh-CN" altLang="en-US" sz="2200" dirty="0">
                <a:cs typeface="Times New Roman" pitchFamily="18" charset="0"/>
              </a:rPr>
              <a:t>可用指令将屏蔽码置1或置</a:t>
            </a:r>
            <a:r>
              <a:rPr lang="zh-CN" altLang="en-US" sz="2200" dirty="0" smtClean="0">
                <a:cs typeface="Times New Roman" pitchFamily="18" charset="0"/>
              </a:rPr>
              <a:t>0</a:t>
            </a:r>
            <a:endParaRPr lang="zh-CN" altLang="en-US" sz="2200" dirty="0">
              <a:cs typeface="Times New Roman" pitchFamily="18" charset="0"/>
            </a:endParaRPr>
          </a:p>
          <a:p>
            <a:pPr algn="just" fontAlgn="auto">
              <a:lnSpc>
                <a:spcPct val="150000"/>
              </a:lnSpc>
              <a:spcBef>
                <a:spcPct val="0"/>
              </a:spcBef>
              <a:spcAft>
                <a:spcPts val="0"/>
              </a:spcAft>
            </a:pPr>
            <a:r>
              <a:rPr lang="zh-CN" altLang="en-US" b="1" dirty="0" smtClean="0">
                <a:solidFill>
                  <a:srgbClr val="C00000"/>
                </a:solidFill>
                <a:cs typeface="Times New Roman" pitchFamily="18" charset="0"/>
              </a:rPr>
              <a:t>中断</a:t>
            </a:r>
            <a:r>
              <a:rPr lang="zh-CN" altLang="en-US" b="1" dirty="0">
                <a:solidFill>
                  <a:srgbClr val="C00000"/>
                </a:solidFill>
                <a:cs typeface="Times New Roman" pitchFamily="18" charset="0"/>
              </a:rPr>
              <a:t>接口内</a:t>
            </a:r>
            <a:r>
              <a:rPr lang="zh-CN" altLang="en-US" b="1" dirty="0" smtClean="0">
                <a:solidFill>
                  <a:srgbClr val="C00000"/>
                </a:solidFill>
                <a:cs typeface="Times New Roman" pitchFamily="18" charset="0"/>
              </a:rPr>
              <a:t>设置允许中断触发器</a:t>
            </a:r>
            <a:r>
              <a:rPr lang="en-US" altLang="zh-CN" b="1" dirty="0" smtClean="0">
                <a:solidFill>
                  <a:srgbClr val="C00000"/>
                </a:solidFill>
                <a:cs typeface="Times New Roman" pitchFamily="18" charset="0"/>
              </a:rPr>
              <a:t>EI</a:t>
            </a:r>
            <a:endParaRPr lang="en-US" altLang="zh-CN" b="1" dirty="0">
              <a:solidFill>
                <a:srgbClr val="C00000"/>
              </a:solidFill>
              <a:cs typeface="Times New Roman" pitchFamily="18" charset="0"/>
            </a:endParaRPr>
          </a:p>
          <a:p>
            <a:pPr marL="536575" lvl="1" indent="-268288" algn="just" fontAlgn="auto">
              <a:lnSpc>
                <a:spcPct val="150000"/>
              </a:lnSpc>
              <a:spcBef>
                <a:spcPct val="0"/>
              </a:spcBef>
              <a:spcAft>
                <a:spcPts val="0"/>
              </a:spcAft>
            </a:pPr>
            <a:r>
              <a:rPr lang="zh-CN" altLang="en-US" sz="2200" dirty="0">
                <a:cs typeface="Times New Roman" pitchFamily="18" charset="0"/>
              </a:rPr>
              <a:t>触发器状态为</a:t>
            </a:r>
            <a:r>
              <a:rPr lang="en-US" altLang="zh-CN" sz="2200" dirty="0">
                <a:cs typeface="Times New Roman" pitchFamily="18" charset="0"/>
              </a:rPr>
              <a:t>1</a:t>
            </a:r>
            <a:r>
              <a:rPr lang="zh-CN" altLang="en-US" sz="2200" dirty="0">
                <a:cs typeface="Times New Roman" pitchFamily="18" charset="0"/>
              </a:rPr>
              <a:t>：</a:t>
            </a:r>
            <a:r>
              <a:rPr lang="zh-CN" altLang="en-US" sz="2200" dirty="0" smtClean="0">
                <a:cs typeface="Times New Roman" pitchFamily="18" charset="0"/>
              </a:rPr>
              <a:t>允许接口发出中断请求</a:t>
            </a:r>
            <a:endParaRPr lang="en-US" altLang="zh-CN" sz="2200" dirty="0">
              <a:cs typeface="Times New Roman" pitchFamily="18" charset="0"/>
            </a:endParaRPr>
          </a:p>
          <a:p>
            <a:pPr marL="536575" lvl="1" indent="-268288" algn="just" fontAlgn="auto">
              <a:lnSpc>
                <a:spcPct val="150000"/>
              </a:lnSpc>
              <a:spcBef>
                <a:spcPct val="0"/>
              </a:spcBef>
              <a:spcAft>
                <a:spcPts val="0"/>
              </a:spcAft>
            </a:pPr>
            <a:r>
              <a:rPr lang="zh-CN" altLang="en-US" sz="2200" dirty="0">
                <a:cs typeface="Times New Roman" pitchFamily="18" charset="0"/>
              </a:rPr>
              <a:t>触发器状态为</a:t>
            </a:r>
            <a:r>
              <a:rPr lang="en-US" altLang="zh-CN" sz="2200" dirty="0">
                <a:cs typeface="Times New Roman" pitchFamily="18" charset="0"/>
              </a:rPr>
              <a:t>0</a:t>
            </a:r>
            <a:r>
              <a:rPr lang="zh-CN" altLang="en-US" sz="2200" dirty="0">
                <a:cs typeface="Times New Roman" pitchFamily="18" charset="0"/>
              </a:rPr>
              <a:t>：</a:t>
            </a:r>
            <a:r>
              <a:rPr lang="zh-CN" altLang="en-US" sz="2200" dirty="0" smtClean="0">
                <a:cs typeface="Times New Roman" pitchFamily="18" charset="0"/>
              </a:rPr>
              <a:t>禁止接口</a:t>
            </a:r>
            <a:r>
              <a:rPr lang="zh-CN" altLang="en-US" sz="2200" dirty="0">
                <a:cs typeface="Times New Roman" pitchFamily="18" charset="0"/>
              </a:rPr>
              <a:t>发出</a:t>
            </a:r>
            <a:r>
              <a:rPr lang="zh-CN" altLang="en-US" sz="2200" dirty="0" smtClean="0">
                <a:cs typeface="Times New Roman" pitchFamily="18" charset="0"/>
              </a:rPr>
              <a:t>中断请求</a:t>
            </a:r>
            <a:endParaRPr lang="en-US" altLang="zh-CN" sz="2200" dirty="0" smtClean="0">
              <a:solidFill>
                <a:srgbClr val="FF0000"/>
              </a:solidFill>
              <a:cs typeface="Courier New" pitchFamily="49" charset="0"/>
            </a:endParaRPr>
          </a:p>
          <a:p>
            <a:pPr algn="just" fontAlgn="auto">
              <a:lnSpc>
                <a:spcPct val="150000"/>
              </a:lnSpc>
              <a:spcBef>
                <a:spcPct val="0"/>
              </a:spcBef>
              <a:spcAft>
                <a:spcPts val="0"/>
              </a:spcAft>
            </a:pPr>
            <a:r>
              <a:rPr lang="zh-CN" altLang="en-US" b="1" dirty="0">
                <a:solidFill>
                  <a:srgbClr val="C00000"/>
                </a:solidFill>
                <a:cs typeface="Times New Roman" pitchFamily="18" charset="0"/>
              </a:rPr>
              <a:t>控制特点：实现中断优先级的</a:t>
            </a:r>
            <a:r>
              <a:rPr lang="zh-CN" altLang="en-US" b="1" dirty="0" smtClean="0">
                <a:solidFill>
                  <a:srgbClr val="C00000"/>
                </a:solidFill>
                <a:cs typeface="Times New Roman" pitchFamily="18" charset="0"/>
              </a:rPr>
              <a:t>动态控制       </a:t>
            </a:r>
            <a:endParaRPr lang="zh-CN" altLang="en-US" b="1" dirty="0">
              <a:solidFill>
                <a:srgbClr val="C00000"/>
              </a:solidFill>
              <a:cs typeface="Times New Roman" pitchFamily="18" charset="0"/>
            </a:endParaRPr>
          </a:p>
        </p:txBody>
      </p:sp>
      <p:sp>
        <p:nvSpPr>
          <p:cNvPr id="2" name="矩形 1"/>
          <p:cNvSpPr/>
          <p:nvPr/>
        </p:nvSpPr>
        <p:spPr>
          <a:xfrm>
            <a:off x="370364" y="308750"/>
            <a:ext cx="8234084" cy="830997"/>
          </a:xfrm>
          <a:prstGeom prst="rect">
            <a:avLst/>
          </a:prstGeom>
        </p:spPr>
        <p:txBody>
          <a:bodyPr wrap="square">
            <a:spAutoFit/>
          </a:bodyPr>
          <a:lstStyle/>
          <a:p>
            <a:pPr algn="just" fontAlgn="auto">
              <a:lnSpc>
                <a:spcPct val="150000"/>
              </a:lnSpc>
              <a:spcAft>
                <a:spcPts val="0"/>
              </a:spcAft>
            </a:pPr>
            <a:r>
              <a:rPr lang="zh-CN" altLang="en-US" sz="3200" b="1" dirty="0">
                <a:solidFill>
                  <a:srgbClr val="000099"/>
                </a:solidFill>
                <a:latin typeface="微软雅黑" panose="020B0503020204020204" pitchFamily="34" charset="-122"/>
                <a:ea typeface="微软雅黑" panose="020B0503020204020204" pitchFamily="34" charset="-122"/>
              </a:rPr>
              <a:t>三、中断屏蔽和中断允许的设置</a:t>
            </a:r>
            <a:endParaRPr lang="en-US" altLang="zh-CN" sz="3200" b="1" dirty="0">
              <a:solidFill>
                <a:srgbClr val="000099"/>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28180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heckerboard(across)">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checkerboard(across)">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8a5">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0"/>
            <a:ext cx="5904656" cy="6741368"/>
          </a:xfrm>
          <a:prstGeom prst="rect">
            <a:avLst/>
          </a:prstGeom>
          <a:noFill/>
          <a:extLst>
            <a:ext uri="{909E8E84-426E-40DD-AFC4-6F175D3DCCD1}">
              <a14:hiddenFill xmlns:a14="http://schemas.microsoft.com/office/drawing/2010/main">
                <a:solidFill>
                  <a:srgbClr val="FFFFFF"/>
                </a:solidFill>
              </a14:hiddenFill>
            </a:ext>
          </a:extLst>
        </p:spPr>
      </p:pic>
      <p:sp>
        <p:nvSpPr>
          <p:cNvPr id="14339" name="Rectangle 3"/>
          <p:cNvSpPr>
            <a:spLocks noGrp="1" noChangeArrowheads="1"/>
          </p:cNvSpPr>
          <p:nvPr>
            <p:ph type="body" idx="1"/>
          </p:nvPr>
        </p:nvSpPr>
        <p:spPr>
          <a:xfrm>
            <a:off x="323528" y="1124744"/>
            <a:ext cx="3240360" cy="4968552"/>
          </a:xfrm>
        </p:spPr>
        <p:txBody>
          <a:bodyPr>
            <a:noAutofit/>
          </a:bodyPr>
          <a:lstStyle/>
          <a:p>
            <a:pPr marL="0" lvl="1" indent="0">
              <a:lnSpc>
                <a:spcPct val="150000"/>
              </a:lnSpc>
              <a:spcBef>
                <a:spcPts val="0"/>
              </a:spcBef>
              <a:buNone/>
            </a:pPr>
            <a:r>
              <a:rPr lang="en-US" altLang="zh-CN" sz="2400" b="1" dirty="0" smtClean="0">
                <a:solidFill>
                  <a:srgbClr val="C00000"/>
                </a:solidFill>
              </a:rPr>
              <a:t>1</a:t>
            </a:r>
            <a:r>
              <a:rPr lang="zh-CN" altLang="en-US" sz="2400" b="1" dirty="0" smtClean="0">
                <a:solidFill>
                  <a:srgbClr val="C00000"/>
                </a:solidFill>
              </a:rPr>
              <a:t>、中断申请与响应</a:t>
            </a:r>
            <a:endParaRPr lang="en-US" altLang="zh-CN" sz="2400" b="1" dirty="0" smtClean="0">
              <a:solidFill>
                <a:srgbClr val="C00000"/>
              </a:solidFill>
            </a:endParaRPr>
          </a:p>
          <a:p>
            <a:pPr marL="268288" lvl="1" indent="-268288">
              <a:lnSpc>
                <a:spcPct val="150000"/>
              </a:lnSpc>
              <a:spcBef>
                <a:spcPts val="0"/>
              </a:spcBef>
            </a:pPr>
            <a:r>
              <a:rPr lang="zh-CN" altLang="en-US" sz="2200" dirty="0" smtClean="0"/>
              <a:t>随机请求</a:t>
            </a:r>
            <a:endParaRPr lang="en-US" altLang="zh-CN" sz="2200" dirty="0" smtClean="0"/>
          </a:p>
          <a:p>
            <a:pPr marL="268288" lvl="1" indent="-268288">
              <a:lnSpc>
                <a:spcPct val="150000"/>
              </a:lnSpc>
              <a:spcBef>
                <a:spcPts val="0"/>
              </a:spcBef>
            </a:pPr>
            <a:r>
              <a:rPr lang="zh-CN" altLang="en-US" sz="2200" dirty="0" smtClean="0"/>
              <a:t>当前</a:t>
            </a:r>
            <a:r>
              <a:rPr lang="zh-CN" altLang="en-US" sz="2200" dirty="0"/>
              <a:t>指令</a:t>
            </a:r>
            <a:r>
              <a:rPr lang="zh-CN" altLang="en-US" sz="2200" dirty="0" smtClean="0"/>
              <a:t>执行后响应</a:t>
            </a:r>
            <a:endParaRPr lang="en-US" altLang="zh-CN" sz="2200" dirty="0" smtClean="0"/>
          </a:p>
          <a:p>
            <a:pPr marL="0" lvl="1" indent="0">
              <a:lnSpc>
                <a:spcPct val="150000"/>
              </a:lnSpc>
              <a:spcBef>
                <a:spcPts val="0"/>
              </a:spcBef>
              <a:buNone/>
            </a:pPr>
            <a:r>
              <a:rPr lang="en-US" altLang="zh-CN" sz="2400" b="1" dirty="0" smtClean="0">
                <a:solidFill>
                  <a:srgbClr val="C00000"/>
                </a:solidFill>
              </a:rPr>
              <a:t>2</a:t>
            </a:r>
            <a:r>
              <a:rPr lang="zh-CN" altLang="en-US" sz="2400" b="1" dirty="0" smtClean="0">
                <a:solidFill>
                  <a:srgbClr val="C00000"/>
                </a:solidFill>
              </a:rPr>
              <a:t>、断点与现场保护</a:t>
            </a:r>
            <a:endParaRPr lang="en-US" altLang="zh-CN" sz="2400" b="1" dirty="0" smtClean="0">
              <a:solidFill>
                <a:srgbClr val="C00000"/>
              </a:solidFill>
            </a:endParaRPr>
          </a:p>
          <a:p>
            <a:pPr marL="268288" lvl="1" indent="-268288">
              <a:lnSpc>
                <a:spcPct val="150000"/>
              </a:lnSpc>
              <a:spcBef>
                <a:spcPts val="0"/>
              </a:spcBef>
            </a:pPr>
            <a:r>
              <a:rPr lang="en-US" altLang="zh-CN" sz="2200" dirty="0" smtClean="0"/>
              <a:t>PC</a:t>
            </a:r>
          </a:p>
          <a:p>
            <a:pPr marL="268288" lvl="1" indent="-268288">
              <a:lnSpc>
                <a:spcPct val="150000"/>
              </a:lnSpc>
              <a:spcBef>
                <a:spcPts val="0"/>
              </a:spcBef>
            </a:pPr>
            <a:r>
              <a:rPr lang="zh-CN" altLang="en-US" sz="2200" dirty="0" smtClean="0"/>
              <a:t>寄存器、状态</a:t>
            </a:r>
            <a:r>
              <a:rPr lang="zh-CN" altLang="en-US" sz="2200" dirty="0"/>
              <a:t>字</a:t>
            </a:r>
            <a:endParaRPr lang="en-US" altLang="zh-CN" sz="2200" dirty="0"/>
          </a:p>
          <a:p>
            <a:pPr marL="0" lvl="1" indent="0">
              <a:lnSpc>
                <a:spcPct val="150000"/>
              </a:lnSpc>
              <a:spcBef>
                <a:spcPts val="0"/>
              </a:spcBef>
              <a:buNone/>
            </a:pPr>
            <a:r>
              <a:rPr lang="en-US" altLang="zh-CN" sz="2400" b="1" dirty="0" smtClean="0">
                <a:solidFill>
                  <a:srgbClr val="C00000"/>
                </a:solidFill>
              </a:rPr>
              <a:t>3</a:t>
            </a:r>
            <a:r>
              <a:rPr lang="zh-CN" altLang="en-US" sz="2400" b="1" dirty="0" smtClean="0">
                <a:solidFill>
                  <a:srgbClr val="C00000"/>
                </a:solidFill>
              </a:rPr>
              <a:t>、中断嵌套</a:t>
            </a:r>
            <a:endParaRPr lang="en-US" altLang="zh-CN" sz="2400" b="1" dirty="0" smtClean="0">
              <a:solidFill>
                <a:srgbClr val="C00000"/>
              </a:solidFill>
            </a:endParaRPr>
          </a:p>
          <a:p>
            <a:pPr marL="268288" lvl="1" indent="-268288">
              <a:lnSpc>
                <a:spcPct val="150000"/>
              </a:lnSpc>
              <a:spcBef>
                <a:spcPts val="0"/>
              </a:spcBef>
            </a:pPr>
            <a:r>
              <a:rPr lang="zh-CN" altLang="en-US" sz="2200" dirty="0"/>
              <a:t>中断服务时，开中断</a:t>
            </a:r>
            <a:endParaRPr lang="en-US" altLang="zh-CN" sz="2200" dirty="0"/>
          </a:p>
          <a:p>
            <a:pPr marL="0" lvl="1" indent="0">
              <a:lnSpc>
                <a:spcPct val="150000"/>
              </a:lnSpc>
              <a:spcBef>
                <a:spcPts val="0"/>
              </a:spcBef>
              <a:buNone/>
            </a:pPr>
            <a:r>
              <a:rPr lang="en-US" altLang="zh-CN" sz="2400" b="1" dirty="0" smtClean="0">
                <a:solidFill>
                  <a:srgbClr val="C00000"/>
                </a:solidFill>
              </a:rPr>
              <a:t>4</a:t>
            </a:r>
            <a:r>
              <a:rPr lang="zh-CN" altLang="en-US" sz="2400" b="1" dirty="0">
                <a:solidFill>
                  <a:srgbClr val="C00000"/>
                </a:solidFill>
              </a:rPr>
              <a:t>、软硬件结合</a:t>
            </a:r>
          </a:p>
        </p:txBody>
      </p:sp>
      <p:sp>
        <p:nvSpPr>
          <p:cNvPr id="2" name="矩形 1"/>
          <p:cNvSpPr/>
          <p:nvPr/>
        </p:nvSpPr>
        <p:spPr>
          <a:xfrm>
            <a:off x="323528" y="188640"/>
            <a:ext cx="3480440" cy="830997"/>
          </a:xfrm>
          <a:prstGeom prst="rect">
            <a:avLst/>
          </a:prstGeom>
        </p:spPr>
        <p:txBody>
          <a:bodyPr wrap="none">
            <a:spAutoFit/>
          </a:bodyPr>
          <a:lstStyle/>
          <a:p>
            <a:pPr marL="0" lvl="1" indent="0">
              <a:lnSpc>
                <a:spcPct val="150000"/>
              </a:lnSpc>
              <a:spcBef>
                <a:spcPts val="0"/>
              </a:spcBef>
              <a:buNone/>
            </a:pPr>
            <a:r>
              <a:rPr lang="zh-CN" altLang="en-US" sz="3200" b="1" dirty="0">
                <a:solidFill>
                  <a:srgbClr val="000099"/>
                </a:solidFill>
                <a:latin typeface="微软雅黑" panose="020B0503020204020204" pitchFamily="34" charset="-122"/>
                <a:ea typeface="微软雅黑" panose="020B0503020204020204" pitchFamily="34" charset="-122"/>
              </a:rPr>
              <a:t>四、中断处理过程</a:t>
            </a:r>
            <a:endParaRPr lang="en-US" altLang="zh-CN" sz="3200" b="1" dirty="0">
              <a:solidFill>
                <a:srgbClr val="000099"/>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752020" y="3501008"/>
            <a:ext cx="3996444" cy="2664296"/>
            <a:chOff x="4752020" y="3501008"/>
            <a:chExt cx="3996444" cy="2664296"/>
          </a:xfrm>
        </p:grpSpPr>
        <p:sp>
          <p:nvSpPr>
            <p:cNvPr id="3" name="圆角矩形 2"/>
            <p:cNvSpPr/>
            <p:nvPr/>
          </p:nvSpPr>
          <p:spPr bwMode="auto">
            <a:xfrm>
              <a:off x="6732240" y="4293096"/>
              <a:ext cx="2016224" cy="710788"/>
            </a:xfrm>
            <a:prstGeom prst="roundRect">
              <a:avLst/>
            </a:prstGeom>
            <a:noFill/>
            <a:ln w="38100">
              <a:solidFill>
                <a:srgbClr val="FF0000"/>
              </a:solidFill>
              <a:prstDash val="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grpSp>
          <p:nvGrpSpPr>
            <p:cNvPr id="16" name="组合 15"/>
            <p:cNvGrpSpPr/>
            <p:nvPr/>
          </p:nvGrpSpPr>
          <p:grpSpPr>
            <a:xfrm>
              <a:off x="4752020" y="3501008"/>
              <a:ext cx="2412268" cy="2664296"/>
              <a:chOff x="4752020" y="3501008"/>
              <a:chExt cx="2412268" cy="2664296"/>
            </a:xfrm>
          </p:grpSpPr>
          <p:grpSp>
            <p:nvGrpSpPr>
              <p:cNvPr id="12" name="组合 11"/>
              <p:cNvGrpSpPr/>
              <p:nvPr/>
            </p:nvGrpSpPr>
            <p:grpSpPr>
              <a:xfrm>
                <a:off x="4752020" y="3501008"/>
                <a:ext cx="1728192" cy="2664296"/>
                <a:chOff x="7524328" y="548680"/>
                <a:chExt cx="1728192" cy="2664296"/>
              </a:xfrm>
            </p:grpSpPr>
            <p:grpSp>
              <p:nvGrpSpPr>
                <p:cNvPr id="11" name="组合 10"/>
                <p:cNvGrpSpPr/>
                <p:nvPr/>
              </p:nvGrpSpPr>
              <p:grpSpPr>
                <a:xfrm>
                  <a:off x="7524328" y="548680"/>
                  <a:ext cx="1728192" cy="2664296"/>
                  <a:chOff x="7524328" y="548680"/>
                  <a:chExt cx="1728192" cy="2664296"/>
                </a:xfrm>
              </p:grpSpPr>
              <p:sp>
                <p:nvSpPr>
                  <p:cNvPr id="13" name="圆角矩形 12"/>
                  <p:cNvSpPr/>
                  <p:nvPr/>
                </p:nvSpPr>
                <p:spPr bwMode="auto">
                  <a:xfrm>
                    <a:off x="7524328" y="548680"/>
                    <a:ext cx="1728192" cy="2664296"/>
                  </a:xfrm>
                  <a:prstGeom prst="roundRect">
                    <a:avLst/>
                  </a:prstGeom>
                  <a:solidFill>
                    <a:schemeClr val="accent4">
                      <a:lumMod val="60000"/>
                      <a:lumOff val="40000"/>
                    </a:schemeClr>
                  </a:solidFill>
                  <a:ln w="38100">
                    <a:solidFill>
                      <a:srgbClr val="FF0000"/>
                    </a:solidFill>
                    <a:prstDash val="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4" name="TextBox 3"/>
                  <p:cNvSpPr txBox="1"/>
                  <p:nvPr/>
                </p:nvSpPr>
                <p:spPr>
                  <a:xfrm>
                    <a:off x="7704856" y="836712"/>
                    <a:ext cx="1259632" cy="369332"/>
                  </a:xfrm>
                  <a:prstGeom prst="rect">
                    <a:avLst/>
                  </a:prstGeom>
                  <a:noFill/>
                  <a:ln>
                    <a:solidFill>
                      <a:srgbClr val="000099"/>
                    </a:solidFill>
                  </a:ln>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开中断</a:t>
                    </a:r>
                    <a:endParaRPr lang="zh-CN" altLang="en-US" dirty="0">
                      <a:latin typeface="微软雅黑" panose="020B0503020204020204" pitchFamily="34" charset="-122"/>
                      <a:ea typeface="微软雅黑" panose="020B0503020204020204" pitchFamily="34" charset="-122"/>
                    </a:endParaRPr>
                  </a:p>
                </p:txBody>
              </p:sp>
              <p:sp>
                <p:nvSpPr>
                  <p:cNvPr id="7" name="TextBox 6"/>
                  <p:cNvSpPr txBox="1"/>
                  <p:nvPr/>
                </p:nvSpPr>
                <p:spPr>
                  <a:xfrm>
                    <a:off x="7704856" y="1475492"/>
                    <a:ext cx="1259632" cy="369332"/>
                  </a:xfrm>
                  <a:prstGeom prst="rect">
                    <a:avLst/>
                  </a:prstGeom>
                  <a:noFill/>
                  <a:ln>
                    <a:solidFill>
                      <a:srgbClr val="000099"/>
                    </a:solidFill>
                  </a:ln>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设备服务</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704856" y="2051556"/>
                    <a:ext cx="1259632" cy="369332"/>
                  </a:xfrm>
                  <a:prstGeom prst="rect">
                    <a:avLst/>
                  </a:prstGeom>
                  <a:noFill/>
                  <a:ln>
                    <a:solidFill>
                      <a:srgbClr val="000099"/>
                    </a:solidFill>
                  </a:ln>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关中断</a:t>
                    </a:r>
                    <a:endParaRPr lang="zh-CN" altLang="en-US" dirty="0">
                      <a:latin typeface="微软雅黑" panose="020B0503020204020204" pitchFamily="34" charset="-122"/>
                      <a:ea typeface="微软雅黑" panose="020B0503020204020204" pitchFamily="34" charset="-122"/>
                    </a:endParaRPr>
                  </a:p>
                </p:txBody>
              </p:sp>
              <p:cxnSp>
                <p:nvCxnSpPr>
                  <p:cNvPr id="6" name="直接箭头连接符 5"/>
                  <p:cNvCxnSpPr>
                    <a:stCxn id="4" idx="2"/>
                    <a:endCxn id="7" idx="0"/>
                  </p:cNvCxnSpPr>
                  <p:nvPr/>
                </p:nvCxnSpPr>
                <p:spPr>
                  <a:xfrm>
                    <a:off x="8334672" y="1206044"/>
                    <a:ext cx="0" cy="269448"/>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2"/>
                    <a:endCxn id="8" idx="0"/>
                  </p:cNvCxnSpPr>
                  <p:nvPr/>
                </p:nvCxnSpPr>
                <p:spPr>
                  <a:xfrm>
                    <a:off x="8334672" y="1844824"/>
                    <a:ext cx="0" cy="206732"/>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7740352" y="2708920"/>
                  <a:ext cx="1259632" cy="369332"/>
                </a:xfrm>
                <a:prstGeom prst="rect">
                  <a:avLst/>
                </a:prstGeom>
                <a:noFill/>
                <a:ln>
                  <a:noFill/>
                </a:ln>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多级中断</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sp>
            <p:nvSpPr>
              <p:cNvPr id="14" name="左箭头 13"/>
              <p:cNvSpPr/>
              <p:nvPr/>
            </p:nvSpPr>
            <p:spPr bwMode="auto">
              <a:xfrm>
                <a:off x="6480212" y="4509120"/>
                <a:ext cx="684076" cy="288032"/>
              </a:xfrm>
              <a:prstGeom prst="leftArrow">
                <a:avLst/>
              </a:prstGeom>
              <a:solidFill>
                <a:srgbClr val="92D050"/>
              </a:solidFill>
              <a:ln w="28575">
                <a:noFill/>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grpSp>
      </p:grpSp>
      <p:sp>
        <p:nvSpPr>
          <p:cNvPr id="21" name="TextBox 20"/>
          <p:cNvSpPr txBox="1"/>
          <p:nvPr/>
        </p:nvSpPr>
        <p:spPr>
          <a:xfrm>
            <a:off x="7496461" y="834971"/>
            <a:ext cx="1259632" cy="646331"/>
          </a:xfrm>
          <a:prstGeom prst="rect">
            <a:avLst/>
          </a:prstGeom>
          <a:noFill/>
          <a:ln>
            <a:noFill/>
          </a:ln>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单级中断</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algn="ctr"/>
            <a:r>
              <a:rPr lang="zh-CN" altLang="en-US" b="1" dirty="0" smtClean="0">
                <a:solidFill>
                  <a:srgbClr val="C00000"/>
                </a:solidFill>
                <a:latin typeface="微软雅黑" panose="020B0503020204020204" pitchFamily="34" charset="-122"/>
                <a:ea typeface="微软雅黑" panose="020B0503020204020204" pitchFamily="34" charset="-122"/>
              </a:rPr>
              <a:t>处理流程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25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4" name="Picture 4" descr="8a6">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1840" y="1152128"/>
            <a:ext cx="6000571" cy="5589240"/>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a:xfrm>
            <a:off x="107504" y="44624"/>
            <a:ext cx="8784976" cy="1008112"/>
          </a:xfrm>
        </p:spPr>
        <p:txBody>
          <a:bodyPr>
            <a:normAutofit/>
          </a:bodyPr>
          <a:lstStyle/>
          <a:p>
            <a:r>
              <a:rPr lang="en-US" altLang="zh-CN" sz="3200" dirty="0" smtClean="0">
                <a:cs typeface="Times New Roman" pitchFamily="18" charset="0"/>
              </a:rPr>
              <a:t>8.3</a:t>
            </a:r>
            <a:r>
              <a:rPr lang="en-US" altLang="zh-CN" sz="3200" dirty="0" smtClean="0"/>
              <a:t>.2 </a:t>
            </a:r>
            <a:r>
              <a:rPr lang="zh-CN" altLang="en-US" sz="3200" dirty="0" smtClean="0"/>
              <a:t>中断方式的基本</a:t>
            </a:r>
            <a:r>
              <a:rPr lang="en-US" altLang="zh-CN" sz="3200" dirty="0" smtClean="0"/>
              <a:t>I/O</a:t>
            </a:r>
            <a:r>
              <a:rPr lang="zh-CN" altLang="en-US" sz="3200" dirty="0" smtClean="0"/>
              <a:t>接口</a:t>
            </a:r>
            <a:endParaRPr lang="zh-CN" altLang="en-US" sz="3200" dirty="0"/>
          </a:p>
        </p:txBody>
      </p:sp>
      <p:sp>
        <p:nvSpPr>
          <p:cNvPr id="15363" name="Rectangle 3"/>
          <p:cNvSpPr>
            <a:spLocks noGrp="1" noChangeArrowheads="1"/>
          </p:cNvSpPr>
          <p:nvPr>
            <p:ph type="body" idx="1"/>
          </p:nvPr>
        </p:nvSpPr>
        <p:spPr>
          <a:xfrm>
            <a:off x="107503" y="1124743"/>
            <a:ext cx="3096345" cy="4853083"/>
          </a:xfrm>
          <a:solidFill>
            <a:schemeClr val="accent4">
              <a:lumMod val="40000"/>
              <a:lumOff val="60000"/>
            </a:schemeClr>
          </a:solidFill>
        </p:spPr>
        <p:txBody>
          <a:bodyPr>
            <a:noAutofit/>
          </a:bodyPr>
          <a:lstStyle/>
          <a:p>
            <a:pPr marL="0" indent="0">
              <a:lnSpc>
                <a:spcPct val="150000"/>
              </a:lnSpc>
              <a:spcBef>
                <a:spcPts val="0"/>
              </a:spcBef>
              <a:buNone/>
            </a:pPr>
            <a:r>
              <a:rPr lang="zh-CN" altLang="en-US" b="1" dirty="0" smtClean="0">
                <a:solidFill>
                  <a:srgbClr val="000099"/>
                </a:solidFill>
              </a:rPr>
              <a:t>一、接口结构</a:t>
            </a:r>
            <a:endParaRPr lang="en-US" altLang="zh-CN" b="1" dirty="0" smtClean="0">
              <a:solidFill>
                <a:srgbClr val="000099"/>
              </a:solidFill>
            </a:endParaRPr>
          </a:p>
          <a:p>
            <a:pPr>
              <a:lnSpc>
                <a:spcPct val="150000"/>
              </a:lnSpc>
              <a:spcBef>
                <a:spcPts val="0"/>
              </a:spcBef>
            </a:pPr>
            <a:r>
              <a:rPr lang="en-US" altLang="zh-CN" sz="2000" b="1" dirty="0" smtClean="0">
                <a:solidFill>
                  <a:srgbClr val="336600"/>
                </a:solidFill>
              </a:rPr>
              <a:t>BS(</a:t>
            </a:r>
            <a:r>
              <a:rPr lang="en-US" altLang="zh-CN" sz="2000" b="1" dirty="0" err="1" smtClean="0">
                <a:solidFill>
                  <a:srgbClr val="336600"/>
                </a:solidFill>
              </a:rPr>
              <a:t>BuSy</a:t>
            </a:r>
            <a:r>
              <a:rPr lang="en-US" altLang="zh-CN" sz="2000" b="1" dirty="0" smtClean="0">
                <a:solidFill>
                  <a:srgbClr val="336600"/>
                </a:solidFill>
              </a:rPr>
              <a:t>)</a:t>
            </a:r>
          </a:p>
          <a:p>
            <a:pPr marL="0" indent="0">
              <a:lnSpc>
                <a:spcPct val="150000"/>
              </a:lnSpc>
              <a:spcBef>
                <a:spcPts val="0"/>
              </a:spcBef>
              <a:buNone/>
            </a:pPr>
            <a:r>
              <a:rPr lang="zh-CN" altLang="en-US" sz="2000" dirty="0" smtClean="0"/>
              <a:t>    外设</a:t>
            </a:r>
            <a:r>
              <a:rPr lang="zh-CN" altLang="en-US" sz="2000" dirty="0"/>
              <a:t>忙标志</a:t>
            </a:r>
          </a:p>
          <a:p>
            <a:pPr>
              <a:lnSpc>
                <a:spcPct val="150000"/>
              </a:lnSpc>
              <a:spcBef>
                <a:spcPts val="0"/>
              </a:spcBef>
            </a:pPr>
            <a:r>
              <a:rPr lang="en-US" altLang="zh-CN" sz="2000" b="1" dirty="0" smtClean="0">
                <a:solidFill>
                  <a:srgbClr val="336600"/>
                </a:solidFill>
              </a:rPr>
              <a:t>RD(</a:t>
            </a:r>
            <a:r>
              <a:rPr lang="en-US" altLang="zh-CN" sz="2000" b="1" dirty="0" err="1" smtClean="0">
                <a:solidFill>
                  <a:srgbClr val="336600"/>
                </a:solidFill>
              </a:rPr>
              <a:t>ReaDy</a:t>
            </a:r>
            <a:r>
              <a:rPr lang="en-US" altLang="zh-CN" sz="2000" b="1" dirty="0" smtClean="0">
                <a:solidFill>
                  <a:srgbClr val="336600"/>
                </a:solidFill>
              </a:rPr>
              <a:t>)</a:t>
            </a:r>
          </a:p>
          <a:p>
            <a:pPr marL="0" indent="0">
              <a:lnSpc>
                <a:spcPct val="150000"/>
              </a:lnSpc>
              <a:spcBef>
                <a:spcPts val="0"/>
              </a:spcBef>
              <a:buNone/>
            </a:pPr>
            <a:r>
              <a:rPr lang="zh-CN" altLang="en-US" sz="2000" dirty="0" smtClean="0"/>
              <a:t>    外设</a:t>
            </a:r>
            <a:r>
              <a:rPr lang="zh-CN" altLang="en-US" sz="2000" dirty="0"/>
              <a:t>准备</a:t>
            </a:r>
            <a:r>
              <a:rPr lang="zh-CN" altLang="en-US" sz="2000" dirty="0" smtClean="0"/>
              <a:t>就绪标志</a:t>
            </a:r>
            <a:endParaRPr lang="zh-CN" altLang="en-US" sz="2000" dirty="0"/>
          </a:p>
          <a:p>
            <a:pPr>
              <a:lnSpc>
                <a:spcPct val="150000"/>
              </a:lnSpc>
              <a:spcBef>
                <a:spcPts val="0"/>
              </a:spcBef>
            </a:pPr>
            <a:r>
              <a:rPr lang="en-US" altLang="zh-CN" sz="2000" b="1" dirty="0" smtClean="0">
                <a:solidFill>
                  <a:srgbClr val="336600"/>
                </a:solidFill>
              </a:rPr>
              <a:t>EI(Enable Interrupt)</a:t>
            </a:r>
          </a:p>
          <a:p>
            <a:pPr marL="0" indent="0">
              <a:lnSpc>
                <a:spcPct val="150000"/>
              </a:lnSpc>
              <a:spcBef>
                <a:spcPts val="0"/>
              </a:spcBef>
              <a:buNone/>
            </a:pPr>
            <a:r>
              <a:rPr lang="zh-CN" altLang="en-US" sz="2000" dirty="0" smtClean="0"/>
              <a:t>    中断</a:t>
            </a:r>
            <a:r>
              <a:rPr lang="zh-CN" altLang="en-US" sz="2000" dirty="0"/>
              <a:t>允许</a:t>
            </a:r>
            <a:r>
              <a:rPr lang="zh-CN" altLang="en-US" sz="2000" dirty="0" smtClean="0"/>
              <a:t>触发器</a:t>
            </a:r>
            <a:endParaRPr lang="en-US" altLang="zh-CN" sz="2000" dirty="0" smtClean="0"/>
          </a:p>
          <a:p>
            <a:pPr>
              <a:lnSpc>
                <a:spcPct val="150000"/>
              </a:lnSpc>
              <a:spcBef>
                <a:spcPts val="0"/>
              </a:spcBef>
            </a:pPr>
            <a:r>
              <a:rPr lang="zh-CN" altLang="en-US" sz="2000" b="1" dirty="0" smtClean="0">
                <a:solidFill>
                  <a:srgbClr val="336600"/>
                </a:solidFill>
              </a:rPr>
              <a:t>设备选择器</a:t>
            </a:r>
            <a:endParaRPr lang="en-US" altLang="zh-CN" sz="2000" b="1" dirty="0" smtClean="0">
              <a:solidFill>
                <a:srgbClr val="336600"/>
              </a:solidFill>
            </a:endParaRPr>
          </a:p>
          <a:p>
            <a:pPr>
              <a:lnSpc>
                <a:spcPct val="150000"/>
              </a:lnSpc>
              <a:spcBef>
                <a:spcPts val="0"/>
              </a:spcBef>
            </a:pPr>
            <a:r>
              <a:rPr lang="zh-CN" altLang="en-US" sz="2000" b="1" dirty="0" smtClean="0">
                <a:solidFill>
                  <a:srgbClr val="336600"/>
                </a:solidFill>
              </a:rPr>
              <a:t>中断向量逻辑</a:t>
            </a:r>
            <a:endParaRPr lang="en-US" altLang="zh-CN" sz="2000" b="1" dirty="0" smtClean="0">
              <a:solidFill>
                <a:srgbClr val="336600"/>
              </a:solidFill>
            </a:endParaRPr>
          </a:p>
          <a:p>
            <a:pPr>
              <a:lnSpc>
                <a:spcPct val="150000"/>
              </a:lnSpc>
              <a:spcBef>
                <a:spcPts val="0"/>
              </a:spcBef>
            </a:pPr>
            <a:r>
              <a:rPr lang="zh-CN" altLang="en-US" sz="2000" b="1" dirty="0" smtClean="0">
                <a:solidFill>
                  <a:srgbClr val="336600"/>
                </a:solidFill>
              </a:rPr>
              <a:t>数据缓冲寄存器</a:t>
            </a:r>
            <a:endParaRPr lang="en-US" altLang="zh-CN" sz="2000" b="1" dirty="0">
              <a:solidFill>
                <a:srgbClr val="336600"/>
              </a:solidFill>
            </a:endParaRPr>
          </a:p>
        </p:txBody>
      </p:sp>
      <p:sp>
        <p:nvSpPr>
          <p:cNvPr id="2" name="矩形 1"/>
          <p:cNvSpPr/>
          <p:nvPr/>
        </p:nvSpPr>
        <p:spPr>
          <a:xfrm>
            <a:off x="107505" y="5977826"/>
            <a:ext cx="3096344" cy="872547"/>
          </a:xfrm>
          <a:prstGeom prst="rect">
            <a:avLst/>
          </a:prstGeom>
          <a:solidFill>
            <a:schemeClr val="accent2">
              <a:lumMod val="40000"/>
              <a:lumOff val="60000"/>
            </a:schemeClr>
          </a:solidFill>
        </p:spPr>
        <p:txBody>
          <a:bodyPr wrap="square">
            <a:spAutoFit/>
          </a:bodyPr>
          <a:lstStyle/>
          <a:p>
            <a:pPr>
              <a:lnSpc>
                <a:spcPct val="130000"/>
              </a:lnSpc>
              <a:spcBef>
                <a:spcPts val="0"/>
              </a:spcBef>
            </a:pPr>
            <a:r>
              <a:rPr lang="en-US" altLang="zh-CN" sz="2000" b="1" dirty="0" smtClean="0">
                <a:solidFill>
                  <a:srgbClr val="000099"/>
                </a:solidFill>
                <a:latin typeface="微软雅黑" panose="020B0503020204020204" pitchFamily="34" charset="-122"/>
                <a:ea typeface="微软雅黑" panose="020B0503020204020204" pitchFamily="34" charset="-122"/>
              </a:rPr>
              <a:t>CPU</a:t>
            </a:r>
            <a:r>
              <a:rPr lang="zh-CN" altLang="en-US" sz="2000" b="1" dirty="0" smtClean="0">
                <a:solidFill>
                  <a:srgbClr val="000099"/>
                </a:solidFill>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中断请求触发器 </a:t>
            </a:r>
            <a:r>
              <a:rPr lang="en-US" altLang="zh-CN" sz="1900" dirty="0" smtClean="0">
                <a:latin typeface="微软雅黑" panose="020B0503020204020204" pitchFamily="34" charset="-122"/>
                <a:ea typeface="微软雅黑" panose="020B0503020204020204" pitchFamily="34" charset="-122"/>
              </a:rPr>
              <a:t>IR</a:t>
            </a:r>
            <a:endParaRPr lang="zh-CN" altLang="en-US" sz="1900" dirty="0">
              <a:latin typeface="微软雅黑" panose="020B0503020204020204" pitchFamily="34" charset="-122"/>
              <a:ea typeface="微软雅黑" panose="020B0503020204020204" pitchFamily="34" charset="-122"/>
            </a:endParaRPr>
          </a:p>
          <a:p>
            <a:pPr>
              <a:lnSpc>
                <a:spcPct val="130000"/>
              </a:lnSpc>
              <a:spcBef>
                <a:spcPts val="0"/>
              </a:spcBef>
              <a:buClr>
                <a:schemeClr val="accent1"/>
              </a:buClr>
              <a:buSzPct val="70000"/>
            </a:pPr>
            <a:r>
              <a:rPr lang="en-US" altLang="zh-CN" sz="1900" dirty="0" smtClean="0">
                <a:latin typeface="微软雅黑" panose="020B0503020204020204" pitchFamily="34" charset="-122"/>
                <a:ea typeface="微软雅黑" panose="020B0503020204020204" pitchFamily="34" charset="-122"/>
              </a:rPr>
              <a:t>           </a:t>
            </a:r>
            <a:r>
              <a:rPr lang="zh-CN" altLang="en-US" sz="1900" dirty="0" smtClean="0">
                <a:latin typeface="微软雅黑" panose="020B0503020204020204" pitchFamily="34" charset="-122"/>
                <a:ea typeface="微软雅黑" panose="020B0503020204020204" pitchFamily="34" charset="-122"/>
              </a:rPr>
              <a:t>中断屏蔽触发器 </a:t>
            </a:r>
            <a:r>
              <a:rPr lang="en-US" altLang="zh-CN" sz="1900" dirty="0" smtClean="0">
                <a:latin typeface="微软雅黑" panose="020B0503020204020204" pitchFamily="34" charset="-122"/>
                <a:ea typeface="微软雅黑" panose="020B0503020204020204" pitchFamily="34" charset="-122"/>
              </a:rPr>
              <a:t>IM</a:t>
            </a:r>
            <a:endParaRPr lang="zh-CN" altLang="en-US"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6994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47427"/>
            <a:ext cx="7327776" cy="949325"/>
          </a:xfrm>
        </p:spPr>
        <p:txBody>
          <a:bodyPr>
            <a:normAutofit/>
          </a:bodyPr>
          <a:lstStyle/>
          <a:p>
            <a:r>
              <a:rPr lang="en-US" altLang="zh-CN" sz="3200" dirty="0" smtClean="0">
                <a:cs typeface="Times New Roman" pitchFamily="18" charset="0"/>
              </a:rPr>
              <a:t>8.1 I/O</a:t>
            </a:r>
            <a:r>
              <a:rPr lang="zh-CN" altLang="en-US" sz="3200" dirty="0" smtClean="0"/>
              <a:t>信息交换概述</a:t>
            </a:r>
            <a:endParaRPr lang="zh-CN" altLang="en-US" sz="3200" dirty="0"/>
          </a:p>
        </p:txBody>
      </p:sp>
      <p:sp>
        <p:nvSpPr>
          <p:cNvPr id="5123" name="Rectangle 3"/>
          <p:cNvSpPr>
            <a:spLocks noGrp="1" noChangeArrowheads="1"/>
          </p:cNvSpPr>
          <p:nvPr>
            <p:ph type="body" idx="1"/>
          </p:nvPr>
        </p:nvSpPr>
        <p:spPr>
          <a:xfrm>
            <a:off x="467544" y="1268760"/>
            <a:ext cx="8496944" cy="5184576"/>
          </a:xfrm>
        </p:spPr>
        <p:txBody>
          <a:bodyPr>
            <a:noAutofit/>
          </a:bodyPr>
          <a:lstStyle/>
          <a:p>
            <a:pPr>
              <a:lnSpc>
                <a:spcPct val="150000"/>
              </a:lnSpc>
              <a:spcBef>
                <a:spcPts val="0"/>
              </a:spcBef>
              <a:buFont typeface="Wingdings" pitchFamily="2" charset="2"/>
              <a:buNone/>
            </a:pPr>
            <a:r>
              <a:rPr lang="zh-CN" altLang="en-US" sz="2800" b="1" dirty="0">
                <a:solidFill>
                  <a:srgbClr val="000099"/>
                </a:solidFill>
              </a:rPr>
              <a:t>一</a:t>
            </a:r>
            <a:r>
              <a:rPr lang="zh-CN" altLang="en-US" sz="2800" b="1" dirty="0" smtClean="0">
                <a:solidFill>
                  <a:srgbClr val="000099"/>
                </a:solidFill>
              </a:rPr>
              <a:t>、</a:t>
            </a:r>
            <a:r>
              <a:rPr lang="en-US" altLang="zh-CN" sz="2800" b="1" dirty="0" smtClean="0">
                <a:solidFill>
                  <a:srgbClr val="000099"/>
                </a:solidFill>
              </a:rPr>
              <a:t>I/O</a:t>
            </a:r>
            <a:r>
              <a:rPr lang="zh-CN" altLang="en-US" sz="2800" b="1" dirty="0" smtClean="0">
                <a:solidFill>
                  <a:srgbClr val="000099"/>
                </a:solidFill>
              </a:rPr>
              <a:t>数据交换过程</a:t>
            </a:r>
            <a:endParaRPr lang="zh-CN" altLang="en-US" sz="2800" b="1" dirty="0">
              <a:solidFill>
                <a:srgbClr val="000099"/>
              </a:solidFill>
            </a:endParaRPr>
          </a:p>
          <a:p>
            <a:pPr marL="0" indent="0">
              <a:lnSpc>
                <a:spcPct val="150000"/>
              </a:lnSpc>
              <a:spcBef>
                <a:spcPts val="0"/>
              </a:spcBef>
              <a:buNone/>
            </a:pPr>
            <a:r>
              <a:rPr lang="en-US" altLang="zh-CN" b="1" dirty="0" smtClean="0">
                <a:solidFill>
                  <a:srgbClr val="336600"/>
                </a:solidFill>
              </a:rPr>
              <a:t>1</a:t>
            </a:r>
            <a:r>
              <a:rPr lang="zh-CN" altLang="en-US" b="1" dirty="0" smtClean="0">
                <a:solidFill>
                  <a:srgbClr val="336600"/>
                </a:solidFill>
              </a:rPr>
              <a:t>、输入过程</a:t>
            </a:r>
            <a:endParaRPr lang="zh-CN" altLang="en-US" b="1" dirty="0">
              <a:solidFill>
                <a:srgbClr val="336600"/>
              </a:solidFill>
            </a:endParaRPr>
          </a:p>
          <a:p>
            <a:pPr>
              <a:lnSpc>
                <a:spcPct val="150000"/>
              </a:lnSpc>
              <a:spcBef>
                <a:spcPts val="0"/>
              </a:spcBef>
            </a:pPr>
            <a:r>
              <a:rPr lang="zh-CN" altLang="en-US" dirty="0" smtClean="0"/>
              <a:t>发送地址，用于选择设备</a:t>
            </a:r>
            <a:endParaRPr lang="en-US" altLang="zh-CN" dirty="0" smtClean="0"/>
          </a:p>
          <a:p>
            <a:pPr>
              <a:lnSpc>
                <a:spcPct val="150000"/>
              </a:lnSpc>
              <a:spcBef>
                <a:spcPts val="0"/>
              </a:spcBef>
            </a:pPr>
            <a:r>
              <a:rPr lang="zh-CN" altLang="en-US" b="1" dirty="0" smtClean="0">
                <a:solidFill>
                  <a:srgbClr val="C00000"/>
                </a:solidFill>
              </a:rPr>
              <a:t>等候输入设备的数据成为有效</a:t>
            </a:r>
            <a:endParaRPr lang="en-US" altLang="zh-CN" b="1" dirty="0" smtClean="0">
              <a:solidFill>
                <a:srgbClr val="C00000"/>
              </a:solidFill>
            </a:endParaRPr>
          </a:p>
          <a:p>
            <a:pPr>
              <a:lnSpc>
                <a:spcPct val="150000"/>
              </a:lnSpc>
              <a:spcBef>
                <a:spcPts val="0"/>
              </a:spcBef>
            </a:pPr>
            <a:r>
              <a:rPr lang="zh-CN" altLang="en-US" dirty="0" smtClean="0"/>
              <a:t>从数据总线读入数据</a:t>
            </a:r>
            <a:endParaRPr lang="zh-CN" altLang="en-US" dirty="0"/>
          </a:p>
          <a:p>
            <a:pPr marL="0" indent="0">
              <a:lnSpc>
                <a:spcPct val="150000"/>
              </a:lnSpc>
              <a:spcBef>
                <a:spcPts val="0"/>
              </a:spcBef>
              <a:buNone/>
            </a:pPr>
            <a:r>
              <a:rPr lang="en-US" altLang="zh-CN" b="1" dirty="0">
                <a:solidFill>
                  <a:srgbClr val="336600"/>
                </a:solidFill>
              </a:rPr>
              <a:t>2</a:t>
            </a:r>
            <a:r>
              <a:rPr lang="zh-CN" altLang="en-US" b="1" dirty="0">
                <a:solidFill>
                  <a:srgbClr val="336600"/>
                </a:solidFill>
              </a:rPr>
              <a:t>、输出过程</a:t>
            </a:r>
          </a:p>
          <a:p>
            <a:pPr marL="274320" lvl="1">
              <a:lnSpc>
                <a:spcPct val="150000"/>
              </a:lnSpc>
              <a:spcBef>
                <a:spcPts val="0"/>
              </a:spcBef>
              <a:buSzPct val="70000"/>
              <a:buFont typeface="Wingdings"/>
              <a:buChar char=""/>
            </a:pPr>
            <a:r>
              <a:rPr lang="zh-CN" altLang="en-US" sz="2400" dirty="0" smtClean="0"/>
              <a:t>发送</a:t>
            </a:r>
            <a:r>
              <a:rPr lang="zh-CN" altLang="en-US" sz="2400" dirty="0"/>
              <a:t>地址，用于</a:t>
            </a:r>
            <a:r>
              <a:rPr lang="zh-CN" altLang="en-US" sz="2400" dirty="0" smtClean="0"/>
              <a:t>选择设备</a:t>
            </a:r>
            <a:endParaRPr lang="en-US" altLang="zh-CN" sz="2400" dirty="0"/>
          </a:p>
          <a:p>
            <a:pPr marL="274320" lvl="1">
              <a:lnSpc>
                <a:spcPct val="150000"/>
              </a:lnSpc>
              <a:spcBef>
                <a:spcPts val="0"/>
              </a:spcBef>
              <a:buSzPct val="70000"/>
              <a:buFont typeface="Wingdings"/>
              <a:buChar char=""/>
            </a:pPr>
            <a:r>
              <a:rPr lang="zh-CN" altLang="en-US" sz="2400" dirty="0" smtClean="0"/>
              <a:t>发送数据</a:t>
            </a:r>
            <a:endParaRPr lang="en-US" altLang="zh-CN" sz="2400" dirty="0"/>
          </a:p>
          <a:p>
            <a:pPr marL="274320" lvl="1">
              <a:lnSpc>
                <a:spcPct val="150000"/>
              </a:lnSpc>
              <a:spcBef>
                <a:spcPts val="0"/>
              </a:spcBef>
              <a:buSzPct val="70000"/>
              <a:buFont typeface="Wingdings"/>
              <a:buChar char=""/>
            </a:pPr>
            <a:r>
              <a:rPr lang="zh-CN" altLang="en-US" sz="2400" b="1" dirty="0">
                <a:solidFill>
                  <a:srgbClr val="C00000"/>
                </a:solidFill>
              </a:rPr>
              <a:t>输出设备认为数据有效，取走数据</a:t>
            </a:r>
          </a:p>
        </p:txBody>
      </p:sp>
    </p:spTree>
    <p:extLst>
      <p:ext uri="{BB962C8B-B14F-4D97-AF65-F5344CB8AC3E}">
        <p14:creationId xmlns:p14="http://schemas.microsoft.com/office/powerpoint/2010/main" val="127921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4" name="Picture 4" descr="8a6">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7784" y="-1"/>
            <a:ext cx="6516215" cy="4725146"/>
          </a:xfrm>
          <a:prstGeom prst="rect">
            <a:avLst/>
          </a:prstGeom>
          <a:noFill/>
          <a:extLst>
            <a:ext uri="{909E8E84-426E-40DD-AFC4-6F175D3DCCD1}">
              <a14:hiddenFill xmlns:a14="http://schemas.microsoft.com/office/drawing/2010/main">
                <a:solidFill>
                  <a:srgbClr val="FFFFFF"/>
                </a:solidFill>
              </a14:hiddenFill>
            </a:ext>
          </a:extLst>
        </p:spPr>
      </p:pic>
      <p:sp>
        <p:nvSpPr>
          <p:cNvPr id="15365" name="Rectangle 5"/>
          <p:cNvSpPr>
            <a:spLocks noChangeArrowheads="1"/>
          </p:cNvSpPr>
          <p:nvPr/>
        </p:nvSpPr>
        <p:spPr bwMode="auto">
          <a:xfrm>
            <a:off x="107504" y="4725145"/>
            <a:ext cx="8928992" cy="2088231"/>
          </a:xfrm>
          <a:prstGeom prst="rect">
            <a:avLst/>
          </a:prstGeom>
          <a:solidFill>
            <a:schemeClr val="accent2">
              <a:lumMod val="40000"/>
              <a:lumOff val="60000"/>
            </a:schemeClr>
          </a:solidFill>
          <a:ln>
            <a:noFill/>
          </a:ln>
          <a:effectLst/>
          <a:extLst/>
        </p:spPr>
        <p:txBody>
          <a:bodyPr wrap="square">
            <a:noAutofit/>
          </a:bodyPr>
          <a:lstStyle/>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① 程序启动</a:t>
            </a:r>
            <a:r>
              <a:rPr lang="zh-CN" altLang="en-US" sz="2000" dirty="0">
                <a:latin typeface="微软雅黑" panose="020B0503020204020204" pitchFamily="34" charset="-122"/>
                <a:ea typeface="微软雅黑" panose="020B0503020204020204" pitchFamily="34" charset="-122"/>
              </a:rPr>
              <a:t>外设，将接口</a:t>
            </a:r>
            <a:r>
              <a:rPr lang="zh-CN" altLang="en-US" sz="2000" dirty="0" smtClean="0">
                <a:latin typeface="微软雅黑" panose="020B0503020204020204" pitchFamily="34" charset="-122"/>
                <a:ea typeface="微软雅黑" panose="020B0503020204020204" pitchFamily="34" charset="-122"/>
              </a:rPr>
              <a:t>“忙”标志</a:t>
            </a:r>
            <a:r>
              <a:rPr lang="en-US" altLang="zh-CN" sz="2000" dirty="0" smtClean="0">
                <a:latin typeface="微软雅黑" panose="020B0503020204020204" pitchFamily="34" charset="-122"/>
                <a:ea typeface="微软雅黑" panose="020B0503020204020204" pitchFamily="34" charset="-122"/>
              </a:rPr>
              <a:t>BS</a:t>
            </a:r>
            <a:r>
              <a:rPr lang="zh-CN" altLang="en-US" sz="2000" dirty="0" smtClean="0">
                <a:latin typeface="微软雅黑" panose="020B0503020204020204" pitchFamily="34" charset="-122"/>
                <a:ea typeface="微软雅黑" panose="020B0503020204020204" pitchFamily="34" charset="-122"/>
              </a:rPr>
              <a:t>置</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“准备就绪”标志</a:t>
            </a:r>
            <a:r>
              <a:rPr lang="en-US" altLang="zh-CN" sz="2000" dirty="0">
                <a:latin typeface="微软雅黑" panose="020B0503020204020204" pitchFamily="34" charset="-122"/>
                <a:ea typeface="微软雅黑" panose="020B0503020204020204" pitchFamily="34" charset="-122"/>
              </a:rPr>
              <a:t>RD</a:t>
            </a:r>
            <a:r>
              <a:rPr lang="zh-CN" altLang="en-US" sz="2000" dirty="0">
                <a:latin typeface="微软雅黑" panose="020B0503020204020204" pitchFamily="34" charset="-122"/>
                <a:ea typeface="微软雅黑" panose="020B0503020204020204" pitchFamily="34" charset="-122"/>
              </a:rPr>
              <a:t>清</a:t>
            </a:r>
            <a:r>
              <a:rPr lang="en-US" altLang="zh-CN" sz="2000" dirty="0" smtClean="0">
                <a:latin typeface="微软雅黑" panose="020B0503020204020204" pitchFamily="34" charset="-122"/>
                <a:ea typeface="微软雅黑" panose="020B0503020204020204" pitchFamily="34" charset="-122"/>
              </a:rPr>
              <a:t>0</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② 接口</a:t>
            </a:r>
            <a:r>
              <a:rPr lang="zh-CN" altLang="en-US" sz="2000" dirty="0">
                <a:latin typeface="微软雅黑" panose="020B0503020204020204" pitchFamily="34" charset="-122"/>
                <a:ea typeface="微软雅黑" panose="020B0503020204020204" pitchFamily="34" charset="-122"/>
              </a:rPr>
              <a:t>向外设发出启动</a:t>
            </a:r>
            <a:r>
              <a:rPr lang="zh-CN" altLang="en-US" sz="2000" dirty="0" smtClean="0">
                <a:latin typeface="微软雅黑" panose="020B0503020204020204" pitchFamily="34" charset="-122"/>
                <a:ea typeface="微软雅黑" panose="020B0503020204020204" pitchFamily="34" charset="-122"/>
              </a:rPr>
              <a:t>信号</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③ 数据</a:t>
            </a:r>
            <a:r>
              <a:rPr lang="zh-CN" altLang="en-US" sz="2000" dirty="0">
                <a:latin typeface="微软雅黑" panose="020B0503020204020204" pitchFamily="34" charset="-122"/>
                <a:ea typeface="微软雅黑" panose="020B0503020204020204" pitchFamily="34" charset="-122"/>
              </a:rPr>
              <a:t>由外设传送到接口</a:t>
            </a:r>
            <a:r>
              <a:rPr lang="zh-CN" altLang="en-US" sz="2000" dirty="0" smtClean="0">
                <a:latin typeface="微软雅黑" panose="020B0503020204020204" pitchFamily="34" charset="-122"/>
                <a:ea typeface="微软雅黑" panose="020B0503020204020204" pitchFamily="34" charset="-122"/>
              </a:rPr>
              <a:t>的数据缓冲寄存器</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④ 设备</a:t>
            </a:r>
            <a:r>
              <a:rPr lang="zh-CN" altLang="en-US" sz="2000" dirty="0">
                <a:latin typeface="微软雅黑" panose="020B0503020204020204" pitchFamily="34" charset="-122"/>
                <a:ea typeface="微软雅黑" panose="020B0503020204020204" pitchFamily="34" charset="-122"/>
              </a:rPr>
              <a:t>动作结束</a:t>
            </a:r>
            <a:r>
              <a:rPr lang="zh-CN" altLang="en-US" sz="2000" dirty="0" smtClean="0">
                <a:latin typeface="微软雅黑" panose="020B0503020204020204" pitchFamily="34" charset="-122"/>
                <a:ea typeface="微软雅黑" panose="020B0503020204020204" pitchFamily="34" charset="-122"/>
              </a:rPr>
              <a:t>或数据缓冲寄存器填满</a:t>
            </a:r>
            <a:r>
              <a:rPr lang="zh-CN" altLang="en-US" sz="2000" dirty="0">
                <a:latin typeface="微软雅黑" panose="020B0503020204020204" pitchFamily="34" charset="-122"/>
                <a:ea typeface="微软雅黑" panose="020B0503020204020204" pitchFamily="34" charset="-122"/>
              </a:rPr>
              <a:t>时，设备向接口</a:t>
            </a:r>
            <a:r>
              <a:rPr lang="zh-CN" altLang="en-US" sz="2000" dirty="0" smtClean="0">
                <a:latin typeface="微软雅黑" panose="020B0503020204020204" pitchFamily="34" charset="-122"/>
                <a:ea typeface="微软雅黑" panose="020B0503020204020204" pitchFamily="34" charset="-122"/>
              </a:rPr>
              <a:t>送控制信号，</a:t>
            </a:r>
            <a:r>
              <a:rPr lang="en-US" altLang="zh-CN" sz="2000" dirty="0" smtClean="0">
                <a:latin typeface="微软雅黑" panose="020B0503020204020204" pitchFamily="34" charset="-122"/>
                <a:ea typeface="微软雅黑" panose="020B0503020204020204" pitchFamily="34" charset="-122"/>
              </a:rPr>
              <a:t>RD</a:t>
            </a:r>
            <a:r>
              <a:rPr lang="zh-CN" altLang="en-US" sz="2000" dirty="0" smtClean="0">
                <a:latin typeface="微软雅黑" panose="020B0503020204020204" pitchFamily="34" charset="-122"/>
                <a:ea typeface="微软雅黑" panose="020B0503020204020204" pitchFamily="34" charset="-122"/>
              </a:rPr>
              <a:t>置</a:t>
            </a:r>
            <a:r>
              <a:rPr lang="en-US" altLang="zh-CN" sz="2000" dirty="0" smtClean="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⑤ 允许中断</a:t>
            </a:r>
            <a:r>
              <a:rPr lang="zh-CN" altLang="en-US" sz="2000" dirty="0">
                <a:latin typeface="微软雅黑" panose="020B0503020204020204" pitchFamily="34" charset="-122"/>
                <a:ea typeface="微软雅黑" panose="020B0503020204020204" pitchFamily="34" charset="-122"/>
              </a:rPr>
              <a:t>标志</a:t>
            </a:r>
            <a:r>
              <a:rPr lang="en-US" altLang="zh-CN" sz="2000" dirty="0">
                <a:latin typeface="微软雅黑" panose="020B0503020204020204" pitchFamily="34" charset="-122"/>
                <a:ea typeface="微软雅黑" panose="020B0503020204020204" pitchFamily="34" charset="-122"/>
              </a:rPr>
              <a:t>EI</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时，接口向</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发出中断请求</a:t>
            </a:r>
            <a:r>
              <a:rPr lang="zh-CN" altLang="en-US" sz="2000" dirty="0" smtClean="0">
                <a:latin typeface="微软雅黑" panose="020B0503020204020204" pitchFamily="34" charset="-122"/>
                <a:ea typeface="微软雅黑" panose="020B0503020204020204" pitchFamily="34" charset="-122"/>
              </a:rPr>
              <a:t>信号</a:t>
            </a:r>
            <a:endParaRPr lang="zh-CN" altLang="en-US" sz="2000" dirty="0">
              <a:latin typeface="微软雅黑" panose="020B0503020204020204" pitchFamily="34" charset="-122"/>
              <a:ea typeface="微软雅黑" panose="020B0503020204020204" pitchFamily="34" charset="-122"/>
            </a:endParaRPr>
          </a:p>
        </p:txBody>
      </p:sp>
      <p:sp>
        <p:nvSpPr>
          <p:cNvPr id="15362" name="Rectangle 2"/>
          <p:cNvSpPr>
            <a:spLocks noGrp="1" noChangeArrowheads="1"/>
          </p:cNvSpPr>
          <p:nvPr>
            <p:ph type="title"/>
          </p:nvPr>
        </p:nvSpPr>
        <p:spPr>
          <a:xfrm>
            <a:off x="35496" y="1556792"/>
            <a:ext cx="9001000" cy="648072"/>
          </a:xfrm>
        </p:spPr>
        <p:txBody>
          <a:bodyPr anchor="t">
            <a:normAutofit/>
          </a:bodyPr>
          <a:lstStyle/>
          <a:p>
            <a:r>
              <a:rPr lang="zh-CN" altLang="en-US" sz="3200" dirty="0" smtClean="0">
                <a:solidFill>
                  <a:srgbClr val="000066"/>
                </a:solidFill>
                <a:cs typeface="Times New Roman" pitchFamily="18" charset="0"/>
              </a:rPr>
              <a:t>二、传送过程</a:t>
            </a:r>
            <a:endParaRPr lang="zh-CN" altLang="en-US" sz="3200" dirty="0">
              <a:solidFill>
                <a:srgbClr val="000066"/>
              </a:solidFill>
            </a:endParaRPr>
          </a:p>
        </p:txBody>
      </p:sp>
    </p:spTree>
    <p:extLst>
      <p:ext uri="{BB962C8B-B14F-4D97-AF65-F5344CB8AC3E}">
        <p14:creationId xmlns:p14="http://schemas.microsoft.com/office/powerpoint/2010/main" val="161676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ppt_x"/>
                                          </p:val>
                                        </p:tav>
                                        <p:tav tm="100000">
                                          <p:val>
                                            <p:strVal val="#ppt_x"/>
                                          </p:val>
                                        </p:tav>
                                      </p:tavLst>
                                    </p:anim>
                                    <p:anim calcmode="lin" valueType="num">
                                      <p:cBhvr additive="base">
                                        <p:cTn id="14"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15365"/>
                                        </p:tgtEl>
                                        <p:attrNameLst>
                                          <p:attrName>ppt_x</p:attrName>
                                        </p:attrNameLst>
                                      </p:cBhvr>
                                      <p:tavLst>
                                        <p:tav tm="0">
                                          <p:val>
                                            <p:strVal val="ppt_x"/>
                                          </p:val>
                                        </p:tav>
                                        <p:tav tm="100000">
                                          <p:val>
                                            <p:strVal val="ppt_x"/>
                                          </p:val>
                                        </p:tav>
                                      </p:tavLst>
                                    </p:anim>
                                    <p:anim calcmode="lin" valueType="num">
                                      <p:cBhvr additive="base">
                                        <p:cTn id="19" dur="500"/>
                                        <p:tgtEl>
                                          <p:spTgt spid="15365"/>
                                        </p:tgtEl>
                                        <p:attrNameLst>
                                          <p:attrName>ppt_y</p:attrName>
                                        </p:attrNameLst>
                                      </p:cBhvr>
                                      <p:tavLst>
                                        <p:tav tm="0">
                                          <p:val>
                                            <p:strVal val="ppt_y"/>
                                          </p:val>
                                        </p:tav>
                                        <p:tav tm="100000">
                                          <p:val>
                                            <p:strVal val="1+ppt_h/2"/>
                                          </p:val>
                                        </p:tav>
                                      </p:tavLst>
                                    </p:anim>
                                    <p:set>
                                      <p:cBhvr>
                                        <p:cTn id="20" dur="1" fill="hold">
                                          <p:stCondLst>
                                            <p:cond delay="499"/>
                                          </p:stCondLst>
                                        </p:cTn>
                                        <p:tgtEl>
                                          <p:spTgt spid="1536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5364"/>
                                        </p:tgtEl>
                                        <p:attrNameLst>
                                          <p:attrName>ppt_x</p:attrName>
                                        </p:attrNameLst>
                                      </p:cBhvr>
                                      <p:tavLst>
                                        <p:tav tm="0">
                                          <p:val>
                                            <p:strVal val="ppt_x"/>
                                          </p:val>
                                        </p:tav>
                                        <p:tav tm="100000">
                                          <p:val>
                                            <p:strVal val="ppt_x"/>
                                          </p:val>
                                        </p:tav>
                                      </p:tavLst>
                                    </p:anim>
                                    <p:anim calcmode="lin" valueType="num">
                                      <p:cBhvr additive="base">
                                        <p:cTn id="25" dur="500"/>
                                        <p:tgtEl>
                                          <p:spTgt spid="15364"/>
                                        </p:tgtEl>
                                        <p:attrNameLst>
                                          <p:attrName>ppt_y</p:attrName>
                                        </p:attrNameLst>
                                      </p:cBhvr>
                                      <p:tavLst>
                                        <p:tav tm="0">
                                          <p:val>
                                            <p:strVal val="ppt_y"/>
                                          </p:val>
                                        </p:tav>
                                        <p:tav tm="100000">
                                          <p:val>
                                            <p:strVal val="1+ppt_h/2"/>
                                          </p:val>
                                        </p:tav>
                                      </p:tavLst>
                                    </p:anim>
                                    <p:set>
                                      <p:cBhvr>
                                        <p:cTn id="26" dur="1" fill="hold">
                                          <p:stCondLst>
                                            <p:cond delay="4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8a6">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6" y="0"/>
            <a:ext cx="7308303" cy="4293096"/>
          </a:xfrm>
          <a:prstGeom prst="rect">
            <a:avLst/>
          </a:prstGeom>
          <a:noFill/>
          <a:extLst>
            <a:ext uri="{909E8E84-426E-40DD-AFC4-6F175D3DCCD1}">
              <a14:hiddenFill xmlns:a14="http://schemas.microsoft.com/office/drawing/2010/main">
                <a:solidFill>
                  <a:srgbClr val="FFFFFF"/>
                </a:solidFill>
              </a14:hiddenFill>
            </a:ext>
          </a:extLst>
        </p:spPr>
      </p:pic>
      <p:sp>
        <p:nvSpPr>
          <p:cNvPr id="15370" name="Rectangle 10"/>
          <p:cNvSpPr>
            <a:spLocks noChangeArrowheads="1"/>
          </p:cNvSpPr>
          <p:nvPr/>
        </p:nvSpPr>
        <p:spPr bwMode="auto">
          <a:xfrm>
            <a:off x="107504" y="4293096"/>
            <a:ext cx="8928992" cy="2501265"/>
          </a:xfrm>
          <a:prstGeom prst="rect">
            <a:avLst/>
          </a:prstGeom>
          <a:solidFill>
            <a:schemeClr val="accent2">
              <a:lumMod val="40000"/>
              <a:lumOff val="60000"/>
            </a:schemeClr>
          </a:solidFill>
          <a:ln>
            <a:noFill/>
          </a:ln>
          <a:effectLst/>
          <a:extLst/>
        </p:spPr>
        <p:txBody>
          <a:bodyPr wrap="square">
            <a:noAutofit/>
          </a:bodyPr>
          <a:lstStyle/>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⑥ 指令</a:t>
            </a:r>
            <a:r>
              <a:rPr lang="zh-CN" altLang="en-US" sz="2000" dirty="0">
                <a:latin typeface="微软雅黑" panose="020B0503020204020204" pitchFamily="34" charset="-122"/>
                <a:ea typeface="微软雅黑" panose="020B0503020204020204" pitchFamily="34" charset="-122"/>
              </a:rPr>
              <a:t>执行末尾</a:t>
            </a:r>
            <a:r>
              <a:rPr lang="en-US" altLang="zh-CN" sz="2000" dirty="0">
                <a:latin typeface="微软雅黑" panose="020B0503020204020204" pitchFamily="34" charset="-122"/>
                <a:ea typeface="微软雅黑" panose="020B0503020204020204" pitchFamily="34" charset="-122"/>
              </a:rPr>
              <a:t>, CPU</a:t>
            </a:r>
            <a:r>
              <a:rPr lang="zh-CN" altLang="en-US" sz="2000" dirty="0">
                <a:latin typeface="微软雅黑" panose="020B0503020204020204" pitchFamily="34" charset="-122"/>
                <a:ea typeface="微软雅黑" panose="020B0503020204020204" pitchFamily="34" charset="-122"/>
              </a:rPr>
              <a:t>检查中断请求线，将中断请求信号接收</a:t>
            </a:r>
            <a:r>
              <a:rPr lang="zh-CN" altLang="en-US" sz="2000" dirty="0" smtClean="0">
                <a:latin typeface="微软雅黑" panose="020B0503020204020204" pitchFamily="34" charset="-122"/>
                <a:ea typeface="微软雅黑" panose="020B0503020204020204" pitchFamily="34" charset="-122"/>
              </a:rPr>
              <a:t>到 </a:t>
            </a:r>
            <a:r>
              <a:rPr lang="en-US" altLang="zh-CN" sz="2000" dirty="0" smtClean="0">
                <a:latin typeface="微软雅黑" panose="020B0503020204020204" pitchFamily="34" charset="-122"/>
                <a:ea typeface="微软雅黑" panose="020B0503020204020204" pitchFamily="34" charset="-122"/>
              </a:rPr>
              <a:t>IR</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⑦ 若中断屏蔽码 </a:t>
            </a:r>
            <a:r>
              <a:rPr lang="en-US" altLang="zh-CN" sz="2000" dirty="0" smtClean="0">
                <a:latin typeface="微软雅黑" panose="020B0503020204020204" pitchFamily="34" charset="-122"/>
                <a:ea typeface="微软雅黑" panose="020B0503020204020204" pitchFamily="34" charset="-122"/>
              </a:rPr>
              <a:t>IM</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受理中断请求，发出中断响应信号</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关中断</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⑧ 接口产生中断向量，转向</a:t>
            </a:r>
            <a:r>
              <a:rPr lang="zh-CN" altLang="en-US" sz="2000" dirty="0">
                <a:latin typeface="微软雅黑" panose="020B0503020204020204" pitchFamily="34" charset="-122"/>
                <a:ea typeface="微软雅黑" panose="020B0503020204020204" pitchFamily="34" charset="-122"/>
              </a:rPr>
              <a:t>该设备的中断服务程序</a:t>
            </a: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zh-CN" altLang="en-US" sz="2000" dirty="0" smtClean="0">
                <a:latin typeface="微软雅黑" panose="020B0503020204020204" pitchFamily="34" charset="-122"/>
                <a:ea typeface="微软雅黑" panose="020B0503020204020204" pitchFamily="34" charset="-122"/>
              </a:rPr>
              <a:t>⑨ 中断服务程序</a:t>
            </a:r>
            <a:r>
              <a:rPr lang="zh-CN" altLang="en-US" sz="2000" dirty="0">
                <a:latin typeface="微软雅黑" panose="020B0503020204020204" pitchFamily="34" charset="-122"/>
                <a:ea typeface="微软雅黑" panose="020B0503020204020204" pitchFamily="34" charset="-122"/>
              </a:rPr>
              <a:t>通过输入指令把接口数据缓冲寄存器中的数据读至</a:t>
            </a:r>
            <a:r>
              <a:rPr lang="en-US" altLang="zh-CN" sz="2000" dirty="0">
                <a:latin typeface="微软雅黑" panose="020B0503020204020204" pitchFamily="34" charset="-122"/>
                <a:ea typeface="微软雅黑" panose="020B0503020204020204" pitchFamily="34" charset="-122"/>
              </a:rPr>
              <a:t>CPU</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buClr>
                <a:schemeClr val="accent1"/>
              </a:buClr>
              <a:buSzPct val="70000"/>
            </a:pPr>
            <a:r>
              <a:rPr lang="en-US" altLang="zh-CN" sz="2000" dirty="0" smtClean="0">
                <a:latin typeface="微软雅黑" panose="020B0503020204020204" pitchFamily="34" charset="-122"/>
                <a:ea typeface="微软雅黑" panose="020B0503020204020204" pitchFamily="34" charset="-122"/>
              </a:rPr>
              <a:t>⑩ CPU</a:t>
            </a:r>
            <a:r>
              <a:rPr lang="zh-CN" altLang="en-US" sz="2000" dirty="0">
                <a:latin typeface="微软雅黑" panose="020B0503020204020204" pitchFamily="34" charset="-122"/>
                <a:ea typeface="微软雅黑" panose="020B0503020204020204" pitchFamily="34" charset="-122"/>
              </a:rPr>
              <a:t>发出控制信号</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将接口中的</a:t>
            </a: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RD</a:t>
            </a:r>
            <a:r>
              <a:rPr lang="zh-CN" altLang="en-US" sz="2000" dirty="0">
                <a:latin typeface="微软雅黑" panose="020B0503020204020204" pitchFamily="34" charset="-122"/>
                <a:ea typeface="微软雅黑" panose="020B0503020204020204" pitchFamily="34" charset="-122"/>
              </a:rPr>
              <a:t>标志</a:t>
            </a:r>
            <a:r>
              <a:rPr lang="zh-CN" altLang="en-US" sz="2000" dirty="0" smtClean="0">
                <a:latin typeface="微软雅黑" panose="020B0503020204020204" pitchFamily="34" charset="-122"/>
                <a:ea typeface="微软雅黑" panose="020B0503020204020204" pitchFamily="34" charset="-122"/>
              </a:rPr>
              <a:t>复位</a:t>
            </a:r>
            <a:endParaRPr lang="zh-CN" altLang="en-US" sz="2000" dirty="0">
              <a:latin typeface="微软雅黑" panose="020B0503020204020204" pitchFamily="34" charset="-122"/>
              <a:ea typeface="微软雅黑" panose="020B0503020204020204" pitchFamily="34" charset="-122"/>
            </a:endParaRPr>
          </a:p>
        </p:txBody>
      </p:sp>
      <p:sp>
        <p:nvSpPr>
          <p:cNvPr id="15362" name="Rectangle 2"/>
          <p:cNvSpPr>
            <a:spLocks noGrp="1" noChangeArrowheads="1"/>
          </p:cNvSpPr>
          <p:nvPr>
            <p:ph type="title"/>
          </p:nvPr>
        </p:nvSpPr>
        <p:spPr>
          <a:xfrm>
            <a:off x="56728" y="1628800"/>
            <a:ext cx="7467600" cy="1008112"/>
          </a:xfrm>
        </p:spPr>
        <p:txBody>
          <a:bodyPr>
            <a:normAutofit/>
          </a:bodyPr>
          <a:lstStyle/>
          <a:p>
            <a:r>
              <a:rPr lang="zh-CN" altLang="en-US" sz="3200" dirty="0" smtClean="0">
                <a:solidFill>
                  <a:srgbClr val="000066"/>
                </a:solidFill>
                <a:cs typeface="Times New Roman" pitchFamily="18" charset="0"/>
              </a:rPr>
              <a:t>传送过程</a:t>
            </a:r>
            <a:endParaRPr lang="zh-CN" altLang="en-US" sz="3200" dirty="0">
              <a:solidFill>
                <a:srgbClr val="000066"/>
              </a:solidFill>
            </a:endParaRPr>
          </a:p>
        </p:txBody>
      </p:sp>
    </p:spTree>
    <p:extLst>
      <p:ext uri="{BB962C8B-B14F-4D97-AF65-F5344CB8AC3E}">
        <p14:creationId xmlns:p14="http://schemas.microsoft.com/office/powerpoint/2010/main" val="2167591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ppt_x"/>
                                          </p:val>
                                        </p:tav>
                                        <p:tav tm="100000">
                                          <p:val>
                                            <p:strVal val="#ppt_x"/>
                                          </p:val>
                                        </p:tav>
                                      </p:tavLst>
                                    </p:anim>
                                    <p:anim calcmode="lin" valueType="num">
                                      <p:cBhvr additive="base">
                                        <p:cTn id="14"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15370"/>
                                        </p:tgtEl>
                                        <p:attrNameLst>
                                          <p:attrName>ppt_x</p:attrName>
                                        </p:attrNameLst>
                                      </p:cBhvr>
                                      <p:tavLst>
                                        <p:tav tm="0">
                                          <p:val>
                                            <p:strVal val="ppt_x"/>
                                          </p:val>
                                        </p:tav>
                                        <p:tav tm="100000">
                                          <p:val>
                                            <p:strVal val="ppt_x"/>
                                          </p:val>
                                        </p:tav>
                                      </p:tavLst>
                                    </p:anim>
                                    <p:anim calcmode="lin" valueType="num">
                                      <p:cBhvr additive="base">
                                        <p:cTn id="19" dur="500"/>
                                        <p:tgtEl>
                                          <p:spTgt spid="15370"/>
                                        </p:tgtEl>
                                        <p:attrNameLst>
                                          <p:attrName>ppt_y</p:attrName>
                                        </p:attrNameLst>
                                      </p:cBhvr>
                                      <p:tavLst>
                                        <p:tav tm="0">
                                          <p:val>
                                            <p:strVal val="ppt_y"/>
                                          </p:val>
                                        </p:tav>
                                        <p:tav tm="100000">
                                          <p:val>
                                            <p:strVal val="1+ppt_h/2"/>
                                          </p:val>
                                        </p:tav>
                                      </p:tavLst>
                                    </p:anim>
                                    <p:set>
                                      <p:cBhvr>
                                        <p:cTn id="20" dur="1" fill="hold">
                                          <p:stCondLst>
                                            <p:cond delay="499"/>
                                          </p:stCondLst>
                                        </p:cTn>
                                        <p:tgtEl>
                                          <p:spTgt spid="1537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5364"/>
                                        </p:tgtEl>
                                        <p:attrNameLst>
                                          <p:attrName>ppt_x</p:attrName>
                                        </p:attrNameLst>
                                      </p:cBhvr>
                                      <p:tavLst>
                                        <p:tav tm="0">
                                          <p:val>
                                            <p:strVal val="ppt_x"/>
                                          </p:val>
                                        </p:tav>
                                        <p:tav tm="100000">
                                          <p:val>
                                            <p:strVal val="ppt_x"/>
                                          </p:val>
                                        </p:tav>
                                      </p:tavLst>
                                    </p:anim>
                                    <p:anim calcmode="lin" valueType="num">
                                      <p:cBhvr additive="base">
                                        <p:cTn id="25" dur="500"/>
                                        <p:tgtEl>
                                          <p:spTgt spid="15364"/>
                                        </p:tgtEl>
                                        <p:attrNameLst>
                                          <p:attrName>ppt_y</p:attrName>
                                        </p:attrNameLst>
                                      </p:cBhvr>
                                      <p:tavLst>
                                        <p:tav tm="0">
                                          <p:val>
                                            <p:strVal val="ppt_y"/>
                                          </p:val>
                                        </p:tav>
                                        <p:tav tm="100000">
                                          <p:val>
                                            <p:strVal val="1+ppt_h/2"/>
                                          </p:val>
                                        </p:tav>
                                      </p:tavLst>
                                    </p:anim>
                                    <p:set>
                                      <p:cBhvr>
                                        <p:cTn id="26" dur="1" fill="hold">
                                          <p:stCondLst>
                                            <p:cond delay="4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1537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7504" y="130622"/>
            <a:ext cx="8784976" cy="850106"/>
          </a:xfrm>
        </p:spPr>
        <p:txBody>
          <a:bodyPr/>
          <a:lstStyle/>
          <a:p>
            <a:r>
              <a:rPr lang="en-US" altLang="zh-CN" dirty="0" smtClean="0">
                <a:cs typeface="Times New Roman" pitchFamily="18" charset="0"/>
              </a:rPr>
              <a:t>8.3</a:t>
            </a:r>
            <a:r>
              <a:rPr lang="en-US" altLang="zh-CN" dirty="0" smtClean="0"/>
              <a:t>.3 </a:t>
            </a:r>
            <a:r>
              <a:rPr lang="zh-CN" altLang="en-US" dirty="0" smtClean="0"/>
              <a:t>单</a:t>
            </a:r>
            <a:r>
              <a:rPr lang="zh-CN" altLang="en-US" dirty="0"/>
              <a:t>级</a:t>
            </a:r>
            <a:r>
              <a:rPr lang="zh-CN" altLang="en-US" dirty="0" smtClean="0"/>
              <a:t>中断实现</a:t>
            </a:r>
            <a:endParaRPr lang="zh-CN" altLang="en-US" dirty="0"/>
          </a:p>
        </p:txBody>
      </p:sp>
      <p:sp>
        <p:nvSpPr>
          <p:cNvPr id="18435" name="Rectangle 3"/>
          <p:cNvSpPr>
            <a:spLocks noGrp="1" noChangeArrowheads="1"/>
          </p:cNvSpPr>
          <p:nvPr>
            <p:ph type="body" idx="1"/>
          </p:nvPr>
        </p:nvSpPr>
        <p:spPr>
          <a:xfrm>
            <a:off x="144016" y="908720"/>
            <a:ext cx="8532440" cy="1728192"/>
          </a:xfrm>
        </p:spPr>
        <p:txBody>
          <a:bodyPr>
            <a:noAutofit/>
          </a:bodyPr>
          <a:lstStyle/>
          <a:p>
            <a:pPr marL="0" indent="0">
              <a:lnSpc>
                <a:spcPct val="150000"/>
              </a:lnSpc>
              <a:spcBef>
                <a:spcPts val="0"/>
              </a:spcBef>
              <a:buNone/>
            </a:pPr>
            <a:r>
              <a:rPr lang="zh-CN" altLang="en-US" b="1" dirty="0">
                <a:solidFill>
                  <a:srgbClr val="000099"/>
                </a:solidFill>
              </a:rPr>
              <a:t>一、单级中断的概念</a:t>
            </a:r>
            <a:endParaRPr lang="en-US" altLang="zh-CN" b="1" dirty="0">
              <a:solidFill>
                <a:srgbClr val="000099"/>
              </a:solidFill>
            </a:endParaRPr>
          </a:p>
          <a:p>
            <a:pPr>
              <a:lnSpc>
                <a:spcPct val="150000"/>
              </a:lnSpc>
              <a:spcBef>
                <a:spcPts val="0"/>
              </a:spcBef>
            </a:pPr>
            <a:r>
              <a:rPr lang="zh-CN" altLang="en-US" sz="2000" dirty="0" smtClean="0"/>
              <a:t>所有</a:t>
            </a:r>
            <a:r>
              <a:rPr lang="zh-CN" altLang="en-US" sz="2000" dirty="0"/>
              <a:t>中断源属于同</a:t>
            </a:r>
            <a:r>
              <a:rPr lang="zh-CN" altLang="en-US" sz="2000" dirty="0" smtClean="0"/>
              <a:t>一级，中断源排成一行，离</a:t>
            </a:r>
            <a:r>
              <a:rPr lang="en-US" altLang="zh-CN" sz="2000" dirty="0"/>
              <a:t>CPU</a:t>
            </a:r>
            <a:r>
              <a:rPr lang="zh-CN" altLang="en-US" sz="2000" dirty="0"/>
              <a:t>越</a:t>
            </a:r>
            <a:r>
              <a:rPr lang="zh-CN" altLang="en-US" sz="2000" dirty="0" smtClean="0"/>
              <a:t>近优先级</a:t>
            </a:r>
            <a:r>
              <a:rPr lang="zh-CN" altLang="en-US" sz="2000" dirty="0"/>
              <a:t>越</a:t>
            </a:r>
            <a:r>
              <a:rPr lang="zh-CN" altLang="en-US" sz="2000" dirty="0" smtClean="0"/>
              <a:t>高</a:t>
            </a:r>
            <a:endParaRPr lang="en-US" altLang="zh-CN" sz="2000" dirty="0" smtClean="0"/>
          </a:p>
          <a:p>
            <a:pPr>
              <a:lnSpc>
                <a:spcPct val="150000"/>
              </a:lnSpc>
              <a:spcBef>
                <a:spcPts val="0"/>
              </a:spcBef>
            </a:pPr>
            <a:r>
              <a:rPr lang="en-US" altLang="zh-CN" sz="2000" dirty="0" smtClean="0"/>
              <a:t>CPU</a:t>
            </a:r>
            <a:r>
              <a:rPr lang="zh-CN" altLang="en-US" sz="2000" dirty="0" smtClean="0"/>
              <a:t>响应某中断并执行对应中断服务程序时，不允许被其它中断源中断</a:t>
            </a:r>
            <a:endParaRPr lang="zh-CN" altLang="en-US" sz="2000" dirty="0"/>
          </a:p>
        </p:txBody>
      </p:sp>
      <p:pic>
        <p:nvPicPr>
          <p:cNvPr id="18436" name="Picture 4" descr="D:\jinerwork\组成\白中英版改编\Chap08\Image\8.5.gif">
            <a:hlinkClick r:id="rId2" action="ppaction://hlinkfile"/>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4016" y="2564904"/>
            <a:ext cx="853244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0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8a8">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700808"/>
            <a:ext cx="7308304" cy="51295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251520" y="2132856"/>
            <a:ext cx="1728192" cy="1584176"/>
          </a:xfrm>
          <a:prstGeom prst="rect">
            <a:avLst/>
          </a:prstGeom>
          <a:solidFill>
            <a:schemeClr val="accent2">
              <a:lumMod val="40000"/>
              <a:lumOff val="60000"/>
            </a:schemeClr>
          </a:solidFill>
          <a:ln>
            <a:solidFill>
              <a:schemeClr val="accent2">
                <a:lumMod val="20000"/>
                <a:lumOff val="80000"/>
              </a:schemeClr>
            </a:solidFill>
          </a:ln>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lnSpc>
                <a:spcPct val="130000"/>
              </a:lnSpc>
              <a:spcBef>
                <a:spcPts val="0"/>
              </a:spcBef>
              <a:spcAft>
                <a:spcPts val="0"/>
              </a:spcAft>
              <a:buNone/>
            </a:pPr>
            <a:r>
              <a:rPr lang="zh-CN" altLang="en-US" sz="1800" b="1" dirty="0" smtClean="0">
                <a:solidFill>
                  <a:srgbClr val="C00000"/>
                </a:solidFill>
              </a:rPr>
              <a:t>编码的条件</a:t>
            </a:r>
          </a:p>
          <a:p>
            <a:pPr fontAlgn="auto">
              <a:lnSpc>
                <a:spcPct val="130000"/>
              </a:lnSpc>
              <a:spcBef>
                <a:spcPts val="0"/>
              </a:spcBef>
              <a:spcAft>
                <a:spcPts val="0"/>
              </a:spcAft>
            </a:pPr>
            <a:r>
              <a:rPr lang="en-US" altLang="zh-CN" sz="1800" dirty="0" err="1" smtClean="0">
                <a:solidFill>
                  <a:srgbClr val="000099"/>
                </a:solidFill>
              </a:rPr>
              <a:t>IR</a:t>
            </a:r>
            <a:r>
              <a:rPr lang="en-US" altLang="zh-CN" sz="1800" baseline="-25000" dirty="0" err="1" smtClean="0">
                <a:solidFill>
                  <a:srgbClr val="000099"/>
                </a:solidFill>
              </a:rPr>
              <a:t>i</a:t>
            </a:r>
            <a:r>
              <a:rPr lang="en-US" altLang="zh-CN" sz="1800" baseline="-25000" dirty="0" smtClean="0">
                <a:solidFill>
                  <a:srgbClr val="000099"/>
                </a:solidFill>
              </a:rPr>
              <a:t> </a:t>
            </a:r>
            <a:r>
              <a:rPr lang="en-US" altLang="zh-CN" sz="1800" dirty="0" smtClean="0">
                <a:solidFill>
                  <a:srgbClr val="000099"/>
                </a:solidFill>
              </a:rPr>
              <a:t>= 0</a:t>
            </a:r>
          </a:p>
          <a:p>
            <a:pPr fontAlgn="auto">
              <a:lnSpc>
                <a:spcPct val="130000"/>
              </a:lnSpc>
              <a:spcBef>
                <a:spcPts val="0"/>
              </a:spcBef>
              <a:spcAft>
                <a:spcPts val="0"/>
              </a:spcAft>
            </a:pPr>
            <a:r>
              <a:rPr lang="en-US" altLang="zh-CN" sz="1800" dirty="0" err="1" smtClean="0">
                <a:solidFill>
                  <a:srgbClr val="000099"/>
                </a:solidFill>
              </a:rPr>
              <a:t>IS</a:t>
            </a:r>
            <a:r>
              <a:rPr lang="en-US" altLang="zh-CN" sz="1800" baseline="-25000" dirty="0" err="1" smtClean="0">
                <a:solidFill>
                  <a:srgbClr val="000099"/>
                </a:solidFill>
              </a:rPr>
              <a:t>i</a:t>
            </a:r>
            <a:r>
              <a:rPr lang="en-US" altLang="zh-CN" sz="1800" baseline="-25000" dirty="0" smtClean="0">
                <a:solidFill>
                  <a:srgbClr val="000099"/>
                </a:solidFill>
              </a:rPr>
              <a:t> </a:t>
            </a:r>
            <a:r>
              <a:rPr lang="en-US" altLang="zh-CN" sz="1800" dirty="0" smtClean="0">
                <a:solidFill>
                  <a:srgbClr val="000099"/>
                </a:solidFill>
              </a:rPr>
              <a:t>= 1</a:t>
            </a:r>
          </a:p>
          <a:p>
            <a:pPr fontAlgn="auto">
              <a:lnSpc>
                <a:spcPct val="130000"/>
              </a:lnSpc>
              <a:spcBef>
                <a:spcPts val="0"/>
              </a:spcBef>
              <a:spcAft>
                <a:spcPts val="0"/>
              </a:spcAft>
            </a:pPr>
            <a:r>
              <a:rPr lang="en-US" altLang="zh-CN" sz="1800" dirty="0" smtClean="0">
                <a:solidFill>
                  <a:srgbClr val="000099"/>
                </a:solidFill>
              </a:rPr>
              <a:t>INTA=1</a:t>
            </a:r>
            <a:endParaRPr lang="en-US" altLang="zh-CN" sz="1800" dirty="0">
              <a:solidFill>
                <a:srgbClr val="000099"/>
              </a:solidFill>
            </a:endParaRPr>
          </a:p>
        </p:txBody>
      </p:sp>
      <p:cxnSp>
        <p:nvCxnSpPr>
          <p:cNvPr id="3" name="直接连接符 2"/>
          <p:cNvCxnSpPr/>
          <p:nvPr/>
        </p:nvCxnSpPr>
        <p:spPr>
          <a:xfrm>
            <a:off x="4427984" y="1196752"/>
            <a:ext cx="6120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64088" y="1196752"/>
            <a:ext cx="648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435" name="Rectangle 3"/>
          <p:cNvSpPr>
            <a:spLocks noGrp="1" noChangeArrowheads="1"/>
          </p:cNvSpPr>
          <p:nvPr>
            <p:ph type="body" idx="1"/>
          </p:nvPr>
        </p:nvSpPr>
        <p:spPr>
          <a:xfrm>
            <a:off x="107503" y="44624"/>
            <a:ext cx="8640961" cy="1584176"/>
          </a:xfrm>
        </p:spPr>
        <p:txBody>
          <a:bodyPr>
            <a:noAutofit/>
          </a:bodyPr>
          <a:lstStyle/>
          <a:p>
            <a:pPr marL="0" indent="0">
              <a:lnSpc>
                <a:spcPct val="150000"/>
              </a:lnSpc>
              <a:spcBef>
                <a:spcPts val="0"/>
              </a:spcBef>
              <a:buNone/>
            </a:pPr>
            <a:r>
              <a:rPr lang="zh-CN" altLang="en-US" b="1" dirty="0" smtClean="0">
                <a:solidFill>
                  <a:srgbClr val="000099"/>
                </a:solidFill>
              </a:rPr>
              <a:t>二、单级中断源的识别：</a:t>
            </a:r>
            <a:r>
              <a:rPr lang="zh-CN" altLang="en-US" b="1" dirty="0">
                <a:solidFill>
                  <a:srgbClr val="000099"/>
                </a:solidFill>
              </a:rPr>
              <a:t>串行排队链法</a:t>
            </a:r>
          </a:p>
          <a:p>
            <a:pPr>
              <a:lnSpc>
                <a:spcPct val="150000"/>
              </a:lnSpc>
              <a:spcBef>
                <a:spcPts val="0"/>
              </a:spcBef>
            </a:pPr>
            <a:r>
              <a:rPr lang="en-US" altLang="zh-CN" sz="2000" dirty="0" smtClean="0"/>
              <a:t>IR</a:t>
            </a:r>
            <a:r>
              <a:rPr lang="en-US" altLang="zh-CN" sz="2000" baseline="-25000" dirty="0" smtClean="0"/>
              <a:t>1</a:t>
            </a:r>
            <a:r>
              <a:rPr lang="zh-CN" altLang="en-US" sz="2000" dirty="0" smtClean="0"/>
              <a:t>、</a:t>
            </a:r>
            <a:r>
              <a:rPr lang="en-US" altLang="zh-CN" sz="2000" dirty="0" smtClean="0"/>
              <a:t>IR</a:t>
            </a:r>
            <a:r>
              <a:rPr lang="en-US" altLang="zh-CN" sz="2000" baseline="-25000" dirty="0"/>
              <a:t>2</a:t>
            </a:r>
            <a:r>
              <a:rPr lang="zh-CN" altLang="en-US" sz="2000" dirty="0" smtClean="0"/>
              <a:t>、</a:t>
            </a:r>
            <a:r>
              <a:rPr lang="en-US" altLang="zh-CN" sz="2000" dirty="0" smtClean="0"/>
              <a:t>IR</a:t>
            </a:r>
            <a:r>
              <a:rPr lang="en-US" altLang="zh-CN" sz="2000" baseline="-25000" dirty="0"/>
              <a:t>3</a:t>
            </a:r>
            <a:r>
              <a:rPr lang="zh-CN" altLang="en-US" sz="2000" dirty="0"/>
              <a:t>为中断请求</a:t>
            </a:r>
            <a:r>
              <a:rPr lang="zh-CN" altLang="en-US" sz="2000" dirty="0" smtClean="0"/>
              <a:t>信号；</a:t>
            </a:r>
            <a:r>
              <a:rPr lang="en-US" altLang="zh-CN" sz="2000" dirty="0"/>
              <a:t> </a:t>
            </a:r>
            <a:r>
              <a:rPr lang="en-US" altLang="zh-CN" sz="2000" dirty="0" smtClean="0"/>
              <a:t>     INTA=1 </a:t>
            </a:r>
            <a:r>
              <a:rPr lang="zh-CN" altLang="en-US" sz="2000" dirty="0" smtClean="0"/>
              <a:t>为</a:t>
            </a:r>
            <a:r>
              <a:rPr lang="zh-CN" altLang="en-US" sz="2000" dirty="0"/>
              <a:t>中断响应</a:t>
            </a:r>
            <a:r>
              <a:rPr lang="zh-CN" altLang="en-US" sz="2000" dirty="0" smtClean="0"/>
              <a:t>信号</a:t>
            </a:r>
            <a:endParaRPr lang="en-US" altLang="zh-CN" sz="2000" dirty="0" smtClean="0"/>
          </a:p>
          <a:p>
            <a:pPr>
              <a:lnSpc>
                <a:spcPct val="150000"/>
              </a:lnSpc>
              <a:spcBef>
                <a:spcPts val="0"/>
              </a:spcBef>
            </a:pPr>
            <a:r>
              <a:rPr lang="en-US" altLang="zh-CN" sz="2000" dirty="0" smtClean="0"/>
              <a:t>IS</a:t>
            </a:r>
            <a:r>
              <a:rPr lang="en-US" altLang="zh-CN" sz="2000" baseline="-25000" dirty="0" smtClean="0"/>
              <a:t>1</a:t>
            </a:r>
            <a:r>
              <a:rPr lang="zh-CN" altLang="en-US" sz="2000" dirty="0" smtClean="0"/>
              <a:t>、</a:t>
            </a:r>
            <a:r>
              <a:rPr lang="en-US" altLang="zh-CN" sz="2000" dirty="0" smtClean="0"/>
              <a:t>IS</a:t>
            </a:r>
            <a:r>
              <a:rPr lang="en-US" altLang="zh-CN" sz="2000" baseline="-25000" dirty="0"/>
              <a:t>2</a:t>
            </a:r>
            <a:r>
              <a:rPr lang="zh-CN" altLang="en-US" sz="2000" dirty="0" smtClean="0"/>
              <a:t>、</a:t>
            </a:r>
            <a:r>
              <a:rPr lang="en-US" altLang="zh-CN" sz="2000" dirty="0" smtClean="0"/>
              <a:t>IS</a:t>
            </a:r>
            <a:r>
              <a:rPr lang="en-US" altLang="zh-CN" sz="2000" baseline="-25000" dirty="0"/>
              <a:t>3</a:t>
            </a:r>
            <a:r>
              <a:rPr lang="zh-CN" altLang="en-US" sz="2000" dirty="0"/>
              <a:t>为中断选中信号</a:t>
            </a:r>
            <a:r>
              <a:rPr lang="zh-CN" altLang="en-US" sz="2000" dirty="0" smtClean="0"/>
              <a:t>；</a:t>
            </a:r>
            <a:r>
              <a:rPr lang="en-US" altLang="zh-CN" sz="2000" dirty="0"/>
              <a:t> </a:t>
            </a:r>
            <a:r>
              <a:rPr lang="en-US" altLang="zh-CN" sz="2000" dirty="0" smtClean="0"/>
              <a:t>      INTI </a:t>
            </a:r>
            <a:r>
              <a:rPr lang="zh-CN" altLang="en-US" sz="2000" dirty="0"/>
              <a:t>和 </a:t>
            </a:r>
            <a:r>
              <a:rPr lang="en-US" altLang="zh-CN" sz="2000" dirty="0"/>
              <a:t>INTO</a:t>
            </a:r>
            <a:r>
              <a:rPr lang="zh-CN" altLang="en-US" sz="2000" dirty="0"/>
              <a:t>为中断排队输入和</a:t>
            </a:r>
            <a:r>
              <a:rPr lang="zh-CN" altLang="en-US" sz="2000" dirty="0" smtClean="0"/>
              <a:t>输出</a:t>
            </a:r>
            <a:endParaRPr lang="zh-CN" altLang="en-US" sz="2000" dirty="0"/>
          </a:p>
        </p:txBody>
      </p:sp>
      <p:sp>
        <p:nvSpPr>
          <p:cNvPr id="15" name="Rectangle 3"/>
          <p:cNvSpPr txBox="1">
            <a:spLocks noChangeArrowheads="1"/>
          </p:cNvSpPr>
          <p:nvPr/>
        </p:nvSpPr>
        <p:spPr>
          <a:xfrm>
            <a:off x="35496" y="5229200"/>
            <a:ext cx="1944216" cy="1512168"/>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vert="horz" anchor="ct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lnSpc>
                <a:spcPct val="130000"/>
              </a:lnSpc>
              <a:spcBef>
                <a:spcPts val="0"/>
              </a:spcBef>
              <a:spcAft>
                <a:spcPts val="0"/>
              </a:spcAft>
              <a:buNone/>
            </a:pPr>
            <a:r>
              <a:rPr lang="en-US" altLang="zh-CN" sz="1800" b="1" dirty="0" err="1">
                <a:solidFill>
                  <a:srgbClr val="C00000"/>
                </a:solidFill>
              </a:rPr>
              <a:t>IS</a:t>
            </a:r>
            <a:r>
              <a:rPr lang="en-US" altLang="zh-CN" sz="1800" b="1" baseline="-25000" dirty="0" err="1">
                <a:solidFill>
                  <a:srgbClr val="C00000"/>
                </a:solidFill>
              </a:rPr>
              <a:t>i</a:t>
            </a:r>
            <a:r>
              <a:rPr lang="en-US" altLang="zh-CN" sz="1800" b="1" dirty="0">
                <a:solidFill>
                  <a:srgbClr val="C00000"/>
                </a:solidFill>
              </a:rPr>
              <a:t>=1</a:t>
            </a:r>
            <a:r>
              <a:rPr lang="zh-CN" altLang="en-US" sz="1800" b="1" dirty="0">
                <a:solidFill>
                  <a:srgbClr val="C00000"/>
                </a:solidFill>
              </a:rPr>
              <a:t>的条件</a:t>
            </a:r>
          </a:p>
          <a:p>
            <a:pPr fontAlgn="auto">
              <a:lnSpc>
                <a:spcPct val="130000"/>
              </a:lnSpc>
              <a:spcBef>
                <a:spcPts val="0"/>
              </a:spcBef>
              <a:spcAft>
                <a:spcPts val="0"/>
              </a:spcAft>
            </a:pPr>
            <a:r>
              <a:rPr lang="en-US" altLang="zh-CN" sz="1800" b="1" dirty="0">
                <a:solidFill>
                  <a:srgbClr val="000099"/>
                </a:solidFill>
              </a:rPr>
              <a:t>IR</a:t>
            </a:r>
            <a:r>
              <a:rPr lang="en-US" altLang="zh-CN" sz="1800" b="1" baseline="-25000" dirty="0">
                <a:solidFill>
                  <a:srgbClr val="000099"/>
                </a:solidFill>
              </a:rPr>
              <a:t>i-1</a:t>
            </a:r>
            <a:r>
              <a:rPr lang="en-US" altLang="zh-CN" sz="1800" b="1" dirty="0">
                <a:solidFill>
                  <a:srgbClr val="000099"/>
                </a:solidFill>
              </a:rPr>
              <a:t>=0</a:t>
            </a:r>
          </a:p>
          <a:p>
            <a:pPr fontAlgn="auto">
              <a:lnSpc>
                <a:spcPct val="130000"/>
              </a:lnSpc>
              <a:spcBef>
                <a:spcPts val="0"/>
              </a:spcBef>
              <a:spcAft>
                <a:spcPts val="0"/>
              </a:spcAft>
            </a:pPr>
            <a:r>
              <a:rPr lang="en-US" altLang="zh-CN" sz="1800" b="1" dirty="0" smtClean="0">
                <a:solidFill>
                  <a:srgbClr val="000099"/>
                </a:solidFill>
              </a:rPr>
              <a:t>IS</a:t>
            </a:r>
            <a:r>
              <a:rPr lang="en-US" altLang="zh-CN" sz="1800" b="1" baseline="-25000" dirty="0" smtClean="0">
                <a:solidFill>
                  <a:srgbClr val="000099"/>
                </a:solidFill>
              </a:rPr>
              <a:t>i-1</a:t>
            </a:r>
            <a:r>
              <a:rPr lang="en-US" altLang="zh-CN" sz="1800" b="1" dirty="0" smtClean="0">
                <a:solidFill>
                  <a:srgbClr val="000099"/>
                </a:solidFill>
              </a:rPr>
              <a:t>=1</a:t>
            </a:r>
          </a:p>
          <a:p>
            <a:pPr marL="0" indent="0" fontAlgn="auto">
              <a:lnSpc>
                <a:spcPct val="130000"/>
              </a:lnSpc>
              <a:spcBef>
                <a:spcPts val="0"/>
              </a:spcBef>
              <a:spcAft>
                <a:spcPts val="0"/>
              </a:spcAft>
              <a:buNone/>
            </a:pPr>
            <a:r>
              <a:rPr lang="en-US" altLang="zh-CN" sz="1800" b="1" dirty="0" err="1" smtClean="0">
                <a:solidFill>
                  <a:srgbClr val="C00000"/>
                </a:solidFill>
              </a:rPr>
              <a:t>IR</a:t>
            </a:r>
            <a:r>
              <a:rPr lang="en-US" altLang="zh-CN" sz="1800" b="1" baseline="-25000" dirty="0" err="1" smtClean="0">
                <a:solidFill>
                  <a:srgbClr val="C00000"/>
                </a:solidFill>
              </a:rPr>
              <a:t>i</a:t>
            </a:r>
            <a:r>
              <a:rPr lang="en-US" altLang="zh-CN" sz="1800" b="1" dirty="0" smtClean="0">
                <a:solidFill>
                  <a:srgbClr val="C00000"/>
                </a:solidFill>
              </a:rPr>
              <a:t>=1</a:t>
            </a:r>
            <a:r>
              <a:rPr lang="zh-CN" altLang="en-US" sz="1800" b="1" dirty="0" smtClean="0">
                <a:solidFill>
                  <a:srgbClr val="C00000"/>
                </a:solidFill>
              </a:rPr>
              <a:t>屏蔽后面</a:t>
            </a:r>
            <a:r>
              <a:rPr lang="en-US" altLang="zh-CN" sz="1800" b="1" dirty="0" smtClean="0">
                <a:solidFill>
                  <a:srgbClr val="C00000"/>
                </a:solidFill>
              </a:rPr>
              <a:t>IS</a:t>
            </a:r>
            <a:endParaRPr lang="en-US" altLang="zh-CN" sz="1800" dirty="0" smtClean="0">
              <a:solidFill>
                <a:srgbClr val="C00000"/>
              </a:solidFill>
            </a:endParaRPr>
          </a:p>
        </p:txBody>
      </p:sp>
    </p:spTree>
    <p:extLst>
      <p:ext uri="{BB962C8B-B14F-4D97-AF65-F5344CB8AC3E}">
        <p14:creationId xmlns:p14="http://schemas.microsoft.com/office/powerpoint/2010/main" val="1021323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bwMode="auto">
          <a:xfrm>
            <a:off x="2228652" y="3290388"/>
            <a:ext cx="2416620" cy="3522987"/>
          </a:xfrm>
          <a:prstGeom prst="rect">
            <a:avLst/>
          </a:prstGeom>
          <a:solidFill>
            <a:srgbClr val="FFCC66"/>
          </a:solidFill>
          <a:ln w="28575">
            <a:solidFill>
              <a:schemeClr val="tx1"/>
            </a:solidFill>
            <a:miter lim="800000"/>
            <a:headEnd/>
            <a:tailEnd/>
          </a:ln>
        </p:spPr>
        <p:txBody>
          <a:bodyPr wrap="none" rtlCol="0" anchor="ctr">
            <a:noAutofit/>
          </a:bodyPr>
          <a:lstStyle/>
          <a:p>
            <a:pPr algn="ctr" eaLnBrk="1" hangingPunct="1"/>
            <a:endParaRPr kumimoji="1" lang="zh-CN" altLang="en-US" sz="1600" b="1" dirty="0">
              <a:latin typeface="Times New Roman" pitchFamily="18" charset="0"/>
            </a:endParaRPr>
          </a:p>
        </p:txBody>
      </p:sp>
      <p:sp>
        <p:nvSpPr>
          <p:cNvPr id="79" name="矩形 78"/>
          <p:cNvSpPr/>
          <p:nvPr/>
        </p:nvSpPr>
        <p:spPr bwMode="auto">
          <a:xfrm>
            <a:off x="6948264" y="2628277"/>
            <a:ext cx="1656184" cy="4185098"/>
          </a:xfrm>
          <a:prstGeom prst="rect">
            <a:avLst/>
          </a:prstGeom>
          <a:solidFill>
            <a:srgbClr val="FFCC66"/>
          </a:solidFill>
          <a:ln w="28575">
            <a:solidFill>
              <a:schemeClr val="tx1"/>
            </a:solidFill>
            <a:miter lim="800000"/>
            <a:headEnd/>
            <a:tailEnd/>
          </a:ln>
        </p:spPr>
        <p:txBody>
          <a:bodyPr wrap="none" rtlCol="0" anchor="ctr">
            <a:noAutofit/>
          </a:bodyPr>
          <a:lstStyle/>
          <a:p>
            <a:pPr algn="ctr" eaLnBrk="1" hangingPunct="1"/>
            <a:endParaRPr kumimoji="1" lang="zh-CN" altLang="en-US" sz="1600" b="1" dirty="0">
              <a:latin typeface="Times New Roman" pitchFamily="18" charset="0"/>
            </a:endParaRPr>
          </a:p>
        </p:txBody>
      </p:sp>
      <p:sp>
        <p:nvSpPr>
          <p:cNvPr id="3" name="内容占位符 2"/>
          <p:cNvSpPr>
            <a:spLocks noGrp="1"/>
          </p:cNvSpPr>
          <p:nvPr>
            <p:ph sz="quarter" idx="1"/>
          </p:nvPr>
        </p:nvSpPr>
        <p:spPr>
          <a:xfrm>
            <a:off x="251520" y="680195"/>
            <a:ext cx="8352928" cy="2316757"/>
          </a:xfrm>
        </p:spPr>
        <p:txBody>
          <a:bodyPr>
            <a:normAutofit/>
          </a:bodyPr>
          <a:lstStyle/>
          <a:p>
            <a:pPr marL="268288" indent="-268288">
              <a:lnSpc>
                <a:spcPct val="140000"/>
              </a:lnSpc>
              <a:spcBef>
                <a:spcPts val="0"/>
              </a:spcBef>
            </a:pPr>
            <a:r>
              <a:rPr lang="zh-CN" altLang="en-US" sz="2000" b="1" dirty="0" smtClean="0">
                <a:solidFill>
                  <a:srgbClr val="C00000"/>
                </a:solidFill>
              </a:rPr>
              <a:t>中断</a:t>
            </a:r>
            <a:r>
              <a:rPr lang="zh-CN" altLang="en-US" sz="2000" b="1" dirty="0">
                <a:solidFill>
                  <a:srgbClr val="C00000"/>
                </a:solidFill>
              </a:rPr>
              <a:t>向量</a:t>
            </a:r>
            <a:r>
              <a:rPr lang="zh-CN" altLang="en-US" sz="2000" dirty="0"/>
              <a:t>：中断服务子程序的入口</a:t>
            </a:r>
            <a:r>
              <a:rPr lang="zh-CN" altLang="en-US" sz="2000" dirty="0" smtClean="0"/>
              <a:t>地址，</a:t>
            </a:r>
            <a:r>
              <a:rPr lang="zh-CN" altLang="en-US" sz="2000" b="1" dirty="0" smtClean="0">
                <a:solidFill>
                  <a:srgbClr val="FF0000"/>
                </a:solidFill>
              </a:rPr>
              <a:t>如：</a:t>
            </a:r>
            <a:r>
              <a:rPr lang="en-US" altLang="zh-CN" sz="2000" b="1" dirty="0" smtClean="0">
                <a:solidFill>
                  <a:srgbClr val="FF0000"/>
                </a:solidFill>
              </a:rPr>
              <a:t>7000</a:t>
            </a:r>
            <a:r>
              <a:rPr lang="zh-CN" altLang="en-US" sz="2000" b="1" dirty="0" smtClean="0">
                <a:solidFill>
                  <a:srgbClr val="FF0000"/>
                </a:solidFill>
              </a:rPr>
              <a:t>是服务程序</a:t>
            </a:r>
            <a:r>
              <a:rPr lang="en-US" altLang="zh-CN" sz="2000" b="1" dirty="0" smtClean="0">
                <a:solidFill>
                  <a:srgbClr val="FF0000"/>
                </a:solidFill>
              </a:rPr>
              <a:t>1</a:t>
            </a:r>
            <a:r>
              <a:rPr lang="zh-CN" altLang="en-US" sz="2000" b="1" dirty="0" smtClean="0">
                <a:solidFill>
                  <a:srgbClr val="FF0000"/>
                </a:solidFill>
              </a:rPr>
              <a:t>的入口</a:t>
            </a:r>
            <a:endParaRPr lang="en-US" altLang="zh-CN" sz="2000" b="1" dirty="0">
              <a:solidFill>
                <a:srgbClr val="FF0000"/>
              </a:solidFill>
            </a:endParaRPr>
          </a:p>
          <a:p>
            <a:pPr marL="75565" indent="-268288">
              <a:lnSpc>
                <a:spcPct val="140000"/>
              </a:lnSpc>
              <a:spcBef>
                <a:spcPts val="0"/>
              </a:spcBef>
            </a:pPr>
            <a:r>
              <a:rPr lang="zh-CN" altLang="en-US" sz="2000" b="1" dirty="0" smtClean="0">
                <a:solidFill>
                  <a:srgbClr val="C00000"/>
                </a:solidFill>
              </a:rPr>
              <a:t>向量</a:t>
            </a:r>
            <a:r>
              <a:rPr lang="zh-CN" altLang="en-US" sz="2000" b="1" dirty="0">
                <a:solidFill>
                  <a:srgbClr val="C00000"/>
                </a:solidFill>
              </a:rPr>
              <a:t>地址</a:t>
            </a:r>
            <a:r>
              <a:rPr lang="zh-CN" altLang="en-US" sz="2000" b="1" dirty="0" smtClean="0">
                <a:solidFill>
                  <a:srgbClr val="C00000"/>
                </a:solidFill>
              </a:rPr>
              <a:t>：</a:t>
            </a:r>
            <a:r>
              <a:rPr lang="zh-CN" altLang="en-US" sz="2000" dirty="0"/>
              <a:t>中断向量形成中断向量</a:t>
            </a:r>
            <a:r>
              <a:rPr lang="zh-CN" altLang="en-US" sz="2000" dirty="0" smtClean="0"/>
              <a:t>表存</a:t>
            </a:r>
            <a:r>
              <a:rPr lang="zh-CN" altLang="en-US" sz="2000" dirty="0"/>
              <a:t>于</a:t>
            </a:r>
            <a:r>
              <a:rPr lang="zh-CN" altLang="en-US" sz="2000" dirty="0" smtClean="0"/>
              <a:t>内存，其中每个</a:t>
            </a:r>
            <a:r>
              <a:rPr lang="zh-CN" altLang="en-US" sz="2000" dirty="0"/>
              <a:t>中断向量的内存</a:t>
            </a:r>
            <a:r>
              <a:rPr lang="zh-CN" altLang="en-US" sz="2000" dirty="0" smtClean="0"/>
              <a:t>地址称为向量地址，</a:t>
            </a:r>
            <a:r>
              <a:rPr lang="zh-CN" altLang="en-US" sz="2000" b="1" dirty="0">
                <a:solidFill>
                  <a:srgbClr val="FF0000"/>
                </a:solidFill>
              </a:rPr>
              <a:t>如：向量地址</a:t>
            </a:r>
            <a:r>
              <a:rPr lang="en-US" altLang="zh-CN" sz="2000" b="1" dirty="0">
                <a:solidFill>
                  <a:srgbClr val="FF0000"/>
                </a:solidFill>
              </a:rPr>
              <a:t>10</a:t>
            </a:r>
            <a:r>
              <a:rPr lang="zh-CN" altLang="en-US" sz="2000" b="1" dirty="0">
                <a:solidFill>
                  <a:srgbClr val="FF0000"/>
                </a:solidFill>
              </a:rPr>
              <a:t>是中断向量</a:t>
            </a:r>
            <a:r>
              <a:rPr lang="en-US" altLang="zh-CN" sz="2000" b="1" dirty="0">
                <a:solidFill>
                  <a:srgbClr val="FF0000"/>
                </a:solidFill>
              </a:rPr>
              <a:t>7000</a:t>
            </a:r>
            <a:r>
              <a:rPr lang="zh-CN" altLang="en-US" sz="2000" b="1" dirty="0">
                <a:solidFill>
                  <a:srgbClr val="FF0000"/>
                </a:solidFill>
              </a:rPr>
              <a:t>的内存地址</a:t>
            </a:r>
          </a:p>
          <a:p>
            <a:pPr marL="268288" indent="-268288">
              <a:lnSpc>
                <a:spcPct val="140000"/>
              </a:lnSpc>
              <a:spcBef>
                <a:spcPts val="0"/>
              </a:spcBef>
            </a:pPr>
            <a:r>
              <a:rPr lang="zh-CN" altLang="en-US" sz="2000" b="1" dirty="0">
                <a:solidFill>
                  <a:srgbClr val="C00000"/>
                </a:solidFill>
              </a:rPr>
              <a:t>向量中断</a:t>
            </a:r>
            <a:r>
              <a:rPr lang="zh-CN" altLang="en-US" sz="2000" dirty="0"/>
              <a:t>：一种中断技术</a:t>
            </a:r>
            <a:r>
              <a:rPr lang="zh-CN" altLang="en-US" sz="2000" dirty="0" smtClean="0"/>
              <a:t>，通过</a:t>
            </a:r>
            <a:r>
              <a:rPr lang="zh-CN" altLang="en-US" sz="2000" dirty="0"/>
              <a:t>专用部件主动向</a:t>
            </a:r>
            <a:r>
              <a:rPr lang="en-US" altLang="zh-CN" sz="2000" dirty="0"/>
              <a:t>CPU</a:t>
            </a:r>
            <a:r>
              <a:rPr lang="zh-CN" altLang="en-US" sz="2000" dirty="0"/>
              <a:t>提供向量地址，由向量</a:t>
            </a:r>
            <a:r>
              <a:rPr lang="zh-CN" altLang="en-US" sz="2000" dirty="0" smtClean="0"/>
              <a:t>地址获得</a:t>
            </a:r>
            <a:r>
              <a:rPr lang="zh-CN" altLang="en-US" sz="2000" dirty="0"/>
              <a:t>中断向量</a:t>
            </a:r>
            <a:r>
              <a:rPr lang="zh-CN" altLang="en-US" sz="2000" dirty="0" smtClean="0"/>
              <a:t>，转入设备</a:t>
            </a:r>
            <a:r>
              <a:rPr lang="zh-CN" altLang="en-US" sz="2000" dirty="0"/>
              <a:t>服务</a:t>
            </a:r>
            <a:r>
              <a:rPr lang="zh-CN" altLang="en-US" sz="2000" dirty="0" smtClean="0"/>
              <a:t>子程序</a:t>
            </a:r>
            <a:endParaRPr lang="en-US" altLang="zh-CN" sz="2000" dirty="0"/>
          </a:p>
        </p:txBody>
      </p:sp>
      <p:sp>
        <p:nvSpPr>
          <p:cNvPr id="9" name="Line 6"/>
          <p:cNvSpPr>
            <a:spLocks noChangeShapeType="1"/>
          </p:cNvSpPr>
          <p:nvPr/>
        </p:nvSpPr>
        <p:spPr bwMode="auto">
          <a:xfrm>
            <a:off x="2228651" y="4561685"/>
            <a:ext cx="2416621" cy="0"/>
          </a:xfrm>
          <a:prstGeom prst="lin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66"/>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228651" y="3851069"/>
            <a:ext cx="2416621" cy="341422"/>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中断向量 </a:t>
            </a:r>
            <a:r>
              <a:rPr kumimoji="0" lang="en-US" altLang="zh-CN" sz="1600" b="1" dirty="0" smtClean="0">
                <a:solidFill>
                  <a:srgbClr val="000066"/>
                </a:solidFill>
                <a:latin typeface="微软雅黑" panose="020B0503020204020204" pitchFamily="34" charset="-122"/>
                <a:ea typeface="微软雅黑" panose="020B0503020204020204" pitchFamily="34" charset="-122"/>
              </a:rPr>
              <a:t>/ </a:t>
            </a:r>
            <a:r>
              <a:rPr lang="zh-CN" altLang="en-US" sz="1600" b="1" dirty="0" smtClean="0">
                <a:solidFill>
                  <a:srgbClr val="000066"/>
                </a:solidFill>
                <a:latin typeface="微软雅黑" panose="020B0503020204020204" pitchFamily="34" charset="-122"/>
                <a:ea typeface="微软雅黑" panose="020B0503020204020204" pitchFamily="34" charset="-122"/>
              </a:rPr>
              <a:t>入口地址</a:t>
            </a:r>
            <a:r>
              <a:rPr kumimoji="0" lang="en-US" altLang="zh-CN" sz="1600" b="1" dirty="0" smtClean="0">
                <a:solidFill>
                  <a:srgbClr val="000066"/>
                </a:solidFill>
                <a:latin typeface="微软雅黑" panose="020B0503020204020204" pitchFamily="34" charset="-122"/>
                <a:ea typeface="微软雅黑" panose="020B0503020204020204" pitchFamily="34" charset="-122"/>
              </a:rPr>
              <a:t>1</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2228652" y="4173874"/>
            <a:ext cx="2416620" cy="387812"/>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中断向量</a:t>
            </a:r>
            <a:r>
              <a:rPr lang="en-US" altLang="zh-CN" sz="1600" b="1" dirty="0">
                <a:solidFill>
                  <a:srgbClr val="000066"/>
                </a:solidFill>
                <a:latin typeface="微软雅黑" panose="020B0503020204020204" pitchFamily="34" charset="-122"/>
                <a:ea typeface="微软雅黑" panose="020B0503020204020204" pitchFamily="34" charset="-122"/>
              </a:rPr>
              <a:t>/ </a:t>
            </a:r>
            <a:r>
              <a:rPr lang="zh-CN" altLang="en-US" sz="1600" b="1" dirty="0">
                <a:solidFill>
                  <a:srgbClr val="000066"/>
                </a:solidFill>
                <a:latin typeface="微软雅黑" panose="020B0503020204020204" pitchFamily="34" charset="-122"/>
                <a:ea typeface="微软雅黑" panose="020B0503020204020204" pitchFamily="34" charset="-122"/>
              </a:rPr>
              <a:t>入口地址</a:t>
            </a:r>
            <a:r>
              <a:rPr kumimoji="0" lang="zh-CN" altLang="en-US" sz="1600" b="1" dirty="0" smtClean="0">
                <a:solidFill>
                  <a:srgbClr val="000066"/>
                </a:solidFill>
                <a:latin typeface="微软雅黑" panose="020B0503020204020204" pitchFamily="34" charset="-122"/>
                <a:ea typeface="微软雅黑" panose="020B0503020204020204" pitchFamily="34" charset="-122"/>
              </a:rPr>
              <a:t>2</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2228651" y="4561685"/>
            <a:ext cx="2416621" cy="311018"/>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中断向量</a:t>
            </a:r>
            <a:r>
              <a:rPr lang="en-US" altLang="zh-CN" sz="1600" b="1" dirty="0">
                <a:solidFill>
                  <a:srgbClr val="000066"/>
                </a:solidFill>
                <a:latin typeface="微软雅黑" panose="020B0503020204020204" pitchFamily="34" charset="-122"/>
                <a:ea typeface="微软雅黑" panose="020B0503020204020204" pitchFamily="34" charset="-122"/>
              </a:rPr>
              <a:t>/ </a:t>
            </a:r>
            <a:r>
              <a:rPr lang="zh-CN" altLang="en-US" sz="1600" b="1" dirty="0">
                <a:solidFill>
                  <a:srgbClr val="000066"/>
                </a:solidFill>
                <a:latin typeface="微软雅黑" panose="020B0503020204020204" pitchFamily="34" charset="-122"/>
                <a:ea typeface="微软雅黑" panose="020B0503020204020204" pitchFamily="34" charset="-122"/>
              </a:rPr>
              <a:t>入口地址</a:t>
            </a:r>
            <a:r>
              <a:rPr kumimoji="0" lang="zh-CN" altLang="en-US" sz="1600" b="1" dirty="0" smtClean="0">
                <a:solidFill>
                  <a:srgbClr val="000066"/>
                </a:solidFill>
                <a:latin typeface="微软雅黑" panose="020B0503020204020204" pitchFamily="34" charset="-122"/>
                <a:ea typeface="微软雅黑" panose="020B0503020204020204" pitchFamily="34" charset="-122"/>
              </a:rPr>
              <a:t>3</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2228651" y="5344988"/>
            <a:ext cx="2416621" cy="37629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600" b="1" dirty="0">
                <a:solidFill>
                  <a:srgbClr val="000066"/>
                </a:solidFill>
                <a:latin typeface="微软雅黑" panose="020B0503020204020204" pitchFamily="34" charset="-122"/>
                <a:ea typeface="微软雅黑" panose="020B0503020204020204" pitchFamily="34" charset="-122"/>
              </a:rPr>
              <a:t>中断服务程序1</a:t>
            </a:r>
          </a:p>
        </p:txBody>
      </p:sp>
      <p:sp>
        <p:nvSpPr>
          <p:cNvPr id="19" name="Rectangle 16"/>
          <p:cNvSpPr>
            <a:spLocks noChangeArrowheads="1"/>
          </p:cNvSpPr>
          <p:nvPr/>
        </p:nvSpPr>
        <p:spPr bwMode="auto">
          <a:xfrm>
            <a:off x="2228651" y="6183328"/>
            <a:ext cx="2416621" cy="33021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600" b="1" dirty="0">
                <a:solidFill>
                  <a:srgbClr val="000066"/>
                </a:solidFill>
                <a:latin typeface="微软雅黑" panose="020B0503020204020204" pitchFamily="34" charset="-122"/>
                <a:ea typeface="微软雅黑" panose="020B0503020204020204" pitchFamily="34" charset="-122"/>
              </a:rPr>
              <a:t>中断服务程序2</a:t>
            </a:r>
          </a:p>
        </p:txBody>
      </p:sp>
      <p:sp>
        <p:nvSpPr>
          <p:cNvPr id="22" name="Rectangle 23"/>
          <p:cNvSpPr>
            <a:spLocks noChangeArrowheads="1"/>
          </p:cNvSpPr>
          <p:nvPr/>
        </p:nvSpPr>
        <p:spPr bwMode="auto">
          <a:xfrm>
            <a:off x="4717281" y="3554511"/>
            <a:ext cx="358775" cy="1602681"/>
          </a:xfrm>
          <a:prstGeom prst="rect">
            <a:avLst/>
          </a:prstGeom>
          <a:solidFill>
            <a:schemeClr val="accent2">
              <a:lumMod val="40000"/>
              <a:lumOff val="60000"/>
            </a:schemeClr>
          </a:solidFill>
          <a:ln w="9525">
            <a:solidFill>
              <a:schemeClr val="bg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0"/>
              </a:spcBef>
              <a:buClrTx/>
              <a:buSzTx/>
              <a:buFontTx/>
              <a:buNone/>
            </a:pPr>
            <a:r>
              <a:rPr kumimoji="0" lang="zh-CN" altLang="en-US" sz="1800" b="1" dirty="0">
                <a:solidFill>
                  <a:srgbClr val="C00000"/>
                </a:solidFill>
                <a:latin typeface="微软雅黑" panose="020B0503020204020204" pitchFamily="34" charset="-122"/>
                <a:ea typeface="微软雅黑" panose="020B0503020204020204" pitchFamily="34" charset="-122"/>
              </a:rPr>
              <a:t>中</a:t>
            </a:r>
          </a:p>
          <a:p>
            <a:pPr algn="ctr" eaLnBrk="1" hangingPunct="1">
              <a:spcBef>
                <a:spcPct val="0"/>
              </a:spcBef>
              <a:buClrTx/>
              <a:buSzTx/>
              <a:buFontTx/>
              <a:buNone/>
            </a:pPr>
            <a:r>
              <a:rPr kumimoji="0" lang="zh-CN" altLang="en-US" sz="1800" b="1" dirty="0">
                <a:solidFill>
                  <a:srgbClr val="C00000"/>
                </a:solidFill>
                <a:latin typeface="微软雅黑" panose="020B0503020204020204" pitchFamily="34" charset="-122"/>
                <a:ea typeface="微软雅黑" panose="020B0503020204020204" pitchFamily="34" charset="-122"/>
              </a:rPr>
              <a:t>断</a:t>
            </a:r>
          </a:p>
          <a:p>
            <a:pPr algn="ctr" eaLnBrk="1" hangingPunct="1">
              <a:spcBef>
                <a:spcPct val="0"/>
              </a:spcBef>
              <a:buClrTx/>
              <a:buSzTx/>
              <a:buFontTx/>
              <a:buNone/>
            </a:pPr>
            <a:r>
              <a:rPr kumimoji="0" lang="zh-CN" altLang="en-US" sz="1800" b="1" dirty="0">
                <a:solidFill>
                  <a:srgbClr val="C00000"/>
                </a:solidFill>
                <a:latin typeface="微软雅黑" panose="020B0503020204020204" pitchFamily="34" charset="-122"/>
                <a:ea typeface="微软雅黑" panose="020B0503020204020204" pitchFamily="34" charset="-122"/>
              </a:rPr>
              <a:t>向</a:t>
            </a:r>
          </a:p>
          <a:p>
            <a:pPr algn="ctr" eaLnBrk="1" hangingPunct="1">
              <a:spcBef>
                <a:spcPct val="0"/>
              </a:spcBef>
              <a:buClrTx/>
              <a:buSzTx/>
              <a:buFontTx/>
              <a:buNone/>
            </a:pPr>
            <a:r>
              <a:rPr kumimoji="0" lang="zh-CN" altLang="en-US" sz="1800" b="1" dirty="0">
                <a:solidFill>
                  <a:srgbClr val="C00000"/>
                </a:solidFill>
                <a:latin typeface="微软雅黑" panose="020B0503020204020204" pitchFamily="34" charset="-122"/>
                <a:ea typeface="微软雅黑" panose="020B0503020204020204" pitchFamily="34" charset="-122"/>
              </a:rPr>
              <a:t>量</a:t>
            </a:r>
          </a:p>
          <a:p>
            <a:pPr algn="ctr" eaLnBrk="1" hangingPunct="1">
              <a:spcBef>
                <a:spcPct val="0"/>
              </a:spcBef>
              <a:buClrTx/>
              <a:buSzTx/>
              <a:buFontTx/>
              <a:buNone/>
            </a:pPr>
            <a:r>
              <a:rPr kumimoji="0" lang="zh-CN" altLang="en-US" sz="1800" b="1" dirty="0">
                <a:solidFill>
                  <a:srgbClr val="C00000"/>
                </a:solidFill>
                <a:latin typeface="微软雅黑" panose="020B0503020204020204" pitchFamily="34" charset="-122"/>
                <a:ea typeface="微软雅黑" panose="020B0503020204020204" pitchFamily="34" charset="-122"/>
              </a:rPr>
              <a:t>表</a:t>
            </a:r>
          </a:p>
        </p:txBody>
      </p:sp>
      <p:sp>
        <p:nvSpPr>
          <p:cNvPr id="23" name="Rectangle 61"/>
          <p:cNvSpPr>
            <a:spLocks noChangeArrowheads="1"/>
          </p:cNvSpPr>
          <p:nvPr/>
        </p:nvSpPr>
        <p:spPr bwMode="auto">
          <a:xfrm>
            <a:off x="179512" y="5416663"/>
            <a:ext cx="2015803" cy="194546"/>
          </a:xfrm>
          <a:prstGeom prst="rect">
            <a:avLst/>
          </a:prstGeom>
          <a:noFill/>
          <a:ln w="9525">
            <a:solidFill>
              <a:schemeClr val="bg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中断向量</a:t>
            </a:r>
            <a:r>
              <a:rPr lang="en-US" altLang="zh-CN" sz="1600" b="1" dirty="0">
                <a:solidFill>
                  <a:srgbClr val="000066"/>
                </a:solidFill>
                <a:latin typeface="微软雅黑" panose="020B0503020204020204" pitchFamily="34" charset="-122"/>
                <a:ea typeface="微软雅黑" panose="020B0503020204020204" pitchFamily="34" charset="-122"/>
              </a:rPr>
              <a:t>/ </a:t>
            </a:r>
            <a:r>
              <a:rPr lang="zh-CN" altLang="en-US" sz="1600" b="1" dirty="0">
                <a:solidFill>
                  <a:srgbClr val="000066"/>
                </a:solidFill>
                <a:latin typeface="微软雅黑" panose="020B0503020204020204" pitchFamily="34" charset="-122"/>
                <a:ea typeface="微软雅黑" panose="020B0503020204020204" pitchFamily="34" charset="-122"/>
              </a:rPr>
              <a:t>入口地址</a:t>
            </a:r>
            <a:r>
              <a:rPr kumimoji="0" lang="zh-CN" altLang="en-US" sz="1600" b="1" dirty="0" smtClean="0">
                <a:solidFill>
                  <a:srgbClr val="000066"/>
                </a:solidFill>
                <a:latin typeface="微软雅黑" panose="020B0503020204020204" pitchFamily="34" charset="-122"/>
                <a:ea typeface="微软雅黑" panose="020B0503020204020204" pitchFamily="34" charset="-122"/>
              </a:rPr>
              <a:t>1</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24" name="Rectangle 62"/>
          <p:cNvSpPr>
            <a:spLocks noChangeArrowheads="1"/>
          </p:cNvSpPr>
          <p:nvPr/>
        </p:nvSpPr>
        <p:spPr bwMode="auto">
          <a:xfrm>
            <a:off x="179512" y="6230685"/>
            <a:ext cx="2015803" cy="235292"/>
          </a:xfrm>
          <a:prstGeom prst="rect">
            <a:avLst/>
          </a:prstGeom>
          <a:noFill/>
          <a:ln w="9525">
            <a:solidFill>
              <a:schemeClr val="bg1"/>
            </a:solidFill>
            <a:miter lim="800000"/>
            <a:headEnd/>
            <a:tailEnd/>
          </a:ln>
          <a:effectLs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中断向量</a:t>
            </a:r>
            <a:r>
              <a:rPr lang="en-US" altLang="zh-CN" sz="1600" b="1" dirty="0">
                <a:solidFill>
                  <a:srgbClr val="000066"/>
                </a:solidFill>
                <a:latin typeface="微软雅黑" panose="020B0503020204020204" pitchFamily="34" charset="-122"/>
                <a:ea typeface="微软雅黑" panose="020B0503020204020204" pitchFamily="34" charset="-122"/>
              </a:rPr>
              <a:t>/ </a:t>
            </a:r>
            <a:r>
              <a:rPr lang="zh-CN" altLang="en-US" sz="1600" b="1" dirty="0">
                <a:solidFill>
                  <a:srgbClr val="000066"/>
                </a:solidFill>
                <a:latin typeface="微软雅黑" panose="020B0503020204020204" pitchFamily="34" charset="-122"/>
                <a:ea typeface="微软雅黑" panose="020B0503020204020204" pitchFamily="34" charset="-122"/>
              </a:rPr>
              <a:t>入口地址</a:t>
            </a:r>
            <a:r>
              <a:rPr kumimoji="0" lang="en-US" altLang="zh-CN" sz="1600" b="1" dirty="0" smtClean="0">
                <a:solidFill>
                  <a:srgbClr val="000066"/>
                </a:solidFill>
                <a:latin typeface="微软雅黑" panose="020B0503020204020204" pitchFamily="34" charset="-122"/>
                <a:ea typeface="微软雅黑" panose="020B0503020204020204" pitchFamily="34" charset="-122"/>
              </a:rPr>
              <a:t>2</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46" name="Rectangle 61"/>
          <p:cNvSpPr>
            <a:spLocks noChangeArrowheads="1"/>
          </p:cNvSpPr>
          <p:nvPr/>
        </p:nvSpPr>
        <p:spPr bwMode="auto">
          <a:xfrm>
            <a:off x="971600" y="3933056"/>
            <a:ext cx="1224136" cy="17592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向量地址</a:t>
            </a:r>
            <a:r>
              <a:rPr kumimoji="0" lang="en-US" altLang="zh-CN" sz="1600" b="1" dirty="0" smtClean="0">
                <a:solidFill>
                  <a:srgbClr val="000066"/>
                </a:solidFill>
                <a:latin typeface="微软雅黑" panose="020B0503020204020204" pitchFamily="34" charset="-122"/>
                <a:ea typeface="微软雅黑" panose="020B0503020204020204" pitchFamily="34" charset="-122"/>
              </a:rPr>
              <a:t>1</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47" name="Rectangle 61"/>
          <p:cNvSpPr>
            <a:spLocks noChangeArrowheads="1"/>
          </p:cNvSpPr>
          <p:nvPr/>
        </p:nvSpPr>
        <p:spPr bwMode="auto">
          <a:xfrm>
            <a:off x="971600" y="4271618"/>
            <a:ext cx="1224136" cy="17592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向量地址</a:t>
            </a:r>
            <a:r>
              <a:rPr kumimoji="0" lang="en-US" altLang="zh-CN" sz="1600" b="1" dirty="0" smtClean="0">
                <a:solidFill>
                  <a:srgbClr val="000066"/>
                </a:solidFill>
                <a:latin typeface="微软雅黑" panose="020B0503020204020204" pitchFamily="34" charset="-122"/>
                <a:ea typeface="微软雅黑" panose="020B0503020204020204" pitchFamily="34" charset="-122"/>
              </a:rPr>
              <a:t>2</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48" name="Rectangle 61"/>
          <p:cNvSpPr>
            <a:spLocks noChangeArrowheads="1"/>
          </p:cNvSpPr>
          <p:nvPr/>
        </p:nvSpPr>
        <p:spPr bwMode="auto">
          <a:xfrm>
            <a:off x="971600" y="4599746"/>
            <a:ext cx="1224136" cy="17592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0"/>
              </a:spcBef>
              <a:buClrTx/>
              <a:buSzTx/>
              <a:buFontTx/>
              <a:buNone/>
            </a:pPr>
            <a:r>
              <a:rPr kumimoji="0" lang="zh-CN" altLang="en-US" sz="1600" b="1" dirty="0" smtClean="0">
                <a:solidFill>
                  <a:srgbClr val="000066"/>
                </a:solidFill>
                <a:latin typeface="微软雅黑" panose="020B0503020204020204" pitchFamily="34" charset="-122"/>
                <a:ea typeface="微软雅黑" panose="020B0503020204020204" pitchFamily="34" charset="-122"/>
              </a:rPr>
              <a:t>向量地址</a:t>
            </a:r>
            <a:r>
              <a:rPr kumimoji="0" lang="en-US" altLang="zh-CN" sz="1600" b="1" dirty="0" smtClean="0">
                <a:solidFill>
                  <a:srgbClr val="000066"/>
                </a:solidFill>
                <a:latin typeface="微软雅黑" panose="020B0503020204020204" pitchFamily="34" charset="-122"/>
                <a:ea typeface="微软雅黑" panose="020B0503020204020204" pitchFamily="34" charset="-122"/>
              </a:rPr>
              <a:t>3</a:t>
            </a:r>
            <a:endParaRPr kumimoji="0" lang="zh-CN" altLang="en-US" sz="1600" b="1" dirty="0">
              <a:solidFill>
                <a:srgbClr val="000066"/>
              </a:solidFill>
              <a:latin typeface="微软雅黑" panose="020B0503020204020204" pitchFamily="34" charset="-122"/>
              <a:ea typeface="微软雅黑" panose="020B0503020204020204" pitchFamily="34" charset="-122"/>
            </a:endParaRPr>
          </a:p>
        </p:txBody>
      </p:sp>
      <p:sp>
        <p:nvSpPr>
          <p:cNvPr id="60" name="Rectangle 29"/>
          <p:cNvSpPr>
            <a:spLocks noChangeArrowheads="1"/>
          </p:cNvSpPr>
          <p:nvPr/>
        </p:nvSpPr>
        <p:spPr bwMode="auto">
          <a:xfrm>
            <a:off x="6961834" y="5792623"/>
            <a:ext cx="1642613" cy="66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zh-CN" altLang="en-US" sz="1600" b="1" dirty="0">
                <a:solidFill>
                  <a:srgbClr val="000066"/>
                </a:solidFill>
                <a:latin typeface="微软雅黑" panose="020B0503020204020204" pitchFamily="34" charset="-122"/>
                <a:ea typeface="微软雅黑" panose="020B0503020204020204" pitchFamily="34" charset="-122"/>
              </a:rPr>
              <a:t>中断服务程序</a:t>
            </a:r>
            <a:r>
              <a:rPr kumimoji="0" lang="en-US" altLang="zh-CN" sz="1600" b="1" dirty="0">
                <a:solidFill>
                  <a:srgbClr val="000066"/>
                </a:solidFill>
                <a:latin typeface="微软雅黑" panose="020B0503020204020204" pitchFamily="34" charset="-122"/>
                <a:ea typeface="微软雅黑" panose="020B0503020204020204" pitchFamily="34" charset="-122"/>
              </a:rPr>
              <a:t>3</a:t>
            </a:r>
          </a:p>
        </p:txBody>
      </p:sp>
      <p:sp>
        <p:nvSpPr>
          <p:cNvPr id="61" name="Rectangle 30"/>
          <p:cNvSpPr>
            <a:spLocks noChangeArrowheads="1"/>
          </p:cNvSpPr>
          <p:nvPr/>
        </p:nvSpPr>
        <p:spPr bwMode="auto">
          <a:xfrm>
            <a:off x="6948264" y="5144551"/>
            <a:ext cx="1656184" cy="66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zh-CN" altLang="en-US" sz="1600" b="1" dirty="0">
                <a:solidFill>
                  <a:srgbClr val="000066"/>
                </a:solidFill>
                <a:latin typeface="微软雅黑" panose="020B0503020204020204" pitchFamily="34" charset="-122"/>
                <a:ea typeface="微软雅黑" panose="020B0503020204020204" pitchFamily="34" charset="-122"/>
              </a:rPr>
              <a:t>中断服务程序</a:t>
            </a:r>
            <a:r>
              <a:rPr kumimoji="0" lang="en-US" altLang="zh-CN" sz="1600" b="1" dirty="0">
                <a:solidFill>
                  <a:srgbClr val="000066"/>
                </a:solidFill>
                <a:latin typeface="微软雅黑" panose="020B0503020204020204" pitchFamily="34" charset="-122"/>
                <a:ea typeface="微软雅黑" panose="020B0503020204020204" pitchFamily="34" charset="-122"/>
              </a:rPr>
              <a:t>2</a:t>
            </a:r>
          </a:p>
        </p:txBody>
      </p:sp>
      <p:sp>
        <p:nvSpPr>
          <p:cNvPr id="62" name="Rectangle 31"/>
          <p:cNvSpPr>
            <a:spLocks noChangeArrowheads="1"/>
          </p:cNvSpPr>
          <p:nvPr/>
        </p:nvSpPr>
        <p:spPr bwMode="auto">
          <a:xfrm>
            <a:off x="6948264" y="4496479"/>
            <a:ext cx="1656184" cy="66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zh-CN" altLang="en-US" sz="1600" b="1" dirty="0">
                <a:solidFill>
                  <a:srgbClr val="000066"/>
                </a:solidFill>
                <a:latin typeface="微软雅黑" panose="020B0503020204020204" pitchFamily="34" charset="-122"/>
                <a:ea typeface="微软雅黑" panose="020B0503020204020204" pitchFamily="34" charset="-122"/>
              </a:rPr>
              <a:t>中断服务程序</a:t>
            </a:r>
            <a:r>
              <a:rPr kumimoji="0" lang="en-US" altLang="zh-CN" sz="1600" b="1" dirty="0">
                <a:solidFill>
                  <a:srgbClr val="000066"/>
                </a:solidFill>
                <a:latin typeface="微软雅黑" panose="020B0503020204020204" pitchFamily="34" charset="-122"/>
                <a:ea typeface="微软雅黑" panose="020B0503020204020204" pitchFamily="34" charset="-122"/>
              </a:rPr>
              <a:t>1</a:t>
            </a:r>
          </a:p>
        </p:txBody>
      </p:sp>
      <p:sp>
        <p:nvSpPr>
          <p:cNvPr id="64" name="Rectangle 33"/>
          <p:cNvSpPr>
            <a:spLocks noChangeArrowheads="1"/>
          </p:cNvSpPr>
          <p:nvPr/>
        </p:nvSpPr>
        <p:spPr bwMode="auto">
          <a:xfrm>
            <a:off x="6948264" y="3686231"/>
            <a:ext cx="1656184" cy="350044"/>
          </a:xfrm>
          <a:prstGeom prst="rect">
            <a:avLst/>
          </a:prstGeom>
          <a:solidFill>
            <a:schemeClr val="accent2">
              <a:lumMod val="40000"/>
              <a:lumOff val="60000"/>
            </a:schemeClr>
          </a:solidFill>
          <a:ln>
            <a:solidFill>
              <a:schemeClr val="tx1"/>
            </a:solidFill>
          </a:ln>
          <a:effectLs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en-US" altLang="zh-CN" sz="1600" b="1">
                <a:solidFill>
                  <a:srgbClr val="000066"/>
                </a:solidFill>
                <a:latin typeface="微软雅黑" panose="020B0503020204020204" pitchFamily="34" charset="-122"/>
                <a:ea typeface="微软雅黑" panose="020B0503020204020204" pitchFamily="34" charset="-122"/>
              </a:rPr>
              <a:t>9000</a:t>
            </a:r>
          </a:p>
        </p:txBody>
      </p:sp>
      <p:sp>
        <p:nvSpPr>
          <p:cNvPr id="65" name="Rectangle 34"/>
          <p:cNvSpPr>
            <a:spLocks noChangeArrowheads="1"/>
          </p:cNvSpPr>
          <p:nvPr/>
        </p:nvSpPr>
        <p:spPr bwMode="auto">
          <a:xfrm>
            <a:off x="6948264" y="3336187"/>
            <a:ext cx="1656184" cy="350044"/>
          </a:xfrm>
          <a:prstGeom prst="rect">
            <a:avLst/>
          </a:prstGeom>
          <a:solidFill>
            <a:schemeClr val="accent2">
              <a:lumMod val="40000"/>
              <a:lumOff val="60000"/>
            </a:schemeClr>
          </a:solidFill>
          <a:ln>
            <a:solidFill>
              <a:schemeClr val="tx1"/>
            </a:solidFill>
          </a:ln>
          <a:effectLs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en-US" altLang="zh-CN" sz="1600" b="1">
                <a:solidFill>
                  <a:srgbClr val="000066"/>
                </a:solidFill>
                <a:latin typeface="微软雅黑" panose="020B0503020204020204" pitchFamily="34" charset="-122"/>
                <a:ea typeface="微软雅黑" panose="020B0503020204020204" pitchFamily="34" charset="-122"/>
              </a:rPr>
              <a:t>8000</a:t>
            </a:r>
          </a:p>
        </p:txBody>
      </p:sp>
      <p:sp>
        <p:nvSpPr>
          <p:cNvPr id="66" name="Rectangle 35"/>
          <p:cNvSpPr>
            <a:spLocks noChangeArrowheads="1"/>
          </p:cNvSpPr>
          <p:nvPr/>
        </p:nvSpPr>
        <p:spPr bwMode="auto">
          <a:xfrm>
            <a:off x="6948264" y="2978447"/>
            <a:ext cx="1656184" cy="350044"/>
          </a:xfrm>
          <a:prstGeom prst="rect">
            <a:avLst/>
          </a:prstGeom>
          <a:solidFill>
            <a:schemeClr val="accent2">
              <a:lumMod val="40000"/>
              <a:lumOff val="60000"/>
            </a:schemeClr>
          </a:solidFill>
          <a:ln>
            <a:solidFill>
              <a:schemeClr val="tx1"/>
            </a:solidFill>
          </a:ln>
          <a:effectLst/>
          <a:extLst/>
        </p:spPr>
        <p:txBody>
          <a:bodyPr anchor="ctr"/>
          <a:lstStyle>
            <a:lvl1pPr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buFont typeface="Wingdings" pitchFamily="2" charset="2"/>
              <a:buNone/>
            </a:pPr>
            <a:r>
              <a:rPr kumimoji="0" lang="en-US" altLang="zh-CN" sz="1600" b="1">
                <a:solidFill>
                  <a:srgbClr val="000066"/>
                </a:solidFill>
                <a:latin typeface="微软雅黑" panose="020B0503020204020204" pitchFamily="34" charset="-122"/>
                <a:ea typeface="微软雅黑" panose="020B0503020204020204" pitchFamily="34" charset="-122"/>
              </a:rPr>
              <a:t>7000</a:t>
            </a:r>
          </a:p>
        </p:txBody>
      </p:sp>
      <p:sp>
        <p:nvSpPr>
          <p:cNvPr id="51" name="Text Box 48"/>
          <p:cNvSpPr txBox="1">
            <a:spLocks noChangeArrowheads="1"/>
          </p:cNvSpPr>
          <p:nvPr/>
        </p:nvSpPr>
        <p:spPr bwMode="auto">
          <a:xfrm>
            <a:off x="8646839" y="2646782"/>
            <a:ext cx="461665" cy="1646314"/>
          </a:xfrm>
          <a:prstGeom prst="rect">
            <a:avLst/>
          </a:prstGeom>
          <a:solidFill>
            <a:schemeClr val="accent2">
              <a:lumMod val="40000"/>
              <a:lumOff val="60000"/>
            </a:schemeClr>
          </a:solidFill>
          <a:ln>
            <a:noFill/>
          </a:ln>
          <a:effectLst/>
          <a:extLst/>
        </p:spPr>
        <p:txBody>
          <a:bodyPr vert="eaVert" wrap="square" anchor="ctr">
            <a:spAutoFit/>
          </a:bodyPr>
          <a:lstStyle>
            <a:lvl1pPr marL="342900" indent="-342900"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ctr" eaLnBrk="1" hangingPunct="1">
              <a:spcBef>
                <a:spcPct val="50000"/>
              </a:spcBef>
              <a:buSzPct val="90000"/>
              <a:buFont typeface="Monotype Sorts" pitchFamily="2" charset="2"/>
              <a:buNone/>
            </a:pPr>
            <a:r>
              <a:rPr lang="zh-CN" altLang="en-US" sz="1800" b="1" dirty="0" smtClean="0">
                <a:solidFill>
                  <a:srgbClr val="C00000"/>
                </a:solidFill>
                <a:latin typeface="微软雅黑" panose="020B0503020204020204" pitchFamily="34" charset="-122"/>
                <a:ea typeface="微软雅黑" panose="020B0503020204020204" pitchFamily="34" charset="-122"/>
              </a:rPr>
              <a:t>中 断 向 量 表</a:t>
            </a:r>
            <a:endParaRPr lang="zh-CN" altLang="en-US" sz="1800" b="1" dirty="0">
              <a:solidFill>
                <a:srgbClr val="C00000"/>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5076056" y="3378478"/>
            <a:ext cx="11973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50000"/>
              </a:spcBef>
              <a:buSzPct val="90000"/>
              <a:buFont typeface="Monotype Sorts" pitchFamily="2" charset="2"/>
              <a:buNone/>
            </a:pPr>
            <a:r>
              <a:rPr lang="zh-CN" altLang="en-US" sz="1600" b="1" dirty="0">
                <a:solidFill>
                  <a:srgbClr val="000066"/>
                </a:solidFill>
                <a:latin typeface="微软雅黑" panose="020B0503020204020204" pitchFamily="34" charset="-122"/>
                <a:ea typeface="微软雅黑" panose="020B0503020204020204" pitchFamily="34" charset="-122"/>
              </a:rPr>
              <a:t>向量地址</a:t>
            </a:r>
          </a:p>
        </p:txBody>
      </p:sp>
      <p:sp>
        <p:nvSpPr>
          <p:cNvPr id="54" name="Text Box 51"/>
          <p:cNvSpPr txBox="1">
            <a:spLocks noChangeArrowheads="1"/>
          </p:cNvSpPr>
          <p:nvPr/>
        </p:nvSpPr>
        <p:spPr bwMode="auto">
          <a:xfrm>
            <a:off x="6106238" y="4509120"/>
            <a:ext cx="842026" cy="195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marL="342900" indent="-342900"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50000"/>
              </a:spcBef>
              <a:buSzPct val="90000"/>
              <a:buFont typeface="Monotype Sorts" pitchFamily="2" charset="2"/>
              <a:buNone/>
            </a:pPr>
            <a:r>
              <a:rPr lang="en-US" altLang="zh-CN" sz="1600" b="1" dirty="0" smtClean="0">
                <a:solidFill>
                  <a:srgbClr val="000066"/>
                </a:solidFill>
                <a:latin typeface="微软雅黑" panose="020B0503020204020204" pitchFamily="34" charset="-122"/>
                <a:ea typeface="微软雅黑" panose="020B0503020204020204" pitchFamily="34" charset="-122"/>
              </a:rPr>
              <a:t>7000</a:t>
            </a:r>
            <a:endParaRPr lang="en-US" altLang="zh-CN" sz="1600" b="1" dirty="0">
              <a:solidFill>
                <a:srgbClr val="000066"/>
              </a:solidFill>
              <a:latin typeface="微软雅黑" panose="020B0503020204020204" pitchFamily="34" charset="-122"/>
              <a:ea typeface="微软雅黑" panose="020B0503020204020204" pitchFamily="34" charset="-122"/>
            </a:endParaRPr>
          </a:p>
          <a:p>
            <a:pPr algn="r" eaLnBrk="1" hangingPunct="1">
              <a:spcBef>
                <a:spcPts val="3000"/>
              </a:spcBef>
              <a:buSzPct val="90000"/>
              <a:buFont typeface="Monotype Sorts" pitchFamily="2" charset="2"/>
              <a:buNone/>
            </a:pPr>
            <a:r>
              <a:rPr lang="en-US" altLang="zh-CN" sz="1600" b="1" dirty="0" smtClean="0">
                <a:solidFill>
                  <a:srgbClr val="000066"/>
                </a:solidFill>
                <a:latin typeface="微软雅黑" panose="020B0503020204020204" pitchFamily="34" charset="-122"/>
                <a:ea typeface="微软雅黑" panose="020B0503020204020204" pitchFamily="34" charset="-122"/>
              </a:rPr>
              <a:t>8000</a:t>
            </a:r>
            <a:endParaRPr lang="en-US" altLang="zh-CN" sz="1600" b="1" dirty="0">
              <a:solidFill>
                <a:srgbClr val="000066"/>
              </a:solidFill>
              <a:latin typeface="微软雅黑" panose="020B0503020204020204" pitchFamily="34" charset="-122"/>
              <a:ea typeface="微软雅黑" panose="020B0503020204020204" pitchFamily="34" charset="-122"/>
            </a:endParaRPr>
          </a:p>
          <a:p>
            <a:pPr algn="r" eaLnBrk="1" hangingPunct="1">
              <a:spcBef>
                <a:spcPts val="3000"/>
              </a:spcBef>
              <a:buSzPct val="90000"/>
              <a:buFont typeface="Monotype Sorts" pitchFamily="2" charset="2"/>
              <a:buNone/>
            </a:pPr>
            <a:r>
              <a:rPr lang="en-US" altLang="zh-CN" sz="1600" b="1" dirty="0">
                <a:solidFill>
                  <a:srgbClr val="000066"/>
                </a:solidFill>
                <a:latin typeface="微软雅黑" panose="020B0503020204020204" pitchFamily="34" charset="-122"/>
                <a:ea typeface="微软雅黑" panose="020B0503020204020204" pitchFamily="34" charset="-122"/>
              </a:rPr>
              <a:t>9000</a:t>
            </a:r>
          </a:p>
        </p:txBody>
      </p:sp>
      <p:sp>
        <p:nvSpPr>
          <p:cNvPr id="56" name="Text Box 53"/>
          <p:cNvSpPr txBox="1">
            <a:spLocks noChangeArrowheads="1"/>
          </p:cNvSpPr>
          <p:nvPr/>
        </p:nvSpPr>
        <p:spPr bwMode="auto">
          <a:xfrm>
            <a:off x="5073254" y="5373216"/>
            <a:ext cx="11973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50000"/>
              </a:spcBef>
              <a:buSzPct val="90000"/>
              <a:buFont typeface="Monotype Sorts" pitchFamily="2" charset="2"/>
              <a:buNone/>
            </a:pPr>
            <a:r>
              <a:rPr lang="zh-CN" altLang="en-US" sz="1600" b="1" dirty="0">
                <a:solidFill>
                  <a:srgbClr val="000066"/>
                </a:solidFill>
                <a:latin typeface="微软雅黑" panose="020B0503020204020204" pitchFamily="34" charset="-122"/>
                <a:ea typeface="微软雅黑" panose="020B0503020204020204" pitchFamily="34" charset="-122"/>
              </a:rPr>
              <a:t>中断向量</a:t>
            </a:r>
          </a:p>
        </p:txBody>
      </p:sp>
      <p:sp>
        <p:nvSpPr>
          <p:cNvPr id="57" name="Line 54"/>
          <p:cNvSpPr>
            <a:spLocks noChangeShapeType="1"/>
          </p:cNvSpPr>
          <p:nvPr/>
        </p:nvSpPr>
        <p:spPr bwMode="auto">
          <a:xfrm>
            <a:off x="5775073" y="5738847"/>
            <a:ext cx="518761" cy="3544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66"/>
              </a:solidFill>
              <a:latin typeface="微软雅黑" panose="020B0503020204020204" pitchFamily="34" charset="-122"/>
              <a:ea typeface="微软雅黑" panose="020B0503020204020204" pitchFamily="34" charset="-122"/>
            </a:endParaRPr>
          </a:p>
        </p:txBody>
      </p:sp>
      <p:sp>
        <p:nvSpPr>
          <p:cNvPr id="58" name="Line 55"/>
          <p:cNvSpPr>
            <a:spLocks noChangeShapeType="1"/>
          </p:cNvSpPr>
          <p:nvPr/>
        </p:nvSpPr>
        <p:spPr bwMode="auto">
          <a:xfrm flipV="1">
            <a:off x="5775073" y="4887392"/>
            <a:ext cx="525119" cy="4754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66"/>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6190708" y="3122463"/>
            <a:ext cx="366959" cy="757494"/>
            <a:chOff x="6012160" y="2924944"/>
            <a:chExt cx="545507" cy="757494"/>
          </a:xfrm>
        </p:grpSpPr>
        <p:sp>
          <p:nvSpPr>
            <p:cNvPr id="53" name="Line 50"/>
            <p:cNvSpPr>
              <a:spLocks noChangeShapeType="1"/>
            </p:cNvSpPr>
            <p:nvPr/>
          </p:nvSpPr>
          <p:spPr bwMode="auto">
            <a:xfrm>
              <a:off x="6012160" y="3356992"/>
              <a:ext cx="519927" cy="3254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66"/>
                </a:solidFill>
                <a:latin typeface="微软雅黑" panose="020B0503020204020204" pitchFamily="34" charset="-122"/>
                <a:ea typeface="微软雅黑" panose="020B0503020204020204" pitchFamily="34" charset="-122"/>
              </a:endParaRPr>
            </a:p>
          </p:txBody>
        </p:sp>
        <p:sp>
          <p:nvSpPr>
            <p:cNvPr id="59" name="Line 56"/>
            <p:cNvSpPr>
              <a:spLocks noChangeShapeType="1"/>
            </p:cNvSpPr>
            <p:nvPr/>
          </p:nvSpPr>
          <p:spPr bwMode="auto">
            <a:xfrm flipV="1">
              <a:off x="6037740" y="2924944"/>
              <a:ext cx="519927" cy="3358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66"/>
                </a:solidFill>
                <a:latin typeface="微软雅黑" panose="020B0503020204020204" pitchFamily="34" charset="-122"/>
                <a:ea typeface="微软雅黑" panose="020B0503020204020204" pitchFamily="34" charset="-122"/>
              </a:endParaRPr>
            </a:p>
          </p:txBody>
        </p:sp>
      </p:grpSp>
      <p:sp>
        <p:nvSpPr>
          <p:cNvPr id="80" name="Text Box 51"/>
          <p:cNvSpPr txBox="1">
            <a:spLocks noChangeArrowheads="1"/>
          </p:cNvSpPr>
          <p:nvPr/>
        </p:nvSpPr>
        <p:spPr bwMode="auto">
          <a:xfrm>
            <a:off x="6414660" y="2978447"/>
            <a:ext cx="528476" cy="119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marL="342900" indent="-342900" algn="l" eaLnBrk="0" hangingPunct="0">
              <a:spcBef>
                <a:spcPct val="20000"/>
              </a:spcBef>
              <a:buSzPct val="70000"/>
              <a:buFont typeface="Wingdings" pitchFamily="2" charset="2"/>
              <a:buChar char="n"/>
              <a:defRPr sz="3200">
                <a:solidFill>
                  <a:schemeClr val="tx1"/>
                </a:solidFill>
                <a:latin typeface="Arial" charset="0"/>
                <a:ea typeface="宋体" charset="-122"/>
              </a:defRPr>
            </a:lvl1pPr>
            <a:lvl2pPr marL="889000" indent="-439738" algn="l" eaLnBrk="0" hangingPunct="0">
              <a:spcBef>
                <a:spcPct val="20000"/>
              </a:spcBef>
              <a:buClr>
                <a:schemeClr val="hlink"/>
              </a:buClr>
              <a:buSzPct val="65000"/>
              <a:buFont typeface="Wingdings" pitchFamily="2" charset="2"/>
              <a:buChar char="¡"/>
              <a:defRPr sz="2800">
                <a:solidFill>
                  <a:schemeClr val="tx1"/>
                </a:solidFill>
                <a:latin typeface="Arial" charset="0"/>
                <a:ea typeface="宋体" charset="-122"/>
              </a:defRPr>
            </a:lvl2pPr>
            <a:lvl3pPr marL="1293813" indent="-403225" algn="l" eaLnBrk="0" hangingPunct="0">
              <a:spcBef>
                <a:spcPct val="20000"/>
              </a:spcBef>
              <a:buSzPct val="70000"/>
              <a:buFont typeface="Wingdings" pitchFamily="2" charset="2"/>
              <a:buChar char="n"/>
              <a:defRPr sz="2400">
                <a:solidFill>
                  <a:schemeClr val="tx1"/>
                </a:solidFill>
                <a:latin typeface="Arial" charset="0"/>
                <a:ea typeface="宋体" charset="-122"/>
              </a:defRPr>
            </a:lvl3pPr>
            <a:lvl4pPr marL="1681163" indent="-385763" algn="l" eaLnBrk="0" hangingPunct="0">
              <a:spcBef>
                <a:spcPct val="20000"/>
              </a:spcBef>
              <a:buClr>
                <a:schemeClr val="hlink"/>
              </a:buClr>
              <a:buSzPct val="75000"/>
              <a:buFont typeface="Wingdings" pitchFamily="2" charset="2"/>
              <a:buChar char="¡"/>
              <a:defRPr sz="2000">
                <a:solidFill>
                  <a:schemeClr val="tx1"/>
                </a:solidFill>
                <a:latin typeface="Arial" charset="0"/>
                <a:ea typeface="宋体" charset="-122"/>
              </a:defRPr>
            </a:lvl4pPr>
            <a:lvl5pPr marL="2070100" indent="-387350" algn="l" eaLnBrk="0" hangingPunct="0">
              <a:spcBef>
                <a:spcPct val="20000"/>
              </a:spcBef>
              <a:buSzPct val="70000"/>
              <a:buFont typeface="Wingdings" pitchFamily="2" charset="2"/>
              <a:buChar char="n"/>
              <a:defRPr sz="2000">
                <a:solidFill>
                  <a:schemeClr val="tx1"/>
                </a:solidFill>
                <a:latin typeface="Arial" charset="0"/>
                <a:ea typeface="宋体" charset="-122"/>
              </a:defRPr>
            </a:lvl5pPr>
            <a:lvl6pPr marL="25273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6pPr>
            <a:lvl7pPr marL="29845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7pPr>
            <a:lvl8pPr marL="34417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8pPr>
            <a:lvl9pPr marL="3898900" indent="-38735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charset="0"/>
                <a:ea typeface="宋体" charset="-122"/>
              </a:defRPr>
            </a:lvl9pPr>
          </a:lstStyle>
          <a:p>
            <a:pPr algn="r" eaLnBrk="1" hangingPunct="1">
              <a:spcBef>
                <a:spcPct val="50000"/>
              </a:spcBef>
              <a:buSzPct val="90000"/>
              <a:buFont typeface="Monotype Sorts" pitchFamily="2" charset="2"/>
              <a:buNone/>
            </a:pPr>
            <a:r>
              <a:rPr lang="en-US" altLang="zh-CN" sz="1600" b="1" dirty="0" smtClean="0">
                <a:solidFill>
                  <a:srgbClr val="000066"/>
                </a:solidFill>
                <a:latin typeface="微软雅黑" panose="020B0503020204020204" pitchFamily="34" charset="-122"/>
                <a:ea typeface="微软雅黑" panose="020B0503020204020204" pitchFamily="34" charset="-122"/>
              </a:rPr>
              <a:t>10</a:t>
            </a:r>
            <a:endParaRPr lang="en-US" altLang="zh-CN" sz="1600" b="1" dirty="0">
              <a:solidFill>
                <a:srgbClr val="000066"/>
              </a:solidFill>
              <a:latin typeface="微软雅黑" panose="020B0503020204020204" pitchFamily="34" charset="-122"/>
              <a:ea typeface="微软雅黑" panose="020B0503020204020204" pitchFamily="34" charset="-122"/>
            </a:endParaRPr>
          </a:p>
          <a:p>
            <a:pPr algn="r" eaLnBrk="1" hangingPunct="1">
              <a:spcBef>
                <a:spcPts val="1200"/>
              </a:spcBef>
              <a:buSzPct val="90000"/>
              <a:buFont typeface="Monotype Sorts" pitchFamily="2" charset="2"/>
              <a:buNone/>
            </a:pPr>
            <a:r>
              <a:rPr lang="en-US" altLang="zh-CN" sz="1600" b="1" dirty="0" smtClean="0">
                <a:solidFill>
                  <a:srgbClr val="000066"/>
                </a:solidFill>
                <a:latin typeface="微软雅黑" panose="020B0503020204020204" pitchFamily="34" charset="-122"/>
                <a:ea typeface="微软雅黑" panose="020B0503020204020204" pitchFamily="34" charset="-122"/>
              </a:rPr>
              <a:t>20</a:t>
            </a:r>
          </a:p>
          <a:p>
            <a:pPr algn="r" eaLnBrk="1" hangingPunct="1">
              <a:spcBef>
                <a:spcPts val="600"/>
              </a:spcBef>
              <a:buSzPct val="90000"/>
              <a:buFont typeface="Monotype Sorts" pitchFamily="2" charset="2"/>
              <a:buNone/>
            </a:pPr>
            <a:r>
              <a:rPr lang="en-US" altLang="zh-CN" sz="1600" b="1" dirty="0" smtClean="0">
                <a:solidFill>
                  <a:srgbClr val="000066"/>
                </a:solidFill>
                <a:latin typeface="微软雅黑" panose="020B0503020204020204" pitchFamily="34" charset="-122"/>
                <a:ea typeface="微软雅黑" panose="020B0503020204020204" pitchFamily="34" charset="-122"/>
              </a:rPr>
              <a:t>30</a:t>
            </a:r>
            <a:endParaRPr lang="en-US" altLang="zh-CN" sz="1600" b="1" dirty="0">
              <a:solidFill>
                <a:srgbClr val="000066"/>
              </a:solidFill>
              <a:latin typeface="微软雅黑" panose="020B0503020204020204" pitchFamily="34" charset="-122"/>
              <a:ea typeface="微软雅黑" panose="020B0503020204020204" pitchFamily="34" charset="-122"/>
            </a:endParaRPr>
          </a:p>
        </p:txBody>
      </p:sp>
      <p:sp>
        <p:nvSpPr>
          <p:cNvPr id="82" name="矩形 81"/>
          <p:cNvSpPr/>
          <p:nvPr/>
        </p:nvSpPr>
        <p:spPr>
          <a:xfrm>
            <a:off x="323528" y="116632"/>
            <a:ext cx="8280919" cy="609398"/>
          </a:xfrm>
          <a:prstGeom prst="rect">
            <a:avLst/>
          </a:prstGeom>
        </p:spPr>
        <p:txBody>
          <a:bodyPr wrap="square">
            <a:spAutoFit/>
          </a:bodyPr>
          <a:lstStyle/>
          <a:p>
            <a:pPr marL="0" indent="0">
              <a:lnSpc>
                <a:spcPct val="140000"/>
              </a:lnSpc>
              <a:spcBef>
                <a:spcPts val="0"/>
              </a:spcBef>
              <a:buNone/>
            </a:pPr>
            <a:r>
              <a:rPr lang="zh-CN" altLang="en-US" sz="2400" b="1" dirty="0">
                <a:solidFill>
                  <a:srgbClr val="000099"/>
                </a:solidFill>
                <a:latin typeface="微软雅黑" panose="020B0503020204020204" pitchFamily="34" charset="-122"/>
                <a:ea typeface="微软雅黑" panose="020B0503020204020204" pitchFamily="34" charset="-122"/>
              </a:rPr>
              <a:t>三、中断向量的产生</a:t>
            </a:r>
            <a:endParaRPr lang="en-US" altLang="zh-CN" sz="24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4146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8a8">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26" y="548680"/>
            <a:ext cx="8209730" cy="6204863"/>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bwMode="auto">
          <a:xfrm>
            <a:off x="1475655" y="620688"/>
            <a:ext cx="6480721" cy="1628801"/>
          </a:xfrm>
          <a:prstGeom prst="roundRect">
            <a:avLst/>
          </a:prstGeom>
          <a:solidFill>
            <a:schemeClr val="accent4">
              <a:lumMod val="20000"/>
              <a:lumOff val="80000"/>
              <a:alpha val="0"/>
            </a:schemeClr>
          </a:solidFill>
          <a:ln w="38100">
            <a:solidFill>
              <a:srgbClr val="FF0000"/>
            </a:solidFill>
            <a:prstDash val="dash"/>
            <a:headEnd/>
            <a:tailEnd/>
          </a:ln>
        </p:spPr>
        <p:style>
          <a:lnRef idx="2">
            <a:schemeClr val="accent3"/>
          </a:lnRef>
          <a:fillRef idx="1">
            <a:schemeClr val="lt1"/>
          </a:fillRef>
          <a:effectRef idx="0">
            <a:schemeClr val="accent3"/>
          </a:effectRef>
          <a:fontRef idx="minor">
            <a:schemeClr val="dk1"/>
          </a:fontRef>
        </p:style>
        <p:txBody>
          <a:bodyPr wrap="none" rtlCol="0" anchor="ctr">
            <a:noAutofit/>
          </a:bodyPr>
          <a:lstStyle/>
          <a:p>
            <a:pPr algn="ctr" eaLnBrk="1" hangingPunct="1"/>
            <a:endParaRPr kumimoji="1" lang="zh-CN" altLang="en-US" sz="2400" b="1" dirty="0">
              <a:latin typeface="Times New Roman" pitchFamily="18" charset="0"/>
            </a:endParaRPr>
          </a:p>
        </p:txBody>
      </p:sp>
      <p:sp>
        <p:nvSpPr>
          <p:cNvPr id="3" name="圆角矩形标注 2"/>
          <p:cNvSpPr/>
          <p:nvPr/>
        </p:nvSpPr>
        <p:spPr bwMode="auto">
          <a:xfrm>
            <a:off x="438718" y="332656"/>
            <a:ext cx="532882" cy="1872208"/>
          </a:xfrm>
          <a:prstGeom prst="wedgeRoundRectCallout">
            <a:avLst>
              <a:gd name="adj1" fmla="val 150730"/>
              <a:gd name="adj2" fmla="val 12736"/>
              <a:gd name="adj3" fmla="val 16667"/>
            </a:avLst>
          </a:prstGeom>
          <a:solidFill>
            <a:schemeClr val="accent4">
              <a:lumMod val="40000"/>
              <a:lumOff val="60000"/>
            </a:schemeClr>
          </a:solidFill>
          <a:ln w="28575">
            <a:noFill/>
            <a:miter lim="800000"/>
            <a:headEnd/>
            <a:tailEnd/>
          </a:ln>
        </p:spPr>
        <p:txBody>
          <a:bodyPr wrap="square" rtlCol="0" anchor="ctr">
            <a:noAutofit/>
          </a:bodyPr>
          <a:lstStyle/>
          <a:p>
            <a:pPr algn="ctr" eaLnBrk="1" hangingPunct="1"/>
            <a:r>
              <a:rPr kumimoji="1" lang="zh-CN" altLang="en-US" b="1" dirty="0" smtClean="0">
                <a:solidFill>
                  <a:srgbClr val="000066"/>
                </a:solidFill>
                <a:latin typeface="微软雅黑" panose="020B0503020204020204" pitchFamily="34" charset="-122"/>
                <a:ea typeface="微软雅黑" panose="020B0503020204020204" pitchFamily="34" charset="-122"/>
              </a:rPr>
              <a:t>产生向量地址</a:t>
            </a:r>
            <a:endParaRPr kumimoji="1" lang="zh-CN" altLang="en-US"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043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72752" y="44624"/>
            <a:ext cx="8259688" cy="926976"/>
          </a:xfrm>
        </p:spPr>
        <p:txBody>
          <a:bodyPr>
            <a:normAutofit/>
          </a:bodyPr>
          <a:lstStyle/>
          <a:p>
            <a:r>
              <a:rPr lang="en-US" altLang="zh-CN" sz="3200" dirty="0" smtClean="0">
                <a:cs typeface="Times New Roman" pitchFamily="18" charset="0"/>
              </a:rPr>
              <a:t>8.3.4  </a:t>
            </a:r>
            <a:r>
              <a:rPr lang="zh-CN" altLang="en-US" sz="3200" dirty="0" smtClean="0"/>
              <a:t>多级中断实现</a:t>
            </a:r>
            <a:endParaRPr lang="zh-CN" altLang="en-US" sz="3200" dirty="0"/>
          </a:p>
        </p:txBody>
      </p:sp>
      <p:sp>
        <p:nvSpPr>
          <p:cNvPr id="21507" name="Rectangle 3"/>
          <p:cNvSpPr>
            <a:spLocks noGrp="1" noChangeArrowheads="1"/>
          </p:cNvSpPr>
          <p:nvPr>
            <p:ph type="body" idx="1"/>
          </p:nvPr>
        </p:nvSpPr>
        <p:spPr>
          <a:xfrm>
            <a:off x="323528" y="908720"/>
            <a:ext cx="8147248" cy="3600400"/>
          </a:xfrm>
        </p:spPr>
        <p:txBody>
          <a:bodyPr>
            <a:normAutofit/>
          </a:bodyPr>
          <a:lstStyle/>
          <a:p>
            <a:pPr marL="0" lvl="1" indent="0">
              <a:lnSpc>
                <a:spcPct val="150000"/>
              </a:lnSpc>
              <a:spcBef>
                <a:spcPts val="0"/>
              </a:spcBef>
              <a:buNone/>
            </a:pPr>
            <a:r>
              <a:rPr lang="zh-CN" altLang="en-US" sz="2600" b="1" dirty="0" smtClean="0">
                <a:solidFill>
                  <a:srgbClr val="000099"/>
                </a:solidFill>
              </a:rPr>
              <a:t>一、多级中断的概念</a:t>
            </a:r>
            <a:endParaRPr lang="zh-CN" altLang="en-US" sz="2600" b="1" dirty="0">
              <a:solidFill>
                <a:srgbClr val="000099"/>
              </a:solidFill>
            </a:endParaRPr>
          </a:p>
          <a:p>
            <a:pPr marL="0" indent="0">
              <a:lnSpc>
                <a:spcPct val="150000"/>
              </a:lnSpc>
              <a:spcBef>
                <a:spcPts val="0"/>
              </a:spcBef>
              <a:buNone/>
            </a:pPr>
            <a:r>
              <a:rPr lang="en-US" altLang="zh-CN" b="1" dirty="0" smtClean="0">
                <a:solidFill>
                  <a:srgbClr val="336600"/>
                </a:solidFill>
              </a:rPr>
              <a:t>1</a:t>
            </a:r>
            <a:r>
              <a:rPr lang="zh-CN" altLang="en-US" b="1" dirty="0" smtClean="0">
                <a:solidFill>
                  <a:srgbClr val="336600"/>
                </a:solidFill>
              </a:rPr>
              <a:t>、中断分级</a:t>
            </a:r>
            <a:endParaRPr lang="en-US" altLang="zh-CN" b="1" dirty="0" smtClean="0">
              <a:solidFill>
                <a:srgbClr val="336600"/>
              </a:solidFill>
            </a:endParaRPr>
          </a:p>
          <a:p>
            <a:pPr>
              <a:lnSpc>
                <a:spcPct val="130000"/>
              </a:lnSpc>
              <a:spcBef>
                <a:spcPts val="0"/>
              </a:spcBef>
            </a:pPr>
            <a:r>
              <a:rPr lang="zh-CN" altLang="en-US" sz="2200" dirty="0" smtClean="0"/>
              <a:t>多个中断源根据中断事件的轻重缓急不同而分成若干级别，每一中断级分配一</a:t>
            </a:r>
            <a:r>
              <a:rPr lang="zh-CN" altLang="en-US" sz="2200" dirty="0"/>
              <a:t>个中断</a:t>
            </a:r>
            <a:r>
              <a:rPr lang="zh-CN" altLang="en-US" sz="2200" dirty="0" smtClean="0"/>
              <a:t>优先权</a:t>
            </a:r>
            <a:endParaRPr lang="en-US" altLang="zh-CN" sz="2200" dirty="0" smtClean="0"/>
          </a:p>
          <a:p>
            <a:pPr marL="542925" lvl="1" indent="-277813">
              <a:lnSpc>
                <a:spcPct val="130000"/>
              </a:lnSpc>
              <a:spcBef>
                <a:spcPts val="0"/>
              </a:spcBef>
            </a:pPr>
            <a:r>
              <a:rPr lang="zh-CN" altLang="en-US" sz="2200" dirty="0"/>
              <a:t>一</a:t>
            </a:r>
            <a:r>
              <a:rPr lang="zh-CN" altLang="en-US" sz="2200" dirty="0" smtClean="0"/>
              <a:t>维多级中断：每一级中断只有一个中断源</a:t>
            </a:r>
            <a:endParaRPr lang="en-US" altLang="zh-CN" sz="2200" dirty="0" smtClean="0"/>
          </a:p>
          <a:p>
            <a:pPr marL="542925" lvl="1" indent="-277813">
              <a:lnSpc>
                <a:spcPct val="130000"/>
              </a:lnSpc>
              <a:spcBef>
                <a:spcPts val="0"/>
              </a:spcBef>
            </a:pPr>
            <a:r>
              <a:rPr lang="zh-CN" altLang="en-US" sz="2200" dirty="0"/>
              <a:t>二维多级中断：每一级</a:t>
            </a:r>
            <a:r>
              <a:rPr lang="zh-CN" altLang="en-US" sz="2200" dirty="0" smtClean="0"/>
              <a:t>中断有多个</a:t>
            </a:r>
            <a:r>
              <a:rPr lang="zh-CN" altLang="en-US" sz="2200" dirty="0"/>
              <a:t>中断源</a:t>
            </a:r>
            <a:endParaRPr lang="en-US" altLang="zh-CN" sz="2200" dirty="0" smtClean="0"/>
          </a:p>
          <a:p>
            <a:pPr marL="274320" lvl="1">
              <a:lnSpc>
                <a:spcPct val="130000"/>
              </a:lnSpc>
              <a:spcBef>
                <a:spcPts val="0"/>
              </a:spcBef>
              <a:buSzPct val="70000"/>
              <a:buFont typeface="Wingdings"/>
              <a:buChar char=""/>
            </a:pPr>
            <a:r>
              <a:rPr lang="zh-CN" altLang="en-US" sz="2200" dirty="0"/>
              <a:t>多级中断可以嵌套，但同一级的中断不允许</a:t>
            </a:r>
            <a:r>
              <a:rPr lang="zh-CN" altLang="en-US" sz="2200" dirty="0" smtClean="0"/>
              <a:t>嵌套</a:t>
            </a:r>
            <a:endParaRPr lang="zh-CN" altLang="en-US" sz="2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365104"/>
            <a:ext cx="8136904" cy="238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465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23528" y="116632"/>
            <a:ext cx="8147248" cy="3384376"/>
          </a:xfrm>
        </p:spPr>
        <p:txBody>
          <a:bodyPr>
            <a:normAutofit lnSpcReduction="10000"/>
          </a:bodyPr>
          <a:lstStyle/>
          <a:p>
            <a:pPr marL="0" indent="0">
              <a:lnSpc>
                <a:spcPct val="140000"/>
              </a:lnSpc>
              <a:spcBef>
                <a:spcPts val="0"/>
              </a:spcBef>
              <a:buNone/>
            </a:pPr>
            <a:r>
              <a:rPr lang="en-US" altLang="zh-CN" b="1" dirty="0" smtClean="0">
                <a:solidFill>
                  <a:srgbClr val="336600"/>
                </a:solidFill>
              </a:rPr>
              <a:t>2</a:t>
            </a:r>
            <a:r>
              <a:rPr lang="zh-CN" altLang="en-US" b="1" dirty="0" smtClean="0">
                <a:solidFill>
                  <a:srgbClr val="336600"/>
                </a:solidFill>
              </a:rPr>
              <a:t>、多级中断的请求与屏蔽</a:t>
            </a:r>
            <a:endParaRPr lang="zh-CN" altLang="en-US" b="1" dirty="0">
              <a:solidFill>
                <a:srgbClr val="336600"/>
              </a:solidFill>
            </a:endParaRPr>
          </a:p>
          <a:p>
            <a:pPr>
              <a:lnSpc>
                <a:spcPct val="140000"/>
              </a:lnSpc>
              <a:spcBef>
                <a:spcPts val="0"/>
              </a:spcBef>
            </a:pPr>
            <a:r>
              <a:rPr lang="en-US" altLang="zh-CN" sz="2200" dirty="0" smtClean="0"/>
              <a:t>CPU</a:t>
            </a:r>
            <a:r>
              <a:rPr lang="zh-CN" altLang="en-US" sz="2200" dirty="0"/>
              <a:t>中有</a:t>
            </a:r>
            <a:r>
              <a:rPr lang="en-US" altLang="zh-CN" sz="2200" dirty="0" smtClean="0"/>
              <a:t>n</a:t>
            </a:r>
            <a:r>
              <a:rPr lang="zh-CN" altLang="en-US" sz="2200" dirty="0" smtClean="0"/>
              <a:t>个中断请求触发器，形成</a:t>
            </a:r>
            <a:r>
              <a:rPr lang="en-US" altLang="zh-CN" sz="2200" dirty="0" smtClean="0"/>
              <a:t>n</a:t>
            </a:r>
            <a:r>
              <a:rPr lang="zh-CN" altLang="en-US" sz="2200" dirty="0" smtClean="0"/>
              <a:t>位中断请求寄存器 </a:t>
            </a:r>
            <a:r>
              <a:rPr lang="en-US" altLang="zh-CN" sz="2200" dirty="0" smtClean="0"/>
              <a:t>IR</a:t>
            </a:r>
          </a:p>
          <a:p>
            <a:pPr>
              <a:lnSpc>
                <a:spcPct val="140000"/>
              </a:lnSpc>
              <a:spcBef>
                <a:spcPts val="0"/>
              </a:spcBef>
            </a:pPr>
            <a:r>
              <a:rPr lang="en-US" altLang="zh-CN" sz="2200" dirty="0"/>
              <a:t>CPU</a:t>
            </a:r>
            <a:r>
              <a:rPr lang="zh-CN" altLang="en-US" sz="2200" dirty="0"/>
              <a:t>中有</a:t>
            </a:r>
            <a:r>
              <a:rPr lang="en-US" altLang="zh-CN" sz="2200" dirty="0"/>
              <a:t>n</a:t>
            </a:r>
            <a:r>
              <a:rPr lang="zh-CN" altLang="en-US" sz="2200" dirty="0"/>
              <a:t>个</a:t>
            </a:r>
            <a:r>
              <a:rPr lang="zh-CN" altLang="en-US" sz="2200" dirty="0" smtClean="0"/>
              <a:t>中断屏蔽触发器</a:t>
            </a:r>
            <a:r>
              <a:rPr lang="zh-CN" altLang="en-US" sz="2200" dirty="0"/>
              <a:t>，</a:t>
            </a:r>
            <a:r>
              <a:rPr lang="zh-CN" altLang="en-US" sz="2200" dirty="0" smtClean="0"/>
              <a:t>形成</a:t>
            </a:r>
            <a:r>
              <a:rPr lang="en-US" altLang="zh-CN" sz="2200" dirty="0"/>
              <a:t>n</a:t>
            </a:r>
            <a:r>
              <a:rPr lang="zh-CN" altLang="en-US" sz="2200" dirty="0"/>
              <a:t>位</a:t>
            </a:r>
            <a:r>
              <a:rPr lang="zh-CN" altLang="en-US" sz="2200" dirty="0" smtClean="0"/>
              <a:t>中断屏蔽寄存器 </a:t>
            </a:r>
            <a:r>
              <a:rPr lang="en-US" altLang="zh-CN" sz="2200" dirty="0" smtClean="0"/>
              <a:t>IM</a:t>
            </a:r>
          </a:p>
          <a:p>
            <a:pPr>
              <a:lnSpc>
                <a:spcPct val="140000"/>
              </a:lnSpc>
              <a:spcBef>
                <a:spcPts val="0"/>
              </a:spcBef>
            </a:pPr>
            <a:r>
              <a:rPr lang="zh-CN" altLang="en-US" sz="2200" dirty="0" smtClean="0"/>
              <a:t>某</a:t>
            </a:r>
            <a:r>
              <a:rPr lang="zh-CN" altLang="en-US" sz="2200" dirty="0"/>
              <a:t>级中断被响应后，则关闭本级和低于本级</a:t>
            </a:r>
            <a:r>
              <a:rPr lang="zh-CN" altLang="en-US" sz="2200" dirty="0" smtClean="0"/>
              <a:t>的中断，</a:t>
            </a:r>
            <a:r>
              <a:rPr lang="zh-CN" altLang="en-US" sz="2200" dirty="0"/>
              <a:t>开放更</a:t>
            </a:r>
            <a:r>
              <a:rPr lang="zh-CN" altLang="en-US" sz="2200" dirty="0" smtClean="0"/>
              <a:t>高级中断的屏蔽码</a:t>
            </a:r>
            <a:endParaRPr lang="en-US" altLang="zh-CN" sz="2200" dirty="0" smtClean="0"/>
          </a:p>
          <a:p>
            <a:pPr marL="0" indent="0">
              <a:lnSpc>
                <a:spcPct val="140000"/>
              </a:lnSpc>
              <a:spcBef>
                <a:spcPts val="0"/>
              </a:spcBef>
              <a:buNone/>
            </a:pPr>
            <a:r>
              <a:rPr lang="en-US" altLang="zh-CN" b="1" dirty="0">
                <a:solidFill>
                  <a:srgbClr val="336600"/>
                </a:solidFill>
              </a:rPr>
              <a:t>3</a:t>
            </a:r>
            <a:r>
              <a:rPr lang="zh-CN" altLang="en-US" b="1" dirty="0" smtClean="0">
                <a:solidFill>
                  <a:srgbClr val="336600"/>
                </a:solidFill>
              </a:rPr>
              <a:t>、中断</a:t>
            </a:r>
            <a:r>
              <a:rPr lang="zh-CN" altLang="en-US" b="1" dirty="0">
                <a:solidFill>
                  <a:srgbClr val="336600"/>
                </a:solidFill>
              </a:rPr>
              <a:t>源</a:t>
            </a:r>
            <a:r>
              <a:rPr lang="zh-CN" altLang="en-US" b="1" dirty="0" smtClean="0">
                <a:solidFill>
                  <a:srgbClr val="336600"/>
                </a:solidFill>
              </a:rPr>
              <a:t>识别：</a:t>
            </a:r>
            <a:r>
              <a:rPr lang="zh-CN" altLang="en-US" sz="2200" dirty="0" smtClean="0"/>
              <a:t>采用独立请求和</a:t>
            </a:r>
            <a:r>
              <a:rPr lang="zh-CN" altLang="en-US" sz="2200" dirty="0"/>
              <a:t>链式</a:t>
            </a:r>
            <a:r>
              <a:rPr lang="zh-CN" altLang="en-US" sz="2200" dirty="0" smtClean="0"/>
              <a:t>查询结合</a:t>
            </a:r>
            <a:r>
              <a:rPr lang="zh-CN" altLang="en-US" sz="2200" dirty="0"/>
              <a:t>的</a:t>
            </a:r>
            <a:r>
              <a:rPr lang="zh-CN" altLang="en-US" sz="2200" dirty="0" smtClean="0"/>
              <a:t>方式</a:t>
            </a:r>
            <a:endParaRPr lang="en-US" altLang="zh-CN" sz="2200" dirty="0" smtClean="0"/>
          </a:p>
          <a:p>
            <a:pPr marL="0" indent="0">
              <a:lnSpc>
                <a:spcPct val="140000"/>
              </a:lnSpc>
              <a:spcBef>
                <a:spcPts val="0"/>
              </a:spcBef>
              <a:buNone/>
            </a:pPr>
            <a:r>
              <a:rPr lang="en-US" altLang="zh-CN" b="1" dirty="0">
                <a:solidFill>
                  <a:srgbClr val="336600"/>
                </a:solidFill>
              </a:rPr>
              <a:t>4</a:t>
            </a:r>
            <a:r>
              <a:rPr lang="zh-CN" altLang="en-US" b="1" dirty="0">
                <a:solidFill>
                  <a:srgbClr val="336600"/>
                </a:solidFill>
              </a:rPr>
              <a:t>、现场保护：</a:t>
            </a:r>
            <a:r>
              <a:rPr lang="zh-CN" altLang="en-US" sz="2200" dirty="0" smtClean="0"/>
              <a:t>使用</a:t>
            </a:r>
            <a:r>
              <a:rPr lang="zh-CN" altLang="en-US" sz="2200" dirty="0"/>
              <a:t>多级堆栈保存现场（包括</a:t>
            </a:r>
            <a:r>
              <a:rPr lang="en-US" altLang="zh-CN" sz="2200" dirty="0"/>
              <a:t>IM</a:t>
            </a:r>
            <a:r>
              <a:rPr lang="zh-CN" altLang="en-US" sz="22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2"/>
            <a:ext cx="8496944"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081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23528" y="188640"/>
            <a:ext cx="7626350" cy="576064"/>
          </a:xfrm>
        </p:spPr>
        <p:txBody>
          <a:bodyPr>
            <a:normAutofit/>
          </a:bodyPr>
          <a:lstStyle/>
          <a:p>
            <a:pPr marL="0" lvl="1" indent="0">
              <a:buNone/>
            </a:pPr>
            <a:r>
              <a:rPr lang="zh-CN" altLang="en-US" sz="2800" b="1" dirty="0" smtClean="0">
                <a:solidFill>
                  <a:srgbClr val="000099"/>
                </a:solidFill>
              </a:rPr>
              <a:t>二、多级中断</a:t>
            </a:r>
            <a:r>
              <a:rPr lang="zh-CN" altLang="en-US" sz="2800" b="1" dirty="0">
                <a:solidFill>
                  <a:srgbClr val="000099"/>
                </a:solidFill>
              </a:rPr>
              <a:t>源的</a:t>
            </a:r>
            <a:r>
              <a:rPr lang="zh-CN" altLang="en-US" sz="2800" b="1" dirty="0" smtClean="0">
                <a:solidFill>
                  <a:srgbClr val="000099"/>
                </a:solidFill>
              </a:rPr>
              <a:t>识别</a:t>
            </a:r>
            <a:endParaRPr lang="zh-CN" altLang="en-US" sz="2800" b="1" dirty="0">
              <a:solidFill>
                <a:srgbClr val="000099"/>
              </a:solidFill>
            </a:endParaRPr>
          </a:p>
          <a:p>
            <a:pPr lvl="1">
              <a:buFont typeface="Wingdings" pitchFamily="2" charset="2"/>
              <a:buNone/>
            </a:pPr>
            <a:endParaRPr lang="en-US" altLang="zh-CN" sz="2800" b="1" dirty="0">
              <a:solidFill>
                <a:srgbClr val="000099"/>
              </a:solidFill>
            </a:endParaRPr>
          </a:p>
        </p:txBody>
      </p:sp>
      <p:pic>
        <p:nvPicPr>
          <p:cNvPr id="22532" name="Picture 4" descr="8a10">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764704"/>
            <a:ext cx="8568952" cy="60486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251520" y="2636912"/>
            <a:ext cx="8208912" cy="1944216"/>
          </a:xfrm>
          <a:prstGeom prst="rect">
            <a:avLst/>
          </a:prstGeom>
          <a:noFill/>
          <a:ln w="28575">
            <a:solidFill>
              <a:srgbClr val="C00000"/>
            </a:solidFill>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5" name="Rectangle 3"/>
          <p:cNvSpPr txBox="1">
            <a:spLocks noChangeArrowheads="1"/>
          </p:cNvSpPr>
          <p:nvPr/>
        </p:nvSpPr>
        <p:spPr>
          <a:xfrm>
            <a:off x="6804248" y="44624"/>
            <a:ext cx="2304256" cy="1872208"/>
          </a:xfrm>
          <a:prstGeom prst="rect">
            <a:avLst/>
          </a:prstGeom>
          <a:solidFill>
            <a:schemeClr val="accent2">
              <a:lumMod val="40000"/>
              <a:lumOff val="60000"/>
            </a:schemeClr>
          </a:solidFill>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Bef>
                <a:spcPts val="0"/>
              </a:spcBef>
              <a:spcAft>
                <a:spcPts val="0"/>
              </a:spcAft>
              <a:buNone/>
            </a:pPr>
            <a:r>
              <a:rPr lang="en-US" altLang="zh-CN" sz="1800" b="1" dirty="0" err="1">
                <a:solidFill>
                  <a:srgbClr val="C00000"/>
                </a:solidFill>
              </a:rPr>
              <a:t>IR</a:t>
            </a:r>
            <a:r>
              <a:rPr lang="en-US" altLang="zh-CN" sz="1800" b="1" baseline="-25000" dirty="0" err="1">
                <a:solidFill>
                  <a:srgbClr val="C00000"/>
                </a:solidFill>
              </a:rPr>
              <a:t>i</a:t>
            </a:r>
            <a:r>
              <a:rPr lang="en-US" altLang="zh-CN" sz="1800" b="1" dirty="0">
                <a:solidFill>
                  <a:srgbClr val="C00000"/>
                </a:solidFill>
              </a:rPr>
              <a:t>=1</a:t>
            </a:r>
            <a:r>
              <a:rPr lang="zh-CN" altLang="en-US" sz="1800" b="1" dirty="0">
                <a:solidFill>
                  <a:srgbClr val="C00000"/>
                </a:solidFill>
              </a:rPr>
              <a:t>的条件</a:t>
            </a:r>
          </a:p>
          <a:p>
            <a:pPr fontAlgn="auto">
              <a:spcBef>
                <a:spcPts val="0"/>
              </a:spcBef>
              <a:spcAft>
                <a:spcPts val="0"/>
              </a:spcAft>
            </a:pPr>
            <a:r>
              <a:rPr lang="en-US" altLang="zh-CN" sz="1800" b="1" dirty="0" err="1">
                <a:solidFill>
                  <a:srgbClr val="000066"/>
                </a:solidFill>
              </a:rPr>
              <a:t>IR</a:t>
            </a:r>
            <a:r>
              <a:rPr lang="en-US" altLang="zh-CN" sz="1800" b="1" baseline="-25000" dirty="0" err="1">
                <a:solidFill>
                  <a:srgbClr val="000066"/>
                </a:solidFill>
              </a:rPr>
              <a:t>i</a:t>
            </a:r>
            <a:r>
              <a:rPr lang="en-US" altLang="zh-CN" sz="1800" b="1" dirty="0">
                <a:solidFill>
                  <a:srgbClr val="000066"/>
                </a:solidFill>
              </a:rPr>
              <a:t>’= 1 </a:t>
            </a:r>
          </a:p>
          <a:p>
            <a:pPr fontAlgn="auto">
              <a:spcBef>
                <a:spcPts val="0"/>
              </a:spcBef>
              <a:spcAft>
                <a:spcPts val="0"/>
              </a:spcAft>
            </a:pPr>
            <a:r>
              <a:rPr lang="en-US" altLang="zh-CN" sz="1800" b="1" dirty="0">
                <a:solidFill>
                  <a:srgbClr val="000066"/>
                </a:solidFill>
              </a:rPr>
              <a:t>IR</a:t>
            </a:r>
            <a:r>
              <a:rPr lang="en-US" altLang="zh-CN" sz="1800" b="1" baseline="-25000" dirty="0">
                <a:solidFill>
                  <a:srgbClr val="000066"/>
                </a:solidFill>
              </a:rPr>
              <a:t>i-1</a:t>
            </a:r>
            <a:r>
              <a:rPr lang="en-US" altLang="zh-CN" sz="1800" b="1" dirty="0">
                <a:solidFill>
                  <a:srgbClr val="000066"/>
                </a:solidFill>
              </a:rPr>
              <a:t>’= 0</a:t>
            </a:r>
          </a:p>
          <a:p>
            <a:pPr fontAlgn="auto">
              <a:spcBef>
                <a:spcPts val="0"/>
              </a:spcBef>
              <a:spcAft>
                <a:spcPts val="0"/>
              </a:spcAft>
            </a:pPr>
            <a:r>
              <a:rPr lang="en-US" altLang="zh-CN" sz="1800" b="1" dirty="0">
                <a:solidFill>
                  <a:srgbClr val="000066"/>
                </a:solidFill>
              </a:rPr>
              <a:t>IR</a:t>
            </a:r>
            <a:r>
              <a:rPr lang="en-US" altLang="zh-CN" sz="1800" b="1" baseline="-25000" dirty="0">
                <a:solidFill>
                  <a:srgbClr val="000066"/>
                </a:solidFill>
              </a:rPr>
              <a:t>i-2</a:t>
            </a:r>
            <a:r>
              <a:rPr lang="en-US" altLang="zh-CN" sz="1800" b="1" dirty="0">
                <a:solidFill>
                  <a:srgbClr val="000066"/>
                </a:solidFill>
              </a:rPr>
              <a:t>’= 0</a:t>
            </a:r>
          </a:p>
          <a:p>
            <a:pPr fontAlgn="auto">
              <a:spcBef>
                <a:spcPts val="0"/>
              </a:spcBef>
              <a:spcAft>
                <a:spcPts val="0"/>
              </a:spcAft>
            </a:pPr>
            <a:r>
              <a:rPr lang="en-US" altLang="zh-CN" sz="1800" b="1" dirty="0" smtClean="0">
                <a:solidFill>
                  <a:srgbClr val="000066"/>
                </a:solidFill>
              </a:rPr>
              <a:t>……</a:t>
            </a:r>
          </a:p>
          <a:p>
            <a:pPr marL="0" indent="0" fontAlgn="auto">
              <a:spcAft>
                <a:spcPts val="0"/>
              </a:spcAft>
              <a:buNone/>
            </a:pPr>
            <a:r>
              <a:rPr lang="en-US" altLang="zh-CN" sz="1800" b="1" dirty="0" err="1" smtClean="0">
                <a:solidFill>
                  <a:srgbClr val="C00000"/>
                </a:solidFill>
              </a:rPr>
              <a:t>IR</a:t>
            </a:r>
            <a:r>
              <a:rPr lang="en-US" altLang="zh-CN" sz="1800" b="1" baseline="-25000" dirty="0" err="1" smtClean="0">
                <a:solidFill>
                  <a:srgbClr val="C00000"/>
                </a:solidFill>
              </a:rPr>
              <a:t>i</a:t>
            </a:r>
            <a:r>
              <a:rPr lang="en-US" altLang="zh-CN" sz="1800" b="1" dirty="0">
                <a:solidFill>
                  <a:srgbClr val="C00000"/>
                </a:solidFill>
              </a:rPr>
              <a:t>’</a:t>
            </a:r>
            <a:r>
              <a:rPr lang="en-US" altLang="zh-CN" sz="1800" b="1" dirty="0" smtClean="0">
                <a:solidFill>
                  <a:srgbClr val="C00000"/>
                </a:solidFill>
              </a:rPr>
              <a:t>=1 </a:t>
            </a:r>
            <a:r>
              <a:rPr lang="zh-CN" altLang="en-US" sz="1800" b="1" dirty="0" smtClean="0">
                <a:solidFill>
                  <a:srgbClr val="C00000"/>
                </a:solidFill>
              </a:rPr>
              <a:t>屏蔽后面 </a:t>
            </a:r>
            <a:r>
              <a:rPr lang="en-US" altLang="zh-CN" sz="1800" b="1" dirty="0" smtClean="0">
                <a:solidFill>
                  <a:srgbClr val="C00000"/>
                </a:solidFill>
              </a:rPr>
              <a:t>IR</a:t>
            </a:r>
          </a:p>
        </p:txBody>
      </p:sp>
      <p:sp>
        <p:nvSpPr>
          <p:cNvPr id="8" name="Rectangle 3"/>
          <p:cNvSpPr txBox="1">
            <a:spLocks noChangeArrowheads="1"/>
          </p:cNvSpPr>
          <p:nvPr/>
        </p:nvSpPr>
        <p:spPr>
          <a:xfrm>
            <a:off x="611560" y="4847132"/>
            <a:ext cx="423664" cy="1822228"/>
          </a:xfrm>
          <a:prstGeom prst="rect">
            <a:avLst/>
          </a:prstGeom>
          <a:solidFill>
            <a:schemeClr val="accent2">
              <a:lumMod val="40000"/>
              <a:lumOff val="60000"/>
            </a:schemeClr>
          </a:solidFill>
          <a:ln>
            <a:solidFill>
              <a:schemeClr val="accent2">
                <a:lumMod val="50000"/>
              </a:schemeClr>
            </a:solidFill>
          </a:ln>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ctr" fontAlgn="auto">
              <a:spcBef>
                <a:spcPts val="0"/>
              </a:spcBef>
              <a:spcAft>
                <a:spcPts val="0"/>
              </a:spcAft>
              <a:buNone/>
            </a:pPr>
            <a:r>
              <a:rPr lang="zh-CN" altLang="en-US" sz="1800" b="1" dirty="0" smtClean="0">
                <a:solidFill>
                  <a:srgbClr val="C00000"/>
                </a:solidFill>
              </a:rPr>
              <a:t>请求信号为</a:t>
            </a:r>
            <a:r>
              <a:rPr lang="en-US" altLang="zh-CN" sz="1800" b="1" dirty="0" smtClean="0">
                <a:solidFill>
                  <a:srgbClr val="C00000"/>
                </a:solidFill>
              </a:rPr>
              <a:t>1</a:t>
            </a:r>
          </a:p>
        </p:txBody>
      </p:sp>
      <p:sp>
        <p:nvSpPr>
          <p:cNvPr id="9" name="Rectangle 3"/>
          <p:cNvSpPr txBox="1">
            <a:spLocks noChangeArrowheads="1"/>
          </p:cNvSpPr>
          <p:nvPr/>
        </p:nvSpPr>
        <p:spPr>
          <a:xfrm>
            <a:off x="179512" y="4847132"/>
            <a:ext cx="423664" cy="1822228"/>
          </a:xfrm>
          <a:prstGeom prst="rect">
            <a:avLst/>
          </a:prstGeom>
          <a:solidFill>
            <a:schemeClr val="accent2">
              <a:lumMod val="40000"/>
              <a:lumOff val="60000"/>
            </a:schemeClr>
          </a:solidFill>
          <a:ln>
            <a:solidFill>
              <a:schemeClr val="accent2">
                <a:lumMod val="50000"/>
              </a:schemeClr>
            </a:solidFill>
          </a:ln>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ctr" fontAlgn="auto">
              <a:spcBef>
                <a:spcPts val="0"/>
              </a:spcBef>
              <a:spcAft>
                <a:spcPts val="0"/>
              </a:spcAft>
              <a:buNone/>
            </a:pPr>
            <a:r>
              <a:rPr lang="zh-CN" altLang="en-US" sz="1800" b="1" dirty="0" smtClean="0">
                <a:solidFill>
                  <a:srgbClr val="C00000"/>
                </a:solidFill>
              </a:rPr>
              <a:t>屏蔽信号为</a:t>
            </a:r>
            <a:r>
              <a:rPr lang="en-US" altLang="zh-CN" sz="1800" b="1" dirty="0" smtClean="0">
                <a:solidFill>
                  <a:srgbClr val="C00000"/>
                </a:solidFill>
              </a:rPr>
              <a:t>0</a:t>
            </a:r>
          </a:p>
        </p:txBody>
      </p:sp>
    </p:spTree>
    <p:extLst>
      <p:ext uri="{BB962C8B-B14F-4D97-AF65-F5344CB8AC3E}">
        <p14:creationId xmlns:p14="http://schemas.microsoft.com/office/powerpoint/2010/main" val="1109931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79512" y="116632"/>
            <a:ext cx="8568952" cy="3312368"/>
          </a:xfrm>
        </p:spPr>
        <p:txBody>
          <a:bodyPr>
            <a:normAutofit/>
          </a:bodyPr>
          <a:lstStyle/>
          <a:p>
            <a:pPr marL="0" indent="0">
              <a:lnSpc>
                <a:spcPct val="150000"/>
              </a:lnSpc>
              <a:spcBef>
                <a:spcPts val="0"/>
              </a:spcBef>
              <a:buNone/>
            </a:pPr>
            <a:r>
              <a:rPr lang="zh-CN" altLang="en-US" sz="2600" b="1" dirty="0" smtClean="0">
                <a:solidFill>
                  <a:srgbClr val="C00000"/>
                </a:solidFill>
              </a:rPr>
              <a:t>例</a:t>
            </a:r>
            <a:r>
              <a:rPr lang="en-US" altLang="zh-CN" sz="2600" b="1" dirty="0" smtClean="0">
                <a:solidFill>
                  <a:srgbClr val="C00000"/>
                </a:solidFill>
              </a:rPr>
              <a:t>1</a:t>
            </a:r>
            <a:r>
              <a:rPr lang="zh-CN" altLang="en-US" sz="2600" b="1" dirty="0" smtClean="0">
                <a:solidFill>
                  <a:srgbClr val="C00000"/>
                </a:solidFill>
              </a:rPr>
              <a:t>：如下图所</a:t>
            </a:r>
            <a:r>
              <a:rPr lang="zh-CN" altLang="en-US" sz="2600" b="1" dirty="0">
                <a:solidFill>
                  <a:srgbClr val="C00000"/>
                </a:solidFill>
              </a:rPr>
              <a:t>示的二维</a:t>
            </a:r>
            <a:r>
              <a:rPr lang="zh-CN" altLang="en-US" sz="2600" b="1" dirty="0" smtClean="0">
                <a:solidFill>
                  <a:srgbClr val="C00000"/>
                </a:solidFill>
              </a:rPr>
              <a:t>中断系统，回答下列问题</a:t>
            </a:r>
            <a:endParaRPr lang="zh-CN" altLang="en-US" sz="2600" b="1" dirty="0">
              <a:solidFill>
                <a:srgbClr val="C00000"/>
              </a:solidFill>
            </a:endParaRPr>
          </a:p>
          <a:p>
            <a:pPr marL="0" indent="0">
              <a:lnSpc>
                <a:spcPct val="150000"/>
              </a:lnSpc>
              <a:spcBef>
                <a:spcPts val="0"/>
              </a:spcBef>
              <a:buNone/>
            </a:pPr>
            <a:r>
              <a:rPr lang="en-US" altLang="zh-CN" sz="2200" dirty="0"/>
              <a:t>(1) </a:t>
            </a:r>
            <a:r>
              <a:rPr lang="zh-CN" altLang="en-US" sz="2200" dirty="0"/>
              <a:t>在允许中断情况下，</a:t>
            </a:r>
            <a:r>
              <a:rPr lang="zh-CN" altLang="en-US" sz="2200" dirty="0" smtClean="0"/>
              <a:t>请降序</a:t>
            </a:r>
            <a:r>
              <a:rPr lang="zh-CN" altLang="en-US" sz="2200" dirty="0"/>
              <a:t>排列</a:t>
            </a:r>
            <a:r>
              <a:rPr lang="en-US" altLang="zh-CN" sz="2200" dirty="0"/>
              <a:t>CPU</a:t>
            </a:r>
            <a:r>
              <a:rPr lang="zh-CN" altLang="en-US" sz="2200" dirty="0"/>
              <a:t>及各设备的</a:t>
            </a:r>
            <a:r>
              <a:rPr lang="zh-CN" altLang="en-US" sz="2200" dirty="0" smtClean="0"/>
              <a:t>中断优先级 </a:t>
            </a:r>
            <a:endParaRPr lang="zh-CN" altLang="en-US" sz="2200" dirty="0"/>
          </a:p>
          <a:p>
            <a:pPr marL="0" indent="0">
              <a:lnSpc>
                <a:spcPct val="150000"/>
              </a:lnSpc>
              <a:spcBef>
                <a:spcPts val="0"/>
              </a:spcBef>
              <a:buNone/>
            </a:pPr>
            <a:r>
              <a:rPr lang="en-US" altLang="zh-CN" sz="2200" dirty="0"/>
              <a:t>(2) </a:t>
            </a:r>
            <a:r>
              <a:rPr lang="en-US" altLang="zh-CN" sz="2200" dirty="0" smtClean="0"/>
              <a:t>CPU</a:t>
            </a:r>
            <a:r>
              <a:rPr lang="zh-CN" altLang="en-US" sz="2200" dirty="0" smtClean="0"/>
              <a:t>执行</a:t>
            </a:r>
            <a:r>
              <a:rPr lang="zh-CN" altLang="en-US" sz="2200" dirty="0"/>
              <a:t>设备</a:t>
            </a:r>
            <a:r>
              <a:rPr lang="en-US" altLang="zh-CN" sz="2200" dirty="0" smtClean="0"/>
              <a:t>B</a:t>
            </a:r>
            <a:r>
              <a:rPr lang="zh-CN" altLang="en-US" sz="2200" dirty="0" smtClean="0"/>
              <a:t>中断服务程序</a:t>
            </a:r>
            <a:r>
              <a:rPr lang="zh-CN" altLang="en-US" sz="2200" dirty="0"/>
              <a:t>，</a:t>
            </a:r>
            <a:r>
              <a:rPr lang="en-US" altLang="zh-CN" sz="2200" dirty="0"/>
              <a:t>IM</a:t>
            </a:r>
            <a:r>
              <a:rPr lang="en-US" altLang="zh-CN" sz="2200" baseline="-25000" dirty="0"/>
              <a:t>2</a:t>
            </a:r>
            <a:r>
              <a:rPr lang="zh-CN" altLang="en-US" sz="2200" dirty="0"/>
              <a:t>，</a:t>
            </a:r>
            <a:r>
              <a:rPr lang="en-US" altLang="zh-CN" sz="2200" dirty="0"/>
              <a:t>IM</a:t>
            </a:r>
            <a:r>
              <a:rPr lang="en-US" altLang="zh-CN" sz="2200" baseline="-25000" dirty="0"/>
              <a:t>1</a:t>
            </a:r>
            <a:r>
              <a:rPr lang="zh-CN" altLang="en-US" sz="2200" dirty="0"/>
              <a:t>，</a:t>
            </a:r>
            <a:r>
              <a:rPr lang="en-US" altLang="zh-CN" sz="2200" dirty="0" smtClean="0"/>
              <a:t>IM</a:t>
            </a:r>
            <a:r>
              <a:rPr lang="en-US" altLang="zh-CN" sz="2200" baseline="-25000" dirty="0" smtClean="0"/>
              <a:t>0</a:t>
            </a:r>
            <a:r>
              <a:rPr lang="zh-CN" altLang="en-US" sz="2200" dirty="0" smtClean="0"/>
              <a:t>状态</a:t>
            </a:r>
            <a:r>
              <a:rPr lang="zh-CN" altLang="en-US" sz="2200" dirty="0"/>
              <a:t>是什么</a:t>
            </a:r>
            <a:r>
              <a:rPr lang="en-US" altLang="zh-CN" sz="2200" dirty="0"/>
              <a:t>? </a:t>
            </a:r>
            <a:endParaRPr lang="en-US" altLang="zh-CN" sz="2200" dirty="0" smtClean="0"/>
          </a:p>
          <a:p>
            <a:pPr marL="0" indent="0">
              <a:lnSpc>
                <a:spcPct val="150000"/>
              </a:lnSpc>
              <a:spcBef>
                <a:spcPts val="0"/>
              </a:spcBef>
              <a:buNone/>
            </a:pPr>
            <a:r>
              <a:rPr lang="zh-CN" altLang="en-US" sz="2200" dirty="0"/>
              <a:t> </a:t>
            </a:r>
            <a:r>
              <a:rPr lang="zh-CN" altLang="en-US" sz="2200" dirty="0" smtClean="0"/>
              <a:t>    </a:t>
            </a:r>
            <a:r>
              <a:rPr lang="en-US" altLang="zh-CN" sz="2200" dirty="0" smtClean="0"/>
              <a:t>CPU</a:t>
            </a:r>
            <a:r>
              <a:rPr lang="zh-CN" altLang="en-US" sz="2200" dirty="0"/>
              <a:t>执行</a:t>
            </a:r>
            <a:r>
              <a:rPr lang="zh-CN" altLang="en-US" sz="2200" dirty="0" smtClean="0"/>
              <a:t>设备</a:t>
            </a:r>
            <a:r>
              <a:rPr lang="en-US" altLang="zh-CN" sz="2200" dirty="0" smtClean="0"/>
              <a:t>D</a:t>
            </a:r>
            <a:r>
              <a:rPr lang="zh-CN" altLang="en-US" sz="2200" dirty="0" smtClean="0"/>
              <a:t>中断服务程序</a:t>
            </a:r>
            <a:r>
              <a:rPr lang="zh-CN" altLang="en-US" sz="2200" dirty="0"/>
              <a:t>，</a:t>
            </a:r>
            <a:r>
              <a:rPr lang="en-US" altLang="zh-CN" sz="2200" dirty="0"/>
              <a:t>IM</a:t>
            </a:r>
            <a:r>
              <a:rPr lang="en-US" altLang="zh-CN" sz="2200" baseline="-25000" dirty="0"/>
              <a:t>2</a:t>
            </a:r>
            <a:r>
              <a:rPr lang="zh-CN" altLang="en-US" sz="2200" dirty="0"/>
              <a:t>，</a:t>
            </a:r>
            <a:r>
              <a:rPr lang="en-US" altLang="zh-CN" sz="2200" dirty="0"/>
              <a:t>IM</a:t>
            </a:r>
            <a:r>
              <a:rPr lang="en-US" altLang="zh-CN" sz="2200" baseline="-25000" dirty="0"/>
              <a:t>1</a:t>
            </a:r>
            <a:r>
              <a:rPr lang="zh-CN" altLang="en-US" sz="2200" dirty="0"/>
              <a:t>，</a:t>
            </a:r>
            <a:r>
              <a:rPr lang="en-US" altLang="zh-CN" sz="2200" dirty="0" smtClean="0"/>
              <a:t>IM</a:t>
            </a:r>
            <a:r>
              <a:rPr lang="en-US" altLang="zh-CN" sz="2200" baseline="-25000" dirty="0" smtClean="0"/>
              <a:t>0</a:t>
            </a:r>
            <a:r>
              <a:rPr lang="zh-CN" altLang="en-US" sz="2200" dirty="0" smtClean="0"/>
              <a:t>状态是</a:t>
            </a:r>
            <a:r>
              <a:rPr lang="zh-CN" altLang="en-US" sz="2200" dirty="0"/>
              <a:t>什么</a:t>
            </a:r>
            <a:r>
              <a:rPr lang="en-US" altLang="zh-CN" sz="2200" dirty="0"/>
              <a:t>?</a:t>
            </a:r>
          </a:p>
          <a:p>
            <a:pPr marL="446088" indent="-446088">
              <a:lnSpc>
                <a:spcPct val="150000"/>
              </a:lnSpc>
              <a:spcBef>
                <a:spcPts val="0"/>
              </a:spcBef>
              <a:buNone/>
            </a:pPr>
            <a:r>
              <a:rPr lang="en-US" altLang="zh-CN" sz="2200" dirty="0" smtClean="0"/>
              <a:t>(</a:t>
            </a:r>
            <a:r>
              <a:rPr lang="en-US" altLang="zh-CN" sz="2200" dirty="0"/>
              <a:t>3) </a:t>
            </a:r>
            <a:r>
              <a:rPr lang="en-US" altLang="zh-CN" sz="2200" dirty="0" smtClean="0"/>
              <a:t>IM</a:t>
            </a:r>
            <a:r>
              <a:rPr lang="zh-CN" altLang="en-US" sz="2200" dirty="0"/>
              <a:t>能否对个别设备</a:t>
            </a:r>
            <a:r>
              <a:rPr lang="zh-CN" altLang="en-US" sz="2200" dirty="0" smtClean="0"/>
              <a:t>单独屏蔽</a:t>
            </a:r>
            <a:r>
              <a:rPr lang="en-US" altLang="zh-CN" sz="2200" dirty="0"/>
              <a:t>? </a:t>
            </a:r>
            <a:r>
              <a:rPr lang="zh-CN" altLang="en-US" sz="2200" dirty="0" smtClean="0"/>
              <a:t>若不能，如何达到</a:t>
            </a:r>
            <a:r>
              <a:rPr lang="zh-CN" altLang="en-US" sz="2200" dirty="0"/>
              <a:t>该目的</a:t>
            </a:r>
            <a:r>
              <a:rPr lang="en-US" altLang="zh-CN" sz="2200" dirty="0"/>
              <a:t>?</a:t>
            </a:r>
          </a:p>
          <a:p>
            <a:pPr marL="446088" indent="-446088">
              <a:lnSpc>
                <a:spcPct val="150000"/>
              </a:lnSpc>
              <a:spcBef>
                <a:spcPts val="0"/>
              </a:spcBef>
              <a:buNone/>
            </a:pPr>
            <a:r>
              <a:rPr lang="en-US" altLang="zh-CN" sz="2200" dirty="0" smtClean="0"/>
              <a:t>(</a:t>
            </a:r>
            <a:r>
              <a:rPr lang="en-US" altLang="zh-CN" sz="2200" dirty="0"/>
              <a:t>4) </a:t>
            </a:r>
            <a:r>
              <a:rPr lang="zh-CN" altLang="en-US" sz="2200" dirty="0" smtClean="0"/>
              <a:t>若设备</a:t>
            </a:r>
            <a:r>
              <a:rPr lang="en-US" altLang="zh-CN" sz="2200" dirty="0" smtClean="0"/>
              <a:t>C</a:t>
            </a:r>
            <a:r>
              <a:rPr lang="zh-CN" altLang="en-US" sz="2200" dirty="0"/>
              <a:t>一提出中断请求，</a:t>
            </a:r>
            <a:r>
              <a:rPr lang="en-US" altLang="zh-CN" sz="2200" dirty="0"/>
              <a:t>CPU</a:t>
            </a:r>
            <a:r>
              <a:rPr lang="zh-CN" altLang="en-US" sz="2200" dirty="0"/>
              <a:t>立即进行</a:t>
            </a:r>
            <a:r>
              <a:rPr lang="zh-CN" altLang="en-US" sz="2200" dirty="0" smtClean="0"/>
              <a:t>响应，如何满足</a:t>
            </a:r>
            <a:r>
              <a:rPr lang="zh-CN" altLang="en-US" sz="2200" dirty="0"/>
              <a:t>此要求</a:t>
            </a:r>
            <a:r>
              <a:rPr lang="en-US" altLang="zh-CN" sz="2200" dirty="0"/>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2"/>
            <a:ext cx="8496944"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639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95536" y="1340768"/>
            <a:ext cx="8208912" cy="5112568"/>
          </a:xfrm>
        </p:spPr>
        <p:txBody>
          <a:bodyPr>
            <a:noAutofit/>
          </a:bodyPr>
          <a:lstStyle/>
          <a:p>
            <a:pPr marL="0" indent="0">
              <a:lnSpc>
                <a:spcPct val="150000"/>
              </a:lnSpc>
              <a:spcBef>
                <a:spcPts val="0"/>
              </a:spcBef>
              <a:buNone/>
            </a:pPr>
            <a:r>
              <a:rPr lang="zh-CN" altLang="en-US" sz="2800" b="1" dirty="0" smtClean="0">
                <a:solidFill>
                  <a:srgbClr val="000099"/>
                </a:solidFill>
              </a:rPr>
              <a:t>二、外设速度</a:t>
            </a:r>
            <a:r>
              <a:rPr lang="zh-CN" altLang="en-US" sz="2800" b="1" dirty="0">
                <a:solidFill>
                  <a:srgbClr val="000099"/>
                </a:solidFill>
              </a:rPr>
              <a:t>分级</a:t>
            </a:r>
          </a:p>
          <a:p>
            <a:pPr marL="0" indent="0">
              <a:lnSpc>
                <a:spcPct val="150000"/>
              </a:lnSpc>
              <a:spcBef>
                <a:spcPts val="0"/>
              </a:spcBef>
              <a:buNone/>
            </a:pPr>
            <a:r>
              <a:rPr lang="en-US" altLang="zh-CN" b="1" dirty="0" smtClean="0">
                <a:solidFill>
                  <a:srgbClr val="336600"/>
                </a:solidFill>
              </a:rPr>
              <a:t>1</a:t>
            </a:r>
            <a:r>
              <a:rPr lang="zh-CN" altLang="en-US" b="1" dirty="0" smtClean="0">
                <a:solidFill>
                  <a:srgbClr val="336600"/>
                </a:solidFill>
              </a:rPr>
              <a:t>、</a:t>
            </a:r>
            <a:r>
              <a:rPr lang="zh-CN" altLang="en-US" b="1" dirty="0">
                <a:solidFill>
                  <a:srgbClr val="336600"/>
                </a:solidFill>
              </a:rPr>
              <a:t>外设种类繁多，工作速度参差不齐</a:t>
            </a:r>
          </a:p>
          <a:p>
            <a:pPr marL="274320" lvl="1">
              <a:lnSpc>
                <a:spcPct val="150000"/>
              </a:lnSpc>
              <a:spcBef>
                <a:spcPts val="0"/>
              </a:spcBef>
              <a:buSzPct val="70000"/>
              <a:buFont typeface="Wingdings"/>
              <a:buChar char=""/>
            </a:pPr>
            <a:r>
              <a:rPr lang="zh-CN" altLang="en-US" sz="2200" dirty="0"/>
              <a:t>不同种类的外设，数据传输速率差别很大</a:t>
            </a:r>
          </a:p>
          <a:p>
            <a:pPr marL="274320" lvl="1">
              <a:lnSpc>
                <a:spcPct val="150000"/>
              </a:lnSpc>
              <a:spcBef>
                <a:spcPts val="0"/>
              </a:spcBef>
              <a:buSzPct val="70000"/>
              <a:buFont typeface="Wingdings"/>
              <a:buChar char=""/>
            </a:pPr>
            <a:r>
              <a:rPr lang="zh-CN" altLang="en-US" sz="2200" dirty="0"/>
              <a:t>同一种设备，在不同时刻，传输速率也可能不同</a:t>
            </a:r>
          </a:p>
          <a:p>
            <a:pPr marL="0" indent="0">
              <a:lnSpc>
                <a:spcPct val="150000"/>
              </a:lnSpc>
              <a:spcBef>
                <a:spcPts val="0"/>
              </a:spcBef>
              <a:buNone/>
            </a:pPr>
            <a:r>
              <a:rPr lang="en-US" altLang="zh-CN" b="1" dirty="0">
                <a:solidFill>
                  <a:srgbClr val="336600"/>
                </a:solidFill>
              </a:rPr>
              <a:t>2</a:t>
            </a:r>
            <a:r>
              <a:rPr lang="zh-CN" altLang="en-US" b="1" dirty="0" smtClean="0">
                <a:solidFill>
                  <a:srgbClr val="336600"/>
                </a:solidFill>
              </a:rPr>
              <a:t>、</a:t>
            </a:r>
            <a:r>
              <a:rPr lang="en-US" altLang="zh-CN" b="1" dirty="0" smtClean="0">
                <a:solidFill>
                  <a:srgbClr val="336600"/>
                </a:solidFill>
              </a:rPr>
              <a:t>CPU</a:t>
            </a:r>
            <a:r>
              <a:rPr lang="zh-CN" altLang="en-US" b="1" dirty="0" smtClean="0">
                <a:solidFill>
                  <a:srgbClr val="336600"/>
                </a:solidFill>
              </a:rPr>
              <a:t>与外设间的定时方式</a:t>
            </a:r>
            <a:endParaRPr lang="zh-CN" altLang="en-US" b="1" dirty="0">
              <a:solidFill>
                <a:srgbClr val="336600"/>
              </a:solidFill>
            </a:endParaRPr>
          </a:p>
          <a:p>
            <a:pPr marL="274320" lvl="1">
              <a:lnSpc>
                <a:spcPct val="150000"/>
              </a:lnSpc>
              <a:spcBef>
                <a:spcPts val="0"/>
              </a:spcBef>
              <a:buSzPct val="70000"/>
              <a:buFont typeface="Wingdings"/>
              <a:buChar char=""/>
            </a:pPr>
            <a:r>
              <a:rPr lang="zh-CN" altLang="en-US" sz="2200" dirty="0" smtClean="0"/>
              <a:t>简单外设（开关、显示二极管等）：</a:t>
            </a:r>
            <a:r>
              <a:rPr lang="en-US" altLang="zh-CN" sz="2200" dirty="0" smtClean="0"/>
              <a:t>CPU</a:t>
            </a:r>
            <a:r>
              <a:rPr lang="zh-CN" altLang="en-US" sz="2200" dirty="0" smtClean="0"/>
              <a:t>认为输入数据一直有效，或输出一定准备就绪，只需接受或发送</a:t>
            </a:r>
            <a:r>
              <a:rPr lang="zh-CN" altLang="en-US" sz="2200" dirty="0"/>
              <a:t>数据</a:t>
            </a:r>
          </a:p>
          <a:p>
            <a:pPr marL="274320" lvl="1">
              <a:lnSpc>
                <a:spcPct val="150000"/>
              </a:lnSpc>
              <a:spcBef>
                <a:spcPts val="0"/>
              </a:spcBef>
              <a:buSzPct val="70000"/>
              <a:buFont typeface="Wingdings"/>
              <a:buChar char=""/>
            </a:pPr>
            <a:r>
              <a:rPr lang="zh-CN" altLang="en-US" sz="2200" dirty="0"/>
              <a:t>慢速或者中速的设备：采用异步</a:t>
            </a:r>
            <a:r>
              <a:rPr lang="zh-CN" altLang="en-US" sz="2200" dirty="0" smtClean="0"/>
              <a:t>定时方式，探寻是否“就绪”</a:t>
            </a:r>
            <a:endParaRPr lang="zh-CN" altLang="en-US" sz="2200" dirty="0"/>
          </a:p>
          <a:p>
            <a:pPr marL="274320" lvl="1">
              <a:lnSpc>
                <a:spcPct val="150000"/>
              </a:lnSpc>
              <a:spcBef>
                <a:spcPts val="0"/>
              </a:spcBef>
              <a:buSzPct val="70000"/>
              <a:buFont typeface="Wingdings"/>
              <a:buChar char=""/>
            </a:pPr>
            <a:r>
              <a:rPr lang="zh-CN" altLang="en-US" sz="2200" dirty="0"/>
              <a:t>高速外设：采用同步定时</a:t>
            </a:r>
            <a:r>
              <a:rPr lang="zh-CN" altLang="en-US" sz="2200" dirty="0" smtClean="0"/>
              <a:t>方式，以相等的时间间隔操作</a:t>
            </a:r>
            <a:endParaRPr lang="zh-CN" altLang="en-US" sz="2200" dirty="0"/>
          </a:p>
        </p:txBody>
      </p:sp>
      <p:sp>
        <p:nvSpPr>
          <p:cNvPr id="5" name="Rectangle 2"/>
          <p:cNvSpPr>
            <a:spLocks noGrp="1" noChangeArrowheads="1"/>
          </p:cNvSpPr>
          <p:nvPr>
            <p:ph type="title"/>
          </p:nvPr>
        </p:nvSpPr>
        <p:spPr>
          <a:xfrm>
            <a:off x="323528" y="260648"/>
            <a:ext cx="7467600" cy="1143000"/>
          </a:xfrm>
        </p:spPr>
        <p:txBody>
          <a:bodyPr>
            <a:normAutofit/>
          </a:bodyPr>
          <a:lstStyle/>
          <a:p>
            <a:r>
              <a:rPr lang="en-US" altLang="zh-CN" sz="3200" dirty="0" smtClean="0">
                <a:cs typeface="Times New Roman" pitchFamily="18" charset="0"/>
              </a:rPr>
              <a:t>8.1 </a:t>
            </a:r>
            <a:r>
              <a:rPr lang="en-US" altLang="zh-CN" sz="3200" dirty="0">
                <a:cs typeface="Times New Roman" pitchFamily="18" charset="0"/>
              </a:rPr>
              <a:t>I/O</a:t>
            </a:r>
            <a:r>
              <a:rPr lang="zh-CN" altLang="en-US" sz="3200" dirty="0"/>
              <a:t>信息交换概述</a:t>
            </a:r>
          </a:p>
        </p:txBody>
      </p:sp>
    </p:spTree>
    <p:extLst>
      <p:ext uri="{BB962C8B-B14F-4D97-AF65-F5344CB8AC3E}">
        <p14:creationId xmlns:p14="http://schemas.microsoft.com/office/powerpoint/2010/main" val="4145153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9512" y="3470214"/>
            <a:ext cx="8518359" cy="3343162"/>
          </a:xfrm>
          <a:solidFill>
            <a:schemeClr val="accent2">
              <a:lumMod val="40000"/>
              <a:lumOff val="60000"/>
            </a:schemeClr>
          </a:solidFill>
        </p:spPr>
        <p:txBody>
          <a:bodyPr>
            <a:normAutofit fontScale="92500"/>
          </a:bodyPr>
          <a:lstStyle/>
          <a:p>
            <a:pPr marL="441325" indent="-441325">
              <a:lnSpc>
                <a:spcPct val="150000"/>
              </a:lnSpc>
              <a:spcBef>
                <a:spcPts val="0"/>
              </a:spcBef>
              <a:buFont typeface="Wingdings" pitchFamily="2" charset="2"/>
              <a:buNone/>
            </a:pPr>
            <a:r>
              <a:rPr lang="en-US" altLang="zh-CN" sz="2200" dirty="0"/>
              <a:t>(1</a:t>
            </a:r>
            <a:r>
              <a:rPr lang="en-US" altLang="zh-CN" sz="2200" dirty="0" smtClean="0"/>
              <a:t>) </a:t>
            </a:r>
            <a:r>
              <a:rPr lang="zh-CN" altLang="en-US" sz="2200" dirty="0" smtClean="0"/>
              <a:t>在允许中断</a:t>
            </a:r>
            <a:r>
              <a:rPr lang="zh-CN" altLang="en-US" sz="2200" dirty="0"/>
              <a:t>情况下，</a:t>
            </a:r>
            <a:r>
              <a:rPr lang="en-US" altLang="zh-CN" sz="2200" dirty="0" smtClean="0"/>
              <a:t>CPU</a:t>
            </a:r>
            <a:r>
              <a:rPr lang="zh-CN" altLang="en-US" sz="2200" dirty="0" smtClean="0"/>
              <a:t>优先级</a:t>
            </a:r>
            <a:r>
              <a:rPr lang="zh-CN" altLang="en-US" sz="2200" dirty="0"/>
              <a:t>最低</a:t>
            </a:r>
            <a:r>
              <a:rPr lang="zh-CN" altLang="en-US" sz="2200" dirty="0" smtClean="0"/>
              <a:t>。优先次序如下</a:t>
            </a:r>
            <a:r>
              <a:rPr lang="en-US" altLang="zh-CN" sz="2200" dirty="0" smtClean="0"/>
              <a:t>A</a:t>
            </a:r>
            <a:r>
              <a:rPr lang="en-US" altLang="zh-CN" sz="2200" dirty="0"/>
              <a:t>→B→C</a:t>
            </a:r>
            <a:r>
              <a:rPr lang="en-US" altLang="zh-CN" sz="2200" dirty="0" smtClean="0"/>
              <a:t>→D</a:t>
            </a:r>
            <a:r>
              <a:rPr lang="en-US" altLang="zh-CN" sz="2200" dirty="0"/>
              <a:t>→E→F→G→H→I→</a:t>
            </a:r>
            <a:r>
              <a:rPr lang="en-US" altLang="zh-CN" sz="2200" dirty="0" smtClean="0"/>
              <a:t>CPU</a:t>
            </a:r>
            <a:endParaRPr lang="zh-CN" altLang="en-US" sz="2200" dirty="0"/>
          </a:p>
          <a:p>
            <a:pPr marL="441325" indent="-441325">
              <a:lnSpc>
                <a:spcPct val="150000"/>
              </a:lnSpc>
              <a:spcBef>
                <a:spcPts val="0"/>
              </a:spcBef>
              <a:buFont typeface="Wingdings" pitchFamily="2" charset="2"/>
              <a:buNone/>
            </a:pPr>
            <a:r>
              <a:rPr lang="en-US" altLang="zh-CN" sz="2200" dirty="0"/>
              <a:t>(2</a:t>
            </a:r>
            <a:r>
              <a:rPr lang="en-US" altLang="zh-CN" sz="2200" dirty="0" smtClean="0"/>
              <a:t>) </a:t>
            </a:r>
            <a:r>
              <a:rPr lang="zh-CN" altLang="en-US" sz="2200" dirty="0" smtClean="0"/>
              <a:t>执行</a:t>
            </a:r>
            <a:r>
              <a:rPr lang="zh-CN" altLang="en-US" sz="2200" dirty="0"/>
              <a:t>设备</a:t>
            </a:r>
            <a:r>
              <a:rPr lang="en-US" altLang="zh-CN" sz="2200" dirty="0"/>
              <a:t>B</a:t>
            </a:r>
            <a:r>
              <a:rPr lang="zh-CN" altLang="en-US" sz="2200" dirty="0"/>
              <a:t>的中断服务程序</a:t>
            </a:r>
            <a:r>
              <a:rPr lang="zh-CN" altLang="en-US" sz="2200" dirty="0" smtClean="0"/>
              <a:t>时，</a:t>
            </a:r>
            <a:r>
              <a:rPr lang="en-US" altLang="zh-CN" sz="2200" dirty="0" smtClean="0"/>
              <a:t>IM</a:t>
            </a:r>
            <a:r>
              <a:rPr lang="en-US" altLang="zh-CN" sz="2200" baseline="-25000" dirty="0"/>
              <a:t>2 </a:t>
            </a:r>
            <a:r>
              <a:rPr lang="en-US" altLang="zh-CN" sz="2200" dirty="0" smtClean="0"/>
              <a:t>IM</a:t>
            </a:r>
            <a:r>
              <a:rPr lang="en-US" altLang="zh-CN" sz="2200" baseline="-25000" dirty="0"/>
              <a:t>1</a:t>
            </a:r>
            <a:r>
              <a:rPr lang="en-US" altLang="zh-CN" sz="2200" dirty="0" smtClean="0"/>
              <a:t> IM</a:t>
            </a:r>
            <a:r>
              <a:rPr lang="en-US" altLang="zh-CN" sz="2200" baseline="-25000" dirty="0"/>
              <a:t>0</a:t>
            </a:r>
            <a:r>
              <a:rPr lang="en-US" altLang="zh-CN" sz="2200" dirty="0" smtClean="0"/>
              <a:t> = 111</a:t>
            </a:r>
          </a:p>
          <a:p>
            <a:pPr marL="441325" indent="-441325">
              <a:lnSpc>
                <a:spcPct val="150000"/>
              </a:lnSpc>
              <a:spcBef>
                <a:spcPts val="0"/>
              </a:spcBef>
              <a:buFont typeface="Wingdings" pitchFamily="2" charset="2"/>
              <a:buNone/>
            </a:pPr>
            <a:r>
              <a:rPr lang="en-US" altLang="zh-CN" sz="2200" dirty="0"/>
              <a:t> </a:t>
            </a:r>
            <a:r>
              <a:rPr lang="en-US" altLang="zh-CN" sz="2200" dirty="0" smtClean="0"/>
              <a:t>    </a:t>
            </a:r>
            <a:r>
              <a:rPr lang="zh-CN" altLang="en-US" sz="2200" dirty="0" smtClean="0"/>
              <a:t>执行</a:t>
            </a:r>
            <a:r>
              <a:rPr lang="zh-CN" altLang="en-US" sz="2200" dirty="0"/>
              <a:t>设备</a:t>
            </a:r>
            <a:r>
              <a:rPr lang="en-US" altLang="zh-CN" sz="2200" dirty="0"/>
              <a:t>D</a:t>
            </a:r>
            <a:r>
              <a:rPr lang="zh-CN" altLang="en-US" sz="2200" dirty="0"/>
              <a:t>的中断服务程序时，</a:t>
            </a:r>
            <a:r>
              <a:rPr lang="en-US" altLang="zh-CN" sz="2200" dirty="0" smtClean="0"/>
              <a:t>IM</a:t>
            </a:r>
            <a:r>
              <a:rPr lang="en-US" altLang="zh-CN" sz="2200" baseline="-25000" dirty="0"/>
              <a:t>2</a:t>
            </a:r>
            <a:r>
              <a:rPr lang="en-US" altLang="zh-CN" sz="2200" dirty="0" smtClean="0"/>
              <a:t> IM</a:t>
            </a:r>
            <a:r>
              <a:rPr lang="en-US" altLang="zh-CN" sz="2200" baseline="-25000" dirty="0"/>
              <a:t>1</a:t>
            </a:r>
            <a:r>
              <a:rPr lang="en-US" altLang="zh-CN" sz="2200" dirty="0" smtClean="0"/>
              <a:t> IM</a:t>
            </a:r>
            <a:r>
              <a:rPr lang="en-US" altLang="zh-CN" sz="2200" baseline="-25000" dirty="0"/>
              <a:t>0</a:t>
            </a:r>
            <a:r>
              <a:rPr lang="en-US" altLang="zh-CN" sz="2200" dirty="0" smtClean="0"/>
              <a:t> = 011</a:t>
            </a:r>
            <a:endParaRPr lang="zh-CN" altLang="en-US" sz="2200" dirty="0"/>
          </a:p>
          <a:p>
            <a:pPr marL="441325" indent="-441325">
              <a:lnSpc>
                <a:spcPct val="150000"/>
              </a:lnSpc>
              <a:spcBef>
                <a:spcPts val="0"/>
              </a:spcBef>
              <a:buFont typeface="Wingdings" pitchFamily="2" charset="2"/>
              <a:buNone/>
            </a:pPr>
            <a:r>
              <a:rPr lang="en-US" altLang="zh-CN" sz="2200" dirty="0"/>
              <a:t>(3</a:t>
            </a:r>
            <a:r>
              <a:rPr lang="en-US" altLang="zh-CN" sz="2200" dirty="0" smtClean="0"/>
              <a:t>) IM</a:t>
            </a:r>
            <a:r>
              <a:rPr lang="zh-CN" altLang="en-US" sz="2200" dirty="0" smtClean="0"/>
              <a:t>不能对个别设备单独屏蔽，可将个别接口的</a:t>
            </a:r>
            <a:r>
              <a:rPr lang="en-US" altLang="zh-CN" sz="2200" dirty="0" smtClean="0"/>
              <a:t>EI</a:t>
            </a:r>
            <a:r>
              <a:rPr lang="zh-CN" altLang="en-US" sz="2200" dirty="0" smtClean="0"/>
              <a:t>置</a:t>
            </a:r>
            <a:r>
              <a:rPr lang="en-US" altLang="zh-CN" sz="2200" dirty="0" smtClean="0"/>
              <a:t>0</a:t>
            </a:r>
            <a:r>
              <a:rPr lang="zh-CN" altLang="en-US" sz="2200" dirty="0" smtClean="0"/>
              <a:t>，禁止其中断 </a:t>
            </a:r>
            <a:endParaRPr lang="zh-CN" altLang="en-US" sz="2200" dirty="0"/>
          </a:p>
          <a:p>
            <a:pPr marL="441325" indent="-441325">
              <a:lnSpc>
                <a:spcPct val="150000"/>
              </a:lnSpc>
              <a:spcBef>
                <a:spcPts val="0"/>
              </a:spcBef>
              <a:buFont typeface="Wingdings" pitchFamily="2" charset="2"/>
              <a:buNone/>
            </a:pPr>
            <a:r>
              <a:rPr lang="en-US" altLang="zh-CN" sz="2200" dirty="0"/>
              <a:t>(4</a:t>
            </a:r>
            <a:r>
              <a:rPr lang="en-US" altLang="zh-CN" sz="2200" dirty="0" smtClean="0"/>
              <a:t>) </a:t>
            </a:r>
            <a:r>
              <a:rPr lang="zh-CN" altLang="en-US" sz="2200" dirty="0" smtClean="0"/>
              <a:t>要</a:t>
            </a:r>
            <a:r>
              <a:rPr lang="zh-CN" altLang="en-US" sz="2200" dirty="0"/>
              <a:t>使设备</a:t>
            </a:r>
            <a:r>
              <a:rPr lang="en-US" altLang="zh-CN" sz="2200" dirty="0"/>
              <a:t>C</a:t>
            </a:r>
            <a:r>
              <a:rPr lang="zh-CN" altLang="en-US" sz="2200" dirty="0"/>
              <a:t>的中断请求及时得到响应，可将设备</a:t>
            </a:r>
            <a:r>
              <a:rPr lang="en-US" altLang="zh-CN" sz="2200" dirty="0"/>
              <a:t>C</a:t>
            </a:r>
            <a:r>
              <a:rPr lang="zh-CN" altLang="en-US" sz="2200" dirty="0"/>
              <a:t>从第</a:t>
            </a:r>
            <a:r>
              <a:rPr lang="en-US" altLang="zh-CN" sz="2200" dirty="0"/>
              <a:t>2</a:t>
            </a:r>
            <a:r>
              <a:rPr lang="zh-CN" altLang="en-US" sz="2200" dirty="0"/>
              <a:t>级取出来，单独放在第</a:t>
            </a:r>
            <a:r>
              <a:rPr lang="en-US" altLang="zh-CN" sz="2200" dirty="0"/>
              <a:t>3</a:t>
            </a:r>
            <a:r>
              <a:rPr lang="zh-CN" altLang="en-US" sz="2200" dirty="0"/>
              <a:t>级上，使第</a:t>
            </a:r>
            <a:r>
              <a:rPr lang="en-US" altLang="zh-CN" sz="2200" dirty="0"/>
              <a:t>3</a:t>
            </a:r>
            <a:r>
              <a:rPr lang="zh-CN" altLang="en-US" sz="2200" dirty="0"/>
              <a:t>级的优先级</a:t>
            </a:r>
            <a:r>
              <a:rPr lang="zh-CN" altLang="en-US" sz="2200" dirty="0" smtClean="0"/>
              <a:t>最高</a:t>
            </a:r>
            <a:endParaRPr lang="zh-CN" altLang="en-US" sz="22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27" y="44624"/>
            <a:ext cx="8496944"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23528" y="332656"/>
            <a:ext cx="8280920" cy="5832648"/>
          </a:xfrm>
        </p:spPr>
        <p:txBody>
          <a:bodyPr>
            <a:normAutofit/>
          </a:bodyPr>
          <a:lstStyle/>
          <a:p>
            <a:pPr marL="0" indent="0">
              <a:lnSpc>
                <a:spcPct val="150000"/>
              </a:lnSpc>
              <a:buNone/>
            </a:pPr>
            <a:r>
              <a:rPr lang="zh-CN" altLang="en-US" sz="2600" b="1" dirty="0" smtClean="0">
                <a:solidFill>
                  <a:srgbClr val="C00000"/>
                </a:solidFill>
              </a:rPr>
              <a:t>例</a:t>
            </a:r>
            <a:r>
              <a:rPr lang="en-US" altLang="zh-CN" sz="2600" b="1" dirty="0" smtClean="0">
                <a:solidFill>
                  <a:srgbClr val="C00000"/>
                </a:solidFill>
              </a:rPr>
              <a:t>2</a:t>
            </a:r>
            <a:r>
              <a:rPr lang="zh-CN" altLang="en-US" sz="2600" b="1" dirty="0" smtClean="0">
                <a:solidFill>
                  <a:srgbClr val="C00000"/>
                </a:solidFill>
              </a:rPr>
              <a:t>：参见例</a:t>
            </a:r>
            <a:r>
              <a:rPr lang="en-US" altLang="zh-CN" sz="2600" b="1" dirty="0" smtClean="0">
                <a:solidFill>
                  <a:srgbClr val="C00000"/>
                </a:solidFill>
              </a:rPr>
              <a:t>1</a:t>
            </a:r>
            <a:r>
              <a:rPr lang="zh-CN" altLang="en-US" sz="2600" b="1" dirty="0" smtClean="0">
                <a:solidFill>
                  <a:srgbClr val="C00000"/>
                </a:solidFill>
              </a:rPr>
              <a:t>所示</a:t>
            </a:r>
            <a:r>
              <a:rPr lang="zh-CN" altLang="en-US" sz="2600" b="1" dirty="0">
                <a:solidFill>
                  <a:srgbClr val="C00000"/>
                </a:solidFill>
              </a:rPr>
              <a:t>的系统</a:t>
            </a:r>
            <a:r>
              <a:rPr lang="zh-CN" altLang="en-US" sz="2600" b="1" dirty="0" smtClean="0">
                <a:solidFill>
                  <a:srgbClr val="C00000"/>
                </a:solidFill>
              </a:rPr>
              <a:t>，考虑只有</a:t>
            </a:r>
            <a:r>
              <a:rPr lang="en-US" altLang="zh-CN" sz="2600" b="1" dirty="0" smtClean="0">
                <a:solidFill>
                  <a:srgbClr val="C00000"/>
                </a:solidFill>
              </a:rPr>
              <a:t>A</a:t>
            </a:r>
            <a:r>
              <a:rPr lang="zh-CN" altLang="en-US" sz="2600" b="1" dirty="0">
                <a:solidFill>
                  <a:srgbClr val="C00000"/>
                </a:solidFill>
              </a:rPr>
              <a:t>，</a:t>
            </a:r>
            <a:r>
              <a:rPr lang="en-US" altLang="zh-CN" sz="2600" b="1" dirty="0">
                <a:solidFill>
                  <a:srgbClr val="C00000"/>
                </a:solidFill>
              </a:rPr>
              <a:t>B</a:t>
            </a:r>
            <a:r>
              <a:rPr lang="zh-CN" altLang="en-US" sz="2600" b="1" dirty="0">
                <a:solidFill>
                  <a:srgbClr val="C00000"/>
                </a:solidFill>
              </a:rPr>
              <a:t>，</a:t>
            </a:r>
            <a:r>
              <a:rPr lang="en-US" altLang="zh-CN" sz="2600" b="1" dirty="0">
                <a:solidFill>
                  <a:srgbClr val="C00000"/>
                </a:solidFill>
              </a:rPr>
              <a:t>C</a:t>
            </a:r>
            <a:r>
              <a:rPr lang="zh-CN" altLang="en-US" sz="2600" b="1" dirty="0">
                <a:solidFill>
                  <a:srgbClr val="C00000"/>
                </a:solidFill>
              </a:rPr>
              <a:t>三个设备组成的单级中断结构，假设：</a:t>
            </a:r>
            <a:endParaRPr lang="en-US" altLang="zh-CN" sz="2600" b="1" dirty="0">
              <a:solidFill>
                <a:srgbClr val="C00000"/>
              </a:solidFill>
            </a:endParaRPr>
          </a:p>
          <a:p>
            <a:pPr marL="0" indent="0">
              <a:lnSpc>
                <a:spcPct val="150000"/>
              </a:lnSpc>
              <a:buNone/>
            </a:pPr>
            <a:r>
              <a:rPr lang="en-US" altLang="zh-CN" sz="2200" dirty="0" smtClean="0"/>
              <a:t>(1) CPU</a:t>
            </a:r>
            <a:r>
              <a:rPr lang="zh-CN" altLang="en-US" sz="2200" dirty="0" smtClean="0"/>
              <a:t>响应新的中断之前，被中断程序的当前指令需执行完毕</a:t>
            </a:r>
            <a:endParaRPr lang="en-US" altLang="zh-CN" sz="2200" dirty="0" smtClean="0"/>
          </a:p>
          <a:p>
            <a:pPr marL="0" indent="0">
              <a:lnSpc>
                <a:spcPct val="150000"/>
              </a:lnSpc>
              <a:buNone/>
            </a:pPr>
            <a:r>
              <a:rPr lang="en-US" altLang="zh-CN" sz="2200" dirty="0" smtClean="0"/>
              <a:t>(2) </a:t>
            </a:r>
            <a:r>
              <a:rPr lang="zh-CN" altLang="en-US" sz="2200" dirty="0" smtClean="0"/>
              <a:t>中断查询链中，每个设备的延迟时间为</a:t>
            </a:r>
            <a:r>
              <a:rPr lang="en-US" altLang="zh-CN" sz="2200" dirty="0" smtClean="0"/>
              <a:t>TDC</a:t>
            </a:r>
          </a:p>
          <a:p>
            <a:pPr marL="0" indent="0">
              <a:lnSpc>
                <a:spcPct val="150000"/>
              </a:lnSpc>
              <a:buNone/>
            </a:pPr>
            <a:r>
              <a:rPr lang="en-US" altLang="zh-CN" sz="2200" dirty="0" smtClean="0"/>
              <a:t>(3) </a:t>
            </a:r>
            <a:r>
              <a:rPr lang="zh-CN" altLang="en-US" sz="2200" dirty="0" smtClean="0"/>
              <a:t>设备</a:t>
            </a:r>
            <a:r>
              <a:rPr lang="en-US" altLang="zh-CN" sz="2200" dirty="0" smtClean="0"/>
              <a:t>A</a:t>
            </a:r>
            <a:r>
              <a:rPr lang="zh-CN" altLang="en-US" sz="2200" dirty="0" smtClean="0"/>
              <a:t>、</a:t>
            </a:r>
            <a:r>
              <a:rPr lang="en-US" altLang="zh-CN" sz="2200" dirty="0" smtClean="0"/>
              <a:t>B</a:t>
            </a:r>
            <a:r>
              <a:rPr lang="zh-CN" altLang="en-US" sz="2200" dirty="0" smtClean="0"/>
              <a:t>、</a:t>
            </a:r>
            <a:r>
              <a:rPr lang="en-US" altLang="zh-CN" sz="2200" dirty="0" smtClean="0"/>
              <a:t>C</a:t>
            </a:r>
            <a:r>
              <a:rPr lang="zh-CN" altLang="en-US" sz="2200" dirty="0" smtClean="0"/>
              <a:t>的服务程序执行时间分别为：</a:t>
            </a:r>
            <a:r>
              <a:rPr lang="en-US" altLang="zh-CN" sz="2200" dirty="0" smtClean="0"/>
              <a:t>TA</a:t>
            </a:r>
            <a:r>
              <a:rPr lang="zh-CN" altLang="en-US" sz="2200" dirty="0"/>
              <a:t>、</a:t>
            </a:r>
            <a:r>
              <a:rPr lang="en-US" altLang="zh-CN" sz="2200" dirty="0"/>
              <a:t>TB</a:t>
            </a:r>
            <a:r>
              <a:rPr lang="zh-CN" altLang="en-US" sz="2200" dirty="0"/>
              <a:t>、</a:t>
            </a:r>
            <a:r>
              <a:rPr lang="en-US" altLang="zh-CN" sz="2200" dirty="0" smtClean="0"/>
              <a:t>TC</a:t>
            </a:r>
          </a:p>
          <a:p>
            <a:pPr marL="0" indent="0">
              <a:lnSpc>
                <a:spcPct val="150000"/>
              </a:lnSpc>
              <a:buNone/>
            </a:pPr>
            <a:r>
              <a:rPr lang="en-US" altLang="zh-CN" sz="2200" dirty="0" smtClean="0"/>
              <a:t>(4) </a:t>
            </a:r>
            <a:r>
              <a:rPr lang="zh-CN" altLang="en-US" sz="2200" dirty="0" smtClean="0"/>
              <a:t>保存现场和恢复现场所需的时间分别为：</a:t>
            </a:r>
            <a:r>
              <a:rPr lang="en-US" altLang="zh-CN" sz="2200" dirty="0" smtClean="0"/>
              <a:t>TS</a:t>
            </a:r>
            <a:r>
              <a:rPr lang="zh-CN" altLang="en-US" sz="2200" dirty="0"/>
              <a:t>、</a:t>
            </a:r>
            <a:r>
              <a:rPr lang="en-US" altLang="zh-CN" sz="2200" dirty="0" smtClean="0"/>
              <a:t>TR</a:t>
            </a:r>
          </a:p>
          <a:p>
            <a:pPr marL="0" indent="0">
              <a:lnSpc>
                <a:spcPct val="150000"/>
              </a:lnSpc>
              <a:buNone/>
            </a:pPr>
            <a:r>
              <a:rPr lang="en-US" altLang="zh-CN" sz="2200" dirty="0" smtClean="0"/>
              <a:t>(5)</a:t>
            </a:r>
            <a:r>
              <a:rPr lang="zh-CN" altLang="en-US" sz="2200" dirty="0" smtClean="0"/>
              <a:t>主存工作周期为：</a:t>
            </a:r>
            <a:r>
              <a:rPr lang="en-US" altLang="zh-CN" sz="2200" dirty="0" smtClean="0"/>
              <a:t>TM</a:t>
            </a:r>
          </a:p>
          <a:p>
            <a:pPr marL="0" indent="0">
              <a:lnSpc>
                <a:spcPct val="150000"/>
              </a:lnSpc>
              <a:buNone/>
            </a:pPr>
            <a:r>
              <a:rPr lang="zh-CN" altLang="en-US" sz="2600" b="1" dirty="0" smtClean="0">
                <a:solidFill>
                  <a:srgbClr val="C00000"/>
                </a:solidFill>
              </a:rPr>
              <a:t>试问：该中断请求系统，在什么情况下达到中断饱和</a:t>
            </a:r>
            <a:r>
              <a:rPr lang="en-US" altLang="zh-CN" sz="2600" b="1" dirty="0" smtClean="0">
                <a:solidFill>
                  <a:srgbClr val="C00000"/>
                </a:solidFill>
              </a:rPr>
              <a:t>? </a:t>
            </a:r>
            <a:endParaRPr lang="en-US" altLang="zh-CN" sz="2600" b="1" dirty="0">
              <a:solidFill>
                <a:srgbClr val="C00000"/>
              </a:solidFill>
            </a:endParaRPr>
          </a:p>
        </p:txBody>
      </p:sp>
    </p:spTree>
    <p:extLst>
      <p:ext uri="{BB962C8B-B14F-4D97-AF65-F5344CB8AC3E}">
        <p14:creationId xmlns:p14="http://schemas.microsoft.com/office/powerpoint/2010/main" val="984277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descr="8a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4132"/>
            <a:ext cx="7488238" cy="6473220"/>
          </a:xfrm>
          <a:prstGeom prst="rect">
            <a:avLst/>
          </a:prstGeom>
          <a:noFill/>
          <a:extLst>
            <a:ext uri="{909E8E84-426E-40DD-AFC4-6F175D3DCCD1}">
              <a14:hiddenFill xmlns:a14="http://schemas.microsoft.com/office/drawing/2010/main">
                <a:solidFill>
                  <a:srgbClr val="FFFFFF"/>
                </a:solidFill>
              </a14:hiddenFill>
            </a:ext>
          </a:extLst>
        </p:spPr>
      </p:pic>
      <p:sp>
        <p:nvSpPr>
          <p:cNvPr id="26628" name="Text Box 4"/>
          <p:cNvSpPr txBox="1">
            <a:spLocks noChangeArrowheads="1"/>
          </p:cNvSpPr>
          <p:nvPr/>
        </p:nvSpPr>
        <p:spPr bwMode="auto">
          <a:xfrm>
            <a:off x="4840288" y="764704"/>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访问存储器</a:t>
            </a:r>
            <a:r>
              <a:rPr lang="en-US" altLang="zh-CN"/>
              <a:t>Tm</a:t>
            </a:r>
          </a:p>
        </p:txBody>
      </p:sp>
      <p:sp>
        <p:nvSpPr>
          <p:cNvPr id="26629" name="Text Box 5"/>
          <p:cNvSpPr txBox="1">
            <a:spLocks noChangeArrowheads="1"/>
          </p:cNvSpPr>
          <p:nvPr/>
        </p:nvSpPr>
        <p:spPr bwMode="auto">
          <a:xfrm>
            <a:off x="4859338" y="1412776"/>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访问存储器</a:t>
            </a:r>
            <a:r>
              <a:rPr lang="en-US" altLang="zh-CN" dirty="0"/>
              <a:t>Tm</a:t>
            </a:r>
          </a:p>
        </p:txBody>
      </p:sp>
      <p:sp>
        <p:nvSpPr>
          <p:cNvPr id="3" name="矩形 2"/>
          <p:cNvSpPr/>
          <p:nvPr/>
        </p:nvSpPr>
        <p:spPr>
          <a:xfrm>
            <a:off x="323528" y="124131"/>
            <a:ext cx="2031325" cy="424732"/>
          </a:xfrm>
          <a:prstGeom prst="rect">
            <a:avLst/>
          </a:prstGeom>
        </p:spPr>
        <p:txBody>
          <a:bodyPr wrap="none">
            <a:spAutoFit/>
          </a:bodyPr>
          <a:lstStyle/>
          <a:p>
            <a:pPr>
              <a:lnSpc>
                <a:spcPct val="90000"/>
              </a:lnSpc>
              <a:buFont typeface="Wingdings" pitchFamily="2" charset="2"/>
              <a:buNone/>
            </a:pPr>
            <a:r>
              <a:rPr lang="zh-CN" altLang="en-US" sz="2400" b="1" dirty="0" smtClean="0">
                <a:solidFill>
                  <a:srgbClr val="000099"/>
                </a:solidFill>
                <a:latin typeface="微软雅黑" panose="020B0503020204020204" pitchFamily="34" charset="-122"/>
                <a:ea typeface="微软雅黑" panose="020B0503020204020204" pitchFamily="34" charset="-122"/>
              </a:rPr>
              <a:t>中断处理流程</a:t>
            </a:r>
            <a:endParaRPr lang="en-US" altLang="zh-CN" sz="24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899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9"/>
                                        </p:tgtEl>
                                        <p:attrNameLst>
                                          <p:attrName>style.visibility</p:attrName>
                                        </p:attrNameLst>
                                      </p:cBhvr>
                                      <p:to>
                                        <p:strVal val="visible"/>
                                      </p:to>
                                    </p:set>
                                    <p:anim calcmode="lin" valueType="num">
                                      <p:cBhvr additive="base">
                                        <p:cTn id="19" dur="500" fill="hold"/>
                                        <p:tgtEl>
                                          <p:spTgt spid="26629"/>
                                        </p:tgtEl>
                                        <p:attrNameLst>
                                          <p:attrName>ppt_x</p:attrName>
                                        </p:attrNameLst>
                                      </p:cBhvr>
                                      <p:tavLst>
                                        <p:tav tm="0">
                                          <p:val>
                                            <p:strVal val="#ppt_x"/>
                                          </p:val>
                                        </p:tav>
                                        <p:tav tm="100000">
                                          <p:val>
                                            <p:strVal val="#ppt_x"/>
                                          </p:val>
                                        </p:tav>
                                      </p:tavLst>
                                    </p:anim>
                                    <p:anim calcmode="lin" valueType="num">
                                      <p:cBhvr additive="base">
                                        <p:cTn id="20"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26628"/>
                                        </p:tgtEl>
                                        <p:attrNameLst>
                                          <p:attrName>ppt_x</p:attrName>
                                        </p:attrNameLst>
                                      </p:cBhvr>
                                      <p:tavLst>
                                        <p:tav tm="0">
                                          <p:val>
                                            <p:strVal val="ppt_x"/>
                                          </p:val>
                                        </p:tav>
                                        <p:tav tm="100000">
                                          <p:val>
                                            <p:strVal val="ppt_x"/>
                                          </p:val>
                                        </p:tav>
                                      </p:tavLst>
                                    </p:anim>
                                    <p:anim calcmode="lin" valueType="num">
                                      <p:cBhvr additive="base">
                                        <p:cTn id="25" dur="500"/>
                                        <p:tgtEl>
                                          <p:spTgt spid="26628"/>
                                        </p:tgtEl>
                                        <p:attrNameLst>
                                          <p:attrName>ppt_y</p:attrName>
                                        </p:attrNameLst>
                                      </p:cBhvr>
                                      <p:tavLst>
                                        <p:tav tm="0">
                                          <p:val>
                                            <p:strVal val="ppt_y"/>
                                          </p:val>
                                        </p:tav>
                                        <p:tav tm="100000">
                                          <p:val>
                                            <p:strVal val="1+ppt_h/2"/>
                                          </p:val>
                                        </p:tav>
                                      </p:tavLst>
                                    </p:anim>
                                    <p:set>
                                      <p:cBhvr>
                                        <p:cTn id="26" dur="1" fill="hold">
                                          <p:stCondLst>
                                            <p:cond delay="499"/>
                                          </p:stCondLst>
                                        </p:cTn>
                                        <p:tgtEl>
                                          <p:spTgt spid="2662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grpId="1" nodeType="clickEffect">
                                  <p:stCondLst>
                                    <p:cond delay="0"/>
                                  </p:stCondLst>
                                  <p:childTnLst>
                                    <p:anim calcmode="lin" valueType="num">
                                      <p:cBhvr additive="base">
                                        <p:cTn id="30" dur="500"/>
                                        <p:tgtEl>
                                          <p:spTgt spid="26629"/>
                                        </p:tgtEl>
                                        <p:attrNameLst>
                                          <p:attrName>ppt_x</p:attrName>
                                        </p:attrNameLst>
                                      </p:cBhvr>
                                      <p:tavLst>
                                        <p:tav tm="0">
                                          <p:val>
                                            <p:strVal val="ppt_x"/>
                                          </p:val>
                                        </p:tav>
                                        <p:tav tm="100000">
                                          <p:val>
                                            <p:strVal val="ppt_x"/>
                                          </p:val>
                                        </p:tav>
                                      </p:tavLst>
                                    </p:anim>
                                    <p:anim calcmode="lin" valueType="num">
                                      <p:cBhvr additive="base">
                                        <p:cTn id="31" dur="500"/>
                                        <p:tgtEl>
                                          <p:spTgt spid="26629"/>
                                        </p:tgtEl>
                                        <p:attrNameLst>
                                          <p:attrName>ppt_y</p:attrName>
                                        </p:attrNameLst>
                                      </p:cBhvr>
                                      <p:tavLst>
                                        <p:tav tm="0">
                                          <p:val>
                                            <p:strVal val="ppt_y"/>
                                          </p:val>
                                        </p:tav>
                                        <p:tav tm="100000">
                                          <p:val>
                                            <p:strVal val="1+ppt_h/2"/>
                                          </p:val>
                                        </p:tav>
                                      </p:tavLst>
                                    </p:anim>
                                    <p:set>
                                      <p:cBhvr>
                                        <p:cTn id="32" dur="1" fill="hold">
                                          <p:stCondLst>
                                            <p:cond delay="499"/>
                                          </p:stCondLst>
                                        </p:cTn>
                                        <p:tgtEl>
                                          <p:spTgt spid="2662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26627"/>
                                        </p:tgtEl>
                                        <p:attrNameLst>
                                          <p:attrName>ppt_x</p:attrName>
                                        </p:attrNameLst>
                                      </p:cBhvr>
                                      <p:tavLst>
                                        <p:tav tm="0">
                                          <p:val>
                                            <p:strVal val="ppt_x"/>
                                          </p:val>
                                        </p:tav>
                                        <p:tav tm="100000">
                                          <p:val>
                                            <p:strVal val="ppt_x"/>
                                          </p:val>
                                        </p:tav>
                                      </p:tavLst>
                                    </p:anim>
                                    <p:anim calcmode="lin" valueType="num">
                                      <p:cBhvr additive="base">
                                        <p:cTn id="37" dur="500"/>
                                        <p:tgtEl>
                                          <p:spTgt spid="26627"/>
                                        </p:tgtEl>
                                        <p:attrNameLst>
                                          <p:attrName>ppt_y</p:attrName>
                                        </p:attrNameLst>
                                      </p:cBhvr>
                                      <p:tavLst>
                                        <p:tav tm="0">
                                          <p:val>
                                            <p:strVal val="ppt_y"/>
                                          </p:val>
                                        </p:tav>
                                        <p:tav tm="100000">
                                          <p:val>
                                            <p:strVal val="1+ppt_h/2"/>
                                          </p:val>
                                        </p:tav>
                                      </p:tavLst>
                                    </p:anim>
                                    <p:set>
                                      <p:cBhvr>
                                        <p:cTn id="38" dur="1" fill="hold">
                                          <p:stCondLst>
                                            <p:cond delay="499"/>
                                          </p:stCondLst>
                                        </p:cTn>
                                        <p:tgtEl>
                                          <p:spTgt spid="266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8" grpId="1"/>
      <p:bldP spid="26629" grpId="0"/>
      <p:bldP spid="2662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179512" y="188640"/>
            <a:ext cx="8496944" cy="4896544"/>
          </a:xfrm>
        </p:spPr>
        <p:txBody>
          <a:bodyPr/>
          <a:lstStyle/>
          <a:p>
            <a:pPr marL="361950" indent="-361950">
              <a:lnSpc>
                <a:spcPct val="150000"/>
              </a:lnSpc>
              <a:spcBef>
                <a:spcPts val="0"/>
              </a:spcBef>
            </a:pPr>
            <a:r>
              <a:rPr lang="zh-CN" altLang="en-US" dirty="0" smtClean="0"/>
              <a:t>绘制中断处理流程</a:t>
            </a:r>
            <a:endParaRPr lang="en-US" altLang="zh-CN" dirty="0" smtClean="0"/>
          </a:p>
          <a:p>
            <a:pPr marL="361950" indent="-361950">
              <a:lnSpc>
                <a:spcPct val="150000"/>
              </a:lnSpc>
              <a:spcBef>
                <a:spcPts val="0"/>
              </a:spcBef>
            </a:pPr>
            <a:r>
              <a:rPr lang="zh-CN" altLang="en-US" dirty="0" smtClean="0"/>
              <a:t>假设</a:t>
            </a:r>
            <a:r>
              <a:rPr lang="zh-CN" altLang="en-US" dirty="0"/>
              <a:t>执行一条指令的时间也为</a:t>
            </a:r>
            <a:r>
              <a:rPr lang="en-US" altLang="zh-CN" dirty="0" smtClean="0"/>
              <a:t>TM</a:t>
            </a:r>
          </a:p>
          <a:p>
            <a:pPr marL="361950" indent="-361950">
              <a:lnSpc>
                <a:spcPct val="150000"/>
              </a:lnSpc>
              <a:spcBef>
                <a:spcPts val="0"/>
              </a:spcBef>
            </a:pPr>
            <a:r>
              <a:rPr lang="zh-CN" altLang="en-US" dirty="0"/>
              <a:t>若</a:t>
            </a:r>
            <a:r>
              <a:rPr lang="zh-CN" altLang="en-US" dirty="0" smtClean="0"/>
              <a:t>三</a:t>
            </a:r>
            <a:r>
              <a:rPr lang="zh-CN" altLang="en-US" dirty="0"/>
              <a:t>个设备同时发出中断请求</a:t>
            </a:r>
            <a:r>
              <a:rPr lang="zh-CN" altLang="en-US" dirty="0" smtClean="0"/>
              <a:t>，则依次处理</a:t>
            </a:r>
            <a:r>
              <a:rPr lang="zh-CN" altLang="en-US" dirty="0"/>
              <a:t>设备</a:t>
            </a:r>
            <a:r>
              <a:rPr lang="en-US" altLang="zh-CN" dirty="0"/>
              <a:t>A</a:t>
            </a:r>
            <a:r>
              <a:rPr lang="zh-CN" altLang="en-US" dirty="0"/>
              <a:t>、设备</a:t>
            </a:r>
            <a:r>
              <a:rPr lang="en-US" altLang="zh-CN" dirty="0"/>
              <a:t>B</a:t>
            </a:r>
            <a:r>
              <a:rPr lang="zh-CN" altLang="en-US" dirty="0"/>
              <a:t>、设备</a:t>
            </a:r>
            <a:r>
              <a:rPr lang="en-US" altLang="zh-CN" dirty="0"/>
              <a:t>C</a:t>
            </a:r>
            <a:r>
              <a:rPr lang="zh-CN" altLang="en-US" dirty="0"/>
              <a:t>的时间如下</a:t>
            </a:r>
            <a:r>
              <a:rPr lang="zh-CN" altLang="en-US" dirty="0" smtClean="0"/>
              <a:t>： </a:t>
            </a:r>
            <a:endParaRPr lang="zh-CN" altLang="en-US" dirty="0"/>
          </a:p>
          <a:p>
            <a:pPr marL="725488" lvl="1" indent="-358775">
              <a:lnSpc>
                <a:spcPct val="150000"/>
              </a:lnSpc>
              <a:spcBef>
                <a:spcPts val="0"/>
              </a:spcBef>
              <a:buFont typeface="Wingdings" panose="05000000000000000000" pitchFamily="2" charset="2"/>
              <a:buChar char="ü"/>
            </a:pPr>
            <a:r>
              <a:rPr lang="en-US" altLang="zh-CN" dirty="0" err="1"/>
              <a:t>tA</a:t>
            </a:r>
            <a:r>
              <a:rPr lang="en-US" altLang="zh-CN" dirty="0"/>
              <a:t> = 2TM + TDC + TS + TA + TR</a:t>
            </a:r>
          </a:p>
          <a:p>
            <a:pPr marL="725488" lvl="1" indent="-358775">
              <a:lnSpc>
                <a:spcPct val="150000"/>
              </a:lnSpc>
              <a:spcBef>
                <a:spcPts val="0"/>
              </a:spcBef>
              <a:buFont typeface="Wingdings" panose="05000000000000000000" pitchFamily="2" charset="2"/>
              <a:buChar char="ü"/>
            </a:pPr>
            <a:r>
              <a:rPr lang="en-US" altLang="zh-CN" dirty="0" err="1"/>
              <a:t>tB</a:t>
            </a:r>
            <a:r>
              <a:rPr lang="en-US" altLang="zh-CN" dirty="0"/>
              <a:t> = 2TM + 2TDC + TS + TB + TR</a:t>
            </a:r>
          </a:p>
          <a:p>
            <a:pPr marL="725488" lvl="1" indent="-358775">
              <a:lnSpc>
                <a:spcPct val="150000"/>
              </a:lnSpc>
              <a:spcBef>
                <a:spcPts val="0"/>
              </a:spcBef>
              <a:buFont typeface="Wingdings" panose="05000000000000000000" pitchFamily="2" charset="2"/>
              <a:buChar char="ü"/>
            </a:pPr>
            <a:r>
              <a:rPr lang="en-US" altLang="zh-CN" dirty="0" err="1"/>
              <a:t>tC</a:t>
            </a:r>
            <a:r>
              <a:rPr lang="en-US" altLang="zh-CN" dirty="0"/>
              <a:t> = 2TM + 3TDC + TS + TC + TR</a:t>
            </a:r>
          </a:p>
          <a:p>
            <a:pPr>
              <a:lnSpc>
                <a:spcPct val="150000"/>
              </a:lnSpc>
              <a:spcBef>
                <a:spcPts val="0"/>
              </a:spcBef>
            </a:pPr>
            <a:r>
              <a:rPr lang="zh-CN" altLang="en-US" dirty="0"/>
              <a:t>处理三个设备所需的总时间为：</a:t>
            </a:r>
            <a:r>
              <a:rPr lang="en-US" altLang="zh-CN" dirty="0"/>
              <a:t>T=</a:t>
            </a:r>
            <a:r>
              <a:rPr lang="en-US" altLang="zh-CN" dirty="0" err="1"/>
              <a:t>tA+tB+tC</a:t>
            </a:r>
            <a:endParaRPr lang="en-US" altLang="zh-CN" dirty="0"/>
          </a:p>
          <a:p>
            <a:pPr>
              <a:lnSpc>
                <a:spcPct val="150000"/>
              </a:lnSpc>
              <a:spcBef>
                <a:spcPts val="0"/>
              </a:spcBef>
            </a:pPr>
            <a:r>
              <a:rPr lang="en-US" altLang="zh-CN" dirty="0"/>
              <a:t>T</a:t>
            </a:r>
            <a:r>
              <a:rPr lang="zh-CN" altLang="en-US" dirty="0"/>
              <a:t>是达到中断饱和的最小时间，</a:t>
            </a:r>
            <a:r>
              <a:rPr lang="zh-CN" altLang="en-US" dirty="0" smtClean="0"/>
              <a:t>即：中断</a:t>
            </a:r>
            <a:r>
              <a:rPr lang="zh-CN" altLang="en-US" dirty="0"/>
              <a:t>极限频率为：</a:t>
            </a:r>
            <a:r>
              <a:rPr lang="en-US" altLang="zh-CN" dirty="0"/>
              <a:t>f=1/T</a:t>
            </a:r>
          </a:p>
        </p:txBody>
      </p:sp>
      <p:sp>
        <p:nvSpPr>
          <p:cNvPr id="9" name="Text Box 7"/>
          <p:cNvSpPr txBox="1">
            <a:spLocks noChangeArrowheads="1"/>
          </p:cNvSpPr>
          <p:nvPr/>
        </p:nvSpPr>
        <p:spPr bwMode="auto">
          <a:xfrm>
            <a:off x="4788024" y="5373216"/>
            <a:ext cx="3888432" cy="1323439"/>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、链式</a:t>
            </a:r>
            <a:r>
              <a:rPr lang="zh-CN" altLang="en-US" sz="2000" dirty="0" smtClean="0">
                <a:latin typeface="微软雅黑" panose="020B0503020204020204" pitchFamily="34" charset="-122"/>
                <a:ea typeface="微软雅黑" panose="020B0503020204020204" pitchFamily="34" charset="-122"/>
              </a:rPr>
              <a:t>查询时间：</a:t>
            </a:r>
            <a:r>
              <a:rPr lang="en-US" altLang="zh-CN" sz="2000" dirty="0" smtClean="0">
                <a:latin typeface="微软雅黑" panose="020B0503020204020204" pitchFamily="34" charset="-122"/>
                <a:ea typeface="微软雅黑" panose="020B0503020204020204" pitchFamily="34" charset="-122"/>
              </a:rPr>
              <a:t>TDC</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、保护</a:t>
            </a:r>
            <a:r>
              <a:rPr lang="zh-CN" altLang="en-US" sz="2000" dirty="0" smtClean="0">
                <a:latin typeface="微软雅黑" panose="020B0503020204020204" pitchFamily="34" charset="-122"/>
                <a:ea typeface="微软雅黑" panose="020B0503020204020204" pitchFamily="34" charset="-122"/>
              </a:rPr>
              <a:t>现场时间：</a:t>
            </a:r>
            <a:r>
              <a:rPr lang="en-US" altLang="zh-CN" sz="2000" dirty="0" smtClean="0">
                <a:latin typeface="微软雅黑" panose="020B0503020204020204" pitchFamily="34" charset="-122"/>
                <a:ea typeface="微软雅黑" panose="020B0503020204020204" pitchFamily="34" charset="-122"/>
              </a:rPr>
              <a:t>TS</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、恢复现场时间：</a:t>
            </a:r>
            <a:r>
              <a:rPr lang="en-US" altLang="zh-CN" sz="2000" dirty="0" smtClean="0">
                <a:latin typeface="微软雅黑" panose="020B0503020204020204" pitchFamily="34" charset="-122"/>
                <a:ea typeface="微软雅黑" panose="020B0503020204020204" pitchFamily="34" charset="-122"/>
              </a:rPr>
              <a:t>TR</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、设备服务时间：</a:t>
            </a:r>
            <a:r>
              <a:rPr lang="en-US" altLang="zh-CN" sz="2000" dirty="0">
                <a:latin typeface="微软雅黑" panose="020B0503020204020204" pitchFamily="34" charset="-122"/>
                <a:ea typeface="微软雅黑" panose="020B0503020204020204" pitchFamily="34" charset="-122"/>
              </a:rPr>
              <a:t>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TC</a:t>
            </a:r>
          </a:p>
        </p:txBody>
      </p:sp>
    </p:spTree>
    <p:extLst>
      <p:ext uri="{BB962C8B-B14F-4D97-AF65-F5344CB8AC3E}">
        <p14:creationId xmlns:p14="http://schemas.microsoft.com/office/powerpoint/2010/main" val="1106189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2132856"/>
            <a:ext cx="8268162" cy="4608512"/>
            <a:chOff x="35496" y="1772816"/>
            <a:chExt cx="8712968" cy="5040560"/>
          </a:xfrm>
        </p:grpSpPr>
        <p:pic>
          <p:nvPicPr>
            <p:cNvPr id="4" name="Picture 4" descr="8a1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270" y="1772816"/>
              <a:ext cx="8484186" cy="4896544"/>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3347864" y="3717032"/>
              <a:ext cx="5400600" cy="3096344"/>
            </a:xfrm>
            <a:prstGeom prst="ellipse">
              <a:avLst/>
            </a:prstGeom>
            <a:noFill/>
            <a:ln w="28575">
              <a:solidFill>
                <a:srgbClr val="C00000"/>
              </a:solidFill>
              <a:prstDash val="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6" name="椭圆 5"/>
            <p:cNvSpPr/>
            <p:nvPr/>
          </p:nvSpPr>
          <p:spPr bwMode="auto">
            <a:xfrm>
              <a:off x="35496" y="3717032"/>
              <a:ext cx="3024336" cy="3024336"/>
            </a:xfrm>
            <a:prstGeom prst="ellipse">
              <a:avLst/>
            </a:prstGeom>
            <a:noFill/>
            <a:ln w="28575">
              <a:solidFill>
                <a:schemeClr val="accent2">
                  <a:lumMod val="50000"/>
                </a:schemeClr>
              </a:solidFill>
              <a:prstDash val="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7" name="椭圆 6"/>
            <p:cNvSpPr/>
            <p:nvPr/>
          </p:nvSpPr>
          <p:spPr bwMode="auto">
            <a:xfrm>
              <a:off x="179512" y="2204864"/>
              <a:ext cx="2700300" cy="1512168"/>
            </a:xfrm>
            <a:prstGeom prst="ellipse">
              <a:avLst/>
            </a:prstGeom>
            <a:noFill/>
            <a:ln w="28575">
              <a:solidFill>
                <a:schemeClr val="accent4">
                  <a:lumMod val="75000"/>
                </a:schemeClr>
              </a:solidFill>
              <a:prstDash val="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8" name="椭圆 7"/>
            <p:cNvSpPr/>
            <p:nvPr/>
          </p:nvSpPr>
          <p:spPr bwMode="auto">
            <a:xfrm>
              <a:off x="3428256" y="2204864"/>
              <a:ext cx="3664024" cy="1152128"/>
            </a:xfrm>
            <a:prstGeom prst="ellipse">
              <a:avLst/>
            </a:prstGeom>
            <a:noFill/>
            <a:ln w="28575">
              <a:solidFill>
                <a:schemeClr val="accent5">
                  <a:lumMod val="75000"/>
                </a:schemeClr>
              </a:solidFill>
              <a:prstDash val="sys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grpSp>
      <p:sp>
        <p:nvSpPr>
          <p:cNvPr id="27650" name="Rectangle 2"/>
          <p:cNvSpPr>
            <a:spLocks noGrp="1" noChangeArrowheads="1"/>
          </p:cNvSpPr>
          <p:nvPr>
            <p:ph type="title"/>
          </p:nvPr>
        </p:nvSpPr>
        <p:spPr>
          <a:xfrm>
            <a:off x="251520" y="116632"/>
            <a:ext cx="8352928" cy="864096"/>
          </a:xfrm>
        </p:spPr>
        <p:txBody>
          <a:bodyPr/>
          <a:lstStyle/>
          <a:p>
            <a:r>
              <a:rPr lang="en-US" altLang="zh-CN" dirty="0" smtClean="0"/>
              <a:t>8.3.5 </a:t>
            </a:r>
            <a:r>
              <a:rPr lang="zh-CN" altLang="en-US" dirty="0" smtClean="0"/>
              <a:t>中断</a:t>
            </a:r>
            <a:r>
              <a:rPr lang="zh-CN" altLang="en-US" dirty="0"/>
              <a:t>控制器</a:t>
            </a:r>
          </a:p>
        </p:txBody>
      </p:sp>
      <p:sp>
        <p:nvSpPr>
          <p:cNvPr id="27651" name="Rectangle 3"/>
          <p:cNvSpPr>
            <a:spLocks noGrp="1" noChangeArrowheads="1"/>
          </p:cNvSpPr>
          <p:nvPr>
            <p:ph type="body" idx="1"/>
          </p:nvPr>
        </p:nvSpPr>
        <p:spPr>
          <a:xfrm>
            <a:off x="251520" y="908720"/>
            <a:ext cx="8496944" cy="1368152"/>
          </a:xfrm>
        </p:spPr>
        <p:txBody>
          <a:bodyPr>
            <a:noAutofit/>
          </a:bodyPr>
          <a:lstStyle/>
          <a:p>
            <a:pPr marL="0" indent="0">
              <a:lnSpc>
                <a:spcPct val="130000"/>
              </a:lnSpc>
              <a:spcBef>
                <a:spcPts val="0"/>
              </a:spcBef>
              <a:buNone/>
            </a:pPr>
            <a:r>
              <a:rPr lang="zh-CN" altLang="en-US" b="1" dirty="0" smtClean="0">
                <a:solidFill>
                  <a:srgbClr val="000099"/>
                </a:solidFill>
              </a:rPr>
              <a:t>一、中断控制器概念</a:t>
            </a:r>
            <a:endParaRPr lang="en-US" altLang="zh-CN" b="1" dirty="0" smtClean="0">
              <a:solidFill>
                <a:srgbClr val="000099"/>
              </a:solidFill>
            </a:endParaRPr>
          </a:p>
          <a:p>
            <a:pPr>
              <a:lnSpc>
                <a:spcPct val="130000"/>
              </a:lnSpc>
              <a:spcBef>
                <a:spcPts val="0"/>
              </a:spcBef>
            </a:pPr>
            <a:r>
              <a:rPr lang="zh-CN" altLang="en-US" sz="2000" dirty="0" smtClean="0"/>
              <a:t>一个集成电路芯片，它将中断接口与优先级判断等功能集成到一个芯片，</a:t>
            </a:r>
            <a:r>
              <a:rPr lang="zh-CN" altLang="en-US" sz="2000" dirty="0"/>
              <a:t>常用于</a:t>
            </a:r>
            <a:r>
              <a:rPr lang="zh-CN" altLang="en-US" sz="2000" dirty="0" smtClean="0"/>
              <a:t>微机系统，如</a:t>
            </a:r>
            <a:r>
              <a:rPr lang="en-US" altLang="zh-CN" sz="2000" dirty="0" smtClean="0"/>
              <a:t>8259</a:t>
            </a:r>
            <a:r>
              <a:rPr lang="zh-CN" altLang="en-US" sz="2000" dirty="0" smtClean="0"/>
              <a:t>芯片。</a:t>
            </a:r>
            <a:endParaRPr lang="zh-CN" altLang="en-US" sz="2000" dirty="0"/>
          </a:p>
        </p:txBody>
      </p:sp>
    </p:spTree>
    <p:extLst>
      <p:ext uri="{BB962C8B-B14F-4D97-AF65-F5344CB8AC3E}">
        <p14:creationId xmlns:p14="http://schemas.microsoft.com/office/powerpoint/2010/main" val="551113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51520" y="1196752"/>
            <a:ext cx="8352928" cy="5256584"/>
          </a:xfrm>
        </p:spPr>
        <p:txBody>
          <a:bodyPr>
            <a:normAutofit fontScale="92500" lnSpcReduction="10000"/>
          </a:bodyPr>
          <a:lstStyle/>
          <a:p>
            <a:pPr marL="0" indent="0">
              <a:lnSpc>
                <a:spcPct val="150000"/>
              </a:lnSpc>
              <a:spcBef>
                <a:spcPts val="0"/>
              </a:spcBef>
              <a:spcAft>
                <a:spcPts val="1200"/>
              </a:spcAft>
              <a:buNone/>
            </a:pPr>
            <a:r>
              <a:rPr lang="en-US" altLang="zh-CN" sz="2600" b="1" dirty="0" smtClean="0">
                <a:solidFill>
                  <a:srgbClr val="003300"/>
                </a:solidFill>
              </a:rPr>
              <a:t>1</a:t>
            </a:r>
            <a:r>
              <a:rPr lang="zh-CN" altLang="en-US" sz="2600" b="1" dirty="0" smtClean="0">
                <a:solidFill>
                  <a:srgbClr val="003300"/>
                </a:solidFill>
              </a:rPr>
              <a:t>、</a:t>
            </a:r>
            <a:r>
              <a:rPr lang="en-US" altLang="zh-CN" sz="2600" b="1" dirty="0" smtClean="0">
                <a:solidFill>
                  <a:srgbClr val="003300"/>
                </a:solidFill>
              </a:rPr>
              <a:t>8259</a:t>
            </a:r>
            <a:r>
              <a:rPr lang="zh-CN" altLang="en-US" sz="2600" b="1" dirty="0" smtClean="0">
                <a:solidFill>
                  <a:srgbClr val="003300"/>
                </a:solidFill>
              </a:rPr>
              <a:t>中断控制器结构</a:t>
            </a:r>
            <a:endParaRPr lang="zh-CN" altLang="en-US" sz="2600" dirty="0" smtClean="0">
              <a:solidFill>
                <a:srgbClr val="003300"/>
              </a:solidFill>
            </a:endParaRPr>
          </a:p>
          <a:p>
            <a:pPr>
              <a:lnSpc>
                <a:spcPct val="150000"/>
              </a:lnSpc>
              <a:spcBef>
                <a:spcPts val="0"/>
              </a:spcBef>
            </a:pPr>
            <a:r>
              <a:rPr lang="zh-CN" altLang="en-US" b="1" dirty="0" smtClean="0">
                <a:solidFill>
                  <a:srgbClr val="C00000"/>
                </a:solidFill>
              </a:rPr>
              <a:t>中断请求寄存器（</a:t>
            </a:r>
            <a:r>
              <a:rPr lang="en-US" altLang="zh-CN" b="1" dirty="0" smtClean="0">
                <a:solidFill>
                  <a:srgbClr val="C00000"/>
                </a:solidFill>
              </a:rPr>
              <a:t>8</a:t>
            </a:r>
            <a:r>
              <a:rPr lang="zh-CN" altLang="en-US" b="1" dirty="0" smtClean="0">
                <a:solidFill>
                  <a:srgbClr val="C00000"/>
                </a:solidFill>
              </a:rPr>
              <a:t>位</a:t>
            </a:r>
            <a:r>
              <a:rPr lang="en-US" altLang="zh-CN" b="1" dirty="0" smtClean="0">
                <a:solidFill>
                  <a:srgbClr val="C00000"/>
                </a:solidFill>
              </a:rPr>
              <a:t>IR</a:t>
            </a:r>
            <a:r>
              <a:rPr lang="zh-CN" altLang="en-US" b="1" dirty="0" smtClean="0">
                <a:solidFill>
                  <a:srgbClr val="C00000"/>
                </a:solidFill>
              </a:rPr>
              <a:t>）</a:t>
            </a:r>
            <a:r>
              <a:rPr lang="zh-CN" altLang="en-US" dirty="0" smtClean="0"/>
              <a:t>：接受</a:t>
            </a:r>
            <a:r>
              <a:rPr lang="en-US" altLang="zh-CN" dirty="0"/>
              <a:t>8</a:t>
            </a:r>
            <a:r>
              <a:rPr lang="zh-CN" altLang="en-US" dirty="0"/>
              <a:t>个外部设备送来的</a:t>
            </a:r>
            <a:r>
              <a:rPr lang="zh-CN" altLang="en-US" dirty="0" smtClean="0"/>
              <a:t>中断请求</a:t>
            </a:r>
            <a:endParaRPr lang="zh-CN" altLang="en-US" dirty="0"/>
          </a:p>
          <a:p>
            <a:pPr>
              <a:lnSpc>
                <a:spcPct val="150000"/>
              </a:lnSpc>
              <a:spcBef>
                <a:spcPts val="0"/>
              </a:spcBef>
            </a:pPr>
            <a:r>
              <a:rPr lang="zh-CN" altLang="en-US" b="1" dirty="0" smtClean="0">
                <a:solidFill>
                  <a:srgbClr val="C00000"/>
                </a:solidFill>
              </a:rPr>
              <a:t>中断屏蔽</a:t>
            </a:r>
            <a:r>
              <a:rPr lang="zh-CN" altLang="en-US" b="1" dirty="0">
                <a:solidFill>
                  <a:srgbClr val="C00000"/>
                </a:solidFill>
              </a:rPr>
              <a:t>寄存器（</a:t>
            </a:r>
            <a:r>
              <a:rPr lang="en-US" altLang="zh-CN" b="1" dirty="0">
                <a:solidFill>
                  <a:srgbClr val="C00000"/>
                </a:solidFill>
              </a:rPr>
              <a:t>8</a:t>
            </a:r>
            <a:r>
              <a:rPr lang="zh-CN" altLang="en-US" b="1" dirty="0">
                <a:solidFill>
                  <a:srgbClr val="C00000"/>
                </a:solidFill>
              </a:rPr>
              <a:t>位</a:t>
            </a:r>
            <a:r>
              <a:rPr lang="en-US" altLang="zh-CN" b="1" dirty="0" smtClean="0">
                <a:solidFill>
                  <a:srgbClr val="C00000"/>
                </a:solidFill>
              </a:rPr>
              <a:t>IM</a:t>
            </a:r>
            <a:r>
              <a:rPr lang="zh-CN" altLang="en-US" b="1" dirty="0" smtClean="0">
                <a:solidFill>
                  <a:srgbClr val="C00000"/>
                </a:solidFill>
              </a:rPr>
              <a:t>）</a:t>
            </a:r>
            <a:endParaRPr lang="en-US" altLang="zh-CN" dirty="0" smtClean="0"/>
          </a:p>
          <a:p>
            <a:pPr>
              <a:lnSpc>
                <a:spcPct val="150000"/>
              </a:lnSpc>
              <a:spcBef>
                <a:spcPts val="0"/>
              </a:spcBef>
            </a:pPr>
            <a:r>
              <a:rPr lang="zh-CN" altLang="en-US" b="1" dirty="0">
                <a:solidFill>
                  <a:srgbClr val="C00000"/>
                </a:solidFill>
              </a:rPr>
              <a:t>优先权判断器</a:t>
            </a:r>
            <a:r>
              <a:rPr lang="zh-CN" altLang="en-US" b="1" dirty="0"/>
              <a:t>：</a:t>
            </a:r>
            <a:r>
              <a:rPr lang="zh-CN" altLang="en-US" dirty="0"/>
              <a:t>根据</a:t>
            </a:r>
            <a:r>
              <a:rPr lang="en-US" altLang="zh-CN" dirty="0"/>
              <a:t>IR</a:t>
            </a:r>
            <a:r>
              <a:rPr lang="zh-CN" altLang="en-US" dirty="0"/>
              <a:t>和</a:t>
            </a:r>
            <a:r>
              <a:rPr lang="en-US" altLang="zh-CN" dirty="0"/>
              <a:t>IM</a:t>
            </a:r>
            <a:r>
              <a:rPr lang="zh-CN" altLang="en-US" dirty="0"/>
              <a:t>，决定优先级最高的</a:t>
            </a:r>
            <a:r>
              <a:rPr lang="zh-CN" altLang="en-US" dirty="0" smtClean="0"/>
              <a:t>中断请求</a:t>
            </a:r>
            <a:endParaRPr lang="en-US" altLang="zh-CN" dirty="0"/>
          </a:p>
          <a:p>
            <a:pPr>
              <a:lnSpc>
                <a:spcPct val="150000"/>
              </a:lnSpc>
              <a:spcBef>
                <a:spcPts val="0"/>
              </a:spcBef>
            </a:pPr>
            <a:r>
              <a:rPr lang="zh-CN" altLang="en-US" b="1" dirty="0">
                <a:solidFill>
                  <a:srgbClr val="C00000"/>
                </a:solidFill>
              </a:rPr>
              <a:t>中断状态</a:t>
            </a:r>
            <a:r>
              <a:rPr lang="zh-CN" altLang="en-US" b="1" dirty="0" smtClean="0">
                <a:solidFill>
                  <a:srgbClr val="C00000"/>
                </a:solidFill>
              </a:rPr>
              <a:t>寄存器（</a:t>
            </a:r>
            <a:r>
              <a:rPr lang="en-US" altLang="zh-CN" b="1" dirty="0" smtClean="0">
                <a:solidFill>
                  <a:srgbClr val="C00000"/>
                </a:solidFill>
              </a:rPr>
              <a:t>IS</a:t>
            </a:r>
            <a:r>
              <a:rPr lang="zh-CN" altLang="en-US" b="1" dirty="0" smtClean="0">
                <a:solidFill>
                  <a:srgbClr val="C00000"/>
                </a:solidFill>
              </a:rPr>
              <a:t>）</a:t>
            </a:r>
            <a:r>
              <a:rPr lang="zh-CN" altLang="en-US" dirty="0" smtClean="0"/>
              <a:t>：接</a:t>
            </a:r>
            <a:r>
              <a:rPr lang="zh-CN" altLang="en-US" dirty="0"/>
              <a:t>收</a:t>
            </a:r>
            <a:r>
              <a:rPr lang="zh-CN" altLang="en-US" dirty="0" smtClean="0"/>
              <a:t>优先权</a:t>
            </a:r>
            <a:r>
              <a:rPr lang="zh-CN" altLang="en-US" dirty="0"/>
              <a:t>判断</a:t>
            </a:r>
            <a:r>
              <a:rPr lang="zh-CN" altLang="en-US" dirty="0" smtClean="0"/>
              <a:t>器输出，保存判</a:t>
            </a:r>
            <a:r>
              <a:rPr lang="zh-CN" altLang="en-US" dirty="0"/>
              <a:t>优</a:t>
            </a:r>
            <a:r>
              <a:rPr lang="zh-CN" altLang="en-US" dirty="0" smtClean="0"/>
              <a:t>结果</a:t>
            </a:r>
            <a:endParaRPr lang="en-US" altLang="zh-CN" dirty="0" smtClean="0"/>
          </a:p>
          <a:p>
            <a:pPr>
              <a:lnSpc>
                <a:spcPct val="150000"/>
              </a:lnSpc>
              <a:spcBef>
                <a:spcPts val="0"/>
              </a:spcBef>
            </a:pPr>
            <a:r>
              <a:rPr lang="zh-CN" altLang="en-US" b="1" dirty="0">
                <a:solidFill>
                  <a:srgbClr val="C00000"/>
                </a:solidFill>
              </a:rPr>
              <a:t>控制逻辑：</a:t>
            </a:r>
            <a:r>
              <a:rPr lang="zh-CN" altLang="en-US" dirty="0" smtClean="0"/>
              <a:t>向</a:t>
            </a:r>
            <a:r>
              <a:rPr lang="en-US" altLang="zh-CN" dirty="0"/>
              <a:t>CPU</a:t>
            </a:r>
            <a:r>
              <a:rPr lang="zh-CN" altLang="en-US" dirty="0"/>
              <a:t>发出中断请求信号</a:t>
            </a:r>
            <a:r>
              <a:rPr lang="en-US" altLang="zh-CN" dirty="0"/>
              <a:t>INT</a:t>
            </a:r>
            <a:r>
              <a:rPr lang="zh-CN" altLang="en-US" dirty="0"/>
              <a:t>，并</a:t>
            </a:r>
            <a:r>
              <a:rPr lang="zh-CN" altLang="en-US" dirty="0" smtClean="0"/>
              <a:t>接收</a:t>
            </a:r>
            <a:r>
              <a:rPr lang="en-US" altLang="zh-CN" dirty="0" smtClean="0"/>
              <a:t>CPU</a:t>
            </a:r>
            <a:r>
              <a:rPr lang="zh-CN" altLang="en-US" dirty="0"/>
              <a:t>的中断响应信号</a:t>
            </a:r>
            <a:r>
              <a:rPr lang="en-US" altLang="zh-CN" dirty="0" smtClean="0"/>
              <a:t>INTA</a:t>
            </a:r>
            <a:endParaRPr lang="zh-CN" altLang="en-US" dirty="0"/>
          </a:p>
          <a:p>
            <a:pPr>
              <a:lnSpc>
                <a:spcPct val="150000"/>
              </a:lnSpc>
              <a:spcBef>
                <a:spcPts val="0"/>
              </a:spcBef>
            </a:pPr>
            <a:r>
              <a:rPr lang="zh-CN" altLang="en-US" b="1" dirty="0" smtClean="0">
                <a:solidFill>
                  <a:srgbClr val="C00000"/>
                </a:solidFill>
              </a:rPr>
              <a:t>读</a:t>
            </a:r>
            <a:r>
              <a:rPr lang="en-US" altLang="zh-CN" b="1" dirty="0">
                <a:solidFill>
                  <a:srgbClr val="C00000"/>
                </a:solidFill>
              </a:rPr>
              <a:t>/</a:t>
            </a:r>
            <a:r>
              <a:rPr lang="zh-CN" altLang="en-US" b="1" dirty="0">
                <a:solidFill>
                  <a:srgbClr val="C00000"/>
                </a:solidFill>
              </a:rPr>
              <a:t>写逻辑</a:t>
            </a:r>
            <a:r>
              <a:rPr lang="zh-CN" altLang="en-US" dirty="0" smtClean="0">
                <a:solidFill>
                  <a:srgbClr val="C00000"/>
                </a:solidFill>
              </a:rPr>
              <a:t>：</a:t>
            </a:r>
            <a:r>
              <a:rPr lang="zh-CN" altLang="en-US" dirty="0" smtClean="0"/>
              <a:t>控制读写、决定数据传送方向。其中，</a:t>
            </a:r>
            <a:r>
              <a:rPr lang="en-US" altLang="zh-CN" dirty="0" smtClean="0"/>
              <a:t>IOR</a:t>
            </a:r>
            <a:r>
              <a:rPr lang="zh-CN" altLang="en-US" dirty="0"/>
              <a:t>为读</a:t>
            </a:r>
            <a:r>
              <a:rPr lang="zh-CN" altLang="en-US" dirty="0" smtClean="0"/>
              <a:t>控制、</a:t>
            </a:r>
            <a:r>
              <a:rPr lang="en-US" altLang="zh-CN" dirty="0" smtClean="0"/>
              <a:t>IOW</a:t>
            </a:r>
            <a:r>
              <a:rPr lang="zh-CN" altLang="en-US" dirty="0"/>
              <a:t>为写</a:t>
            </a:r>
            <a:r>
              <a:rPr lang="zh-CN" altLang="en-US" dirty="0" smtClean="0"/>
              <a:t>控制、</a:t>
            </a:r>
            <a:r>
              <a:rPr lang="en-US" altLang="zh-CN" dirty="0" smtClean="0"/>
              <a:t>CS</a:t>
            </a:r>
            <a:r>
              <a:rPr lang="zh-CN" altLang="en-US" dirty="0"/>
              <a:t>为设备</a:t>
            </a:r>
            <a:r>
              <a:rPr lang="zh-CN" altLang="en-US" dirty="0" smtClean="0"/>
              <a:t>选择、</a:t>
            </a:r>
            <a:r>
              <a:rPr lang="en-US" altLang="zh-CN" dirty="0" smtClean="0"/>
              <a:t>AO</a:t>
            </a:r>
            <a:r>
              <a:rPr lang="zh-CN" altLang="en-US" dirty="0" smtClean="0"/>
              <a:t>为</a:t>
            </a:r>
            <a:r>
              <a:rPr lang="en-US" altLang="zh-CN" dirty="0"/>
              <a:t>I/O</a:t>
            </a:r>
            <a:r>
              <a:rPr lang="zh-CN" altLang="en-US" dirty="0"/>
              <a:t>端口</a:t>
            </a:r>
            <a:r>
              <a:rPr lang="zh-CN" altLang="en-US" dirty="0" smtClean="0"/>
              <a:t>识别</a:t>
            </a:r>
            <a:endParaRPr lang="en-US" altLang="zh-CN" dirty="0" smtClean="0"/>
          </a:p>
          <a:p>
            <a:pPr>
              <a:lnSpc>
                <a:spcPct val="150000"/>
              </a:lnSpc>
              <a:spcBef>
                <a:spcPts val="0"/>
              </a:spcBef>
            </a:pPr>
            <a:r>
              <a:rPr lang="zh-CN" altLang="en-US" b="1" dirty="0">
                <a:solidFill>
                  <a:srgbClr val="C00000"/>
                </a:solidFill>
              </a:rPr>
              <a:t>数据缓冲器</a:t>
            </a:r>
            <a:r>
              <a:rPr lang="zh-CN" altLang="en-US" dirty="0">
                <a:solidFill>
                  <a:srgbClr val="C00000"/>
                </a:solidFill>
              </a:rPr>
              <a:t>：</a:t>
            </a:r>
            <a:r>
              <a:rPr lang="zh-CN" altLang="en-US" dirty="0"/>
              <a:t>暂</a:t>
            </a:r>
            <a:r>
              <a:rPr lang="zh-CN" altLang="en-US" dirty="0" smtClean="0"/>
              <a:t>存需要传送</a:t>
            </a:r>
            <a:r>
              <a:rPr lang="zh-CN" altLang="en-US" dirty="0"/>
              <a:t>的</a:t>
            </a:r>
            <a:r>
              <a:rPr lang="zh-CN" altLang="en-US" dirty="0" smtClean="0"/>
              <a:t>数据</a:t>
            </a:r>
            <a:endParaRPr lang="en-US" altLang="zh-CN" dirty="0"/>
          </a:p>
        </p:txBody>
      </p:sp>
      <p:sp>
        <p:nvSpPr>
          <p:cNvPr id="2" name="矩形 1"/>
          <p:cNvSpPr/>
          <p:nvPr/>
        </p:nvSpPr>
        <p:spPr>
          <a:xfrm>
            <a:off x="251520" y="260648"/>
            <a:ext cx="8424936" cy="830997"/>
          </a:xfrm>
          <a:prstGeom prst="rect">
            <a:avLst/>
          </a:prstGeom>
        </p:spPr>
        <p:txBody>
          <a:bodyPr wrap="square">
            <a:spAutoFit/>
          </a:bodyPr>
          <a:lstStyle/>
          <a:p>
            <a:pPr marL="0" indent="0">
              <a:lnSpc>
                <a:spcPct val="150000"/>
              </a:lnSpc>
              <a:buNone/>
            </a:pPr>
            <a:r>
              <a:rPr lang="zh-CN" altLang="en-US" sz="3200" b="1" dirty="0">
                <a:solidFill>
                  <a:srgbClr val="000099"/>
                </a:solidFill>
                <a:latin typeface="微软雅黑" panose="020B0503020204020204" pitchFamily="34" charset="-122"/>
                <a:ea typeface="微软雅黑" panose="020B0503020204020204" pitchFamily="34" charset="-122"/>
              </a:rPr>
              <a:t>二、</a:t>
            </a:r>
            <a:r>
              <a:rPr lang="en-US" altLang="zh-CN" sz="3200" b="1" dirty="0">
                <a:solidFill>
                  <a:srgbClr val="000099"/>
                </a:solidFill>
                <a:latin typeface="微软雅黑" panose="020B0503020204020204" pitchFamily="34" charset="-122"/>
                <a:ea typeface="微软雅黑" panose="020B0503020204020204" pitchFamily="34" charset="-122"/>
              </a:rPr>
              <a:t>8259</a:t>
            </a:r>
            <a:r>
              <a:rPr lang="zh-CN" altLang="en-US" sz="3200" b="1" dirty="0">
                <a:solidFill>
                  <a:srgbClr val="000099"/>
                </a:solidFill>
                <a:latin typeface="微软雅黑" panose="020B0503020204020204" pitchFamily="34" charset="-122"/>
                <a:ea typeface="微软雅黑" panose="020B0503020204020204" pitchFamily="34" charset="-122"/>
              </a:rPr>
              <a:t>中断</a:t>
            </a:r>
            <a:r>
              <a:rPr lang="zh-CN" altLang="en-US" sz="3200" b="1" dirty="0" smtClean="0">
                <a:solidFill>
                  <a:srgbClr val="000099"/>
                </a:solidFill>
                <a:latin typeface="微软雅黑" panose="020B0503020204020204" pitchFamily="34" charset="-122"/>
                <a:ea typeface="微软雅黑" panose="020B0503020204020204" pitchFamily="34" charset="-122"/>
              </a:rPr>
              <a:t>控制器</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353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490662"/>
            <a:ext cx="7467600" cy="850106"/>
          </a:xfrm>
        </p:spPr>
        <p:txBody>
          <a:bodyPr>
            <a:normAutofit/>
          </a:bodyPr>
          <a:lstStyle/>
          <a:p>
            <a:r>
              <a:rPr lang="zh-CN" altLang="en-US" sz="3200" dirty="0" smtClean="0">
                <a:solidFill>
                  <a:srgbClr val="000099"/>
                </a:solidFill>
              </a:rPr>
              <a:t>二、</a:t>
            </a:r>
            <a:r>
              <a:rPr lang="en-US" altLang="zh-CN" sz="3200" dirty="0">
                <a:solidFill>
                  <a:srgbClr val="000099"/>
                </a:solidFill>
              </a:rPr>
              <a:t>8259</a:t>
            </a:r>
            <a:r>
              <a:rPr lang="zh-CN" altLang="en-US" sz="3200" dirty="0">
                <a:solidFill>
                  <a:srgbClr val="000099"/>
                </a:solidFill>
              </a:rPr>
              <a:t>中断</a:t>
            </a:r>
            <a:r>
              <a:rPr lang="zh-CN" altLang="en-US" sz="3200" dirty="0" smtClean="0">
                <a:solidFill>
                  <a:srgbClr val="000099"/>
                </a:solidFill>
              </a:rPr>
              <a:t>控制器</a:t>
            </a:r>
            <a:endParaRPr lang="zh-CN" altLang="en-US" sz="3200" dirty="0"/>
          </a:p>
        </p:txBody>
      </p:sp>
      <p:sp>
        <p:nvSpPr>
          <p:cNvPr id="29699" name="Rectangle 3"/>
          <p:cNvSpPr>
            <a:spLocks noGrp="1" noChangeArrowheads="1"/>
          </p:cNvSpPr>
          <p:nvPr>
            <p:ph type="body" idx="1"/>
          </p:nvPr>
        </p:nvSpPr>
        <p:spPr>
          <a:xfrm>
            <a:off x="323528" y="1507576"/>
            <a:ext cx="8280920" cy="4873752"/>
          </a:xfrm>
        </p:spPr>
        <p:txBody>
          <a:bodyPr>
            <a:normAutofit/>
          </a:bodyPr>
          <a:lstStyle/>
          <a:p>
            <a:pPr marL="0" indent="0">
              <a:lnSpc>
                <a:spcPct val="150000"/>
              </a:lnSpc>
              <a:buNone/>
            </a:pPr>
            <a:r>
              <a:rPr lang="en-US" altLang="zh-CN" b="1" dirty="0" smtClean="0">
                <a:solidFill>
                  <a:srgbClr val="C00000"/>
                </a:solidFill>
              </a:rPr>
              <a:t>2</a:t>
            </a:r>
            <a:r>
              <a:rPr lang="zh-CN" altLang="en-US" b="1" dirty="0" smtClean="0">
                <a:solidFill>
                  <a:srgbClr val="C00000"/>
                </a:solidFill>
              </a:rPr>
              <a:t>、</a:t>
            </a:r>
            <a:r>
              <a:rPr lang="en-US" altLang="zh-CN" b="1" dirty="0" smtClean="0">
                <a:solidFill>
                  <a:srgbClr val="C00000"/>
                </a:solidFill>
              </a:rPr>
              <a:t>8259</a:t>
            </a:r>
            <a:r>
              <a:rPr lang="zh-CN" altLang="en-US" b="1" dirty="0" smtClean="0">
                <a:solidFill>
                  <a:srgbClr val="C00000"/>
                </a:solidFill>
              </a:rPr>
              <a:t>的中断优先级选择</a:t>
            </a:r>
            <a:endParaRPr lang="en-US" altLang="zh-CN" dirty="0" smtClean="0">
              <a:solidFill>
                <a:srgbClr val="C00000"/>
              </a:solidFill>
            </a:endParaRPr>
          </a:p>
          <a:p>
            <a:pPr>
              <a:lnSpc>
                <a:spcPct val="150000"/>
              </a:lnSpc>
            </a:pPr>
            <a:r>
              <a:rPr lang="zh-CN" altLang="en-US" sz="2200" dirty="0" smtClean="0"/>
              <a:t>固定优先级方式：</a:t>
            </a:r>
            <a:r>
              <a:rPr lang="en-US" altLang="zh-CN" sz="2200" dirty="0" smtClean="0"/>
              <a:t>IR</a:t>
            </a:r>
            <a:r>
              <a:rPr lang="en-US" altLang="zh-CN" sz="2200" baseline="-25000" dirty="0" smtClean="0"/>
              <a:t>0</a:t>
            </a:r>
            <a:r>
              <a:rPr lang="en-US" altLang="zh-CN" sz="2200" dirty="0" smtClean="0"/>
              <a:t>→</a:t>
            </a:r>
            <a:r>
              <a:rPr lang="en-US" altLang="zh-CN" sz="2200" dirty="0"/>
              <a:t> </a:t>
            </a:r>
            <a:r>
              <a:rPr lang="en-US" altLang="zh-CN" sz="2200" dirty="0" smtClean="0"/>
              <a:t>IR</a:t>
            </a:r>
            <a:r>
              <a:rPr lang="en-US" altLang="zh-CN" sz="2200" baseline="-25000" dirty="0" smtClean="0"/>
              <a:t>1</a:t>
            </a:r>
            <a:r>
              <a:rPr lang="en-US" altLang="zh-CN" sz="2200" dirty="0" smtClean="0"/>
              <a:t>→</a:t>
            </a:r>
            <a:r>
              <a:rPr lang="en-US" altLang="zh-CN" sz="2200" dirty="0"/>
              <a:t> </a:t>
            </a:r>
            <a:r>
              <a:rPr lang="en-US" altLang="zh-CN" sz="2200" dirty="0" smtClean="0"/>
              <a:t>IR</a:t>
            </a:r>
            <a:r>
              <a:rPr lang="en-US" altLang="zh-CN" sz="2200" baseline="-25000" dirty="0" smtClean="0"/>
              <a:t>2</a:t>
            </a:r>
            <a:r>
              <a:rPr lang="en-US" altLang="zh-CN" sz="2200" dirty="0" smtClean="0"/>
              <a:t>→</a:t>
            </a:r>
            <a:r>
              <a:rPr lang="en-US" altLang="zh-CN" sz="2200" dirty="0"/>
              <a:t> </a:t>
            </a:r>
            <a:r>
              <a:rPr lang="en-US" altLang="zh-CN" sz="2200" dirty="0" smtClean="0"/>
              <a:t>IR</a:t>
            </a:r>
            <a:r>
              <a:rPr lang="en-US" altLang="zh-CN" sz="2200" baseline="-25000" dirty="0" smtClean="0"/>
              <a:t>3</a:t>
            </a:r>
            <a:r>
              <a:rPr lang="en-US" altLang="zh-CN" sz="2200" dirty="0" smtClean="0"/>
              <a:t>→</a:t>
            </a:r>
            <a:r>
              <a:rPr lang="en-US" altLang="zh-CN" sz="2200" dirty="0"/>
              <a:t> </a:t>
            </a:r>
            <a:r>
              <a:rPr lang="en-US" altLang="zh-CN" sz="2200" dirty="0" smtClean="0"/>
              <a:t>IR</a:t>
            </a:r>
            <a:r>
              <a:rPr lang="en-US" altLang="zh-CN" sz="2200" baseline="-25000" dirty="0" smtClean="0"/>
              <a:t>4</a:t>
            </a:r>
            <a:r>
              <a:rPr lang="en-US" altLang="zh-CN" sz="2200" dirty="0" smtClean="0"/>
              <a:t>→ IR</a:t>
            </a:r>
            <a:r>
              <a:rPr lang="en-US" altLang="zh-CN" sz="2200" baseline="-25000" dirty="0" smtClean="0"/>
              <a:t>5</a:t>
            </a:r>
            <a:r>
              <a:rPr lang="en-US" altLang="zh-CN" sz="2200" dirty="0" smtClean="0"/>
              <a:t>→ IR</a:t>
            </a:r>
            <a:r>
              <a:rPr lang="en-US" altLang="zh-CN" sz="2200" baseline="-25000" dirty="0" smtClean="0"/>
              <a:t>6</a:t>
            </a:r>
            <a:r>
              <a:rPr lang="en-US" altLang="zh-CN" sz="2200" dirty="0" smtClean="0"/>
              <a:t>→ IR</a:t>
            </a:r>
            <a:r>
              <a:rPr lang="en-US" altLang="zh-CN" sz="2200" baseline="-25000" dirty="0" smtClean="0"/>
              <a:t>7</a:t>
            </a:r>
          </a:p>
          <a:p>
            <a:pPr>
              <a:lnSpc>
                <a:spcPct val="150000"/>
              </a:lnSpc>
            </a:pPr>
            <a:r>
              <a:rPr lang="en-US" altLang="zh-CN" sz="2200" baseline="-25000" dirty="0" smtClean="0"/>
              <a:t> </a:t>
            </a:r>
            <a:r>
              <a:rPr lang="zh-CN" altLang="en-US" sz="2200" dirty="0" smtClean="0"/>
              <a:t>轮换优先级方式</a:t>
            </a:r>
            <a:r>
              <a:rPr lang="en-US" altLang="zh-CN" sz="2200" dirty="0" smtClean="0"/>
              <a:t>A</a:t>
            </a:r>
            <a:r>
              <a:rPr lang="zh-CN" altLang="en-US" sz="2200" dirty="0" smtClean="0"/>
              <a:t>：某级中断被处理后，放入最低级别位置</a:t>
            </a:r>
          </a:p>
          <a:p>
            <a:pPr>
              <a:lnSpc>
                <a:spcPct val="150000"/>
              </a:lnSpc>
            </a:pPr>
            <a:r>
              <a:rPr lang="zh-CN" altLang="en-US" sz="2200" dirty="0"/>
              <a:t>轮换优先级</a:t>
            </a:r>
            <a:r>
              <a:rPr lang="zh-CN" altLang="en-US" sz="2200" dirty="0" smtClean="0"/>
              <a:t>方式</a:t>
            </a:r>
            <a:r>
              <a:rPr lang="en-US" altLang="zh-CN" sz="2200" dirty="0" smtClean="0"/>
              <a:t>B</a:t>
            </a:r>
            <a:r>
              <a:rPr lang="zh-CN" altLang="en-US" sz="2200" dirty="0" smtClean="0"/>
              <a:t>：</a:t>
            </a:r>
            <a:r>
              <a:rPr lang="en-US" altLang="zh-CN" sz="2200" dirty="0" smtClean="0"/>
              <a:t>CPU</a:t>
            </a:r>
            <a:r>
              <a:rPr lang="zh-CN" altLang="en-US" sz="2200" dirty="0" smtClean="0"/>
              <a:t>可在任何时候规定最高优先级，然后顺序规定其他</a:t>
            </a:r>
            <a:r>
              <a:rPr lang="en-US" altLang="zh-CN" sz="2200" dirty="0" smtClean="0"/>
              <a:t>IR</a:t>
            </a:r>
            <a:r>
              <a:rPr lang="zh-CN" altLang="en-US" sz="2200" dirty="0" smtClean="0"/>
              <a:t>的优先级</a:t>
            </a:r>
            <a:endParaRPr lang="en-US" altLang="zh-CN" sz="2200" dirty="0" smtClean="0"/>
          </a:p>
          <a:p>
            <a:pPr>
              <a:lnSpc>
                <a:spcPct val="150000"/>
              </a:lnSpc>
            </a:pPr>
            <a:r>
              <a:rPr lang="zh-CN" altLang="en-US" sz="2200" dirty="0" smtClean="0"/>
              <a:t>查询方式：</a:t>
            </a:r>
            <a:r>
              <a:rPr lang="en-US" altLang="zh-CN" sz="2200" dirty="0" smtClean="0"/>
              <a:t>CPU</a:t>
            </a:r>
            <a:r>
              <a:rPr lang="zh-CN" altLang="en-US" sz="2200" dirty="0" smtClean="0"/>
              <a:t>访问</a:t>
            </a:r>
            <a:r>
              <a:rPr lang="en-US" altLang="zh-CN" sz="2200" dirty="0" smtClean="0"/>
              <a:t>8259</a:t>
            </a:r>
            <a:r>
              <a:rPr lang="zh-CN" altLang="en-US" sz="2200" dirty="0" smtClean="0"/>
              <a:t>中断状态寄存器，由其表示最高优先级</a:t>
            </a:r>
            <a:r>
              <a:rPr lang="en-US" altLang="zh-CN" sz="2200" dirty="0" smtClean="0"/>
              <a:t>IR</a:t>
            </a:r>
            <a:r>
              <a:rPr lang="zh-CN" altLang="en-US" sz="2200" dirty="0" smtClean="0"/>
              <a:t>，并表示中断请求是否有效</a:t>
            </a:r>
            <a:endParaRPr lang="en-US" altLang="zh-CN" sz="2200" dirty="0" smtClean="0"/>
          </a:p>
        </p:txBody>
      </p:sp>
    </p:spTree>
    <p:extLst>
      <p:ext uri="{BB962C8B-B14F-4D97-AF65-F5344CB8AC3E}">
        <p14:creationId xmlns:p14="http://schemas.microsoft.com/office/powerpoint/2010/main" val="1427525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418654"/>
            <a:ext cx="7467600" cy="850106"/>
          </a:xfrm>
        </p:spPr>
        <p:txBody>
          <a:bodyPr>
            <a:normAutofit/>
          </a:bodyPr>
          <a:lstStyle/>
          <a:p>
            <a:r>
              <a:rPr lang="zh-CN" altLang="en-US" sz="3200" dirty="0">
                <a:solidFill>
                  <a:srgbClr val="000099"/>
                </a:solidFill>
              </a:rPr>
              <a:t>三</a:t>
            </a:r>
            <a:r>
              <a:rPr lang="zh-CN" altLang="en-US" sz="3200" dirty="0" smtClean="0">
                <a:solidFill>
                  <a:srgbClr val="000099"/>
                </a:solidFill>
              </a:rPr>
              <a:t>、</a:t>
            </a:r>
            <a:r>
              <a:rPr lang="en-US" altLang="zh-CN" sz="3200" dirty="0">
                <a:solidFill>
                  <a:srgbClr val="000099"/>
                </a:solidFill>
              </a:rPr>
              <a:t>8259</a:t>
            </a:r>
            <a:r>
              <a:rPr lang="zh-CN" altLang="en-US" sz="3200" dirty="0">
                <a:solidFill>
                  <a:srgbClr val="000099"/>
                </a:solidFill>
              </a:rPr>
              <a:t>中断</a:t>
            </a:r>
            <a:r>
              <a:rPr lang="zh-CN" altLang="en-US" sz="3200" dirty="0" smtClean="0">
                <a:solidFill>
                  <a:srgbClr val="000099"/>
                </a:solidFill>
              </a:rPr>
              <a:t>控制器</a:t>
            </a:r>
            <a:endParaRPr lang="zh-CN" altLang="en-US" sz="3200" dirty="0"/>
          </a:p>
        </p:txBody>
      </p:sp>
      <p:sp>
        <p:nvSpPr>
          <p:cNvPr id="29699" name="Rectangle 3"/>
          <p:cNvSpPr>
            <a:spLocks noGrp="1" noChangeArrowheads="1"/>
          </p:cNvSpPr>
          <p:nvPr>
            <p:ph type="body" idx="1"/>
          </p:nvPr>
        </p:nvSpPr>
        <p:spPr>
          <a:xfrm>
            <a:off x="323528" y="1340768"/>
            <a:ext cx="8280920" cy="4873752"/>
          </a:xfrm>
        </p:spPr>
        <p:txBody>
          <a:bodyPr>
            <a:normAutofit/>
          </a:bodyPr>
          <a:lstStyle/>
          <a:p>
            <a:pPr marL="0" indent="0">
              <a:lnSpc>
                <a:spcPct val="150000"/>
              </a:lnSpc>
              <a:buNone/>
            </a:pPr>
            <a:r>
              <a:rPr lang="en-US" altLang="zh-CN" b="1" dirty="0">
                <a:solidFill>
                  <a:srgbClr val="C00000"/>
                </a:solidFill>
              </a:rPr>
              <a:t>3</a:t>
            </a:r>
            <a:r>
              <a:rPr lang="zh-CN" altLang="en-US" b="1" dirty="0" smtClean="0">
                <a:solidFill>
                  <a:srgbClr val="C00000"/>
                </a:solidFill>
              </a:rPr>
              <a:t>、</a:t>
            </a:r>
            <a:r>
              <a:rPr lang="en-US" altLang="zh-CN" b="1" dirty="0" smtClean="0">
                <a:solidFill>
                  <a:srgbClr val="C00000"/>
                </a:solidFill>
              </a:rPr>
              <a:t>8259</a:t>
            </a:r>
            <a:r>
              <a:rPr lang="zh-CN" altLang="en-US" b="1" dirty="0">
                <a:solidFill>
                  <a:srgbClr val="C00000"/>
                </a:solidFill>
              </a:rPr>
              <a:t>屏蔽</a:t>
            </a:r>
            <a:r>
              <a:rPr lang="zh-CN" altLang="en-US" b="1" dirty="0" smtClean="0">
                <a:solidFill>
                  <a:srgbClr val="C00000"/>
                </a:solidFill>
              </a:rPr>
              <a:t>方式</a:t>
            </a:r>
            <a:endParaRPr lang="en-US" altLang="zh-CN" dirty="0" smtClean="0">
              <a:solidFill>
                <a:srgbClr val="C00000"/>
              </a:solidFill>
            </a:endParaRPr>
          </a:p>
          <a:p>
            <a:pPr>
              <a:lnSpc>
                <a:spcPct val="150000"/>
              </a:lnSpc>
            </a:pPr>
            <a:r>
              <a:rPr lang="zh-CN" altLang="en-US" dirty="0" smtClean="0"/>
              <a:t>简单屏蔽方式：提供</a:t>
            </a:r>
            <a:r>
              <a:rPr lang="en-US" altLang="zh-CN" dirty="0" smtClean="0"/>
              <a:t>8</a:t>
            </a:r>
            <a:r>
              <a:rPr lang="zh-CN" altLang="en-US" dirty="0" smtClean="0"/>
              <a:t>位屏蔽字，每位对应各自的 </a:t>
            </a:r>
            <a:r>
              <a:rPr lang="en-US" altLang="zh-CN" dirty="0" smtClean="0"/>
              <a:t>IR </a:t>
            </a:r>
            <a:r>
              <a:rPr lang="zh-CN" altLang="en-US" dirty="0" smtClean="0"/>
              <a:t>线</a:t>
            </a:r>
          </a:p>
          <a:p>
            <a:pPr>
              <a:lnSpc>
                <a:spcPct val="150000"/>
              </a:lnSpc>
            </a:pPr>
            <a:r>
              <a:rPr lang="zh-CN" altLang="en-US" dirty="0" smtClean="0"/>
              <a:t>特殊</a:t>
            </a:r>
            <a:r>
              <a:rPr lang="zh-CN" altLang="en-US" dirty="0"/>
              <a:t>屏蔽</a:t>
            </a:r>
            <a:r>
              <a:rPr lang="zh-CN" altLang="en-US" dirty="0" smtClean="0"/>
              <a:t>方式：动态设定当前屏蔽字的取值，如屏蔽</a:t>
            </a:r>
            <a:r>
              <a:rPr lang="zh-CN" altLang="en-US" dirty="0"/>
              <a:t>字为</a:t>
            </a:r>
            <a:r>
              <a:rPr lang="en-US" altLang="zh-CN" dirty="0"/>
              <a:t>11001111</a:t>
            </a:r>
            <a:r>
              <a:rPr lang="zh-CN" altLang="en-US" dirty="0"/>
              <a:t>，</a:t>
            </a:r>
            <a:r>
              <a:rPr lang="zh-CN" altLang="en-US" dirty="0" smtClean="0"/>
              <a:t>说明 </a:t>
            </a:r>
            <a:r>
              <a:rPr lang="en-US" altLang="zh-CN" dirty="0" smtClean="0"/>
              <a:t>IR4 </a:t>
            </a:r>
            <a:r>
              <a:rPr lang="zh-CN" altLang="en-US" dirty="0" smtClean="0"/>
              <a:t>和 </a:t>
            </a:r>
            <a:r>
              <a:rPr lang="en-US" altLang="zh-CN" dirty="0" smtClean="0"/>
              <a:t>IR5 </a:t>
            </a:r>
            <a:r>
              <a:rPr lang="zh-CN" altLang="en-US" dirty="0" smtClean="0"/>
              <a:t>线</a:t>
            </a:r>
            <a:r>
              <a:rPr lang="zh-CN" altLang="en-US" dirty="0"/>
              <a:t>上</a:t>
            </a:r>
            <a:r>
              <a:rPr lang="zh-CN" altLang="en-US" dirty="0" smtClean="0"/>
              <a:t>的请求</a:t>
            </a:r>
            <a:r>
              <a:rPr lang="zh-CN" altLang="en-US" dirty="0"/>
              <a:t>可</a:t>
            </a:r>
            <a:r>
              <a:rPr lang="zh-CN" altLang="en-US" dirty="0" smtClean="0"/>
              <a:t>中断当前程序</a:t>
            </a:r>
            <a:endParaRPr lang="zh-CN" altLang="en-US" dirty="0"/>
          </a:p>
          <a:p>
            <a:pPr marL="0" indent="0">
              <a:lnSpc>
                <a:spcPct val="150000"/>
              </a:lnSpc>
              <a:buNone/>
            </a:pPr>
            <a:r>
              <a:rPr lang="en-US" altLang="zh-CN" b="1" dirty="0" smtClean="0">
                <a:solidFill>
                  <a:srgbClr val="C00000"/>
                </a:solidFill>
              </a:rPr>
              <a:t>4</a:t>
            </a:r>
            <a:r>
              <a:rPr lang="zh-CN" altLang="en-US" b="1" dirty="0" smtClean="0">
                <a:solidFill>
                  <a:srgbClr val="C00000"/>
                </a:solidFill>
              </a:rPr>
              <a:t>、</a:t>
            </a:r>
            <a:r>
              <a:rPr lang="en-US" altLang="zh-CN" b="1" dirty="0" smtClean="0">
                <a:solidFill>
                  <a:srgbClr val="C00000"/>
                </a:solidFill>
              </a:rPr>
              <a:t>8259</a:t>
            </a:r>
            <a:r>
              <a:rPr lang="zh-CN" altLang="en-US" b="1" dirty="0">
                <a:solidFill>
                  <a:srgbClr val="C00000"/>
                </a:solidFill>
              </a:rPr>
              <a:t>中断控制器</a:t>
            </a:r>
            <a:r>
              <a:rPr lang="zh-CN" altLang="en-US" b="1" dirty="0" smtClean="0">
                <a:solidFill>
                  <a:srgbClr val="C00000"/>
                </a:solidFill>
              </a:rPr>
              <a:t>的工作方式可通过</a:t>
            </a:r>
            <a:r>
              <a:rPr lang="zh-CN" altLang="en-US" b="1" dirty="0">
                <a:solidFill>
                  <a:srgbClr val="C00000"/>
                </a:solidFill>
              </a:rPr>
              <a:t>编程</a:t>
            </a:r>
            <a:r>
              <a:rPr lang="zh-CN" altLang="en-US" b="1" dirty="0" smtClean="0">
                <a:solidFill>
                  <a:srgbClr val="C00000"/>
                </a:solidFill>
              </a:rPr>
              <a:t>来实现</a:t>
            </a:r>
            <a:endParaRPr lang="en-US" altLang="zh-CN" b="1" dirty="0">
              <a:solidFill>
                <a:srgbClr val="C00000"/>
              </a:solidFill>
            </a:endParaRPr>
          </a:p>
        </p:txBody>
      </p:sp>
    </p:spTree>
    <p:extLst>
      <p:ext uri="{BB962C8B-B14F-4D97-AF65-F5344CB8AC3E}">
        <p14:creationId xmlns:p14="http://schemas.microsoft.com/office/powerpoint/2010/main" val="169879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79512" y="188640"/>
            <a:ext cx="8435280" cy="6337349"/>
          </a:xfrm>
        </p:spPr>
        <p:txBody>
          <a:bodyPr>
            <a:noAutofit/>
          </a:bodyPr>
          <a:lstStyle/>
          <a:p>
            <a:pPr marL="0" indent="0">
              <a:lnSpc>
                <a:spcPct val="150000"/>
              </a:lnSpc>
              <a:spcBef>
                <a:spcPts val="0"/>
              </a:spcBef>
              <a:buNone/>
            </a:pPr>
            <a:r>
              <a:rPr lang="zh-CN" altLang="en-US" sz="2800" b="1" dirty="0">
                <a:solidFill>
                  <a:srgbClr val="000099"/>
                </a:solidFill>
              </a:rPr>
              <a:t>四</a:t>
            </a:r>
            <a:r>
              <a:rPr lang="zh-CN" altLang="en-US" sz="2800" b="1" dirty="0" smtClean="0">
                <a:solidFill>
                  <a:srgbClr val="000099"/>
                </a:solidFill>
              </a:rPr>
              <a:t>、主从中断系统</a:t>
            </a:r>
            <a:endParaRPr lang="en-US" altLang="zh-CN" sz="2800" dirty="0" smtClean="0">
              <a:solidFill>
                <a:srgbClr val="000099"/>
              </a:solidFill>
            </a:endParaRPr>
          </a:p>
          <a:p>
            <a:pPr marL="274320" lvl="1">
              <a:lnSpc>
                <a:spcPct val="150000"/>
              </a:lnSpc>
              <a:spcBef>
                <a:spcPts val="0"/>
              </a:spcBef>
              <a:buSzPct val="70000"/>
              <a:buFont typeface="Wingdings"/>
              <a:buChar char=""/>
            </a:pPr>
            <a:r>
              <a:rPr lang="zh-CN" altLang="en-US" sz="2200" dirty="0" smtClean="0"/>
              <a:t>主从中断系统：包括多个中断控制器，一个作为主</a:t>
            </a:r>
            <a:r>
              <a:rPr lang="zh-CN" altLang="en-US" sz="2200" dirty="0"/>
              <a:t>中断</a:t>
            </a:r>
            <a:r>
              <a:rPr lang="zh-CN" altLang="en-US" sz="2200" dirty="0" smtClean="0"/>
              <a:t>控制器，其他作为从</a:t>
            </a:r>
            <a:r>
              <a:rPr lang="zh-CN" altLang="en-US" sz="2200" dirty="0"/>
              <a:t>中断</a:t>
            </a:r>
            <a:r>
              <a:rPr lang="zh-CN" altLang="en-US" sz="2200" dirty="0" smtClean="0"/>
              <a:t>控制器。如</a:t>
            </a:r>
            <a:r>
              <a:rPr lang="zh-CN" altLang="en-US" sz="2200" dirty="0"/>
              <a:t>：</a:t>
            </a:r>
            <a:r>
              <a:rPr lang="en-US" altLang="zh-CN" sz="2200" dirty="0"/>
              <a:t>8</a:t>
            </a:r>
            <a:r>
              <a:rPr lang="zh-CN" altLang="en-US" sz="2200" dirty="0"/>
              <a:t>个</a:t>
            </a:r>
            <a:r>
              <a:rPr lang="en-US" altLang="zh-CN" sz="2200" dirty="0"/>
              <a:t>8259</a:t>
            </a:r>
            <a:r>
              <a:rPr lang="zh-CN" altLang="en-US" sz="2200" dirty="0"/>
              <a:t>芯片组成主从中断系统，可处理</a:t>
            </a:r>
            <a:r>
              <a:rPr lang="en-US" altLang="zh-CN" sz="2200" dirty="0"/>
              <a:t>64</a:t>
            </a:r>
            <a:r>
              <a:rPr lang="zh-CN" altLang="en-US" sz="2200" dirty="0"/>
              <a:t>个中断请求</a:t>
            </a:r>
            <a:endParaRPr lang="en-US" altLang="zh-CN" sz="2200" dirty="0"/>
          </a:p>
          <a:p>
            <a:pPr>
              <a:lnSpc>
                <a:spcPct val="150000"/>
              </a:lnSpc>
              <a:spcBef>
                <a:spcPts val="0"/>
              </a:spcBef>
            </a:pPr>
            <a:r>
              <a:rPr lang="zh-CN" altLang="en-US" sz="2200" dirty="0" smtClean="0"/>
              <a:t>中断申请：从控制器中断请求</a:t>
            </a:r>
            <a:r>
              <a:rPr lang="zh-CN" altLang="en-US" sz="2200" dirty="0"/>
              <a:t>线 </a:t>
            </a:r>
            <a:r>
              <a:rPr lang="en-US" altLang="zh-CN" sz="2200" dirty="0"/>
              <a:t>INT </a:t>
            </a:r>
            <a:r>
              <a:rPr lang="zh-CN" altLang="en-US" sz="2200" dirty="0"/>
              <a:t>连接到主控制器的某个</a:t>
            </a:r>
            <a:r>
              <a:rPr lang="en-US" altLang="zh-CN" sz="2200" dirty="0"/>
              <a:t>IR</a:t>
            </a:r>
            <a:r>
              <a:rPr lang="zh-CN" altLang="en-US" sz="2200" dirty="0" smtClean="0"/>
              <a:t>端</a:t>
            </a:r>
            <a:endParaRPr lang="en-US" altLang="zh-CN" sz="2200" dirty="0" smtClean="0"/>
          </a:p>
          <a:p>
            <a:pPr>
              <a:lnSpc>
                <a:spcPct val="150000"/>
              </a:lnSpc>
              <a:spcBef>
                <a:spcPts val="0"/>
              </a:spcBef>
            </a:pPr>
            <a:r>
              <a:rPr lang="zh-CN" altLang="en-US" sz="2200" dirty="0" smtClean="0"/>
              <a:t>中断响应</a:t>
            </a:r>
            <a:endParaRPr lang="en-US" altLang="zh-CN" sz="2200" dirty="0" smtClean="0"/>
          </a:p>
          <a:p>
            <a:pPr marL="542925" lvl="1" indent="-277813">
              <a:lnSpc>
                <a:spcPct val="150000"/>
              </a:lnSpc>
              <a:spcBef>
                <a:spcPts val="0"/>
              </a:spcBef>
            </a:pPr>
            <a:r>
              <a:rPr lang="zh-CN" altLang="en-US" sz="2200" dirty="0" smtClean="0"/>
              <a:t>主控制器响应优先级最高的从控制器，并将该</a:t>
            </a:r>
            <a:r>
              <a:rPr lang="zh-CN" altLang="en-US" sz="2200" b="1" dirty="0" smtClean="0">
                <a:solidFill>
                  <a:srgbClr val="FF0000"/>
                </a:solidFill>
              </a:rPr>
              <a:t>从控制器的编码经级联总线</a:t>
            </a:r>
            <a:r>
              <a:rPr lang="en-US" altLang="zh-CN" sz="2200" b="1" dirty="0" smtClean="0">
                <a:solidFill>
                  <a:srgbClr val="FF0000"/>
                </a:solidFill>
              </a:rPr>
              <a:t>C0</a:t>
            </a:r>
            <a:r>
              <a:rPr lang="zh-CN" altLang="en-US" sz="2200" b="1" dirty="0" smtClean="0">
                <a:solidFill>
                  <a:srgbClr val="FF0000"/>
                </a:solidFill>
              </a:rPr>
              <a:t>、</a:t>
            </a:r>
            <a:r>
              <a:rPr lang="en-US" altLang="zh-CN" sz="2200" b="1" dirty="0" smtClean="0">
                <a:solidFill>
                  <a:srgbClr val="FF0000"/>
                </a:solidFill>
              </a:rPr>
              <a:t>C1</a:t>
            </a:r>
            <a:r>
              <a:rPr lang="zh-CN" altLang="en-US" sz="2200" b="1" dirty="0" smtClean="0">
                <a:solidFill>
                  <a:srgbClr val="FF0000"/>
                </a:solidFill>
              </a:rPr>
              <a:t>、</a:t>
            </a:r>
            <a:r>
              <a:rPr lang="en-US" altLang="zh-CN" sz="2200" b="1" dirty="0" smtClean="0">
                <a:solidFill>
                  <a:srgbClr val="FF0000"/>
                </a:solidFill>
              </a:rPr>
              <a:t>C2</a:t>
            </a:r>
            <a:r>
              <a:rPr lang="zh-CN" altLang="en-US" sz="2200" b="1" dirty="0" smtClean="0">
                <a:solidFill>
                  <a:srgbClr val="FF0000"/>
                </a:solidFill>
              </a:rPr>
              <a:t>送往送各从控制器的“级联缓冲器</a:t>
            </a:r>
            <a:r>
              <a:rPr lang="en-US" altLang="zh-CN" sz="2200" b="1" dirty="0" smtClean="0">
                <a:solidFill>
                  <a:srgbClr val="FF0000"/>
                </a:solidFill>
              </a:rPr>
              <a:t>/</a:t>
            </a:r>
            <a:r>
              <a:rPr lang="zh-CN" altLang="en-US" sz="2200" b="1" dirty="0" smtClean="0">
                <a:solidFill>
                  <a:srgbClr val="FF0000"/>
                </a:solidFill>
              </a:rPr>
              <a:t>比较器”</a:t>
            </a:r>
            <a:endParaRPr lang="en-US" altLang="zh-CN" sz="2200" b="1" dirty="0">
              <a:solidFill>
                <a:srgbClr val="FF0000"/>
              </a:solidFill>
            </a:endParaRPr>
          </a:p>
          <a:p>
            <a:pPr marL="542925" lvl="1" indent="-277813">
              <a:lnSpc>
                <a:spcPct val="150000"/>
              </a:lnSpc>
              <a:spcBef>
                <a:spcPts val="0"/>
              </a:spcBef>
            </a:pPr>
            <a:r>
              <a:rPr lang="zh-CN" altLang="en-US" sz="2200" dirty="0" smtClean="0"/>
              <a:t>从控制器将级联</a:t>
            </a:r>
            <a:r>
              <a:rPr lang="zh-CN" altLang="en-US" sz="2200" dirty="0"/>
              <a:t>信号</a:t>
            </a:r>
            <a:r>
              <a:rPr lang="en-US" altLang="zh-CN" sz="2200" dirty="0"/>
              <a:t>C0</a:t>
            </a:r>
            <a:r>
              <a:rPr lang="zh-CN" altLang="en-US" sz="2200" dirty="0"/>
              <a:t>、</a:t>
            </a:r>
            <a:r>
              <a:rPr lang="en-US" altLang="zh-CN" sz="2200" dirty="0"/>
              <a:t>C1</a:t>
            </a:r>
            <a:r>
              <a:rPr lang="zh-CN" altLang="en-US" sz="2200" dirty="0"/>
              <a:t>、</a:t>
            </a:r>
            <a:r>
              <a:rPr lang="en-US" altLang="zh-CN" sz="2200" dirty="0"/>
              <a:t>C2</a:t>
            </a:r>
            <a:r>
              <a:rPr lang="zh-CN" altLang="en-US" sz="2200" dirty="0"/>
              <a:t>与自己</a:t>
            </a:r>
            <a:r>
              <a:rPr lang="zh-CN" altLang="en-US" sz="2200" dirty="0" smtClean="0"/>
              <a:t>的编码比较。若比较成功，</a:t>
            </a:r>
            <a:r>
              <a:rPr lang="zh-CN" altLang="en-US" sz="2200" dirty="0"/>
              <a:t>则从控制器</a:t>
            </a:r>
            <a:r>
              <a:rPr lang="zh-CN" altLang="en-US" sz="2200" b="1" dirty="0" smtClean="0">
                <a:solidFill>
                  <a:srgbClr val="FF0000"/>
                </a:solidFill>
              </a:rPr>
              <a:t>向数据总线发送它选出的优先级高的</a:t>
            </a:r>
            <a:r>
              <a:rPr lang="en-US" altLang="zh-CN" sz="2200" b="1" dirty="0" smtClean="0">
                <a:solidFill>
                  <a:srgbClr val="FF0000"/>
                </a:solidFill>
              </a:rPr>
              <a:t>I/O</a:t>
            </a:r>
            <a:r>
              <a:rPr lang="zh-CN" altLang="en-US" sz="2200" b="1" dirty="0" smtClean="0">
                <a:solidFill>
                  <a:srgbClr val="FF0000"/>
                </a:solidFill>
              </a:rPr>
              <a:t>设备的中断向量</a:t>
            </a:r>
            <a:endParaRPr lang="en-US" altLang="zh-CN" sz="2200" b="1" dirty="0" smtClean="0">
              <a:solidFill>
                <a:srgbClr val="FF0000"/>
              </a:solidFill>
            </a:endParaRPr>
          </a:p>
          <a:p>
            <a:pPr marL="704850" lvl="1" indent="-342900">
              <a:lnSpc>
                <a:spcPct val="150000"/>
              </a:lnSpc>
              <a:spcBef>
                <a:spcPts val="0"/>
              </a:spcBef>
            </a:pPr>
            <a:endParaRPr lang="zh-CN" altLang="en-US" sz="2200" b="1" dirty="0">
              <a:solidFill>
                <a:srgbClr val="FF0000"/>
              </a:solidFill>
            </a:endParaRPr>
          </a:p>
        </p:txBody>
      </p:sp>
    </p:spTree>
    <p:extLst>
      <p:ext uri="{BB962C8B-B14F-4D97-AF65-F5344CB8AC3E}">
        <p14:creationId xmlns:p14="http://schemas.microsoft.com/office/powerpoint/2010/main" val="6576476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520" y="188640"/>
            <a:ext cx="8208912" cy="936104"/>
          </a:xfrm>
        </p:spPr>
        <p:txBody>
          <a:bodyPr>
            <a:normAutofit/>
          </a:bodyPr>
          <a:lstStyle/>
          <a:p>
            <a:r>
              <a:rPr lang="en-US" altLang="zh-CN" sz="3200" dirty="0" smtClean="0"/>
              <a:t>8.3.6 Pentium</a:t>
            </a:r>
            <a:r>
              <a:rPr lang="zh-CN" altLang="en-US" sz="3200" dirty="0"/>
              <a:t>中断机制</a:t>
            </a:r>
          </a:p>
        </p:txBody>
      </p:sp>
      <p:sp>
        <p:nvSpPr>
          <p:cNvPr id="3" name="内容占位符 2"/>
          <p:cNvSpPr>
            <a:spLocks noGrp="1"/>
          </p:cNvSpPr>
          <p:nvPr>
            <p:ph sz="quarter" idx="1"/>
          </p:nvPr>
        </p:nvSpPr>
        <p:spPr>
          <a:xfrm>
            <a:off x="323528" y="1268760"/>
            <a:ext cx="8352928" cy="5184576"/>
          </a:xfrm>
        </p:spPr>
        <p:txBody>
          <a:bodyPr>
            <a:normAutofit fontScale="92500"/>
          </a:bodyPr>
          <a:lstStyle/>
          <a:p>
            <a:pPr marL="0" indent="0">
              <a:lnSpc>
                <a:spcPct val="150000"/>
              </a:lnSpc>
              <a:buNone/>
            </a:pPr>
            <a:r>
              <a:rPr lang="zh-CN" altLang="en-US" sz="3000" b="1" dirty="0" smtClean="0">
                <a:solidFill>
                  <a:srgbClr val="000099"/>
                </a:solidFill>
              </a:rPr>
              <a:t>一、中断类型：</a:t>
            </a:r>
            <a:r>
              <a:rPr lang="en-US" altLang="zh-CN" sz="3000" b="1" dirty="0" smtClean="0">
                <a:solidFill>
                  <a:srgbClr val="000099"/>
                </a:solidFill>
              </a:rPr>
              <a:t>256</a:t>
            </a:r>
            <a:r>
              <a:rPr lang="zh-CN" altLang="en-US" sz="3000" b="1" dirty="0" smtClean="0">
                <a:solidFill>
                  <a:srgbClr val="000099"/>
                </a:solidFill>
              </a:rPr>
              <a:t>种中断和异常</a:t>
            </a:r>
            <a:endParaRPr lang="en-US" altLang="zh-CN" sz="3000" b="1" dirty="0" smtClean="0">
              <a:solidFill>
                <a:srgbClr val="000099"/>
              </a:solidFill>
            </a:endParaRPr>
          </a:p>
          <a:p>
            <a:pPr marL="0" indent="0">
              <a:lnSpc>
                <a:spcPct val="150000"/>
              </a:lnSpc>
              <a:buNone/>
            </a:pPr>
            <a:r>
              <a:rPr lang="en-US" altLang="zh-CN" b="1" dirty="0" smtClean="0">
                <a:solidFill>
                  <a:srgbClr val="336600"/>
                </a:solidFill>
              </a:rPr>
              <a:t>1</a:t>
            </a:r>
            <a:r>
              <a:rPr lang="zh-CN" altLang="en-US" b="1" dirty="0" smtClean="0">
                <a:solidFill>
                  <a:srgbClr val="336600"/>
                </a:solidFill>
              </a:rPr>
              <a:t>、外部中断：由</a:t>
            </a:r>
            <a:r>
              <a:rPr lang="en-US" altLang="zh-CN" b="1" dirty="0" smtClean="0">
                <a:solidFill>
                  <a:srgbClr val="336600"/>
                </a:solidFill>
              </a:rPr>
              <a:t>CPU</a:t>
            </a:r>
            <a:r>
              <a:rPr lang="zh-CN" altLang="en-US" b="1" dirty="0" smtClean="0">
                <a:solidFill>
                  <a:srgbClr val="336600"/>
                </a:solidFill>
              </a:rPr>
              <a:t>外部硬件引发的中断</a:t>
            </a:r>
            <a:endParaRPr lang="en-US" altLang="zh-CN" b="1" dirty="0" smtClean="0">
              <a:solidFill>
                <a:srgbClr val="336600"/>
              </a:solidFill>
            </a:endParaRPr>
          </a:p>
          <a:p>
            <a:pPr>
              <a:lnSpc>
                <a:spcPct val="150000"/>
              </a:lnSpc>
            </a:pPr>
            <a:r>
              <a:rPr lang="zh-CN" altLang="en-US" dirty="0"/>
              <a:t>可</a:t>
            </a:r>
            <a:r>
              <a:rPr lang="zh-CN" altLang="en-US" dirty="0" smtClean="0"/>
              <a:t>屏蔽中断：对应</a:t>
            </a:r>
            <a:r>
              <a:rPr lang="en-US" altLang="zh-CN" dirty="0" smtClean="0"/>
              <a:t>CPU</a:t>
            </a:r>
            <a:r>
              <a:rPr lang="zh-CN" altLang="en-US" dirty="0" smtClean="0"/>
              <a:t>的 </a:t>
            </a:r>
            <a:r>
              <a:rPr lang="en-US" altLang="zh-CN" b="1" dirty="0" smtClean="0">
                <a:solidFill>
                  <a:srgbClr val="FF0000"/>
                </a:solidFill>
              </a:rPr>
              <a:t>INTR </a:t>
            </a:r>
            <a:r>
              <a:rPr lang="zh-CN" altLang="en-US" b="1" dirty="0" smtClean="0">
                <a:solidFill>
                  <a:srgbClr val="FF0000"/>
                </a:solidFill>
              </a:rPr>
              <a:t>引脚</a:t>
            </a:r>
            <a:r>
              <a:rPr lang="zh-CN" altLang="en-US" dirty="0" smtClean="0"/>
              <a:t>， </a:t>
            </a:r>
            <a:r>
              <a:rPr lang="en-US" altLang="zh-CN" dirty="0" smtClean="0"/>
              <a:t>CPU</a:t>
            </a:r>
            <a:r>
              <a:rPr lang="zh-CN" altLang="en-US" dirty="0" smtClean="0"/>
              <a:t>的标志寄存器  </a:t>
            </a:r>
            <a:r>
              <a:rPr lang="en-US" altLang="zh-CN" dirty="0" smtClean="0"/>
              <a:t>IF</a:t>
            </a:r>
            <a:r>
              <a:rPr lang="zh-CN" altLang="en-US" dirty="0" smtClean="0"/>
              <a:t>＝</a:t>
            </a:r>
            <a:r>
              <a:rPr lang="en-US" altLang="zh-CN" dirty="0" smtClean="0"/>
              <a:t>1</a:t>
            </a:r>
            <a:r>
              <a:rPr lang="zh-CN" altLang="en-US" dirty="0" smtClean="0"/>
              <a:t>时，</a:t>
            </a:r>
            <a:r>
              <a:rPr lang="en-US" altLang="zh-CN" dirty="0" smtClean="0"/>
              <a:t>CPU</a:t>
            </a:r>
            <a:r>
              <a:rPr lang="zh-CN" altLang="en-US" dirty="0" smtClean="0"/>
              <a:t>可响应此类中断。</a:t>
            </a:r>
            <a:endParaRPr lang="en-US" altLang="zh-CN" dirty="0" smtClean="0"/>
          </a:p>
          <a:p>
            <a:pPr>
              <a:lnSpc>
                <a:spcPct val="150000"/>
              </a:lnSpc>
            </a:pPr>
            <a:r>
              <a:rPr lang="zh-CN" altLang="en-US" dirty="0" smtClean="0"/>
              <a:t>不可屏蔽中断：对应</a:t>
            </a:r>
            <a:r>
              <a:rPr lang="en-US" altLang="zh-CN" dirty="0" smtClean="0"/>
              <a:t>CPU</a:t>
            </a:r>
            <a:r>
              <a:rPr lang="zh-CN" altLang="en-US" dirty="0" smtClean="0"/>
              <a:t>的 </a:t>
            </a:r>
            <a:r>
              <a:rPr lang="en-US" altLang="zh-CN" b="1" dirty="0" smtClean="0">
                <a:solidFill>
                  <a:srgbClr val="FF0000"/>
                </a:solidFill>
              </a:rPr>
              <a:t>NMI </a:t>
            </a:r>
            <a:r>
              <a:rPr lang="zh-CN" altLang="en-US" b="1" dirty="0" smtClean="0">
                <a:solidFill>
                  <a:srgbClr val="FF0000"/>
                </a:solidFill>
              </a:rPr>
              <a:t>引脚</a:t>
            </a:r>
            <a:r>
              <a:rPr lang="zh-CN" altLang="en-US" dirty="0" smtClean="0"/>
              <a:t>。</a:t>
            </a:r>
            <a:endParaRPr lang="en-US" altLang="zh-CN" dirty="0" smtClean="0"/>
          </a:p>
          <a:p>
            <a:pPr marL="0" indent="0">
              <a:lnSpc>
                <a:spcPct val="150000"/>
              </a:lnSpc>
              <a:buNone/>
            </a:pPr>
            <a:r>
              <a:rPr lang="en-US" altLang="zh-CN" b="1" dirty="0" smtClean="0">
                <a:solidFill>
                  <a:srgbClr val="336600"/>
                </a:solidFill>
              </a:rPr>
              <a:t>2</a:t>
            </a:r>
            <a:r>
              <a:rPr lang="zh-CN" altLang="en-US" b="1" dirty="0" smtClean="0">
                <a:solidFill>
                  <a:srgbClr val="336600"/>
                </a:solidFill>
              </a:rPr>
              <a:t>、异常中断：由指令引发的中断</a:t>
            </a:r>
            <a:endParaRPr lang="en-US" altLang="zh-CN" b="1" dirty="0" smtClean="0">
              <a:solidFill>
                <a:srgbClr val="336600"/>
              </a:solidFill>
            </a:endParaRPr>
          </a:p>
          <a:p>
            <a:pPr>
              <a:lnSpc>
                <a:spcPct val="150000"/>
              </a:lnSpc>
            </a:pPr>
            <a:r>
              <a:rPr lang="zh-CN" altLang="en-US" dirty="0" smtClean="0"/>
              <a:t>执行异常中断：指令执行过程中出现错误或故障，引发中断</a:t>
            </a:r>
            <a:endParaRPr lang="en-US" altLang="zh-CN" dirty="0" smtClean="0"/>
          </a:p>
          <a:p>
            <a:pPr>
              <a:lnSpc>
                <a:spcPct val="150000"/>
              </a:lnSpc>
            </a:pPr>
            <a:r>
              <a:rPr lang="zh-CN" altLang="en-US" dirty="0" smtClean="0"/>
              <a:t>软件中断指令，如：</a:t>
            </a:r>
            <a:r>
              <a:rPr lang="en-US" altLang="zh-CN" dirty="0" smtClean="0"/>
              <a:t>INT</a:t>
            </a:r>
            <a:r>
              <a:rPr lang="zh-CN" altLang="en-US" dirty="0" smtClean="0"/>
              <a:t>指令</a:t>
            </a:r>
            <a:endParaRPr lang="zh-CN" altLang="en-US" dirty="0"/>
          </a:p>
        </p:txBody>
      </p:sp>
    </p:spTree>
    <p:extLst>
      <p:ext uri="{BB962C8B-B14F-4D97-AF65-F5344CB8AC3E}">
        <p14:creationId xmlns:p14="http://schemas.microsoft.com/office/powerpoint/2010/main" val="2388283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8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284984"/>
            <a:ext cx="5092220" cy="3456384"/>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body" idx="1"/>
          </p:nvPr>
        </p:nvSpPr>
        <p:spPr>
          <a:xfrm>
            <a:off x="323528" y="332656"/>
            <a:ext cx="8352928" cy="6192688"/>
          </a:xfrm>
        </p:spPr>
        <p:txBody>
          <a:bodyPr>
            <a:normAutofit/>
          </a:bodyPr>
          <a:lstStyle/>
          <a:p>
            <a:pPr>
              <a:lnSpc>
                <a:spcPct val="150000"/>
              </a:lnSpc>
              <a:buFont typeface="Wingdings" pitchFamily="2" charset="2"/>
              <a:buNone/>
            </a:pPr>
            <a:r>
              <a:rPr lang="zh-CN" altLang="en-US" sz="2800" b="1" dirty="0">
                <a:solidFill>
                  <a:srgbClr val="000099"/>
                </a:solidFill>
              </a:rPr>
              <a:t>三</a:t>
            </a:r>
            <a:r>
              <a:rPr lang="zh-CN" altLang="en-US" sz="2800" b="1" dirty="0" smtClean="0">
                <a:solidFill>
                  <a:srgbClr val="000099"/>
                </a:solidFill>
              </a:rPr>
              <a:t>、</a:t>
            </a:r>
            <a:r>
              <a:rPr lang="zh-CN" altLang="en-US" sz="2800" b="1" dirty="0">
                <a:solidFill>
                  <a:srgbClr val="000099"/>
                </a:solidFill>
              </a:rPr>
              <a:t>信息交换方式</a:t>
            </a:r>
          </a:p>
          <a:p>
            <a:pPr>
              <a:lnSpc>
                <a:spcPct val="150000"/>
              </a:lnSpc>
              <a:buFont typeface="Wingdings" panose="05000000000000000000" pitchFamily="2" charset="2"/>
              <a:buChar char="n"/>
            </a:pPr>
            <a:r>
              <a:rPr lang="zh-CN" altLang="en-US" b="1" dirty="0" smtClean="0">
                <a:solidFill>
                  <a:srgbClr val="C00000"/>
                </a:solidFill>
              </a:rPr>
              <a:t>例子：幼儿园老师分糖（计划每人分</a:t>
            </a:r>
            <a:r>
              <a:rPr lang="en-US" altLang="zh-CN" b="1" dirty="0" smtClean="0">
                <a:solidFill>
                  <a:srgbClr val="C00000"/>
                </a:solidFill>
              </a:rPr>
              <a:t>2</a:t>
            </a:r>
            <a:r>
              <a:rPr lang="zh-CN" altLang="en-US" b="1" dirty="0" smtClean="0">
                <a:solidFill>
                  <a:srgbClr val="C00000"/>
                </a:solidFill>
              </a:rPr>
              <a:t>块）</a:t>
            </a:r>
            <a:endParaRPr lang="en-US" altLang="zh-CN" b="1" dirty="0" smtClean="0">
              <a:solidFill>
                <a:srgbClr val="C00000"/>
              </a:solidFill>
            </a:endParaRPr>
          </a:p>
          <a:p>
            <a:pPr lvl="1">
              <a:lnSpc>
                <a:spcPct val="150000"/>
              </a:lnSpc>
              <a:buFont typeface="Wingdings" panose="05000000000000000000" pitchFamily="2" charset="2"/>
              <a:buChar char="ü"/>
            </a:pPr>
            <a:r>
              <a:rPr lang="zh-CN" altLang="en-US" dirty="0" smtClean="0"/>
              <a:t>发给甲，等待其吃完，再发第二块；发给乙。。。。</a:t>
            </a:r>
            <a:endParaRPr lang="en-US" altLang="zh-CN" dirty="0" smtClean="0"/>
          </a:p>
          <a:p>
            <a:pPr lvl="1">
              <a:lnSpc>
                <a:spcPct val="150000"/>
              </a:lnSpc>
              <a:buFont typeface="Wingdings" panose="05000000000000000000" pitchFamily="2" charset="2"/>
              <a:buChar char="ü"/>
            </a:pPr>
            <a:r>
              <a:rPr lang="zh-CN" altLang="en-US" dirty="0" smtClean="0"/>
              <a:t>每人一块；吃完举手，再发第二块；其间可以做教学准备</a:t>
            </a:r>
            <a:endParaRPr lang="en-US" altLang="zh-CN" dirty="0" smtClean="0"/>
          </a:p>
          <a:p>
            <a:pPr lvl="1">
              <a:lnSpc>
                <a:spcPct val="150000"/>
              </a:lnSpc>
              <a:buFont typeface="Wingdings" panose="05000000000000000000" pitchFamily="2" charset="2"/>
              <a:buChar char="ü"/>
            </a:pPr>
            <a:r>
              <a:rPr lang="zh-CN" altLang="en-US" dirty="0" smtClean="0"/>
              <a:t>每人二块，吃完报告</a:t>
            </a:r>
            <a:endParaRPr lang="en-US" altLang="zh-CN" dirty="0" smtClean="0"/>
          </a:p>
          <a:p>
            <a:pPr lvl="1">
              <a:lnSpc>
                <a:spcPct val="150000"/>
              </a:lnSpc>
              <a:buFont typeface="Wingdings" panose="05000000000000000000" pitchFamily="2" charset="2"/>
              <a:buChar char="ü"/>
            </a:pPr>
            <a:r>
              <a:rPr lang="zh-CN" altLang="en-US" dirty="0" smtClean="0"/>
              <a:t>另外找人负责发糖，自己负责教学</a:t>
            </a:r>
            <a:endParaRPr lang="en-US" altLang="zh-CN" dirty="0" smtClean="0"/>
          </a:p>
          <a:p>
            <a:pPr>
              <a:lnSpc>
                <a:spcPct val="150000"/>
              </a:lnSpc>
            </a:pPr>
            <a:r>
              <a:rPr lang="zh-CN" altLang="en-US" b="1" dirty="0" smtClean="0">
                <a:solidFill>
                  <a:srgbClr val="C00000"/>
                </a:solidFill>
              </a:rPr>
              <a:t>程序</a:t>
            </a:r>
            <a:r>
              <a:rPr lang="zh-CN" altLang="en-US" b="1" dirty="0">
                <a:solidFill>
                  <a:srgbClr val="C00000"/>
                </a:solidFill>
              </a:rPr>
              <a:t>查询方式</a:t>
            </a:r>
          </a:p>
          <a:p>
            <a:pPr>
              <a:lnSpc>
                <a:spcPct val="150000"/>
              </a:lnSpc>
            </a:pPr>
            <a:r>
              <a:rPr lang="zh-CN" altLang="en-US" b="1" dirty="0">
                <a:solidFill>
                  <a:srgbClr val="C00000"/>
                </a:solidFill>
              </a:rPr>
              <a:t>程序中断方式</a:t>
            </a:r>
          </a:p>
          <a:p>
            <a:pPr>
              <a:lnSpc>
                <a:spcPct val="150000"/>
              </a:lnSpc>
            </a:pPr>
            <a:r>
              <a:rPr lang="en-US" altLang="zh-CN" b="1" dirty="0">
                <a:solidFill>
                  <a:srgbClr val="C00000"/>
                </a:solidFill>
              </a:rPr>
              <a:t>DMA</a:t>
            </a:r>
            <a:r>
              <a:rPr lang="zh-CN" altLang="en-US" b="1" dirty="0">
                <a:solidFill>
                  <a:srgbClr val="C00000"/>
                </a:solidFill>
              </a:rPr>
              <a:t>方式</a:t>
            </a:r>
          </a:p>
          <a:p>
            <a:pPr>
              <a:lnSpc>
                <a:spcPct val="150000"/>
              </a:lnSpc>
            </a:pPr>
            <a:r>
              <a:rPr lang="zh-CN" altLang="en-US" b="1" dirty="0">
                <a:solidFill>
                  <a:srgbClr val="C00000"/>
                </a:solidFill>
              </a:rPr>
              <a:t>通道方式</a:t>
            </a:r>
          </a:p>
        </p:txBody>
      </p:sp>
    </p:spTree>
    <p:extLst>
      <p:ext uri="{BB962C8B-B14F-4D97-AF65-F5344CB8AC3E}">
        <p14:creationId xmlns:p14="http://schemas.microsoft.com/office/powerpoint/2010/main" val="602321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1520" y="332656"/>
            <a:ext cx="8424936" cy="936104"/>
          </a:xfrm>
        </p:spPr>
        <p:txBody>
          <a:bodyPr>
            <a:normAutofit/>
          </a:bodyPr>
          <a:lstStyle/>
          <a:p>
            <a:r>
              <a:rPr lang="en-US" altLang="zh-CN" sz="3200" dirty="0" smtClean="0"/>
              <a:t>8.3.5 Pentium</a:t>
            </a:r>
            <a:r>
              <a:rPr lang="zh-CN" altLang="en-US" sz="3200" dirty="0"/>
              <a:t>中断机制</a:t>
            </a:r>
          </a:p>
        </p:txBody>
      </p:sp>
      <p:sp>
        <p:nvSpPr>
          <p:cNvPr id="2" name="内容占位符 1"/>
          <p:cNvSpPr>
            <a:spLocks noGrp="1"/>
          </p:cNvSpPr>
          <p:nvPr>
            <p:ph sz="quarter" idx="1"/>
          </p:nvPr>
        </p:nvSpPr>
        <p:spPr>
          <a:xfrm>
            <a:off x="251520" y="1484784"/>
            <a:ext cx="8352928" cy="4104456"/>
          </a:xfrm>
        </p:spPr>
        <p:txBody>
          <a:bodyPr/>
          <a:lstStyle/>
          <a:p>
            <a:pPr marL="0" indent="0">
              <a:lnSpc>
                <a:spcPct val="150000"/>
              </a:lnSpc>
              <a:buNone/>
            </a:pPr>
            <a:r>
              <a:rPr lang="zh-CN" altLang="en-US" sz="2800" b="1" dirty="0" smtClean="0">
                <a:solidFill>
                  <a:srgbClr val="000099"/>
                </a:solidFill>
              </a:rPr>
              <a:t>二、中断向量的产生</a:t>
            </a:r>
            <a:endParaRPr lang="en-US" altLang="zh-CN" sz="2800" b="1" dirty="0" smtClean="0">
              <a:solidFill>
                <a:srgbClr val="000099"/>
              </a:solidFill>
            </a:endParaRPr>
          </a:p>
          <a:p>
            <a:pPr marL="446088" indent="-446088" fontAlgn="base">
              <a:lnSpc>
                <a:spcPct val="150000"/>
              </a:lnSpc>
              <a:spcAft>
                <a:spcPct val="0"/>
              </a:spcAft>
            </a:pPr>
            <a:r>
              <a:rPr lang="zh-CN" altLang="en-US" b="1" dirty="0" smtClean="0">
                <a:solidFill>
                  <a:srgbClr val="336600"/>
                </a:solidFill>
              </a:rPr>
              <a:t>可</a:t>
            </a:r>
            <a:r>
              <a:rPr lang="zh-CN" altLang="en-US" b="1" dirty="0">
                <a:solidFill>
                  <a:srgbClr val="336600"/>
                </a:solidFill>
              </a:rPr>
              <a:t>屏蔽中断</a:t>
            </a:r>
            <a:r>
              <a:rPr lang="zh-CN" altLang="en-US" dirty="0"/>
              <a:t>：外部中断控制器的判优线路产生并提供</a:t>
            </a:r>
            <a:endParaRPr lang="en-US" altLang="zh-CN" dirty="0"/>
          </a:p>
          <a:p>
            <a:pPr marL="446088" indent="-446088" fontAlgn="base">
              <a:lnSpc>
                <a:spcPct val="150000"/>
              </a:lnSpc>
              <a:spcAft>
                <a:spcPct val="0"/>
              </a:spcAft>
            </a:pPr>
            <a:r>
              <a:rPr lang="zh-CN" altLang="en-US" b="1" dirty="0">
                <a:solidFill>
                  <a:srgbClr val="336600"/>
                </a:solidFill>
              </a:rPr>
              <a:t>不可屏蔽中断</a:t>
            </a:r>
            <a:r>
              <a:rPr lang="zh-CN" altLang="en-US" dirty="0"/>
              <a:t>：中断向量固定为</a:t>
            </a:r>
            <a:r>
              <a:rPr lang="en-US" altLang="zh-CN" dirty="0"/>
              <a:t>2</a:t>
            </a:r>
          </a:p>
          <a:p>
            <a:pPr marL="446088" indent="-446088" fontAlgn="base">
              <a:lnSpc>
                <a:spcPct val="150000"/>
              </a:lnSpc>
              <a:spcAft>
                <a:spcPct val="0"/>
              </a:spcAft>
            </a:pPr>
            <a:r>
              <a:rPr lang="zh-CN" altLang="en-US" b="1" dirty="0">
                <a:solidFill>
                  <a:srgbClr val="336600"/>
                </a:solidFill>
              </a:rPr>
              <a:t>执行异常中断</a:t>
            </a:r>
            <a:r>
              <a:rPr lang="zh-CN" altLang="en-US" dirty="0"/>
              <a:t>：根据异常和中断条件，自动指定向量号</a:t>
            </a:r>
            <a:endParaRPr lang="en-US" altLang="zh-CN" dirty="0"/>
          </a:p>
          <a:p>
            <a:pPr marL="446088" indent="-446088" fontAlgn="base">
              <a:lnSpc>
                <a:spcPct val="150000"/>
              </a:lnSpc>
              <a:spcAft>
                <a:spcPct val="0"/>
              </a:spcAft>
            </a:pPr>
            <a:r>
              <a:rPr lang="zh-CN" altLang="en-US" b="1" dirty="0">
                <a:solidFill>
                  <a:srgbClr val="336600"/>
                </a:solidFill>
              </a:rPr>
              <a:t>软中断</a:t>
            </a:r>
            <a:r>
              <a:rPr lang="zh-CN" altLang="en-US" dirty="0"/>
              <a:t>：由指令给出中断向量</a:t>
            </a:r>
            <a:endParaRPr lang="en-US" altLang="zh-CN" dirty="0"/>
          </a:p>
          <a:p>
            <a:pPr marL="0" indent="0" fontAlgn="base">
              <a:lnSpc>
                <a:spcPct val="150000"/>
              </a:lnSpc>
              <a:spcAft>
                <a:spcPct val="0"/>
              </a:spcAft>
              <a:buNone/>
            </a:pPr>
            <a:r>
              <a:rPr lang="zh-CN" altLang="en-US" dirty="0" smtClean="0"/>
              <a:t>     </a:t>
            </a:r>
            <a:r>
              <a:rPr lang="zh-CN" altLang="en-US" dirty="0"/>
              <a:t>如： </a:t>
            </a:r>
            <a:r>
              <a:rPr lang="en-US" altLang="zh-CN" dirty="0"/>
              <a:t>INT n      </a:t>
            </a:r>
            <a:r>
              <a:rPr lang="en-US" altLang="zh-CN" dirty="0" err="1"/>
              <a:t>n</a:t>
            </a:r>
            <a:r>
              <a:rPr lang="zh-CN" altLang="en-US" dirty="0"/>
              <a:t>为中断向量号</a:t>
            </a:r>
            <a:endParaRPr lang="en-US" altLang="zh-CN" dirty="0"/>
          </a:p>
          <a:p>
            <a:pPr marL="0" indent="0">
              <a:lnSpc>
                <a:spcPct val="150000"/>
              </a:lnSpc>
              <a:buNone/>
            </a:pPr>
            <a:endParaRPr lang="en-US" altLang="zh-CN" dirty="0" smtClean="0"/>
          </a:p>
        </p:txBody>
      </p:sp>
    </p:spTree>
    <p:extLst>
      <p:ext uri="{BB962C8B-B14F-4D97-AF65-F5344CB8AC3E}">
        <p14:creationId xmlns:p14="http://schemas.microsoft.com/office/powerpoint/2010/main" val="654712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534720"/>
            <a:ext cx="8208912" cy="3893374"/>
          </a:xfrm>
          <a:prstGeom prst="rect">
            <a:avLst/>
          </a:prstGeom>
        </p:spPr>
        <p:txBody>
          <a:bodyPr wrap="square">
            <a:spAutoFit/>
          </a:bodyPr>
          <a:lstStyle/>
          <a:p>
            <a:pPr marL="0" indent="0">
              <a:lnSpc>
                <a:spcPct val="150000"/>
              </a:lnSpc>
              <a:buNone/>
            </a:pPr>
            <a:r>
              <a:rPr lang="zh-CN" altLang="en-US" sz="2800" b="1" dirty="0" smtClean="0">
                <a:solidFill>
                  <a:srgbClr val="000099"/>
                </a:solidFill>
                <a:latin typeface="微软雅黑" panose="020B0503020204020204" pitchFamily="34" charset="-122"/>
                <a:ea typeface="微软雅黑" panose="020B0503020204020204" pitchFamily="34" charset="-122"/>
              </a:rPr>
              <a:t>三、现场保护内容</a:t>
            </a:r>
            <a:endParaRPr lang="en-US" altLang="zh-CN" sz="2800" b="1" dirty="0" smtClean="0">
              <a:solidFill>
                <a:srgbClr val="000099"/>
              </a:solidFill>
              <a:latin typeface="微软雅黑" panose="020B0503020204020204" pitchFamily="34" charset="-122"/>
              <a:ea typeface="微软雅黑" panose="020B0503020204020204" pitchFamily="34" charset="-122"/>
            </a:endParaRPr>
          </a:p>
          <a:p>
            <a:pPr marL="274320" indent="-274320">
              <a:lnSpc>
                <a:spcPct val="150000"/>
              </a:lnSpc>
              <a:spcBef>
                <a:spcPts val="600"/>
              </a:spcBef>
              <a:buClr>
                <a:schemeClr val="accent1"/>
              </a:buClr>
              <a:buSzPct val="70000"/>
              <a:buFont typeface="Wingdings"/>
              <a:buChar char=""/>
            </a:pPr>
            <a:r>
              <a:rPr lang="zh-CN" altLang="en-US" sz="2400" dirty="0">
                <a:latin typeface="微软雅黑" panose="020B0503020204020204" pitchFamily="34" charset="-122"/>
                <a:ea typeface="微软雅黑" panose="020B0503020204020204" pitchFamily="34" charset="-122"/>
              </a:rPr>
              <a:t>堆栈段</a:t>
            </a:r>
            <a:r>
              <a:rPr lang="zh-CN" altLang="en-US" sz="2400" dirty="0" smtClean="0">
                <a:latin typeface="微软雅黑" panose="020B0503020204020204" pitchFamily="34" charset="-122"/>
                <a:ea typeface="微软雅黑" panose="020B0503020204020204" pitchFamily="34" charset="-122"/>
              </a:rPr>
              <a:t>寄存器 </a:t>
            </a:r>
            <a:r>
              <a:rPr lang="en-US" altLang="zh-CN" sz="2400" dirty="0" smtClean="0">
                <a:latin typeface="微软雅黑" panose="020B0503020204020204" pitchFamily="34" charset="-122"/>
                <a:ea typeface="微软雅黑" panose="020B0503020204020204" pitchFamily="34" charset="-122"/>
              </a:rPr>
              <a:t>SS</a:t>
            </a:r>
            <a:r>
              <a:rPr lang="zh-CN" altLang="en-US" sz="2400" dirty="0" smtClean="0">
                <a:latin typeface="微软雅黑" panose="020B0503020204020204" pitchFamily="34" charset="-122"/>
                <a:ea typeface="微软雅黑" panose="020B0503020204020204" pitchFamily="34" charset="-122"/>
              </a:rPr>
              <a:t>、堆栈指针 </a:t>
            </a:r>
            <a:r>
              <a:rPr lang="en-US" altLang="zh-CN" sz="2400" dirty="0" smtClean="0">
                <a:latin typeface="微软雅黑" panose="020B0503020204020204" pitchFamily="34" charset="-122"/>
                <a:ea typeface="微软雅黑" panose="020B0503020204020204" pitchFamily="34" charset="-122"/>
              </a:rPr>
              <a:t>ESP</a:t>
            </a:r>
            <a:endParaRPr lang="en-US" altLang="zh-CN" sz="2400" dirty="0">
              <a:latin typeface="微软雅黑" panose="020B0503020204020204" pitchFamily="34" charset="-122"/>
              <a:ea typeface="微软雅黑" panose="020B0503020204020204" pitchFamily="34" charset="-122"/>
            </a:endParaRPr>
          </a:p>
          <a:p>
            <a:pPr marL="274320" indent="-274320">
              <a:lnSpc>
                <a:spcPct val="150000"/>
              </a:lnSpc>
              <a:spcBef>
                <a:spcPts val="600"/>
              </a:spcBef>
              <a:buClr>
                <a:schemeClr val="accent1"/>
              </a:buClr>
              <a:buSzPct val="70000"/>
              <a:buFont typeface="Wingdings"/>
              <a:buChar char=""/>
            </a:pPr>
            <a:r>
              <a:rPr lang="zh-CN" altLang="en-US" sz="2400" dirty="0">
                <a:latin typeface="微软雅黑" panose="020B0503020204020204" pitchFamily="34" charset="-122"/>
                <a:ea typeface="微软雅黑" panose="020B0503020204020204" pitchFamily="34" charset="-122"/>
              </a:rPr>
              <a:t>代码段</a:t>
            </a:r>
            <a:r>
              <a:rPr lang="zh-CN" altLang="en-US" sz="2400" dirty="0" smtClean="0">
                <a:latin typeface="微软雅黑" panose="020B0503020204020204" pitchFamily="34" charset="-122"/>
                <a:ea typeface="微软雅黑" panose="020B0503020204020204" pitchFamily="34" charset="-122"/>
              </a:rPr>
              <a:t>寄存器 </a:t>
            </a:r>
            <a:r>
              <a:rPr lang="en-US" altLang="zh-CN" sz="2400" dirty="0" smtClean="0">
                <a:latin typeface="微软雅黑" panose="020B0503020204020204" pitchFamily="34" charset="-122"/>
                <a:ea typeface="微软雅黑" panose="020B0503020204020204" pitchFamily="34" charset="-122"/>
              </a:rPr>
              <a:t>CS</a:t>
            </a:r>
            <a:r>
              <a:rPr lang="zh-CN" altLang="en-US" sz="2400" dirty="0" smtClean="0">
                <a:latin typeface="微软雅黑" panose="020B0503020204020204" pitchFamily="34" charset="-122"/>
                <a:ea typeface="微软雅黑" panose="020B0503020204020204" pitchFamily="34" charset="-122"/>
              </a:rPr>
              <a:t>、指令指针 </a:t>
            </a:r>
            <a:r>
              <a:rPr lang="en-US" altLang="zh-CN" sz="2400" dirty="0" smtClean="0">
                <a:latin typeface="微软雅黑" panose="020B0503020204020204" pitchFamily="34" charset="-122"/>
                <a:ea typeface="微软雅黑" panose="020B0503020204020204" pitchFamily="34" charset="-122"/>
              </a:rPr>
              <a:t>EIP</a:t>
            </a:r>
            <a:endParaRPr lang="en-US" altLang="zh-CN" sz="2400" dirty="0">
              <a:latin typeface="微软雅黑" panose="020B0503020204020204" pitchFamily="34" charset="-122"/>
              <a:ea typeface="微软雅黑" panose="020B0503020204020204" pitchFamily="34" charset="-122"/>
            </a:endParaRPr>
          </a:p>
          <a:p>
            <a:pPr marL="274320" indent="-274320">
              <a:lnSpc>
                <a:spcPct val="150000"/>
              </a:lnSpc>
              <a:spcBef>
                <a:spcPts val="600"/>
              </a:spcBef>
              <a:buClr>
                <a:schemeClr val="accent1"/>
              </a:buClr>
              <a:buSzPct val="70000"/>
              <a:buFont typeface="Wingdings"/>
              <a:buChar char=""/>
            </a:pPr>
            <a:r>
              <a:rPr lang="zh-CN" altLang="en-US" sz="2400" dirty="0">
                <a:latin typeface="微软雅黑" panose="020B0503020204020204" pitchFamily="34" charset="-122"/>
                <a:ea typeface="微软雅黑" panose="020B0503020204020204" pitchFamily="34" charset="-122"/>
              </a:rPr>
              <a:t>标志</a:t>
            </a:r>
            <a:r>
              <a:rPr lang="zh-CN" altLang="en-US" sz="2400" dirty="0" smtClean="0">
                <a:latin typeface="微软雅黑" panose="020B0503020204020204" pitchFamily="34" charset="-122"/>
                <a:ea typeface="微软雅黑" panose="020B0503020204020204" pitchFamily="34" charset="-122"/>
              </a:rPr>
              <a:t>寄存器 </a:t>
            </a:r>
            <a:r>
              <a:rPr lang="en-US" altLang="zh-CN" sz="2400" dirty="0" smtClean="0">
                <a:latin typeface="微软雅黑" panose="020B0503020204020204" pitchFamily="34" charset="-122"/>
                <a:ea typeface="微软雅黑" panose="020B0503020204020204" pitchFamily="34" charset="-122"/>
              </a:rPr>
              <a:t>EFLAGS</a:t>
            </a:r>
          </a:p>
          <a:p>
            <a:pPr marL="274320" indent="-274320">
              <a:lnSpc>
                <a:spcPct val="150000"/>
              </a:lnSpc>
              <a:spcBef>
                <a:spcPts val="600"/>
              </a:spcBef>
              <a:buClr>
                <a:schemeClr val="accent1"/>
              </a:buClr>
              <a:buSzPct val="70000"/>
              <a:buFont typeface="Wingdings"/>
              <a:buChar char=""/>
            </a:pPr>
            <a:r>
              <a:rPr lang="zh-CN" altLang="en-US" sz="2400" dirty="0" smtClean="0">
                <a:latin typeface="微软雅黑" panose="020B0503020204020204" pitchFamily="34" charset="-122"/>
                <a:ea typeface="微软雅黑" panose="020B0503020204020204" pitchFamily="34" charset="-122"/>
              </a:rPr>
              <a:t>运算器</a:t>
            </a:r>
            <a:r>
              <a:rPr lang="zh-CN" altLang="en-US" sz="2400" dirty="0">
                <a:latin typeface="微软雅黑" panose="020B0503020204020204" pitchFamily="34" charset="-122"/>
                <a:ea typeface="微软雅黑" panose="020B0503020204020204" pitchFamily="34" charset="-122"/>
              </a:rPr>
              <a:t>的寄存器值</a:t>
            </a:r>
            <a:endParaRPr lang="en-US" altLang="zh-CN" sz="2400" dirty="0">
              <a:latin typeface="微软雅黑" panose="020B0503020204020204" pitchFamily="34" charset="-122"/>
              <a:ea typeface="微软雅黑" panose="020B0503020204020204" pitchFamily="34" charset="-122"/>
            </a:endParaRPr>
          </a:p>
          <a:p>
            <a:pPr marL="274320" indent="-274320">
              <a:lnSpc>
                <a:spcPct val="150000"/>
              </a:lnSpc>
              <a:spcBef>
                <a:spcPts val="600"/>
              </a:spcBef>
              <a:buClr>
                <a:schemeClr val="accent1"/>
              </a:buClr>
              <a:buSzPct val="70000"/>
              <a:buFont typeface="Wingdings"/>
              <a:buChar char=""/>
            </a:pPr>
            <a:r>
              <a:rPr lang="zh-CN" altLang="en-US" sz="2400" dirty="0" smtClean="0">
                <a:latin typeface="微软雅黑" panose="020B0503020204020204" pitchFamily="34" charset="-122"/>
                <a:ea typeface="微软雅黑" panose="020B0503020204020204" pitchFamily="34" charset="-122"/>
              </a:rPr>
              <a:t>错误码</a:t>
            </a:r>
            <a:endParaRPr lang="en-US" altLang="zh-CN" sz="2400" dirty="0">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p:nvPr>
        </p:nvSpPr>
        <p:spPr>
          <a:xfrm>
            <a:off x="251520" y="404664"/>
            <a:ext cx="8424936" cy="936104"/>
          </a:xfrm>
        </p:spPr>
        <p:txBody>
          <a:bodyPr>
            <a:normAutofit/>
          </a:bodyPr>
          <a:lstStyle/>
          <a:p>
            <a:r>
              <a:rPr lang="en-US" altLang="zh-CN" sz="3200" dirty="0" smtClean="0"/>
              <a:t>8.3.5 Pentium</a:t>
            </a:r>
            <a:r>
              <a:rPr lang="zh-CN" altLang="en-US" sz="3200" dirty="0"/>
              <a:t>中断机制</a:t>
            </a:r>
          </a:p>
        </p:txBody>
      </p:sp>
    </p:spTree>
    <p:extLst>
      <p:ext uri="{BB962C8B-B14F-4D97-AF65-F5344CB8AC3E}">
        <p14:creationId xmlns:p14="http://schemas.microsoft.com/office/powerpoint/2010/main" val="3950385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528" y="116632"/>
            <a:ext cx="8208912" cy="1143000"/>
          </a:xfrm>
        </p:spPr>
        <p:txBody>
          <a:bodyPr>
            <a:normAutofit/>
          </a:bodyPr>
          <a:lstStyle/>
          <a:p>
            <a:r>
              <a:rPr lang="en-US" altLang="zh-CN" sz="3200" dirty="0" smtClean="0"/>
              <a:t>8.2  </a:t>
            </a:r>
            <a:r>
              <a:rPr lang="zh-CN" altLang="en-US" sz="3200" dirty="0" smtClean="0"/>
              <a:t>程序</a:t>
            </a:r>
            <a:r>
              <a:rPr lang="zh-CN" altLang="en-US" sz="3200" dirty="0"/>
              <a:t>查询方式</a:t>
            </a:r>
          </a:p>
        </p:txBody>
      </p:sp>
      <p:sp>
        <p:nvSpPr>
          <p:cNvPr id="7171" name="Rectangle 3"/>
          <p:cNvSpPr>
            <a:spLocks noGrp="1" noChangeArrowheads="1"/>
          </p:cNvSpPr>
          <p:nvPr>
            <p:ph type="body" idx="1"/>
          </p:nvPr>
        </p:nvSpPr>
        <p:spPr>
          <a:xfrm>
            <a:off x="539552" y="1268760"/>
            <a:ext cx="7776864" cy="4873752"/>
          </a:xfrm>
        </p:spPr>
        <p:txBody>
          <a:bodyPr>
            <a:normAutofit lnSpcReduction="10000"/>
          </a:bodyPr>
          <a:lstStyle/>
          <a:p>
            <a:pPr>
              <a:lnSpc>
                <a:spcPct val="160000"/>
              </a:lnSpc>
              <a:spcBef>
                <a:spcPts val="0"/>
              </a:spcBef>
              <a:buFont typeface="Wingdings" pitchFamily="2" charset="2"/>
              <a:buNone/>
            </a:pPr>
            <a:r>
              <a:rPr lang="zh-CN" altLang="en-US" sz="2800" b="1" dirty="0" smtClean="0">
                <a:solidFill>
                  <a:srgbClr val="000099"/>
                </a:solidFill>
              </a:rPr>
              <a:t>一、设备</a:t>
            </a:r>
            <a:r>
              <a:rPr lang="zh-CN" altLang="en-US" sz="2800" b="1" dirty="0">
                <a:solidFill>
                  <a:srgbClr val="000099"/>
                </a:solidFill>
              </a:rPr>
              <a:t>编址</a:t>
            </a:r>
          </a:p>
          <a:p>
            <a:pPr marL="0" indent="0">
              <a:lnSpc>
                <a:spcPct val="160000"/>
              </a:lnSpc>
              <a:spcBef>
                <a:spcPts val="0"/>
              </a:spcBef>
              <a:buNone/>
            </a:pPr>
            <a:r>
              <a:rPr lang="en-US" altLang="zh-CN" b="1" dirty="0" smtClean="0">
                <a:solidFill>
                  <a:srgbClr val="336600"/>
                </a:solidFill>
              </a:rPr>
              <a:t>1</a:t>
            </a:r>
            <a:r>
              <a:rPr lang="zh-CN" altLang="en-US" b="1" dirty="0" smtClean="0">
                <a:solidFill>
                  <a:srgbClr val="336600"/>
                </a:solidFill>
              </a:rPr>
              <a:t>、</a:t>
            </a:r>
            <a:r>
              <a:rPr lang="zh-CN" altLang="en-US" sz="2400" b="1" dirty="0" smtClean="0">
                <a:solidFill>
                  <a:srgbClr val="336600"/>
                </a:solidFill>
              </a:rPr>
              <a:t>统一</a:t>
            </a:r>
            <a:r>
              <a:rPr lang="zh-CN" altLang="en-US" sz="2400" b="1" dirty="0">
                <a:solidFill>
                  <a:srgbClr val="336600"/>
                </a:solidFill>
              </a:rPr>
              <a:t>编址</a:t>
            </a:r>
            <a:r>
              <a:rPr lang="zh-CN" altLang="en-US" sz="2400" b="1" dirty="0" smtClean="0">
                <a:solidFill>
                  <a:srgbClr val="336600"/>
                </a:solidFill>
              </a:rPr>
              <a:t>方式</a:t>
            </a:r>
            <a:endParaRPr lang="en-US" altLang="zh-CN" sz="2400" b="1" dirty="0" smtClean="0">
              <a:solidFill>
                <a:srgbClr val="336600"/>
              </a:solidFill>
            </a:endParaRPr>
          </a:p>
          <a:p>
            <a:pPr>
              <a:lnSpc>
                <a:spcPct val="160000"/>
              </a:lnSpc>
              <a:spcBef>
                <a:spcPts val="0"/>
              </a:spcBef>
            </a:pPr>
            <a:r>
              <a:rPr lang="zh-CN" altLang="en-US" sz="2200" dirty="0" smtClean="0"/>
              <a:t>内存单元和 </a:t>
            </a:r>
            <a:r>
              <a:rPr lang="en-US" altLang="zh-CN" sz="2200" dirty="0" smtClean="0"/>
              <a:t>I/O </a:t>
            </a:r>
            <a:r>
              <a:rPr lang="zh-CN" altLang="en-US" sz="2200" dirty="0" smtClean="0"/>
              <a:t>接口中的寄存器（如：控制寄存器、数据寄存器、状态寄存器），联合起来一起编址</a:t>
            </a:r>
            <a:endParaRPr lang="en-US" altLang="zh-CN" sz="2200" dirty="0" smtClean="0"/>
          </a:p>
          <a:p>
            <a:pPr>
              <a:lnSpc>
                <a:spcPct val="160000"/>
              </a:lnSpc>
              <a:spcBef>
                <a:spcPts val="0"/>
              </a:spcBef>
            </a:pPr>
            <a:r>
              <a:rPr lang="zh-CN" altLang="en-US" sz="2200" dirty="0" smtClean="0"/>
              <a:t>用</a:t>
            </a:r>
            <a:r>
              <a:rPr lang="zh-CN" altLang="en-US" sz="2200" dirty="0"/>
              <a:t>访问内存的指令</a:t>
            </a:r>
            <a:r>
              <a:rPr lang="zh-CN" altLang="en-US" sz="2200" dirty="0" smtClean="0"/>
              <a:t>访问</a:t>
            </a:r>
            <a:r>
              <a:rPr lang="en-US" altLang="zh-CN" sz="2200" dirty="0" smtClean="0"/>
              <a:t>I/O</a:t>
            </a:r>
            <a:r>
              <a:rPr lang="zh-CN" altLang="en-US" sz="2200" dirty="0" smtClean="0"/>
              <a:t>接口中的寄存器</a:t>
            </a:r>
            <a:endParaRPr lang="en-US" altLang="zh-CN" sz="2200" dirty="0" smtClean="0"/>
          </a:p>
          <a:p>
            <a:pPr>
              <a:lnSpc>
                <a:spcPct val="160000"/>
              </a:lnSpc>
              <a:spcBef>
                <a:spcPts val="0"/>
              </a:spcBef>
            </a:pPr>
            <a:r>
              <a:rPr lang="zh-CN" altLang="en-US" sz="2200" dirty="0" smtClean="0"/>
              <a:t>不需要专门的</a:t>
            </a:r>
            <a:r>
              <a:rPr lang="en-US" altLang="zh-CN" sz="2200" dirty="0" smtClean="0"/>
              <a:t>I/O</a:t>
            </a:r>
            <a:r>
              <a:rPr lang="zh-CN" altLang="en-US" sz="2200" dirty="0" smtClean="0"/>
              <a:t>指令</a:t>
            </a:r>
            <a:endParaRPr lang="zh-CN" altLang="en-US" sz="2200" dirty="0"/>
          </a:p>
          <a:p>
            <a:pPr marL="0" lvl="1" indent="0">
              <a:lnSpc>
                <a:spcPct val="160000"/>
              </a:lnSpc>
              <a:spcBef>
                <a:spcPts val="0"/>
              </a:spcBef>
              <a:buSzPct val="70000"/>
              <a:buNone/>
            </a:pPr>
            <a:r>
              <a:rPr lang="en-US" altLang="zh-CN" sz="2400" b="1" dirty="0">
                <a:solidFill>
                  <a:srgbClr val="336600"/>
                </a:solidFill>
              </a:rPr>
              <a:t>2</a:t>
            </a:r>
            <a:r>
              <a:rPr lang="zh-CN" altLang="en-US" sz="2400" b="1" dirty="0">
                <a:solidFill>
                  <a:srgbClr val="336600"/>
                </a:solidFill>
              </a:rPr>
              <a:t>、独立编址</a:t>
            </a:r>
            <a:r>
              <a:rPr lang="zh-CN" altLang="en-US" sz="2400" b="1" dirty="0" smtClean="0">
                <a:solidFill>
                  <a:srgbClr val="336600"/>
                </a:solidFill>
              </a:rPr>
              <a:t>方式</a:t>
            </a:r>
            <a:endParaRPr lang="en-US" altLang="zh-CN" sz="2400" b="1" dirty="0">
              <a:solidFill>
                <a:srgbClr val="336600"/>
              </a:solidFill>
            </a:endParaRPr>
          </a:p>
          <a:p>
            <a:pPr marL="274320" lvl="1">
              <a:lnSpc>
                <a:spcPct val="160000"/>
              </a:lnSpc>
              <a:spcBef>
                <a:spcPts val="0"/>
              </a:spcBef>
              <a:buSzPct val="70000"/>
              <a:buFont typeface="Wingdings"/>
              <a:buChar char=""/>
            </a:pPr>
            <a:r>
              <a:rPr lang="en-US" altLang="zh-CN" sz="2200" dirty="0" smtClean="0"/>
              <a:t>I/O</a:t>
            </a:r>
            <a:r>
              <a:rPr lang="zh-CN" altLang="en-US" sz="2200" dirty="0" smtClean="0"/>
              <a:t>设备独立编址，与内存地址空间彼此分离</a:t>
            </a:r>
            <a:endParaRPr lang="en-US" altLang="zh-CN" sz="2200" dirty="0" smtClean="0"/>
          </a:p>
          <a:p>
            <a:pPr marL="274320" lvl="1">
              <a:lnSpc>
                <a:spcPct val="160000"/>
              </a:lnSpc>
              <a:spcBef>
                <a:spcPts val="0"/>
              </a:spcBef>
              <a:buSzPct val="70000"/>
              <a:buFont typeface="Wingdings"/>
              <a:buChar char=""/>
            </a:pPr>
            <a:r>
              <a:rPr lang="zh-CN" altLang="en-US" sz="2200" dirty="0" smtClean="0"/>
              <a:t>设置</a:t>
            </a:r>
            <a:r>
              <a:rPr lang="zh-CN" altLang="en-US" sz="2200" dirty="0"/>
              <a:t>专门的</a:t>
            </a:r>
            <a:r>
              <a:rPr lang="en-US" altLang="zh-CN" sz="2200" dirty="0"/>
              <a:t>I/O</a:t>
            </a:r>
            <a:r>
              <a:rPr lang="zh-CN" altLang="en-US" sz="2200" dirty="0"/>
              <a:t>指令 </a:t>
            </a:r>
          </a:p>
          <a:p>
            <a:pPr marL="0" lvl="1" indent="0">
              <a:lnSpc>
                <a:spcPct val="160000"/>
              </a:lnSpc>
              <a:spcBef>
                <a:spcPts val="0"/>
              </a:spcBef>
              <a:buSzPct val="70000"/>
              <a:buNone/>
            </a:pPr>
            <a:endParaRPr lang="en-US" altLang="zh-CN" sz="2400" dirty="0"/>
          </a:p>
        </p:txBody>
      </p:sp>
    </p:spTree>
    <p:extLst>
      <p:ext uri="{BB962C8B-B14F-4D97-AF65-F5344CB8AC3E}">
        <p14:creationId xmlns:p14="http://schemas.microsoft.com/office/powerpoint/2010/main" val="218851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760" y="116632"/>
            <a:ext cx="7467600" cy="1143000"/>
          </a:xfrm>
        </p:spPr>
        <p:txBody>
          <a:bodyPr>
            <a:normAutofit/>
          </a:bodyPr>
          <a:lstStyle/>
          <a:p>
            <a:r>
              <a:rPr lang="en-US" altLang="zh-CN" sz="3200" dirty="0" smtClean="0"/>
              <a:t>8.2  </a:t>
            </a:r>
            <a:r>
              <a:rPr lang="zh-CN" altLang="en-US" sz="3200" dirty="0" smtClean="0"/>
              <a:t>程序</a:t>
            </a:r>
            <a:r>
              <a:rPr lang="zh-CN" altLang="en-US" sz="3200" dirty="0"/>
              <a:t>查询方式</a:t>
            </a:r>
          </a:p>
        </p:txBody>
      </p:sp>
      <p:sp>
        <p:nvSpPr>
          <p:cNvPr id="7171" name="Rectangle 3"/>
          <p:cNvSpPr>
            <a:spLocks noGrp="1" noChangeArrowheads="1"/>
          </p:cNvSpPr>
          <p:nvPr>
            <p:ph type="body" idx="1"/>
          </p:nvPr>
        </p:nvSpPr>
        <p:spPr>
          <a:xfrm>
            <a:off x="416768" y="1052736"/>
            <a:ext cx="8259688" cy="2160240"/>
          </a:xfrm>
        </p:spPr>
        <p:txBody>
          <a:bodyPr>
            <a:noAutofit/>
          </a:bodyPr>
          <a:lstStyle/>
          <a:p>
            <a:pPr>
              <a:lnSpc>
                <a:spcPct val="150000"/>
              </a:lnSpc>
              <a:spcBef>
                <a:spcPts val="0"/>
              </a:spcBef>
              <a:buFont typeface="Wingdings" pitchFamily="2" charset="2"/>
              <a:buNone/>
            </a:pPr>
            <a:r>
              <a:rPr lang="zh-CN" altLang="en-US" sz="2800" b="1" dirty="0" smtClean="0">
                <a:solidFill>
                  <a:srgbClr val="000099"/>
                </a:solidFill>
              </a:rPr>
              <a:t>二、</a:t>
            </a:r>
            <a:r>
              <a:rPr lang="en-US" altLang="zh-CN" sz="2800" b="1" dirty="0" smtClean="0">
                <a:solidFill>
                  <a:srgbClr val="000099"/>
                </a:solidFill>
              </a:rPr>
              <a:t>I/O</a:t>
            </a:r>
            <a:r>
              <a:rPr lang="zh-CN" altLang="en-US" sz="2800" b="1" dirty="0" smtClean="0">
                <a:solidFill>
                  <a:srgbClr val="000099"/>
                </a:solidFill>
              </a:rPr>
              <a:t>指令功能</a:t>
            </a:r>
            <a:endParaRPr lang="en-US" altLang="zh-CN" sz="2800" b="1" dirty="0" smtClean="0">
              <a:solidFill>
                <a:srgbClr val="000099"/>
              </a:solidFill>
            </a:endParaRPr>
          </a:p>
          <a:p>
            <a:pPr>
              <a:lnSpc>
                <a:spcPct val="150000"/>
              </a:lnSpc>
              <a:spcBef>
                <a:spcPts val="0"/>
              </a:spcBef>
            </a:pPr>
            <a:r>
              <a:rPr lang="zh-CN" altLang="en-US" sz="2200" dirty="0" smtClean="0"/>
              <a:t>将</a:t>
            </a:r>
            <a:r>
              <a:rPr lang="en-US" altLang="zh-CN" sz="2200" dirty="0" smtClean="0"/>
              <a:t>I/O</a:t>
            </a:r>
            <a:r>
              <a:rPr lang="zh-CN" altLang="en-US" sz="2200" dirty="0" smtClean="0"/>
              <a:t>接口的控制触发器置 </a:t>
            </a:r>
            <a:r>
              <a:rPr lang="en-US" altLang="zh-CN" sz="2200" dirty="0" smtClean="0"/>
              <a:t>1 </a:t>
            </a:r>
            <a:r>
              <a:rPr lang="zh-CN" altLang="en-US" sz="2200" dirty="0" smtClean="0"/>
              <a:t>或 </a:t>
            </a:r>
            <a:r>
              <a:rPr lang="en-US" altLang="zh-CN" sz="2200" dirty="0" smtClean="0"/>
              <a:t>0 </a:t>
            </a:r>
            <a:r>
              <a:rPr lang="zh-CN" altLang="en-US" sz="2200" dirty="0" smtClean="0"/>
              <a:t>，用以控制设备动作</a:t>
            </a:r>
            <a:endParaRPr lang="en-US" altLang="zh-CN" sz="2200" dirty="0" smtClean="0"/>
          </a:p>
          <a:p>
            <a:pPr>
              <a:lnSpc>
                <a:spcPct val="150000"/>
              </a:lnSpc>
              <a:spcBef>
                <a:spcPts val="0"/>
              </a:spcBef>
            </a:pPr>
            <a:r>
              <a:rPr lang="zh-CN" altLang="en-US" sz="2200" dirty="0" smtClean="0"/>
              <a:t>测试设备的状态</a:t>
            </a:r>
            <a:endParaRPr lang="en-US" altLang="zh-CN" sz="2200" dirty="0" smtClean="0"/>
          </a:p>
          <a:p>
            <a:pPr>
              <a:lnSpc>
                <a:spcPct val="150000"/>
              </a:lnSpc>
              <a:spcBef>
                <a:spcPts val="0"/>
              </a:spcBef>
            </a:pPr>
            <a:r>
              <a:rPr lang="zh-CN" altLang="en-US" sz="2200" dirty="0" smtClean="0"/>
              <a:t>传送数据</a:t>
            </a:r>
            <a:endParaRPr lang="zh-CN" altLang="en-US" sz="2200" dirty="0"/>
          </a:p>
        </p:txBody>
      </p:sp>
      <p:graphicFrame>
        <p:nvGraphicFramePr>
          <p:cNvPr id="3" name="表格 2"/>
          <p:cNvGraphicFramePr>
            <a:graphicFrameLocks noGrp="1"/>
          </p:cNvGraphicFramePr>
          <p:nvPr>
            <p:extLst>
              <p:ext uri="{D42A27DB-BD31-4B8C-83A1-F6EECF244321}">
                <p14:modId xmlns:p14="http://schemas.microsoft.com/office/powerpoint/2010/main" val="2876475802"/>
              </p:ext>
            </p:extLst>
          </p:nvPr>
        </p:nvGraphicFramePr>
        <p:xfrm>
          <a:off x="1259632" y="3855063"/>
          <a:ext cx="6480720" cy="457200"/>
        </p:xfrm>
        <a:graphic>
          <a:graphicData uri="http://schemas.openxmlformats.org/drawingml/2006/table">
            <a:tbl>
              <a:tblPr firstRow="1" bandRow="1">
                <a:tableStyleId>{21E4AEA4-8DFA-4A89-87EB-49C32662AFE0}</a:tableStyleId>
              </a:tblPr>
              <a:tblGrid>
                <a:gridCol w="1296144"/>
                <a:gridCol w="1296144"/>
                <a:gridCol w="1296144"/>
                <a:gridCol w="1296144"/>
                <a:gridCol w="1296144"/>
              </a:tblGrid>
              <a:tr h="370840">
                <a:tc>
                  <a:txBody>
                    <a:bodyPr/>
                    <a:lstStyle/>
                    <a:p>
                      <a:pPr algn="ctr"/>
                      <a:r>
                        <a:rPr lang="en-US" altLang="zh-CN" sz="2400" dirty="0" smtClean="0"/>
                        <a:t>01</a:t>
                      </a:r>
                      <a:endParaRPr lang="zh-CN" altLang="en-US" sz="2400" dirty="0"/>
                    </a:p>
                  </a:txBody>
                  <a:tcPr/>
                </a:tc>
                <a:tc>
                  <a:txBody>
                    <a:bodyPr/>
                    <a:lstStyle/>
                    <a:p>
                      <a:pPr algn="ctr"/>
                      <a:r>
                        <a:rPr lang="en-US" altLang="zh-CN" sz="2400" dirty="0" smtClean="0"/>
                        <a:t>R0~R7</a:t>
                      </a:r>
                      <a:endParaRPr lang="zh-CN" altLang="en-US" sz="2400" dirty="0"/>
                    </a:p>
                  </a:txBody>
                  <a:tcPr/>
                </a:tc>
                <a:tc>
                  <a:txBody>
                    <a:bodyPr/>
                    <a:lstStyle/>
                    <a:p>
                      <a:pPr algn="ctr"/>
                      <a:r>
                        <a:rPr lang="en-US" altLang="zh-CN" sz="2400" dirty="0" smtClean="0"/>
                        <a:t>OP</a:t>
                      </a:r>
                      <a:endParaRPr lang="zh-CN" altLang="en-US" sz="2400" dirty="0"/>
                    </a:p>
                  </a:txBody>
                  <a:tcPr/>
                </a:tc>
                <a:tc>
                  <a:txBody>
                    <a:bodyPr/>
                    <a:lstStyle/>
                    <a:p>
                      <a:pPr algn="ctr"/>
                      <a:r>
                        <a:rPr lang="zh-CN" altLang="en-US" sz="2400" dirty="0" smtClean="0"/>
                        <a:t>控制</a:t>
                      </a:r>
                      <a:endParaRPr lang="zh-CN" altLang="en-US" sz="2400" dirty="0"/>
                    </a:p>
                  </a:txBody>
                  <a:tcPr/>
                </a:tc>
                <a:tc>
                  <a:txBody>
                    <a:bodyPr/>
                    <a:lstStyle/>
                    <a:p>
                      <a:pPr algn="ctr"/>
                      <a:r>
                        <a:rPr lang="en-US" altLang="zh-CN" sz="2400" dirty="0" smtClean="0"/>
                        <a:t>DMs</a:t>
                      </a:r>
                      <a:endParaRPr lang="zh-CN" altLang="en-US" sz="2400" dirty="0"/>
                    </a:p>
                  </a:txBody>
                  <a:tcPr/>
                </a:tc>
              </a:tr>
            </a:tbl>
          </a:graphicData>
        </a:graphic>
      </p:graphicFrame>
      <p:sp>
        <p:nvSpPr>
          <p:cNvPr id="4" name="TextBox 3"/>
          <p:cNvSpPr txBox="1"/>
          <p:nvPr/>
        </p:nvSpPr>
        <p:spPr>
          <a:xfrm>
            <a:off x="1331640" y="4215103"/>
            <a:ext cx="6480720"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 0     1     2  3  4    5  6  7     8    9     10  15  </a:t>
            </a:r>
            <a:endParaRPr lang="zh-CN" altLang="en-US" sz="2400" dirty="0">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827584" y="4941168"/>
            <a:ext cx="1512168" cy="648072"/>
          </a:xfrm>
          <a:prstGeom prst="wedgeRoundRectCallout">
            <a:avLst>
              <a:gd name="adj1" fmla="val 21172"/>
              <a:gd name="adj2" fmla="val -117254"/>
              <a:gd name="adj3" fmla="val 16667"/>
            </a:avLst>
          </a:prstGeom>
          <a:solidFill>
            <a:srgbClr val="FFCC66"/>
          </a:solidFill>
          <a:ln w="28575">
            <a:solidFill>
              <a:schemeClr val="tx1"/>
            </a:solidFill>
            <a:miter lim="800000"/>
            <a:headEnd/>
            <a:tailEnd/>
          </a:ln>
        </p:spPr>
        <p:txBody>
          <a:bodyPr wrap="none" rtlCol="0" anchor="ctr">
            <a:noAutofit/>
          </a:bodyPr>
          <a:lstStyle/>
          <a:p>
            <a:pPr algn="ctr" eaLnBrk="1" hangingPunct="1"/>
            <a:r>
              <a:rPr kumimoji="1" lang="zh-CN" altLang="en-US" dirty="0" smtClean="0">
                <a:latin typeface="微软雅黑" panose="020B0503020204020204" pitchFamily="34" charset="-122"/>
                <a:ea typeface="微软雅黑" panose="020B0503020204020204" pitchFamily="34" charset="-122"/>
              </a:rPr>
              <a:t>表示</a:t>
            </a:r>
            <a:r>
              <a:rPr kumimoji="1" lang="en-US" altLang="zh-CN" dirty="0" smtClean="0">
                <a:latin typeface="微软雅黑" panose="020B0503020204020204" pitchFamily="34" charset="-122"/>
                <a:ea typeface="微软雅黑" panose="020B0503020204020204" pitchFamily="34" charset="-122"/>
              </a:rPr>
              <a:t>I/O</a:t>
            </a:r>
            <a:r>
              <a:rPr kumimoji="1" lang="zh-CN" altLang="en-US" dirty="0" smtClean="0">
                <a:latin typeface="微软雅黑" panose="020B0503020204020204" pitchFamily="34" charset="-122"/>
                <a:ea typeface="微软雅黑" panose="020B0503020204020204" pitchFamily="34" charset="-122"/>
              </a:rPr>
              <a:t>指令</a:t>
            </a:r>
            <a:endParaRPr kumimoji="1" lang="zh-CN" altLang="en-US" dirty="0">
              <a:latin typeface="微软雅黑" panose="020B0503020204020204" pitchFamily="34" charset="-122"/>
              <a:ea typeface="微软雅黑" panose="020B0503020204020204" pitchFamily="34" charset="-122"/>
            </a:endParaRPr>
          </a:p>
        </p:txBody>
      </p:sp>
      <p:sp>
        <p:nvSpPr>
          <p:cNvPr id="16" name="圆角矩形标注 15"/>
          <p:cNvSpPr/>
          <p:nvPr/>
        </p:nvSpPr>
        <p:spPr bwMode="auto">
          <a:xfrm>
            <a:off x="3851920" y="4941168"/>
            <a:ext cx="2160240" cy="648072"/>
          </a:xfrm>
          <a:prstGeom prst="wedgeRoundRectCallout">
            <a:avLst>
              <a:gd name="adj1" fmla="val -23916"/>
              <a:gd name="adj2" fmla="val -100400"/>
              <a:gd name="adj3" fmla="val 16667"/>
            </a:avLst>
          </a:prstGeom>
          <a:solidFill>
            <a:srgbClr val="FFCC66"/>
          </a:solidFill>
          <a:ln w="28575">
            <a:solidFill>
              <a:schemeClr val="tx1"/>
            </a:solidFill>
            <a:miter lim="800000"/>
            <a:headEnd/>
            <a:tailEnd/>
          </a:ln>
        </p:spPr>
        <p:txBody>
          <a:bodyPr wrap="none" rtlCol="0" anchor="ctr">
            <a:noAutofit/>
          </a:bodyPr>
          <a:lstStyle/>
          <a:p>
            <a:pPr algn="ctr" eaLnBrk="1" hangingPunct="1"/>
            <a:r>
              <a:rPr kumimoji="1" lang="zh-CN" altLang="en-US" dirty="0" smtClean="0">
                <a:latin typeface="微软雅黑" panose="020B0503020204020204" pitchFamily="34" charset="-122"/>
                <a:ea typeface="微软雅黑" panose="020B0503020204020204" pitchFamily="34" charset="-122"/>
              </a:rPr>
              <a:t>指定</a:t>
            </a:r>
            <a:r>
              <a:rPr kumimoji="1" lang="en-US" altLang="zh-CN" dirty="0" smtClean="0">
                <a:latin typeface="微软雅黑" panose="020B0503020204020204" pitchFamily="34" charset="-122"/>
                <a:ea typeface="微软雅黑" panose="020B0503020204020204" pitchFamily="34" charset="-122"/>
              </a:rPr>
              <a:t>I/O</a:t>
            </a:r>
            <a:r>
              <a:rPr kumimoji="1" lang="zh-CN" altLang="en-US" dirty="0" smtClean="0">
                <a:latin typeface="微软雅黑" panose="020B0503020204020204" pitchFamily="34" charset="-122"/>
                <a:ea typeface="微软雅黑" panose="020B0503020204020204" pitchFamily="34" charset="-122"/>
              </a:rPr>
              <a:t>指令的</a:t>
            </a:r>
            <a:endParaRPr kumimoji="1" lang="en-US" altLang="zh-CN" dirty="0" smtClean="0">
              <a:latin typeface="微软雅黑" panose="020B0503020204020204" pitchFamily="34" charset="-122"/>
              <a:ea typeface="微软雅黑" panose="020B0503020204020204" pitchFamily="34" charset="-122"/>
            </a:endParaRPr>
          </a:p>
          <a:p>
            <a:pPr algn="ctr" eaLnBrk="1" hangingPunct="1"/>
            <a:r>
              <a:rPr kumimoji="1" lang="en-US" altLang="zh-CN" dirty="0" smtClean="0">
                <a:latin typeface="微软雅黑" panose="020B0503020204020204" pitchFamily="34" charset="-122"/>
                <a:ea typeface="微软雅黑" panose="020B0503020204020204" pitchFamily="34" charset="-122"/>
              </a:rPr>
              <a:t>8</a:t>
            </a:r>
            <a:r>
              <a:rPr kumimoji="1" lang="zh-CN" altLang="en-US" dirty="0" smtClean="0">
                <a:latin typeface="微软雅黑" panose="020B0503020204020204" pitchFamily="34" charset="-122"/>
                <a:ea typeface="微软雅黑" panose="020B0503020204020204" pitchFamily="34" charset="-122"/>
              </a:rPr>
              <a:t>种操作类型</a:t>
            </a:r>
            <a:endParaRPr kumimoji="1" lang="zh-CN" altLang="en-US" dirty="0">
              <a:latin typeface="微软雅黑" panose="020B0503020204020204" pitchFamily="34" charset="-122"/>
              <a:ea typeface="微软雅黑" panose="020B0503020204020204" pitchFamily="34" charset="-122"/>
            </a:endParaRPr>
          </a:p>
        </p:txBody>
      </p:sp>
      <p:sp>
        <p:nvSpPr>
          <p:cNvPr id="17" name="圆角矩形标注 16"/>
          <p:cNvSpPr/>
          <p:nvPr/>
        </p:nvSpPr>
        <p:spPr bwMode="auto">
          <a:xfrm>
            <a:off x="6444208" y="4941168"/>
            <a:ext cx="2016224" cy="648072"/>
          </a:xfrm>
          <a:prstGeom prst="wedgeRoundRectCallout">
            <a:avLst>
              <a:gd name="adj1" fmla="val -28756"/>
              <a:gd name="adj2" fmla="val -109045"/>
              <a:gd name="adj3" fmla="val 16667"/>
            </a:avLst>
          </a:prstGeom>
          <a:solidFill>
            <a:srgbClr val="FFCC66"/>
          </a:solidFill>
          <a:ln w="28575">
            <a:solidFill>
              <a:schemeClr val="tx1"/>
            </a:solidFill>
            <a:miter lim="800000"/>
            <a:headEnd/>
            <a:tailEnd/>
          </a:ln>
        </p:spPr>
        <p:txBody>
          <a:bodyPr wrap="none" rtlCol="0" anchor="ctr">
            <a:noAutofit/>
          </a:bodyPr>
          <a:lstStyle/>
          <a:p>
            <a:pPr algn="ctr" eaLnBrk="1" hangingPunct="1"/>
            <a:r>
              <a:rPr kumimoji="1" lang="zh-CN" altLang="en-US" dirty="0" smtClean="0">
                <a:latin typeface="微软雅黑" panose="020B0503020204020204" pitchFamily="34" charset="-122"/>
                <a:ea typeface="微软雅黑" panose="020B0503020204020204" pitchFamily="34" charset="-122"/>
              </a:rPr>
              <a:t>指定外设地址</a:t>
            </a:r>
            <a:endParaRPr kumimoji="1" lang="en-US" altLang="zh-CN" dirty="0" smtClean="0">
              <a:latin typeface="微软雅黑" panose="020B0503020204020204" pitchFamily="34" charset="-122"/>
              <a:ea typeface="微软雅黑" panose="020B0503020204020204" pitchFamily="34" charset="-122"/>
            </a:endParaRPr>
          </a:p>
        </p:txBody>
      </p:sp>
      <p:sp>
        <p:nvSpPr>
          <p:cNvPr id="18" name="圆角矩形标注 17"/>
          <p:cNvSpPr/>
          <p:nvPr/>
        </p:nvSpPr>
        <p:spPr bwMode="auto">
          <a:xfrm>
            <a:off x="1907704" y="5805264"/>
            <a:ext cx="2664296" cy="576064"/>
          </a:xfrm>
          <a:prstGeom prst="wedgeRoundRectCallout">
            <a:avLst>
              <a:gd name="adj1" fmla="val -9363"/>
              <a:gd name="adj2" fmla="val -256916"/>
              <a:gd name="adj3" fmla="val 16667"/>
            </a:avLst>
          </a:prstGeom>
          <a:solidFill>
            <a:srgbClr val="FFCC66"/>
          </a:solidFill>
          <a:ln w="28575">
            <a:solidFill>
              <a:schemeClr val="tx1"/>
            </a:solidFill>
            <a:miter lim="800000"/>
            <a:headEnd/>
            <a:tailEnd/>
          </a:ln>
        </p:spPr>
        <p:txBody>
          <a:bodyPr wrap="none" rtlCol="0" anchor="ctr">
            <a:noAutofit/>
          </a:bodyPr>
          <a:lstStyle/>
          <a:p>
            <a:pPr algn="ctr" eaLnBrk="1" hangingPunct="1"/>
            <a:r>
              <a:rPr kumimoji="1" lang="zh-CN" altLang="en-US" dirty="0" smtClean="0">
                <a:latin typeface="微软雅黑" panose="020B0503020204020204" pitchFamily="34" charset="-122"/>
                <a:ea typeface="微软雅黑" panose="020B0503020204020204" pitchFamily="34" charset="-122"/>
              </a:rPr>
              <a:t>对应</a:t>
            </a:r>
            <a:r>
              <a:rPr kumimoji="1" lang="en-US" altLang="zh-CN" dirty="0" smtClean="0">
                <a:latin typeface="微软雅黑" panose="020B0503020204020204" pitchFamily="34" charset="-122"/>
                <a:ea typeface="微软雅黑" panose="020B0503020204020204" pitchFamily="34" charset="-122"/>
              </a:rPr>
              <a:t>CPU</a:t>
            </a:r>
            <a:r>
              <a:rPr kumimoji="1" lang="zh-CN" altLang="en-US" dirty="0" smtClean="0">
                <a:latin typeface="微软雅黑" panose="020B0503020204020204" pitchFamily="34" charset="-122"/>
                <a:ea typeface="微软雅黑" panose="020B0503020204020204" pitchFamily="34" charset="-122"/>
              </a:rPr>
              <a:t>的</a:t>
            </a:r>
            <a:r>
              <a:rPr kumimoji="1" lang="en-US" altLang="zh-CN" dirty="0" smtClean="0">
                <a:latin typeface="微软雅黑" panose="020B0503020204020204" pitchFamily="34" charset="-122"/>
                <a:ea typeface="微软雅黑" panose="020B0503020204020204" pitchFamily="34" charset="-122"/>
              </a:rPr>
              <a:t>8</a:t>
            </a:r>
            <a:r>
              <a:rPr kumimoji="1" lang="zh-CN" altLang="en-US" dirty="0" smtClean="0">
                <a:latin typeface="微软雅黑" panose="020B0503020204020204" pitchFamily="34" charset="-122"/>
                <a:ea typeface="微软雅黑" panose="020B0503020204020204" pitchFamily="34" charset="-122"/>
              </a:rPr>
              <a:t>个寄存器</a:t>
            </a:r>
            <a:endParaRPr kumimoji="1" lang="en-US" altLang="zh-CN" dirty="0" smtClean="0">
              <a:latin typeface="微软雅黑" panose="020B0503020204020204" pitchFamily="34" charset="-122"/>
              <a:ea typeface="微软雅黑" panose="020B0503020204020204" pitchFamily="34" charset="-122"/>
            </a:endParaRPr>
          </a:p>
        </p:txBody>
      </p:sp>
      <p:sp>
        <p:nvSpPr>
          <p:cNvPr id="19" name="圆角矩形标注 18"/>
          <p:cNvSpPr/>
          <p:nvPr/>
        </p:nvSpPr>
        <p:spPr bwMode="auto">
          <a:xfrm>
            <a:off x="4139952" y="2636912"/>
            <a:ext cx="4320480" cy="720080"/>
          </a:xfrm>
          <a:prstGeom prst="wedgeRoundRectCallout">
            <a:avLst>
              <a:gd name="adj1" fmla="val -19280"/>
              <a:gd name="adj2" fmla="val 106153"/>
              <a:gd name="adj3" fmla="val 16667"/>
            </a:avLst>
          </a:prstGeom>
          <a:solidFill>
            <a:srgbClr val="FFCC66"/>
          </a:solidFill>
          <a:ln w="28575">
            <a:solidFill>
              <a:schemeClr val="tx1"/>
            </a:solidFill>
            <a:miter lim="800000"/>
            <a:headEnd/>
            <a:tailEnd/>
          </a:ln>
        </p:spPr>
        <p:txBody>
          <a:bodyPr wrap="none" rtlCol="0" anchor="ctr">
            <a:noAutofit/>
          </a:bodyPr>
          <a:lstStyle/>
          <a:p>
            <a:pPr algn="ctr" eaLnBrk="1" hangingPunct="1"/>
            <a:r>
              <a:rPr kumimoji="1" lang="zh-CN" altLang="en-US" dirty="0" smtClean="0">
                <a:latin typeface="微软雅黑" panose="020B0503020204020204" pitchFamily="34" charset="-122"/>
                <a:ea typeface="微软雅黑" panose="020B0503020204020204" pitchFamily="34" charset="-122"/>
              </a:rPr>
              <a:t>控制功能，如：启动设备、关闭设备等</a:t>
            </a:r>
            <a:endParaRPr kumimoji="1"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401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9436" y="836712"/>
            <a:ext cx="8497020" cy="3346698"/>
            <a:chOff x="179436" y="946398"/>
            <a:chExt cx="8604448" cy="3346698"/>
          </a:xfrm>
        </p:grpSpPr>
        <p:pic>
          <p:nvPicPr>
            <p:cNvPr id="7172" name="Picture 4" descr="8a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36" y="946398"/>
              <a:ext cx="8604448" cy="33466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32240" y="1628800"/>
              <a:ext cx="1440160" cy="369332"/>
            </a:xfrm>
            <a:prstGeom prst="rect">
              <a:avLst/>
            </a:prstGeom>
            <a:solidFill>
              <a:schemeClr val="bg1"/>
            </a:solid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动作开始</a:t>
              </a:r>
              <a:endParaRPr lang="zh-CN" altLang="en-US" dirty="0">
                <a:latin typeface="微软雅黑" panose="020B0503020204020204" pitchFamily="34" charset="-122"/>
                <a:ea typeface="微软雅黑" panose="020B0503020204020204" pitchFamily="34" charset="-122"/>
              </a:endParaRPr>
            </a:p>
          </p:txBody>
        </p:sp>
      </p:grpSp>
      <p:sp>
        <p:nvSpPr>
          <p:cNvPr id="7171" name="Rectangle 3"/>
          <p:cNvSpPr>
            <a:spLocks noGrp="1" noChangeArrowheads="1"/>
          </p:cNvSpPr>
          <p:nvPr>
            <p:ph type="body" idx="1"/>
          </p:nvPr>
        </p:nvSpPr>
        <p:spPr>
          <a:xfrm>
            <a:off x="251520" y="116632"/>
            <a:ext cx="8496944" cy="864096"/>
          </a:xfrm>
        </p:spPr>
        <p:txBody>
          <a:bodyPr>
            <a:noAutofit/>
          </a:bodyPr>
          <a:lstStyle/>
          <a:p>
            <a:pPr>
              <a:lnSpc>
                <a:spcPct val="150000"/>
              </a:lnSpc>
              <a:spcBef>
                <a:spcPts val="0"/>
              </a:spcBef>
              <a:buFont typeface="Wingdings" pitchFamily="2" charset="2"/>
              <a:buNone/>
            </a:pPr>
            <a:r>
              <a:rPr lang="zh-CN" altLang="en-US" sz="3200" b="1" dirty="0">
                <a:solidFill>
                  <a:srgbClr val="000099"/>
                </a:solidFill>
              </a:rPr>
              <a:t>三</a:t>
            </a:r>
            <a:r>
              <a:rPr lang="zh-CN" altLang="en-US" sz="3200" b="1" dirty="0" smtClean="0">
                <a:solidFill>
                  <a:srgbClr val="000099"/>
                </a:solidFill>
              </a:rPr>
              <a:t>、</a:t>
            </a:r>
            <a:r>
              <a:rPr lang="zh-CN" altLang="en-US" sz="3200" b="1" dirty="0">
                <a:solidFill>
                  <a:srgbClr val="000099"/>
                </a:solidFill>
              </a:rPr>
              <a:t>程序查询</a:t>
            </a:r>
            <a:r>
              <a:rPr lang="zh-CN" altLang="en-US" sz="3200" b="1" dirty="0" smtClean="0">
                <a:solidFill>
                  <a:srgbClr val="000099"/>
                </a:solidFill>
              </a:rPr>
              <a:t>接口</a:t>
            </a:r>
            <a:endParaRPr lang="zh-CN" altLang="en-US" sz="3200" b="1" dirty="0">
              <a:solidFill>
                <a:srgbClr val="000099"/>
              </a:solidFill>
            </a:endParaRPr>
          </a:p>
        </p:txBody>
      </p:sp>
      <p:sp>
        <p:nvSpPr>
          <p:cNvPr id="7177" name="Text Box 9"/>
          <p:cNvSpPr txBox="1">
            <a:spLocks noChangeArrowheads="1"/>
          </p:cNvSpPr>
          <p:nvPr/>
        </p:nvSpPr>
        <p:spPr bwMode="auto">
          <a:xfrm>
            <a:off x="179512" y="4181886"/>
            <a:ext cx="8496944" cy="2631490"/>
          </a:xfrm>
          <a:prstGeom prst="rect">
            <a:avLst/>
          </a:prstGeom>
          <a:solidFill>
            <a:schemeClr val="accent2">
              <a:lumMod val="20000"/>
              <a:lumOff val="80000"/>
            </a:schemeClr>
          </a:solidFill>
          <a:ln>
            <a:noFill/>
          </a:ln>
          <a:effectLst/>
          <a:extLst/>
        </p:spPr>
        <p:txBody>
          <a:bodyPr wrap="square">
            <a:spAutoFit/>
          </a:bodyPr>
          <a:lstStyle/>
          <a:p>
            <a:pPr marL="342900" indent="-342900">
              <a:lnSpc>
                <a:spcPct val="150000"/>
              </a:lnSpc>
              <a:buFont typeface="Arial" panose="020B0604020202020204" pitchFamily="34" charset="0"/>
              <a:buChar char="•"/>
            </a:pPr>
            <a:r>
              <a:rPr lang="zh-CN" altLang="en-US" sz="2200" b="1" dirty="0" smtClean="0">
                <a:solidFill>
                  <a:srgbClr val="C00000"/>
                </a:solidFill>
                <a:latin typeface="微软雅黑" panose="020B0503020204020204" pitchFamily="34" charset="-122"/>
                <a:ea typeface="微软雅黑" panose="020B0503020204020204" pitchFamily="34" charset="-122"/>
              </a:rPr>
              <a:t>设备选择电路：</a:t>
            </a:r>
            <a:r>
              <a:rPr lang="en-US" altLang="zh-CN" sz="2200" b="1" dirty="0" smtClean="0">
                <a:solidFill>
                  <a:srgbClr val="C0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实际为地址译码器，用于判别地址总线上呼叫的地址是否为本设备</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b="1" dirty="0" smtClean="0">
                <a:solidFill>
                  <a:srgbClr val="C00000"/>
                </a:solidFill>
                <a:latin typeface="微软雅黑" panose="020B0503020204020204" pitchFamily="34" charset="-122"/>
                <a:ea typeface="微软雅黑" panose="020B0503020204020204" pitchFamily="34" charset="-122"/>
              </a:rPr>
              <a:t>数据缓冲器：</a:t>
            </a:r>
            <a:r>
              <a:rPr lang="zh-CN" altLang="en-US" sz="2200" dirty="0" smtClean="0">
                <a:latin typeface="微软雅黑" panose="020B0503020204020204" pitchFamily="34" charset="-122"/>
                <a:ea typeface="微软雅黑" panose="020B0503020204020204" pitchFamily="34" charset="-122"/>
              </a:rPr>
              <a:t>输入</a:t>
            </a:r>
            <a:r>
              <a:rPr lang="zh-CN" altLang="en-US" sz="2200" dirty="0">
                <a:latin typeface="微软雅黑" panose="020B0503020204020204" pitchFamily="34" charset="-122"/>
                <a:ea typeface="微软雅黑" panose="020B0503020204020204" pitchFamily="34" charset="-122"/>
              </a:rPr>
              <a:t>是存放外设准备的数据，输出时接收</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送来的数据</a:t>
            </a:r>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200" b="1" dirty="0" smtClean="0">
                <a:solidFill>
                  <a:srgbClr val="C00000"/>
                </a:solidFill>
                <a:latin typeface="微软雅黑" panose="020B0503020204020204" pitchFamily="34" charset="-122"/>
                <a:ea typeface="微软雅黑" panose="020B0503020204020204" pitchFamily="34" charset="-122"/>
              </a:rPr>
              <a:t>设备状态标志：</a:t>
            </a:r>
            <a:r>
              <a:rPr lang="zh-CN" altLang="en-US" sz="2200" dirty="0">
                <a:latin typeface="微软雅黑" panose="020B0503020204020204" pitchFamily="34" charset="-122"/>
                <a:ea typeface="微软雅黑" panose="020B0503020204020204" pitchFamily="34" charset="-122"/>
              </a:rPr>
              <a:t>接口中的状态触发器，如</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忙、就绪、错误等</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25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179512" y="4063712"/>
            <a:ext cx="8568952" cy="2677656"/>
          </a:xfrm>
          <a:prstGeom prst="rect">
            <a:avLst/>
          </a:prstGeom>
          <a:solidFill>
            <a:schemeClr val="accent2">
              <a:lumMod val="60000"/>
              <a:lumOff val="40000"/>
            </a:schemeClr>
          </a:solidFill>
          <a:ln>
            <a:noFill/>
          </a:ln>
          <a:effectLst/>
          <a:extLst/>
        </p:spPr>
        <p:txBody>
          <a:bodyPr wrap="square">
            <a:spAutoFit/>
          </a:bodyPr>
          <a:lstStyle/>
          <a:p>
            <a:pPr marL="342900" indent="-342900">
              <a:lnSpc>
                <a:spcPct val="140000"/>
              </a:lnSpc>
              <a:spcBef>
                <a:spcPts val="0"/>
              </a:spcBef>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向</a:t>
            </a:r>
            <a:r>
              <a:rPr lang="en-US" altLang="zh-CN" sz="2000" b="1" dirty="0">
                <a:latin typeface="微软雅黑" panose="020B0503020204020204" pitchFamily="34" charset="-122"/>
                <a:ea typeface="微软雅黑" panose="020B0503020204020204" pitchFamily="34" charset="-122"/>
              </a:rPr>
              <a:t>I/O</a:t>
            </a:r>
            <a:r>
              <a:rPr lang="zh-CN" altLang="en-US" sz="2000" b="1" dirty="0">
                <a:latin typeface="微软雅黑" panose="020B0503020204020204" pitchFamily="34" charset="-122"/>
                <a:ea typeface="微软雅黑" panose="020B0503020204020204" pitchFamily="34" charset="-122"/>
              </a:rPr>
              <a:t>设备发出命令字，请求进行数据</a:t>
            </a:r>
            <a:r>
              <a:rPr lang="zh-CN" altLang="en-US" sz="2000" b="1" dirty="0" smtClean="0">
                <a:latin typeface="微软雅黑" panose="020B0503020204020204" pitchFamily="34" charset="-122"/>
                <a:ea typeface="微软雅黑" panose="020B0503020204020204" pitchFamily="34" charset="-122"/>
              </a:rPr>
              <a:t>传送</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40000"/>
              </a:lnSpc>
              <a:spcBef>
                <a:spcPts val="0"/>
              </a:spcBef>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从</a:t>
            </a:r>
            <a:r>
              <a:rPr lang="en-US" altLang="zh-CN" sz="2000" b="1" dirty="0">
                <a:latin typeface="微软雅黑" panose="020B0503020204020204" pitchFamily="34" charset="-122"/>
                <a:ea typeface="微软雅黑" panose="020B0503020204020204" pitchFamily="34" charset="-122"/>
              </a:rPr>
              <a:t>I/O</a:t>
            </a:r>
            <a:r>
              <a:rPr lang="zh-CN" altLang="en-US" sz="2000" b="1" dirty="0">
                <a:latin typeface="微软雅黑" panose="020B0503020204020204" pitchFamily="34" charset="-122"/>
                <a:ea typeface="微软雅黑" panose="020B0503020204020204" pitchFamily="34" charset="-122"/>
              </a:rPr>
              <a:t>接口读入状态</a:t>
            </a:r>
            <a:r>
              <a:rPr lang="zh-CN" altLang="en-US" sz="2000" b="1" dirty="0" smtClean="0">
                <a:latin typeface="微软雅黑" panose="020B0503020204020204" pitchFamily="34" charset="-122"/>
                <a:ea typeface="微软雅黑" panose="020B0503020204020204" pitchFamily="34" charset="-122"/>
              </a:rPr>
              <a:t>字</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40000"/>
              </a:lnSpc>
              <a:spcBef>
                <a:spcPts val="0"/>
              </a:spcBef>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检查</a:t>
            </a:r>
            <a:r>
              <a:rPr lang="zh-CN" altLang="en-US" sz="2000" b="1" dirty="0">
                <a:latin typeface="微软雅黑" panose="020B0503020204020204" pitchFamily="34" charset="-122"/>
                <a:ea typeface="微软雅黑" panose="020B0503020204020204" pitchFamily="34" charset="-122"/>
              </a:rPr>
              <a:t>状态字中的标志，看看数据交换是否可以</a:t>
            </a:r>
            <a:r>
              <a:rPr lang="zh-CN" altLang="en-US" sz="2000" b="1" dirty="0" smtClean="0">
                <a:latin typeface="微软雅黑" panose="020B0503020204020204" pitchFamily="34" charset="-122"/>
                <a:ea typeface="微软雅黑" panose="020B0503020204020204" pitchFamily="34" charset="-122"/>
              </a:rPr>
              <a:t>进行</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40000"/>
              </a:lnSpc>
              <a:spcBef>
                <a:spcPts val="0"/>
              </a:spcBef>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若设备未就绪</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则重复前两步，直到“</a:t>
            </a:r>
            <a:r>
              <a:rPr lang="en-US" altLang="zh-CN" sz="2000" b="1" dirty="0" smtClean="0">
                <a:latin typeface="微软雅黑" panose="020B0503020204020204" pitchFamily="34" charset="-122"/>
                <a:ea typeface="微软雅黑" panose="020B0503020204020204" pitchFamily="34" charset="-122"/>
              </a:rPr>
              <a:t>Ready”</a:t>
            </a:r>
            <a:r>
              <a:rPr lang="zh-CN" altLang="en-US" sz="2000" b="1" dirty="0" smtClean="0">
                <a:latin typeface="微软雅黑" panose="020B0503020204020204" pitchFamily="34" charset="-122"/>
                <a:ea typeface="微软雅黑" panose="020B0503020204020204" pitchFamily="34" charset="-122"/>
              </a:rPr>
              <a:t>为止</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40000"/>
              </a:lnSpc>
              <a:spcBef>
                <a:spcPts val="0"/>
              </a:spcBef>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CPU</a:t>
            </a:r>
            <a:r>
              <a:rPr lang="zh-CN" altLang="en-US" sz="2000" b="1" dirty="0" smtClean="0">
                <a:latin typeface="微软雅黑" panose="020B0503020204020204" pitchFamily="34" charset="-122"/>
                <a:ea typeface="微软雅黑" panose="020B0503020204020204" pitchFamily="34" charset="-122"/>
              </a:rPr>
              <a:t>接收接口数据缓冲器的数据</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或将</a:t>
            </a:r>
            <a:r>
              <a:rPr lang="zh-CN" altLang="en-US" sz="2000" b="1" dirty="0">
                <a:latin typeface="微软雅黑" panose="020B0503020204020204" pitchFamily="34" charset="-122"/>
                <a:ea typeface="微软雅黑" panose="020B0503020204020204" pitchFamily="34" charset="-122"/>
              </a:rPr>
              <a:t>数据从</a:t>
            </a:r>
            <a:r>
              <a:rPr lang="en-US" altLang="zh-CN" sz="2000" b="1" dirty="0" smtClean="0">
                <a:latin typeface="微软雅黑" panose="020B0503020204020204" pitchFamily="34" charset="-122"/>
                <a:ea typeface="微软雅黑" panose="020B0503020204020204" pitchFamily="34" charset="-122"/>
              </a:rPr>
              <a:t>CPU</a:t>
            </a:r>
            <a:r>
              <a:rPr lang="zh-CN" altLang="en-US" sz="2000" b="1" dirty="0" smtClean="0">
                <a:latin typeface="微软雅黑" panose="020B0503020204020204" pitchFamily="34" charset="-122"/>
                <a:ea typeface="微软雅黑" panose="020B0503020204020204" pitchFamily="34" charset="-122"/>
              </a:rPr>
              <a:t>送至接口数据缓冲器。与此同时</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CPU</a:t>
            </a:r>
            <a:r>
              <a:rPr lang="zh-CN" altLang="en-US" sz="2000" b="1" dirty="0">
                <a:latin typeface="微软雅黑" panose="020B0503020204020204" pitchFamily="34" charset="-122"/>
                <a:ea typeface="微软雅黑" panose="020B0503020204020204" pitchFamily="34" charset="-122"/>
              </a:rPr>
              <a:t>将接口中的状态标志</a:t>
            </a:r>
            <a:r>
              <a:rPr lang="zh-CN" altLang="en-US" sz="2000" b="1" dirty="0" smtClean="0">
                <a:latin typeface="微软雅黑" panose="020B0503020204020204" pitchFamily="34" charset="-122"/>
                <a:ea typeface="微软雅黑" panose="020B0503020204020204" pitchFamily="34" charset="-122"/>
              </a:rPr>
              <a:t>复位</a:t>
            </a:r>
            <a:endParaRPr lang="en-US" altLang="zh-CN" sz="2000" b="1" dirty="0" smtClean="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13495" y="692696"/>
            <a:ext cx="7242881" cy="3295872"/>
            <a:chOff x="179436" y="1090414"/>
            <a:chExt cx="8604448" cy="3346698"/>
          </a:xfrm>
        </p:grpSpPr>
        <p:pic>
          <p:nvPicPr>
            <p:cNvPr id="16" name="Picture 4" descr="8a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36" y="1090414"/>
              <a:ext cx="8604448" cy="33466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732240" y="1628800"/>
              <a:ext cx="1440160" cy="369332"/>
            </a:xfrm>
            <a:prstGeom prst="rect">
              <a:avLst/>
            </a:prstGeom>
            <a:solidFill>
              <a:schemeClr val="bg1"/>
            </a:solid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动作开始</a:t>
              </a:r>
              <a:endParaRPr lang="zh-CN" altLang="en-US" dirty="0">
                <a:latin typeface="微软雅黑" panose="020B0503020204020204" pitchFamily="34" charset="-122"/>
                <a:ea typeface="微软雅黑" panose="020B0503020204020204" pitchFamily="34" charset="-122"/>
              </a:endParaRPr>
            </a:p>
          </p:txBody>
        </p:sp>
      </p:grpSp>
      <p:sp>
        <p:nvSpPr>
          <p:cNvPr id="14" name="Rectangle 3"/>
          <p:cNvSpPr txBox="1">
            <a:spLocks noChangeArrowheads="1"/>
          </p:cNvSpPr>
          <p:nvPr/>
        </p:nvSpPr>
        <p:spPr>
          <a:xfrm>
            <a:off x="219386" y="44624"/>
            <a:ext cx="8313054" cy="72008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lnSpc>
                <a:spcPct val="150000"/>
              </a:lnSpc>
              <a:spcBef>
                <a:spcPts val="0"/>
              </a:spcBef>
              <a:spcAft>
                <a:spcPts val="0"/>
              </a:spcAft>
              <a:buFont typeface="Wingdings" pitchFamily="2" charset="2"/>
              <a:buNone/>
            </a:pPr>
            <a:r>
              <a:rPr lang="zh-CN" altLang="en-US" sz="3200" b="1" dirty="0" smtClean="0">
                <a:solidFill>
                  <a:srgbClr val="000099"/>
                </a:solidFill>
              </a:rPr>
              <a:t>四</a:t>
            </a:r>
            <a:r>
              <a:rPr lang="zh-CN" altLang="en-US" sz="3200" b="1" dirty="0">
                <a:solidFill>
                  <a:srgbClr val="000099"/>
                </a:solidFill>
              </a:rPr>
              <a:t>、程序</a:t>
            </a:r>
            <a:r>
              <a:rPr lang="zh-CN" altLang="en-US" sz="3200" b="1" dirty="0" smtClean="0">
                <a:solidFill>
                  <a:srgbClr val="000099"/>
                </a:solidFill>
              </a:rPr>
              <a:t>查询 </a:t>
            </a:r>
            <a:r>
              <a:rPr lang="en-US" altLang="zh-CN" sz="3200" b="1" dirty="0" smtClean="0">
                <a:solidFill>
                  <a:srgbClr val="000099"/>
                </a:solidFill>
              </a:rPr>
              <a:t>I/O </a:t>
            </a:r>
            <a:r>
              <a:rPr lang="zh-CN" altLang="en-US" sz="3200" b="1" dirty="0" smtClean="0">
                <a:solidFill>
                  <a:srgbClr val="000099"/>
                </a:solidFill>
              </a:rPr>
              <a:t>过程</a:t>
            </a:r>
          </a:p>
        </p:txBody>
      </p:sp>
    </p:spTree>
    <p:extLst>
      <p:ext uri="{BB962C8B-B14F-4D97-AF65-F5344CB8AC3E}">
        <p14:creationId xmlns:p14="http://schemas.microsoft.com/office/powerpoint/2010/main" val="137626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173"/>
                                        </p:tgtEl>
                                        <p:attrNameLst>
                                          <p:attrName>ppt_x</p:attrName>
                                        </p:attrNameLst>
                                      </p:cBhvr>
                                      <p:tavLst>
                                        <p:tav tm="0">
                                          <p:val>
                                            <p:strVal val="ppt_x"/>
                                          </p:val>
                                        </p:tav>
                                        <p:tav tm="100000">
                                          <p:val>
                                            <p:strVal val="ppt_x"/>
                                          </p:val>
                                        </p:tav>
                                      </p:tavLst>
                                    </p:anim>
                                    <p:anim calcmode="lin" valueType="num">
                                      <p:cBhvr additive="base">
                                        <p:cTn id="13" dur="500"/>
                                        <p:tgtEl>
                                          <p:spTgt spid="7173"/>
                                        </p:tgtEl>
                                        <p:attrNameLst>
                                          <p:attrName>ppt_y</p:attrName>
                                        </p:attrNameLst>
                                      </p:cBhvr>
                                      <p:tavLst>
                                        <p:tav tm="0">
                                          <p:val>
                                            <p:strVal val="ppt_y"/>
                                          </p:val>
                                        </p:tav>
                                        <p:tav tm="100000">
                                          <p:val>
                                            <p:strVal val="1+ppt_h/2"/>
                                          </p:val>
                                        </p:tav>
                                      </p:tavLst>
                                    </p:anim>
                                    <p:set>
                                      <p:cBhvr>
                                        <p:cTn id="14" dur="1" fill="hold">
                                          <p:stCondLst>
                                            <p:cond delay="499"/>
                                          </p:stCondLst>
                                        </p:cTn>
                                        <p:tgtEl>
                                          <p:spTgt spid="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32097" y="980728"/>
            <a:ext cx="8372351" cy="5688632"/>
          </a:xfrm>
          <a:prstGeom prst="rect">
            <a:avLst/>
          </a:prstGeom>
          <a:noFill/>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fontAlgn="auto">
              <a:lnSpc>
                <a:spcPct val="150000"/>
              </a:lnSpc>
              <a:spcBef>
                <a:spcPts val="0"/>
              </a:spcBef>
              <a:spcAft>
                <a:spcPts val="0"/>
              </a:spcAft>
              <a:buNone/>
            </a:pPr>
            <a:r>
              <a:rPr lang="en-US" altLang="zh-CN" b="1" dirty="0" smtClean="0">
                <a:solidFill>
                  <a:srgbClr val="C00000"/>
                </a:solidFill>
              </a:rPr>
              <a:t>1</a:t>
            </a:r>
            <a:r>
              <a:rPr lang="zh-CN" altLang="en-US" b="1" dirty="0">
                <a:solidFill>
                  <a:srgbClr val="C00000"/>
                </a:solidFill>
              </a:rPr>
              <a:t>、工作</a:t>
            </a:r>
            <a:r>
              <a:rPr lang="zh-CN" altLang="en-US" b="1" dirty="0" smtClean="0">
                <a:solidFill>
                  <a:srgbClr val="C00000"/>
                </a:solidFill>
              </a:rPr>
              <a:t>方式</a:t>
            </a:r>
            <a:endParaRPr lang="zh-CN" altLang="en-US" b="1" dirty="0">
              <a:solidFill>
                <a:srgbClr val="C00000"/>
              </a:solidFill>
            </a:endParaRPr>
          </a:p>
          <a:p>
            <a:pPr marL="534353" indent="-369888" algn="just" fontAlgn="auto">
              <a:lnSpc>
                <a:spcPct val="150000"/>
              </a:lnSpc>
              <a:spcBef>
                <a:spcPts val="0"/>
              </a:spcBef>
              <a:spcAft>
                <a:spcPts val="0"/>
              </a:spcAft>
            </a:pPr>
            <a:r>
              <a:rPr lang="zh-CN" altLang="en-US" sz="2200" dirty="0"/>
              <a:t>只启动一台</a:t>
            </a:r>
            <a:r>
              <a:rPr lang="zh-CN" altLang="en-US" sz="2200" dirty="0" smtClean="0"/>
              <a:t>设备，</a:t>
            </a:r>
            <a:r>
              <a:rPr lang="en-US" altLang="zh-CN" sz="2200" dirty="0" smtClean="0"/>
              <a:t>CPU</a:t>
            </a:r>
            <a:r>
              <a:rPr lang="zh-CN" altLang="en-US" sz="2200" dirty="0" smtClean="0"/>
              <a:t>定时对其进行状态查询</a:t>
            </a:r>
            <a:endParaRPr lang="zh-CN" altLang="en-US" sz="2200" dirty="0"/>
          </a:p>
          <a:p>
            <a:pPr marL="534353" indent="-369888" algn="just" fontAlgn="auto">
              <a:lnSpc>
                <a:spcPct val="150000"/>
              </a:lnSpc>
              <a:spcBef>
                <a:spcPts val="0"/>
              </a:spcBef>
              <a:spcAft>
                <a:spcPts val="0"/>
              </a:spcAft>
            </a:pPr>
            <a:r>
              <a:rPr lang="zh-CN" altLang="en-US" sz="2200" dirty="0"/>
              <a:t>启动多台设备，</a:t>
            </a:r>
            <a:r>
              <a:rPr lang="en-US" altLang="zh-CN" sz="2200" dirty="0" smtClean="0"/>
              <a:t>CPU</a:t>
            </a:r>
            <a:r>
              <a:rPr lang="zh-CN" altLang="en-US" sz="2200" dirty="0" smtClean="0"/>
              <a:t>循环</a:t>
            </a:r>
            <a:r>
              <a:rPr lang="zh-CN" altLang="en-US" sz="2200" dirty="0"/>
              <a:t>地</a:t>
            </a:r>
            <a:r>
              <a:rPr lang="zh-CN" altLang="en-US" sz="2200" dirty="0" smtClean="0"/>
              <a:t>逐一询问。例如：将</a:t>
            </a:r>
            <a:r>
              <a:rPr lang="zh-CN" altLang="en-US" sz="2200" dirty="0"/>
              <a:t>各个外设的状态标志位线“或”在一条公共检测线上，</a:t>
            </a:r>
            <a:r>
              <a:rPr lang="en-US" altLang="zh-CN" sz="2200" dirty="0"/>
              <a:t>CPU</a:t>
            </a:r>
            <a:r>
              <a:rPr lang="zh-CN" altLang="en-US" sz="2200" dirty="0"/>
              <a:t>首先检测此线，有就绪设备，再去查询是哪台</a:t>
            </a:r>
            <a:r>
              <a:rPr lang="zh-CN" altLang="en-US" sz="2200" dirty="0" smtClean="0"/>
              <a:t>设备</a:t>
            </a:r>
            <a:endParaRPr lang="zh-CN" altLang="en-US" sz="2200" dirty="0"/>
          </a:p>
          <a:p>
            <a:pPr marL="0" indent="0" algn="just" fontAlgn="auto">
              <a:lnSpc>
                <a:spcPct val="150000"/>
              </a:lnSpc>
              <a:spcBef>
                <a:spcPts val="0"/>
              </a:spcBef>
              <a:spcAft>
                <a:spcPts val="0"/>
              </a:spcAft>
              <a:buNone/>
            </a:pPr>
            <a:r>
              <a:rPr lang="en-US" altLang="zh-CN" b="1" dirty="0">
                <a:solidFill>
                  <a:srgbClr val="C00000"/>
                </a:solidFill>
              </a:rPr>
              <a:t>2</a:t>
            </a:r>
            <a:r>
              <a:rPr lang="zh-CN" altLang="en-US" b="1" dirty="0">
                <a:solidFill>
                  <a:srgbClr val="C00000"/>
                </a:solidFill>
              </a:rPr>
              <a:t>、特点</a:t>
            </a:r>
          </a:p>
          <a:p>
            <a:pPr marL="534353" indent="-369888" algn="just" fontAlgn="auto">
              <a:lnSpc>
                <a:spcPct val="150000"/>
              </a:lnSpc>
              <a:spcBef>
                <a:spcPts val="0"/>
              </a:spcBef>
              <a:spcAft>
                <a:spcPts val="0"/>
              </a:spcAft>
            </a:pPr>
            <a:r>
              <a:rPr lang="en-US" altLang="zh-CN" sz="2200" dirty="0" smtClean="0"/>
              <a:t>CPU</a:t>
            </a:r>
            <a:r>
              <a:rPr lang="zh-CN" altLang="en-US" sz="2200" dirty="0" smtClean="0"/>
              <a:t>根据</a:t>
            </a:r>
            <a:r>
              <a:rPr lang="en-US" altLang="zh-CN" sz="2200" dirty="0" smtClean="0"/>
              <a:t>I/O</a:t>
            </a:r>
            <a:r>
              <a:rPr lang="zh-CN" altLang="en-US" sz="2200" dirty="0" smtClean="0"/>
              <a:t>接口状态进行控制，必须不断查询各设备状态</a:t>
            </a:r>
          </a:p>
          <a:p>
            <a:pPr marL="534353" indent="-369888" algn="just" fontAlgn="auto">
              <a:lnSpc>
                <a:spcPct val="150000"/>
              </a:lnSpc>
              <a:spcBef>
                <a:spcPts val="0"/>
              </a:spcBef>
              <a:spcAft>
                <a:spcPts val="0"/>
              </a:spcAft>
            </a:pPr>
            <a:r>
              <a:rPr lang="en-US" altLang="zh-CN" sz="2200" dirty="0" smtClean="0"/>
              <a:t>CPU</a:t>
            </a:r>
            <a:r>
              <a:rPr lang="zh-CN" altLang="en-US" sz="2200" dirty="0" smtClean="0"/>
              <a:t>与外设串行工作：</a:t>
            </a:r>
            <a:r>
              <a:rPr lang="en-US" altLang="zh-CN" sz="2200" dirty="0" smtClean="0"/>
              <a:t>CPU</a:t>
            </a:r>
            <a:r>
              <a:rPr lang="zh-CN" altLang="en-US" sz="2200" dirty="0" smtClean="0"/>
              <a:t>常处于等待状态，系统效率较低</a:t>
            </a:r>
          </a:p>
          <a:p>
            <a:pPr marL="534353" indent="-369888" algn="just" fontAlgn="auto">
              <a:lnSpc>
                <a:spcPct val="150000"/>
              </a:lnSpc>
              <a:spcBef>
                <a:spcPts val="0"/>
              </a:spcBef>
              <a:spcAft>
                <a:spcPts val="0"/>
              </a:spcAft>
            </a:pPr>
            <a:r>
              <a:rPr lang="zh-CN" altLang="en-US" sz="2200" dirty="0" smtClean="0"/>
              <a:t>结构简单，但难于处理预先无法估计的错误、异常</a:t>
            </a:r>
            <a:endParaRPr lang="en-US" altLang="zh-CN" sz="2200" dirty="0" smtClean="0"/>
          </a:p>
          <a:p>
            <a:pPr marL="0" indent="0" algn="just" fontAlgn="auto">
              <a:lnSpc>
                <a:spcPct val="150000"/>
              </a:lnSpc>
              <a:spcBef>
                <a:spcPts val="0"/>
              </a:spcBef>
              <a:spcAft>
                <a:spcPts val="0"/>
              </a:spcAft>
              <a:buNone/>
            </a:pPr>
            <a:r>
              <a:rPr lang="en-US" altLang="zh-CN" b="1" dirty="0" smtClean="0">
                <a:solidFill>
                  <a:srgbClr val="C00000"/>
                </a:solidFill>
              </a:rPr>
              <a:t>3</a:t>
            </a:r>
            <a:r>
              <a:rPr lang="zh-CN" altLang="en-US" b="1" dirty="0">
                <a:solidFill>
                  <a:srgbClr val="C00000"/>
                </a:solidFill>
              </a:rPr>
              <a:t>、适用性：</a:t>
            </a:r>
            <a:r>
              <a:rPr lang="zh-CN" altLang="en-US" sz="2200" dirty="0"/>
              <a:t>多用于</a:t>
            </a:r>
            <a:r>
              <a:rPr lang="en-US" altLang="zh-CN" sz="2200" dirty="0"/>
              <a:t>CPU</a:t>
            </a:r>
            <a:r>
              <a:rPr lang="zh-CN" altLang="en-US" sz="2200" dirty="0"/>
              <a:t>速度不高、外部设备种类不多的</a:t>
            </a:r>
            <a:r>
              <a:rPr lang="zh-CN" altLang="en-US" sz="2200" dirty="0" smtClean="0"/>
              <a:t>情况</a:t>
            </a:r>
            <a:endParaRPr lang="zh-CN" altLang="en-US" sz="2200" dirty="0"/>
          </a:p>
          <a:p>
            <a:pPr marL="164465" indent="0" algn="just" fontAlgn="auto">
              <a:lnSpc>
                <a:spcPct val="150000"/>
              </a:lnSpc>
              <a:spcBef>
                <a:spcPts val="0"/>
              </a:spcBef>
              <a:spcAft>
                <a:spcPts val="0"/>
              </a:spcAft>
              <a:buNone/>
            </a:pPr>
            <a:endParaRPr lang="zh-CN" altLang="en-US" sz="2200" dirty="0"/>
          </a:p>
        </p:txBody>
      </p:sp>
      <p:sp>
        <p:nvSpPr>
          <p:cNvPr id="2" name="矩形 1"/>
          <p:cNvSpPr/>
          <p:nvPr/>
        </p:nvSpPr>
        <p:spPr>
          <a:xfrm>
            <a:off x="314917" y="116632"/>
            <a:ext cx="8289531" cy="830997"/>
          </a:xfrm>
          <a:prstGeom prst="rect">
            <a:avLst/>
          </a:prstGeom>
        </p:spPr>
        <p:txBody>
          <a:bodyPr wrap="square">
            <a:spAutoFit/>
          </a:bodyPr>
          <a:lstStyle/>
          <a:p>
            <a:pPr marL="0" indent="0" algn="just" fontAlgn="auto">
              <a:lnSpc>
                <a:spcPct val="150000"/>
              </a:lnSpc>
              <a:spcBef>
                <a:spcPts val="0"/>
              </a:spcBef>
              <a:spcAft>
                <a:spcPts val="0"/>
              </a:spcAft>
              <a:buNone/>
            </a:pPr>
            <a:r>
              <a:rPr lang="zh-CN" altLang="en-US" sz="3200" b="1" dirty="0">
                <a:solidFill>
                  <a:srgbClr val="000099"/>
                </a:solidFill>
                <a:latin typeface="微软雅黑" panose="020B0503020204020204" pitchFamily="34" charset="-122"/>
                <a:ea typeface="微软雅黑" panose="020B0503020204020204" pitchFamily="34" charset="-122"/>
              </a:rPr>
              <a:t>五</a:t>
            </a:r>
            <a:r>
              <a:rPr lang="zh-CN" altLang="en-US" sz="3200" b="1" dirty="0" smtClean="0">
                <a:solidFill>
                  <a:srgbClr val="000099"/>
                </a:solidFill>
                <a:latin typeface="微软雅黑" panose="020B0503020204020204" pitchFamily="34" charset="-122"/>
                <a:ea typeface="微软雅黑" panose="020B0503020204020204" pitchFamily="34" charset="-122"/>
              </a:rPr>
              <a:t>、</a:t>
            </a:r>
            <a:r>
              <a:rPr lang="zh-CN" altLang="en-US" sz="3200" b="1" dirty="0">
                <a:solidFill>
                  <a:srgbClr val="000099"/>
                </a:solidFill>
                <a:latin typeface="微软雅黑" panose="020B0503020204020204" pitchFamily="34" charset="-122"/>
                <a:ea typeface="微软雅黑" panose="020B0503020204020204" pitchFamily="34" charset="-122"/>
              </a:rPr>
              <a:t>程序查询 </a:t>
            </a:r>
            <a:r>
              <a:rPr lang="en-US" altLang="zh-CN" sz="3200" b="1" dirty="0" smtClean="0">
                <a:solidFill>
                  <a:srgbClr val="000099"/>
                </a:solidFill>
                <a:latin typeface="微软雅黑" panose="020B0503020204020204" pitchFamily="34" charset="-122"/>
                <a:ea typeface="微软雅黑" panose="020B0503020204020204" pitchFamily="34" charset="-122"/>
              </a:rPr>
              <a:t>I/O</a:t>
            </a:r>
            <a:r>
              <a:rPr lang="zh-CN" altLang="en-US" sz="3200" b="1" dirty="0" smtClean="0">
                <a:solidFill>
                  <a:srgbClr val="000099"/>
                </a:solidFill>
                <a:latin typeface="微软雅黑" panose="020B0503020204020204" pitchFamily="34" charset="-122"/>
                <a:ea typeface="微软雅黑" panose="020B0503020204020204" pitchFamily="34" charset="-122"/>
              </a:rPr>
              <a:t>的工作</a:t>
            </a:r>
            <a:r>
              <a:rPr lang="zh-CN" altLang="en-US" sz="3200" b="1" dirty="0">
                <a:solidFill>
                  <a:srgbClr val="000099"/>
                </a:solidFill>
                <a:latin typeface="微软雅黑" panose="020B0503020204020204" pitchFamily="34" charset="-122"/>
                <a:ea typeface="微软雅黑" panose="020B0503020204020204" pitchFamily="34" charset="-122"/>
              </a:rPr>
              <a:t>方式及特点</a:t>
            </a:r>
            <a:endParaRPr lang="en-US" altLang="zh-CN" sz="32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80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amond(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amond(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amond(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amond(in)">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amond(in)">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amond(in)">
                                      <p:cBhvr>
                                        <p:cTn id="4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bwMode="auto">
        <a:solidFill>
          <a:srgbClr val="FFCC66"/>
        </a:solidFill>
        <a:ln w="28575">
          <a:solidFill>
            <a:schemeClr val="tx1"/>
          </a:solidFill>
          <a:miter lim="800000"/>
          <a:headEnd/>
          <a:tailEnd/>
        </a:ln>
      </a:spPr>
      <a:bodyPr wrap="none" anchor="ctr">
        <a:noAutofit/>
      </a:bodyPr>
      <a:lstStyle>
        <a:defPPr algn="ctr" eaLnBrk="1" hangingPunct="1">
          <a:defRPr kumimoji="1" sz="2400" b="1" dirty="0">
            <a:latin typeface="Times New Roman" pitchFamily="18" charset="0"/>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6893</TotalTime>
  <Words>3965</Words>
  <Application>Microsoft Office PowerPoint</Application>
  <PresentationFormat>全屏显示(4:3)</PresentationFormat>
  <Paragraphs>431</Paragraphs>
  <Slides>41</Slides>
  <Notes>7</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凸显</vt:lpstr>
      <vt:lpstr>第八章   输入输出系统</vt:lpstr>
      <vt:lpstr>8.1 I/O信息交换概述</vt:lpstr>
      <vt:lpstr>8.1 I/O信息交换概述</vt:lpstr>
      <vt:lpstr>PowerPoint 演示文稿</vt:lpstr>
      <vt:lpstr>8.2  程序查询方式</vt:lpstr>
      <vt:lpstr>8.2  程序查询方式</vt:lpstr>
      <vt:lpstr>PowerPoint 演示文稿</vt:lpstr>
      <vt:lpstr>PowerPoint 演示文稿</vt:lpstr>
      <vt:lpstr>PowerPoint 演示文稿</vt:lpstr>
      <vt:lpstr>PowerPoint 演示文稿</vt:lpstr>
      <vt:lpstr>8.3  程序中断方式</vt:lpstr>
      <vt:lpstr>8.3.1 中断系统的基本原理</vt:lpstr>
      <vt:lpstr>PowerPoint 演示文稿</vt:lpstr>
      <vt:lpstr>PowerPoint 演示文稿</vt:lpstr>
      <vt:lpstr>PowerPoint 演示文稿</vt:lpstr>
      <vt:lpstr>CPU</vt:lpstr>
      <vt:lpstr>PowerPoint 演示文稿</vt:lpstr>
      <vt:lpstr>PowerPoint 演示文稿</vt:lpstr>
      <vt:lpstr>8.3.2 中断方式的基本I/O接口</vt:lpstr>
      <vt:lpstr>二、传送过程</vt:lpstr>
      <vt:lpstr>传送过程</vt:lpstr>
      <vt:lpstr>8.3.3 单级中断实现</vt:lpstr>
      <vt:lpstr>PowerPoint 演示文稿</vt:lpstr>
      <vt:lpstr>PowerPoint 演示文稿</vt:lpstr>
      <vt:lpstr>PowerPoint 演示文稿</vt:lpstr>
      <vt:lpstr>8.3.4  多级中断实现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8.3.5 中断控制器</vt:lpstr>
      <vt:lpstr>PowerPoint 演示文稿</vt:lpstr>
      <vt:lpstr>二、8259中断控制器</vt:lpstr>
      <vt:lpstr>三、8259中断控制器</vt:lpstr>
      <vt:lpstr>PowerPoint 演示文稿</vt:lpstr>
      <vt:lpstr>8.3.6 Pentium中断机制</vt:lpstr>
      <vt:lpstr>8.3.5 Pentium中断机制</vt:lpstr>
      <vt:lpstr>8.3.5 Pentium中断机制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定点加法、减法运算</dc:title>
  <dc:creator>lee</dc:creator>
  <cp:lastModifiedBy>Hong_lee</cp:lastModifiedBy>
  <cp:revision>417</cp:revision>
  <dcterms:created xsi:type="dcterms:W3CDTF">2014-09-22T09:08:42Z</dcterms:created>
  <dcterms:modified xsi:type="dcterms:W3CDTF">2019-05-31T04:26:35Z</dcterms:modified>
</cp:coreProperties>
</file>