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notesMasterIdLst>
    <p:notesMasterId r:id="rId35"/>
  </p:notesMasterIdLst>
  <p:handoutMasterIdLst>
    <p:handoutMasterId r:id="rId36"/>
  </p:handoutMasterIdLst>
  <p:sldIdLst>
    <p:sldId id="516" r:id="rId2"/>
    <p:sldId id="547" r:id="rId3"/>
    <p:sldId id="518" r:id="rId4"/>
    <p:sldId id="556" r:id="rId5"/>
    <p:sldId id="519" r:id="rId6"/>
    <p:sldId id="520" r:id="rId7"/>
    <p:sldId id="521" r:id="rId8"/>
    <p:sldId id="522" r:id="rId9"/>
    <p:sldId id="576" r:id="rId10"/>
    <p:sldId id="549" r:id="rId11"/>
    <p:sldId id="550" r:id="rId12"/>
    <p:sldId id="526" r:id="rId13"/>
    <p:sldId id="579" r:id="rId14"/>
    <p:sldId id="578" r:id="rId15"/>
    <p:sldId id="528" r:id="rId16"/>
    <p:sldId id="529" r:id="rId17"/>
    <p:sldId id="557" r:id="rId18"/>
    <p:sldId id="531" r:id="rId19"/>
    <p:sldId id="532" r:id="rId20"/>
    <p:sldId id="558" r:id="rId21"/>
    <p:sldId id="569" r:id="rId22"/>
    <p:sldId id="535" r:id="rId23"/>
    <p:sldId id="575" r:id="rId24"/>
    <p:sldId id="536" r:id="rId25"/>
    <p:sldId id="537" r:id="rId26"/>
    <p:sldId id="571" r:id="rId27"/>
    <p:sldId id="572" r:id="rId28"/>
    <p:sldId id="584" r:id="rId29"/>
    <p:sldId id="583" r:id="rId30"/>
    <p:sldId id="585" r:id="rId31"/>
    <p:sldId id="587" r:id="rId32"/>
    <p:sldId id="588" r:id="rId33"/>
    <p:sldId id="586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000099"/>
    <a:srgbClr val="339933"/>
    <a:srgbClr val="006600"/>
    <a:srgbClr val="003300"/>
    <a:srgbClr val="FFFBE1"/>
    <a:srgbClr val="FF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8" autoAdjust="0"/>
    <p:restoredTop sz="78300" autoAdjust="0"/>
  </p:normalViewPr>
  <p:slideViewPr>
    <p:cSldViewPr>
      <p:cViewPr>
        <p:scale>
          <a:sx n="60" d="100"/>
          <a:sy n="60" d="100"/>
        </p:scale>
        <p:origin x="-1384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3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6" Type="http://schemas.openxmlformats.org/officeDocument/2006/relationships/slide" Target="slides/slide17.xml"/><Relationship Id="rId5" Type="http://schemas.openxmlformats.org/officeDocument/2006/relationships/slide" Target="slides/slide11.xml"/><Relationship Id="rId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DEFE8-6956-42EC-B360-C1A0E1A1E89A}" type="datetime12">
              <a:rPr lang="zh-CN" altLang="en-US" smtClean="0"/>
              <a:t>上午10时43分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4C4CC-A48F-434A-84FB-CDEAEB5CF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5325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C9AEB89-98AE-4B08-BBC8-2EF24FFF1C46}" type="datetime12">
              <a:rPr lang="zh-CN" altLang="en-US" smtClean="0"/>
              <a:t>上午10时43分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7A399E-C76E-4EF8-AE64-1BB8A56584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44287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215A52-B3D8-4023-BB51-B3848562F269}" type="datetime10">
              <a:rPr lang="zh-CN" altLang="en-US" smtClean="0"/>
              <a:t>10:43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830708" y="0"/>
            <a:ext cx="1296144" cy="4286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BD980E7-C571-47A8-83ED-04911C6BEAB4}" type="datetime10">
              <a:rPr lang="zh-CN" altLang="en-US" smtClean="0"/>
              <a:t>10:43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4" r:id="rId2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000" b="1" kern="1200" cap="small" baseline="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8.14.swf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8.16.swf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8.20.swf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8.22.sw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cs typeface="Times New Roman" pitchFamily="18" charset="0"/>
              </a:rPr>
              <a:t>8.4 </a:t>
            </a:r>
            <a:r>
              <a:rPr lang="en-US" altLang="zh-CN" sz="3200" dirty="0" smtClean="0">
                <a:cs typeface="Times New Roman" pitchFamily="18" charset="0"/>
              </a:rPr>
              <a:t>DMA</a:t>
            </a:r>
            <a:r>
              <a:rPr lang="zh-CN" altLang="en-US" sz="3200" dirty="0"/>
              <a:t>方式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628800"/>
            <a:ext cx="6696744" cy="39604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DMA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概念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DMA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传输方式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DMA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控制器结构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DMA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数据传输过程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选择型和多路型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DMA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控制器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7524328" y="6384704"/>
            <a:ext cx="1188640" cy="428672"/>
          </a:xfrm>
        </p:spPr>
        <p:txBody>
          <a:bodyPr/>
          <a:lstStyle/>
          <a:p>
            <a:pPr algn="ctr">
              <a:defRPr/>
            </a:pPr>
            <a:fld id="{BEE880CB-CE46-4DCC-837B-98A0A901785B}" type="datetime10">
              <a:rPr lang="zh-CN" altLang="en-US" sz="1600" b="1" smtClean="0"/>
              <a:pPr algn="ctr">
                <a:defRPr/>
              </a:pPr>
              <a:t>10:43</a:t>
            </a:fld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166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8a1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318" y="404664"/>
            <a:ext cx="6085185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475928"/>
            <a:ext cx="2915814" cy="720824"/>
          </a:xfrm>
        </p:spPr>
        <p:txBody>
          <a:bodyPr>
            <a:noAutofit/>
          </a:bodyPr>
          <a:lstStyle/>
          <a:p>
            <a:pPr marL="361950" indent="-361950" algn="ctr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66"/>
                </a:solidFill>
              </a:rPr>
              <a:t>DMA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数据传送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9512" y="1340768"/>
            <a:ext cx="2786458" cy="48965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srgbClr val="C00000"/>
                </a:solidFill>
              </a:rPr>
              <a:t>传输前预处理阶段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给</a:t>
            </a:r>
            <a:r>
              <a:rPr lang="en-US" altLang="zh-CN" sz="2000" dirty="0" smtClean="0"/>
              <a:t>DMA</a:t>
            </a:r>
            <a:r>
              <a:rPr lang="zh-CN" altLang="en-US" sz="2000" dirty="0" smtClean="0"/>
              <a:t>控制器预置初值和相关参数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srgbClr val="C00000"/>
                </a:solidFill>
              </a:rPr>
              <a:t>数据传送阶段    </a:t>
            </a:r>
            <a:r>
              <a:rPr lang="en-US" altLang="zh-CN" sz="2000" dirty="0" smtClean="0"/>
              <a:t>DMA</a:t>
            </a:r>
            <a:r>
              <a:rPr lang="zh-CN" altLang="en-US" sz="2000" dirty="0" smtClean="0"/>
              <a:t>控制器控制外设与主存的数据交换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srgbClr val="C00000"/>
                </a:solidFill>
              </a:rPr>
              <a:t>传送后后处理阶段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r>
              <a:rPr lang="zh-CN" altLang="en-US" sz="2000" dirty="0" smtClean="0"/>
              <a:t>数据传送完毕，或传送过程出错时，申请中断处理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62746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88640"/>
            <a:ext cx="8352928" cy="655347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buSzPct val="55000"/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  <a:latin typeface="宋体" charset="-122"/>
              </a:rPr>
              <a:t>传输过程（以周期挪用方式为例）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0066"/>
                </a:solidFill>
              </a:rPr>
              <a:t>(1) DMA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预处理（由</a:t>
            </a:r>
            <a:r>
              <a:rPr lang="en-US" altLang="zh-CN" sz="2000" b="1" dirty="0" smtClean="0">
                <a:solidFill>
                  <a:srgbClr val="000066"/>
                </a:solidFill>
              </a:rPr>
              <a:t>CPU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执行</a:t>
            </a:r>
            <a:r>
              <a:rPr lang="en-US" altLang="zh-CN" sz="2000" b="1" dirty="0" smtClean="0">
                <a:solidFill>
                  <a:srgbClr val="000066"/>
                </a:solidFill>
              </a:rPr>
              <a:t>I/O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指令来实现）</a:t>
            </a:r>
          </a:p>
          <a:p>
            <a:pPr marL="361950" indent="-361950" algn="just" eaLnBrk="1" hangingPunct="1">
              <a:lnSpc>
                <a:spcPct val="120000"/>
              </a:lnSpc>
            </a:pPr>
            <a:r>
              <a:rPr lang="zh-CN" altLang="en-US" sz="2000" dirty="0" smtClean="0"/>
              <a:t>测试设备状态</a:t>
            </a:r>
          </a:p>
          <a:p>
            <a:pPr marL="361950" indent="-361950" algn="just" eaLnBrk="1" hangingPunct="1">
              <a:lnSpc>
                <a:spcPct val="120000"/>
              </a:lnSpc>
            </a:pPr>
            <a:r>
              <a:rPr lang="zh-CN" altLang="en-US" sz="2000" dirty="0" smtClean="0"/>
              <a:t>为</a:t>
            </a:r>
            <a:r>
              <a:rPr lang="en-US" altLang="zh-CN" sz="2000" dirty="0" smtClean="0"/>
              <a:t>DMA</a:t>
            </a:r>
            <a:r>
              <a:rPr lang="zh-CN" altLang="en-US" sz="2000" dirty="0" smtClean="0"/>
              <a:t>过程置初值，启动高速外设</a:t>
            </a:r>
          </a:p>
          <a:p>
            <a:pPr marL="361950" indent="-361950" eaLnBrk="1" hangingPunct="1">
              <a:lnSpc>
                <a:spcPct val="120000"/>
              </a:lnSpc>
              <a:buSzPct val="55000"/>
              <a:buFont typeface="Monotype Sorts" pitchFamily="2" charset="2"/>
              <a:buNone/>
            </a:pPr>
            <a:r>
              <a:rPr lang="zh-CN" altLang="en-US" sz="2000" dirty="0" smtClean="0"/>
              <a:t>	（设备号，内存地址，磁盘数据地址，数据长度，读命令等）</a:t>
            </a:r>
          </a:p>
          <a:p>
            <a:pPr marL="361950" indent="-361950" algn="just">
              <a:lnSpc>
                <a:spcPct val="120000"/>
              </a:lnSpc>
            </a:pPr>
            <a:r>
              <a:rPr lang="zh-CN" altLang="en-US" sz="2000" dirty="0"/>
              <a:t>启动高速</a:t>
            </a:r>
            <a:r>
              <a:rPr lang="zh-CN" altLang="en-US" sz="2000" dirty="0" smtClean="0"/>
              <a:t>外设，根据磁盘数据地址读取数据，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继续自己的工作</a:t>
            </a:r>
            <a:endParaRPr lang="en-US" altLang="zh-CN" sz="2000" dirty="0" smtClean="0"/>
          </a:p>
          <a:p>
            <a:pPr eaLnBrk="1" hangingPunct="1">
              <a:lnSpc>
                <a:spcPct val="120000"/>
              </a:lnSpc>
              <a:buSzPct val="55000"/>
              <a:buFont typeface="Monotype Sorts" pitchFamily="2" charset="2"/>
              <a:buNone/>
            </a:pPr>
            <a:r>
              <a:rPr lang="en-US" altLang="zh-CN" sz="2000" b="1" dirty="0" smtClean="0">
                <a:solidFill>
                  <a:srgbClr val="000066"/>
                </a:solidFill>
              </a:rPr>
              <a:t>(2) 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数据输入输出操作</a:t>
            </a:r>
          </a:p>
          <a:p>
            <a:pPr marL="361950" indent="-361950" algn="just">
              <a:lnSpc>
                <a:spcPct val="130000"/>
              </a:lnSpc>
            </a:pPr>
            <a:r>
              <a:rPr lang="zh-CN" altLang="en-US" sz="2000" dirty="0"/>
              <a:t>读出的数据送入数据缓冲寄存器，</a:t>
            </a:r>
            <a:r>
              <a:rPr lang="en-US" altLang="zh-CN" sz="2000" dirty="0"/>
              <a:t>DMA</a:t>
            </a:r>
            <a:r>
              <a:rPr lang="zh-CN" altLang="en-US" sz="2000" dirty="0"/>
              <a:t>请求标志置</a:t>
            </a:r>
            <a:r>
              <a:rPr lang="zh-CN" altLang="en-US" sz="2000" dirty="0" smtClean="0"/>
              <a:t>1</a:t>
            </a:r>
            <a:endParaRPr lang="zh-CN" altLang="en-US" sz="2000" dirty="0"/>
          </a:p>
          <a:p>
            <a:pPr marL="361950" indent="-361950" algn="just">
              <a:lnSpc>
                <a:spcPct val="130000"/>
              </a:lnSpc>
            </a:pPr>
            <a:r>
              <a:rPr lang="zh-CN" altLang="en-US" sz="2000" dirty="0"/>
              <a:t>控制/状态逻辑向</a:t>
            </a:r>
            <a:r>
              <a:rPr lang="en-US" altLang="zh-CN" sz="2000" dirty="0"/>
              <a:t>CPU</a:t>
            </a:r>
            <a:r>
              <a:rPr lang="zh-CN" altLang="en-US" sz="2000" dirty="0"/>
              <a:t>申请总线控制</a:t>
            </a:r>
            <a:r>
              <a:rPr lang="zh-CN" altLang="en-US" sz="2000" dirty="0" smtClean="0"/>
              <a:t>权</a:t>
            </a:r>
            <a:endParaRPr lang="zh-CN" altLang="en-US" sz="2000" dirty="0"/>
          </a:p>
          <a:p>
            <a:pPr marL="361950" indent="-361950" algn="just">
              <a:lnSpc>
                <a:spcPct val="130000"/>
              </a:lnSpc>
            </a:pPr>
            <a:r>
              <a:rPr lang="en-US" altLang="zh-CN" sz="2000" dirty="0"/>
              <a:t>CPU</a:t>
            </a:r>
            <a:r>
              <a:rPr lang="zh-CN" altLang="en-US" sz="2000" dirty="0"/>
              <a:t>待当前读取周期结束后，发出应答信号，释放总线</a:t>
            </a:r>
            <a:r>
              <a:rPr lang="zh-CN" altLang="en-US" sz="2000" dirty="0" smtClean="0"/>
              <a:t>使用权</a:t>
            </a:r>
            <a:endParaRPr lang="en-US" altLang="zh-CN" sz="2000" dirty="0" smtClean="0"/>
          </a:p>
          <a:p>
            <a:pPr marL="361950" indent="-361950" algn="just">
              <a:lnSpc>
                <a:spcPct val="130000"/>
              </a:lnSpc>
            </a:pPr>
            <a:r>
              <a:rPr lang="en-US" altLang="zh-CN" sz="2000" dirty="0" smtClean="0"/>
              <a:t>DMA</a:t>
            </a:r>
            <a:r>
              <a:rPr lang="zh-CN" altLang="en-US" sz="2000" dirty="0"/>
              <a:t>控制器接管总线，完成一次数据传输，归还总线控制</a:t>
            </a:r>
            <a:r>
              <a:rPr lang="zh-CN" altLang="en-US" sz="2000" dirty="0" smtClean="0"/>
              <a:t>权</a:t>
            </a:r>
            <a:endParaRPr lang="zh-CN" altLang="en-US" sz="2000" dirty="0"/>
          </a:p>
          <a:p>
            <a:pPr marL="361950" indent="-361950" algn="just">
              <a:lnSpc>
                <a:spcPct val="130000"/>
              </a:lnSpc>
            </a:pPr>
            <a:r>
              <a:rPr lang="zh-CN" altLang="en-US" sz="2000" dirty="0"/>
              <a:t>计数器减1、内存地址增1，</a:t>
            </a:r>
            <a:r>
              <a:rPr lang="en-US" altLang="zh-CN" sz="2000" dirty="0"/>
              <a:t>DMA</a:t>
            </a:r>
            <a:r>
              <a:rPr lang="zh-CN" altLang="en-US" sz="2000" dirty="0"/>
              <a:t>请求标志清</a:t>
            </a:r>
            <a:r>
              <a:rPr lang="zh-CN" altLang="en-US" sz="2000" dirty="0" smtClean="0"/>
              <a:t>零</a:t>
            </a:r>
            <a:endParaRPr lang="zh-CN" altLang="en-US" sz="2000" dirty="0"/>
          </a:p>
          <a:p>
            <a:pPr marL="361950" indent="-361950" algn="just">
              <a:lnSpc>
                <a:spcPct val="130000"/>
              </a:lnSpc>
            </a:pPr>
            <a:r>
              <a:rPr lang="zh-CN" altLang="en-US" sz="2000" dirty="0"/>
              <a:t>若计数器未溢出，重复上述</a:t>
            </a:r>
            <a:r>
              <a:rPr lang="zh-CN" altLang="en-US" sz="2000" dirty="0" smtClean="0"/>
              <a:t>工作</a:t>
            </a:r>
            <a:endParaRPr lang="zh-CN" altLang="en-US" sz="2000" dirty="0"/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66"/>
                </a:solidFill>
              </a:rPr>
              <a:t>(3) </a:t>
            </a:r>
            <a:r>
              <a:rPr lang="en-US" altLang="zh-CN" sz="2000" b="1" dirty="0" smtClean="0">
                <a:solidFill>
                  <a:srgbClr val="000066"/>
                </a:solidFill>
              </a:rPr>
              <a:t>DMA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后处理：</a:t>
            </a:r>
            <a:r>
              <a:rPr lang="zh-CN" altLang="en-US" sz="2000" dirty="0" smtClean="0"/>
              <a:t>若字计数器为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，由中断机构向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请求中断。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响应中断请求，做</a:t>
            </a:r>
            <a:r>
              <a:rPr lang="en-US" altLang="zh-CN" sz="2000" dirty="0" smtClean="0"/>
              <a:t>DMA</a:t>
            </a:r>
            <a:r>
              <a:rPr lang="zh-CN" altLang="en-US" sz="2000" dirty="0" smtClean="0"/>
              <a:t>的结束处理工作</a:t>
            </a:r>
            <a:endParaRPr lang="zh-CN" altLang="zh-CN" sz="2000" dirty="0" smtClean="0">
              <a:latin typeface="宋体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7559824" y="0"/>
            <a:ext cx="1584176" cy="428672"/>
          </a:xfrm>
        </p:spPr>
        <p:txBody>
          <a:bodyPr/>
          <a:lstStyle/>
          <a:p>
            <a:pPr>
              <a:defRPr/>
            </a:pPr>
            <a:fld id="{F9E86CEB-8234-4E45-9D95-8D946DFA3E24}" type="datetime10">
              <a:rPr lang="zh-CN" altLang="en-US" smtClean="0"/>
              <a:t>10:43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8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8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8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8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8614"/>
            <a:ext cx="7467600" cy="77809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</a:t>
            </a:r>
            <a:r>
              <a:rPr lang="zh-CN" altLang="en-US" sz="2800" dirty="0" smtClean="0"/>
              <a:t>、选择型和多</a:t>
            </a:r>
            <a:r>
              <a:rPr lang="zh-CN" altLang="en-US" sz="2800" dirty="0"/>
              <a:t>路型</a:t>
            </a:r>
            <a:r>
              <a:rPr lang="en-US" altLang="zh-CN" sz="2800" dirty="0"/>
              <a:t>DMA</a:t>
            </a:r>
            <a:r>
              <a:rPr lang="zh-CN" altLang="en-US" sz="2800" dirty="0"/>
              <a:t>控制器</a:t>
            </a:r>
          </a:p>
        </p:txBody>
      </p:sp>
      <p:pic>
        <p:nvPicPr>
          <p:cNvPr id="43013" name="Picture 5" descr="8a16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45024"/>
            <a:ext cx="784887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95536" y="859646"/>
            <a:ext cx="828092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、选择型</a:t>
            </a:r>
            <a:r>
              <a:rPr lang="en-US" altLang="zh-CN" sz="2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DMA</a:t>
            </a:r>
            <a:r>
              <a:rPr lang="zh-CN" altLang="en-US" sz="2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endParaRPr lang="en-US" altLang="zh-CN" sz="2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与外设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多台高速外设共用一个选择型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工作过程：但在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某一时间段内，通过设备选择逻辑为其中一台外设服务，服务结束后，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再重置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参数为另一设备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基本结构：参见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控制器基本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：节省硬件，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但外设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不能并行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工作，不适于慢速设备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7559824" y="0"/>
            <a:ext cx="1584176" cy="428672"/>
          </a:xfrm>
        </p:spPr>
        <p:txBody>
          <a:bodyPr/>
          <a:lstStyle/>
          <a:p>
            <a:pPr algn="ctr">
              <a:defRPr/>
            </a:pPr>
            <a:fld id="{8283D0D4-F2E8-4785-B5DE-C950FC43FCDC}" type="datetime10">
              <a:rPr lang="zh-CN" altLang="en-US" sz="2000" smtClean="0"/>
              <a:pPr algn="ctr">
                <a:defRPr/>
              </a:pPr>
              <a:t>10:43</a:t>
            </a:fld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6928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424936" cy="576064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000066"/>
                </a:solidFill>
              </a:rPr>
              <a:t>2</a:t>
            </a:r>
            <a:r>
              <a:rPr lang="zh-CN" altLang="en-US" sz="2800" dirty="0" smtClean="0">
                <a:solidFill>
                  <a:srgbClr val="000066"/>
                </a:solidFill>
              </a:rPr>
              <a:t>、多</a:t>
            </a:r>
            <a:r>
              <a:rPr lang="zh-CN" altLang="en-US" sz="2800" dirty="0">
                <a:solidFill>
                  <a:srgbClr val="000066"/>
                </a:solidFill>
              </a:rPr>
              <a:t>路型</a:t>
            </a:r>
            <a:r>
              <a:rPr lang="en-US" altLang="zh-CN" sz="2800" dirty="0">
                <a:solidFill>
                  <a:srgbClr val="000066"/>
                </a:solidFill>
              </a:rPr>
              <a:t>DMA</a:t>
            </a:r>
            <a:r>
              <a:rPr lang="zh-CN" altLang="en-US" sz="2800" dirty="0">
                <a:solidFill>
                  <a:srgbClr val="000066"/>
                </a:solidFill>
              </a:rPr>
              <a:t>控制器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764704"/>
            <a:ext cx="8424936" cy="396044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 smtClean="0">
                <a:solidFill>
                  <a:srgbClr val="C00000"/>
                </a:solidFill>
              </a:rPr>
              <a:t>与外设的关系</a:t>
            </a:r>
            <a:endParaRPr lang="en-US" altLang="zh-CN" sz="2200" b="1" dirty="0" smtClean="0">
              <a:solidFill>
                <a:srgbClr val="C00000"/>
              </a:solidFill>
            </a:endParaRPr>
          </a:p>
          <a:p>
            <a:pPr marL="542925" lvl="1" indent="-27781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dirty="0" smtClean="0"/>
              <a:t>在物理上连接多个外设，在逻辑上允许多个外设</a:t>
            </a:r>
            <a:r>
              <a:rPr lang="zh-CN" altLang="en-US" sz="2200" dirty="0"/>
              <a:t>同时</a:t>
            </a:r>
            <a:r>
              <a:rPr lang="zh-CN" altLang="en-US" sz="2200" dirty="0" smtClean="0"/>
              <a:t>工作</a:t>
            </a:r>
            <a:endParaRPr lang="en-US" altLang="zh-CN" sz="2200" dirty="0" smtClean="0"/>
          </a:p>
          <a:p>
            <a:pPr marL="542925" lvl="1" indent="-27781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dirty="0" smtClean="0"/>
              <a:t>设备以字节交叉方式占用</a:t>
            </a:r>
            <a:r>
              <a:rPr lang="en-US" altLang="zh-CN" sz="2200" dirty="0" smtClean="0"/>
              <a:t>DMA</a:t>
            </a:r>
            <a:r>
              <a:rPr lang="zh-CN" altLang="en-US" sz="2200" dirty="0" smtClean="0"/>
              <a:t>控制器，可同时为多个慢速外设服务</a:t>
            </a:r>
            <a:endParaRPr lang="zh-CN" altLang="en-US" sz="2200" dirty="0"/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>
                <a:solidFill>
                  <a:srgbClr val="C00000"/>
                </a:solidFill>
              </a:rPr>
              <a:t>两级请求</a:t>
            </a:r>
            <a:endParaRPr lang="en-US" altLang="zh-CN" sz="2200" b="1" dirty="0">
              <a:solidFill>
                <a:srgbClr val="C00000"/>
              </a:solidFill>
            </a:endParaRPr>
          </a:p>
          <a:p>
            <a:pPr marL="542925" lvl="1" indent="-27781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dirty="0" smtClean="0"/>
              <a:t>外设接口向</a:t>
            </a:r>
            <a:r>
              <a:rPr lang="en-US" altLang="zh-CN" sz="2200" dirty="0" smtClean="0"/>
              <a:t>DMA</a:t>
            </a:r>
            <a:r>
              <a:rPr lang="zh-CN" altLang="en-US" sz="2200" dirty="0" smtClean="0"/>
              <a:t>控制器请求，</a:t>
            </a:r>
            <a:r>
              <a:rPr lang="en-US" altLang="zh-CN" sz="2200" dirty="0" smtClean="0"/>
              <a:t>DMA</a:t>
            </a:r>
            <a:r>
              <a:rPr lang="zh-CN" altLang="en-US" sz="2200" dirty="0" smtClean="0"/>
              <a:t>控制器向</a:t>
            </a:r>
            <a:r>
              <a:rPr lang="en-US" altLang="zh-CN" sz="2200" dirty="0" smtClean="0"/>
              <a:t>CPU</a:t>
            </a:r>
            <a:r>
              <a:rPr lang="zh-CN" altLang="en-US" sz="2200" dirty="0" smtClean="0"/>
              <a:t>请求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>
                <a:solidFill>
                  <a:srgbClr val="C00000"/>
                </a:solidFill>
              </a:rPr>
              <a:t>两级批准</a:t>
            </a:r>
            <a:endParaRPr lang="en-US" altLang="zh-CN" sz="2200" b="1" dirty="0">
              <a:solidFill>
                <a:srgbClr val="C00000"/>
              </a:solidFill>
            </a:endParaRPr>
          </a:p>
          <a:p>
            <a:pPr marL="542925" lvl="1" indent="-27781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dirty="0"/>
              <a:t>CPU</a:t>
            </a:r>
            <a:r>
              <a:rPr lang="zh-CN" altLang="en-US" sz="2200" dirty="0"/>
              <a:t>应答并脱离总线，</a:t>
            </a:r>
            <a:r>
              <a:rPr lang="en-US" altLang="zh-CN" sz="2200" dirty="0"/>
              <a:t>DMA</a:t>
            </a:r>
            <a:r>
              <a:rPr lang="zh-CN" altLang="en-US" sz="2200" dirty="0"/>
              <a:t>控制器获得总线</a:t>
            </a:r>
            <a:r>
              <a:rPr lang="zh-CN" altLang="en-US" sz="2200" dirty="0" smtClean="0"/>
              <a:t>使用权</a:t>
            </a:r>
            <a:endParaRPr lang="en-US" altLang="zh-CN" sz="2200" dirty="0"/>
          </a:p>
          <a:p>
            <a:pPr marL="542925" lvl="1" indent="-27781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dirty="0"/>
              <a:t>DMA</a:t>
            </a:r>
            <a:r>
              <a:rPr lang="zh-CN" altLang="en-US" sz="2200" dirty="0" smtClean="0"/>
              <a:t>控制器批准外设</a:t>
            </a:r>
            <a:r>
              <a:rPr lang="zh-CN" altLang="en-US" sz="2200" dirty="0"/>
              <a:t>接口传送</a:t>
            </a:r>
            <a:r>
              <a:rPr lang="zh-CN" altLang="en-US" sz="2200" dirty="0" smtClean="0"/>
              <a:t>数据，送</a:t>
            </a:r>
            <a:r>
              <a:rPr lang="zh-CN" altLang="en-US" sz="2200" dirty="0"/>
              <a:t>内存地址和读/写</a:t>
            </a:r>
            <a:r>
              <a:rPr lang="zh-CN" altLang="en-US" sz="2200" dirty="0" smtClean="0"/>
              <a:t>命令</a:t>
            </a:r>
            <a:endParaRPr lang="zh-CN" altLang="en-US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45134" y="2249786"/>
            <a:ext cx="1847850" cy="708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6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6728" y="130622"/>
            <a:ext cx="4155232" cy="778098"/>
          </a:xfrm>
        </p:spPr>
        <p:txBody>
          <a:bodyPr>
            <a:normAutofit/>
          </a:bodyPr>
          <a:lstStyle/>
          <a:p>
            <a:pPr marL="274320" indent="-27432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zh-CN" altLang="en-US" sz="2400" dirty="0">
                <a:cs typeface="+mn-cs"/>
              </a:rPr>
              <a:t>多路型</a:t>
            </a:r>
            <a:r>
              <a:rPr lang="en-US" altLang="zh-CN" sz="2400" dirty="0">
                <a:cs typeface="+mn-cs"/>
              </a:rPr>
              <a:t>DMA</a:t>
            </a:r>
            <a:r>
              <a:rPr lang="zh-CN" altLang="en-US" sz="2400" dirty="0" smtClean="0">
                <a:cs typeface="+mn-cs"/>
              </a:rPr>
              <a:t>控制器结构</a:t>
            </a:r>
            <a:endParaRPr lang="zh-CN" altLang="en-US" sz="2400" dirty="0"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9866" y="980728"/>
            <a:ext cx="4126110" cy="532859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200" b="1" dirty="0" smtClean="0">
                <a:solidFill>
                  <a:srgbClr val="000066"/>
                </a:solidFill>
              </a:rPr>
              <a:t>N</a:t>
            </a:r>
            <a:r>
              <a:rPr lang="zh-CN" altLang="en-US" sz="2200" b="1" dirty="0" smtClean="0">
                <a:solidFill>
                  <a:srgbClr val="000066"/>
                </a:solidFill>
              </a:rPr>
              <a:t>条</a:t>
            </a:r>
            <a:r>
              <a:rPr lang="en-US" altLang="zh-CN" sz="2200" b="1" dirty="0" smtClean="0">
                <a:solidFill>
                  <a:srgbClr val="000066"/>
                </a:solidFill>
              </a:rPr>
              <a:t>DMA</a:t>
            </a:r>
            <a:r>
              <a:rPr lang="zh-CN" altLang="en-US" sz="2200" b="1" dirty="0" smtClean="0">
                <a:solidFill>
                  <a:srgbClr val="000066"/>
                </a:solidFill>
              </a:rPr>
              <a:t>请求线与响应线</a:t>
            </a:r>
            <a:endParaRPr lang="en-US" altLang="zh-CN" sz="2200" b="1" dirty="0" smtClean="0">
              <a:solidFill>
                <a:srgbClr val="000066"/>
              </a:solidFill>
            </a:endParaRP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外设与</a:t>
            </a:r>
            <a:r>
              <a:rPr lang="en-US" altLang="zh-CN" sz="2000" dirty="0" smtClean="0"/>
              <a:t>DMA</a:t>
            </a:r>
            <a:r>
              <a:rPr lang="zh-CN" altLang="en-US" sz="2000" dirty="0" smtClean="0"/>
              <a:t>连接和双向通信</a:t>
            </a:r>
            <a:endParaRPr lang="en-US" altLang="zh-CN" sz="2000" dirty="0" smtClean="0"/>
          </a:p>
          <a:p>
            <a:pPr marL="180975" indent="-180975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000066"/>
                </a:solidFill>
              </a:rPr>
              <a:t>N</a:t>
            </a:r>
            <a:r>
              <a:rPr lang="zh-CN" altLang="en-US" sz="2200" b="1" dirty="0">
                <a:solidFill>
                  <a:srgbClr val="000066"/>
                </a:solidFill>
              </a:rPr>
              <a:t>个传送长度</a:t>
            </a:r>
            <a:r>
              <a:rPr lang="zh-CN" altLang="en-US" sz="2200" b="1" dirty="0" smtClean="0">
                <a:solidFill>
                  <a:srgbClr val="000066"/>
                </a:solidFill>
              </a:rPr>
              <a:t>寄存器</a:t>
            </a:r>
            <a:endParaRPr lang="en-US" altLang="zh-CN" sz="2200" b="1" dirty="0" smtClean="0">
              <a:solidFill>
                <a:srgbClr val="000066"/>
              </a:solidFill>
            </a:endParaRP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None/>
            </a:pPr>
            <a:r>
              <a:rPr lang="zh-CN" altLang="en-US" sz="2000" dirty="0" smtClean="0"/>
              <a:t>  设有</a:t>
            </a:r>
            <a:r>
              <a:rPr lang="zh-CN" altLang="en-US" sz="2000" dirty="0"/>
              <a:t>计数器，用于修改传送长度</a:t>
            </a:r>
            <a:endParaRPr lang="en-US" altLang="zh-CN" sz="2000" dirty="0"/>
          </a:p>
          <a:p>
            <a:pPr marL="180975" indent="-180975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000066"/>
                </a:solidFill>
              </a:rPr>
              <a:t>N</a:t>
            </a:r>
            <a:r>
              <a:rPr lang="zh-CN" altLang="en-US" sz="2200" b="1" dirty="0">
                <a:solidFill>
                  <a:srgbClr val="000066"/>
                </a:solidFill>
              </a:rPr>
              <a:t>个内存地址寄存器</a:t>
            </a:r>
            <a:endParaRPr lang="en-US" altLang="zh-CN" sz="2200" b="1" dirty="0">
              <a:solidFill>
                <a:srgbClr val="000066"/>
              </a:solidFill>
            </a:endParaRP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None/>
            </a:pPr>
            <a:r>
              <a:rPr lang="zh-CN" altLang="en-US" sz="2000" dirty="0" smtClean="0"/>
              <a:t>  设有</a:t>
            </a:r>
            <a:r>
              <a:rPr lang="zh-CN" altLang="en-US" sz="2000" dirty="0"/>
              <a:t>计数器，用于</a:t>
            </a:r>
            <a:r>
              <a:rPr lang="zh-CN" altLang="en-US" sz="2000" dirty="0" smtClean="0"/>
              <a:t>修改内存地址</a:t>
            </a:r>
            <a:endParaRPr lang="en-US" altLang="zh-CN" sz="2000" dirty="0" smtClean="0"/>
          </a:p>
          <a:p>
            <a:pPr marL="180975" indent="-180975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000066"/>
                </a:solidFill>
              </a:rPr>
              <a:t>优先权判定和控制逻辑</a:t>
            </a:r>
            <a:endParaRPr lang="en-US" altLang="zh-CN" sz="2200" b="1" dirty="0">
              <a:solidFill>
                <a:srgbClr val="000066"/>
              </a:solidFill>
            </a:endParaRP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None/>
            </a:pPr>
            <a:r>
              <a:rPr lang="zh-CN" altLang="en-US" sz="2000" dirty="0" smtClean="0"/>
              <a:t>  对设备的</a:t>
            </a:r>
            <a:r>
              <a:rPr lang="en-US" altLang="zh-CN" sz="2000" dirty="0" smtClean="0"/>
              <a:t>DMA</a:t>
            </a:r>
            <a:r>
              <a:rPr lang="zh-CN" altLang="en-US" sz="2000" dirty="0" smtClean="0"/>
              <a:t>请求进行判优</a:t>
            </a:r>
            <a:endParaRPr lang="en-US" altLang="zh-CN" sz="2000" dirty="0" smtClean="0"/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向</a:t>
            </a:r>
            <a:r>
              <a:rPr lang="en-US" altLang="zh-CN" sz="2000" dirty="0"/>
              <a:t>CPU</a:t>
            </a:r>
            <a:r>
              <a:rPr lang="zh-CN" altLang="en-US" sz="2000" dirty="0"/>
              <a:t>发出</a:t>
            </a:r>
            <a:r>
              <a:rPr lang="en-US" altLang="zh-CN" sz="2000" dirty="0"/>
              <a:t>DMA</a:t>
            </a:r>
            <a:r>
              <a:rPr lang="zh-CN" altLang="en-US" sz="2000" dirty="0"/>
              <a:t>请求</a:t>
            </a:r>
            <a:endParaRPr lang="en-US" altLang="zh-CN" sz="2000" dirty="0"/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None/>
            </a:pPr>
            <a:r>
              <a:rPr lang="zh-CN" altLang="en-US" sz="2000" dirty="0" smtClean="0"/>
              <a:t>  接受</a:t>
            </a:r>
            <a:r>
              <a:rPr lang="en-US" altLang="zh-CN" sz="2000" dirty="0"/>
              <a:t>CPU</a:t>
            </a:r>
            <a:r>
              <a:rPr lang="zh-CN" altLang="en-US" sz="2000" dirty="0"/>
              <a:t>的</a:t>
            </a:r>
            <a:r>
              <a:rPr lang="en-US" altLang="zh-CN" sz="2000" dirty="0"/>
              <a:t>DMA</a:t>
            </a:r>
            <a:r>
              <a:rPr lang="zh-CN" altLang="en-US" sz="2000" dirty="0"/>
              <a:t>响应信号</a:t>
            </a:r>
            <a:endParaRPr lang="en-US" altLang="zh-CN" sz="2000" dirty="0"/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None/>
            </a:pPr>
            <a:r>
              <a:rPr lang="zh-CN" altLang="en-US" sz="2000" dirty="0" smtClean="0"/>
              <a:t>  批准</a:t>
            </a:r>
            <a:r>
              <a:rPr lang="zh-CN" altLang="en-US" sz="2000" dirty="0"/>
              <a:t>设备的</a:t>
            </a:r>
            <a:r>
              <a:rPr lang="en-US" altLang="zh-CN" sz="2000" dirty="0"/>
              <a:t>DMA</a:t>
            </a:r>
            <a:r>
              <a:rPr lang="zh-CN" altLang="en-US" sz="2000" dirty="0"/>
              <a:t>请求</a:t>
            </a:r>
            <a:endParaRPr lang="en-US" altLang="zh-CN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847"/>
            <a:ext cx="4783956" cy="669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8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404664"/>
            <a:ext cx="8271898" cy="56765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/>
              <a:t>例：假设</a:t>
            </a:r>
            <a:r>
              <a:rPr lang="zh-CN" altLang="en-US" dirty="0"/>
              <a:t>有磁盘、磁带、打印机三个设备同时</a:t>
            </a:r>
            <a:r>
              <a:rPr lang="zh-CN" altLang="en-US" dirty="0" smtClean="0"/>
              <a:t>工作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200" dirty="0" smtClean="0"/>
              <a:t>磁盘</a:t>
            </a:r>
            <a:r>
              <a:rPr lang="zh-CN" altLang="en-US" sz="2200" dirty="0"/>
              <a:t>以</a:t>
            </a:r>
            <a:r>
              <a:rPr lang="en-US" altLang="zh-CN" sz="2200" dirty="0"/>
              <a:t>30μs</a:t>
            </a:r>
            <a:r>
              <a:rPr lang="zh-CN" altLang="en-US" sz="2200" dirty="0"/>
              <a:t>的间隔向控制器发</a:t>
            </a:r>
            <a:r>
              <a:rPr lang="en-US" altLang="zh-CN" sz="2200" dirty="0"/>
              <a:t>DMA</a:t>
            </a:r>
            <a:r>
              <a:rPr lang="zh-CN" altLang="en-US" sz="2200" dirty="0" smtClean="0"/>
              <a:t>请求</a:t>
            </a:r>
            <a:endParaRPr lang="en-US" altLang="zh-CN" sz="22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200" dirty="0" smtClean="0"/>
              <a:t>磁带</a:t>
            </a:r>
            <a:r>
              <a:rPr lang="zh-CN" altLang="en-US" sz="2200" dirty="0"/>
              <a:t>以</a:t>
            </a:r>
            <a:r>
              <a:rPr lang="en-US" altLang="zh-CN" sz="2200" dirty="0"/>
              <a:t>45μs</a:t>
            </a:r>
            <a:r>
              <a:rPr lang="zh-CN" altLang="en-US" sz="2200" dirty="0"/>
              <a:t>的间隔发</a:t>
            </a:r>
            <a:r>
              <a:rPr lang="en-US" altLang="zh-CN" sz="2200" dirty="0"/>
              <a:t>DMA</a:t>
            </a:r>
            <a:r>
              <a:rPr lang="zh-CN" altLang="en-US" sz="2200" dirty="0" smtClean="0"/>
              <a:t>请求</a:t>
            </a:r>
            <a:endParaRPr lang="en-US" altLang="zh-CN" sz="22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200" dirty="0" smtClean="0"/>
              <a:t>打印机</a:t>
            </a:r>
            <a:r>
              <a:rPr lang="zh-CN" altLang="en-US" sz="2200" dirty="0"/>
              <a:t>以</a:t>
            </a:r>
            <a:r>
              <a:rPr lang="en-US" altLang="zh-CN" sz="2200" dirty="0"/>
              <a:t>150μs</a:t>
            </a:r>
            <a:r>
              <a:rPr lang="zh-CN" altLang="en-US" sz="2200" dirty="0"/>
              <a:t>间隔发</a:t>
            </a:r>
            <a:r>
              <a:rPr lang="en-US" altLang="zh-CN" sz="2200" dirty="0"/>
              <a:t>DMA</a:t>
            </a:r>
            <a:r>
              <a:rPr lang="zh-CN" altLang="en-US" sz="2200" dirty="0"/>
              <a:t>请求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根据</a:t>
            </a:r>
            <a:r>
              <a:rPr lang="zh-CN" altLang="en-US" dirty="0"/>
              <a:t>传输速率，磁盘优先权最高，磁带次之，打印机</a:t>
            </a:r>
            <a:r>
              <a:rPr lang="zh-CN" altLang="en-US" dirty="0" smtClean="0"/>
              <a:t>最低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假设</a:t>
            </a:r>
            <a:r>
              <a:rPr lang="en-US" altLang="zh-CN" dirty="0"/>
              <a:t>DMA</a:t>
            </a:r>
            <a:r>
              <a:rPr lang="zh-CN" altLang="en-US" dirty="0"/>
              <a:t>控制器每完成一次</a:t>
            </a:r>
            <a:r>
              <a:rPr lang="en-US" altLang="zh-CN" dirty="0"/>
              <a:t>DMA</a:t>
            </a:r>
            <a:r>
              <a:rPr lang="zh-CN" altLang="en-US" dirty="0"/>
              <a:t>传送所需的时间是</a:t>
            </a:r>
            <a:r>
              <a:rPr lang="en-US" altLang="zh-CN" dirty="0" smtClean="0"/>
              <a:t>5μs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</a:rPr>
              <a:t>若</a:t>
            </a:r>
            <a:r>
              <a:rPr lang="zh-CN" altLang="en-US" b="1" dirty="0">
                <a:solidFill>
                  <a:srgbClr val="C00000"/>
                </a:solidFill>
              </a:rPr>
              <a:t>采用多路型</a:t>
            </a:r>
            <a:r>
              <a:rPr lang="en-US" altLang="zh-CN" b="1" dirty="0">
                <a:solidFill>
                  <a:srgbClr val="C00000"/>
                </a:solidFill>
              </a:rPr>
              <a:t>DMA</a:t>
            </a:r>
            <a:r>
              <a:rPr lang="zh-CN" altLang="en-US" b="1" dirty="0">
                <a:solidFill>
                  <a:srgbClr val="C00000"/>
                </a:solidFill>
              </a:rPr>
              <a:t>控制器</a:t>
            </a:r>
            <a:r>
              <a:rPr lang="zh-CN" altLang="en-US" b="1" dirty="0" smtClean="0">
                <a:solidFill>
                  <a:srgbClr val="C00000"/>
                </a:solidFill>
              </a:rPr>
              <a:t>，画</a:t>
            </a:r>
            <a:r>
              <a:rPr lang="zh-CN" altLang="en-US" b="1" dirty="0">
                <a:solidFill>
                  <a:srgbClr val="C00000"/>
                </a:solidFill>
              </a:rPr>
              <a:t>出</a:t>
            </a:r>
            <a:r>
              <a:rPr lang="en-US" altLang="zh-CN" b="1" dirty="0">
                <a:solidFill>
                  <a:srgbClr val="C00000"/>
                </a:solidFill>
              </a:rPr>
              <a:t>DMA</a:t>
            </a:r>
            <a:r>
              <a:rPr lang="zh-CN" altLang="en-US" b="1" dirty="0">
                <a:solidFill>
                  <a:srgbClr val="C00000"/>
                </a:solidFill>
              </a:rPr>
              <a:t>控制器服务三个设备的工作时间</a:t>
            </a:r>
            <a:r>
              <a:rPr lang="zh-CN" altLang="en-US" b="1" dirty="0" smtClean="0">
                <a:solidFill>
                  <a:srgbClr val="C00000"/>
                </a:solidFill>
              </a:rPr>
              <a:t>图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7559824" y="0"/>
            <a:ext cx="1584176" cy="428672"/>
          </a:xfrm>
        </p:spPr>
        <p:txBody>
          <a:bodyPr/>
          <a:lstStyle/>
          <a:p>
            <a:pPr>
              <a:defRPr/>
            </a:pPr>
            <a:fld id="{5B1B08FB-F116-4732-83E6-5B8805F896A1}" type="datetime10">
              <a:rPr lang="zh-CN" altLang="en-US" smtClean="0"/>
              <a:t>10:43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1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251520" y="3645025"/>
            <a:ext cx="8496944" cy="3168352"/>
          </a:xfrm>
          <a:solidFill>
            <a:schemeClr val="accent4">
              <a:lumMod val="40000"/>
              <a:lumOff val="60000"/>
            </a:schemeClr>
          </a:solidFill>
          <a:ln/>
          <a:extLst/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en-US" altLang="zh-CN" sz="2000" dirty="0" smtClean="0">
                <a:solidFill>
                  <a:srgbClr val="000066"/>
                </a:solidFill>
              </a:rPr>
              <a:t>T1</a:t>
            </a:r>
            <a:r>
              <a:rPr lang="zh-CN" altLang="en-US" sz="2000" dirty="0">
                <a:solidFill>
                  <a:srgbClr val="000066"/>
                </a:solidFill>
              </a:rPr>
              <a:t>间隔中控制器首先为打印机服务，因为此时只有打印机有</a:t>
            </a:r>
            <a:r>
              <a:rPr lang="zh-CN" altLang="en-US" sz="2000" dirty="0" smtClean="0">
                <a:solidFill>
                  <a:srgbClr val="000066"/>
                </a:solidFill>
              </a:rPr>
              <a:t>请求</a:t>
            </a:r>
            <a:endParaRPr lang="en-US" altLang="zh-CN" sz="2000" dirty="0" smtClean="0">
              <a:solidFill>
                <a:srgbClr val="000066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en-US" altLang="zh-CN" sz="2000" dirty="0" smtClean="0">
                <a:solidFill>
                  <a:srgbClr val="000066"/>
                </a:solidFill>
              </a:rPr>
              <a:t>T2</a:t>
            </a:r>
            <a:r>
              <a:rPr lang="zh-CN" altLang="en-US" sz="2000" dirty="0">
                <a:solidFill>
                  <a:srgbClr val="000066"/>
                </a:solidFill>
              </a:rPr>
              <a:t>间隔前沿磁盘、磁带同时有请求，首先为优先权高的磁盘服务，然后为磁带服务，每次服务传送一个</a:t>
            </a:r>
            <a:r>
              <a:rPr lang="zh-CN" altLang="en-US" sz="2000" dirty="0" smtClean="0">
                <a:solidFill>
                  <a:srgbClr val="000066"/>
                </a:solidFill>
              </a:rPr>
              <a:t>字节</a:t>
            </a:r>
            <a:endParaRPr lang="en-US" altLang="zh-CN" sz="2000" dirty="0" smtClean="0">
              <a:solidFill>
                <a:srgbClr val="000066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zh-CN" altLang="en-US" sz="2000" dirty="0" smtClean="0">
                <a:solidFill>
                  <a:srgbClr val="000066"/>
                </a:solidFill>
              </a:rPr>
              <a:t>在</a:t>
            </a:r>
            <a:r>
              <a:rPr lang="en-US" altLang="zh-CN" sz="2000" dirty="0">
                <a:solidFill>
                  <a:srgbClr val="000066"/>
                </a:solidFill>
              </a:rPr>
              <a:t>120μs</a:t>
            </a:r>
            <a:r>
              <a:rPr lang="zh-CN" altLang="en-US" sz="2000" dirty="0">
                <a:solidFill>
                  <a:srgbClr val="000066"/>
                </a:solidFill>
              </a:rPr>
              <a:t>时间阶段中，为打印机</a:t>
            </a:r>
            <a:r>
              <a:rPr lang="zh-CN" altLang="en-US" sz="2000" dirty="0" smtClean="0">
                <a:solidFill>
                  <a:srgbClr val="000066"/>
                </a:solidFill>
              </a:rPr>
              <a:t>服务一</a:t>
            </a:r>
            <a:r>
              <a:rPr lang="zh-CN" altLang="en-US" sz="2000" dirty="0">
                <a:solidFill>
                  <a:srgbClr val="000066"/>
                </a:solidFill>
              </a:rPr>
              <a:t>次</a:t>
            </a:r>
            <a:r>
              <a:rPr lang="en-US" altLang="zh-CN" sz="2000" dirty="0">
                <a:solidFill>
                  <a:srgbClr val="000066"/>
                </a:solidFill>
              </a:rPr>
              <a:t>(T1)</a:t>
            </a:r>
            <a:r>
              <a:rPr lang="zh-CN" altLang="en-US" sz="2000" dirty="0">
                <a:solidFill>
                  <a:srgbClr val="000066"/>
                </a:solidFill>
              </a:rPr>
              <a:t>，为磁盘服务四次</a:t>
            </a:r>
            <a:r>
              <a:rPr lang="en-US" altLang="zh-CN" sz="2000" dirty="0">
                <a:solidFill>
                  <a:srgbClr val="000066"/>
                </a:solidFill>
              </a:rPr>
              <a:t>(T2</a:t>
            </a:r>
            <a:r>
              <a:rPr lang="zh-CN" altLang="en-US" sz="2000" dirty="0">
                <a:solidFill>
                  <a:srgbClr val="000066"/>
                </a:solidFill>
              </a:rPr>
              <a:t>，</a:t>
            </a:r>
            <a:r>
              <a:rPr lang="en-US" altLang="zh-CN" sz="2000" dirty="0">
                <a:solidFill>
                  <a:srgbClr val="000066"/>
                </a:solidFill>
              </a:rPr>
              <a:t>T4</a:t>
            </a:r>
            <a:r>
              <a:rPr lang="zh-CN" altLang="en-US" sz="2000" dirty="0">
                <a:solidFill>
                  <a:srgbClr val="000066"/>
                </a:solidFill>
              </a:rPr>
              <a:t>，</a:t>
            </a:r>
            <a:r>
              <a:rPr lang="en-US" altLang="zh-CN" sz="2000" dirty="0">
                <a:solidFill>
                  <a:srgbClr val="000066"/>
                </a:solidFill>
              </a:rPr>
              <a:t>T6</a:t>
            </a:r>
            <a:r>
              <a:rPr lang="zh-CN" altLang="en-US" sz="2000" dirty="0">
                <a:solidFill>
                  <a:srgbClr val="000066"/>
                </a:solidFill>
              </a:rPr>
              <a:t>，</a:t>
            </a:r>
            <a:r>
              <a:rPr lang="en-US" altLang="zh-CN" sz="2000" dirty="0">
                <a:solidFill>
                  <a:srgbClr val="000066"/>
                </a:solidFill>
              </a:rPr>
              <a:t>T7)</a:t>
            </a:r>
            <a:r>
              <a:rPr lang="zh-CN" altLang="en-US" sz="2000" dirty="0">
                <a:solidFill>
                  <a:srgbClr val="000066"/>
                </a:solidFill>
              </a:rPr>
              <a:t>，为磁带服务三次</a:t>
            </a:r>
            <a:r>
              <a:rPr lang="en-US" altLang="zh-CN" sz="2000" dirty="0">
                <a:solidFill>
                  <a:srgbClr val="000066"/>
                </a:solidFill>
              </a:rPr>
              <a:t>(T3</a:t>
            </a:r>
            <a:r>
              <a:rPr lang="zh-CN" altLang="en-US" sz="2000" dirty="0">
                <a:solidFill>
                  <a:srgbClr val="000066"/>
                </a:solidFill>
              </a:rPr>
              <a:t>，</a:t>
            </a:r>
            <a:r>
              <a:rPr lang="en-US" altLang="zh-CN" sz="2000" dirty="0">
                <a:solidFill>
                  <a:srgbClr val="000066"/>
                </a:solidFill>
              </a:rPr>
              <a:t>T5</a:t>
            </a:r>
            <a:r>
              <a:rPr lang="zh-CN" altLang="en-US" sz="2000" dirty="0">
                <a:solidFill>
                  <a:srgbClr val="000066"/>
                </a:solidFill>
              </a:rPr>
              <a:t>，</a:t>
            </a:r>
            <a:r>
              <a:rPr lang="en-US" altLang="zh-CN" sz="2000" dirty="0">
                <a:solidFill>
                  <a:srgbClr val="000066"/>
                </a:solidFill>
              </a:rPr>
              <a:t>T8)</a:t>
            </a:r>
            <a:r>
              <a:rPr lang="zh-CN" altLang="en-US" sz="2000" dirty="0" smtClean="0">
                <a:solidFill>
                  <a:srgbClr val="000066"/>
                </a:solidFill>
              </a:rPr>
              <a:t>。</a:t>
            </a:r>
            <a:endParaRPr lang="en-US" altLang="zh-CN" sz="2000" dirty="0" smtClean="0">
              <a:solidFill>
                <a:srgbClr val="000066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zh-CN" altLang="en-US" sz="2000" dirty="0" smtClean="0">
                <a:solidFill>
                  <a:srgbClr val="000066"/>
                </a:solidFill>
              </a:rPr>
              <a:t>从</a:t>
            </a:r>
            <a:r>
              <a:rPr lang="zh-CN" altLang="en-US" sz="2000" dirty="0">
                <a:solidFill>
                  <a:srgbClr val="000066"/>
                </a:solidFill>
              </a:rPr>
              <a:t>图上看到</a:t>
            </a:r>
            <a:r>
              <a:rPr lang="zh-CN" altLang="en-US" sz="2000" dirty="0" smtClean="0">
                <a:solidFill>
                  <a:srgbClr val="000066"/>
                </a:solidFill>
              </a:rPr>
              <a:t>，</a:t>
            </a:r>
            <a:r>
              <a:rPr lang="en-US" altLang="zh-CN" sz="2000" dirty="0" smtClean="0">
                <a:solidFill>
                  <a:srgbClr val="000066"/>
                </a:solidFill>
              </a:rPr>
              <a:t>DMA</a:t>
            </a:r>
            <a:r>
              <a:rPr lang="zh-CN" altLang="en-US" sz="2000" dirty="0">
                <a:solidFill>
                  <a:srgbClr val="000066"/>
                </a:solidFill>
              </a:rPr>
              <a:t>尚有空闲时间</a:t>
            </a:r>
            <a:r>
              <a:rPr lang="zh-CN" altLang="en-US" sz="2000" dirty="0" smtClean="0">
                <a:solidFill>
                  <a:srgbClr val="000066"/>
                </a:solidFill>
              </a:rPr>
              <a:t>，控制器</a:t>
            </a:r>
            <a:r>
              <a:rPr lang="zh-CN" altLang="en-US" sz="2000" dirty="0">
                <a:solidFill>
                  <a:srgbClr val="000066"/>
                </a:solidFill>
              </a:rPr>
              <a:t>还可以容纳更多</a:t>
            </a:r>
            <a:r>
              <a:rPr lang="zh-CN" altLang="en-US" sz="2000" dirty="0" smtClean="0">
                <a:solidFill>
                  <a:srgbClr val="000066"/>
                </a:solidFill>
              </a:rPr>
              <a:t>设备</a:t>
            </a:r>
            <a:endParaRPr lang="zh-CN" altLang="en-US" sz="2000" dirty="0">
              <a:solidFill>
                <a:srgbClr val="000066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62126" y="-27383"/>
            <a:ext cx="8486338" cy="3528392"/>
            <a:chOff x="262126" y="188640"/>
            <a:chExt cx="8486338" cy="3840261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336" y="188640"/>
              <a:ext cx="8189958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811" y="927571"/>
              <a:ext cx="8199838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276" y="1771476"/>
              <a:ext cx="8367786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126" y="2609676"/>
              <a:ext cx="8486338" cy="141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7559824" y="0"/>
            <a:ext cx="1584176" cy="428672"/>
          </a:xfrm>
        </p:spPr>
        <p:txBody>
          <a:bodyPr/>
          <a:lstStyle/>
          <a:p>
            <a:pPr>
              <a:defRPr/>
            </a:pPr>
            <a:fld id="{E48889CA-3B9B-4A93-97A2-9588EBC14DA6}" type="datetime10">
              <a:rPr lang="zh-CN" altLang="en-US" smtClean="0"/>
              <a:t>10:43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512175" cy="5400675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140000"/>
              </a:lnSpc>
              <a:buSzPct val="55000"/>
              <a:buFont typeface="Monotype Sorts" pitchFamily="2" charset="2"/>
              <a:buNone/>
              <a:tabLst>
                <a:tab pos="1333500" algn="l"/>
              </a:tabLst>
            </a:pPr>
            <a:r>
              <a:rPr lang="zh-CN" altLang="en-US" sz="2800" b="1" dirty="0" smtClean="0">
                <a:solidFill>
                  <a:srgbClr val="000066"/>
                </a:solidFill>
              </a:rPr>
              <a:t>一、通道的基本概念</a:t>
            </a:r>
          </a:p>
          <a:p>
            <a:pPr marL="0" indent="0" eaLnBrk="1" hangingPunct="1">
              <a:lnSpc>
                <a:spcPct val="140000"/>
              </a:lnSpc>
              <a:buSzPct val="55000"/>
              <a:buFont typeface="Monotype Sorts" pitchFamily="2" charset="2"/>
              <a:buNone/>
              <a:tabLst>
                <a:tab pos="1333500" algn="l"/>
              </a:tabLst>
            </a:pPr>
            <a:r>
              <a:rPr lang="zh-CN" altLang="en-US" b="1" dirty="0" smtClean="0">
                <a:solidFill>
                  <a:srgbClr val="006600"/>
                </a:solidFill>
              </a:rPr>
              <a:t>1、什么是通道</a:t>
            </a:r>
          </a:p>
          <a:p>
            <a:pPr>
              <a:lnSpc>
                <a:spcPct val="140000"/>
              </a:lnSpc>
              <a:buSzPct val="55000"/>
              <a:tabLst>
                <a:tab pos="1333500" algn="l"/>
              </a:tabLst>
            </a:pPr>
            <a:r>
              <a:rPr lang="zh-CN" altLang="en-US" sz="2200" dirty="0" smtClean="0"/>
              <a:t>通道是计算机系统中代替</a:t>
            </a:r>
            <a:r>
              <a:rPr lang="en-US" altLang="zh-CN" sz="2200" dirty="0" smtClean="0"/>
              <a:t>CPU</a:t>
            </a:r>
            <a:r>
              <a:rPr lang="zh-CN" altLang="en-US" sz="2200" dirty="0" smtClean="0"/>
              <a:t>管理控制外设的独立部件，是一种能执行有限</a:t>
            </a:r>
            <a:r>
              <a:rPr lang="en-US" altLang="zh-CN" sz="2200" dirty="0" smtClean="0"/>
              <a:t>I/O</a:t>
            </a:r>
            <a:r>
              <a:rPr lang="zh-CN" altLang="en-US" sz="2200" dirty="0" smtClean="0"/>
              <a:t>指令集合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通道命令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的</a:t>
            </a:r>
            <a:r>
              <a:rPr lang="en-US" altLang="zh-CN" sz="2200" dirty="0" smtClean="0"/>
              <a:t>I/O</a:t>
            </a:r>
            <a:r>
              <a:rPr lang="zh-CN" altLang="en-US" sz="2200" dirty="0" smtClean="0"/>
              <a:t>处理机</a:t>
            </a:r>
          </a:p>
          <a:p>
            <a:pPr>
              <a:lnSpc>
                <a:spcPct val="140000"/>
              </a:lnSpc>
              <a:buSzPct val="55000"/>
              <a:tabLst>
                <a:tab pos="1333500" algn="l"/>
              </a:tabLst>
            </a:pPr>
            <a:r>
              <a:rPr lang="zh-CN" altLang="en-US" sz="2200" dirty="0" smtClean="0"/>
              <a:t>是负责“传输控制”的特殊处理机，一般用于大中型计算机</a:t>
            </a:r>
            <a:endParaRPr lang="en-US" altLang="zh-CN" sz="2200" dirty="0" smtClean="0"/>
          </a:p>
          <a:p>
            <a:pPr marL="0" indent="0">
              <a:lnSpc>
                <a:spcPct val="150000"/>
              </a:lnSpc>
              <a:buSzPct val="55000"/>
              <a:buNone/>
              <a:tabLst>
                <a:tab pos="1333500" algn="l"/>
              </a:tabLst>
            </a:pPr>
            <a:r>
              <a:rPr lang="zh-CN" altLang="en-US" b="1" dirty="0">
                <a:solidFill>
                  <a:srgbClr val="006600"/>
                </a:solidFill>
              </a:rPr>
              <a:t>2、工作</a:t>
            </a:r>
            <a:r>
              <a:rPr lang="zh-CN" altLang="en-US" b="1" dirty="0" smtClean="0">
                <a:solidFill>
                  <a:srgbClr val="006600"/>
                </a:solidFill>
              </a:rPr>
              <a:t>方式</a:t>
            </a:r>
            <a:endParaRPr lang="en-US" altLang="zh-CN" b="1" dirty="0">
              <a:solidFill>
                <a:srgbClr val="006600"/>
              </a:solidFill>
            </a:endParaRPr>
          </a:p>
          <a:p>
            <a:pPr>
              <a:lnSpc>
                <a:spcPct val="140000"/>
              </a:lnSpc>
              <a:buSzPct val="55000"/>
              <a:tabLst>
                <a:tab pos="1333500" algn="l"/>
              </a:tabLst>
            </a:pPr>
            <a:r>
              <a:rPr lang="en-US" altLang="zh-CN" sz="2200" dirty="0"/>
              <a:t>CPU</a:t>
            </a:r>
            <a:r>
              <a:rPr lang="zh-CN" altLang="en-US" sz="2200" dirty="0"/>
              <a:t>启动通道后，</a:t>
            </a:r>
            <a:r>
              <a:rPr lang="zh-CN" altLang="en-US" sz="2200" dirty="0" smtClean="0"/>
              <a:t>通道去</a:t>
            </a:r>
            <a:r>
              <a:rPr lang="zh-CN" altLang="en-US" sz="2200" dirty="0"/>
              <a:t>内存取出通道指令并</a:t>
            </a:r>
            <a:r>
              <a:rPr lang="zh-CN" altLang="en-US" sz="2200" dirty="0" smtClean="0"/>
              <a:t>执行</a:t>
            </a:r>
            <a:endParaRPr lang="en-US" altLang="zh-CN" sz="2200" dirty="0"/>
          </a:p>
          <a:p>
            <a:pPr>
              <a:lnSpc>
                <a:spcPct val="140000"/>
              </a:lnSpc>
              <a:buSzPct val="55000"/>
              <a:tabLst>
                <a:tab pos="1333500" algn="l"/>
              </a:tabLst>
            </a:pPr>
            <a:r>
              <a:rPr lang="zh-CN" altLang="en-US" sz="2200" dirty="0"/>
              <a:t>数据交换结束后，向</a:t>
            </a:r>
            <a:r>
              <a:rPr lang="en-US" altLang="zh-CN" sz="2200" dirty="0"/>
              <a:t>CPU</a:t>
            </a:r>
            <a:r>
              <a:rPr lang="zh-CN" altLang="en-US" sz="2200" dirty="0"/>
              <a:t>发出中断请求，进行通道结束处理</a:t>
            </a:r>
            <a:r>
              <a:rPr lang="zh-CN" altLang="en-US" sz="2200" dirty="0" smtClean="0"/>
              <a:t>工作</a:t>
            </a:r>
            <a:endParaRPr lang="en-US" altLang="zh-CN" sz="2200" dirty="0" smtClean="0"/>
          </a:p>
          <a:p>
            <a:pPr marL="0" indent="0">
              <a:lnSpc>
                <a:spcPct val="160000"/>
              </a:lnSpc>
              <a:buSzPct val="55000"/>
              <a:buNone/>
              <a:tabLst>
                <a:tab pos="1333500" algn="l"/>
              </a:tabLst>
            </a:pPr>
            <a:r>
              <a:rPr lang="en-US" altLang="zh-CN" b="1" dirty="0">
                <a:solidFill>
                  <a:srgbClr val="006600"/>
                </a:solidFill>
              </a:rPr>
              <a:t>3</a:t>
            </a:r>
            <a:r>
              <a:rPr lang="zh-CN" altLang="en-US" b="1" dirty="0">
                <a:solidFill>
                  <a:srgbClr val="006600"/>
                </a:solidFill>
              </a:rPr>
              <a:t>、特征</a:t>
            </a:r>
            <a:endParaRPr lang="en-US" altLang="zh-CN" b="1" dirty="0">
              <a:solidFill>
                <a:srgbClr val="0066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200" dirty="0" smtClean="0"/>
              <a:t>增强</a:t>
            </a:r>
            <a:r>
              <a:rPr lang="zh-CN" altLang="en-US" sz="2200" dirty="0"/>
              <a:t>了主机与</a:t>
            </a:r>
            <a:r>
              <a:rPr lang="zh-CN" altLang="en-US" sz="2200" dirty="0" smtClean="0"/>
              <a:t>通道、各通道间</a:t>
            </a:r>
            <a:r>
              <a:rPr lang="zh-CN" altLang="en-US" sz="2200" dirty="0"/>
              <a:t>、同一通道的各</a:t>
            </a:r>
            <a:r>
              <a:rPr lang="zh-CN" altLang="en-US" sz="2200" dirty="0" smtClean="0"/>
              <a:t>设备间</a:t>
            </a:r>
            <a:r>
              <a:rPr lang="zh-CN" altLang="en-US" sz="2200" dirty="0"/>
              <a:t>的</a:t>
            </a:r>
            <a:r>
              <a:rPr lang="zh-CN" altLang="en-US" sz="2200" dirty="0" smtClean="0"/>
              <a:t>并行能力</a:t>
            </a:r>
            <a:endParaRPr lang="zh-CN" altLang="en-US" sz="2200" dirty="0"/>
          </a:p>
          <a:p>
            <a:pPr marL="0" indent="0" eaLnBrk="1" hangingPunct="1">
              <a:lnSpc>
                <a:spcPct val="140000"/>
              </a:lnSpc>
              <a:buSzPct val="55000"/>
              <a:buFont typeface="Monotype Sorts" pitchFamily="2" charset="2"/>
              <a:buNone/>
              <a:tabLst>
                <a:tab pos="1333500" algn="l"/>
              </a:tabLst>
            </a:pPr>
            <a:endParaRPr lang="zh-CN" altLang="en-US" sz="20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0744" y="202630"/>
            <a:ext cx="7467600" cy="77809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cs typeface="Times New Roman" pitchFamily="18" charset="0"/>
              </a:rPr>
              <a:t>8.5 </a:t>
            </a:r>
            <a:r>
              <a:rPr lang="zh-CN" altLang="en-US" sz="3200" dirty="0"/>
              <a:t>通道方式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7559824" y="0"/>
            <a:ext cx="1584176" cy="428672"/>
          </a:xfrm>
        </p:spPr>
        <p:txBody>
          <a:bodyPr/>
          <a:lstStyle/>
          <a:p>
            <a:pPr>
              <a:defRPr/>
            </a:pPr>
            <a:fld id="{88601D0D-26C9-4073-93E4-E14FE96DC8B7}" type="datetime10">
              <a:rPr lang="zh-CN" altLang="en-US" smtClean="0"/>
              <a:t>10:43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39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44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8a19a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692696"/>
            <a:ext cx="6912768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073" y="116632"/>
            <a:ext cx="8029327" cy="5760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SzPct val="55000"/>
              <a:buNone/>
              <a:tabLst>
                <a:tab pos="1333500" algn="l"/>
              </a:tabLst>
            </a:pPr>
            <a:r>
              <a:rPr lang="en-US" altLang="zh-CN" b="1" dirty="0">
                <a:solidFill>
                  <a:srgbClr val="006600"/>
                </a:solidFill>
              </a:rPr>
              <a:t>4</a:t>
            </a:r>
            <a:r>
              <a:rPr lang="zh-CN" altLang="en-US" b="1" dirty="0">
                <a:solidFill>
                  <a:srgbClr val="006600"/>
                </a:solidFill>
              </a:rPr>
              <a:t>、四级连接：主机</a:t>
            </a:r>
            <a:r>
              <a:rPr lang="en-US" altLang="zh-CN" b="1" dirty="0">
                <a:solidFill>
                  <a:srgbClr val="006600"/>
                </a:solidFill>
              </a:rPr>
              <a:t>—</a:t>
            </a:r>
            <a:r>
              <a:rPr lang="zh-CN" altLang="en-US" b="1" dirty="0">
                <a:solidFill>
                  <a:srgbClr val="006600"/>
                </a:solidFill>
              </a:rPr>
              <a:t>通道</a:t>
            </a:r>
            <a:r>
              <a:rPr lang="en-US" altLang="zh-CN" b="1" dirty="0">
                <a:solidFill>
                  <a:srgbClr val="006600"/>
                </a:solidFill>
              </a:rPr>
              <a:t>—</a:t>
            </a:r>
            <a:r>
              <a:rPr lang="zh-CN" altLang="en-US" b="1" dirty="0">
                <a:solidFill>
                  <a:srgbClr val="006600"/>
                </a:solidFill>
              </a:rPr>
              <a:t>设备控制器</a:t>
            </a:r>
            <a:r>
              <a:rPr lang="en-US" altLang="zh-CN" b="1" dirty="0">
                <a:solidFill>
                  <a:srgbClr val="006600"/>
                </a:solidFill>
              </a:rPr>
              <a:t>—I/O</a:t>
            </a:r>
            <a:r>
              <a:rPr lang="zh-CN" altLang="en-US" b="1" dirty="0">
                <a:solidFill>
                  <a:srgbClr val="006600"/>
                </a:solidFill>
              </a:rPr>
              <a:t>设备  </a:t>
            </a:r>
            <a:endParaRPr lang="en-US" altLang="zh-CN" b="1" dirty="0">
              <a:solidFill>
                <a:srgbClr val="0066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240299"/>
            <a:ext cx="17281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40000"/>
              </a:lnSpc>
              <a:buSzPct val="55000"/>
              <a:tabLst>
                <a:tab pos="1333500" algn="l"/>
              </a:tabLst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 系统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buSzPct val="55000"/>
              <a:tabLst>
                <a:tab pos="1333500" algn="l"/>
              </a:tabLs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连接通、内存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spcBef>
                <a:spcPts val="1200"/>
              </a:spcBef>
              <a:buSzPct val="55000"/>
              <a:tabLst>
                <a:tab pos="1333500" algn="l"/>
              </a:tabLst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O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buSzPct val="55000"/>
              <a:tabLst>
                <a:tab pos="1333500" algn="l"/>
              </a:tabLst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通道总线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lnSpc>
                <a:spcPct val="140000"/>
              </a:lnSpc>
              <a:buSzPct val="55000"/>
              <a:tabLst>
                <a:tab pos="1333500" algn="l"/>
              </a:tabLs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外围设备与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通道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spcBef>
                <a:spcPts val="1200"/>
              </a:spcBef>
              <a:buSzPct val="55000"/>
              <a:tabLst>
                <a:tab pos="1333500" algn="l"/>
              </a:tabLst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存储管理部件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决定哪个部件优先访问内存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7559824" y="0"/>
            <a:ext cx="1584176" cy="428672"/>
          </a:xfrm>
        </p:spPr>
        <p:txBody>
          <a:bodyPr/>
          <a:lstStyle/>
          <a:p>
            <a:pPr>
              <a:defRPr/>
            </a:pPr>
            <a:fld id="{308F4685-8DCC-4D4C-849A-34B22A67E265}" type="datetime10">
              <a:rPr lang="zh-CN" altLang="en-US" smtClean="0"/>
              <a:t>10:43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0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90662"/>
            <a:ext cx="7467600" cy="634082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006600"/>
                </a:solidFill>
              </a:rPr>
              <a:t>5</a:t>
            </a:r>
            <a:r>
              <a:rPr lang="zh-CN" altLang="en-US" sz="2800" dirty="0" smtClean="0">
                <a:solidFill>
                  <a:srgbClr val="006600"/>
                </a:solidFill>
              </a:rPr>
              <a:t>、通道的任务</a:t>
            </a:r>
            <a:endParaRPr lang="zh-CN" altLang="en-US" sz="2800" dirty="0">
              <a:solidFill>
                <a:srgbClr val="006600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75853"/>
            <a:ext cx="8374385" cy="4573427"/>
          </a:xfrm>
        </p:spPr>
        <p:txBody>
          <a:bodyPr>
            <a:noAutofit/>
          </a:bodyPr>
          <a:lstStyle/>
          <a:p>
            <a:pPr algn="just">
              <a:lnSpc>
                <a:spcPct val="140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</a:rPr>
              <a:t>接收</a:t>
            </a:r>
            <a:r>
              <a:rPr lang="en-US" altLang="zh-CN" sz="2200" b="1" dirty="0" smtClean="0">
                <a:solidFill>
                  <a:srgbClr val="C00000"/>
                </a:solidFill>
                <a:cs typeface="Times New Roman" pitchFamily="18" charset="0"/>
              </a:rPr>
              <a:t>CPU</a:t>
            </a:r>
            <a:r>
              <a:rPr lang="zh-CN" altLang="en-US" sz="2200" b="1" dirty="0">
                <a:solidFill>
                  <a:srgbClr val="C00000"/>
                </a:solidFill>
              </a:rPr>
              <a:t>的</a:t>
            </a:r>
            <a:r>
              <a:rPr lang="en-US" altLang="zh-CN" sz="2200" b="1" dirty="0">
                <a:solidFill>
                  <a:srgbClr val="C00000"/>
                </a:solidFill>
                <a:cs typeface="Times New Roman" pitchFamily="18" charset="0"/>
              </a:rPr>
              <a:t>I/O</a:t>
            </a:r>
            <a:r>
              <a:rPr lang="zh-CN" altLang="en-US" sz="2200" b="1" dirty="0">
                <a:solidFill>
                  <a:srgbClr val="C00000"/>
                </a:solidFill>
              </a:rPr>
              <a:t>指令</a:t>
            </a:r>
            <a:r>
              <a:rPr lang="zh-CN" altLang="en-US" sz="2200" dirty="0"/>
              <a:t>，按指令要求与</a:t>
            </a:r>
            <a:r>
              <a:rPr lang="zh-CN" altLang="en-US" sz="2200" dirty="0" smtClean="0"/>
              <a:t>指定外设通信</a:t>
            </a:r>
            <a:endParaRPr lang="zh-CN" altLang="en-US" sz="2200" dirty="0">
              <a:cs typeface="Times New Roman" pitchFamily="18" charset="0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</a:rPr>
              <a:t>读取通道</a:t>
            </a:r>
            <a:r>
              <a:rPr lang="zh-CN" altLang="en-US" sz="2200" b="1" dirty="0">
                <a:solidFill>
                  <a:srgbClr val="C00000"/>
                </a:solidFill>
              </a:rPr>
              <a:t>程序的通道指令</a:t>
            </a:r>
            <a:r>
              <a:rPr lang="zh-CN" altLang="en-US" sz="2200" dirty="0" smtClean="0"/>
              <a:t>，译码</a:t>
            </a:r>
            <a:r>
              <a:rPr lang="zh-CN" altLang="en-US" sz="2200" dirty="0"/>
              <a:t>后向设备控制器和设备</a:t>
            </a:r>
            <a:r>
              <a:rPr lang="zh-CN" altLang="en-US" sz="2200" dirty="0" smtClean="0"/>
              <a:t>发送命令</a:t>
            </a:r>
            <a:endParaRPr lang="zh-CN" altLang="en-US" sz="2200" dirty="0">
              <a:cs typeface="Times New Roman" pitchFamily="18" charset="0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</a:rPr>
              <a:t>组织</a:t>
            </a:r>
            <a:r>
              <a:rPr lang="zh-CN" altLang="en-US" sz="2200" b="1" dirty="0">
                <a:solidFill>
                  <a:srgbClr val="C00000"/>
                </a:solidFill>
              </a:rPr>
              <a:t>外围设备和内存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之间交换数据</a:t>
            </a:r>
            <a:r>
              <a:rPr lang="zh-CN" altLang="en-US" sz="2200" dirty="0" smtClean="0"/>
              <a:t>，</a:t>
            </a:r>
            <a:r>
              <a:rPr lang="zh-CN" altLang="en-US" sz="2200" dirty="0"/>
              <a:t>并根据需要提供数据</a:t>
            </a:r>
            <a:r>
              <a:rPr lang="zh-CN" altLang="en-US" sz="2200" dirty="0" smtClean="0"/>
              <a:t>缓存空间、数据</a:t>
            </a:r>
            <a:r>
              <a:rPr lang="zh-CN" altLang="en-US" sz="2200" dirty="0"/>
              <a:t>存入内存的</a:t>
            </a:r>
            <a:r>
              <a:rPr lang="zh-CN" altLang="en-US" sz="2200" dirty="0" smtClean="0"/>
              <a:t>地址、传送</a:t>
            </a:r>
            <a:r>
              <a:rPr lang="zh-CN" altLang="en-US" sz="2200" dirty="0"/>
              <a:t>的数据</a:t>
            </a:r>
            <a:r>
              <a:rPr lang="zh-CN" altLang="en-US" sz="2200" dirty="0" smtClean="0"/>
              <a:t>量</a:t>
            </a:r>
            <a:endParaRPr lang="zh-CN" altLang="en-US" sz="2200" dirty="0">
              <a:cs typeface="Times New Roman" pitchFamily="18" charset="0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</a:rPr>
              <a:t>获取外围设备状态</a:t>
            </a:r>
            <a:r>
              <a:rPr lang="zh-CN" altLang="en-US" sz="2200" dirty="0" smtClean="0"/>
              <a:t>，</a:t>
            </a:r>
            <a:r>
              <a:rPr lang="zh-CN" altLang="en-US" sz="2200" b="1" dirty="0">
                <a:solidFill>
                  <a:srgbClr val="C00000"/>
                </a:solidFill>
              </a:rPr>
              <a:t>形成并保存通道本身的状态信息</a:t>
            </a:r>
            <a:r>
              <a:rPr lang="zh-CN" altLang="en-US" sz="2200" dirty="0"/>
              <a:t>，根据要求</a:t>
            </a:r>
            <a:r>
              <a:rPr lang="zh-CN" altLang="en-US" sz="2200" dirty="0" smtClean="0"/>
              <a:t>将该状态</a:t>
            </a:r>
            <a:r>
              <a:rPr lang="zh-CN" altLang="en-US" sz="2200" dirty="0"/>
              <a:t>信息送到</a:t>
            </a:r>
            <a:r>
              <a:rPr lang="zh-CN" altLang="en-US" sz="2200" dirty="0" smtClean="0"/>
              <a:t>内存指定</a:t>
            </a:r>
            <a:r>
              <a:rPr lang="zh-CN" altLang="en-US" sz="2200" dirty="0"/>
              <a:t>单元，供</a:t>
            </a:r>
            <a:r>
              <a:rPr lang="en-US" altLang="zh-CN" sz="2200" dirty="0" smtClean="0">
                <a:cs typeface="Times New Roman" pitchFamily="18" charset="0"/>
              </a:rPr>
              <a:t>CPU</a:t>
            </a:r>
            <a:r>
              <a:rPr lang="zh-CN" altLang="en-US" sz="2200" dirty="0" smtClean="0">
                <a:cs typeface="Times New Roman" pitchFamily="18" charset="0"/>
              </a:rPr>
              <a:t>分析</a:t>
            </a:r>
            <a:endParaRPr lang="zh-CN" altLang="en-US" sz="2200" dirty="0">
              <a:cs typeface="Times New Roman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</a:rPr>
              <a:t>将外设和通道的</a:t>
            </a:r>
            <a:r>
              <a:rPr lang="zh-CN" altLang="en-US" sz="2200" b="1" dirty="0">
                <a:solidFill>
                  <a:srgbClr val="C00000"/>
                </a:solidFill>
              </a:rPr>
              <a:t>中断请求，按次序及时报告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CPU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 </a:t>
            </a:r>
            <a:endParaRPr lang="zh-CN" altLang="en-US" sz="2200" b="1" dirty="0">
              <a:solidFill>
                <a:srgbClr val="C00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7559824" y="0"/>
            <a:ext cx="1584176" cy="428672"/>
          </a:xfrm>
        </p:spPr>
        <p:txBody>
          <a:bodyPr/>
          <a:lstStyle/>
          <a:p>
            <a:pPr>
              <a:defRPr/>
            </a:pPr>
            <a:fld id="{DC185314-B838-4AE1-92CB-430CFD461DCE}" type="datetime10">
              <a:rPr lang="zh-CN" altLang="en-US" smtClean="0"/>
              <a:t>10:43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80920" cy="4680520"/>
          </a:xfrm>
        </p:spPr>
        <p:txBody>
          <a:bodyPr>
            <a:noAutofit/>
          </a:bodyPr>
          <a:lstStyle/>
          <a:p>
            <a:pPr marL="261938" indent="-261938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、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中断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方式的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弱点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447040" indent="-276225">
              <a:lnSpc>
                <a:spcPct val="150000"/>
              </a:lnSpc>
              <a:spcBef>
                <a:spcPct val="0"/>
              </a:spcBef>
            </a:pPr>
            <a:r>
              <a:rPr lang="zh-CN" altLang="en-US" sz="2200" dirty="0" smtClean="0"/>
              <a:t>响应与恢复的开销较大，高速</a:t>
            </a:r>
            <a:r>
              <a:rPr lang="zh-CN" altLang="en-US" sz="2200" dirty="0"/>
              <a:t>外设频繁产生</a:t>
            </a:r>
            <a:r>
              <a:rPr lang="zh-CN" altLang="en-US" sz="2200" dirty="0" smtClean="0"/>
              <a:t>中断</a:t>
            </a:r>
          </a:p>
          <a:p>
            <a:pPr marL="447040" indent="-276225">
              <a:lnSpc>
                <a:spcPct val="150000"/>
              </a:lnSpc>
              <a:spcBef>
                <a:spcPct val="0"/>
              </a:spcBef>
            </a:pPr>
            <a:r>
              <a:rPr lang="zh-CN" altLang="en-US" sz="2200" dirty="0" smtClean="0"/>
              <a:t>主机和外设的数据交换需要</a:t>
            </a:r>
            <a:r>
              <a:rPr lang="en-US" altLang="zh-CN" sz="2200" dirty="0" smtClean="0"/>
              <a:t>CPU</a:t>
            </a:r>
            <a:r>
              <a:rPr lang="zh-CN" altLang="en-US" sz="2200" dirty="0" smtClean="0"/>
              <a:t>控制</a:t>
            </a:r>
          </a:p>
          <a:p>
            <a:pPr marL="261938" indent="-261938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2、直接存储器访问（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Direct Memory Address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，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DMA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200" dirty="0" smtClean="0"/>
              <a:t>一种由硬件执行</a:t>
            </a:r>
            <a:r>
              <a:rPr lang="en-US" altLang="zh-CN" sz="2200" dirty="0" smtClean="0"/>
              <a:t>I/O</a:t>
            </a:r>
            <a:r>
              <a:rPr lang="zh-CN" altLang="en-US" sz="2200" dirty="0" smtClean="0"/>
              <a:t>交换的工作方式</a:t>
            </a:r>
            <a:endParaRPr lang="en-US" altLang="zh-CN" sz="22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200" dirty="0" smtClean="0"/>
              <a:t>DMA</a:t>
            </a:r>
            <a:r>
              <a:rPr lang="zh-CN" altLang="en-US" sz="2200" dirty="0" smtClean="0"/>
              <a:t>控制器接管总线控制权，</a:t>
            </a:r>
            <a:r>
              <a:rPr lang="zh-CN" altLang="zh-CN" sz="2200" dirty="0" smtClean="0"/>
              <a:t>数据交换</a:t>
            </a:r>
            <a:r>
              <a:rPr lang="zh-CN" altLang="en-US" sz="2200" dirty="0" smtClean="0"/>
              <a:t>不经过</a:t>
            </a:r>
            <a:r>
              <a:rPr lang="en-US" altLang="zh-CN" sz="2200" dirty="0" smtClean="0"/>
              <a:t>CPU</a:t>
            </a:r>
            <a:r>
              <a:rPr lang="zh-CN" altLang="en-US" sz="2200" dirty="0" smtClean="0"/>
              <a:t>，</a:t>
            </a:r>
            <a:r>
              <a:rPr lang="zh-CN" altLang="zh-CN" sz="2200" dirty="0" smtClean="0"/>
              <a:t>直接</a:t>
            </a:r>
            <a:r>
              <a:rPr lang="zh-CN" altLang="zh-CN" sz="2200" dirty="0"/>
              <a:t>在内存与高速外设间进行</a:t>
            </a:r>
            <a:r>
              <a:rPr lang="zh-CN" altLang="zh-CN" sz="2200" dirty="0" smtClean="0"/>
              <a:t>，称为</a:t>
            </a:r>
            <a:r>
              <a:rPr lang="zh-CN" altLang="zh-CN" sz="2200" dirty="0"/>
              <a:t>直接存储器</a:t>
            </a:r>
            <a:r>
              <a:rPr lang="zh-CN" altLang="zh-CN" sz="2200" dirty="0" smtClean="0"/>
              <a:t>访问</a:t>
            </a:r>
            <a:endParaRPr lang="en-US" altLang="zh-CN" sz="22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200" dirty="0" smtClean="0"/>
              <a:t>DMA</a:t>
            </a:r>
            <a:r>
              <a:rPr lang="zh-CN" altLang="en-US" sz="2200" dirty="0" smtClean="0"/>
              <a:t>方式</a:t>
            </a:r>
            <a:r>
              <a:rPr lang="zh-CN" altLang="zh-CN" sz="2200" dirty="0" smtClean="0"/>
              <a:t>一</a:t>
            </a:r>
            <a:r>
              <a:rPr lang="zh-CN" altLang="zh-CN" sz="2200" dirty="0"/>
              <a:t>次传输一批数据，传输速度与高速外设特性</a:t>
            </a:r>
            <a:r>
              <a:rPr lang="zh-CN" altLang="zh-CN" sz="2200" dirty="0" smtClean="0"/>
              <a:t>一致</a:t>
            </a:r>
            <a:endParaRPr lang="zh-CN" altLang="en-US" sz="22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18654"/>
            <a:ext cx="7467600" cy="778098"/>
          </a:xfrm>
        </p:spPr>
        <p:txBody>
          <a:bodyPr>
            <a:noAutofit/>
          </a:bodyPr>
          <a:lstStyle/>
          <a:p>
            <a:pPr marL="261938" indent="-261938">
              <a:lnSpc>
                <a:spcPct val="150000"/>
              </a:lnSpc>
            </a:pPr>
            <a:r>
              <a:rPr lang="zh-CN" altLang="zh-CN" sz="3200" dirty="0"/>
              <a:t>一、</a:t>
            </a:r>
            <a:r>
              <a:rPr lang="zh-CN" altLang="zh-CN" sz="3200" dirty="0" smtClean="0"/>
              <a:t>DMA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基本概念</a:t>
            </a:r>
            <a:endParaRPr lang="zh-CN" altLang="zh-CN" sz="32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7559824" y="0"/>
            <a:ext cx="1584176" cy="428672"/>
          </a:xfrm>
        </p:spPr>
        <p:txBody>
          <a:bodyPr/>
          <a:lstStyle/>
          <a:p>
            <a:pPr>
              <a:defRPr/>
            </a:pPr>
            <a:fld id="{B460DC09-3019-4A3D-82E7-5DEFBFAA090D}" type="datetime10">
              <a:rPr lang="zh-CN" altLang="en-US" smtClean="0"/>
              <a:t>10:43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60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build="p" bldLvl="3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476672"/>
            <a:ext cx="8208912" cy="599728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 cap="small" dirty="0">
                <a:solidFill>
                  <a:srgbClr val="006600"/>
                </a:solidFill>
                <a:cs typeface="+mj-cs"/>
              </a:rPr>
              <a:t>6</a:t>
            </a:r>
            <a:r>
              <a:rPr lang="zh-CN" altLang="en-US" sz="2800" b="1" cap="small" dirty="0">
                <a:solidFill>
                  <a:srgbClr val="006600"/>
                </a:solidFill>
                <a:cs typeface="+mj-cs"/>
              </a:rPr>
              <a:t>、</a:t>
            </a:r>
            <a:r>
              <a:rPr lang="en-US" altLang="zh-CN" sz="2800" b="1" cap="small" dirty="0">
                <a:solidFill>
                  <a:srgbClr val="006600"/>
                </a:solidFill>
                <a:cs typeface="+mj-cs"/>
              </a:rPr>
              <a:t>CPU</a:t>
            </a:r>
            <a:r>
              <a:rPr lang="zh-CN" altLang="en-US" sz="2800" b="1" cap="small" dirty="0">
                <a:solidFill>
                  <a:srgbClr val="006600"/>
                </a:solidFill>
                <a:cs typeface="+mj-cs"/>
              </a:rPr>
              <a:t>对通道的管理</a:t>
            </a:r>
            <a:endParaRPr lang="en-US" altLang="zh-CN" sz="2800" b="1" cap="small" dirty="0">
              <a:solidFill>
                <a:srgbClr val="006600"/>
              </a:solidFill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I/O</a:t>
            </a:r>
            <a:r>
              <a:rPr lang="zh-CN" altLang="en-US" dirty="0" smtClean="0"/>
              <a:t>指令：管态指令，通过执行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指令，启动通道工作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I/O</a:t>
            </a:r>
            <a:r>
              <a:rPr lang="zh-CN" altLang="en-US" dirty="0" smtClean="0"/>
              <a:t>中断：通过中断响应，对数据传输做结束处理，包括数据传送结束中断和故障中断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 cap="small" dirty="0">
                <a:solidFill>
                  <a:srgbClr val="006600"/>
                </a:solidFill>
                <a:cs typeface="+mj-cs"/>
              </a:rPr>
              <a:t>7</a:t>
            </a:r>
            <a:r>
              <a:rPr lang="zh-CN" altLang="en-US" sz="2800" b="1" cap="small" dirty="0">
                <a:solidFill>
                  <a:srgbClr val="006600"/>
                </a:solidFill>
                <a:cs typeface="+mj-cs"/>
              </a:rPr>
              <a:t>、设备控制器的功能</a:t>
            </a:r>
            <a:endParaRPr lang="en-US" altLang="zh-CN" sz="2800" b="1" cap="small" dirty="0">
              <a:solidFill>
                <a:srgbClr val="006600"/>
              </a:solidFill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从通道接收通道命令，控制外设完成相应动作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向通道反映外设状态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将外设信号转换为通道能够识别的标准信号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7559824" y="0"/>
            <a:ext cx="1584176" cy="428672"/>
          </a:xfrm>
        </p:spPr>
        <p:txBody>
          <a:bodyPr/>
          <a:lstStyle/>
          <a:p>
            <a:pPr>
              <a:defRPr/>
            </a:pPr>
            <a:fld id="{6092634F-9397-4C53-9C51-B8B9EE025576}" type="datetime10">
              <a:rPr lang="zh-CN" altLang="en-US" smtClean="0"/>
              <a:t>10:43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54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6159500" y="5805488"/>
            <a:ext cx="302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¡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CPU</a:t>
            </a:r>
            <a:r>
              <a:rPr lang="zh-CN" altLang="en-US" sz="2400">
                <a:latin typeface="Times New Roman" pitchFamily="18" charset="0"/>
              </a:rPr>
              <a:t>和通道间的通讯 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89958"/>
              </p:ext>
            </p:extLst>
          </p:nvPr>
        </p:nvGraphicFramePr>
        <p:xfrm>
          <a:off x="71438" y="116632"/>
          <a:ext cx="8964612" cy="676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Visio" r:id="rId3" imgW="3953125" imgH="2988180" progId="Visio.Drawing.11">
                  <p:embed/>
                </p:oleObj>
              </mc:Choice>
              <mc:Fallback>
                <p:oleObj name="Visio" r:id="rId3" imgW="3953125" imgH="29881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116632"/>
                        <a:ext cx="8964612" cy="676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294311-6340-4F79-9426-451AEC6908FE}" type="datetime10">
              <a:rPr lang="zh-CN" altLang="en-US" smtClean="0"/>
              <a:t>10:43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732240" y="4725144"/>
            <a:ext cx="2347639" cy="8744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CSW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通道状态字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CAW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通道地址字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798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18654"/>
            <a:ext cx="7467600" cy="778098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000099"/>
                </a:solidFill>
                <a:cs typeface="Times New Roman" pitchFamily="18" charset="0"/>
              </a:rPr>
              <a:t>二、</a:t>
            </a:r>
            <a:r>
              <a:rPr lang="zh-CN" altLang="en-US" sz="3200" dirty="0" smtClean="0">
                <a:solidFill>
                  <a:srgbClr val="000099"/>
                </a:solidFill>
              </a:rPr>
              <a:t>通道类型</a:t>
            </a:r>
            <a:endParaRPr lang="zh-CN" altLang="en-US" sz="3200" dirty="0">
              <a:solidFill>
                <a:srgbClr val="000099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20152"/>
            <a:ext cx="8280920" cy="48451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>
                <a:solidFill>
                  <a:srgbClr val="006600"/>
                </a:solidFill>
              </a:rPr>
              <a:t>1</a:t>
            </a:r>
            <a:r>
              <a:rPr lang="zh-CN" altLang="en-US" sz="2800" b="1" dirty="0" smtClean="0">
                <a:solidFill>
                  <a:srgbClr val="006600"/>
                </a:solidFill>
              </a:rPr>
              <a:t>、选择通道 </a:t>
            </a:r>
            <a:r>
              <a:rPr lang="zh-CN" altLang="en-US" sz="2800" b="1" dirty="0">
                <a:solidFill>
                  <a:srgbClr val="006600"/>
                </a:solidFill>
              </a:rPr>
              <a:t>  </a:t>
            </a:r>
          </a:p>
          <a:p>
            <a:pPr marL="274320" lvl="1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zh-CN" altLang="en-US" sz="2200" b="1" dirty="0" smtClean="0">
                <a:solidFill>
                  <a:srgbClr val="C00000"/>
                </a:solidFill>
              </a:rPr>
              <a:t>工作方式：</a:t>
            </a:r>
            <a:r>
              <a:rPr lang="zh-CN" altLang="en-US" sz="2200" dirty="0" smtClean="0"/>
              <a:t>每次只能选择</a:t>
            </a:r>
            <a:r>
              <a:rPr lang="zh-CN" altLang="en-US" sz="2200" dirty="0"/>
              <a:t>一</a:t>
            </a:r>
            <a:r>
              <a:rPr lang="zh-CN" altLang="en-US" sz="2200" dirty="0" smtClean="0"/>
              <a:t>台</a:t>
            </a:r>
            <a:r>
              <a:rPr lang="en-US" altLang="zh-CN" sz="2200" dirty="0" smtClean="0"/>
              <a:t>I/O</a:t>
            </a:r>
            <a:r>
              <a:rPr lang="zh-CN" altLang="en-US" sz="2200" dirty="0" smtClean="0"/>
              <a:t>设备</a:t>
            </a:r>
            <a:r>
              <a:rPr lang="zh-CN" altLang="en-US" sz="2200" dirty="0"/>
              <a:t>的通道程序，此刻该通道程序独占了整个</a:t>
            </a:r>
            <a:r>
              <a:rPr lang="zh-CN" altLang="en-US" sz="2200" dirty="0" smtClean="0"/>
              <a:t>通道，连接</a:t>
            </a:r>
            <a:r>
              <a:rPr lang="zh-CN" altLang="en-US" sz="2200" dirty="0"/>
              <a:t>在选择通道上的若干设备，只能依次使用通道与主存传送</a:t>
            </a:r>
            <a:r>
              <a:rPr lang="zh-CN" altLang="en-US" sz="2200" dirty="0" smtClean="0"/>
              <a:t>数据，类似</a:t>
            </a:r>
            <a:r>
              <a:rPr lang="zh-CN" altLang="en-US" sz="2200" dirty="0"/>
              <a:t>单道程序</a:t>
            </a:r>
            <a:r>
              <a:rPr lang="zh-CN" altLang="en-US" sz="2200" dirty="0" smtClean="0"/>
              <a:t>处理机</a:t>
            </a:r>
            <a:endParaRPr lang="zh-CN" altLang="en-US" sz="2200" dirty="0"/>
          </a:p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</a:rPr>
              <a:t>传送方式：</a:t>
            </a:r>
            <a:r>
              <a:rPr lang="zh-CN" altLang="en-US" sz="2200" dirty="0" smtClean="0"/>
              <a:t>以</a:t>
            </a:r>
            <a:r>
              <a:rPr lang="zh-CN" altLang="en-US" sz="2200" dirty="0"/>
              <a:t>成组（数据块）方式进行，每次传送一个数据</a:t>
            </a:r>
            <a:r>
              <a:rPr lang="zh-CN" altLang="en-US" sz="2200" dirty="0" smtClean="0"/>
              <a:t>块，</a:t>
            </a:r>
            <a:r>
              <a:rPr lang="zh-CN" altLang="en-US" sz="2200" dirty="0"/>
              <a:t>传送速率很</a:t>
            </a:r>
            <a:r>
              <a:rPr lang="zh-CN" altLang="en-US" sz="2200" dirty="0" smtClean="0"/>
              <a:t>高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</a:rPr>
              <a:t>适用性：</a:t>
            </a:r>
            <a:r>
              <a:rPr lang="zh-CN" altLang="en-US" sz="2200" dirty="0" smtClean="0"/>
              <a:t>用于连接快速</a:t>
            </a:r>
            <a:r>
              <a:rPr lang="zh-CN" altLang="en-US" sz="2200" dirty="0"/>
              <a:t>设备（磁盘），这些设备相邻字之间的传送空闲时间极短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7559824" y="0"/>
            <a:ext cx="1584176" cy="428672"/>
          </a:xfrm>
        </p:spPr>
        <p:txBody>
          <a:bodyPr/>
          <a:lstStyle/>
          <a:p>
            <a:pPr>
              <a:defRPr/>
            </a:pPr>
            <a:fld id="{1676B83C-BF64-4B91-B058-7922CB160DDA}" type="datetime10">
              <a:rPr lang="zh-CN" altLang="en-US" smtClean="0"/>
              <a:t>10:43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92160"/>
            <a:ext cx="8280920" cy="43410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>
                <a:solidFill>
                  <a:srgbClr val="006600"/>
                </a:solidFill>
              </a:rPr>
              <a:t>2</a:t>
            </a:r>
            <a:r>
              <a:rPr lang="zh-CN" altLang="en-US" sz="2800" b="1" dirty="0" smtClean="0">
                <a:solidFill>
                  <a:srgbClr val="006600"/>
                </a:solidFill>
              </a:rPr>
              <a:t>、数组</a:t>
            </a:r>
            <a:r>
              <a:rPr lang="zh-CN" altLang="en-US" sz="2800" b="1" dirty="0">
                <a:solidFill>
                  <a:srgbClr val="006600"/>
                </a:solidFill>
              </a:rPr>
              <a:t>多路</a:t>
            </a:r>
            <a:r>
              <a:rPr lang="zh-CN" altLang="en-US" sz="2800" b="1" dirty="0" smtClean="0">
                <a:solidFill>
                  <a:srgbClr val="006600"/>
                </a:solidFill>
              </a:rPr>
              <a:t>通道</a:t>
            </a:r>
            <a:endParaRPr lang="zh-CN" altLang="en-US" sz="2800" b="1" dirty="0">
              <a:solidFill>
                <a:srgbClr val="0066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C00000"/>
                </a:solidFill>
              </a:rPr>
              <a:t>工作方式：</a:t>
            </a:r>
            <a:r>
              <a:rPr lang="zh-CN" altLang="en-US" sz="2200" dirty="0"/>
              <a:t>可同时启动多个外设，但只能有一个设备处于传输型操作，其余只能处于控制性</a:t>
            </a:r>
            <a:r>
              <a:rPr lang="zh-CN" altLang="en-US" sz="2200" dirty="0" smtClean="0"/>
              <a:t>操作</a:t>
            </a:r>
            <a:endParaRPr lang="zh-CN" altLang="en-US" sz="2200" dirty="0"/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C00000"/>
                </a:solidFill>
              </a:rPr>
              <a:t>组成：</a:t>
            </a:r>
            <a:r>
              <a:rPr lang="zh-CN" altLang="en-US" sz="2200" dirty="0"/>
              <a:t>多个子通道和公共控制</a:t>
            </a:r>
            <a:r>
              <a:rPr lang="zh-CN" altLang="en-US" sz="2200" dirty="0" smtClean="0"/>
              <a:t>部分</a:t>
            </a:r>
            <a:endParaRPr lang="zh-CN" altLang="en-US" sz="2200" dirty="0"/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C00000"/>
                </a:solidFill>
              </a:rPr>
              <a:t>传输单位</a:t>
            </a:r>
            <a:r>
              <a:rPr lang="zh-CN" altLang="en-US" sz="2200" dirty="0"/>
              <a:t>：数据</a:t>
            </a:r>
            <a:r>
              <a:rPr lang="zh-CN" altLang="en-US" sz="2200" dirty="0" smtClean="0"/>
              <a:t>块</a:t>
            </a:r>
            <a:endParaRPr lang="zh-CN" altLang="en-US" sz="2200" dirty="0"/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C00000"/>
                </a:solidFill>
              </a:rPr>
              <a:t>适用性：</a:t>
            </a:r>
            <a:r>
              <a:rPr lang="zh-CN" altLang="en-US" sz="2200" dirty="0"/>
              <a:t>连接高速</a:t>
            </a:r>
            <a:r>
              <a:rPr lang="zh-CN" altLang="en-US" sz="2200" dirty="0" smtClean="0"/>
              <a:t>外设</a:t>
            </a:r>
            <a:endParaRPr lang="en-US" altLang="zh-CN" sz="22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90662"/>
            <a:ext cx="7467600" cy="778098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000099"/>
                </a:solidFill>
                <a:cs typeface="Times New Roman" pitchFamily="18" charset="0"/>
              </a:rPr>
              <a:t>二、</a:t>
            </a:r>
            <a:r>
              <a:rPr lang="zh-CN" altLang="en-US" sz="3200" dirty="0" smtClean="0">
                <a:solidFill>
                  <a:srgbClr val="000099"/>
                </a:solidFill>
              </a:rPr>
              <a:t>通道类型</a:t>
            </a:r>
            <a:endParaRPr lang="zh-CN" altLang="en-US" sz="3200" dirty="0">
              <a:solidFill>
                <a:srgbClr val="000099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7559824" y="0"/>
            <a:ext cx="1584176" cy="428672"/>
          </a:xfrm>
        </p:spPr>
        <p:txBody>
          <a:bodyPr/>
          <a:lstStyle/>
          <a:p>
            <a:pPr>
              <a:defRPr/>
            </a:pPr>
            <a:fld id="{144FBA93-1C49-445E-A6F2-2D0BB2177866}" type="datetime10">
              <a:rPr lang="zh-CN" altLang="en-US" smtClean="0"/>
              <a:t>10:43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404" y="1340768"/>
            <a:ext cx="8353052" cy="5040560"/>
          </a:xfrm>
        </p:spPr>
        <p:txBody>
          <a:bodyPr>
            <a:noAutofit/>
          </a:bodyPr>
          <a:lstStyle/>
          <a:p>
            <a:pPr marL="365125" lvl="1" indent="-36512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6600"/>
                </a:solidFill>
              </a:rPr>
              <a:t>3</a:t>
            </a:r>
            <a:r>
              <a:rPr lang="zh-CN" altLang="en-US" sz="2800" b="1" dirty="0" smtClean="0">
                <a:solidFill>
                  <a:srgbClr val="006600"/>
                </a:solidFill>
              </a:rPr>
              <a:t>、字节</a:t>
            </a:r>
            <a:r>
              <a:rPr lang="zh-CN" altLang="en-US" sz="2800" b="1" dirty="0">
                <a:solidFill>
                  <a:srgbClr val="006600"/>
                </a:solidFill>
              </a:rPr>
              <a:t>多路</a:t>
            </a:r>
            <a:r>
              <a:rPr lang="zh-CN" altLang="en-US" sz="2800" b="1" dirty="0" smtClean="0">
                <a:solidFill>
                  <a:srgbClr val="006600"/>
                </a:solidFill>
              </a:rPr>
              <a:t>通道</a:t>
            </a:r>
            <a:r>
              <a:rPr lang="zh-CN" altLang="en-US" sz="2800" b="1" dirty="0">
                <a:solidFill>
                  <a:srgbClr val="0070C0"/>
                </a:solidFill>
              </a:rPr>
              <a:t> 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C00000"/>
                </a:solidFill>
              </a:rPr>
              <a:t>工作方式</a:t>
            </a:r>
            <a:endParaRPr lang="en-US" altLang="zh-CN" sz="2200" b="1" dirty="0" smtClean="0">
              <a:solidFill>
                <a:srgbClr val="C00000"/>
              </a:solidFill>
            </a:endParaRPr>
          </a:p>
          <a:p>
            <a:pPr marL="542925" lvl="1" indent="-277813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是</a:t>
            </a:r>
            <a:r>
              <a:rPr lang="zh-CN" altLang="en-US" sz="2200" dirty="0"/>
              <a:t>一种简单的共享通道，在时间分割的基础上，服务于多台低速和中速面向字符的</a:t>
            </a:r>
            <a:r>
              <a:rPr lang="zh-CN" altLang="en-US" sz="2200" dirty="0" smtClean="0"/>
              <a:t>外围设备</a:t>
            </a:r>
            <a:endParaRPr lang="zh-CN" altLang="en-US" sz="2200" dirty="0"/>
          </a:p>
          <a:p>
            <a:pPr marL="542925" lvl="1" indent="-277813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要求</a:t>
            </a:r>
            <a:r>
              <a:rPr lang="zh-CN" altLang="en-US" sz="2200" dirty="0"/>
              <a:t>每种设备分时占用一个很短的时间片，不同的设备在各自分得的时间片内与通道建立传输连接，实现</a:t>
            </a:r>
            <a:r>
              <a:rPr lang="zh-CN" altLang="en-US" sz="2200" dirty="0" smtClean="0"/>
              <a:t>数据传送</a:t>
            </a:r>
            <a:r>
              <a:rPr lang="zh-CN" altLang="en-US" sz="2200" dirty="0"/>
              <a:t>。即：允许多个外设同时处于传输型</a:t>
            </a:r>
            <a:r>
              <a:rPr lang="zh-CN" altLang="en-US" sz="2200" dirty="0" smtClean="0"/>
              <a:t>操作</a:t>
            </a:r>
            <a:endParaRPr lang="en-US" altLang="zh-CN" sz="22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C00000"/>
                </a:solidFill>
              </a:rPr>
              <a:t>传输单位</a:t>
            </a:r>
            <a:r>
              <a:rPr lang="zh-CN" altLang="en-US" sz="2200" dirty="0" smtClean="0"/>
              <a:t>：字节</a:t>
            </a:r>
            <a:endParaRPr lang="en-US" altLang="zh-CN" sz="2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</a:rPr>
              <a:t>组成：</a:t>
            </a:r>
            <a:r>
              <a:rPr lang="zh-CN" altLang="en-US" sz="2200" dirty="0"/>
              <a:t>多个子通道和公共控制</a:t>
            </a:r>
            <a:r>
              <a:rPr lang="zh-CN" altLang="en-US" sz="2200" dirty="0" smtClean="0"/>
              <a:t>部分</a:t>
            </a:r>
            <a:endParaRPr lang="zh-CN" altLang="en-US" sz="2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18654"/>
            <a:ext cx="8208912" cy="778098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000099"/>
                </a:solidFill>
                <a:cs typeface="Times New Roman" pitchFamily="18" charset="0"/>
              </a:rPr>
              <a:t>二、</a:t>
            </a:r>
            <a:r>
              <a:rPr lang="zh-CN" altLang="en-US" sz="3200" dirty="0" smtClean="0">
                <a:solidFill>
                  <a:srgbClr val="000099"/>
                </a:solidFill>
              </a:rPr>
              <a:t>通道类型</a:t>
            </a:r>
            <a:endParaRPr lang="zh-CN" altLang="en-US" sz="3200" dirty="0">
              <a:solidFill>
                <a:srgbClr val="000099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7559824" y="0"/>
            <a:ext cx="1584176" cy="428672"/>
          </a:xfrm>
        </p:spPr>
        <p:txBody>
          <a:bodyPr/>
          <a:lstStyle/>
          <a:p>
            <a:pPr>
              <a:defRPr/>
            </a:pPr>
            <a:fld id="{E5D57E0F-F1A5-4057-A4E4-BACBCEA20033}" type="datetime10">
              <a:rPr lang="zh-CN" altLang="en-US" smtClean="0"/>
              <a:t>10:43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3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20152"/>
            <a:ext cx="8075240" cy="9567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solidFill>
                  <a:srgbClr val="006600"/>
                </a:solidFill>
              </a:rPr>
              <a:t>4</a:t>
            </a:r>
            <a:r>
              <a:rPr lang="zh-CN" altLang="en-US" b="1" dirty="0" smtClean="0">
                <a:solidFill>
                  <a:srgbClr val="006600"/>
                </a:solidFill>
              </a:rPr>
              <a:t>、内存</a:t>
            </a:r>
            <a:r>
              <a:rPr lang="zh-CN" altLang="en-US" b="1" dirty="0">
                <a:solidFill>
                  <a:srgbClr val="006600"/>
                </a:solidFill>
              </a:rPr>
              <a:t>访问优先权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006600"/>
              </a:solidFill>
            </a:endParaRPr>
          </a:p>
          <a:p>
            <a:pPr lvl="1">
              <a:lnSpc>
                <a:spcPct val="150000"/>
              </a:lnSpc>
            </a:pPr>
            <a:endParaRPr lang="zh-CN" altLang="en-US" sz="2400" dirty="0">
              <a:solidFill>
                <a:srgbClr val="0066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18654"/>
            <a:ext cx="7467600" cy="77809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99"/>
                </a:solidFill>
                <a:cs typeface="Times New Roman" pitchFamily="18" charset="0"/>
              </a:rPr>
              <a:t>二、</a:t>
            </a:r>
            <a:r>
              <a:rPr lang="zh-CN" altLang="en-US" dirty="0" smtClean="0">
                <a:solidFill>
                  <a:srgbClr val="000099"/>
                </a:solidFill>
              </a:rPr>
              <a:t>通道类型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2348880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选择通道、数组多路通道——字节多路通道——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683568" y="2852938"/>
            <a:ext cx="7561263" cy="461963"/>
            <a:chOff x="612" y="3203"/>
            <a:chExt cx="3744" cy="291"/>
          </a:xfrm>
        </p:grpSpPr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12" y="3203"/>
              <a:ext cx="3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62" y="3203"/>
              <a:ext cx="32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¡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优先权逐渐下降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7559824" y="0"/>
            <a:ext cx="1584176" cy="428672"/>
          </a:xfrm>
        </p:spPr>
        <p:txBody>
          <a:bodyPr/>
          <a:lstStyle/>
          <a:p>
            <a:pPr>
              <a:defRPr/>
            </a:pPr>
            <a:fld id="{144FBA93-1C49-445E-A6F2-2D0BB2177866}" type="datetime10">
              <a:rPr lang="zh-CN" altLang="en-US" smtClean="0"/>
              <a:t>10:43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8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7992" y="188640"/>
            <a:ext cx="7772400" cy="7191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三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IOP</a:t>
            </a:r>
            <a:r>
              <a:rPr lang="zh-CN" altLang="en-US" sz="3200" b="1" dirty="0" smtClean="0"/>
              <a:t>与</a:t>
            </a:r>
            <a:r>
              <a:rPr lang="en-US" altLang="zh-CN" sz="3200" b="1" dirty="0" smtClean="0"/>
              <a:t>PPU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496944" cy="5472608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70C0"/>
                </a:solidFill>
              </a:rPr>
              <a:t>1、</a:t>
            </a:r>
            <a:r>
              <a:rPr lang="en-US" altLang="zh-CN" b="1" dirty="0" smtClean="0">
                <a:solidFill>
                  <a:srgbClr val="0070C0"/>
                </a:solidFill>
              </a:rPr>
              <a:t>IOP</a:t>
            </a:r>
            <a:r>
              <a:rPr lang="zh-CN" altLang="en-US" b="1" dirty="0" smtClean="0">
                <a:solidFill>
                  <a:srgbClr val="0070C0"/>
                </a:solidFill>
              </a:rPr>
              <a:t>与通道的区别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200" b="1" dirty="0" smtClean="0">
                <a:solidFill>
                  <a:srgbClr val="008000"/>
                </a:solidFill>
              </a:rPr>
              <a:t>（</a:t>
            </a:r>
            <a:r>
              <a:rPr lang="en-US" altLang="zh-CN" sz="2200" b="1" dirty="0" smtClean="0">
                <a:solidFill>
                  <a:srgbClr val="008000"/>
                </a:solidFill>
              </a:rPr>
              <a:t>1</a:t>
            </a:r>
            <a:r>
              <a:rPr lang="zh-CN" altLang="en-US" sz="2200" b="1" dirty="0" smtClean="0">
                <a:solidFill>
                  <a:srgbClr val="008000"/>
                </a:solidFill>
              </a:rPr>
              <a:t>）处理能力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zh-CN" altLang="en-US" sz="2000" dirty="0" smtClean="0"/>
              <a:t>通道只有外设控制和数据传送的有限指令，许多工作仍需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完成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altLang="zh-CN" sz="2000" dirty="0" smtClean="0"/>
              <a:t>IOP</a:t>
            </a:r>
            <a:r>
              <a:rPr lang="zh-CN" altLang="en-US" sz="2000" dirty="0" smtClean="0"/>
              <a:t>有自己的运算器、控制器和完整的指令系统，不仅能控制外设传送数据，还可以进行运算、格式转换、校验、错误和异常处理等。它是同主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并行工作的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处理机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200" b="1" dirty="0" smtClean="0">
                <a:solidFill>
                  <a:srgbClr val="008000"/>
                </a:solidFill>
              </a:rPr>
              <a:t>（</a:t>
            </a:r>
            <a:r>
              <a:rPr lang="en-US" altLang="zh-CN" sz="2200" b="1" dirty="0" smtClean="0">
                <a:solidFill>
                  <a:srgbClr val="008000"/>
                </a:solidFill>
              </a:rPr>
              <a:t>2</a:t>
            </a:r>
            <a:r>
              <a:rPr lang="zh-CN" altLang="en-US" sz="2200" b="1" dirty="0" smtClean="0">
                <a:solidFill>
                  <a:srgbClr val="008000"/>
                </a:solidFill>
              </a:rPr>
              <a:t>）存储能力</a:t>
            </a:r>
          </a:p>
          <a:p>
            <a:pPr marL="274320" lvl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/>
              <a:buChar char=""/>
            </a:pPr>
            <a:r>
              <a:rPr lang="zh-CN" altLang="en-US" sz="2000" dirty="0"/>
              <a:t>通道没有自己的专用存储器，与</a:t>
            </a:r>
            <a:r>
              <a:rPr lang="en-US" altLang="zh-CN" sz="2000" dirty="0"/>
              <a:t>CPU</a:t>
            </a:r>
            <a:r>
              <a:rPr lang="zh-CN" altLang="en-US" sz="2000" dirty="0"/>
              <a:t>共享</a:t>
            </a:r>
            <a:r>
              <a:rPr lang="zh-CN" altLang="en-US" sz="2000" dirty="0" smtClean="0"/>
              <a:t>内存</a:t>
            </a:r>
            <a:endParaRPr lang="zh-CN" altLang="en-US" sz="2000" dirty="0"/>
          </a:p>
          <a:p>
            <a:pPr marL="274320" lvl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/>
              <a:buChar char=""/>
            </a:pPr>
            <a:r>
              <a:rPr lang="en-US" altLang="zh-CN" sz="2000" dirty="0"/>
              <a:t>IOP</a:t>
            </a:r>
            <a:r>
              <a:rPr lang="zh-CN" altLang="en-US" sz="2000" dirty="0"/>
              <a:t>有自己的专用存储器，同时也可访问</a:t>
            </a:r>
            <a:r>
              <a:rPr lang="zh-CN" altLang="en-US" sz="2000" dirty="0" smtClean="0"/>
              <a:t>内存</a:t>
            </a:r>
            <a:endParaRPr lang="zh-CN" altLang="en-US" sz="20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7559824" y="0"/>
            <a:ext cx="1584176" cy="428672"/>
          </a:xfrm>
        </p:spPr>
        <p:txBody>
          <a:bodyPr/>
          <a:lstStyle/>
          <a:p>
            <a:pPr>
              <a:defRPr/>
            </a:pPr>
            <a:fld id="{02EDEF29-2F85-480F-A361-0DA6E8FB1E2D}" type="datetime10">
              <a:rPr lang="zh-CN" altLang="en-US" smtClean="0"/>
              <a:t>10:43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57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5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5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5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5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648"/>
            <a:ext cx="7158038" cy="88423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四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IOP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PPU</a:t>
            </a:r>
            <a:endParaRPr lang="zh-CN" altLang="en-US" b="1" dirty="0" smtClean="0"/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4744"/>
            <a:ext cx="8641655" cy="5472608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70C0"/>
                </a:solidFill>
              </a:rPr>
              <a:t>2、</a:t>
            </a:r>
            <a:r>
              <a:rPr lang="en-US" altLang="zh-CN" b="1" dirty="0" smtClean="0">
                <a:solidFill>
                  <a:srgbClr val="0070C0"/>
                </a:solidFill>
              </a:rPr>
              <a:t>IOP</a:t>
            </a:r>
            <a:r>
              <a:rPr lang="zh-CN" altLang="en-US" b="1" dirty="0" smtClean="0">
                <a:solidFill>
                  <a:srgbClr val="0070C0"/>
                </a:solidFill>
              </a:rPr>
              <a:t>的工作方式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/>
              <a:t>用户程序与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系统隔离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/>
              <a:t>CPU</a:t>
            </a:r>
            <a:r>
              <a:rPr lang="zh-CN" altLang="en-US" sz="2000" dirty="0" smtClean="0"/>
              <a:t>执行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操作时，发出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请求，调用操作系统的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管理程序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/>
              <a:t>操作系统启动</a:t>
            </a:r>
            <a:r>
              <a:rPr lang="en-US" altLang="zh-CN" sz="2000" dirty="0" smtClean="0"/>
              <a:t>IOP</a:t>
            </a:r>
            <a:r>
              <a:rPr lang="zh-CN" altLang="en-US" sz="2000" dirty="0" smtClean="0"/>
              <a:t>工作，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可检测或停止</a:t>
            </a:r>
            <a:r>
              <a:rPr lang="en-US" altLang="zh-CN" sz="2000" dirty="0" smtClean="0"/>
              <a:t>IOP</a:t>
            </a:r>
          </a:p>
          <a:p>
            <a:pPr>
              <a:lnSpc>
                <a:spcPct val="150000"/>
              </a:lnSpc>
              <a:spcBef>
                <a:spcPts val="1800"/>
              </a:spcBef>
              <a:buNone/>
            </a:pPr>
            <a:r>
              <a:rPr lang="zh-CN" altLang="en-US" b="1" dirty="0" smtClean="0">
                <a:solidFill>
                  <a:srgbClr val="0070C0"/>
                </a:solidFill>
              </a:rPr>
              <a:t>3、</a:t>
            </a:r>
            <a:r>
              <a:rPr lang="en-US" altLang="zh-CN" b="1" dirty="0" smtClean="0">
                <a:solidFill>
                  <a:srgbClr val="0070C0"/>
                </a:solidFill>
              </a:rPr>
              <a:t>PPU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/>
              <a:t>概念</a:t>
            </a:r>
            <a:r>
              <a:rPr lang="zh-CN" altLang="en-US" sz="2000" dirty="0"/>
              <a:t>：用于</a:t>
            </a:r>
            <a:r>
              <a:rPr lang="en-US" altLang="zh-CN" sz="2000" dirty="0"/>
              <a:t>I/O</a:t>
            </a:r>
            <a:r>
              <a:rPr lang="zh-CN" altLang="en-US" sz="2000" dirty="0"/>
              <a:t>控制的通用</a:t>
            </a:r>
            <a:r>
              <a:rPr lang="en-US" altLang="zh-CN" sz="2000" dirty="0"/>
              <a:t>CPU</a:t>
            </a:r>
            <a:r>
              <a:rPr lang="zh-CN" altLang="en-US" sz="2000" dirty="0"/>
              <a:t>称为外围处理器（</a:t>
            </a:r>
            <a:r>
              <a:rPr lang="en-US" altLang="zh-CN" sz="2000" dirty="0"/>
              <a:t>Peripheral Processor </a:t>
            </a:r>
            <a:r>
              <a:rPr lang="en-US" altLang="zh-CN" sz="2000" dirty="0" err="1"/>
              <a:t>Unit，PPU</a:t>
            </a:r>
            <a:r>
              <a:rPr lang="en-US" altLang="zh-CN" sz="2000" dirty="0"/>
              <a:t>）。</a:t>
            </a:r>
            <a:r>
              <a:rPr lang="zh-CN" altLang="en-US" sz="2000" dirty="0"/>
              <a:t>即：使用通用的</a:t>
            </a:r>
            <a:r>
              <a:rPr lang="en-US" altLang="zh-CN" sz="2000" dirty="0"/>
              <a:t>CPU</a:t>
            </a:r>
            <a:r>
              <a:rPr lang="zh-CN" altLang="en-US" sz="2000" dirty="0"/>
              <a:t>进行智能化</a:t>
            </a:r>
            <a:r>
              <a:rPr lang="en-US" altLang="zh-CN" sz="2000" dirty="0"/>
              <a:t>I/O</a:t>
            </a:r>
            <a:r>
              <a:rPr lang="zh-CN" altLang="en-US" sz="2000" dirty="0"/>
              <a:t>控制</a:t>
            </a:r>
            <a:r>
              <a:rPr lang="zh-CN" altLang="en-US" sz="2000" dirty="0" smtClean="0"/>
              <a:t>操作</a:t>
            </a:r>
            <a:endParaRPr lang="zh-CN" altLang="en-US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/>
              <a:t>适应性</a:t>
            </a:r>
            <a:r>
              <a:rPr lang="zh-CN" altLang="en-US" sz="2000" dirty="0"/>
              <a:t>：适用于</a:t>
            </a:r>
            <a:r>
              <a:rPr lang="en-US" altLang="zh-CN" sz="2000" dirty="0"/>
              <a:t>I/O</a:t>
            </a:r>
            <a:r>
              <a:rPr lang="zh-CN" altLang="en-US" sz="2000" dirty="0"/>
              <a:t>设备较多，</a:t>
            </a:r>
            <a:r>
              <a:rPr lang="en-US" altLang="zh-CN" sz="2000" dirty="0"/>
              <a:t>I/O</a:t>
            </a:r>
            <a:r>
              <a:rPr lang="zh-CN" altLang="en-US" sz="2000" dirty="0"/>
              <a:t>负担较重的</a:t>
            </a:r>
            <a:r>
              <a:rPr lang="zh-CN" altLang="en-US" sz="2000" dirty="0" smtClean="0"/>
              <a:t>大型机</a:t>
            </a:r>
            <a:endParaRPr lang="zh-CN" altLang="en-US" sz="20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7559824" y="0"/>
            <a:ext cx="1584176" cy="428672"/>
          </a:xfrm>
        </p:spPr>
        <p:txBody>
          <a:bodyPr/>
          <a:lstStyle/>
          <a:p>
            <a:pPr>
              <a:defRPr/>
            </a:pPr>
            <a:fld id="{A3A58D28-15E2-42D0-8C26-3CE0CC9B8EBF}" type="datetime10">
              <a:rPr lang="zh-CN" altLang="en-US" smtClean="0"/>
              <a:t>10:43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78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8043A36B-8420-416A-A183-04EE0F64EEB7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280920" cy="532859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</a:rPr>
              <a:t>一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、硬盘接口标准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008000"/>
                </a:solidFill>
              </a:rPr>
              <a:t>1</a:t>
            </a:r>
            <a:r>
              <a:rPr lang="zh-CN" altLang="en-US" b="1" dirty="0" smtClean="0">
                <a:solidFill>
                  <a:srgbClr val="008000"/>
                </a:solidFill>
              </a:rPr>
              <a:t>、</a:t>
            </a:r>
            <a:r>
              <a:rPr lang="en-US" altLang="zh-CN" b="1" dirty="0" smtClean="0">
                <a:solidFill>
                  <a:srgbClr val="008000"/>
                </a:solidFill>
              </a:rPr>
              <a:t>IDE</a:t>
            </a:r>
            <a:r>
              <a:rPr lang="zh-CN" altLang="en-US" b="1" dirty="0" smtClean="0">
                <a:solidFill>
                  <a:srgbClr val="008000"/>
                </a:solidFill>
              </a:rPr>
              <a:t>硬盘</a:t>
            </a:r>
            <a:endParaRPr lang="en-US" altLang="zh-CN" b="1" dirty="0" smtClean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200" dirty="0" smtClean="0"/>
              <a:t>IDE</a:t>
            </a:r>
            <a:r>
              <a:rPr lang="zh-CN" altLang="zh-CN" sz="2200" dirty="0"/>
              <a:t>代表着硬盘的一种</a:t>
            </a:r>
            <a:r>
              <a:rPr lang="zh-CN" altLang="zh-CN" sz="2200" dirty="0" smtClean="0"/>
              <a:t>类型</a:t>
            </a:r>
            <a:endParaRPr lang="en-US" altLang="zh-CN" sz="2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 smtClean="0"/>
              <a:t>IDE</a:t>
            </a:r>
            <a:r>
              <a:rPr lang="zh-CN" altLang="zh-CN" sz="2200" dirty="0" smtClean="0"/>
              <a:t>也用来</a:t>
            </a:r>
            <a:r>
              <a:rPr lang="zh-CN" altLang="zh-CN" sz="2200" dirty="0"/>
              <a:t>称呼最早出现IDE类型硬盘ATA-</a:t>
            </a:r>
            <a:r>
              <a:rPr lang="zh-CN" altLang="zh-CN" sz="2200" dirty="0" smtClean="0"/>
              <a:t>1</a:t>
            </a:r>
            <a:endParaRPr lang="en-US" altLang="zh-CN" sz="22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200" dirty="0" smtClean="0"/>
              <a:t>其后</a:t>
            </a:r>
            <a:r>
              <a:rPr lang="zh-CN" altLang="zh-CN" sz="2200" dirty="0"/>
              <a:t>发展分支出更多类型的硬盘接口，比如ATA、Ultra ATA、DMA、Ultra DMA</a:t>
            </a:r>
            <a:r>
              <a:rPr lang="zh-CN" altLang="zh-CN" sz="2200" dirty="0" smtClean="0"/>
              <a:t>等</a:t>
            </a:r>
            <a:r>
              <a:rPr lang="zh-CN" altLang="en-US" sz="2200" dirty="0" smtClean="0"/>
              <a:t>，也</a:t>
            </a:r>
            <a:r>
              <a:rPr lang="zh-CN" altLang="zh-CN" sz="2200" dirty="0" smtClean="0"/>
              <a:t>都</a:t>
            </a:r>
            <a:r>
              <a:rPr lang="zh-CN" altLang="zh-CN" sz="2200" dirty="0"/>
              <a:t>属于IDE</a:t>
            </a:r>
            <a:r>
              <a:rPr lang="zh-CN" altLang="zh-CN" sz="2200" dirty="0" smtClean="0"/>
              <a:t>硬盘</a:t>
            </a:r>
            <a:endParaRPr lang="en-US" altLang="zh-CN" sz="22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/>
              <a:t>133MB/s</a:t>
            </a:r>
            <a:r>
              <a:rPr lang="zh-CN" altLang="en-US" sz="2000" dirty="0" smtClean="0"/>
              <a:t>称为速度瓶颈</a:t>
            </a:r>
            <a:endParaRPr lang="en-US" altLang="zh-CN" sz="22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8000"/>
                </a:solidFill>
              </a:rPr>
              <a:t>2</a:t>
            </a:r>
            <a:r>
              <a:rPr lang="zh-CN" altLang="en-US" b="1" dirty="0">
                <a:solidFill>
                  <a:srgbClr val="008000"/>
                </a:solidFill>
              </a:rPr>
              <a:t>、</a:t>
            </a:r>
            <a:r>
              <a:rPr lang="en-US" altLang="zh-CN" b="1" dirty="0">
                <a:solidFill>
                  <a:srgbClr val="008000"/>
                </a:solidFill>
              </a:rPr>
              <a:t>SCSI </a:t>
            </a:r>
            <a:r>
              <a:rPr lang="zh-CN" altLang="en-US" b="1" dirty="0">
                <a:solidFill>
                  <a:srgbClr val="008000"/>
                </a:solidFill>
              </a:rPr>
              <a:t>接口硬盘</a:t>
            </a:r>
            <a:endParaRPr lang="en-US" altLang="zh-CN" b="1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并非专为</a:t>
            </a:r>
            <a:r>
              <a:rPr lang="zh-CN" altLang="en-US" sz="2200" dirty="0"/>
              <a:t>硬盘设计的</a:t>
            </a:r>
            <a:r>
              <a:rPr lang="zh-CN" altLang="en-US" sz="2200" dirty="0" smtClean="0"/>
              <a:t>接口</a:t>
            </a:r>
            <a:endParaRPr lang="en-US" altLang="zh-CN" sz="22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 smtClean="0"/>
              <a:t>SCSI</a:t>
            </a:r>
            <a:r>
              <a:rPr lang="zh-CN" altLang="en-US" sz="2200" dirty="0" smtClean="0"/>
              <a:t>接口可连接硬盘，称为</a:t>
            </a:r>
            <a:r>
              <a:rPr lang="en-US" altLang="zh-CN" sz="2200" dirty="0" smtClean="0"/>
              <a:t>SCSI</a:t>
            </a:r>
            <a:r>
              <a:rPr lang="zh-CN" altLang="en-US" sz="2200" dirty="0" smtClean="0"/>
              <a:t>硬盘，当时主要用于</a:t>
            </a:r>
            <a:r>
              <a:rPr lang="zh-CN" altLang="en-US" sz="2200" dirty="0"/>
              <a:t>中、高端服务器和高档</a:t>
            </a:r>
            <a:r>
              <a:rPr lang="zh-CN" altLang="en-US" sz="2200" dirty="0" smtClean="0"/>
              <a:t>工作站</a:t>
            </a:r>
            <a:endParaRPr lang="en-US" altLang="zh-CN" sz="22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76672"/>
            <a:ext cx="3600400" cy="1927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23528" y="467961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8.6  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通用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I/O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标准接口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6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8043A36B-8420-416A-A183-04EE0F64EEB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476672"/>
            <a:ext cx="8280920" cy="28803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一、硬盘接口标准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008000"/>
                </a:solidFill>
              </a:rPr>
              <a:t>3</a:t>
            </a:r>
            <a:r>
              <a:rPr lang="zh-CN" altLang="en-US" b="1" dirty="0" smtClean="0">
                <a:solidFill>
                  <a:srgbClr val="008000"/>
                </a:solidFill>
              </a:rPr>
              <a:t>、</a:t>
            </a:r>
            <a:r>
              <a:rPr lang="zh-CN" altLang="zh-CN" b="1" dirty="0" smtClean="0">
                <a:solidFill>
                  <a:srgbClr val="008000"/>
                </a:solidFill>
              </a:rPr>
              <a:t>SATA接口</a:t>
            </a:r>
            <a:endParaRPr lang="en-US" altLang="zh-CN" b="1" dirty="0" smtClean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串口硬盘，</a:t>
            </a:r>
            <a:r>
              <a:rPr lang="zh-CN" altLang="zh-CN" sz="2200" dirty="0" smtClean="0"/>
              <a:t>传输</a:t>
            </a:r>
            <a:r>
              <a:rPr lang="zh-CN" altLang="zh-CN" sz="2200" dirty="0"/>
              <a:t>速度</a:t>
            </a:r>
            <a:r>
              <a:rPr lang="zh-CN" altLang="zh-CN" sz="2200" dirty="0" smtClean="0"/>
              <a:t>快</a:t>
            </a:r>
            <a:r>
              <a:rPr lang="zh-CN" altLang="en-US" sz="2200" dirty="0" smtClean="0"/>
              <a:t>、</a:t>
            </a:r>
            <a:r>
              <a:rPr lang="zh-CN" altLang="zh-CN" sz="2200" dirty="0" smtClean="0"/>
              <a:t>执行</a:t>
            </a:r>
            <a:r>
              <a:rPr lang="zh-CN" altLang="zh-CN" sz="2200" dirty="0"/>
              <a:t>效率高</a:t>
            </a:r>
            <a:endParaRPr lang="zh-CN" altLang="en-US" sz="2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仅四</a:t>
            </a:r>
            <a:r>
              <a:rPr lang="zh-CN" altLang="en-US" sz="2200" dirty="0"/>
              <a:t>支</a:t>
            </a:r>
            <a:r>
              <a:rPr lang="zh-CN" altLang="en-US" sz="2200" dirty="0" smtClean="0"/>
              <a:t>针脚（连接</a:t>
            </a:r>
            <a:r>
              <a:rPr lang="zh-CN" altLang="en-US" sz="2200" dirty="0"/>
              <a:t>电缆、连接地线、发送数据和接收</a:t>
            </a:r>
            <a:r>
              <a:rPr lang="zh-CN" altLang="en-US" sz="2200" dirty="0" smtClean="0"/>
              <a:t>数据）</a:t>
            </a:r>
            <a:endParaRPr lang="en-US" altLang="zh-CN" sz="22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不同代产品：</a:t>
            </a:r>
            <a:r>
              <a:rPr lang="en-US" altLang="zh-CN" sz="2200" dirty="0" smtClean="0"/>
              <a:t>SATA1.0</a:t>
            </a:r>
            <a:r>
              <a:rPr lang="zh-CN" altLang="en-US" sz="2200" dirty="0"/>
              <a:t>，</a:t>
            </a:r>
            <a:r>
              <a:rPr lang="en-US" altLang="zh-CN" sz="2200" dirty="0"/>
              <a:t>SATA2.0</a:t>
            </a:r>
            <a:r>
              <a:rPr lang="zh-CN" altLang="en-US" sz="2200" dirty="0"/>
              <a:t>，</a:t>
            </a:r>
            <a:r>
              <a:rPr lang="en-US" altLang="zh-CN" sz="2200" dirty="0" smtClean="0"/>
              <a:t>SATA3.0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SATA Express</a:t>
            </a:r>
          </a:p>
        </p:txBody>
      </p:sp>
      <p:pic>
        <p:nvPicPr>
          <p:cNvPr id="2053" name="Picture 5" descr="https://gss3.bdstatic.com/7Po3dSag_xI4khGkpoWK1HF6hhy/baike/c0%3Dbaike80%2C5%2C5%2C80%2C26/sign=850b2a30b3de9c82b268f1dd0de8eb6f/4bed2e738bd4b31c90525ab287d6277f9e2ff8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36" y="188640"/>
            <a:ext cx="2870655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948456"/>
              </p:ext>
            </p:extLst>
          </p:nvPr>
        </p:nvGraphicFramePr>
        <p:xfrm>
          <a:off x="539550" y="3743672"/>
          <a:ext cx="7840416" cy="213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13472"/>
                <a:gridCol w="2613472"/>
                <a:gridCol w="2613472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SATA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频宽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理论速度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SATA Express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16GB/s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1600MB/s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SATA 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6GB/s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600MB/s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SATA 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3GB/s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300MB/s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SATA 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1.5GB/s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150MB/s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9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075240" cy="48017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、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DMA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控制器的基本操作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外围设备发出</a:t>
            </a:r>
            <a:r>
              <a:rPr lang="en-US" altLang="zh-CN" sz="2200" dirty="0" smtClean="0"/>
              <a:t>DMA</a:t>
            </a:r>
            <a:r>
              <a:rPr lang="zh-CN" altLang="en-US" sz="2200" dirty="0" smtClean="0"/>
              <a:t>请求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CPU</a:t>
            </a:r>
            <a:r>
              <a:rPr lang="zh-CN" altLang="en-US" sz="2200" dirty="0" smtClean="0"/>
              <a:t>相应请求，将工作方式改为</a:t>
            </a:r>
            <a:r>
              <a:rPr lang="en-US" altLang="zh-CN" sz="2200" dirty="0" smtClean="0"/>
              <a:t>DMA</a:t>
            </a:r>
            <a:r>
              <a:rPr lang="zh-CN" altLang="en-US" sz="2200" dirty="0" smtClean="0"/>
              <a:t>操作方式，</a:t>
            </a:r>
            <a:r>
              <a:rPr lang="en-US" altLang="zh-CN" sz="2200" dirty="0" smtClean="0"/>
              <a:t>DMA</a:t>
            </a:r>
            <a:r>
              <a:rPr lang="zh-CN" altLang="en-US" sz="2200" dirty="0" smtClean="0"/>
              <a:t>控制器从</a:t>
            </a:r>
            <a:r>
              <a:rPr lang="en-US" altLang="zh-CN" sz="2200" dirty="0" smtClean="0"/>
              <a:t>CPU</a:t>
            </a:r>
            <a:r>
              <a:rPr lang="zh-CN" altLang="en-US" sz="2200" dirty="0" smtClean="0"/>
              <a:t>处接管总线控制权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DMA</a:t>
            </a:r>
            <a:r>
              <a:rPr lang="zh-CN" altLang="en-US" sz="2200" dirty="0" smtClean="0"/>
              <a:t>控制器对内存寻址，决定数据传送的内存地址，并对数据传送个数进行计数，以</a:t>
            </a:r>
            <a:r>
              <a:rPr lang="zh-CN" altLang="en-US" sz="2200" dirty="0"/>
              <a:t>确定一组</a:t>
            </a:r>
            <a:r>
              <a:rPr lang="zh-CN" altLang="en-US" sz="2200" dirty="0" smtClean="0"/>
              <a:t>数据传送是否结束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向</a:t>
            </a:r>
            <a:r>
              <a:rPr lang="en-US" altLang="zh-CN" sz="2200" dirty="0" smtClean="0"/>
              <a:t>CPU</a:t>
            </a:r>
            <a:r>
              <a:rPr lang="zh-CN" altLang="en-US" sz="2200" dirty="0" smtClean="0"/>
              <a:t>报告</a:t>
            </a:r>
            <a:r>
              <a:rPr lang="en-US" altLang="zh-CN" sz="2200" dirty="0" smtClean="0"/>
              <a:t>DMA</a:t>
            </a:r>
            <a:r>
              <a:rPr lang="zh-CN" altLang="en-US" sz="2200" dirty="0" smtClean="0"/>
              <a:t>操作的结束</a:t>
            </a:r>
            <a:endParaRPr lang="zh-CN" altLang="en-US" sz="22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646"/>
            <a:ext cx="7467600" cy="778098"/>
          </a:xfrm>
        </p:spPr>
        <p:txBody>
          <a:bodyPr>
            <a:noAutofit/>
          </a:bodyPr>
          <a:lstStyle/>
          <a:p>
            <a:pPr marL="261938" indent="-261938">
              <a:lnSpc>
                <a:spcPct val="150000"/>
              </a:lnSpc>
            </a:pPr>
            <a:r>
              <a:rPr lang="zh-CN" altLang="zh-CN" sz="3200" dirty="0"/>
              <a:t>一、</a:t>
            </a:r>
            <a:r>
              <a:rPr lang="zh-CN" altLang="zh-CN" sz="3200" dirty="0" smtClean="0"/>
              <a:t>DMA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基本概念</a:t>
            </a:r>
            <a:endParaRPr lang="zh-CN" altLang="zh-CN" sz="32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7559824" y="0"/>
            <a:ext cx="1584176" cy="428672"/>
          </a:xfrm>
        </p:spPr>
        <p:txBody>
          <a:bodyPr/>
          <a:lstStyle/>
          <a:p>
            <a:pPr>
              <a:defRPr/>
            </a:pPr>
            <a:fld id="{F4CB6324-E063-4755-9060-B3DC0495E6B4}" type="datetime10">
              <a:rPr lang="zh-CN" altLang="en-US" smtClean="0"/>
              <a:t>10:43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6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290" y="3356992"/>
            <a:ext cx="3716166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8043A36B-8420-416A-A183-04EE0F64EEB7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6632"/>
            <a:ext cx="8136904" cy="3600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一、硬盘接口标准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008000"/>
                </a:solidFill>
              </a:rPr>
              <a:t>4</a:t>
            </a:r>
            <a:r>
              <a:rPr lang="zh-CN" altLang="en-US" b="1" dirty="0" smtClean="0">
                <a:solidFill>
                  <a:srgbClr val="008000"/>
                </a:solidFill>
              </a:rPr>
              <a:t>、</a:t>
            </a:r>
            <a:r>
              <a:rPr lang="en-US" altLang="zh-CN" b="1" dirty="0" smtClean="0">
                <a:solidFill>
                  <a:srgbClr val="008000"/>
                </a:solidFill>
              </a:rPr>
              <a:t>M.2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/>
              <a:t>固态硬盘形态工作组织推出的接口规范</a:t>
            </a: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ts val="0"/>
              </a:spcBef>
              <a:tabLst>
                <a:tab pos="2605088" algn="l"/>
              </a:tabLst>
            </a:pPr>
            <a:r>
              <a:rPr lang="zh-CN" altLang="en-US" sz="2000" dirty="0" smtClean="0"/>
              <a:t>同时</a:t>
            </a:r>
            <a:r>
              <a:rPr lang="zh-CN" altLang="en-US" sz="2000" dirty="0"/>
              <a:t>支持</a:t>
            </a:r>
            <a:r>
              <a:rPr lang="en-US" altLang="zh-CN" sz="2000" dirty="0" smtClean="0"/>
              <a:t>PCI-E</a:t>
            </a:r>
            <a:r>
              <a:rPr lang="zh-CN" altLang="en-US" sz="2000" dirty="0" smtClean="0"/>
              <a:t>通道和及</a:t>
            </a:r>
            <a:r>
              <a:rPr lang="en-US" altLang="zh-CN" sz="2000" dirty="0"/>
              <a:t>SATA</a:t>
            </a:r>
            <a:r>
              <a:rPr lang="zh-CN" altLang="en-US" sz="2000" dirty="0" smtClean="0"/>
              <a:t>，前者在提高速度方面更轻松，理论</a:t>
            </a:r>
            <a:r>
              <a:rPr lang="zh-CN" altLang="en-US" sz="2000" dirty="0"/>
              <a:t>带宽</a:t>
            </a:r>
            <a:r>
              <a:rPr lang="en-US" altLang="zh-CN" sz="2000" dirty="0"/>
              <a:t>10Gbps</a:t>
            </a:r>
            <a:r>
              <a:rPr lang="zh-CN" altLang="en-US" sz="2000" dirty="0" smtClean="0"/>
              <a:t>，突破</a:t>
            </a:r>
            <a:r>
              <a:rPr lang="zh-CN" altLang="en-US" sz="2000" dirty="0"/>
              <a:t>了</a:t>
            </a:r>
            <a:r>
              <a:rPr lang="en-US" altLang="zh-CN" sz="2000" dirty="0"/>
              <a:t>SATA</a:t>
            </a:r>
            <a:r>
              <a:rPr lang="zh-CN" altLang="en-US" sz="2000" dirty="0" smtClean="0"/>
              <a:t>接口的理论</a:t>
            </a:r>
            <a:r>
              <a:rPr lang="zh-CN" altLang="en-US" sz="2000" dirty="0"/>
              <a:t>传输</a:t>
            </a:r>
            <a:r>
              <a:rPr lang="zh-CN" altLang="en-US" sz="2000" dirty="0" smtClean="0"/>
              <a:t>瓶颈</a:t>
            </a: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ts val="0"/>
              </a:spcBef>
              <a:tabLst>
                <a:tab pos="2605088" algn="l"/>
              </a:tabLst>
            </a:pPr>
            <a:r>
              <a:rPr lang="en-US" altLang="zh-CN" sz="2000" dirty="0" smtClean="0"/>
              <a:t>M.2</a:t>
            </a:r>
            <a:r>
              <a:rPr lang="zh-CN" altLang="en-US" sz="2000" dirty="0"/>
              <a:t>接口全面转向</a:t>
            </a:r>
            <a:r>
              <a:rPr lang="en-US" altLang="zh-CN" sz="2000" dirty="0"/>
              <a:t>PCI-E 3.0 x4</a:t>
            </a:r>
            <a:r>
              <a:rPr lang="zh-CN" altLang="en-US" sz="2000" dirty="0" smtClean="0"/>
              <a:t>通道后，</a:t>
            </a:r>
            <a:r>
              <a:rPr lang="zh-CN" altLang="en-US" sz="2000" dirty="0"/>
              <a:t>理论带宽</a:t>
            </a:r>
            <a:r>
              <a:rPr lang="zh-CN" altLang="en-US" sz="2000" dirty="0" smtClean="0"/>
              <a:t>达到</a:t>
            </a:r>
            <a:r>
              <a:rPr lang="en-US" altLang="zh-CN" sz="2000" dirty="0" smtClean="0"/>
              <a:t>32Gbps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/>
              <a:t>体积小、</a:t>
            </a:r>
            <a:r>
              <a:rPr lang="zh-CN" altLang="en-US" sz="2000" dirty="0"/>
              <a:t>性能出色</a:t>
            </a:r>
            <a:r>
              <a:rPr lang="zh-CN" altLang="en-US" sz="2000" dirty="0" smtClean="0"/>
              <a:t>，广泛用于</a:t>
            </a:r>
            <a:r>
              <a:rPr lang="zh-CN" altLang="en-US" sz="2000" dirty="0"/>
              <a:t>笔记本、超级本等便携</a:t>
            </a:r>
            <a:r>
              <a:rPr lang="zh-CN" altLang="en-US" sz="2000" dirty="0" smtClean="0"/>
              <a:t>设备</a:t>
            </a:r>
            <a:endParaRPr lang="en-US" altLang="zh-CN" sz="22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4" y="3678418"/>
            <a:ext cx="4612626" cy="306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28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332656"/>
            <a:ext cx="8136904" cy="324036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二、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USB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接口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通用</a:t>
            </a:r>
            <a:r>
              <a:rPr lang="zh-CN" altLang="en-US" sz="2200" dirty="0"/>
              <a:t>串行</a:t>
            </a:r>
            <a:r>
              <a:rPr lang="zh-CN" altLang="en-US" sz="2200" dirty="0" smtClean="0"/>
              <a:t>总线：连接</a:t>
            </a:r>
            <a:r>
              <a:rPr lang="zh-CN" altLang="en-US" sz="2200" dirty="0"/>
              <a:t>计算机系统与外部设备的一种串口总线标准，也是一种输入输出接口的技术规范，被广泛地应用于个人电脑和移动设备等信息通讯产品，并扩展至摄影器材、数字电视（机顶盒）、游戏机等其它相关</a:t>
            </a:r>
            <a:r>
              <a:rPr lang="zh-CN" altLang="en-US" sz="2200" dirty="0" smtClean="0"/>
              <a:t>领域</a:t>
            </a:r>
            <a:endParaRPr lang="en-US" altLang="zh-CN" sz="22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 smtClean="0"/>
              <a:t>USB 3.1</a:t>
            </a:r>
            <a:r>
              <a:rPr lang="zh-CN" altLang="en-US" sz="2200" dirty="0" smtClean="0"/>
              <a:t>：传输</a:t>
            </a:r>
            <a:r>
              <a:rPr lang="zh-CN" altLang="en-US" sz="2200" dirty="0"/>
              <a:t>速度为</a:t>
            </a:r>
            <a:r>
              <a:rPr lang="en-US" altLang="zh-CN" sz="2200" dirty="0" smtClean="0"/>
              <a:t>10Gbit/s</a:t>
            </a:r>
            <a:endParaRPr lang="en-US" altLang="zh-CN" sz="22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7524328" y="6384704"/>
            <a:ext cx="1188640" cy="428672"/>
          </a:xfrm>
        </p:spPr>
        <p:txBody>
          <a:bodyPr/>
          <a:lstStyle/>
          <a:p>
            <a:pPr algn="ctr">
              <a:defRPr/>
            </a:pPr>
            <a:fld id="{BEE880CB-CE46-4DCC-837B-98A0A901785B}" type="datetime10">
              <a:rPr lang="zh-CN" altLang="en-US" sz="1600" b="1" smtClean="0">
                <a:solidFill>
                  <a:srgbClr val="575F6D"/>
                </a:solidFill>
              </a:rPr>
              <a:pPr algn="ctr">
                <a:defRPr/>
              </a:pPr>
              <a:t>11:58</a:t>
            </a:fld>
            <a:endParaRPr lang="zh-CN" altLang="en-US" sz="1600" b="1" dirty="0">
              <a:solidFill>
                <a:srgbClr val="575F6D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573016"/>
            <a:ext cx="4684634" cy="325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/>
          <p:cNvSpPr/>
          <p:nvPr/>
        </p:nvSpPr>
        <p:spPr bwMode="auto">
          <a:xfrm>
            <a:off x="3059832" y="4941168"/>
            <a:ext cx="2592288" cy="504056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rtlCol="0" anchor="ctr">
            <a:noAutofit/>
          </a:bodyPr>
          <a:lstStyle/>
          <a:p>
            <a:pPr algn="ctr" eaLnBrk="1" hangingPunct="1"/>
            <a:endParaRPr kumimoji="1" lang="zh-CN" altLang="en-US" sz="24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8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332656"/>
            <a:ext cx="8136904" cy="36724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三、其他接口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、并行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I/O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标准接口：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SCSI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接口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lvl="1" indent="-342900">
              <a:lnSpc>
                <a:spcPct val="150000"/>
              </a:lnSpc>
              <a:spcBef>
                <a:spcPts val="600"/>
              </a:spcBef>
              <a:buSzPct val="70000"/>
            </a:pPr>
            <a:r>
              <a:rPr lang="zh-CN" altLang="en-US" dirty="0" smtClean="0">
                <a:latin typeface="宋体" charset="-122"/>
              </a:rPr>
              <a:t>小型计算机</a:t>
            </a:r>
            <a:r>
              <a:rPr lang="zh-CN" altLang="en-US" dirty="0">
                <a:latin typeface="宋体" charset="-122"/>
              </a:rPr>
              <a:t>系统接口的</a:t>
            </a:r>
            <a:r>
              <a:rPr lang="zh-CN" altLang="en-US" dirty="0" smtClean="0">
                <a:latin typeface="宋体" charset="-122"/>
              </a:rPr>
              <a:t>简称，</a:t>
            </a:r>
            <a:r>
              <a:rPr lang="zh-CN" altLang="en-US" dirty="0">
                <a:latin typeface="宋体" charset="-122"/>
              </a:rPr>
              <a:t>可以混接各种磁盘、光盘、</a:t>
            </a:r>
            <a:r>
              <a:rPr lang="zh-CN" altLang="en-US" dirty="0" smtClean="0">
                <a:latin typeface="宋体" charset="-122"/>
              </a:rPr>
              <a:t>磁带机</a:t>
            </a:r>
            <a:r>
              <a:rPr lang="zh-CN" altLang="en-US" dirty="0">
                <a:latin typeface="宋体" charset="-122"/>
              </a:rPr>
              <a:t>、打印机、扫描仪、条码</a:t>
            </a:r>
            <a:r>
              <a:rPr lang="zh-CN" altLang="en-US" dirty="0" smtClean="0">
                <a:latin typeface="宋体" charset="-122"/>
              </a:rPr>
              <a:t>阅读器、通信</a:t>
            </a:r>
            <a:r>
              <a:rPr lang="zh-CN" altLang="en-US" dirty="0">
                <a:latin typeface="宋体" charset="-122"/>
              </a:rPr>
              <a:t>设备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marL="342900" lvl="1" indent="-342900">
              <a:lnSpc>
                <a:spcPct val="150000"/>
              </a:lnSpc>
              <a:spcBef>
                <a:spcPts val="600"/>
              </a:spcBef>
              <a:buSzPct val="70000"/>
            </a:pPr>
            <a:r>
              <a:rPr lang="zh-CN" altLang="en-US" dirty="0" smtClean="0"/>
              <a:t>可由一个主适配器</a:t>
            </a:r>
            <a:r>
              <a:rPr lang="en-US" altLang="zh-CN" dirty="0" smtClean="0"/>
              <a:t>HBA</a:t>
            </a:r>
            <a:r>
              <a:rPr lang="zh-CN" altLang="en-US" dirty="0" smtClean="0"/>
              <a:t>，以菊花链形式连接其他外设</a:t>
            </a:r>
            <a:endParaRPr lang="en-US" altLang="zh-CN" dirty="0" smtClean="0"/>
          </a:p>
          <a:p>
            <a:pPr marL="342900" lvl="1" indent="-342900">
              <a:lnSpc>
                <a:spcPct val="150000"/>
              </a:lnSpc>
              <a:spcBef>
                <a:spcPts val="600"/>
              </a:spcBef>
              <a:buSzPct val="70000"/>
            </a:pPr>
            <a:r>
              <a:rPr lang="en-US" altLang="zh-CN" dirty="0" smtClean="0"/>
              <a:t>GBA</a:t>
            </a:r>
            <a:r>
              <a:rPr lang="zh-CN" altLang="en-US" dirty="0" smtClean="0"/>
              <a:t>经系统总线（如</a:t>
            </a:r>
            <a:r>
              <a:rPr lang="en-US" altLang="zh-CN" dirty="0" smtClean="0"/>
              <a:t>PCI</a:t>
            </a:r>
            <a:r>
              <a:rPr lang="zh-CN" altLang="en-US" dirty="0" smtClean="0"/>
              <a:t>总线）与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相连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7524328" y="6384704"/>
            <a:ext cx="1188640" cy="428672"/>
          </a:xfrm>
        </p:spPr>
        <p:txBody>
          <a:bodyPr/>
          <a:lstStyle/>
          <a:p>
            <a:pPr algn="ctr">
              <a:defRPr/>
            </a:pPr>
            <a:fld id="{BEE880CB-CE46-4DCC-837B-98A0A901785B}" type="datetime10">
              <a:rPr lang="zh-CN" altLang="en-US" sz="1600" b="1" smtClean="0">
                <a:solidFill>
                  <a:srgbClr val="575F6D"/>
                </a:solidFill>
              </a:rPr>
              <a:pPr algn="ctr">
                <a:defRPr/>
              </a:pPr>
              <a:t>11:56</a:t>
            </a:fld>
            <a:endParaRPr lang="zh-CN" altLang="en-US" sz="1600" b="1" dirty="0">
              <a:solidFill>
                <a:srgbClr val="575F6D"/>
              </a:solidFill>
            </a:endParaRPr>
          </a:p>
        </p:txBody>
      </p:sp>
      <p:pic>
        <p:nvPicPr>
          <p:cNvPr id="5" name="Picture 4" descr="8a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65104"/>
            <a:ext cx="784887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8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8043A36B-8420-416A-A183-04EE0F64EEB7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332656"/>
            <a:ext cx="8280920" cy="27363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600" b="1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zh-CN" altLang="en-US" sz="2600" b="1" dirty="0" smtClean="0">
                <a:solidFill>
                  <a:schemeClr val="accent2">
                    <a:lumMod val="50000"/>
                  </a:schemeClr>
                </a:solidFill>
              </a:rPr>
              <a:t>、串行</a:t>
            </a:r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</a:rPr>
              <a:t>接口</a:t>
            </a:r>
            <a:r>
              <a:rPr lang="zh-CN" altLang="en-US" sz="2600" b="1" dirty="0" smtClean="0">
                <a:solidFill>
                  <a:schemeClr val="accent2">
                    <a:lumMod val="50000"/>
                  </a:schemeClr>
                </a:solidFill>
              </a:rPr>
              <a:t>标准：</a:t>
            </a:r>
            <a:r>
              <a:rPr lang="en-US" altLang="zh-CN" sz="2600" b="1" dirty="0" smtClean="0">
                <a:solidFill>
                  <a:schemeClr val="accent2">
                    <a:lumMod val="50000"/>
                  </a:schemeClr>
                </a:solidFill>
              </a:rPr>
              <a:t>IEEE1394</a:t>
            </a:r>
            <a:endParaRPr lang="en-US" altLang="zh-CN" sz="26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一种通用的高速串行</a:t>
            </a:r>
            <a:r>
              <a:rPr lang="en-US" altLang="zh-CN" sz="2200" dirty="0"/>
              <a:t>I/O</a:t>
            </a:r>
            <a:r>
              <a:rPr lang="zh-CN" altLang="en-US" sz="2200" dirty="0"/>
              <a:t>标准</a:t>
            </a:r>
            <a:r>
              <a:rPr lang="zh-CN" altLang="en-US" sz="2200" dirty="0"/>
              <a:t>接口</a:t>
            </a:r>
            <a:r>
              <a:rPr lang="zh-CN" altLang="en-US" sz="2200" dirty="0" smtClean="0"/>
              <a:t>，苹果公司开发</a:t>
            </a:r>
            <a:r>
              <a:rPr lang="zh-CN" altLang="en-US" sz="2200" dirty="0"/>
              <a:t>，俗称</a:t>
            </a:r>
            <a:r>
              <a:rPr lang="zh-CN" altLang="en-US" sz="2200" dirty="0"/>
              <a:t>火线接口（</a:t>
            </a:r>
            <a:r>
              <a:rPr lang="en-US" altLang="zh-CN" sz="2200" dirty="0" err="1"/>
              <a:t>firewire</a:t>
            </a:r>
            <a:r>
              <a:rPr lang="zh-CN" altLang="en-US" sz="2200" dirty="0" smtClean="0"/>
              <a:t>），</a:t>
            </a:r>
            <a:endParaRPr lang="en-US" altLang="zh-CN" sz="2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被连接的各装置是平等关系，</a:t>
            </a:r>
            <a:r>
              <a:rPr lang="zh-CN" altLang="en-US" sz="2200" dirty="0"/>
              <a:t>不用</a:t>
            </a:r>
            <a:r>
              <a:rPr lang="en-US" altLang="zh-CN" sz="2200" dirty="0"/>
              <a:t>PC</a:t>
            </a:r>
            <a:r>
              <a:rPr lang="zh-CN" altLang="en-US" sz="2200" dirty="0"/>
              <a:t>介入也能自成</a:t>
            </a:r>
            <a:r>
              <a:rPr lang="zh-CN" altLang="en-US" sz="2200" dirty="0" smtClean="0"/>
              <a:t>系统</a:t>
            </a:r>
            <a:endParaRPr lang="en-US" altLang="zh-CN" sz="22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可用于军用飞机</a:t>
            </a:r>
            <a:r>
              <a:rPr lang="zh-CN" altLang="en-US" sz="2200" dirty="0" smtClean="0"/>
              <a:t>、</a:t>
            </a:r>
            <a:r>
              <a:rPr lang="zh-CN" altLang="en-US" sz="2000" dirty="0" smtClean="0"/>
              <a:t>数字</a:t>
            </a:r>
            <a:r>
              <a:rPr lang="zh-CN" altLang="en-US" sz="2000" dirty="0"/>
              <a:t>影</a:t>
            </a:r>
            <a:r>
              <a:rPr lang="zh-CN" altLang="en-US" sz="2000" dirty="0" smtClean="0"/>
              <a:t>音和相机</a:t>
            </a:r>
            <a:r>
              <a:rPr lang="zh-CN" altLang="en-US" sz="2000" dirty="0"/>
              <a:t>产品</a:t>
            </a:r>
            <a:r>
              <a:rPr lang="zh-CN" altLang="en-US" sz="2000" dirty="0" smtClean="0"/>
              <a:t>等，逐渐被</a:t>
            </a:r>
            <a:r>
              <a:rPr lang="en-US" altLang="zh-CN" sz="2000" dirty="0" smtClean="0"/>
              <a:t>USB</a:t>
            </a:r>
            <a:r>
              <a:rPr lang="zh-CN" altLang="en-US" sz="2000" dirty="0" smtClean="0"/>
              <a:t>接口取代</a:t>
            </a:r>
            <a:endParaRPr lang="en-US" altLang="zh-CN" sz="2200" dirty="0" smtClean="0"/>
          </a:p>
        </p:txBody>
      </p:sp>
      <p:pic>
        <p:nvPicPr>
          <p:cNvPr id="58372" name="Picture 4" descr="8a2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8080126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87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065144" cy="525658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SzPct val="55000"/>
              <a:buNone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、中断与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DMA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的区别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1800"/>
              </a:spcBef>
              <a:buSzPct val="55000"/>
              <a:buFont typeface="Monotype Sorts" pitchFamily="2" charset="2"/>
              <a:buNone/>
            </a:pPr>
            <a:r>
              <a:rPr lang="zh-CN" altLang="en-US" sz="2200" dirty="0" smtClean="0"/>
              <a:t>（1）中断：切换</a:t>
            </a:r>
            <a:r>
              <a:rPr lang="en-US" altLang="zh-CN" sz="2200" dirty="0" smtClean="0"/>
              <a:t>PC</a:t>
            </a:r>
            <a:r>
              <a:rPr lang="zh-CN" altLang="en-US" sz="2200" dirty="0" smtClean="0"/>
              <a:t>、保护现场</a:t>
            </a:r>
          </a:p>
          <a:p>
            <a:pPr>
              <a:lnSpc>
                <a:spcPct val="120000"/>
              </a:lnSpc>
              <a:buSzPct val="55000"/>
              <a:buNone/>
            </a:pPr>
            <a:r>
              <a:rPr lang="zh-CN" altLang="en-US" sz="2200" dirty="0" smtClean="0"/>
              <a:t>	     </a:t>
            </a:r>
            <a:r>
              <a:rPr lang="en-US" altLang="zh-CN" sz="2200" dirty="0" smtClean="0"/>
              <a:t>DMA：</a:t>
            </a:r>
            <a:r>
              <a:rPr lang="zh-CN" altLang="en-US" sz="2200" dirty="0"/>
              <a:t>内存访问权、总线</a:t>
            </a:r>
            <a:r>
              <a:rPr lang="zh-CN" altLang="en-US" sz="2200" dirty="0" smtClean="0"/>
              <a:t>使用权切换，不</a:t>
            </a:r>
            <a:r>
              <a:rPr lang="zh-CN" altLang="en-US" sz="2200" dirty="0"/>
              <a:t>保护现场</a:t>
            </a:r>
          </a:p>
          <a:p>
            <a:pPr eaLnBrk="1" hangingPunct="1">
              <a:lnSpc>
                <a:spcPct val="120000"/>
              </a:lnSpc>
              <a:buSzPct val="55000"/>
              <a:buFont typeface="Monotype Sorts" pitchFamily="2" charset="2"/>
              <a:buNone/>
            </a:pPr>
            <a:r>
              <a:rPr lang="zh-CN" altLang="en-US" sz="2200" dirty="0" smtClean="0"/>
              <a:t>（2）中断：指令之间响应</a:t>
            </a:r>
          </a:p>
          <a:p>
            <a:pPr>
              <a:lnSpc>
                <a:spcPct val="120000"/>
              </a:lnSpc>
              <a:buSzPct val="55000"/>
              <a:buNone/>
            </a:pPr>
            <a:r>
              <a:rPr lang="zh-CN" altLang="en-US" sz="2200" dirty="0" smtClean="0"/>
              <a:t>	     </a:t>
            </a:r>
            <a:r>
              <a:rPr lang="en-US" altLang="zh-CN" sz="2200" dirty="0" smtClean="0"/>
              <a:t>DMA：</a:t>
            </a:r>
            <a:r>
              <a:rPr lang="zh-CN" altLang="en-US" sz="2200" dirty="0" smtClean="0"/>
              <a:t>指令之内响应（内存</a:t>
            </a:r>
            <a:r>
              <a:rPr lang="zh-CN" altLang="en-US" sz="2200" dirty="0"/>
              <a:t>存取周期结束</a:t>
            </a:r>
            <a:r>
              <a:rPr lang="zh-CN" altLang="en-US" sz="2200" dirty="0" smtClean="0"/>
              <a:t>后</a:t>
            </a:r>
            <a:r>
              <a:rPr lang="zh-CN" altLang="en-US" sz="2200" dirty="0"/>
              <a:t>）</a:t>
            </a:r>
            <a:endParaRPr lang="zh-CN" altLang="en-US" sz="2200" dirty="0" smtClean="0"/>
          </a:p>
          <a:p>
            <a:pPr eaLnBrk="1" hangingPunct="1">
              <a:lnSpc>
                <a:spcPct val="120000"/>
              </a:lnSpc>
              <a:buSzPct val="55000"/>
              <a:buFont typeface="Monotype Sorts" pitchFamily="2" charset="2"/>
              <a:buNone/>
            </a:pPr>
            <a:r>
              <a:rPr lang="zh-CN" altLang="en-US" sz="2200" dirty="0" smtClean="0"/>
              <a:t>（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）中断：并行性不很高</a:t>
            </a:r>
          </a:p>
          <a:p>
            <a:pPr eaLnBrk="1" hangingPunct="1">
              <a:lnSpc>
                <a:spcPct val="120000"/>
              </a:lnSpc>
              <a:buSzPct val="55000"/>
              <a:buFont typeface="Monotype Sorts" pitchFamily="2" charset="2"/>
              <a:buNone/>
            </a:pPr>
            <a:r>
              <a:rPr lang="zh-CN" altLang="en-US" sz="2200" dirty="0" smtClean="0"/>
              <a:t>	     </a:t>
            </a:r>
            <a:r>
              <a:rPr lang="en-US" altLang="zh-CN" sz="2200" dirty="0" smtClean="0"/>
              <a:t>DMA：</a:t>
            </a:r>
            <a:r>
              <a:rPr lang="zh-CN" altLang="en-US" sz="2200" dirty="0" smtClean="0"/>
              <a:t>并行性很高</a:t>
            </a:r>
          </a:p>
          <a:p>
            <a:pPr eaLnBrk="1" hangingPunct="1">
              <a:lnSpc>
                <a:spcPct val="120000"/>
              </a:lnSpc>
              <a:buSzPct val="55000"/>
              <a:buFont typeface="Monotype Sorts" pitchFamily="2" charset="2"/>
              <a:buNone/>
            </a:pPr>
            <a:r>
              <a:rPr lang="zh-CN" altLang="en-US" sz="2200" dirty="0" smtClean="0"/>
              <a:t>（</a:t>
            </a:r>
            <a:r>
              <a:rPr lang="en-US" altLang="zh-CN" sz="2200" dirty="0" smtClean="0"/>
              <a:t>4</a:t>
            </a:r>
            <a:r>
              <a:rPr lang="zh-CN" altLang="en-US" sz="2200" dirty="0" smtClean="0"/>
              <a:t>）中断：处理异常</a:t>
            </a:r>
          </a:p>
          <a:p>
            <a:pPr eaLnBrk="1" hangingPunct="1">
              <a:lnSpc>
                <a:spcPct val="120000"/>
              </a:lnSpc>
              <a:buSzPct val="55000"/>
              <a:buFont typeface="Monotype Sorts" pitchFamily="2" charset="2"/>
              <a:buNone/>
            </a:pPr>
            <a:r>
              <a:rPr lang="zh-CN" altLang="en-US" sz="2200" dirty="0" smtClean="0"/>
              <a:t>	     </a:t>
            </a:r>
            <a:r>
              <a:rPr lang="en-US" altLang="zh-CN" sz="2200" dirty="0" smtClean="0"/>
              <a:t>DMA：</a:t>
            </a:r>
            <a:r>
              <a:rPr lang="zh-CN" altLang="en-US" sz="2200" dirty="0" smtClean="0"/>
              <a:t>不能处理异常</a:t>
            </a:r>
          </a:p>
          <a:p>
            <a:pPr eaLnBrk="1" hangingPunct="1">
              <a:lnSpc>
                <a:spcPct val="120000"/>
              </a:lnSpc>
              <a:buSzPct val="55000"/>
              <a:buFont typeface="Monotype Sorts" pitchFamily="2" charset="2"/>
              <a:buNone/>
            </a:pPr>
            <a:endParaRPr lang="zh-CN" altLang="zh-CN" sz="24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346646"/>
            <a:ext cx="7467600" cy="778098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261938" indent="-261938" fontAlgn="auto">
              <a:lnSpc>
                <a:spcPct val="150000"/>
              </a:lnSpc>
              <a:spcAft>
                <a:spcPts val="0"/>
              </a:spcAft>
            </a:pPr>
            <a:r>
              <a:rPr lang="zh-CN" altLang="zh-CN" sz="3200" dirty="0" smtClean="0"/>
              <a:t>一、DMA</a:t>
            </a:r>
            <a:r>
              <a:rPr lang="zh-CN" altLang="en-US" sz="3200" dirty="0" smtClean="0"/>
              <a:t>的基本概念</a:t>
            </a:r>
            <a:endParaRPr lang="zh-CN" altLang="zh-CN" sz="32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7559824" y="0"/>
            <a:ext cx="1584176" cy="428672"/>
          </a:xfrm>
        </p:spPr>
        <p:txBody>
          <a:bodyPr/>
          <a:lstStyle/>
          <a:p>
            <a:pPr>
              <a:defRPr/>
            </a:pPr>
            <a:fld id="{3575C961-ABB5-4830-9375-5FD7D3CADEC4}" type="datetime10">
              <a:rPr lang="zh-CN" altLang="en-US" smtClean="0"/>
              <a:t>10:43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53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543800" cy="859284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cs typeface="Times New Roman" pitchFamily="18" charset="0"/>
              </a:rPr>
              <a:t>二、</a:t>
            </a:r>
            <a:r>
              <a:rPr lang="en-US" altLang="zh-CN" sz="3200" dirty="0" smtClean="0">
                <a:cs typeface="Times New Roman" pitchFamily="18" charset="0"/>
              </a:rPr>
              <a:t>DMA</a:t>
            </a:r>
            <a:r>
              <a:rPr lang="zh-CN" altLang="en-US" sz="3200" dirty="0"/>
              <a:t>传送方式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352928" cy="352839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1</a:t>
            </a:r>
            <a:r>
              <a:rPr lang="zh-CN" altLang="en-US" b="1" dirty="0" smtClean="0">
                <a:solidFill>
                  <a:srgbClr val="000099"/>
                </a:solidFill>
              </a:rPr>
              <a:t>、停止</a:t>
            </a:r>
            <a:r>
              <a:rPr lang="en-US" altLang="zh-CN" b="1" dirty="0" smtClean="0">
                <a:solidFill>
                  <a:srgbClr val="000099"/>
                </a:solidFill>
              </a:rPr>
              <a:t>CPU</a:t>
            </a:r>
            <a:r>
              <a:rPr lang="zh-CN" altLang="en-US" b="1" dirty="0" smtClean="0">
                <a:solidFill>
                  <a:srgbClr val="000099"/>
                </a:solidFill>
              </a:rPr>
              <a:t>访问内存</a:t>
            </a:r>
            <a:endParaRPr lang="zh-CN" altLang="en-US" b="1" dirty="0">
              <a:solidFill>
                <a:srgbClr val="000099"/>
              </a:solidFill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200" dirty="0" smtClean="0"/>
              <a:t>外设要求传送一批数据时，</a:t>
            </a:r>
            <a:r>
              <a:rPr lang="en-US" altLang="zh-CN" sz="2200" dirty="0" smtClean="0"/>
              <a:t>DMA</a:t>
            </a:r>
            <a:r>
              <a:rPr lang="zh-CN" altLang="en-US" sz="2200" dirty="0" smtClean="0"/>
              <a:t>控制器要求</a:t>
            </a:r>
            <a:r>
              <a:rPr lang="en-US" altLang="zh-CN" sz="2200" dirty="0" smtClean="0"/>
              <a:t>CPU</a:t>
            </a:r>
            <a:r>
              <a:rPr lang="zh-CN" altLang="en-US" sz="2200" dirty="0" smtClean="0"/>
              <a:t>让出总线控制权，获得批准后开始数据传送。一</a:t>
            </a:r>
            <a:r>
              <a:rPr lang="zh-CN" altLang="en-US" sz="2200" dirty="0"/>
              <a:t>组数据传送完毕后，</a:t>
            </a:r>
            <a:r>
              <a:rPr lang="en-US" altLang="zh-CN" sz="2200" dirty="0"/>
              <a:t>DMA</a:t>
            </a:r>
            <a:r>
              <a:rPr lang="zh-CN" altLang="en-US" sz="2200" dirty="0" smtClean="0"/>
              <a:t>控制器通知</a:t>
            </a:r>
            <a:r>
              <a:rPr lang="en-US" altLang="zh-CN" sz="2200" dirty="0" smtClean="0"/>
              <a:t>CPU</a:t>
            </a:r>
            <a:r>
              <a:rPr lang="zh-CN" altLang="en-US" sz="2200" dirty="0" smtClean="0"/>
              <a:t>可以使用内存，并把</a:t>
            </a:r>
            <a:r>
              <a:rPr lang="zh-CN" altLang="en-US" sz="2200" dirty="0"/>
              <a:t>总线控制权交还给</a:t>
            </a:r>
            <a:r>
              <a:rPr lang="en-US" altLang="zh-CN" sz="2200" dirty="0" smtClean="0"/>
              <a:t>CPU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200" dirty="0" smtClean="0"/>
              <a:t>接口可设置小</a:t>
            </a:r>
            <a:r>
              <a:rPr lang="zh-CN" altLang="en-US" sz="2200" dirty="0"/>
              <a:t>容量存储器，</a:t>
            </a:r>
            <a:r>
              <a:rPr lang="en-US" altLang="zh-CN" sz="2200" dirty="0" smtClean="0"/>
              <a:t>I</a:t>
            </a:r>
            <a:r>
              <a:rPr lang="en-US" altLang="zh-CN" sz="2200" dirty="0"/>
              <a:t>/</a:t>
            </a:r>
            <a:r>
              <a:rPr lang="en-US" altLang="zh-CN" sz="2200" dirty="0" smtClean="0"/>
              <a:t>O</a:t>
            </a:r>
            <a:r>
              <a:rPr lang="zh-CN" altLang="en-US" sz="2200" dirty="0"/>
              <a:t>设备先与小容量存储器交换数据，然后由小容量存储器与主机交换数据</a:t>
            </a:r>
            <a:r>
              <a:rPr lang="zh-CN" altLang="en-US" sz="2200" dirty="0" smtClean="0"/>
              <a:t>，减少</a:t>
            </a:r>
            <a:r>
              <a:rPr lang="en-US" altLang="zh-CN" sz="2200" dirty="0" smtClean="0"/>
              <a:t>DMA</a:t>
            </a:r>
            <a:r>
              <a:rPr lang="zh-CN" altLang="en-US" sz="2200" dirty="0" smtClean="0"/>
              <a:t>控制器占用总线、</a:t>
            </a:r>
            <a:r>
              <a:rPr lang="en-US" altLang="zh-CN" sz="2200" dirty="0" smtClean="0"/>
              <a:t>CPU</a:t>
            </a:r>
            <a:r>
              <a:rPr lang="zh-CN" altLang="en-US" sz="2200" dirty="0"/>
              <a:t>暂停工作的</a:t>
            </a:r>
            <a:r>
              <a:rPr lang="zh-CN" altLang="en-US" sz="2200" dirty="0" smtClean="0"/>
              <a:t>时间</a:t>
            </a:r>
            <a:endParaRPr lang="en-US" altLang="zh-CN" sz="2200" dirty="0" smtClean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314700" y="2843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7559824" y="0"/>
            <a:ext cx="1584176" cy="428672"/>
          </a:xfrm>
        </p:spPr>
        <p:txBody>
          <a:bodyPr/>
          <a:lstStyle/>
          <a:p>
            <a:pPr>
              <a:defRPr/>
            </a:pPr>
            <a:fld id="{7535CA2D-BD1A-4D92-9ED9-7F97F22451C5}" type="datetime10">
              <a:rPr lang="zh-CN" altLang="en-US" smtClean="0"/>
              <a:t>10:43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97102"/>
            <a:ext cx="6800850" cy="221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81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88776" y="269776"/>
            <a:ext cx="7467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99"/>
                </a:solidFill>
              </a:rPr>
              <a:t>CPU</a:t>
            </a:r>
            <a:r>
              <a:rPr lang="zh-CN" altLang="en-US" dirty="0" smtClean="0">
                <a:solidFill>
                  <a:srgbClr val="000099"/>
                </a:solidFill>
              </a:rPr>
              <a:t>停止访问内存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07524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 smtClean="0">
                <a:solidFill>
                  <a:srgbClr val="00B050"/>
                </a:solidFill>
              </a:rPr>
              <a:t>优点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marL="542925" lvl="1" indent="-277813" algn="just">
              <a:lnSpc>
                <a:spcPct val="150000"/>
              </a:lnSpc>
            </a:pPr>
            <a:r>
              <a:rPr lang="zh-CN" altLang="en-US" sz="2200" dirty="0" smtClean="0"/>
              <a:t>控制简单</a:t>
            </a:r>
            <a:endParaRPr lang="en-US" altLang="zh-CN" sz="2200" dirty="0" smtClean="0"/>
          </a:p>
          <a:p>
            <a:pPr marL="542925" lvl="1" indent="-277813" algn="just">
              <a:lnSpc>
                <a:spcPct val="150000"/>
              </a:lnSpc>
            </a:pPr>
            <a:r>
              <a:rPr lang="zh-CN" altLang="en-US" sz="2200" dirty="0" smtClean="0"/>
              <a:t>适于数据传输率高</a:t>
            </a:r>
            <a:r>
              <a:rPr lang="zh-CN" altLang="en-US" sz="2200" dirty="0"/>
              <a:t>的</a:t>
            </a:r>
            <a:r>
              <a:rPr lang="zh-CN" altLang="en-US" sz="2200" dirty="0" smtClean="0"/>
              <a:t>设备进行成组数据传送</a:t>
            </a:r>
            <a:endParaRPr lang="zh-CN" altLang="en-US" sz="2200" dirty="0"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 smtClean="0">
                <a:solidFill>
                  <a:srgbClr val="00B050"/>
                </a:solidFill>
              </a:rPr>
              <a:t>缺点</a:t>
            </a:r>
            <a:endParaRPr lang="en-US" altLang="zh-CN" b="1" dirty="0" smtClean="0">
              <a:solidFill>
                <a:srgbClr val="00B050"/>
              </a:solidFill>
              <a:cs typeface="Times New Roman" pitchFamily="18" charset="0"/>
            </a:endParaRPr>
          </a:p>
          <a:p>
            <a:pPr marL="542925" lvl="1" indent="-277813" algn="just">
              <a:lnSpc>
                <a:spcPct val="150000"/>
              </a:lnSpc>
            </a:pPr>
            <a:r>
              <a:rPr lang="zh-CN" altLang="en-US" sz="2200" dirty="0" smtClean="0"/>
              <a:t>C</a:t>
            </a:r>
            <a:r>
              <a:rPr lang="en-US" altLang="zh-CN" sz="2200" dirty="0" smtClean="0"/>
              <a:t>PU</a:t>
            </a:r>
            <a:r>
              <a:rPr lang="zh-CN" altLang="en-US" sz="2200" dirty="0"/>
              <a:t>受影响</a:t>
            </a:r>
            <a:r>
              <a:rPr lang="zh-CN" altLang="en-US" sz="2200" dirty="0" smtClean="0"/>
              <a:t>较大</a:t>
            </a:r>
            <a:endParaRPr lang="zh-CN" altLang="en-US" sz="2200" dirty="0"/>
          </a:p>
          <a:p>
            <a:pPr marL="542925" lvl="1" indent="-277813" algn="just">
              <a:lnSpc>
                <a:spcPct val="150000"/>
              </a:lnSpc>
            </a:pPr>
            <a:r>
              <a:rPr lang="en-US" altLang="zh-CN" sz="2200" dirty="0" smtClean="0"/>
              <a:t>DMA</a:t>
            </a:r>
            <a:r>
              <a:rPr lang="zh-CN" altLang="en-US" sz="2200" dirty="0"/>
              <a:t>控制器访内阶段，</a:t>
            </a:r>
            <a:r>
              <a:rPr lang="zh-CN" altLang="en-US" sz="2200" dirty="0" smtClean="0"/>
              <a:t>内存效能</a:t>
            </a:r>
            <a:r>
              <a:rPr lang="zh-CN" altLang="en-US" sz="2200" dirty="0"/>
              <a:t>没有充分发挥，相当一部分内存工作周期是空闲的。这是因为，</a:t>
            </a:r>
            <a:r>
              <a:rPr lang="zh-CN" altLang="en-US" sz="2200" dirty="0" smtClean="0"/>
              <a:t>外设传送</a:t>
            </a:r>
            <a:r>
              <a:rPr lang="zh-CN" altLang="en-US" sz="2200" dirty="0"/>
              <a:t>两个数据之间的间隔</a:t>
            </a:r>
            <a:r>
              <a:rPr lang="zh-CN" altLang="en-US" sz="2200" dirty="0" smtClean="0"/>
              <a:t>一般大于内存周期</a:t>
            </a:r>
            <a:r>
              <a:rPr lang="zh-CN" altLang="en-US" sz="2200" dirty="0"/>
              <a:t>，即使高速</a:t>
            </a:r>
            <a:r>
              <a:rPr lang="en-US" altLang="zh-CN" sz="2200" dirty="0"/>
              <a:t>I/O</a:t>
            </a:r>
            <a:r>
              <a:rPr lang="zh-CN" altLang="en-US" sz="2200" dirty="0"/>
              <a:t>设备也是</a:t>
            </a:r>
            <a:r>
              <a:rPr lang="zh-CN" altLang="en-US" sz="2200" dirty="0" smtClean="0"/>
              <a:t>如此</a:t>
            </a:r>
            <a:endParaRPr lang="zh-CN" altLang="en-US" sz="22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7559824" y="0"/>
            <a:ext cx="1584176" cy="428672"/>
          </a:xfrm>
        </p:spPr>
        <p:txBody>
          <a:bodyPr/>
          <a:lstStyle/>
          <a:p>
            <a:pPr>
              <a:defRPr/>
            </a:pPr>
            <a:fld id="{ED99FF58-D97F-43CC-A844-476859938655}" type="datetime10">
              <a:rPr lang="zh-CN" altLang="en-US" smtClean="0"/>
              <a:t>10:43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29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968" y="188640"/>
            <a:ext cx="7467600" cy="792088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000099"/>
                </a:solidFill>
              </a:rPr>
              <a:t>2</a:t>
            </a:r>
            <a:r>
              <a:rPr lang="zh-CN" altLang="en-US" sz="2800" dirty="0" smtClean="0">
                <a:solidFill>
                  <a:srgbClr val="000099"/>
                </a:solidFill>
              </a:rPr>
              <a:t>、周期挪用方式</a:t>
            </a:r>
            <a:endParaRPr lang="zh-CN" altLang="en-US" sz="2800" dirty="0">
              <a:solidFill>
                <a:srgbClr val="000099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80728"/>
            <a:ext cx="8363272" cy="26642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Pct val="90000"/>
            </a:pPr>
            <a:r>
              <a:rPr lang="zh-CN" altLang="zh-CN" sz="2200" b="1" dirty="0">
                <a:solidFill>
                  <a:srgbClr val="C00000"/>
                </a:solidFill>
              </a:rPr>
              <a:t>方式</a:t>
            </a:r>
            <a:r>
              <a:rPr lang="zh-CN" altLang="zh-CN" sz="2200" dirty="0" smtClean="0"/>
              <a:t>：</a:t>
            </a:r>
            <a:r>
              <a:rPr lang="en-US" altLang="zh-CN" sz="2200" dirty="0" smtClean="0"/>
              <a:t>DMA</a:t>
            </a:r>
            <a:r>
              <a:rPr lang="zh-CN" altLang="en-US" sz="2200" dirty="0" smtClean="0"/>
              <a:t>过程中，</a:t>
            </a:r>
            <a:r>
              <a:rPr lang="en-US" altLang="zh-CN" sz="2200" dirty="0" smtClean="0"/>
              <a:t>I/O</a:t>
            </a:r>
            <a:r>
              <a:rPr lang="zh-CN" altLang="en-US" sz="2200" dirty="0"/>
              <a:t>设备没有</a:t>
            </a:r>
            <a:r>
              <a:rPr lang="en-US" altLang="zh-CN" sz="2200" dirty="0"/>
              <a:t>DMA</a:t>
            </a:r>
            <a:r>
              <a:rPr lang="zh-CN" altLang="en-US" sz="2200" dirty="0"/>
              <a:t>请求时，</a:t>
            </a:r>
            <a:r>
              <a:rPr lang="en-US" altLang="zh-CN" sz="2200" dirty="0"/>
              <a:t>CPU</a:t>
            </a:r>
            <a:r>
              <a:rPr lang="zh-CN" altLang="en-US" sz="2200" dirty="0" smtClean="0"/>
              <a:t>按要求</a:t>
            </a:r>
            <a:r>
              <a:rPr lang="zh-CN" altLang="en-US" sz="2200" dirty="0"/>
              <a:t>访问</a:t>
            </a:r>
            <a:r>
              <a:rPr lang="zh-CN" altLang="en-US" sz="2200" dirty="0" smtClean="0"/>
              <a:t>内存；有</a:t>
            </a:r>
            <a:r>
              <a:rPr lang="en-US" altLang="zh-CN" sz="2200" dirty="0"/>
              <a:t>DMA</a:t>
            </a:r>
            <a:r>
              <a:rPr lang="zh-CN" altLang="en-US" sz="2200" dirty="0"/>
              <a:t>请求时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DMA</a:t>
            </a:r>
            <a:r>
              <a:rPr lang="zh-CN" altLang="en-US" sz="2200" dirty="0"/>
              <a:t>控制器挪用一个或几个内存</a:t>
            </a:r>
            <a:r>
              <a:rPr lang="zh-CN" altLang="en-US" sz="2200" dirty="0" smtClean="0"/>
              <a:t>周期</a:t>
            </a:r>
            <a:endParaRPr lang="en-US" altLang="zh-CN" sz="2200" dirty="0" smtClean="0"/>
          </a:p>
          <a:p>
            <a:pPr>
              <a:lnSpc>
                <a:spcPct val="150000"/>
              </a:lnSpc>
              <a:spcBef>
                <a:spcPts val="0"/>
              </a:spcBef>
              <a:buSzPct val="90000"/>
            </a:pPr>
            <a:r>
              <a:rPr lang="zh-CN" altLang="zh-CN" sz="2200" b="1" dirty="0" smtClean="0">
                <a:solidFill>
                  <a:srgbClr val="C00000"/>
                </a:solidFill>
              </a:rPr>
              <a:t>特点</a:t>
            </a:r>
            <a:endParaRPr lang="en-US" altLang="zh-CN" sz="22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 smtClean="0"/>
              <a:t>既实现了</a:t>
            </a:r>
            <a:r>
              <a:rPr lang="en-US" altLang="zh-CN" sz="2200" dirty="0" smtClean="0"/>
              <a:t>I/O</a:t>
            </a:r>
            <a:r>
              <a:rPr lang="zh-CN" altLang="en-US" sz="2200" dirty="0" smtClean="0"/>
              <a:t>传送，又较好发挥了内存和</a:t>
            </a:r>
            <a:r>
              <a:rPr lang="en-US" altLang="zh-CN" sz="2200" dirty="0" smtClean="0"/>
              <a:t>CPU</a:t>
            </a:r>
            <a:r>
              <a:rPr lang="zh-CN" altLang="en-US" sz="2200" dirty="0" smtClean="0"/>
              <a:t>效率</a:t>
            </a:r>
            <a:endParaRPr lang="zh-CN" altLang="zh-CN" sz="2200" dirty="0"/>
          </a:p>
          <a:p>
            <a:pPr lvl="1">
              <a:lnSpc>
                <a:spcPct val="150000"/>
              </a:lnSpc>
              <a:spcBef>
                <a:spcPts val="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zh-CN" sz="2200" dirty="0" smtClean="0"/>
              <a:t>DMA控制器</a:t>
            </a:r>
            <a:r>
              <a:rPr lang="zh-CN" altLang="en-US" sz="2200" dirty="0" smtClean="0"/>
              <a:t>需要</a:t>
            </a:r>
            <a:r>
              <a:rPr lang="zh-CN" altLang="zh-CN" sz="2200" dirty="0" smtClean="0"/>
              <a:t>频繁</a:t>
            </a:r>
            <a:r>
              <a:rPr lang="zh-CN" altLang="zh-CN" sz="2200" dirty="0"/>
              <a:t>进行总线控制权的申请、</a:t>
            </a:r>
            <a:r>
              <a:rPr lang="zh-CN" altLang="zh-CN" sz="2200" dirty="0" smtClean="0"/>
              <a:t>建立</a:t>
            </a:r>
            <a:r>
              <a:rPr lang="zh-CN" altLang="en-US" sz="2200" dirty="0" smtClean="0"/>
              <a:t>和</a:t>
            </a:r>
            <a:r>
              <a:rPr lang="zh-CN" altLang="zh-CN" sz="2200" dirty="0" smtClean="0"/>
              <a:t>归还</a:t>
            </a:r>
            <a:endParaRPr lang="zh-CN" altLang="en-US" sz="2200" dirty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257550" y="2814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7559824" y="0"/>
            <a:ext cx="1584176" cy="428672"/>
          </a:xfrm>
        </p:spPr>
        <p:txBody>
          <a:bodyPr/>
          <a:lstStyle/>
          <a:p>
            <a:pPr>
              <a:defRPr/>
            </a:pPr>
            <a:fld id="{BE503805-3382-4C14-A7A8-2CDA7C47DE79}" type="datetime10">
              <a:rPr lang="zh-CN" altLang="en-US" smtClean="0"/>
              <a:t>10:43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09" y="3789040"/>
            <a:ext cx="770831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66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16768" y="116632"/>
            <a:ext cx="7467600" cy="936104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0099"/>
                </a:solidFill>
              </a:rPr>
              <a:t>3</a:t>
            </a:r>
            <a:r>
              <a:rPr lang="zh-CN" altLang="en-US" sz="2800" dirty="0">
                <a:solidFill>
                  <a:srgbClr val="000099"/>
                </a:solidFill>
              </a:rPr>
              <a:t>、</a:t>
            </a:r>
            <a:r>
              <a:rPr lang="en-US" altLang="zh-CN" sz="2800" dirty="0">
                <a:solidFill>
                  <a:srgbClr val="000099"/>
                </a:solidFill>
              </a:rPr>
              <a:t>DMA</a:t>
            </a:r>
            <a:r>
              <a:rPr lang="zh-CN" altLang="en-US" sz="2800" dirty="0">
                <a:solidFill>
                  <a:srgbClr val="000099"/>
                </a:solidFill>
              </a:rPr>
              <a:t>和</a:t>
            </a:r>
            <a:r>
              <a:rPr lang="en-US" altLang="zh-CN" sz="2800" dirty="0">
                <a:solidFill>
                  <a:srgbClr val="000099"/>
                </a:solidFill>
              </a:rPr>
              <a:t>CPU</a:t>
            </a:r>
            <a:r>
              <a:rPr lang="zh-CN" altLang="en-US" sz="2800" dirty="0">
                <a:solidFill>
                  <a:srgbClr val="000099"/>
                </a:solidFill>
              </a:rPr>
              <a:t>交替</a:t>
            </a:r>
            <a:r>
              <a:rPr lang="zh-CN" altLang="en-US" sz="2800" dirty="0" smtClean="0">
                <a:solidFill>
                  <a:srgbClr val="000099"/>
                </a:solidFill>
              </a:rPr>
              <a:t>访内</a:t>
            </a:r>
            <a:endParaRPr lang="zh-CN" altLang="en-US" sz="2800" dirty="0">
              <a:solidFill>
                <a:srgbClr val="000099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352928" cy="30963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zh-CN" sz="2200" b="1" dirty="0" smtClean="0">
                <a:solidFill>
                  <a:srgbClr val="C00000"/>
                </a:solidFill>
              </a:rPr>
              <a:t>方式</a:t>
            </a:r>
            <a:endParaRPr lang="en-US" altLang="zh-CN" sz="2200" b="1" dirty="0" smtClean="0">
              <a:solidFill>
                <a:srgbClr val="C00000"/>
              </a:solidFill>
            </a:endParaRPr>
          </a:p>
          <a:p>
            <a:pPr marL="542925" lvl="1" indent="-277813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200" dirty="0" smtClean="0"/>
              <a:t>机器周期</a:t>
            </a:r>
            <a:r>
              <a:rPr lang="zh-CN" altLang="en-US" sz="2200" dirty="0"/>
              <a:t>分为</a:t>
            </a:r>
            <a:r>
              <a:rPr lang="en-US" altLang="zh-CN" sz="2200" dirty="0"/>
              <a:t>C1</a:t>
            </a:r>
            <a:r>
              <a:rPr lang="zh-CN" altLang="en-US" sz="2200" dirty="0"/>
              <a:t>和</a:t>
            </a:r>
            <a:r>
              <a:rPr lang="en-US" altLang="zh-CN" sz="2200" dirty="0"/>
              <a:t>C2</a:t>
            </a:r>
            <a:r>
              <a:rPr lang="zh-CN" altLang="en-US" sz="2200" dirty="0"/>
              <a:t>两个分周期：</a:t>
            </a:r>
            <a:r>
              <a:rPr lang="en-US" altLang="zh-CN" sz="2200" dirty="0"/>
              <a:t>C1</a:t>
            </a:r>
            <a:r>
              <a:rPr lang="zh-CN" altLang="en-US" sz="2200" dirty="0" smtClean="0"/>
              <a:t>周期供</a:t>
            </a:r>
            <a:r>
              <a:rPr lang="en-US" altLang="zh-CN" sz="2200" dirty="0"/>
              <a:t>DMA</a:t>
            </a:r>
            <a:r>
              <a:rPr lang="zh-CN" altLang="en-US" sz="2200" dirty="0"/>
              <a:t>控制器访问内存，</a:t>
            </a:r>
            <a:r>
              <a:rPr lang="en-US" altLang="zh-CN" sz="2200" dirty="0"/>
              <a:t>C2</a:t>
            </a:r>
            <a:r>
              <a:rPr lang="zh-CN" altLang="en-US" sz="2200" dirty="0" smtClean="0"/>
              <a:t>周期供</a:t>
            </a:r>
            <a:r>
              <a:rPr lang="en-US" altLang="zh-CN" sz="2200" dirty="0"/>
              <a:t>CPU</a:t>
            </a:r>
            <a:r>
              <a:rPr lang="zh-CN" altLang="en-US" sz="2200" dirty="0"/>
              <a:t>访问内存</a:t>
            </a:r>
            <a:endParaRPr lang="en-US" altLang="zh-CN" sz="2200" dirty="0"/>
          </a:p>
          <a:p>
            <a:pPr marL="542925" lvl="1" indent="-277813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200" dirty="0"/>
              <a:t>不需要申请、建立、归还</a:t>
            </a:r>
            <a:r>
              <a:rPr lang="zh-CN" altLang="en-US" sz="2200" dirty="0" smtClean="0"/>
              <a:t>总线使用权，通过</a:t>
            </a:r>
            <a:r>
              <a:rPr lang="en-US" altLang="zh-CN" sz="2200" dirty="0"/>
              <a:t>C1</a:t>
            </a:r>
            <a:r>
              <a:rPr lang="zh-CN" altLang="en-US" sz="2200" dirty="0"/>
              <a:t>和</a:t>
            </a:r>
            <a:r>
              <a:rPr lang="en-US" altLang="zh-CN" sz="2200" dirty="0"/>
              <a:t>C2</a:t>
            </a:r>
            <a:r>
              <a:rPr lang="zh-CN" altLang="en-US" sz="2200" dirty="0"/>
              <a:t>分时控制</a:t>
            </a:r>
            <a:endParaRPr lang="zh-CN" altLang="zh-CN" sz="2200" dirty="0"/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200" b="1" dirty="0" smtClean="0">
                <a:solidFill>
                  <a:srgbClr val="C00000"/>
                </a:solidFill>
              </a:rPr>
              <a:t>特点：</a:t>
            </a:r>
            <a:r>
              <a:rPr lang="zh-CN" altLang="en-US" sz="2200" dirty="0" smtClean="0"/>
              <a:t>总线</a:t>
            </a:r>
            <a:r>
              <a:rPr lang="zh-CN" altLang="en-US" sz="2200" dirty="0"/>
              <a:t>控制权的转移速度快，</a:t>
            </a:r>
            <a:r>
              <a:rPr lang="en-US" altLang="zh-CN" sz="2200" dirty="0"/>
              <a:t>DMA</a:t>
            </a:r>
            <a:r>
              <a:rPr lang="zh-CN" altLang="en-US" sz="2200" dirty="0"/>
              <a:t>效率</a:t>
            </a:r>
            <a:r>
              <a:rPr lang="zh-CN" altLang="en-US" sz="2200" dirty="0" smtClean="0"/>
              <a:t>高，但需要</a:t>
            </a:r>
            <a:r>
              <a:rPr lang="zh-CN" altLang="zh-CN" sz="2200" dirty="0" smtClean="0"/>
              <a:t>高速</a:t>
            </a:r>
            <a:r>
              <a:rPr lang="zh-CN" altLang="zh-CN" sz="2200" dirty="0"/>
              <a:t>昂贵的存储器且有资源</a:t>
            </a:r>
            <a:r>
              <a:rPr lang="zh-CN" altLang="zh-CN" sz="2200" dirty="0" smtClean="0"/>
              <a:t>浪费</a:t>
            </a:r>
            <a:endParaRPr lang="en-US" altLang="zh-CN" sz="2200" dirty="0" smtClean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14325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7559824" y="0"/>
            <a:ext cx="1584176" cy="428672"/>
          </a:xfrm>
        </p:spPr>
        <p:txBody>
          <a:bodyPr/>
          <a:lstStyle/>
          <a:p>
            <a:pPr>
              <a:defRPr/>
            </a:pPr>
            <a:fld id="{190E5010-1A68-4F56-8BE8-25814251F3C6}" type="datetime10">
              <a:rPr lang="zh-CN" altLang="en-US" smtClean="0"/>
              <a:t>10:43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77072"/>
            <a:ext cx="784887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5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8496944" cy="5040560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rgbClr val="000066"/>
                </a:solidFill>
              </a:rPr>
              <a:t>DMA</a:t>
            </a:r>
            <a:r>
              <a:rPr lang="zh-CN" altLang="en-US" b="1" dirty="0" smtClean="0">
                <a:solidFill>
                  <a:srgbClr val="000066"/>
                </a:solidFill>
              </a:rPr>
              <a:t>控制器：</a:t>
            </a:r>
            <a:r>
              <a:rPr lang="zh-CN" altLang="en-US" sz="2200" b="1" dirty="0" smtClean="0"/>
              <a:t>采用</a:t>
            </a:r>
            <a:r>
              <a:rPr lang="en-US" altLang="zh-CN" sz="2200" b="1" dirty="0" smtClean="0"/>
              <a:t>DMA</a:t>
            </a:r>
            <a:r>
              <a:rPr lang="zh-CN" altLang="en-US" sz="2200" b="1" dirty="0" smtClean="0"/>
              <a:t>方式的外设与系统总线之间的接口电路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 smtClean="0">
                <a:solidFill>
                  <a:srgbClr val="008000"/>
                </a:solidFill>
              </a:rPr>
              <a:t>内存地址计数器</a:t>
            </a:r>
            <a:r>
              <a:rPr lang="zh-CN" altLang="en-US" sz="2200" b="1" dirty="0" smtClean="0"/>
              <a:t>：</a:t>
            </a:r>
            <a:r>
              <a:rPr lang="zh-CN" altLang="en-US" sz="2200" dirty="0" smtClean="0"/>
              <a:t>存放数据传送的内存地址，预设初值，不断加1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008000"/>
                </a:solidFill>
              </a:rPr>
              <a:t>字计数器</a:t>
            </a:r>
            <a:r>
              <a:rPr lang="zh-CN" altLang="en-US" sz="2200" b="1" dirty="0"/>
              <a:t>：</a:t>
            </a:r>
            <a:r>
              <a:rPr lang="zh-CN" altLang="en-US" sz="2200" dirty="0" smtClean="0"/>
              <a:t>预设初值，不断减1（或加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），为0（或溢出）时结束</a:t>
            </a:r>
            <a:endParaRPr lang="en-US" altLang="zh-CN" sz="2200" dirty="0" smtClean="0"/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008000"/>
                </a:solidFill>
              </a:rPr>
              <a:t>数据缓冲寄存器</a:t>
            </a:r>
            <a:r>
              <a:rPr lang="zh-CN" altLang="en-US" sz="2200" b="1" dirty="0" smtClean="0"/>
              <a:t>：</a:t>
            </a:r>
            <a:r>
              <a:rPr lang="zh-CN" altLang="en-US" sz="2200" dirty="0" smtClean="0"/>
              <a:t>暂存数据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008000"/>
                </a:solidFill>
              </a:rPr>
              <a:t>设备选择线路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008000"/>
                </a:solidFill>
              </a:rPr>
              <a:t>DMA</a:t>
            </a:r>
            <a:r>
              <a:rPr lang="zh-CN" altLang="en-US" sz="2200" b="1" dirty="0">
                <a:solidFill>
                  <a:srgbClr val="008000"/>
                </a:solidFill>
              </a:rPr>
              <a:t>请求标志</a:t>
            </a:r>
            <a:r>
              <a:rPr lang="zh-CN" altLang="en-US" sz="2200" b="1" dirty="0"/>
              <a:t>：</a:t>
            </a:r>
            <a:r>
              <a:rPr lang="zh-CN" altLang="en-US" sz="2200" dirty="0" smtClean="0"/>
              <a:t>1表示已准备好一个数据字，产生</a:t>
            </a:r>
            <a:r>
              <a:rPr lang="en-US" altLang="zh-CN" sz="2200" dirty="0" smtClean="0"/>
              <a:t>DMA</a:t>
            </a:r>
            <a:r>
              <a:rPr lang="zh-CN" altLang="en-US" sz="2200" dirty="0" smtClean="0"/>
              <a:t>请求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008000"/>
                </a:solidFill>
              </a:rPr>
              <a:t>控制/状态逻辑</a:t>
            </a:r>
            <a:r>
              <a:rPr lang="zh-CN" altLang="en-US" sz="2200" b="1" dirty="0"/>
              <a:t>：</a:t>
            </a:r>
            <a:r>
              <a:rPr lang="zh-CN" altLang="en-US" sz="2200" dirty="0" smtClean="0"/>
              <a:t>与</a:t>
            </a:r>
            <a:r>
              <a:rPr lang="en-US" altLang="zh-CN" sz="2200" dirty="0" smtClean="0"/>
              <a:t>CPU</a:t>
            </a:r>
            <a:r>
              <a:rPr lang="zh-CN" altLang="en-US" sz="2200" dirty="0" smtClean="0"/>
              <a:t>通讯，修改内存地址计数器和字计数器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008000"/>
                </a:solidFill>
              </a:rPr>
              <a:t>中断机构</a:t>
            </a:r>
            <a:r>
              <a:rPr lang="zh-CN" altLang="en-US" sz="2200" b="1" dirty="0"/>
              <a:t>：</a:t>
            </a:r>
            <a:r>
              <a:rPr lang="zh-CN" altLang="en-US" sz="2200" dirty="0" smtClean="0"/>
              <a:t>批量传输结束时，申请中断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7559824" y="0"/>
            <a:ext cx="1584176" cy="428672"/>
          </a:xfrm>
        </p:spPr>
        <p:txBody>
          <a:bodyPr/>
          <a:lstStyle/>
          <a:p>
            <a:pPr>
              <a:defRPr/>
            </a:pPr>
            <a:fld id="{C0E2D34F-344B-4D6D-B884-699FDB46D172}" type="datetime10">
              <a:rPr lang="zh-CN" altLang="en-US" smtClean="0"/>
              <a:t>10:43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3528" y="392236"/>
            <a:ext cx="8064896" cy="67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30000"/>
              </a:lnSpc>
              <a:buNone/>
            </a:pPr>
            <a:r>
              <a:rPr lang="zh-CN" altLang="en-US" sz="3200" b="1" cap="small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三、基本的</a:t>
            </a:r>
            <a:r>
              <a:rPr lang="en-US" altLang="zh-CN" sz="3200" b="1" cap="small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DMA</a:t>
            </a:r>
            <a:r>
              <a:rPr lang="zh-CN" altLang="en-US" sz="3200" b="1" cap="small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endParaRPr lang="en-US" altLang="zh-CN" sz="3200" b="1" cap="small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55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 bldLvl="2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 bwMode="auto">
        <a:solidFill>
          <a:srgbClr val="FFCC66"/>
        </a:solidFill>
        <a:ln w="28575">
          <a:solidFill>
            <a:schemeClr val="tx1"/>
          </a:solidFill>
          <a:miter lim="800000"/>
          <a:headEnd/>
          <a:tailEnd/>
        </a:ln>
      </a:spPr>
      <a:bodyPr wrap="none" anchor="ctr">
        <a:noAutofit/>
      </a:bodyPr>
      <a:lstStyle>
        <a:defPPr algn="ctr" eaLnBrk="1" hangingPunct="1">
          <a:defRPr kumimoji="1" sz="2400" b="1" dirty="0">
            <a:latin typeface="Times New Roman" pitchFamily="18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6289</TotalTime>
  <Words>2251</Words>
  <Application>Microsoft Office PowerPoint</Application>
  <PresentationFormat>全屏显示(4:3)</PresentationFormat>
  <Paragraphs>266</Paragraphs>
  <Slides>33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凸显</vt:lpstr>
      <vt:lpstr>Visio</vt:lpstr>
      <vt:lpstr>8.4 DMA方式</vt:lpstr>
      <vt:lpstr>一、DMA 基本概念</vt:lpstr>
      <vt:lpstr>一、DMA 基本概念</vt:lpstr>
      <vt:lpstr>PowerPoint 演示文稿</vt:lpstr>
      <vt:lpstr>二、DMA传送方式</vt:lpstr>
      <vt:lpstr>CPU停止访问内存</vt:lpstr>
      <vt:lpstr>2、周期挪用方式</vt:lpstr>
      <vt:lpstr>3、DMA和CPU交替访内</vt:lpstr>
      <vt:lpstr>PowerPoint 演示文稿</vt:lpstr>
      <vt:lpstr>PowerPoint 演示文稿</vt:lpstr>
      <vt:lpstr>PowerPoint 演示文稿</vt:lpstr>
      <vt:lpstr>四、选择型和多路型DMA控制器</vt:lpstr>
      <vt:lpstr>2、多路型DMA控制器</vt:lpstr>
      <vt:lpstr>多路型DMA控制器结构</vt:lpstr>
      <vt:lpstr>PowerPoint 演示文稿</vt:lpstr>
      <vt:lpstr>PowerPoint 演示文稿</vt:lpstr>
      <vt:lpstr>8.5 通道方式</vt:lpstr>
      <vt:lpstr>PowerPoint 演示文稿</vt:lpstr>
      <vt:lpstr>5、通道的任务</vt:lpstr>
      <vt:lpstr>PowerPoint 演示文稿</vt:lpstr>
      <vt:lpstr>PowerPoint 演示文稿</vt:lpstr>
      <vt:lpstr>二、通道类型</vt:lpstr>
      <vt:lpstr>二、通道类型</vt:lpstr>
      <vt:lpstr>二、通道类型</vt:lpstr>
      <vt:lpstr>二、通道类型</vt:lpstr>
      <vt:lpstr>三、IOP与PPU</vt:lpstr>
      <vt:lpstr>四、IOP与PPU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2.4  定点加法、减法运算</dc:title>
  <dc:creator>lee</dc:creator>
  <cp:lastModifiedBy>Hong_lee</cp:lastModifiedBy>
  <cp:revision>378</cp:revision>
  <dcterms:created xsi:type="dcterms:W3CDTF">2014-09-22T09:08:42Z</dcterms:created>
  <dcterms:modified xsi:type="dcterms:W3CDTF">2019-05-31T04:01:38Z</dcterms:modified>
</cp:coreProperties>
</file>