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65" r:id="rId3"/>
    <p:sldId id="268" r:id="rId4"/>
    <p:sldId id="269" r:id="rId5"/>
    <p:sldId id="270" r:id="rId6"/>
    <p:sldId id="271" r:id="rId7"/>
    <p:sldId id="256" r:id="rId8"/>
    <p:sldId id="258" r:id="rId9"/>
    <p:sldId id="259" r:id="rId10"/>
    <p:sldId id="272" r:id="rId11"/>
    <p:sldId id="260" r:id="rId12"/>
    <p:sldId id="266" r:id="rId13"/>
    <p:sldId id="262" r:id="rId14"/>
    <p:sldId id="273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3E9"/>
    <a:srgbClr val="FFCCFF"/>
    <a:srgbClr val="FD7D09"/>
    <a:srgbClr val="FF0000"/>
    <a:srgbClr val="FFCC66"/>
    <a:srgbClr val="66CCFF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6" autoAdjust="0"/>
    <p:restoredTop sz="90929"/>
  </p:normalViewPr>
  <p:slideViewPr>
    <p:cSldViewPr showGuides="1">
      <p:cViewPr varScale="1">
        <p:scale>
          <a:sx n="112" d="100"/>
          <a:sy n="112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44" d="100"/>
          <a:sy n="44" d="100"/>
        </p:scale>
        <p:origin x="-13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932D590-3102-4336-A202-8D5CACCCC5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C2B8323-E334-4D88-931B-48B2D55AE106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2000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C6F7A-8F33-41C1-8147-0855586ED6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9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F9780-2D55-46D4-B73C-FE8526F0A6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42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9DA85-8651-4EE4-A588-20A33FF739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9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4CF50-851A-4DB7-AD4B-C532D4F99A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14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4DEBB-CB00-461D-850D-038A40457E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0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18E45-3562-49E1-AE0A-2402E76B3F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1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5DEEF-29C7-4EFF-9CA2-F37782043D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16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82D04-08BC-4C9F-ACE2-FB4392AAFC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67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03AF8-4C81-42F2-99B2-6515F0FC54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D7859-9853-45D4-B1AE-8CDC1296F0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83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1CC07-1DD7-413A-8AE5-DDBAB5B5D1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98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CCFF"/>
            </a:gs>
            <a:gs pos="100000">
              <a:srgbClr val="E9E3E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902D30B-170D-4F84-8485-3C4F60DB78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oleObject" Target="../embeddings/oleObject11.bin"/><Relationship Id="rId7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45661B-6AEC-439C-9AFD-AD9BA52C246A}" type="slidenum">
              <a:rPr lang="en-US" altLang="zh-CN" sz="1400"/>
              <a:pPr/>
              <a:t>1</a:t>
            </a:fld>
            <a:endParaRPr lang="en-US" altLang="zh-CN" sz="1400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85800" y="3733800"/>
            <a:ext cx="8172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hlink"/>
                </a:solidFill>
              </a:rPr>
              <a:t>Systems Simulation and Its Applications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133600" y="4800600"/>
            <a:ext cx="5105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800000"/>
                </a:solidFill>
                <a:ea typeface="楷体_GB2312" panose="02010609030101010101" pitchFamily="49" charset="-122"/>
              </a:rPr>
              <a:t>北京航空航天大学经济管理学院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800000"/>
                </a:solidFill>
                <a:ea typeface="楷体_GB2312" panose="02010609030101010101" pitchFamily="49" charset="-122"/>
              </a:rPr>
              <a:t>张楚</a:t>
            </a:r>
            <a:endParaRPr lang="en-US" altLang="zh-CN" b="1" dirty="0" smtClean="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800000"/>
                </a:solidFill>
                <a:ea typeface="楷体_GB2312" panose="02010609030101010101" pitchFamily="49" charset="-122"/>
              </a:rPr>
              <a:t>2020. </a:t>
            </a:r>
            <a:r>
              <a:rPr lang="en-US" altLang="zh-CN" b="1" dirty="0">
                <a:solidFill>
                  <a:srgbClr val="800000"/>
                </a:solidFill>
                <a:ea typeface="楷体_GB2312" panose="02010609030101010101" pitchFamily="49" charset="-122"/>
              </a:rPr>
              <a:t>3</a:t>
            </a:r>
          </a:p>
        </p:txBody>
      </p:sp>
      <p:sp>
        <p:nvSpPr>
          <p:cNvPr id="2053" name="WordArt 5"/>
          <p:cNvSpPr>
            <a:spLocks noChangeArrowheads="1" noChangeShapeType="1" noTextEdit="1"/>
          </p:cNvSpPr>
          <p:nvPr/>
        </p:nvSpPr>
        <p:spPr bwMode="auto">
          <a:xfrm rot="-98253">
            <a:off x="2743200" y="1447800"/>
            <a:ext cx="3816350" cy="2808288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宋体" panose="02010600030101010101" pitchFamily="2" charset="-122"/>
              </a:rPr>
              <a:t>系统仿真及其应用</a:t>
            </a:r>
          </a:p>
        </p:txBody>
      </p:sp>
      <p:graphicFrame>
        <p:nvGraphicFramePr>
          <p:cNvPr id="2054" name="Object 7"/>
          <p:cNvGraphicFramePr>
            <a:graphicFrameLocks noChangeAspect="1"/>
          </p:cNvGraphicFramePr>
          <p:nvPr/>
        </p:nvGraphicFramePr>
        <p:xfrm>
          <a:off x="4038600" y="2400300"/>
          <a:ext cx="1181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Clip" r:id="rId3" imgW="952129" imgH="952129" progId="MS_ClipArt_Gallery.2">
                  <p:embed/>
                </p:oleObj>
              </mc:Choice>
              <mc:Fallback>
                <p:oleObj name="Clip" r:id="rId3" imgW="952129" imgH="95212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00300"/>
                        <a:ext cx="11811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C6E638-5983-4151-B00E-76D1F935EA73}" type="slidenum">
              <a:rPr lang="en-US" altLang="zh-CN" sz="1400"/>
              <a:pPr/>
              <a:t>10</a:t>
            </a:fld>
            <a:endParaRPr lang="en-US" altLang="zh-CN" sz="1400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 随机变量的生成</a:t>
            </a: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785813" y="1138238"/>
          <a:ext cx="7572375" cy="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Image" r:id="rId3" imgW="10102365" imgH="37802" progId="Photoshop.Image.5">
                  <p:embed/>
                </p:oleObj>
              </mc:Choice>
              <mc:Fallback>
                <p:oleObj name="Image" r:id="rId3" imgW="10102365" imgH="37802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138238"/>
                        <a:ext cx="7572375" cy="2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85800" y="1200150"/>
            <a:ext cx="8001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  <a:ea typeface="黑体" panose="02010609060101010101" pitchFamily="49" charset="-122"/>
              </a:rPr>
              <a:t>基本要求：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        掌握随机变量</a:t>
            </a:r>
            <a:r>
              <a:rPr lang="en-US" altLang="zh-CN" b="1">
                <a:solidFill>
                  <a:srgbClr val="009900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逆变法：均匀分布，</a:t>
            </a:r>
            <a:r>
              <a:rPr lang="en-US" altLang="zh-CN" b="1">
                <a:solidFill>
                  <a:srgbClr val="009900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负</a:t>
            </a:r>
            <a:r>
              <a:rPr lang="en-US" altLang="zh-CN" b="1">
                <a:solidFill>
                  <a:srgbClr val="009900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指数分布，离散分布；卷积法：爱尔朗分布；近似法：正态分布；取舍法的基本思想</a:t>
            </a:r>
            <a:r>
              <a:rPr lang="en-US" altLang="zh-CN" b="1">
                <a:solidFill>
                  <a:srgbClr val="009900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的生成方法。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286000" y="3429000"/>
            <a:ext cx="31242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Blip>
                <a:blip r:embed="rId5"/>
              </a:buBlip>
            </a:pP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逆变法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  函数变换法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  卷积法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  组合法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  取舍法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  近似法</a:t>
            </a:r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762000" y="3429000"/>
            <a:ext cx="11033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  <a:ea typeface="黑体" panose="02010609060101010101" pitchFamily="49" charset="-122"/>
              </a:rPr>
              <a:t>内容：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54878D-DA99-4C7B-A2BF-462C134C9409}" type="slidenum">
              <a:rPr lang="en-US" altLang="zh-CN" sz="1400"/>
              <a:pPr/>
              <a:t>11</a:t>
            </a:fld>
            <a:endParaRPr lang="en-US" altLang="zh-CN" sz="14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104900" y="381000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   仿真数据的统计分析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85813" y="1138238"/>
          <a:ext cx="7572375" cy="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Image" r:id="rId3" imgW="10102365" imgH="37802" progId="Photoshop.Image.5">
                  <p:embed/>
                </p:oleObj>
              </mc:Choice>
              <mc:Fallback>
                <p:oleObj name="Image" r:id="rId3" imgW="10102365" imgH="37802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138238"/>
                        <a:ext cx="7572375" cy="2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914400" y="1219200"/>
            <a:ext cx="76422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zh-CN" altLang="en-US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基本要求：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掌握仿真输入数据的分布拟合、终态仿真输出的统计分析方法</a:t>
            </a:r>
            <a:r>
              <a:rPr lang="en-US" altLang="zh-CN" b="1">
                <a:solidFill>
                  <a:srgbClr val="009900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点估计与区间估计，固定样本法，取得规定精度的置信区间</a:t>
            </a:r>
            <a:r>
              <a:rPr lang="en-US" altLang="zh-CN" b="1">
                <a:solidFill>
                  <a:srgbClr val="009900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与稳态仿真输出的统计分析方法</a:t>
            </a:r>
            <a:r>
              <a:rPr lang="en-US" altLang="zh-CN" b="1">
                <a:solidFill>
                  <a:srgbClr val="009900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重复</a:t>
            </a:r>
            <a:r>
              <a:rPr lang="en-US" altLang="zh-CN" b="1">
                <a:solidFill>
                  <a:srgbClr val="009900"/>
                </a:solidFill>
                <a:ea typeface="黑体" panose="02010609060101010101" pitchFamily="49" charset="-122"/>
              </a:rPr>
              <a:t>-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删除法，批平均值法 </a:t>
            </a:r>
            <a:r>
              <a:rPr lang="en-US" altLang="zh-CN" b="1">
                <a:solidFill>
                  <a:srgbClr val="009900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、以及仿真精度的控制手段。</a:t>
            </a:r>
          </a:p>
        </p:txBody>
      </p:sp>
      <p:sp>
        <p:nvSpPr>
          <p:cNvPr id="12294" name="Rectangle 17"/>
          <p:cNvSpPr>
            <a:spLocks noChangeArrowheads="1"/>
          </p:cNvSpPr>
          <p:nvPr/>
        </p:nvSpPr>
        <p:spPr bwMode="auto">
          <a:xfrm>
            <a:off x="2514600" y="3810000"/>
            <a:ext cx="48768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一．仿真输入数据的分布拟合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二．终态仿真的统计分析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三．稳态仿真的统计分析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四．仿真精度的控制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五．多方案仿真输出的比较分析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六．方差缩减技术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5" name="Rectangle 18"/>
          <p:cNvSpPr>
            <a:spLocks noChangeArrowheads="1"/>
          </p:cNvSpPr>
          <p:nvPr/>
        </p:nvSpPr>
        <p:spPr bwMode="auto">
          <a:xfrm>
            <a:off x="1258888" y="3789363"/>
            <a:ext cx="11033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  <a:ea typeface="黑体" panose="02010609060101010101" pitchFamily="49" charset="-122"/>
              </a:rPr>
              <a:t>内容：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A72D02-B39E-477E-81F7-ABF6E1D5E23D}" type="slidenum">
              <a:rPr lang="en-US" altLang="zh-CN" sz="1400"/>
              <a:pPr/>
              <a:t>12</a:t>
            </a:fld>
            <a:endParaRPr lang="en-US" altLang="zh-CN" sz="140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685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仿真语言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ARENA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785813" y="1138238"/>
          <a:ext cx="7572375" cy="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Image" r:id="rId3" imgW="10102365" imgH="37802" progId="Photoshop.Image.5">
                  <p:embed/>
                </p:oleObj>
              </mc:Choice>
              <mc:Fallback>
                <p:oleObj name="Image" r:id="rId3" imgW="10102365" imgH="37802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138238"/>
                        <a:ext cx="7572375" cy="2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7" name="Group 8"/>
          <p:cNvGrpSpPr>
            <a:grpSpLocks/>
          </p:cNvGrpSpPr>
          <p:nvPr/>
        </p:nvGrpSpPr>
        <p:grpSpPr bwMode="auto">
          <a:xfrm>
            <a:off x="7543800" y="457200"/>
            <a:ext cx="1295400" cy="990600"/>
            <a:chOff x="4608" y="451"/>
            <a:chExt cx="912" cy="729"/>
          </a:xfrm>
        </p:grpSpPr>
        <p:graphicFrame>
          <p:nvGraphicFramePr>
            <p:cNvPr id="13319" name="Object 9"/>
            <p:cNvGraphicFramePr>
              <a:graphicFrameLocks noChangeAspect="1"/>
            </p:cNvGraphicFramePr>
            <p:nvPr/>
          </p:nvGraphicFramePr>
          <p:xfrm>
            <a:off x="4608" y="451"/>
            <a:ext cx="912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name="Clip" r:id="rId5" imgW="952129" imgH="952129" progId="MS_ClipArt_Gallery.5">
                    <p:embed/>
                  </p:oleObj>
                </mc:Choice>
                <mc:Fallback>
                  <p:oleObj name="Clip" r:id="rId5" imgW="952129" imgH="952129" progId="MS_ClipArt_Gallery.5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451"/>
                          <a:ext cx="912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52" y="451"/>
              <a:ext cx="588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 panose="02010600030101010101" pitchFamily="2" charset="-122"/>
                </a:rPr>
                <a:t>M&amp;S</a:t>
              </a:r>
              <a:endParaRPr lang="zh-CN" altLang="en-US" sz="3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838200" y="14478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800000"/>
                </a:solidFill>
                <a:ea typeface="黑体" panose="02010609060101010101" pitchFamily="49" charset="-122"/>
              </a:rPr>
              <a:t>基本要求：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800000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rgbClr val="008000"/>
                </a:solidFill>
                <a:ea typeface="黑体" panose="02010609060101010101" pitchFamily="49" charset="-122"/>
              </a:rPr>
              <a:t>掌握</a:t>
            </a:r>
            <a:r>
              <a:rPr lang="en-US" altLang="zh-CN" sz="2800" b="1" dirty="0">
                <a:solidFill>
                  <a:srgbClr val="008000"/>
                </a:solidFill>
                <a:ea typeface="黑体" panose="02010609060101010101" pitchFamily="49" charset="-122"/>
              </a:rPr>
              <a:t>ARENA</a:t>
            </a:r>
            <a:r>
              <a:rPr lang="zh-CN" altLang="en-US" sz="2800" b="1" dirty="0">
                <a:solidFill>
                  <a:srgbClr val="008000"/>
                </a:solidFill>
                <a:ea typeface="黑体" panose="02010609060101010101" pitchFamily="49" charset="-122"/>
              </a:rPr>
              <a:t>仿真工具的使用，能够利用</a:t>
            </a:r>
            <a:r>
              <a:rPr lang="en-US" altLang="zh-CN" sz="2800" b="1" dirty="0">
                <a:solidFill>
                  <a:srgbClr val="008000"/>
                </a:solidFill>
                <a:ea typeface="黑体" panose="02010609060101010101" pitchFamily="49" charset="-122"/>
              </a:rPr>
              <a:t>ARENA</a:t>
            </a:r>
            <a:r>
              <a:rPr lang="zh-CN" altLang="en-US" sz="2800" b="1" dirty="0">
                <a:solidFill>
                  <a:srgbClr val="008000"/>
                </a:solidFill>
                <a:ea typeface="黑体" panose="02010609060101010101" pitchFamily="49" charset="-122"/>
              </a:rPr>
              <a:t>软件创建简单的仿真模型，运行仿真模型并进行结果分析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800000"/>
                </a:solidFill>
                <a:ea typeface="黑体" panose="02010609060101010101" pitchFamily="49" charset="-122"/>
              </a:rPr>
              <a:t>内容：</a:t>
            </a:r>
            <a:endParaRPr lang="zh-CN" altLang="en-US" sz="2800" b="1" dirty="0">
              <a:solidFill>
                <a:srgbClr val="008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        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§1  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基本建模模板与模块</a:t>
            </a:r>
            <a:endParaRPr lang="zh-CN" altLang="en-US" sz="2800" b="1" dirty="0">
              <a:solidFill>
                <a:srgbClr val="000099"/>
              </a:solidFill>
              <a:ea typeface="黑体" panose="02010609060101010101" pitchFamily="49" charset="-122"/>
              <a:hlinkClick r:id="rId7" action="ppaction://hlinksldjump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        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§2  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小型制造车间仿真模型</a:t>
            </a:r>
            <a:endParaRPr lang="zh-CN" altLang="en-US" sz="2800" b="1" dirty="0">
              <a:solidFill>
                <a:srgbClr val="000099"/>
              </a:solidFill>
              <a:ea typeface="黑体" panose="02010609060101010101" pitchFamily="49" charset="-122"/>
              <a:hlinkClick r:id="rId8" action="ppaction://hlinksldjump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        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§3  ARENA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仿真动画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        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§4  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运载工具的动画模拟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        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§5  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利用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ARENA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进行数据分析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5C1ED4-7029-4429-85FF-2998CCB01FB6}" type="slidenum">
              <a:rPr lang="en-US" altLang="zh-CN" sz="1400"/>
              <a:pPr/>
              <a:t>13</a:t>
            </a:fld>
            <a:endParaRPr lang="en-US" altLang="zh-CN" sz="140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990600" y="1143000"/>
            <a:ext cx="5237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仿真案例分析</a:t>
            </a:r>
          </a:p>
        </p:txBody>
      </p:sp>
      <p:sp>
        <p:nvSpPr>
          <p:cNvPr id="14340" name="Rectangle 18"/>
          <p:cNvSpPr>
            <a:spLocks noChangeArrowheads="1"/>
          </p:cNvSpPr>
          <p:nvPr/>
        </p:nvSpPr>
        <p:spPr bwMode="auto">
          <a:xfrm>
            <a:off x="827088" y="2492375"/>
            <a:ext cx="781175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原油</a:t>
            </a:r>
            <a:r>
              <a:rPr lang="zh-CN" altLang="en-US" sz="32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运输系统在</a:t>
            </a:r>
            <a:r>
              <a:rPr lang="en-US" altLang="zh-CN" sz="32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Arena</a:t>
            </a:r>
            <a:r>
              <a:rPr lang="zh-CN" altLang="en-US" sz="32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环境下的</a:t>
            </a:r>
            <a:r>
              <a:rPr lang="zh-CN" altLang="en-US" sz="32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仿真模型</a:t>
            </a:r>
            <a:endParaRPr lang="en-US" altLang="zh-CN" sz="3200" b="1" dirty="0" smtClean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3200" b="1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32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自选题目</a:t>
            </a:r>
            <a:endParaRPr lang="zh-CN" altLang="en-US" sz="3200" b="1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88125" y="6165850"/>
            <a:ext cx="1905000" cy="45720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BA193AF-797D-4916-88E2-AA5A109DF3E7}" type="slidenum">
              <a:rPr lang="en-US" altLang="zh-CN" sz="1400"/>
              <a:pPr/>
              <a:t>14</a:t>
            </a:fld>
            <a:endParaRPr lang="en-US" altLang="zh-CN" sz="1400"/>
          </a:p>
        </p:txBody>
      </p:sp>
      <p:sp>
        <p:nvSpPr>
          <p:cNvPr id="15363" name="Rectangle 18"/>
          <p:cNvSpPr>
            <a:spLocks noChangeArrowheads="1"/>
          </p:cNvSpPr>
          <p:nvPr/>
        </p:nvSpPr>
        <p:spPr bwMode="auto">
          <a:xfrm>
            <a:off x="2339752" y="1556792"/>
            <a:ext cx="63357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联系方式</a:t>
            </a:r>
            <a:endParaRPr lang="en-US" altLang="zh-CN" sz="32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32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张楚</a:t>
            </a:r>
            <a:r>
              <a:rPr lang="en-US" altLang="zh-CN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zhangchu@buaa.edu.cn</a:t>
            </a:r>
            <a:endParaRPr lang="en-US" altLang="zh-CN" sz="32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32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系统仿真及其应用 微信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endParaRPr lang="en-US" altLang="zh-CN" sz="3200" b="1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3200" b="1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助教：秦叶</a:t>
            </a:r>
            <a:endParaRPr lang="en-US" altLang="zh-CN" sz="3200" b="1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32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办公地址：新主楼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座</a:t>
            </a:r>
            <a:r>
              <a:rPr lang="en-US" altLang="zh-CN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1107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室</a:t>
            </a:r>
            <a:endParaRPr lang="zh-CN" altLang="en-US" sz="32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10287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FBBD87-DE62-4889-B433-1DFCFF38C251}" type="slidenum">
              <a:rPr lang="en-US" altLang="zh-CN" sz="1400"/>
              <a:pPr/>
              <a:t>2</a:t>
            </a:fld>
            <a:endParaRPr lang="en-US" altLang="zh-CN" sz="1400"/>
          </a:p>
        </p:txBody>
      </p:sp>
      <p:sp>
        <p:nvSpPr>
          <p:cNvPr id="3075" name="AutoShape 14"/>
          <p:cNvSpPr>
            <a:spLocks noChangeArrowheads="1"/>
          </p:cNvSpPr>
          <p:nvPr/>
        </p:nvSpPr>
        <p:spPr bwMode="auto">
          <a:xfrm>
            <a:off x="838200" y="3886200"/>
            <a:ext cx="4800600" cy="2057400"/>
          </a:xfrm>
          <a:prstGeom prst="cloudCallout">
            <a:avLst>
              <a:gd name="adj1" fmla="val -54995"/>
              <a:gd name="adj2" fmla="val 72454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1268" name="WordArt 4"/>
          <p:cNvSpPr>
            <a:spLocks noChangeArrowheads="1" noChangeShapeType="1" noTextEdit="1"/>
          </p:cNvSpPr>
          <p:nvPr/>
        </p:nvSpPr>
        <p:spPr bwMode="auto">
          <a:xfrm rot="644064">
            <a:off x="777875" y="0"/>
            <a:ext cx="6019800" cy="269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  <a:contourClr>
                <a:srgbClr val="FFFFFF"/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5400" kern="10" spc="1081" dirty="0">
                <a:ln w="9525">
                  <a:round/>
                  <a:headEnd/>
                  <a:tailEnd/>
                </a:ln>
                <a:solidFill>
                  <a:srgbClr val="FFFFFF">
                    <a:alpha val="50000"/>
                  </a:srgbClr>
                </a:solidFill>
                <a:latin typeface="仿宋_GB2312"/>
              </a:rPr>
              <a:t>启迪智慧</a:t>
            </a:r>
            <a:r>
              <a:rPr lang="en-US" altLang="zh-CN" sz="5400" kern="10" spc="1081" dirty="0">
                <a:ln w="9525">
                  <a:round/>
                  <a:headEnd/>
                  <a:tailEnd/>
                </a:ln>
                <a:solidFill>
                  <a:srgbClr val="FFFFFF">
                    <a:alpha val="50000"/>
                  </a:srgbClr>
                </a:solidFill>
                <a:latin typeface="仿宋_GB2312"/>
              </a:rPr>
              <a:t>,</a:t>
            </a:r>
            <a:r>
              <a:rPr lang="zh-CN" altLang="en-US" sz="5400" kern="10" spc="1081" dirty="0">
                <a:ln w="9525">
                  <a:round/>
                  <a:headEnd/>
                  <a:tailEnd/>
                </a:ln>
                <a:solidFill>
                  <a:srgbClr val="FFFFFF">
                    <a:alpha val="50000"/>
                  </a:srgbClr>
                </a:solidFill>
                <a:latin typeface="仿宋_GB2312"/>
              </a:rPr>
              <a:t>把握机遇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3400" y="2982913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-----</a:t>
            </a:r>
            <a:r>
              <a:rPr lang="zh-CN" altLang="en-US" sz="2800">
                <a:solidFill>
                  <a:schemeClr val="tx2"/>
                </a:solidFill>
              </a:rPr>
              <a:t>系统仿真及其应用</a:t>
            </a:r>
            <a:r>
              <a:rPr lang="zh-CN" altLang="en-US" sz="2800">
                <a:solidFill>
                  <a:schemeClr val="accent2"/>
                </a:solidFill>
              </a:rPr>
              <a:t>为你展示</a:t>
            </a:r>
            <a:r>
              <a:rPr lang="zh-CN" altLang="en-US" sz="2800">
                <a:solidFill>
                  <a:srgbClr val="FF0000"/>
                </a:solidFill>
              </a:rPr>
              <a:t>一片新的学习天地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!</a:t>
            </a:r>
          </a:p>
        </p:txBody>
      </p:sp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7010400" y="4948238"/>
          <a:ext cx="11493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Clip" r:id="rId3" imgW="838095" imgH="961905" progId="MS_ClipArt_Gallery.2">
                  <p:embed/>
                </p:oleObj>
              </mc:Choice>
              <mc:Fallback>
                <p:oleObj name="Clip" r:id="rId3" imgW="838095" imgH="961905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948238"/>
                        <a:ext cx="114935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WordArt 10"/>
          <p:cNvSpPr>
            <a:spLocks noChangeArrowheads="1" noChangeShapeType="1" noTextEdit="1"/>
          </p:cNvSpPr>
          <p:nvPr/>
        </p:nvSpPr>
        <p:spPr bwMode="auto">
          <a:xfrm>
            <a:off x="7383463" y="4191000"/>
            <a:ext cx="592137" cy="8207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altLang="zh-CN" sz="3600" b="1" i="1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noFill/>
                <a:latin typeface="宋体" panose="02010600030101010101" pitchFamily="2" charset="-122"/>
              </a:rPr>
              <a:t>COINS</a:t>
            </a:r>
            <a:endParaRPr lang="zh-CN" altLang="en-US" sz="3600" b="1" i="1" kern="10">
              <a:ln w="9525">
                <a:solidFill>
                  <a:srgbClr val="FFFF00"/>
                </a:solidFill>
                <a:round/>
                <a:headEnd/>
                <a:tailEnd/>
              </a:ln>
              <a:noFill/>
              <a:latin typeface="宋体" panose="02010600030101010101" pitchFamily="2" charset="-122"/>
            </a:endParaRPr>
          </a:p>
        </p:txBody>
      </p:sp>
      <p:sp>
        <p:nvSpPr>
          <p:cNvPr id="3080" name="Text Box 12"/>
          <p:cNvSpPr txBox="1">
            <a:spLocks noChangeArrowheads="1"/>
          </p:cNvSpPr>
          <p:nvPr/>
        </p:nvSpPr>
        <p:spPr bwMode="auto">
          <a:xfrm>
            <a:off x="1371600" y="4175125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 b="1">
                <a:solidFill>
                  <a:srgbClr val="FF0000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ea typeface="楷体_GB2312" panose="02010609030101010101" pitchFamily="49" charset="-122"/>
                <a:hlinkClick r:id="rId5" action="ppaction://hlinksldjump"/>
              </a:rPr>
              <a:t>课 程 内 容</a:t>
            </a:r>
            <a:endParaRPr lang="zh-CN" altLang="en-US" sz="3200" b="1">
              <a:solidFill>
                <a:srgbClr val="FF0000"/>
              </a:solidFill>
              <a:ea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rgbClr val="FF0000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ea typeface="楷体_GB2312" panose="02010609030101010101" pitchFamily="49" charset="-122"/>
                <a:hlinkClick r:id="rId6" action="ppaction://hlinksldjump"/>
              </a:rPr>
              <a:t>课 程 辅 助 信 息</a:t>
            </a:r>
            <a:endParaRPr lang="zh-CN" altLang="en-US" sz="3200" b="1">
              <a:solidFill>
                <a:srgbClr val="FF0000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3081" name="Object 18"/>
          <p:cNvGraphicFramePr>
            <a:graphicFrameLocks noChangeAspect="1"/>
          </p:cNvGraphicFramePr>
          <p:nvPr/>
        </p:nvGraphicFramePr>
        <p:xfrm>
          <a:off x="6858000" y="685800"/>
          <a:ext cx="14478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Clip" r:id="rId7" imgW="952129" imgH="952129" progId="MS_ClipArt_Gallery.5">
                  <p:embed/>
                </p:oleObj>
              </mc:Choice>
              <mc:Fallback>
                <p:oleObj name="Clip" r:id="rId7" imgW="952129" imgH="952129" progId="MS_ClipArt_Gallery.5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685800"/>
                        <a:ext cx="14478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B3EE15-D02C-451B-8AAC-7F0DA0483E36}" type="slidenum">
              <a:rPr lang="en-US" altLang="zh-CN" sz="1400"/>
              <a:pPr/>
              <a:t>3</a:t>
            </a:fld>
            <a:endParaRPr lang="en-US" altLang="zh-CN" sz="1400"/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685800" y="685800"/>
            <a:ext cx="80010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课程教学目标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旨在使学生了解系统仿真技术的基本概念和发展动态，理解离散系统仿真的原理和方法，学会运用仿真技术进行管理系统建模和仿真实验运行，并能进行仿真输入数据和输出数据的分析。掌握运用仿真技术参与企业进行管理和决策的能力。 </a:t>
            </a:r>
          </a:p>
        </p:txBody>
      </p: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7010400" y="304800"/>
            <a:ext cx="1447800" cy="1157288"/>
            <a:chOff x="4608" y="451"/>
            <a:chExt cx="912" cy="729"/>
          </a:xfrm>
        </p:grpSpPr>
        <p:graphicFrame>
          <p:nvGraphicFramePr>
            <p:cNvPr id="4101" name="Object 9"/>
            <p:cNvGraphicFramePr>
              <a:graphicFrameLocks noChangeAspect="1"/>
            </p:cNvGraphicFramePr>
            <p:nvPr/>
          </p:nvGraphicFramePr>
          <p:xfrm>
            <a:off x="4608" y="451"/>
            <a:ext cx="912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Clip" r:id="rId3" imgW="952129" imgH="952129" progId="MS_ClipArt_Gallery.5">
                    <p:embed/>
                  </p:oleObj>
                </mc:Choice>
                <mc:Fallback>
                  <p:oleObj name="Clip" r:id="rId3" imgW="952129" imgH="952129" progId="MS_ClipArt_Gallery.5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451"/>
                          <a:ext cx="912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52" y="451"/>
              <a:ext cx="588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 panose="02010600030101010101" pitchFamily="2" charset="-122"/>
                </a:rPr>
                <a:t>M&amp;S</a:t>
              </a:r>
              <a:endParaRPr lang="zh-CN" altLang="en-US" sz="3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931F98-7A1F-408B-BC71-E091C6EB7A71}" type="slidenum">
              <a:rPr lang="en-US" altLang="zh-CN" sz="1400"/>
              <a:pPr/>
              <a:t>4</a:t>
            </a:fld>
            <a:endParaRPr lang="en-US" altLang="zh-CN" sz="140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95288" y="152400"/>
            <a:ext cx="8569325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u="sng" dirty="0">
                <a:solidFill>
                  <a:srgbClr val="FF0000"/>
                </a:solidFill>
                <a:ea typeface="黑体" panose="02010609060101010101" pitchFamily="49" charset="-122"/>
              </a:rPr>
              <a:t>教学方式 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endParaRPr lang="zh-CN" altLang="en-US" sz="2800" b="1" u="sng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        以</a:t>
            </a:r>
            <a:r>
              <a:rPr lang="zh-CN" altLang="en-US" sz="2800" b="1" dirty="0">
                <a:solidFill>
                  <a:srgbClr val="0000CC"/>
                </a:solidFill>
                <a:ea typeface="黑体" panose="02010609060101010101" pitchFamily="49" charset="-122"/>
              </a:rPr>
              <a:t>课堂讲授为主，案例讨论与课堂练习相结合。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u="sng" dirty="0">
                <a:solidFill>
                  <a:srgbClr val="FF0000"/>
                </a:solidFill>
                <a:ea typeface="黑体" panose="02010609060101010101" pitchFamily="49" charset="-122"/>
              </a:rPr>
              <a:t>要求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endParaRPr lang="zh-CN" altLang="en-US" sz="2800" b="1" u="sng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0000CC"/>
                </a:solidFill>
                <a:ea typeface="黑体" panose="02010609060101010101" pitchFamily="49" charset="-122"/>
              </a:rPr>
              <a:t>       ① 课内外学时</a:t>
            </a:r>
            <a:r>
              <a:rPr lang="zh-CN" altLang="en-US" sz="2800" b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比例 </a:t>
            </a:r>
            <a:r>
              <a:rPr lang="en-US" altLang="zh-CN" sz="2800" b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3:1   </a:t>
            </a:r>
            <a:r>
              <a:rPr lang="en-US" altLang="zh-CN" sz="2800" b="1" dirty="0">
                <a:solidFill>
                  <a:srgbClr val="0000CC"/>
                </a:solidFill>
                <a:ea typeface="黑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0000CC"/>
                </a:solidFill>
                <a:ea typeface="黑体" panose="02010609060101010101" pitchFamily="49" charset="-122"/>
              </a:rPr>
              <a:t>课外上机练习</a:t>
            </a:r>
            <a:r>
              <a:rPr lang="en-US" altLang="zh-CN" sz="2800" b="1" dirty="0">
                <a:solidFill>
                  <a:srgbClr val="0000CC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800" b="1" dirty="0">
                <a:solidFill>
                  <a:srgbClr val="0000CC"/>
                </a:solidFill>
                <a:ea typeface="黑体" panose="02010609060101010101" pitchFamily="49" charset="-122"/>
              </a:rPr>
              <a:t>小时。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u="sng" dirty="0">
                <a:solidFill>
                  <a:srgbClr val="FF0000"/>
                </a:solidFill>
                <a:ea typeface="黑体" panose="02010609060101010101" pitchFamily="49" charset="-122"/>
              </a:rPr>
              <a:t>考核</a:t>
            </a:r>
            <a:r>
              <a:rPr lang="zh-CN" altLang="en-US" sz="2800" b="1" u="sng" dirty="0" smtClean="0">
                <a:solidFill>
                  <a:srgbClr val="FF0000"/>
                </a:solidFill>
                <a:ea typeface="黑体" panose="02010609060101010101" pitchFamily="49" charset="-122"/>
              </a:rPr>
              <a:t>方法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endParaRPr lang="zh-CN" altLang="en-US" sz="2800" b="1" u="sng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       ① 期末</a:t>
            </a:r>
            <a:r>
              <a:rPr lang="zh-CN" altLang="en-US" sz="2800" b="1" dirty="0">
                <a:solidFill>
                  <a:srgbClr val="0000CC"/>
                </a:solidFill>
                <a:ea typeface="黑体" panose="02010609060101010101" pitchFamily="49" charset="-122"/>
              </a:rPr>
              <a:t>闭卷考试 </a:t>
            </a:r>
            <a:r>
              <a:rPr lang="en-US" altLang="zh-CN" sz="2800" b="1" dirty="0" smtClean="0">
                <a:solidFill>
                  <a:schemeClr val="tx2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chemeClr val="tx2"/>
                </a:solidFill>
                <a:ea typeface="黑体" panose="02010609060101010101" pitchFamily="49" charset="-122"/>
              </a:rPr>
              <a:t>时间待定</a:t>
            </a:r>
            <a:r>
              <a:rPr lang="en-US" altLang="zh-CN" sz="2800" b="1" dirty="0" smtClean="0">
                <a:solidFill>
                  <a:schemeClr val="tx2"/>
                </a:solidFill>
                <a:ea typeface="黑体" panose="02010609060101010101" pitchFamily="49" charset="-122"/>
              </a:rPr>
              <a:t>)</a:t>
            </a:r>
            <a:endParaRPr lang="en-US" altLang="zh-CN" sz="2800" b="1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       </a:t>
            </a:r>
            <a:r>
              <a:rPr lang="en-US" altLang="zh-CN" sz="2800" b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② </a:t>
            </a:r>
            <a:r>
              <a:rPr lang="zh-CN" altLang="en-US" sz="2800" b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仿真报告：</a:t>
            </a:r>
            <a:r>
              <a:rPr lang="en-US" altLang="zh-CN" sz="2800" b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单元 </a:t>
            </a:r>
            <a:r>
              <a:rPr lang="en-US" altLang="zh-CN" sz="2800" b="1" dirty="0" smtClean="0">
                <a:solidFill>
                  <a:schemeClr val="tx2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chemeClr val="tx2"/>
                </a:solidFill>
                <a:ea typeface="黑体" panose="02010609060101010101" pitchFamily="49" charset="-122"/>
              </a:rPr>
              <a:t>时间待定</a:t>
            </a:r>
            <a:r>
              <a:rPr lang="en-US" altLang="zh-CN" sz="2800" b="1" dirty="0" smtClean="0">
                <a:solidFill>
                  <a:schemeClr val="tx2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0000CC"/>
                </a:solidFill>
                <a:ea typeface="黑体" panose="02010609060101010101" pitchFamily="49" charset="-122"/>
              </a:rPr>
              <a:t>        问题定义一个单元，数据收集与分析一个单元，建模与仿真两个单元，结论分析及撰写课程设计报告一个</a:t>
            </a:r>
            <a:r>
              <a:rPr lang="zh-CN" altLang="en-US" sz="2800" b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单元。</a:t>
            </a:r>
            <a:endParaRPr lang="zh-CN" altLang="en-US" sz="2800" b="1" dirty="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313221-A35C-41DB-9564-78EB0D0262D6}" type="slidenum">
              <a:rPr lang="en-US" altLang="zh-CN" sz="1400"/>
              <a:pPr/>
              <a:t>5</a:t>
            </a:fld>
            <a:endParaRPr lang="en-US" altLang="zh-CN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00CC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r>
              <a:rPr lang="en-US" altLang="zh-CN" sz="3200" smtClean="0">
                <a:solidFill>
                  <a:schemeClr val="bg1"/>
                </a:solidFill>
                <a:ea typeface="黑体" panose="02010609060101010101" pitchFamily="49" charset="-122"/>
              </a:rPr>
              <a:t>       </a:t>
            </a:r>
            <a:r>
              <a:rPr lang="zh-CN" altLang="en-US" sz="3200" smtClean="0">
                <a:solidFill>
                  <a:schemeClr val="bg1"/>
                </a:solidFill>
                <a:ea typeface="黑体" panose="02010609060101010101" pitchFamily="49" charset="-122"/>
              </a:rPr>
              <a:t>参考教材：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01000" cy="5791200"/>
          </a:xfrm>
        </p:spPr>
        <p:txBody>
          <a:bodyPr/>
          <a:lstStyle/>
          <a:p>
            <a:pPr marL="609600" indent="-609600" algn="just" eaLnBrk="1" fontAlgn="b" hangingPunct="1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冯允成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邹志红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周泓编著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离散系统仿真</a:t>
            </a:r>
            <a:r>
              <a:rPr lang="en-US" altLang="zh-CN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机械工业出版社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,1998.   </a:t>
            </a:r>
            <a:endParaRPr lang="en-US" altLang="zh-CN" sz="30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90600" lvl="1" indent="-533400" algn="just" eaLnBrk="1" fontAlgn="b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TP391.9/17 </a:t>
            </a:r>
            <a:endParaRPr lang="en-US" altLang="zh-CN" sz="2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algn="just" eaLnBrk="1" fontAlgn="b" hangingPunct="1">
              <a:lnSpc>
                <a:spcPct val="90000"/>
              </a:lnSpc>
              <a:spcBef>
                <a:spcPct val="40000"/>
              </a:spcBef>
              <a:buFontTx/>
              <a:buAutoNum type="arabicPeriod" startAt="2"/>
            </a:pP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周泓等译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  <a:r>
              <a:rPr lang="en-US" altLang="zh-CN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Arena</a:t>
            </a:r>
            <a:r>
              <a:rPr lang="zh-CN" altLang="en-US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en-US" altLang="zh-CN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机械工业出版社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,2007.</a:t>
            </a:r>
          </a:p>
          <a:p>
            <a:pPr marL="609600" indent="-609600" algn="just" eaLnBrk="1" fontAlgn="b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TP391.9/56</a:t>
            </a:r>
          </a:p>
          <a:p>
            <a:pPr marL="609600" indent="-609600" algn="just" eaLnBrk="1" fontAlgn="b" hangingPunct="1">
              <a:lnSpc>
                <a:spcPct val="90000"/>
              </a:lnSpc>
              <a:spcBef>
                <a:spcPct val="40000"/>
              </a:spcBef>
              <a:buFontTx/>
              <a:buAutoNum type="arabicPeriod" startAt="3"/>
            </a:pP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黎志成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冯允成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候炳辉编著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管理系统模拟</a:t>
            </a:r>
            <a:r>
              <a:rPr lang="en-US" altLang="zh-CN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清华大学出版社，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1989.</a:t>
            </a:r>
          </a:p>
          <a:p>
            <a:pPr marL="609600" indent="-609600" algn="just" eaLnBrk="1" fontAlgn="b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TP15/21</a:t>
            </a:r>
            <a:endParaRPr lang="en-US" altLang="zh-CN" sz="3000" b="1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algn="just" eaLnBrk="1" fontAlgn="b" hangingPunct="1">
              <a:lnSpc>
                <a:spcPct val="90000"/>
              </a:lnSpc>
              <a:spcBef>
                <a:spcPct val="40000"/>
              </a:spcBef>
              <a:buFontTx/>
              <a:buAutoNum type="arabicPeriod" startAt="4"/>
            </a:pP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惠益民等译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模拟系统的建模与分析</a:t>
            </a:r>
            <a:r>
              <a:rPr lang="en-US" altLang="zh-CN" sz="30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清华大学出版社</a:t>
            </a: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,1987. </a:t>
            </a:r>
          </a:p>
          <a:p>
            <a:pPr marL="609600" indent="-609600" algn="just" eaLnBrk="1" fontAlgn="b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TP15/10</a:t>
            </a:r>
            <a:endParaRPr lang="en-US" altLang="zh-CN" sz="3000" b="1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AB3002-078B-45CB-B5E7-D634259F6879}" type="slidenum">
              <a:rPr lang="en-US" altLang="zh-CN" sz="1400"/>
              <a:pPr/>
              <a:t>6</a:t>
            </a:fld>
            <a:endParaRPr lang="en-US" altLang="zh-CN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00CC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r>
              <a:rPr lang="en-US" altLang="zh-CN" sz="3200" smtClean="0">
                <a:solidFill>
                  <a:schemeClr val="bg1"/>
                </a:solidFill>
                <a:ea typeface="黑体" panose="02010609060101010101" pitchFamily="49" charset="-122"/>
              </a:rPr>
              <a:t>       </a:t>
            </a:r>
            <a:r>
              <a:rPr lang="zh-CN" altLang="en-US" sz="3200" smtClean="0">
                <a:solidFill>
                  <a:schemeClr val="bg1"/>
                </a:solidFill>
                <a:ea typeface="黑体" panose="02010609060101010101" pitchFamily="49" charset="-122"/>
              </a:rPr>
              <a:t>参考教材：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10872" cy="5334000"/>
          </a:xfrm>
        </p:spPr>
        <p:txBody>
          <a:bodyPr/>
          <a:lstStyle/>
          <a:p>
            <a:pPr marL="533400" indent="-533400" eaLnBrk="1" fontAlgn="b" hangingPunct="1">
              <a:spcBef>
                <a:spcPct val="40000"/>
              </a:spcBef>
              <a:buFontTx/>
              <a:buAutoNum type="arabicPeriod" startAt="5"/>
            </a:pP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</a:rPr>
              <a:t>Law 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</a:rPr>
              <a:t>and Kelton, </a:t>
            </a:r>
            <a:r>
              <a:rPr lang="en-US" altLang="zh-CN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Simulation Modeling and Analysis.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</a:rPr>
              <a:t> Tsinghua University Press, Beijing, 2000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</a:rPr>
              <a:t>.</a:t>
            </a:r>
            <a:r>
              <a:rPr lang="en-US" altLang="zh-CN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TP15/E:20-3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533400" indent="-533400" algn="just" eaLnBrk="1" fontAlgn="b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仿真建模与分析（第五版）机械工业出版社</a:t>
            </a:r>
            <a:endParaRPr lang="en-US" altLang="zh-CN" sz="28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eaLnBrk="1" fontAlgn="b" hangingPunct="1">
              <a:spcBef>
                <a:spcPts val="600"/>
              </a:spcBef>
              <a:buFontTx/>
              <a:buAutoNum type="arabicPeriod" startAt="6"/>
            </a:pP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</a:rPr>
              <a:t>Jerry 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</a:rPr>
              <a:t>Banks, John S Carson, Barry L Nelson. </a:t>
            </a:r>
            <a:r>
              <a:rPr lang="en-US" altLang="zh-CN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Discrete Event System Simulation. 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</a:rPr>
              <a:t> Prentice Hall,1984(2001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</a:rPr>
              <a:t>).</a:t>
            </a:r>
            <a:r>
              <a:rPr lang="en-US" altLang="zh-CN" sz="2800" b="1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O242.1/E:03-3</a:t>
            </a:r>
          </a:p>
          <a:p>
            <a:pPr marL="0" indent="0" algn="just" eaLnBrk="1" fontAlgn="b" hangingPunct="1"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离散事件系统仿真（第五版）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eaLnBrk="1" fontAlgn="b" hangingPunct="1">
              <a:spcBef>
                <a:spcPct val="40000"/>
              </a:spcBef>
              <a:buFontTx/>
              <a:buAutoNum type="arabicPeriod" startAt="7"/>
            </a:pP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 </a:t>
            </a:r>
            <a:r>
              <a:rPr lang="en-US" altLang="zh-CN" sz="2800" b="1" dirty="0" err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david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Kelton, </a:t>
            </a:r>
            <a:r>
              <a:rPr lang="en-US" altLang="zh-CN" sz="2800" b="1" dirty="0" err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Randale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 </a:t>
            </a:r>
            <a:r>
              <a:rPr lang="en-US" altLang="zh-CN" sz="2800" b="1" dirty="0" err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Sadowski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Deborah A </a:t>
            </a:r>
            <a:r>
              <a:rPr lang="en-US" altLang="zh-CN" sz="2800" b="1" dirty="0" err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Sadowski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en-US" altLang="zh-CN" sz="2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Simulation with Arena.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Boston: WCB/</a:t>
            </a:r>
            <a:r>
              <a:rPr lang="en-US" altLang="zh-CN" sz="2800" b="1" dirty="0" err="1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McGRAW-Hill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1998.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C883F8-9F99-45BA-AAC7-3DC136A46A68}" type="slidenum">
              <a:rPr lang="en-US" altLang="zh-CN" sz="1400"/>
              <a:pPr/>
              <a:t>7</a:t>
            </a:fld>
            <a:endParaRPr lang="en-US" altLang="zh-CN" sz="1400"/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752600" y="304800"/>
            <a:ext cx="441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   录</a:t>
            </a:r>
          </a:p>
        </p:txBody>
      </p:sp>
      <p:graphicFrame>
        <p:nvGraphicFramePr>
          <p:cNvPr id="8196" name="Object 14"/>
          <p:cNvGraphicFramePr>
            <a:graphicFrameLocks noChangeAspect="1"/>
          </p:cNvGraphicFramePr>
          <p:nvPr/>
        </p:nvGraphicFramePr>
        <p:xfrm>
          <a:off x="785813" y="1138238"/>
          <a:ext cx="7572375" cy="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Image" r:id="rId4" imgW="10102365" imgH="37802" progId="Photoshop.Image.5">
                  <p:embed/>
                </p:oleObj>
              </mc:Choice>
              <mc:Fallback>
                <p:oleObj name="Image" r:id="rId4" imgW="10102365" imgH="37802" progId="Photoshop.Image.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138238"/>
                        <a:ext cx="7572375" cy="2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" name="Group 18"/>
          <p:cNvGrpSpPr>
            <a:grpSpLocks/>
          </p:cNvGrpSpPr>
          <p:nvPr/>
        </p:nvGrpSpPr>
        <p:grpSpPr bwMode="auto">
          <a:xfrm>
            <a:off x="7162800" y="519113"/>
            <a:ext cx="1447800" cy="1157287"/>
            <a:chOff x="4608" y="451"/>
            <a:chExt cx="912" cy="729"/>
          </a:xfrm>
        </p:grpSpPr>
        <p:graphicFrame>
          <p:nvGraphicFramePr>
            <p:cNvPr id="8199" name="Object 19"/>
            <p:cNvGraphicFramePr>
              <a:graphicFrameLocks noChangeAspect="1"/>
            </p:cNvGraphicFramePr>
            <p:nvPr/>
          </p:nvGraphicFramePr>
          <p:xfrm>
            <a:off x="4608" y="451"/>
            <a:ext cx="912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Clip" r:id="rId6" imgW="952129" imgH="952129" progId="MS_ClipArt_Gallery.5">
                    <p:embed/>
                  </p:oleObj>
                </mc:Choice>
                <mc:Fallback>
                  <p:oleObj name="Clip" r:id="rId6" imgW="952129" imgH="952129" progId="MS_ClipArt_Gallery.5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451"/>
                          <a:ext cx="912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4752" y="451"/>
              <a:ext cx="588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 panose="02010600030101010101" pitchFamily="2" charset="-122"/>
                </a:rPr>
                <a:t>M&amp;S</a:t>
              </a:r>
              <a:endParaRPr lang="zh-CN" altLang="en-US" sz="3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8198" name="Rectangle 21"/>
          <p:cNvSpPr>
            <a:spLocks noChangeArrowheads="1"/>
          </p:cNvSpPr>
          <p:nvPr/>
        </p:nvSpPr>
        <p:spPr bwMode="auto">
          <a:xfrm>
            <a:off x="1219200" y="1752600"/>
            <a:ext cx="6705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0099"/>
                </a:solidFill>
                <a:ea typeface="黑体" panose="02010609060101010101" pitchFamily="49" charset="-122"/>
              </a:rPr>
              <a:t>第一章  离散系统仿真的基本原理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0099"/>
                </a:solidFill>
                <a:ea typeface="黑体" panose="02010609060101010101" pitchFamily="49" charset="-122"/>
              </a:rPr>
              <a:t>第二章  随机数发生器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0099"/>
                </a:solidFill>
                <a:ea typeface="黑体" panose="02010609060101010101" pitchFamily="49" charset="-122"/>
              </a:rPr>
              <a:t>第三章  随机变量的生成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0099"/>
                </a:solidFill>
                <a:ea typeface="黑体" panose="02010609060101010101" pitchFamily="49" charset="-122"/>
              </a:rPr>
              <a:t>第四章  仿真数据的统计分析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0099"/>
                </a:solidFill>
                <a:ea typeface="黑体" panose="02010609060101010101" pitchFamily="49" charset="-122"/>
              </a:rPr>
              <a:t>第五章  仿真语言</a:t>
            </a:r>
            <a:r>
              <a:rPr lang="en-US" altLang="zh-CN" sz="3200" b="1">
                <a:solidFill>
                  <a:srgbClr val="000099"/>
                </a:solidFill>
                <a:ea typeface="黑体" panose="02010609060101010101" pitchFamily="49" charset="-122"/>
              </a:rPr>
              <a:t>ARENA</a:t>
            </a:r>
            <a:r>
              <a:rPr lang="zh-CN" altLang="en-US" sz="3200" b="1">
                <a:solidFill>
                  <a:srgbClr val="000099"/>
                </a:solidFill>
                <a:ea typeface="黑体" panose="02010609060101010101" pitchFamily="49" charset="-122"/>
              </a:rPr>
              <a:t>简介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0099"/>
                </a:solidFill>
                <a:ea typeface="黑体" panose="02010609060101010101" pitchFamily="49" charset="-122"/>
              </a:rPr>
              <a:t>第六章  仿真案例分析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94283B-D6F5-4D86-90EE-E877111F9A11}" type="slidenum">
              <a:rPr lang="en-US" altLang="zh-CN" sz="1400"/>
              <a:pPr/>
              <a:t>8</a:t>
            </a:fld>
            <a:endParaRPr lang="en-US" altLang="zh-CN" sz="1400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990600" y="457200"/>
            <a:ext cx="723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  离散系统仿真基本原理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785813" y="1138238"/>
          <a:ext cx="7572375" cy="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Image" r:id="rId3" imgW="10102365" imgH="37802" progId="Photoshop.Image.5">
                  <p:embed/>
                </p:oleObj>
              </mc:Choice>
              <mc:Fallback>
                <p:oleObj name="Image" r:id="rId3" imgW="10102365" imgH="37802" progId="Photoshop.Image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138238"/>
                        <a:ext cx="7572375" cy="2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8"/>
          <p:cNvSpPr>
            <a:spLocks noChangeArrowheads="1"/>
          </p:cNvSpPr>
          <p:nvPr/>
        </p:nvSpPr>
        <p:spPr bwMode="auto">
          <a:xfrm>
            <a:off x="838200" y="1447800"/>
            <a:ext cx="7823200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800000"/>
                </a:solidFill>
                <a:ea typeface="黑体" panose="02010609060101010101" pitchFamily="49" charset="-122"/>
              </a:rPr>
              <a:t>基本要求：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800000"/>
                </a:solidFill>
                <a:ea typeface="黑体" panose="02010609060101010101" pitchFamily="49" charset="-122"/>
              </a:rPr>
              <a:t>       </a:t>
            </a:r>
            <a:r>
              <a:rPr lang="zh-CN" altLang="en-US" b="1" dirty="0">
                <a:solidFill>
                  <a:srgbClr val="000099"/>
                </a:solidFill>
                <a:ea typeface="黑体" panose="02010609060101010101" pitchFamily="49" charset="-122"/>
              </a:rPr>
              <a:t>了解离散系统仿真的基本原理，理解随机离散事件、仿真时钟的推进模式、未来事件表、以及时钟推进</a:t>
            </a:r>
            <a:r>
              <a:rPr lang="en-US" altLang="zh-CN" b="1" dirty="0">
                <a:solidFill>
                  <a:srgbClr val="000099"/>
                </a:solidFill>
                <a:ea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a typeface="黑体" panose="02010609060101010101" pitchFamily="49" charset="-122"/>
              </a:rPr>
              <a:t>事件调度的仿真机制等重要概念。</a:t>
            </a:r>
            <a:endParaRPr lang="zh-CN" altLang="en-US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2514600" y="3810000"/>
            <a:ext cx="4572000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857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zh-CN" b="1" dirty="0">
                <a:solidFill>
                  <a:srgbClr val="000099"/>
                </a:solidFill>
                <a:ea typeface="黑体" panose="02010609060101010101" pitchFamily="49" charset="-122"/>
              </a:rPr>
              <a:t>  </a:t>
            </a:r>
            <a:r>
              <a:rPr lang="en-US" altLang="zh-CN" b="1" dirty="0" err="1">
                <a:solidFill>
                  <a:srgbClr val="000099"/>
                </a:solidFill>
                <a:ea typeface="黑体" panose="02010609060101010101" pitchFamily="49" charset="-122"/>
              </a:rPr>
              <a:t>Boffon</a:t>
            </a:r>
            <a:r>
              <a:rPr lang="zh-CN" altLang="en-US" b="1" dirty="0">
                <a:solidFill>
                  <a:srgbClr val="000099"/>
                </a:solidFill>
                <a:ea typeface="黑体" panose="02010609060101010101" pitchFamily="49" charset="-122"/>
              </a:rPr>
              <a:t>投针实验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b="1" dirty="0">
                <a:solidFill>
                  <a:srgbClr val="000099"/>
                </a:solidFill>
                <a:ea typeface="黑体" panose="02010609060101010101" pitchFamily="49" charset="-122"/>
              </a:rPr>
              <a:t>  随机离散事件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b="1" dirty="0">
                <a:solidFill>
                  <a:srgbClr val="000099"/>
                </a:solidFill>
                <a:ea typeface="黑体" panose="02010609060101010101" pitchFamily="49" charset="-122"/>
              </a:rPr>
              <a:t>  仿真时钟的推进模式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b="1" dirty="0">
                <a:solidFill>
                  <a:srgbClr val="000099"/>
                </a:solidFill>
                <a:ea typeface="黑体" panose="02010609060101010101" pitchFamily="49" charset="-122"/>
              </a:rPr>
              <a:t>  未来事件表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b="1" dirty="0">
                <a:solidFill>
                  <a:srgbClr val="000099"/>
                </a:solidFill>
                <a:ea typeface="黑体" panose="02010609060101010101" pitchFamily="49" charset="-122"/>
              </a:rPr>
              <a:t>  时钟推进</a:t>
            </a:r>
            <a:r>
              <a:rPr lang="en-US" altLang="zh-CN" b="1" dirty="0">
                <a:solidFill>
                  <a:srgbClr val="000099"/>
                </a:solidFill>
                <a:ea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a typeface="黑体" panose="02010609060101010101" pitchFamily="49" charset="-122"/>
              </a:rPr>
              <a:t>事件调度仿真机制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990600" y="37338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800000"/>
                </a:solidFill>
                <a:ea typeface="黑体" panose="02010609060101010101" pitchFamily="49" charset="-122"/>
              </a:rPr>
              <a:t>内容：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235C6C-564E-4134-8D80-8BA679D5D6D9}" type="slidenum">
              <a:rPr lang="en-US" altLang="zh-CN" sz="1400"/>
              <a:pPr/>
              <a:t>9</a:t>
            </a:fld>
            <a:endParaRPr lang="en-US" altLang="zh-CN" sz="140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  随机数发生器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785813" y="1138238"/>
          <a:ext cx="7572375" cy="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Image" r:id="rId3" imgW="10102365" imgH="37802" progId="Photoshop.Image.5">
                  <p:embed/>
                </p:oleObj>
              </mc:Choice>
              <mc:Fallback>
                <p:oleObj name="Image" r:id="rId3" imgW="10102365" imgH="37802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138238"/>
                        <a:ext cx="7572375" cy="2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18"/>
          <p:cNvSpPr>
            <a:spLocks noChangeArrowheads="1"/>
          </p:cNvSpPr>
          <p:nvPr/>
        </p:nvSpPr>
        <p:spPr bwMode="auto">
          <a:xfrm>
            <a:off x="685800" y="1200150"/>
            <a:ext cx="8001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  <a:ea typeface="黑体" panose="02010609060101010101" pitchFamily="49" charset="-122"/>
              </a:rPr>
              <a:t>基本要求：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        了解随机数发生器的特征和品质，掌握随机数发生器</a:t>
            </a:r>
            <a:r>
              <a:rPr lang="en-US" altLang="zh-CN" b="1">
                <a:solidFill>
                  <a:srgbClr val="009900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线性同余法及其满周期的充分条件，乘同余法</a:t>
            </a:r>
            <a:r>
              <a:rPr lang="en-US" altLang="zh-CN" b="1">
                <a:solidFill>
                  <a:srgbClr val="009900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>
                <a:solidFill>
                  <a:srgbClr val="009900"/>
                </a:solidFill>
                <a:ea typeface="黑体" panose="02010609060101010101" pitchFamily="49" charset="-122"/>
              </a:rPr>
              <a:t>的构造方法，明确随机数的检验手段。</a:t>
            </a:r>
          </a:p>
        </p:txBody>
      </p:sp>
      <p:sp>
        <p:nvSpPr>
          <p:cNvPr id="10246" name="Rectangle 20"/>
          <p:cNvSpPr>
            <a:spLocks noChangeArrowheads="1"/>
          </p:cNvSpPr>
          <p:nvPr/>
        </p:nvSpPr>
        <p:spPr bwMode="auto">
          <a:xfrm>
            <a:off x="2209800" y="3429000"/>
            <a:ext cx="5943600" cy="21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ea typeface="黑体" panose="02010609060101010101" pitchFamily="49" charset="-122"/>
              </a:rPr>
              <a:t>§1  </a:t>
            </a:r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ea typeface="黑体" panose="02010609060101010101" pitchFamily="49" charset="-122"/>
              </a:rPr>
              <a:t>§2  </a:t>
            </a:r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均匀随机数的生成</a:t>
            </a:r>
            <a:endParaRPr lang="zh-CN" altLang="en-US" b="1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ea typeface="黑体" panose="02010609060101010101" pitchFamily="49" charset="-122"/>
              </a:rPr>
              <a:t>§3  </a:t>
            </a:r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均匀随机数的检验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ea typeface="黑体" panose="02010609060101010101" pitchFamily="49" charset="-122"/>
              </a:rPr>
              <a:t>§4  </a:t>
            </a:r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非均匀随机数的生成</a:t>
            </a:r>
          </a:p>
        </p:txBody>
      </p:sp>
      <p:sp>
        <p:nvSpPr>
          <p:cNvPr id="10247" name="Rectangle 21"/>
          <p:cNvSpPr>
            <a:spLocks noChangeArrowheads="1"/>
          </p:cNvSpPr>
          <p:nvPr/>
        </p:nvSpPr>
        <p:spPr bwMode="auto">
          <a:xfrm>
            <a:off x="762000" y="3429000"/>
            <a:ext cx="11033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  <a:ea typeface="黑体" panose="02010609060101010101" pitchFamily="49" charset="-122"/>
              </a:rPr>
              <a:t>内容：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D973B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822</Words>
  <Application>Microsoft Office PowerPoint</Application>
  <PresentationFormat>全屏显示(4:3)</PresentationFormat>
  <Paragraphs>119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仿宋_GB2312</vt:lpstr>
      <vt:lpstr>黑体</vt:lpstr>
      <vt:lpstr>楷体_GB2312</vt:lpstr>
      <vt:lpstr>宋体</vt:lpstr>
      <vt:lpstr>Arial</vt:lpstr>
      <vt:lpstr>Tahoma</vt:lpstr>
      <vt:lpstr>Times New Roman</vt:lpstr>
      <vt:lpstr>Wingdings</vt:lpstr>
      <vt:lpstr>默认设计模板</vt:lpstr>
      <vt:lpstr>Clip</vt:lpstr>
      <vt:lpstr>Image</vt:lpstr>
      <vt:lpstr>PowerPoint 演示文稿</vt:lpstr>
      <vt:lpstr>PowerPoint 演示文稿</vt:lpstr>
      <vt:lpstr>PowerPoint 演示文稿</vt:lpstr>
      <vt:lpstr>PowerPoint 演示文稿</vt:lpstr>
      <vt:lpstr>       参考教材：</vt:lpstr>
      <vt:lpstr>       参考教材：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物流系统与仿真</dc:title>
  <dc:creator>ZZH</dc:creator>
  <cp:lastModifiedBy>张 楚</cp:lastModifiedBy>
  <cp:revision>121</cp:revision>
  <dcterms:created xsi:type="dcterms:W3CDTF">2000-01-23T01:23:22Z</dcterms:created>
  <dcterms:modified xsi:type="dcterms:W3CDTF">2020-02-23T01:32:54Z</dcterms:modified>
</cp:coreProperties>
</file>