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66" r:id="rId5"/>
    <p:sldId id="267" r:id="rId6"/>
    <p:sldId id="257" r:id="rId7"/>
    <p:sldId id="269" r:id="rId8"/>
    <p:sldId id="259" r:id="rId9"/>
    <p:sldId id="260" r:id="rId10"/>
    <p:sldId id="261" r:id="rId11"/>
    <p:sldId id="270" r:id="rId12"/>
    <p:sldId id="271" r:id="rId13"/>
    <p:sldId id="262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frontiersin.org/articles/10.3389/fmicb.2019.01612/full" TargetMode="External"/><Relationship Id="rId1" Type="http://schemas.openxmlformats.org/officeDocument/2006/relationships/image" Target="../media/image10.jpeg"/><Relationship Id="rId4" Type="http://schemas.openxmlformats.org/officeDocument/2006/relationships/hyperlink" Target="http://stackoverflow.com/questions/34725495/can-i-use-a-neural-network-for-regression-when-input-has-multiple-output-valu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051FB-AD1B-4E9E-B745-2AF690A46D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02180CB-6895-4273-8544-717176C4133A}">
      <dgm:prSet/>
      <dgm:spPr/>
      <dgm:t>
        <a:bodyPr/>
        <a:lstStyle/>
        <a:p>
          <a:r>
            <a:rPr lang="en-US"/>
            <a:t>Given a DNA sequence fragment, predict what organism this fragment came from.</a:t>
          </a:r>
        </a:p>
      </dgm:t>
    </dgm:pt>
    <dgm:pt modelId="{7E3ED278-B043-4EDE-A506-0D52FEE195E3}" type="parTrans" cxnId="{D862F601-DF2F-422C-A91F-2635BB7E5CB0}">
      <dgm:prSet/>
      <dgm:spPr/>
      <dgm:t>
        <a:bodyPr/>
        <a:lstStyle/>
        <a:p>
          <a:endParaRPr lang="en-US"/>
        </a:p>
      </dgm:t>
    </dgm:pt>
    <dgm:pt modelId="{3A504E17-AC71-4905-A1A2-BE512E75B63A}" type="sibTrans" cxnId="{D862F601-DF2F-422C-A91F-2635BB7E5CB0}">
      <dgm:prSet/>
      <dgm:spPr/>
      <dgm:t>
        <a:bodyPr/>
        <a:lstStyle/>
        <a:p>
          <a:endParaRPr lang="en-US"/>
        </a:p>
      </dgm:t>
    </dgm:pt>
    <dgm:pt modelId="{C2EAC128-1815-4843-90A3-DF0DEC2A5DD8}">
      <dgm:prSet/>
      <dgm:spPr/>
      <dgm:t>
        <a:bodyPr/>
        <a:lstStyle/>
        <a:p>
          <a:r>
            <a:rPr lang="en-US"/>
            <a:t>Also, predict what gene this fragment encodes.</a:t>
          </a:r>
        </a:p>
      </dgm:t>
    </dgm:pt>
    <dgm:pt modelId="{E0A49AB6-3E96-4AB7-9A6E-A96375C520C7}" type="parTrans" cxnId="{6CF5DA37-EE00-41EC-B0A7-57AAC25971BF}">
      <dgm:prSet/>
      <dgm:spPr/>
      <dgm:t>
        <a:bodyPr/>
        <a:lstStyle/>
        <a:p>
          <a:endParaRPr lang="en-US"/>
        </a:p>
      </dgm:t>
    </dgm:pt>
    <dgm:pt modelId="{2F8D01AA-3E29-4619-8E02-6FBB57275D8F}" type="sibTrans" cxnId="{6CF5DA37-EE00-41EC-B0A7-57AAC25971BF}">
      <dgm:prSet/>
      <dgm:spPr/>
      <dgm:t>
        <a:bodyPr/>
        <a:lstStyle/>
        <a:p>
          <a:endParaRPr lang="en-US"/>
        </a:p>
      </dgm:t>
    </dgm:pt>
    <dgm:pt modelId="{BEC16C7D-FF7D-9E4F-90C0-594F087C005D}" type="pres">
      <dgm:prSet presAssocID="{FA9051FB-AD1B-4E9E-B745-2AF690A46D09}" presName="vert0" presStyleCnt="0">
        <dgm:presLayoutVars>
          <dgm:dir/>
          <dgm:animOne val="branch"/>
          <dgm:animLvl val="lvl"/>
        </dgm:presLayoutVars>
      </dgm:prSet>
      <dgm:spPr/>
    </dgm:pt>
    <dgm:pt modelId="{ADC82EB4-48AB-8449-8B3F-3E91AA8B8D37}" type="pres">
      <dgm:prSet presAssocID="{D02180CB-6895-4273-8544-717176C4133A}" presName="thickLine" presStyleLbl="alignNode1" presStyleIdx="0" presStyleCnt="2"/>
      <dgm:spPr/>
    </dgm:pt>
    <dgm:pt modelId="{A539812D-FFFE-0540-9EE2-B5755989220F}" type="pres">
      <dgm:prSet presAssocID="{D02180CB-6895-4273-8544-717176C4133A}" presName="horz1" presStyleCnt="0"/>
      <dgm:spPr/>
    </dgm:pt>
    <dgm:pt modelId="{ABB37AA5-1C01-D040-B179-0D0F2E483107}" type="pres">
      <dgm:prSet presAssocID="{D02180CB-6895-4273-8544-717176C4133A}" presName="tx1" presStyleLbl="revTx" presStyleIdx="0" presStyleCnt="2"/>
      <dgm:spPr/>
    </dgm:pt>
    <dgm:pt modelId="{82F1FE8A-E618-BB4B-932A-46AF5D8D9135}" type="pres">
      <dgm:prSet presAssocID="{D02180CB-6895-4273-8544-717176C4133A}" presName="vert1" presStyleCnt="0"/>
      <dgm:spPr/>
    </dgm:pt>
    <dgm:pt modelId="{F0EA1632-65BC-1947-8F90-A443D158AE35}" type="pres">
      <dgm:prSet presAssocID="{C2EAC128-1815-4843-90A3-DF0DEC2A5DD8}" presName="thickLine" presStyleLbl="alignNode1" presStyleIdx="1" presStyleCnt="2"/>
      <dgm:spPr/>
    </dgm:pt>
    <dgm:pt modelId="{4AE74062-B167-244E-893B-5DD220E60FB1}" type="pres">
      <dgm:prSet presAssocID="{C2EAC128-1815-4843-90A3-DF0DEC2A5DD8}" presName="horz1" presStyleCnt="0"/>
      <dgm:spPr/>
    </dgm:pt>
    <dgm:pt modelId="{9506FD72-BD89-8A46-88E7-244069B1072E}" type="pres">
      <dgm:prSet presAssocID="{C2EAC128-1815-4843-90A3-DF0DEC2A5DD8}" presName="tx1" presStyleLbl="revTx" presStyleIdx="1" presStyleCnt="2"/>
      <dgm:spPr/>
    </dgm:pt>
    <dgm:pt modelId="{E7263A7A-5B98-4B45-B5D3-8A40ED25F1BE}" type="pres">
      <dgm:prSet presAssocID="{C2EAC128-1815-4843-90A3-DF0DEC2A5DD8}" presName="vert1" presStyleCnt="0"/>
      <dgm:spPr/>
    </dgm:pt>
  </dgm:ptLst>
  <dgm:cxnLst>
    <dgm:cxn modelId="{D862F601-DF2F-422C-A91F-2635BB7E5CB0}" srcId="{FA9051FB-AD1B-4E9E-B745-2AF690A46D09}" destId="{D02180CB-6895-4273-8544-717176C4133A}" srcOrd="0" destOrd="0" parTransId="{7E3ED278-B043-4EDE-A506-0D52FEE195E3}" sibTransId="{3A504E17-AC71-4905-A1A2-BE512E75B63A}"/>
    <dgm:cxn modelId="{1F9A2A10-5EC9-CF47-BBEE-744DC889E971}" type="presOf" srcId="{FA9051FB-AD1B-4E9E-B745-2AF690A46D09}" destId="{BEC16C7D-FF7D-9E4F-90C0-594F087C005D}" srcOrd="0" destOrd="0" presId="urn:microsoft.com/office/officeart/2008/layout/LinedList"/>
    <dgm:cxn modelId="{2150841D-5C93-7E45-8EE7-D512C7D16C02}" type="presOf" srcId="{D02180CB-6895-4273-8544-717176C4133A}" destId="{ABB37AA5-1C01-D040-B179-0D0F2E483107}" srcOrd="0" destOrd="0" presId="urn:microsoft.com/office/officeart/2008/layout/LinedList"/>
    <dgm:cxn modelId="{6CF5DA37-EE00-41EC-B0A7-57AAC25971BF}" srcId="{FA9051FB-AD1B-4E9E-B745-2AF690A46D09}" destId="{C2EAC128-1815-4843-90A3-DF0DEC2A5DD8}" srcOrd="1" destOrd="0" parTransId="{E0A49AB6-3E96-4AB7-9A6E-A96375C520C7}" sibTransId="{2F8D01AA-3E29-4619-8E02-6FBB57275D8F}"/>
    <dgm:cxn modelId="{7B92E3AD-3547-A745-B38C-33180F8D9030}" type="presOf" srcId="{C2EAC128-1815-4843-90A3-DF0DEC2A5DD8}" destId="{9506FD72-BD89-8A46-88E7-244069B1072E}" srcOrd="0" destOrd="0" presId="urn:microsoft.com/office/officeart/2008/layout/LinedList"/>
    <dgm:cxn modelId="{ECB966BF-4F64-2D45-8D3A-D1AA8C5C99FC}" type="presParOf" srcId="{BEC16C7D-FF7D-9E4F-90C0-594F087C005D}" destId="{ADC82EB4-48AB-8449-8B3F-3E91AA8B8D37}" srcOrd="0" destOrd="0" presId="urn:microsoft.com/office/officeart/2008/layout/LinedList"/>
    <dgm:cxn modelId="{AFF067AC-0B8E-C042-AFF7-3DD3F762C06C}" type="presParOf" srcId="{BEC16C7D-FF7D-9E4F-90C0-594F087C005D}" destId="{A539812D-FFFE-0540-9EE2-B5755989220F}" srcOrd="1" destOrd="0" presId="urn:microsoft.com/office/officeart/2008/layout/LinedList"/>
    <dgm:cxn modelId="{14DA48C4-A309-7449-946B-65255642337F}" type="presParOf" srcId="{A539812D-FFFE-0540-9EE2-B5755989220F}" destId="{ABB37AA5-1C01-D040-B179-0D0F2E483107}" srcOrd="0" destOrd="0" presId="urn:microsoft.com/office/officeart/2008/layout/LinedList"/>
    <dgm:cxn modelId="{DBE1CFB6-013F-404F-BF85-8F955920F19D}" type="presParOf" srcId="{A539812D-FFFE-0540-9EE2-B5755989220F}" destId="{82F1FE8A-E618-BB4B-932A-46AF5D8D9135}" srcOrd="1" destOrd="0" presId="urn:microsoft.com/office/officeart/2008/layout/LinedList"/>
    <dgm:cxn modelId="{74F3C8E3-C6B6-404C-AC66-3850B7717E4F}" type="presParOf" srcId="{BEC16C7D-FF7D-9E4F-90C0-594F087C005D}" destId="{F0EA1632-65BC-1947-8F90-A443D158AE35}" srcOrd="2" destOrd="0" presId="urn:microsoft.com/office/officeart/2008/layout/LinedList"/>
    <dgm:cxn modelId="{7E323EC8-3188-7A4C-B757-7CFA16539111}" type="presParOf" srcId="{BEC16C7D-FF7D-9E4F-90C0-594F087C005D}" destId="{4AE74062-B167-244E-893B-5DD220E60FB1}" srcOrd="3" destOrd="0" presId="urn:microsoft.com/office/officeart/2008/layout/LinedList"/>
    <dgm:cxn modelId="{A5717A4E-AA6D-004F-99C8-64060FDB650A}" type="presParOf" srcId="{4AE74062-B167-244E-893B-5DD220E60FB1}" destId="{9506FD72-BD89-8A46-88E7-244069B1072E}" srcOrd="0" destOrd="0" presId="urn:microsoft.com/office/officeart/2008/layout/LinedList"/>
    <dgm:cxn modelId="{1F8BD8DA-DBD1-DA46-8E7E-2D9B565DCA2A}" type="presParOf" srcId="{4AE74062-B167-244E-893B-5DD220E60FB1}" destId="{E7263A7A-5B98-4B45-B5D3-8A40ED25F1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AF207-5FDB-4703-80F5-1196B99952F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F1E296-C944-4533-AA2D-BE7731EB6DE0}">
      <dgm:prSet/>
      <dgm:spPr/>
      <dgm:t>
        <a:bodyPr/>
        <a:lstStyle/>
        <a:p>
          <a:pPr>
            <a:defRPr b="1"/>
          </a:pPr>
          <a:r>
            <a:rPr lang="en-US"/>
            <a:t>Metagenomics</a:t>
          </a:r>
        </a:p>
      </dgm:t>
    </dgm:pt>
    <dgm:pt modelId="{02BEE302-532E-4B1D-A776-D62DBE0CA425}" type="parTrans" cxnId="{FFDA9DE7-3B12-49D5-8638-25151C6989F2}">
      <dgm:prSet/>
      <dgm:spPr/>
      <dgm:t>
        <a:bodyPr/>
        <a:lstStyle/>
        <a:p>
          <a:endParaRPr lang="en-US"/>
        </a:p>
      </dgm:t>
    </dgm:pt>
    <dgm:pt modelId="{9CF5EBBD-CCC7-42A2-87DD-EDFB5C8DD5EC}" type="sibTrans" cxnId="{FFDA9DE7-3B12-49D5-8638-25151C6989F2}">
      <dgm:prSet/>
      <dgm:spPr/>
      <dgm:t>
        <a:bodyPr/>
        <a:lstStyle/>
        <a:p>
          <a:endParaRPr lang="en-US"/>
        </a:p>
      </dgm:t>
    </dgm:pt>
    <dgm:pt modelId="{034B2864-34EB-41CA-977E-96D342039336}">
      <dgm:prSet/>
      <dgm:spPr/>
      <dgm:t>
        <a:bodyPr/>
        <a:lstStyle/>
        <a:p>
          <a:r>
            <a:rPr lang="en-US"/>
            <a:t>The study of the genetic material present in a certain habitat. </a:t>
          </a:r>
        </a:p>
      </dgm:t>
    </dgm:pt>
    <dgm:pt modelId="{D7F82649-13E5-44DD-974B-8AEFEC24DEC4}" type="parTrans" cxnId="{A1467120-BDB9-4E56-A930-ED8CFDBA1537}">
      <dgm:prSet/>
      <dgm:spPr/>
      <dgm:t>
        <a:bodyPr/>
        <a:lstStyle/>
        <a:p>
          <a:endParaRPr lang="en-US"/>
        </a:p>
      </dgm:t>
    </dgm:pt>
    <dgm:pt modelId="{E0CE9B33-CE95-402B-A584-35961DF25BD6}" type="sibTrans" cxnId="{A1467120-BDB9-4E56-A930-ED8CFDBA1537}">
      <dgm:prSet/>
      <dgm:spPr/>
      <dgm:t>
        <a:bodyPr/>
        <a:lstStyle/>
        <a:p>
          <a:endParaRPr lang="en-US"/>
        </a:p>
      </dgm:t>
    </dgm:pt>
    <dgm:pt modelId="{A3103F8C-67D2-4154-86B5-6508CE2A6245}">
      <dgm:prSet/>
      <dgm:spPr/>
      <dgm:t>
        <a:bodyPr/>
        <a:lstStyle/>
        <a:p>
          <a:r>
            <a:rPr lang="en-US"/>
            <a:t>As a large percentage of microbiological life is thought to still be undiscovered, DNA sequencing technology is an invaluable tool for better understanding our environment.</a:t>
          </a:r>
        </a:p>
      </dgm:t>
    </dgm:pt>
    <dgm:pt modelId="{97FE614E-06E3-4370-B8EC-319B499EF283}" type="parTrans" cxnId="{E152E1F8-8BE1-480C-BAD0-6D680DF5C717}">
      <dgm:prSet/>
      <dgm:spPr/>
      <dgm:t>
        <a:bodyPr/>
        <a:lstStyle/>
        <a:p>
          <a:endParaRPr lang="en-US"/>
        </a:p>
      </dgm:t>
    </dgm:pt>
    <dgm:pt modelId="{7F346926-4234-4401-98AA-34DDE1081910}" type="sibTrans" cxnId="{E152E1F8-8BE1-480C-BAD0-6D680DF5C717}">
      <dgm:prSet/>
      <dgm:spPr/>
      <dgm:t>
        <a:bodyPr/>
        <a:lstStyle/>
        <a:p>
          <a:endParaRPr lang="en-US"/>
        </a:p>
      </dgm:t>
    </dgm:pt>
    <dgm:pt modelId="{ABC740C4-0BCF-4D62-AFD5-0A70612B0BFF}">
      <dgm:prSet/>
      <dgm:spPr/>
      <dgm:t>
        <a:bodyPr/>
        <a:lstStyle/>
        <a:p>
          <a:pPr>
            <a:defRPr b="1"/>
          </a:pPr>
          <a:r>
            <a:rPr lang="en-US"/>
            <a:t>Evolutionary Biology</a:t>
          </a:r>
        </a:p>
      </dgm:t>
    </dgm:pt>
    <dgm:pt modelId="{B0CD53F9-0FAE-4B7E-B4AF-57AEA2E4591E}" type="parTrans" cxnId="{87330A52-0D70-4D2A-AA1A-485BFC1C2142}">
      <dgm:prSet/>
      <dgm:spPr/>
      <dgm:t>
        <a:bodyPr/>
        <a:lstStyle/>
        <a:p>
          <a:endParaRPr lang="en-US"/>
        </a:p>
      </dgm:t>
    </dgm:pt>
    <dgm:pt modelId="{82309968-A01A-4BDA-9E08-B67C5288F05A}" type="sibTrans" cxnId="{87330A52-0D70-4D2A-AA1A-485BFC1C2142}">
      <dgm:prSet/>
      <dgm:spPr/>
      <dgm:t>
        <a:bodyPr/>
        <a:lstStyle/>
        <a:p>
          <a:endParaRPr lang="en-US"/>
        </a:p>
      </dgm:t>
    </dgm:pt>
    <dgm:pt modelId="{44351E43-6E16-4300-9A93-F4BACB42F679}">
      <dgm:prSet/>
      <dgm:spPr/>
      <dgm:t>
        <a:bodyPr/>
        <a:lstStyle/>
        <a:p>
          <a:r>
            <a:rPr lang="en-US"/>
            <a:t>Accurate classification of DNA sequences can help scientists understand the genetic similarity between different species</a:t>
          </a:r>
        </a:p>
      </dgm:t>
    </dgm:pt>
    <dgm:pt modelId="{A85EF6DE-C5CC-43B7-AF08-4D8C7D4CE514}" type="parTrans" cxnId="{E7BB1C7E-0266-4949-85D2-35BA16083320}">
      <dgm:prSet/>
      <dgm:spPr/>
      <dgm:t>
        <a:bodyPr/>
        <a:lstStyle/>
        <a:p>
          <a:endParaRPr lang="en-US"/>
        </a:p>
      </dgm:t>
    </dgm:pt>
    <dgm:pt modelId="{1CA480D7-6249-4B3B-B726-EAD57BA3D216}" type="sibTrans" cxnId="{E7BB1C7E-0266-4949-85D2-35BA16083320}">
      <dgm:prSet/>
      <dgm:spPr/>
      <dgm:t>
        <a:bodyPr/>
        <a:lstStyle/>
        <a:p>
          <a:endParaRPr lang="en-US"/>
        </a:p>
      </dgm:t>
    </dgm:pt>
    <dgm:pt modelId="{14A07D98-1CE3-4C47-9E4E-13618655433A}">
      <dgm:prSet/>
      <dgm:spPr/>
      <dgm:t>
        <a:bodyPr/>
        <a:lstStyle/>
        <a:p>
          <a:pPr>
            <a:defRPr b="1"/>
          </a:pPr>
          <a:r>
            <a:rPr lang="en-US"/>
            <a:t>Virology</a:t>
          </a:r>
        </a:p>
      </dgm:t>
    </dgm:pt>
    <dgm:pt modelId="{F3BCBFDC-C513-4F4A-999A-1A471C1E3AB5}" type="parTrans" cxnId="{8D28FDED-BBBF-402E-8086-13B1D5E3032C}">
      <dgm:prSet/>
      <dgm:spPr/>
      <dgm:t>
        <a:bodyPr/>
        <a:lstStyle/>
        <a:p>
          <a:endParaRPr lang="en-US"/>
        </a:p>
      </dgm:t>
    </dgm:pt>
    <dgm:pt modelId="{09EC90B2-5208-4C9F-A2BE-7CC124DC90B4}" type="sibTrans" cxnId="{8D28FDED-BBBF-402E-8086-13B1D5E3032C}">
      <dgm:prSet/>
      <dgm:spPr/>
      <dgm:t>
        <a:bodyPr/>
        <a:lstStyle/>
        <a:p>
          <a:endParaRPr lang="en-US"/>
        </a:p>
      </dgm:t>
    </dgm:pt>
    <dgm:pt modelId="{8BAF62AB-C05A-4DFF-92DD-FF6C4DD4055B}">
      <dgm:prSet/>
      <dgm:spPr/>
      <dgm:t>
        <a:bodyPr/>
        <a:lstStyle/>
        <a:p>
          <a:r>
            <a:rPr lang="en-US"/>
            <a:t>As viruses are often too small to detect optically, DNA sequencing technology is used to detect, classify, and study viruses.</a:t>
          </a:r>
        </a:p>
      </dgm:t>
    </dgm:pt>
    <dgm:pt modelId="{AD20B35C-C00F-45A9-8998-B209BD9CCAA1}" type="parTrans" cxnId="{CA15484E-53A0-4873-8B8B-E3807744A0ED}">
      <dgm:prSet/>
      <dgm:spPr/>
      <dgm:t>
        <a:bodyPr/>
        <a:lstStyle/>
        <a:p>
          <a:endParaRPr lang="en-US"/>
        </a:p>
      </dgm:t>
    </dgm:pt>
    <dgm:pt modelId="{FBD2E979-35BC-42E0-997F-7EFB898EE360}" type="sibTrans" cxnId="{CA15484E-53A0-4873-8B8B-E3807744A0ED}">
      <dgm:prSet/>
      <dgm:spPr/>
      <dgm:t>
        <a:bodyPr/>
        <a:lstStyle/>
        <a:p>
          <a:endParaRPr lang="en-US"/>
        </a:p>
      </dgm:t>
    </dgm:pt>
    <dgm:pt modelId="{ACBDCCCF-54CD-4E80-BB09-6182DF1728D6}" type="pres">
      <dgm:prSet presAssocID="{3E0AF207-5FDB-4703-80F5-1196B99952F6}" presName="root" presStyleCnt="0">
        <dgm:presLayoutVars>
          <dgm:dir/>
          <dgm:resizeHandles val="exact"/>
        </dgm:presLayoutVars>
      </dgm:prSet>
      <dgm:spPr/>
    </dgm:pt>
    <dgm:pt modelId="{C358F831-8539-4F93-8AC4-E4F1A9A7A31E}" type="pres">
      <dgm:prSet presAssocID="{18F1E296-C944-4533-AA2D-BE7731EB6DE0}" presName="compNode" presStyleCnt="0"/>
      <dgm:spPr/>
    </dgm:pt>
    <dgm:pt modelId="{E60A59B5-2B8E-42B3-A8A6-A51A1270BA2D}" type="pres">
      <dgm:prSet presAssocID="{18F1E296-C944-4533-AA2D-BE7731EB6D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BD133AE-872D-4AEF-8D9A-C48640FC2F6A}" type="pres">
      <dgm:prSet presAssocID="{18F1E296-C944-4533-AA2D-BE7731EB6DE0}" presName="iconSpace" presStyleCnt="0"/>
      <dgm:spPr/>
    </dgm:pt>
    <dgm:pt modelId="{A0FCA819-7C37-4627-B312-371629BDC8CC}" type="pres">
      <dgm:prSet presAssocID="{18F1E296-C944-4533-AA2D-BE7731EB6DE0}" presName="parTx" presStyleLbl="revTx" presStyleIdx="0" presStyleCnt="6">
        <dgm:presLayoutVars>
          <dgm:chMax val="0"/>
          <dgm:chPref val="0"/>
        </dgm:presLayoutVars>
      </dgm:prSet>
      <dgm:spPr/>
    </dgm:pt>
    <dgm:pt modelId="{4A31A9FA-DBF5-4DCE-A2E0-4543E27BB55B}" type="pres">
      <dgm:prSet presAssocID="{18F1E296-C944-4533-AA2D-BE7731EB6DE0}" presName="txSpace" presStyleCnt="0"/>
      <dgm:spPr/>
    </dgm:pt>
    <dgm:pt modelId="{0E3FBE50-F4E0-4E93-96AF-B360521B04CA}" type="pres">
      <dgm:prSet presAssocID="{18F1E296-C944-4533-AA2D-BE7731EB6DE0}" presName="desTx" presStyleLbl="revTx" presStyleIdx="1" presStyleCnt="6">
        <dgm:presLayoutVars/>
      </dgm:prSet>
      <dgm:spPr/>
    </dgm:pt>
    <dgm:pt modelId="{3FC5FF28-DDF2-4C25-9E39-70552D474089}" type="pres">
      <dgm:prSet presAssocID="{9CF5EBBD-CCC7-42A2-87DD-EDFB5C8DD5EC}" presName="sibTrans" presStyleCnt="0"/>
      <dgm:spPr/>
    </dgm:pt>
    <dgm:pt modelId="{4F3D48AF-A247-4CC6-B163-D87F0570F013}" type="pres">
      <dgm:prSet presAssocID="{ABC740C4-0BCF-4D62-AFD5-0A70612B0BFF}" presName="compNode" presStyleCnt="0"/>
      <dgm:spPr/>
    </dgm:pt>
    <dgm:pt modelId="{EA37F3F2-4264-492E-BC64-F0492A202141}" type="pres">
      <dgm:prSet presAssocID="{ABC740C4-0BCF-4D62-AFD5-0A70612B0B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0B53DE7-3954-4F8D-AD96-E97A76AD7A4F}" type="pres">
      <dgm:prSet presAssocID="{ABC740C4-0BCF-4D62-AFD5-0A70612B0BFF}" presName="iconSpace" presStyleCnt="0"/>
      <dgm:spPr/>
    </dgm:pt>
    <dgm:pt modelId="{C7C4D67F-6868-4F05-A41A-2F75C10EF514}" type="pres">
      <dgm:prSet presAssocID="{ABC740C4-0BCF-4D62-AFD5-0A70612B0BFF}" presName="parTx" presStyleLbl="revTx" presStyleIdx="2" presStyleCnt="6">
        <dgm:presLayoutVars>
          <dgm:chMax val="0"/>
          <dgm:chPref val="0"/>
        </dgm:presLayoutVars>
      </dgm:prSet>
      <dgm:spPr/>
    </dgm:pt>
    <dgm:pt modelId="{7B4E36FA-B867-4634-94E9-FC4C76C53AAC}" type="pres">
      <dgm:prSet presAssocID="{ABC740C4-0BCF-4D62-AFD5-0A70612B0BFF}" presName="txSpace" presStyleCnt="0"/>
      <dgm:spPr/>
    </dgm:pt>
    <dgm:pt modelId="{601DCA57-780B-4B66-97B1-8668FAA926FA}" type="pres">
      <dgm:prSet presAssocID="{ABC740C4-0BCF-4D62-AFD5-0A70612B0BFF}" presName="desTx" presStyleLbl="revTx" presStyleIdx="3" presStyleCnt="6">
        <dgm:presLayoutVars/>
      </dgm:prSet>
      <dgm:spPr/>
    </dgm:pt>
    <dgm:pt modelId="{D1D5A2AD-EBD0-4571-AC2C-EDEDE7668BE4}" type="pres">
      <dgm:prSet presAssocID="{82309968-A01A-4BDA-9E08-B67C5288F05A}" presName="sibTrans" presStyleCnt="0"/>
      <dgm:spPr/>
    </dgm:pt>
    <dgm:pt modelId="{30D5617F-7B7E-43C6-B65E-5359FF7B3BAB}" type="pres">
      <dgm:prSet presAssocID="{14A07D98-1CE3-4C47-9E4E-13618655433A}" presName="compNode" presStyleCnt="0"/>
      <dgm:spPr/>
    </dgm:pt>
    <dgm:pt modelId="{16AE0FBF-F1D5-4BF8-B987-28A0E83468A0}" type="pres">
      <dgm:prSet presAssocID="{14A07D98-1CE3-4C47-9E4E-1361865543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with solid fill"/>
        </a:ext>
      </dgm:extLst>
    </dgm:pt>
    <dgm:pt modelId="{B86D6014-B484-481A-AD31-6A322565E74B}" type="pres">
      <dgm:prSet presAssocID="{14A07D98-1CE3-4C47-9E4E-13618655433A}" presName="iconSpace" presStyleCnt="0"/>
      <dgm:spPr/>
    </dgm:pt>
    <dgm:pt modelId="{8A01B8B9-0628-43F7-A6D8-C73A00EEA064}" type="pres">
      <dgm:prSet presAssocID="{14A07D98-1CE3-4C47-9E4E-13618655433A}" presName="parTx" presStyleLbl="revTx" presStyleIdx="4" presStyleCnt="6">
        <dgm:presLayoutVars>
          <dgm:chMax val="0"/>
          <dgm:chPref val="0"/>
        </dgm:presLayoutVars>
      </dgm:prSet>
      <dgm:spPr/>
    </dgm:pt>
    <dgm:pt modelId="{5135244C-1B6D-4776-AA09-1372900335AC}" type="pres">
      <dgm:prSet presAssocID="{14A07D98-1CE3-4C47-9E4E-13618655433A}" presName="txSpace" presStyleCnt="0"/>
      <dgm:spPr/>
    </dgm:pt>
    <dgm:pt modelId="{A6B4B61E-5152-4305-9A7A-CB2B73FD066C}" type="pres">
      <dgm:prSet presAssocID="{14A07D98-1CE3-4C47-9E4E-13618655433A}" presName="desTx" presStyleLbl="revTx" presStyleIdx="5" presStyleCnt="6">
        <dgm:presLayoutVars/>
      </dgm:prSet>
      <dgm:spPr/>
    </dgm:pt>
  </dgm:ptLst>
  <dgm:cxnLst>
    <dgm:cxn modelId="{A1467120-BDB9-4E56-A930-ED8CFDBA1537}" srcId="{18F1E296-C944-4533-AA2D-BE7731EB6DE0}" destId="{034B2864-34EB-41CA-977E-96D342039336}" srcOrd="0" destOrd="0" parTransId="{D7F82649-13E5-44DD-974B-8AEFEC24DEC4}" sibTransId="{E0CE9B33-CE95-402B-A584-35961DF25BD6}"/>
    <dgm:cxn modelId="{E480FD40-AD15-4435-B14C-56EBBC57057E}" type="presOf" srcId="{44351E43-6E16-4300-9A93-F4BACB42F679}" destId="{601DCA57-780B-4B66-97B1-8668FAA926FA}" srcOrd="0" destOrd="0" presId="urn:microsoft.com/office/officeart/2018/5/layout/CenteredIconLabelDescriptionList"/>
    <dgm:cxn modelId="{CA15484E-53A0-4873-8B8B-E3807744A0ED}" srcId="{14A07D98-1CE3-4C47-9E4E-13618655433A}" destId="{8BAF62AB-C05A-4DFF-92DD-FF6C4DD4055B}" srcOrd="0" destOrd="0" parTransId="{AD20B35C-C00F-45A9-8998-B209BD9CCAA1}" sibTransId="{FBD2E979-35BC-42E0-997F-7EFB898EE360}"/>
    <dgm:cxn modelId="{87330A52-0D70-4D2A-AA1A-485BFC1C2142}" srcId="{3E0AF207-5FDB-4703-80F5-1196B99952F6}" destId="{ABC740C4-0BCF-4D62-AFD5-0A70612B0BFF}" srcOrd="1" destOrd="0" parTransId="{B0CD53F9-0FAE-4B7E-B4AF-57AEA2E4591E}" sibTransId="{82309968-A01A-4BDA-9E08-B67C5288F05A}"/>
    <dgm:cxn modelId="{90DEE254-DB63-4C8F-A308-5E920CEF4298}" type="presOf" srcId="{A3103F8C-67D2-4154-86B5-6508CE2A6245}" destId="{0E3FBE50-F4E0-4E93-96AF-B360521B04CA}" srcOrd="0" destOrd="1" presId="urn:microsoft.com/office/officeart/2018/5/layout/CenteredIconLabelDescriptionList"/>
    <dgm:cxn modelId="{4384F17B-6B1B-405B-AEAB-08E10E779D48}" type="presOf" srcId="{034B2864-34EB-41CA-977E-96D342039336}" destId="{0E3FBE50-F4E0-4E93-96AF-B360521B04CA}" srcOrd="0" destOrd="0" presId="urn:microsoft.com/office/officeart/2018/5/layout/CenteredIconLabelDescriptionList"/>
    <dgm:cxn modelId="{E7BB1C7E-0266-4949-85D2-35BA16083320}" srcId="{ABC740C4-0BCF-4D62-AFD5-0A70612B0BFF}" destId="{44351E43-6E16-4300-9A93-F4BACB42F679}" srcOrd="0" destOrd="0" parTransId="{A85EF6DE-C5CC-43B7-AF08-4D8C7D4CE514}" sibTransId="{1CA480D7-6249-4B3B-B726-EAD57BA3D216}"/>
    <dgm:cxn modelId="{D96CA2A5-84BD-4AF6-B2FC-B1EBD4227005}" type="presOf" srcId="{14A07D98-1CE3-4C47-9E4E-13618655433A}" destId="{8A01B8B9-0628-43F7-A6D8-C73A00EEA064}" srcOrd="0" destOrd="0" presId="urn:microsoft.com/office/officeart/2018/5/layout/CenteredIconLabelDescriptionList"/>
    <dgm:cxn modelId="{D157E0C7-5D19-49DD-8D3A-4D799CCC2446}" type="presOf" srcId="{18F1E296-C944-4533-AA2D-BE7731EB6DE0}" destId="{A0FCA819-7C37-4627-B312-371629BDC8CC}" srcOrd="0" destOrd="0" presId="urn:microsoft.com/office/officeart/2018/5/layout/CenteredIconLabelDescriptionList"/>
    <dgm:cxn modelId="{CB7546D1-7BCE-46FD-8C53-265D959A4E14}" type="presOf" srcId="{3E0AF207-5FDB-4703-80F5-1196B99952F6}" destId="{ACBDCCCF-54CD-4E80-BB09-6182DF1728D6}" srcOrd="0" destOrd="0" presId="urn:microsoft.com/office/officeart/2018/5/layout/CenteredIconLabelDescriptionList"/>
    <dgm:cxn modelId="{6562AAE2-CC49-4836-B94D-9E7F72183155}" type="presOf" srcId="{ABC740C4-0BCF-4D62-AFD5-0A70612B0BFF}" destId="{C7C4D67F-6868-4F05-A41A-2F75C10EF514}" srcOrd="0" destOrd="0" presId="urn:microsoft.com/office/officeart/2018/5/layout/CenteredIconLabelDescriptionList"/>
    <dgm:cxn modelId="{FFDA9DE7-3B12-49D5-8638-25151C6989F2}" srcId="{3E0AF207-5FDB-4703-80F5-1196B99952F6}" destId="{18F1E296-C944-4533-AA2D-BE7731EB6DE0}" srcOrd="0" destOrd="0" parTransId="{02BEE302-532E-4B1D-A776-D62DBE0CA425}" sibTransId="{9CF5EBBD-CCC7-42A2-87DD-EDFB5C8DD5EC}"/>
    <dgm:cxn modelId="{EBB1F6EB-D991-4542-AC5D-BB39D175A121}" type="presOf" srcId="{8BAF62AB-C05A-4DFF-92DD-FF6C4DD4055B}" destId="{A6B4B61E-5152-4305-9A7A-CB2B73FD066C}" srcOrd="0" destOrd="0" presId="urn:microsoft.com/office/officeart/2018/5/layout/CenteredIconLabelDescriptionList"/>
    <dgm:cxn modelId="{8D28FDED-BBBF-402E-8086-13B1D5E3032C}" srcId="{3E0AF207-5FDB-4703-80F5-1196B99952F6}" destId="{14A07D98-1CE3-4C47-9E4E-13618655433A}" srcOrd="2" destOrd="0" parTransId="{F3BCBFDC-C513-4F4A-999A-1A471C1E3AB5}" sibTransId="{09EC90B2-5208-4C9F-A2BE-7CC124DC90B4}"/>
    <dgm:cxn modelId="{E152E1F8-8BE1-480C-BAD0-6D680DF5C717}" srcId="{18F1E296-C944-4533-AA2D-BE7731EB6DE0}" destId="{A3103F8C-67D2-4154-86B5-6508CE2A6245}" srcOrd="1" destOrd="0" parTransId="{97FE614E-06E3-4370-B8EC-319B499EF283}" sibTransId="{7F346926-4234-4401-98AA-34DDE1081910}"/>
    <dgm:cxn modelId="{ADBAEFE8-0E82-4556-B8C2-A1ED8953C331}" type="presParOf" srcId="{ACBDCCCF-54CD-4E80-BB09-6182DF1728D6}" destId="{C358F831-8539-4F93-8AC4-E4F1A9A7A31E}" srcOrd="0" destOrd="0" presId="urn:microsoft.com/office/officeart/2018/5/layout/CenteredIconLabelDescriptionList"/>
    <dgm:cxn modelId="{D8F48619-E550-4781-A80D-38B084639096}" type="presParOf" srcId="{C358F831-8539-4F93-8AC4-E4F1A9A7A31E}" destId="{E60A59B5-2B8E-42B3-A8A6-A51A1270BA2D}" srcOrd="0" destOrd="0" presId="urn:microsoft.com/office/officeart/2018/5/layout/CenteredIconLabelDescriptionList"/>
    <dgm:cxn modelId="{1423B435-0952-4E13-A4B8-3BCD99A28C9E}" type="presParOf" srcId="{C358F831-8539-4F93-8AC4-E4F1A9A7A31E}" destId="{FBD133AE-872D-4AEF-8D9A-C48640FC2F6A}" srcOrd="1" destOrd="0" presId="urn:microsoft.com/office/officeart/2018/5/layout/CenteredIconLabelDescriptionList"/>
    <dgm:cxn modelId="{1A6C39B8-150F-4911-A809-68078219A9EF}" type="presParOf" srcId="{C358F831-8539-4F93-8AC4-E4F1A9A7A31E}" destId="{A0FCA819-7C37-4627-B312-371629BDC8CC}" srcOrd="2" destOrd="0" presId="urn:microsoft.com/office/officeart/2018/5/layout/CenteredIconLabelDescriptionList"/>
    <dgm:cxn modelId="{37936792-2A48-4100-AC9B-64C6D2AAFE05}" type="presParOf" srcId="{C358F831-8539-4F93-8AC4-E4F1A9A7A31E}" destId="{4A31A9FA-DBF5-4DCE-A2E0-4543E27BB55B}" srcOrd="3" destOrd="0" presId="urn:microsoft.com/office/officeart/2018/5/layout/CenteredIconLabelDescriptionList"/>
    <dgm:cxn modelId="{A89E7792-3F42-40DA-B0A4-50F4C7B89068}" type="presParOf" srcId="{C358F831-8539-4F93-8AC4-E4F1A9A7A31E}" destId="{0E3FBE50-F4E0-4E93-96AF-B360521B04CA}" srcOrd="4" destOrd="0" presId="urn:microsoft.com/office/officeart/2018/5/layout/CenteredIconLabelDescriptionList"/>
    <dgm:cxn modelId="{DD98D4D5-4762-4663-B26D-1A89D689E50B}" type="presParOf" srcId="{ACBDCCCF-54CD-4E80-BB09-6182DF1728D6}" destId="{3FC5FF28-DDF2-4C25-9E39-70552D474089}" srcOrd="1" destOrd="0" presId="urn:microsoft.com/office/officeart/2018/5/layout/CenteredIconLabelDescriptionList"/>
    <dgm:cxn modelId="{AA57DBDE-8195-4E46-AE9B-FE1A9006319A}" type="presParOf" srcId="{ACBDCCCF-54CD-4E80-BB09-6182DF1728D6}" destId="{4F3D48AF-A247-4CC6-B163-D87F0570F013}" srcOrd="2" destOrd="0" presId="urn:microsoft.com/office/officeart/2018/5/layout/CenteredIconLabelDescriptionList"/>
    <dgm:cxn modelId="{664E3DB8-20F9-47C9-906C-90E543C34A33}" type="presParOf" srcId="{4F3D48AF-A247-4CC6-B163-D87F0570F013}" destId="{EA37F3F2-4264-492E-BC64-F0492A202141}" srcOrd="0" destOrd="0" presId="urn:microsoft.com/office/officeart/2018/5/layout/CenteredIconLabelDescriptionList"/>
    <dgm:cxn modelId="{6814C71C-E7DE-4532-81D5-5C4302D5F1EE}" type="presParOf" srcId="{4F3D48AF-A247-4CC6-B163-D87F0570F013}" destId="{20B53DE7-3954-4F8D-AD96-E97A76AD7A4F}" srcOrd="1" destOrd="0" presId="urn:microsoft.com/office/officeart/2018/5/layout/CenteredIconLabelDescriptionList"/>
    <dgm:cxn modelId="{453F5BF3-2D5A-44A0-A4CB-483F149194C1}" type="presParOf" srcId="{4F3D48AF-A247-4CC6-B163-D87F0570F013}" destId="{C7C4D67F-6868-4F05-A41A-2F75C10EF514}" srcOrd="2" destOrd="0" presId="urn:microsoft.com/office/officeart/2018/5/layout/CenteredIconLabelDescriptionList"/>
    <dgm:cxn modelId="{E8070F46-F3D9-4AB5-9A3B-712916FC767A}" type="presParOf" srcId="{4F3D48AF-A247-4CC6-B163-D87F0570F013}" destId="{7B4E36FA-B867-4634-94E9-FC4C76C53AAC}" srcOrd="3" destOrd="0" presId="urn:microsoft.com/office/officeart/2018/5/layout/CenteredIconLabelDescriptionList"/>
    <dgm:cxn modelId="{D817853B-D55A-4ADD-88ED-B33FA017B1AC}" type="presParOf" srcId="{4F3D48AF-A247-4CC6-B163-D87F0570F013}" destId="{601DCA57-780B-4B66-97B1-8668FAA926FA}" srcOrd="4" destOrd="0" presId="urn:microsoft.com/office/officeart/2018/5/layout/CenteredIconLabelDescriptionList"/>
    <dgm:cxn modelId="{CB6A9DBB-0958-4B84-AE3E-00D55BF30DD8}" type="presParOf" srcId="{ACBDCCCF-54CD-4E80-BB09-6182DF1728D6}" destId="{D1D5A2AD-EBD0-4571-AC2C-EDEDE7668BE4}" srcOrd="3" destOrd="0" presId="urn:microsoft.com/office/officeart/2018/5/layout/CenteredIconLabelDescriptionList"/>
    <dgm:cxn modelId="{C81D245B-2145-474E-ABC9-932265193A7A}" type="presParOf" srcId="{ACBDCCCF-54CD-4E80-BB09-6182DF1728D6}" destId="{30D5617F-7B7E-43C6-B65E-5359FF7B3BAB}" srcOrd="4" destOrd="0" presId="urn:microsoft.com/office/officeart/2018/5/layout/CenteredIconLabelDescriptionList"/>
    <dgm:cxn modelId="{F9D50D93-9DF1-43DD-941D-49BE1E2E53AF}" type="presParOf" srcId="{30D5617F-7B7E-43C6-B65E-5359FF7B3BAB}" destId="{16AE0FBF-F1D5-4BF8-B987-28A0E83468A0}" srcOrd="0" destOrd="0" presId="urn:microsoft.com/office/officeart/2018/5/layout/CenteredIconLabelDescriptionList"/>
    <dgm:cxn modelId="{4A2A1E4F-862C-4C06-876A-6D42CB88053D}" type="presParOf" srcId="{30D5617F-7B7E-43C6-B65E-5359FF7B3BAB}" destId="{B86D6014-B484-481A-AD31-6A322565E74B}" srcOrd="1" destOrd="0" presId="urn:microsoft.com/office/officeart/2018/5/layout/CenteredIconLabelDescriptionList"/>
    <dgm:cxn modelId="{F1F5E89F-0D0C-423A-9F3D-4BAD1AECB5A2}" type="presParOf" srcId="{30D5617F-7B7E-43C6-B65E-5359FF7B3BAB}" destId="{8A01B8B9-0628-43F7-A6D8-C73A00EEA064}" srcOrd="2" destOrd="0" presId="urn:microsoft.com/office/officeart/2018/5/layout/CenteredIconLabelDescriptionList"/>
    <dgm:cxn modelId="{0B0E2EB2-9B2F-4A4B-8E94-D8E437A50DEB}" type="presParOf" srcId="{30D5617F-7B7E-43C6-B65E-5359FF7B3BAB}" destId="{5135244C-1B6D-4776-AA09-1372900335AC}" srcOrd="3" destOrd="0" presId="urn:microsoft.com/office/officeart/2018/5/layout/CenteredIconLabelDescriptionList"/>
    <dgm:cxn modelId="{F46B3D42-98F5-49D2-A7CB-A8F967E364B0}" type="presParOf" srcId="{30D5617F-7B7E-43C6-B65E-5359FF7B3BAB}" destId="{A6B4B61E-5152-4305-9A7A-CB2B73FD066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925A2E-6412-4ABB-A88E-9839E51626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7D8D68-D245-42BF-9530-42C51FDBC6F8}">
      <dgm:prSet/>
      <dgm:spPr/>
      <dgm:t>
        <a:bodyPr/>
        <a:lstStyle/>
        <a:p>
          <a:r>
            <a:rPr lang="en-US" dirty="0"/>
            <a:t>A genome is all the DNA of an organism.</a:t>
          </a:r>
        </a:p>
      </dgm:t>
    </dgm:pt>
    <dgm:pt modelId="{8A8C943E-3EDA-468E-AEBF-1E819D62BCFB}" type="parTrans" cxnId="{515077F1-595D-427A-96FE-C8312116433A}">
      <dgm:prSet/>
      <dgm:spPr/>
      <dgm:t>
        <a:bodyPr/>
        <a:lstStyle/>
        <a:p>
          <a:endParaRPr lang="en-US"/>
        </a:p>
      </dgm:t>
    </dgm:pt>
    <dgm:pt modelId="{B513D2FA-DEC0-44BA-A25D-100F5A6DBE34}" type="sibTrans" cxnId="{515077F1-595D-427A-96FE-C8312116433A}">
      <dgm:prSet/>
      <dgm:spPr/>
      <dgm:t>
        <a:bodyPr/>
        <a:lstStyle/>
        <a:p>
          <a:endParaRPr lang="en-US"/>
        </a:p>
      </dgm:t>
    </dgm:pt>
    <dgm:pt modelId="{C313CB2E-03FC-4312-823A-24ECFCC5DB06}">
      <dgm:prSet/>
      <dgm:spPr/>
      <dgm:t>
        <a:bodyPr/>
        <a:lstStyle/>
        <a:p>
          <a:r>
            <a:rPr lang="en-US"/>
            <a:t>This includes genes and non-gene encoding DNA sequences</a:t>
          </a:r>
        </a:p>
      </dgm:t>
    </dgm:pt>
    <dgm:pt modelId="{FF9FDC85-C0B9-4F19-BFB2-C1467096B157}" type="parTrans" cxnId="{024F81BE-1893-48B5-A2C3-EB2BCE83CCEE}">
      <dgm:prSet/>
      <dgm:spPr/>
      <dgm:t>
        <a:bodyPr/>
        <a:lstStyle/>
        <a:p>
          <a:endParaRPr lang="en-US"/>
        </a:p>
      </dgm:t>
    </dgm:pt>
    <dgm:pt modelId="{37693E24-4002-4539-86C7-DD130B21A7DA}" type="sibTrans" cxnId="{024F81BE-1893-48B5-A2C3-EB2BCE83CCEE}">
      <dgm:prSet/>
      <dgm:spPr/>
      <dgm:t>
        <a:bodyPr/>
        <a:lstStyle/>
        <a:p>
          <a:endParaRPr lang="en-US"/>
        </a:p>
      </dgm:t>
    </dgm:pt>
    <dgm:pt modelId="{CA10E756-EEEE-4923-AD60-7687656CC827}">
      <dgm:prSet/>
      <dgm:spPr/>
      <dgm:t>
        <a:bodyPr/>
        <a:lstStyle/>
        <a:p>
          <a:r>
            <a:rPr lang="en-US"/>
            <a:t>DNA Sequence</a:t>
          </a:r>
        </a:p>
      </dgm:t>
    </dgm:pt>
    <dgm:pt modelId="{BC2A9BB1-4723-4F47-92AE-CD10745DFDE2}" type="parTrans" cxnId="{C1800A36-E202-422C-AB00-951B7E129F97}">
      <dgm:prSet/>
      <dgm:spPr/>
      <dgm:t>
        <a:bodyPr/>
        <a:lstStyle/>
        <a:p>
          <a:endParaRPr lang="en-US"/>
        </a:p>
      </dgm:t>
    </dgm:pt>
    <dgm:pt modelId="{48108C5C-3833-46FE-8F5A-02AB6707A37F}" type="sibTrans" cxnId="{C1800A36-E202-422C-AB00-951B7E129F97}">
      <dgm:prSet/>
      <dgm:spPr/>
      <dgm:t>
        <a:bodyPr/>
        <a:lstStyle/>
        <a:p>
          <a:endParaRPr lang="en-US"/>
        </a:p>
      </dgm:t>
    </dgm:pt>
    <dgm:pt modelId="{868CA96E-3A31-4A09-98F3-245270D768DB}">
      <dgm:prSet/>
      <dgm:spPr/>
      <dgm:t>
        <a:bodyPr/>
        <a:lstStyle/>
        <a:p>
          <a:r>
            <a:rPr lang="en-US"/>
            <a:t>A string of nucleotide bases</a:t>
          </a:r>
        </a:p>
      </dgm:t>
    </dgm:pt>
    <dgm:pt modelId="{D11DFDCC-8477-4087-8CB3-A28FA755A9F7}" type="parTrans" cxnId="{A8709A12-83E9-414D-A76B-8CE3691F33F3}">
      <dgm:prSet/>
      <dgm:spPr/>
      <dgm:t>
        <a:bodyPr/>
        <a:lstStyle/>
        <a:p>
          <a:endParaRPr lang="en-US"/>
        </a:p>
      </dgm:t>
    </dgm:pt>
    <dgm:pt modelId="{57736689-9B14-4171-9332-8AA5471B8C07}" type="sibTrans" cxnId="{A8709A12-83E9-414D-A76B-8CE3691F33F3}">
      <dgm:prSet/>
      <dgm:spPr/>
      <dgm:t>
        <a:bodyPr/>
        <a:lstStyle/>
        <a:p>
          <a:endParaRPr lang="en-US"/>
        </a:p>
      </dgm:t>
    </dgm:pt>
    <dgm:pt modelId="{2033E5B7-76EB-8A4D-9B3C-302ED39ACF6D}" type="pres">
      <dgm:prSet presAssocID="{0A925A2E-6412-4ABB-A88E-9839E51626CC}" presName="outerComposite" presStyleCnt="0">
        <dgm:presLayoutVars>
          <dgm:chMax val="5"/>
          <dgm:dir/>
          <dgm:resizeHandles val="exact"/>
        </dgm:presLayoutVars>
      </dgm:prSet>
      <dgm:spPr/>
    </dgm:pt>
    <dgm:pt modelId="{4ED6E6C3-BD86-7645-B4E4-871ECA55B36A}" type="pres">
      <dgm:prSet presAssocID="{0A925A2E-6412-4ABB-A88E-9839E51626CC}" presName="dummyMaxCanvas" presStyleCnt="0">
        <dgm:presLayoutVars/>
      </dgm:prSet>
      <dgm:spPr/>
    </dgm:pt>
    <dgm:pt modelId="{E0BAF96C-134F-054F-9B97-AA9567041C6D}" type="pres">
      <dgm:prSet presAssocID="{0A925A2E-6412-4ABB-A88E-9839E51626CC}" presName="TwoNodes_1" presStyleLbl="node1" presStyleIdx="0" presStyleCnt="2">
        <dgm:presLayoutVars>
          <dgm:bulletEnabled val="1"/>
        </dgm:presLayoutVars>
      </dgm:prSet>
      <dgm:spPr/>
    </dgm:pt>
    <dgm:pt modelId="{3FA8A176-C3CA-0F4D-BB9A-5FF9FC367E7F}" type="pres">
      <dgm:prSet presAssocID="{0A925A2E-6412-4ABB-A88E-9839E51626CC}" presName="TwoNodes_2" presStyleLbl="node1" presStyleIdx="1" presStyleCnt="2">
        <dgm:presLayoutVars>
          <dgm:bulletEnabled val="1"/>
        </dgm:presLayoutVars>
      </dgm:prSet>
      <dgm:spPr/>
    </dgm:pt>
    <dgm:pt modelId="{395D0F42-7E37-E942-AFCA-49CFBAA08406}" type="pres">
      <dgm:prSet presAssocID="{0A925A2E-6412-4ABB-A88E-9839E51626CC}" presName="TwoConn_1-2" presStyleLbl="fgAccFollowNode1" presStyleIdx="0" presStyleCnt="1">
        <dgm:presLayoutVars>
          <dgm:bulletEnabled val="1"/>
        </dgm:presLayoutVars>
      </dgm:prSet>
      <dgm:spPr/>
    </dgm:pt>
    <dgm:pt modelId="{F4C441CB-9051-154E-8342-A7842FA3DB9A}" type="pres">
      <dgm:prSet presAssocID="{0A925A2E-6412-4ABB-A88E-9839E51626CC}" presName="TwoNodes_1_text" presStyleLbl="node1" presStyleIdx="1" presStyleCnt="2">
        <dgm:presLayoutVars>
          <dgm:bulletEnabled val="1"/>
        </dgm:presLayoutVars>
      </dgm:prSet>
      <dgm:spPr/>
    </dgm:pt>
    <dgm:pt modelId="{59FDD816-B8A0-1C49-BD31-697CB3AA6EC6}" type="pres">
      <dgm:prSet presAssocID="{0A925A2E-6412-4ABB-A88E-9839E51626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8709A12-83E9-414D-A76B-8CE3691F33F3}" srcId="{CA10E756-EEEE-4923-AD60-7687656CC827}" destId="{868CA96E-3A31-4A09-98F3-245270D768DB}" srcOrd="0" destOrd="0" parTransId="{D11DFDCC-8477-4087-8CB3-A28FA755A9F7}" sibTransId="{57736689-9B14-4171-9332-8AA5471B8C07}"/>
    <dgm:cxn modelId="{10971A31-7900-3F44-A605-931B94E269E1}" type="presOf" srcId="{0A925A2E-6412-4ABB-A88E-9839E51626CC}" destId="{2033E5B7-76EB-8A4D-9B3C-302ED39ACF6D}" srcOrd="0" destOrd="0" presId="urn:microsoft.com/office/officeart/2005/8/layout/vProcess5"/>
    <dgm:cxn modelId="{C1800A36-E202-422C-AB00-951B7E129F97}" srcId="{0A925A2E-6412-4ABB-A88E-9839E51626CC}" destId="{CA10E756-EEEE-4923-AD60-7687656CC827}" srcOrd="1" destOrd="0" parTransId="{BC2A9BB1-4723-4F47-92AE-CD10745DFDE2}" sibTransId="{48108C5C-3833-46FE-8F5A-02AB6707A37F}"/>
    <dgm:cxn modelId="{FBEB5350-8819-2848-90EC-1BA3345601D2}" type="presOf" srcId="{8A7D8D68-D245-42BF-9530-42C51FDBC6F8}" destId="{F4C441CB-9051-154E-8342-A7842FA3DB9A}" srcOrd="1" destOrd="0" presId="urn:microsoft.com/office/officeart/2005/8/layout/vProcess5"/>
    <dgm:cxn modelId="{5F1E005D-3B92-9A4F-9D11-58DB8DE4169D}" type="presOf" srcId="{C313CB2E-03FC-4312-823A-24ECFCC5DB06}" destId="{F4C441CB-9051-154E-8342-A7842FA3DB9A}" srcOrd="1" destOrd="1" presId="urn:microsoft.com/office/officeart/2005/8/layout/vProcess5"/>
    <dgm:cxn modelId="{FFA1A76D-B546-4945-8CA6-2336C16DD7DB}" type="presOf" srcId="{CA10E756-EEEE-4923-AD60-7687656CC827}" destId="{59FDD816-B8A0-1C49-BD31-697CB3AA6EC6}" srcOrd="1" destOrd="0" presId="urn:microsoft.com/office/officeart/2005/8/layout/vProcess5"/>
    <dgm:cxn modelId="{AE1BEB9F-988B-5E4A-B4D9-4DEF3F888532}" type="presOf" srcId="{C313CB2E-03FC-4312-823A-24ECFCC5DB06}" destId="{E0BAF96C-134F-054F-9B97-AA9567041C6D}" srcOrd="0" destOrd="1" presId="urn:microsoft.com/office/officeart/2005/8/layout/vProcess5"/>
    <dgm:cxn modelId="{CDE0D1A0-66AF-6242-953B-CFFF2A6768DF}" type="presOf" srcId="{868CA96E-3A31-4A09-98F3-245270D768DB}" destId="{3FA8A176-C3CA-0F4D-BB9A-5FF9FC367E7F}" srcOrd="0" destOrd="1" presId="urn:microsoft.com/office/officeart/2005/8/layout/vProcess5"/>
    <dgm:cxn modelId="{024F81BE-1893-48B5-A2C3-EB2BCE83CCEE}" srcId="{8A7D8D68-D245-42BF-9530-42C51FDBC6F8}" destId="{C313CB2E-03FC-4312-823A-24ECFCC5DB06}" srcOrd="0" destOrd="0" parTransId="{FF9FDC85-C0B9-4F19-BFB2-C1467096B157}" sibTransId="{37693E24-4002-4539-86C7-DD130B21A7DA}"/>
    <dgm:cxn modelId="{B1BCF0BE-D99A-1A41-B729-04249FC45F57}" type="presOf" srcId="{CA10E756-EEEE-4923-AD60-7687656CC827}" destId="{3FA8A176-C3CA-0F4D-BB9A-5FF9FC367E7F}" srcOrd="0" destOrd="0" presId="urn:microsoft.com/office/officeart/2005/8/layout/vProcess5"/>
    <dgm:cxn modelId="{973507C6-10CF-6242-87D1-F16618012F46}" type="presOf" srcId="{8A7D8D68-D245-42BF-9530-42C51FDBC6F8}" destId="{E0BAF96C-134F-054F-9B97-AA9567041C6D}" srcOrd="0" destOrd="0" presId="urn:microsoft.com/office/officeart/2005/8/layout/vProcess5"/>
    <dgm:cxn modelId="{EFAA13DF-E81C-4D40-953A-8979C485D4B3}" type="presOf" srcId="{868CA96E-3A31-4A09-98F3-245270D768DB}" destId="{59FDD816-B8A0-1C49-BD31-697CB3AA6EC6}" srcOrd="1" destOrd="1" presId="urn:microsoft.com/office/officeart/2005/8/layout/vProcess5"/>
    <dgm:cxn modelId="{E187ACE1-A8AF-B742-A3B6-7647192F55EB}" type="presOf" srcId="{B513D2FA-DEC0-44BA-A25D-100F5A6DBE34}" destId="{395D0F42-7E37-E942-AFCA-49CFBAA08406}" srcOrd="0" destOrd="0" presId="urn:microsoft.com/office/officeart/2005/8/layout/vProcess5"/>
    <dgm:cxn modelId="{515077F1-595D-427A-96FE-C8312116433A}" srcId="{0A925A2E-6412-4ABB-A88E-9839E51626CC}" destId="{8A7D8D68-D245-42BF-9530-42C51FDBC6F8}" srcOrd="0" destOrd="0" parTransId="{8A8C943E-3EDA-468E-AEBF-1E819D62BCFB}" sibTransId="{B513D2FA-DEC0-44BA-A25D-100F5A6DBE34}"/>
    <dgm:cxn modelId="{6C833DB9-AE71-D649-AFA5-E6CFE6E61802}" type="presParOf" srcId="{2033E5B7-76EB-8A4D-9B3C-302ED39ACF6D}" destId="{4ED6E6C3-BD86-7645-B4E4-871ECA55B36A}" srcOrd="0" destOrd="0" presId="urn:microsoft.com/office/officeart/2005/8/layout/vProcess5"/>
    <dgm:cxn modelId="{69520715-2802-784D-87C4-3C4D82187B1B}" type="presParOf" srcId="{2033E5B7-76EB-8A4D-9B3C-302ED39ACF6D}" destId="{E0BAF96C-134F-054F-9B97-AA9567041C6D}" srcOrd="1" destOrd="0" presId="urn:microsoft.com/office/officeart/2005/8/layout/vProcess5"/>
    <dgm:cxn modelId="{35DA2A00-A867-0A4D-BB93-1E9D173A5D22}" type="presParOf" srcId="{2033E5B7-76EB-8A4D-9B3C-302ED39ACF6D}" destId="{3FA8A176-C3CA-0F4D-BB9A-5FF9FC367E7F}" srcOrd="2" destOrd="0" presId="urn:microsoft.com/office/officeart/2005/8/layout/vProcess5"/>
    <dgm:cxn modelId="{BD2FFBD7-4D83-9E4B-92DB-1C75160C3D94}" type="presParOf" srcId="{2033E5B7-76EB-8A4D-9B3C-302ED39ACF6D}" destId="{395D0F42-7E37-E942-AFCA-49CFBAA08406}" srcOrd="3" destOrd="0" presId="urn:microsoft.com/office/officeart/2005/8/layout/vProcess5"/>
    <dgm:cxn modelId="{06AF7A47-29EA-B142-B9E4-D10B72E5D96F}" type="presParOf" srcId="{2033E5B7-76EB-8A4D-9B3C-302ED39ACF6D}" destId="{F4C441CB-9051-154E-8342-A7842FA3DB9A}" srcOrd="4" destOrd="0" presId="urn:microsoft.com/office/officeart/2005/8/layout/vProcess5"/>
    <dgm:cxn modelId="{36DA5DCE-E642-E54C-B268-8F202AE6839D}" type="presParOf" srcId="{2033E5B7-76EB-8A4D-9B3C-302ED39ACF6D}" destId="{59FDD816-B8A0-1C49-BD31-697CB3AA6EC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99FE6-7FE0-4F10-B696-E8B3F194A0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BE9DD5-9FAD-4F9C-921A-97DB3101F01E}">
      <dgm:prSet/>
      <dgm:spPr/>
      <dgm:t>
        <a:bodyPr/>
        <a:lstStyle/>
        <a:p>
          <a:r>
            <a:rPr lang="en-US" dirty="0"/>
            <a:t>Once the genome has been assembled it can be used as the training data for a neural network that will classify which organisms’ specific sequences originated from.</a:t>
          </a:r>
        </a:p>
      </dgm:t>
    </dgm:pt>
    <dgm:pt modelId="{F664BCEA-CF1D-43D8-93DB-F50A79575BD8}" type="parTrans" cxnId="{F87711FA-2C63-426B-8D7F-63F4E44F1D18}">
      <dgm:prSet/>
      <dgm:spPr/>
      <dgm:t>
        <a:bodyPr/>
        <a:lstStyle/>
        <a:p>
          <a:endParaRPr lang="en-US"/>
        </a:p>
      </dgm:t>
    </dgm:pt>
    <dgm:pt modelId="{BD28F138-3C5B-410A-97DE-6A71158A1BDB}" type="sibTrans" cxnId="{F87711FA-2C63-426B-8D7F-63F4E44F1D18}">
      <dgm:prSet/>
      <dgm:spPr/>
      <dgm:t>
        <a:bodyPr/>
        <a:lstStyle/>
        <a:p>
          <a:endParaRPr lang="en-US"/>
        </a:p>
      </dgm:t>
    </dgm:pt>
    <dgm:pt modelId="{3B8765C8-1929-4CC2-9E94-2093FC01ABB6}">
      <dgm:prSet/>
      <dgm:spPr/>
      <dgm:t>
        <a:bodyPr/>
        <a:lstStyle/>
        <a:p>
          <a:r>
            <a:rPr lang="en-US"/>
            <a:t>The classification of these sequence fragments will allow for the partitioning of the environment’s genetic material into different species.</a:t>
          </a:r>
        </a:p>
      </dgm:t>
    </dgm:pt>
    <dgm:pt modelId="{249B8DAA-84A6-410C-AAF8-3B42CD406EE2}" type="parTrans" cxnId="{5F245728-1741-464F-BC95-38F5486C258B}">
      <dgm:prSet/>
      <dgm:spPr/>
      <dgm:t>
        <a:bodyPr/>
        <a:lstStyle/>
        <a:p>
          <a:endParaRPr lang="en-US"/>
        </a:p>
      </dgm:t>
    </dgm:pt>
    <dgm:pt modelId="{7ADDA673-3F5D-4E9F-9725-1F8EFD92A833}" type="sibTrans" cxnId="{5F245728-1741-464F-BC95-38F5486C258B}">
      <dgm:prSet/>
      <dgm:spPr/>
      <dgm:t>
        <a:bodyPr/>
        <a:lstStyle/>
        <a:p>
          <a:endParaRPr lang="en-US"/>
        </a:p>
      </dgm:t>
    </dgm:pt>
    <dgm:pt modelId="{0EB55834-E28A-4EBA-8A74-0FBB2D2B3260}" type="pres">
      <dgm:prSet presAssocID="{BB099FE6-7FE0-4F10-B696-E8B3F194A0E5}" presName="root" presStyleCnt="0">
        <dgm:presLayoutVars>
          <dgm:dir/>
          <dgm:resizeHandles val="exact"/>
        </dgm:presLayoutVars>
      </dgm:prSet>
      <dgm:spPr/>
    </dgm:pt>
    <dgm:pt modelId="{293F21C9-9A16-4F64-A814-D2F2FFBDD95C}" type="pres">
      <dgm:prSet presAssocID="{8EBE9DD5-9FAD-4F9C-921A-97DB3101F01E}" presName="compNode" presStyleCnt="0"/>
      <dgm:spPr/>
    </dgm:pt>
    <dgm:pt modelId="{5F244508-7715-4B79-A56E-5BFC78ABF80B}" type="pres">
      <dgm:prSet presAssocID="{8EBE9DD5-9FAD-4F9C-921A-97DB3101F01E}" presName="iconRect" presStyleLbl="node1" presStyleIdx="0" presStyleCnt="2" custScaleX="131190" custScaleY="131190" custLinFactX="100000" custLinFactNeighborX="157062" custLinFactNeighborY="-998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47483A62-A273-4CC3-8EEE-1AE02904A19E}" type="pres">
      <dgm:prSet presAssocID="{8EBE9DD5-9FAD-4F9C-921A-97DB3101F01E}" presName="spaceRect" presStyleCnt="0"/>
      <dgm:spPr/>
    </dgm:pt>
    <dgm:pt modelId="{45E2B95C-4BC0-4B53-909F-33916EBA6F7F}" type="pres">
      <dgm:prSet presAssocID="{8EBE9DD5-9FAD-4F9C-921A-97DB3101F01E}" presName="textRect" presStyleLbl="revTx" presStyleIdx="0" presStyleCnt="2">
        <dgm:presLayoutVars>
          <dgm:chMax val="1"/>
          <dgm:chPref val="1"/>
        </dgm:presLayoutVars>
      </dgm:prSet>
      <dgm:spPr/>
    </dgm:pt>
    <dgm:pt modelId="{C58587CE-BEC9-4707-A973-26B2A7AB0E47}" type="pres">
      <dgm:prSet presAssocID="{BD28F138-3C5B-410A-97DE-6A71158A1BDB}" presName="sibTrans" presStyleCnt="0"/>
      <dgm:spPr/>
    </dgm:pt>
    <dgm:pt modelId="{5B3254AA-A1C9-4A16-A54E-38E2A239CBA8}" type="pres">
      <dgm:prSet presAssocID="{3B8765C8-1929-4CC2-9E94-2093FC01ABB6}" presName="compNode" presStyleCnt="0"/>
      <dgm:spPr/>
    </dgm:pt>
    <dgm:pt modelId="{C9F5E29E-8AA0-4BA0-822D-7A6879798C0A}" type="pres">
      <dgm:prSet presAssocID="{3B8765C8-1929-4CC2-9E94-2093FC01ABB6}" presName="iconRect" presStyleLbl="node1" presStyleIdx="1" presStyleCnt="2" custScaleX="148731" custScaleY="148731" custLinFactX="-100000" custLinFactNeighborX="-158704" custLinFactNeighborY="-2606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>
          <a:noFill/>
        </a:ln>
      </dgm:spPr>
    </dgm:pt>
    <dgm:pt modelId="{1EE4A5D9-85CD-40C5-8A19-BFBE13B4DBF3}" type="pres">
      <dgm:prSet presAssocID="{3B8765C8-1929-4CC2-9E94-2093FC01ABB6}" presName="spaceRect" presStyleCnt="0"/>
      <dgm:spPr/>
    </dgm:pt>
    <dgm:pt modelId="{07E4E9F0-39FA-4C4D-92EC-ABAA2722EB7D}" type="pres">
      <dgm:prSet presAssocID="{3B8765C8-1929-4CC2-9E94-2093FC01AB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428708-77FA-2746-9868-0F9F462F1E3A}" type="presOf" srcId="{8EBE9DD5-9FAD-4F9C-921A-97DB3101F01E}" destId="{45E2B95C-4BC0-4B53-909F-33916EBA6F7F}" srcOrd="0" destOrd="0" presId="urn:microsoft.com/office/officeart/2018/2/layout/IconLabelList"/>
    <dgm:cxn modelId="{A4B3FA11-E86F-584B-8816-871AFD1DB45F}" type="presOf" srcId="{BB099FE6-7FE0-4F10-B696-E8B3F194A0E5}" destId="{0EB55834-E28A-4EBA-8A74-0FBB2D2B3260}" srcOrd="0" destOrd="0" presId="urn:microsoft.com/office/officeart/2018/2/layout/IconLabelList"/>
    <dgm:cxn modelId="{5F245728-1741-464F-BC95-38F5486C258B}" srcId="{BB099FE6-7FE0-4F10-B696-E8B3F194A0E5}" destId="{3B8765C8-1929-4CC2-9E94-2093FC01ABB6}" srcOrd="1" destOrd="0" parTransId="{249B8DAA-84A6-410C-AAF8-3B42CD406EE2}" sibTransId="{7ADDA673-3F5D-4E9F-9725-1F8EFD92A833}"/>
    <dgm:cxn modelId="{23246733-4493-D841-B86E-41A795022B51}" type="presOf" srcId="{3B8765C8-1929-4CC2-9E94-2093FC01ABB6}" destId="{07E4E9F0-39FA-4C4D-92EC-ABAA2722EB7D}" srcOrd="0" destOrd="0" presId="urn:microsoft.com/office/officeart/2018/2/layout/IconLabelList"/>
    <dgm:cxn modelId="{F87711FA-2C63-426B-8D7F-63F4E44F1D18}" srcId="{BB099FE6-7FE0-4F10-B696-E8B3F194A0E5}" destId="{8EBE9DD5-9FAD-4F9C-921A-97DB3101F01E}" srcOrd="0" destOrd="0" parTransId="{F664BCEA-CF1D-43D8-93DB-F50A79575BD8}" sibTransId="{BD28F138-3C5B-410A-97DE-6A71158A1BDB}"/>
    <dgm:cxn modelId="{676F4676-4E18-2A46-96CB-D7358A5A0149}" type="presParOf" srcId="{0EB55834-E28A-4EBA-8A74-0FBB2D2B3260}" destId="{293F21C9-9A16-4F64-A814-D2F2FFBDD95C}" srcOrd="0" destOrd="0" presId="urn:microsoft.com/office/officeart/2018/2/layout/IconLabelList"/>
    <dgm:cxn modelId="{56AA800D-C9CB-1248-80EB-1040BE328FB1}" type="presParOf" srcId="{293F21C9-9A16-4F64-A814-D2F2FFBDD95C}" destId="{5F244508-7715-4B79-A56E-5BFC78ABF80B}" srcOrd="0" destOrd="0" presId="urn:microsoft.com/office/officeart/2018/2/layout/IconLabelList"/>
    <dgm:cxn modelId="{7136ED7C-CD73-894B-86E6-A3F97C8F3E54}" type="presParOf" srcId="{293F21C9-9A16-4F64-A814-D2F2FFBDD95C}" destId="{47483A62-A273-4CC3-8EEE-1AE02904A19E}" srcOrd="1" destOrd="0" presId="urn:microsoft.com/office/officeart/2018/2/layout/IconLabelList"/>
    <dgm:cxn modelId="{CE3E02AA-BDDF-D544-A531-17C0AB735F38}" type="presParOf" srcId="{293F21C9-9A16-4F64-A814-D2F2FFBDD95C}" destId="{45E2B95C-4BC0-4B53-909F-33916EBA6F7F}" srcOrd="2" destOrd="0" presId="urn:microsoft.com/office/officeart/2018/2/layout/IconLabelList"/>
    <dgm:cxn modelId="{92CEF774-89C3-BB4A-BE0F-07D32C1A750B}" type="presParOf" srcId="{0EB55834-E28A-4EBA-8A74-0FBB2D2B3260}" destId="{C58587CE-BEC9-4707-A973-26B2A7AB0E47}" srcOrd="1" destOrd="0" presId="urn:microsoft.com/office/officeart/2018/2/layout/IconLabelList"/>
    <dgm:cxn modelId="{630204B7-0DEA-E14E-965E-9CBFA2781C61}" type="presParOf" srcId="{0EB55834-E28A-4EBA-8A74-0FBB2D2B3260}" destId="{5B3254AA-A1C9-4A16-A54E-38E2A239CBA8}" srcOrd="2" destOrd="0" presId="urn:microsoft.com/office/officeart/2018/2/layout/IconLabelList"/>
    <dgm:cxn modelId="{FBDEA1AE-D978-E04A-835E-728550074CAA}" type="presParOf" srcId="{5B3254AA-A1C9-4A16-A54E-38E2A239CBA8}" destId="{C9F5E29E-8AA0-4BA0-822D-7A6879798C0A}" srcOrd="0" destOrd="0" presId="urn:microsoft.com/office/officeart/2018/2/layout/IconLabelList"/>
    <dgm:cxn modelId="{C04D450A-E320-5E4B-A9F4-3C77B4EB9165}" type="presParOf" srcId="{5B3254AA-A1C9-4A16-A54E-38E2A239CBA8}" destId="{1EE4A5D9-85CD-40C5-8A19-BFBE13B4DBF3}" srcOrd="1" destOrd="0" presId="urn:microsoft.com/office/officeart/2018/2/layout/IconLabelList"/>
    <dgm:cxn modelId="{2E9DAB2E-74ED-7E41-8C54-3050FE10C99F}" type="presParOf" srcId="{5B3254AA-A1C9-4A16-A54E-38E2A239CBA8}" destId="{07E4E9F0-39FA-4C4D-92EC-ABAA2722EB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6910D0-FEFF-43CF-96E5-8B262CFE97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E8CA14-E0EC-4514-B72D-4FE03ABF4DD4}">
      <dgm:prSet/>
      <dgm:spPr/>
      <dgm:t>
        <a:bodyPr/>
        <a:lstStyle/>
        <a:p>
          <a:r>
            <a:rPr lang="en-US" dirty="0"/>
            <a:t>The assembled genomes of 4 different species of bear. </a:t>
          </a:r>
        </a:p>
      </dgm:t>
    </dgm:pt>
    <dgm:pt modelId="{703BC9BC-0E31-4AF6-86EC-EC32BE2A5DDC}" type="parTrans" cxnId="{F59CD2E6-9BF3-45B8-B120-4630C9D80E79}">
      <dgm:prSet/>
      <dgm:spPr/>
      <dgm:t>
        <a:bodyPr/>
        <a:lstStyle/>
        <a:p>
          <a:endParaRPr lang="en-US"/>
        </a:p>
      </dgm:t>
    </dgm:pt>
    <dgm:pt modelId="{92F45839-2836-462D-BD60-1D459778F2EE}" type="sibTrans" cxnId="{F59CD2E6-9BF3-45B8-B120-4630C9D80E79}">
      <dgm:prSet/>
      <dgm:spPr/>
      <dgm:t>
        <a:bodyPr/>
        <a:lstStyle/>
        <a:p>
          <a:endParaRPr lang="en-US"/>
        </a:p>
      </dgm:t>
    </dgm:pt>
    <dgm:pt modelId="{E9ECE59E-5853-4DF9-878C-52579FE2D608}">
      <dgm:prSet/>
      <dgm:spPr/>
      <dgm:t>
        <a:bodyPr/>
        <a:lstStyle/>
        <a:p>
          <a:r>
            <a:rPr lang="en-US" dirty="0"/>
            <a:t>Each genome consists of about 2.3 GB of genetic data, partitioned into subsequences.</a:t>
          </a:r>
        </a:p>
      </dgm:t>
    </dgm:pt>
    <dgm:pt modelId="{5F2A3B04-B81B-4B55-A42C-4D4D7B441C07}" type="parTrans" cxnId="{CC81DB34-8B2B-49E0-84E6-5197389F9D87}">
      <dgm:prSet/>
      <dgm:spPr/>
      <dgm:t>
        <a:bodyPr/>
        <a:lstStyle/>
        <a:p>
          <a:endParaRPr lang="en-US"/>
        </a:p>
      </dgm:t>
    </dgm:pt>
    <dgm:pt modelId="{6E470E5C-295F-4308-A0EF-B281D55B4D60}" type="sibTrans" cxnId="{CC81DB34-8B2B-49E0-84E6-5197389F9D87}">
      <dgm:prSet/>
      <dgm:spPr/>
      <dgm:t>
        <a:bodyPr/>
        <a:lstStyle/>
        <a:p>
          <a:endParaRPr lang="en-US"/>
        </a:p>
      </dgm:t>
    </dgm:pt>
    <dgm:pt modelId="{DAFE1211-5F59-4C67-AA83-8DC85F7DBBE6}">
      <dgm:prSet/>
      <dgm:spPr/>
      <dgm:t>
        <a:bodyPr/>
        <a:lstStyle/>
        <a:p>
          <a:r>
            <a:rPr lang="en-US"/>
            <a:t>These assembled genome sequences are freely available on the website of the National Library of Medicine’s National Center for Biotechnology Information</a:t>
          </a:r>
        </a:p>
      </dgm:t>
    </dgm:pt>
    <dgm:pt modelId="{4BD4309F-8EF6-4EFC-B1D6-7957B7CECDBC}" type="parTrans" cxnId="{50B5EBD3-3524-411B-B01D-28589C39C115}">
      <dgm:prSet/>
      <dgm:spPr/>
      <dgm:t>
        <a:bodyPr/>
        <a:lstStyle/>
        <a:p>
          <a:endParaRPr lang="en-US"/>
        </a:p>
      </dgm:t>
    </dgm:pt>
    <dgm:pt modelId="{91D9C0C0-B9BA-4383-9C0F-390439211441}" type="sibTrans" cxnId="{50B5EBD3-3524-411B-B01D-28589C39C115}">
      <dgm:prSet/>
      <dgm:spPr/>
      <dgm:t>
        <a:bodyPr/>
        <a:lstStyle/>
        <a:p>
          <a:endParaRPr lang="en-US"/>
        </a:p>
      </dgm:t>
    </dgm:pt>
    <dgm:pt modelId="{6AF87A5C-4782-4114-9EBC-F973F4F9334C}">
      <dgm:prSet/>
      <dgm:spPr/>
      <dgm:t>
        <a:bodyPr/>
        <a:lstStyle/>
        <a:p>
          <a:r>
            <a:rPr lang="en-US"/>
            <a:t>As the different species of bear will most likely have significant genetic overlap, constraining our project to this scope will allow us to see how the neural network performs in a difficult case.</a:t>
          </a:r>
        </a:p>
      </dgm:t>
    </dgm:pt>
    <dgm:pt modelId="{DB85F80C-5758-40DD-B25C-6B285E62B064}" type="parTrans" cxnId="{4BCB3CC9-1E84-4E88-978F-B34F790F5D61}">
      <dgm:prSet/>
      <dgm:spPr/>
      <dgm:t>
        <a:bodyPr/>
        <a:lstStyle/>
        <a:p>
          <a:endParaRPr lang="en-US"/>
        </a:p>
      </dgm:t>
    </dgm:pt>
    <dgm:pt modelId="{DCCDC620-B5D7-466F-B7CD-20866A028345}" type="sibTrans" cxnId="{4BCB3CC9-1E84-4E88-978F-B34F790F5D61}">
      <dgm:prSet/>
      <dgm:spPr/>
      <dgm:t>
        <a:bodyPr/>
        <a:lstStyle/>
        <a:p>
          <a:endParaRPr lang="en-US"/>
        </a:p>
      </dgm:t>
    </dgm:pt>
    <dgm:pt modelId="{504D1269-9915-F542-A7E1-4E4BF86B3A7A}" type="pres">
      <dgm:prSet presAssocID="{3C6910D0-FEFF-43CF-96E5-8B262CFE9786}" presName="linear" presStyleCnt="0">
        <dgm:presLayoutVars>
          <dgm:animLvl val="lvl"/>
          <dgm:resizeHandles val="exact"/>
        </dgm:presLayoutVars>
      </dgm:prSet>
      <dgm:spPr/>
    </dgm:pt>
    <dgm:pt modelId="{931C964F-1D2F-A845-9399-DAA49C09D714}" type="pres">
      <dgm:prSet presAssocID="{CBE8CA14-E0EC-4514-B72D-4FE03ABF4D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234EA-02A6-AB49-9440-D732861DC8BF}" type="pres">
      <dgm:prSet presAssocID="{92F45839-2836-462D-BD60-1D459778F2EE}" presName="spacer" presStyleCnt="0"/>
      <dgm:spPr/>
    </dgm:pt>
    <dgm:pt modelId="{19AD09BD-7F61-CD45-BC1E-638C1369B92A}" type="pres">
      <dgm:prSet presAssocID="{E9ECE59E-5853-4DF9-878C-52579FE2D6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A02431-02F3-1047-8E3B-2F20BD4EA267}" type="pres">
      <dgm:prSet presAssocID="{6E470E5C-295F-4308-A0EF-B281D55B4D60}" presName="spacer" presStyleCnt="0"/>
      <dgm:spPr/>
    </dgm:pt>
    <dgm:pt modelId="{83C4E559-3723-F246-AD6A-92020E487F32}" type="pres">
      <dgm:prSet presAssocID="{DAFE1211-5F59-4C67-AA83-8DC85F7D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067EE0-17FD-9B4A-AD9F-4C0055C55B89}" type="pres">
      <dgm:prSet presAssocID="{91D9C0C0-B9BA-4383-9C0F-390439211441}" presName="spacer" presStyleCnt="0"/>
      <dgm:spPr/>
    </dgm:pt>
    <dgm:pt modelId="{87A0093F-369C-D24E-A0B5-A6AE451774D5}" type="pres">
      <dgm:prSet presAssocID="{6AF87A5C-4782-4114-9EBC-F973F4F933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B66C21-B4CA-C040-A776-61FE128DD59F}" type="presOf" srcId="{E9ECE59E-5853-4DF9-878C-52579FE2D608}" destId="{19AD09BD-7F61-CD45-BC1E-638C1369B92A}" srcOrd="0" destOrd="0" presId="urn:microsoft.com/office/officeart/2005/8/layout/vList2"/>
    <dgm:cxn modelId="{CC81DB34-8B2B-49E0-84E6-5197389F9D87}" srcId="{3C6910D0-FEFF-43CF-96E5-8B262CFE9786}" destId="{E9ECE59E-5853-4DF9-878C-52579FE2D608}" srcOrd="1" destOrd="0" parTransId="{5F2A3B04-B81B-4B55-A42C-4D4D7B441C07}" sibTransId="{6E470E5C-295F-4308-A0EF-B281D55B4D60}"/>
    <dgm:cxn modelId="{8848A280-1730-9149-BDE0-C197534C925E}" type="presOf" srcId="{CBE8CA14-E0EC-4514-B72D-4FE03ABF4DD4}" destId="{931C964F-1D2F-A845-9399-DAA49C09D714}" srcOrd="0" destOrd="0" presId="urn:microsoft.com/office/officeart/2005/8/layout/vList2"/>
    <dgm:cxn modelId="{772601A0-AF0D-324D-969F-CA1E2656AF10}" type="presOf" srcId="{3C6910D0-FEFF-43CF-96E5-8B262CFE9786}" destId="{504D1269-9915-F542-A7E1-4E4BF86B3A7A}" srcOrd="0" destOrd="0" presId="urn:microsoft.com/office/officeart/2005/8/layout/vList2"/>
    <dgm:cxn modelId="{DE0FD5AC-3874-084D-AD17-3CB0E6D630C2}" type="presOf" srcId="{6AF87A5C-4782-4114-9EBC-F973F4F9334C}" destId="{87A0093F-369C-D24E-A0B5-A6AE451774D5}" srcOrd="0" destOrd="0" presId="urn:microsoft.com/office/officeart/2005/8/layout/vList2"/>
    <dgm:cxn modelId="{4BCB3CC9-1E84-4E88-978F-B34F790F5D61}" srcId="{3C6910D0-FEFF-43CF-96E5-8B262CFE9786}" destId="{6AF87A5C-4782-4114-9EBC-F973F4F9334C}" srcOrd="3" destOrd="0" parTransId="{DB85F80C-5758-40DD-B25C-6B285E62B064}" sibTransId="{DCCDC620-B5D7-466F-B7CD-20866A028345}"/>
    <dgm:cxn modelId="{50B5EBD3-3524-411B-B01D-28589C39C115}" srcId="{3C6910D0-FEFF-43CF-96E5-8B262CFE9786}" destId="{DAFE1211-5F59-4C67-AA83-8DC85F7DBBE6}" srcOrd="2" destOrd="0" parTransId="{4BD4309F-8EF6-4EFC-B1D6-7957B7CECDBC}" sibTransId="{91D9C0C0-B9BA-4383-9C0F-390439211441}"/>
    <dgm:cxn modelId="{DDEE6EE6-D05F-5A48-9041-F7B2097062ED}" type="presOf" srcId="{DAFE1211-5F59-4C67-AA83-8DC85F7DBBE6}" destId="{83C4E559-3723-F246-AD6A-92020E487F32}" srcOrd="0" destOrd="0" presId="urn:microsoft.com/office/officeart/2005/8/layout/vList2"/>
    <dgm:cxn modelId="{F59CD2E6-9BF3-45B8-B120-4630C9D80E79}" srcId="{3C6910D0-FEFF-43CF-96E5-8B262CFE9786}" destId="{CBE8CA14-E0EC-4514-B72D-4FE03ABF4DD4}" srcOrd="0" destOrd="0" parTransId="{703BC9BC-0E31-4AF6-86EC-EC32BE2A5DDC}" sibTransId="{92F45839-2836-462D-BD60-1D459778F2EE}"/>
    <dgm:cxn modelId="{FF845E88-48A8-4348-92B4-B23B538D7BF8}" type="presParOf" srcId="{504D1269-9915-F542-A7E1-4E4BF86B3A7A}" destId="{931C964F-1D2F-A845-9399-DAA49C09D714}" srcOrd="0" destOrd="0" presId="urn:microsoft.com/office/officeart/2005/8/layout/vList2"/>
    <dgm:cxn modelId="{DA7C2D1C-82F4-874E-84AC-1CB8B6AF9C96}" type="presParOf" srcId="{504D1269-9915-F542-A7E1-4E4BF86B3A7A}" destId="{310234EA-02A6-AB49-9440-D732861DC8BF}" srcOrd="1" destOrd="0" presId="urn:microsoft.com/office/officeart/2005/8/layout/vList2"/>
    <dgm:cxn modelId="{079212DB-DCA7-2F4D-9C8F-0ABB1CD0E891}" type="presParOf" srcId="{504D1269-9915-F542-A7E1-4E4BF86B3A7A}" destId="{19AD09BD-7F61-CD45-BC1E-638C1369B92A}" srcOrd="2" destOrd="0" presId="urn:microsoft.com/office/officeart/2005/8/layout/vList2"/>
    <dgm:cxn modelId="{BF4E77DF-19EF-E242-821E-BEF09C21CBF1}" type="presParOf" srcId="{504D1269-9915-F542-A7E1-4E4BF86B3A7A}" destId="{38A02431-02F3-1047-8E3B-2F20BD4EA267}" srcOrd="3" destOrd="0" presId="urn:microsoft.com/office/officeart/2005/8/layout/vList2"/>
    <dgm:cxn modelId="{1F06DCE1-8089-D34B-AE04-CA42F452D21A}" type="presParOf" srcId="{504D1269-9915-F542-A7E1-4E4BF86B3A7A}" destId="{83C4E559-3723-F246-AD6A-92020E487F32}" srcOrd="4" destOrd="0" presId="urn:microsoft.com/office/officeart/2005/8/layout/vList2"/>
    <dgm:cxn modelId="{8907E096-8415-2648-9624-F220CE495B58}" type="presParOf" srcId="{504D1269-9915-F542-A7E1-4E4BF86B3A7A}" destId="{66067EE0-17FD-9B4A-AD9F-4C0055C55B89}" srcOrd="5" destOrd="0" presId="urn:microsoft.com/office/officeart/2005/8/layout/vList2"/>
    <dgm:cxn modelId="{131CA437-D241-C54E-8109-132A4067E191}" type="presParOf" srcId="{504D1269-9915-F542-A7E1-4E4BF86B3A7A}" destId="{87A0093F-369C-D24E-A0B5-A6AE451774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1FB035-D750-4981-88B7-775F47D2AFB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7142DB-D591-41D5-AEB9-BFEBDC94E44A}">
      <dgm:prSet/>
      <dgm:spPr/>
      <dgm:t>
        <a:bodyPr/>
        <a:lstStyle/>
        <a:p>
          <a:r>
            <a:rPr lang="en-US"/>
            <a:t>In order to train our neural network, the training data must be in numeric form not nucleotide base characters.</a:t>
          </a:r>
        </a:p>
      </dgm:t>
    </dgm:pt>
    <dgm:pt modelId="{BBF0A32C-025B-4110-8AD6-8C9F09F6313B}" type="parTrans" cxnId="{EB175CEB-1DC8-4460-B62B-5F6CEAC907B1}">
      <dgm:prSet/>
      <dgm:spPr/>
      <dgm:t>
        <a:bodyPr/>
        <a:lstStyle/>
        <a:p>
          <a:endParaRPr lang="en-US"/>
        </a:p>
      </dgm:t>
    </dgm:pt>
    <dgm:pt modelId="{43242AAD-A88B-4C8D-B007-700EA2E0DC2A}" type="sibTrans" cxnId="{EB175CEB-1DC8-4460-B62B-5F6CEAC907B1}">
      <dgm:prSet/>
      <dgm:spPr/>
      <dgm:t>
        <a:bodyPr/>
        <a:lstStyle/>
        <a:p>
          <a:endParaRPr lang="en-US"/>
        </a:p>
      </dgm:t>
    </dgm:pt>
    <dgm:pt modelId="{B2127F4A-1F09-49A0-A903-C957E6AB3EF3}">
      <dgm:prSet/>
      <dgm:spPr/>
      <dgm:t>
        <a:bodyPr/>
        <a:lstStyle/>
        <a:p>
          <a:r>
            <a:rPr lang="en-US"/>
            <a:t>In order to put these sequences into numeric form, we used k-mers which are analogous to k-shingles.</a:t>
          </a:r>
        </a:p>
      </dgm:t>
    </dgm:pt>
    <dgm:pt modelId="{1013A5C3-7E43-44DF-9330-4BEDFF6892B4}" type="parTrans" cxnId="{A584F4C9-E563-43BB-88CF-2A905CB26BBF}">
      <dgm:prSet/>
      <dgm:spPr/>
      <dgm:t>
        <a:bodyPr/>
        <a:lstStyle/>
        <a:p>
          <a:endParaRPr lang="en-US"/>
        </a:p>
      </dgm:t>
    </dgm:pt>
    <dgm:pt modelId="{06A6532F-8C24-4F8D-A51A-F8C9E5974D5D}" type="sibTrans" cxnId="{A584F4C9-E563-43BB-88CF-2A905CB26BBF}">
      <dgm:prSet/>
      <dgm:spPr/>
      <dgm:t>
        <a:bodyPr/>
        <a:lstStyle/>
        <a:p>
          <a:endParaRPr lang="en-US"/>
        </a:p>
      </dgm:t>
    </dgm:pt>
    <dgm:pt modelId="{D246618F-8F64-4AD5-8D62-47291806AFB2}">
      <dgm:prSet/>
      <dgm:spPr/>
      <dgm:t>
        <a:bodyPr/>
        <a:lstStyle/>
        <a:p>
          <a:r>
            <a:rPr lang="en-US"/>
            <a:t>Each subsequence was represented as a vector where each component was the frequency of a corresponding k-mer occurring within the subsequence.</a:t>
          </a:r>
        </a:p>
      </dgm:t>
    </dgm:pt>
    <dgm:pt modelId="{3AF7FDE2-D127-441C-B42E-12FFEE9CE09B}" type="parTrans" cxnId="{2974AEC2-DAF3-4758-9401-8AC46FD7A8A5}">
      <dgm:prSet/>
      <dgm:spPr/>
      <dgm:t>
        <a:bodyPr/>
        <a:lstStyle/>
        <a:p>
          <a:endParaRPr lang="en-US"/>
        </a:p>
      </dgm:t>
    </dgm:pt>
    <dgm:pt modelId="{0064E139-C4A3-457E-B472-F65D47F97E70}" type="sibTrans" cxnId="{2974AEC2-DAF3-4758-9401-8AC46FD7A8A5}">
      <dgm:prSet/>
      <dgm:spPr/>
      <dgm:t>
        <a:bodyPr/>
        <a:lstStyle/>
        <a:p>
          <a:endParaRPr lang="en-US"/>
        </a:p>
      </dgm:t>
    </dgm:pt>
    <dgm:pt modelId="{A99CD198-6A18-45E2-84B3-586E2D3912CA}">
      <dgm:prSet/>
      <dgm:spPr/>
      <dgm:t>
        <a:bodyPr/>
        <a:lstStyle/>
        <a:p>
          <a:r>
            <a:rPr lang="en-US" dirty="0"/>
            <a:t>We chose to use k-</a:t>
          </a:r>
          <a:r>
            <a:rPr lang="en-US" dirty="0" err="1"/>
            <a:t>mers</a:t>
          </a:r>
          <a:r>
            <a:rPr lang="en-US" dirty="0"/>
            <a:t> in this way to preserve the information contained in the order of bases within subsequences.</a:t>
          </a:r>
        </a:p>
      </dgm:t>
    </dgm:pt>
    <dgm:pt modelId="{907DCEB2-9A3D-4F70-84ED-34FCD0231CE0}" type="parTrans" cxnId="{ECE44025-AC5E-4097-8052-FEF97E625F57}">
      <dgm:prSet/>
      <dgm:spPr/>
      <dgm:t>
        <a:bodyPr/>
        <a:lstStyle/>
        <a:p>
          <a:endParaRPr lang="en-US"/>
        </a:p>
      </dgm:t>
    </dgm:pt>
    <dgm:pt modelId="{6586ECDC-EF86-45E6-AACD-127CFBC2C719}" type="sibTrans" cxnId="{ECE44025-AC5E-4097-8052-FEF97E625F57}">
      <dgm:prSet/>
      <dgm:spPr/>
      <dgm:t>
        <a:bodyPr/>
        <a:lstStyle/>
        <a:p>
          <a:endParaRPr lang="en-US"/>
        </a:p>
      </dgm:t>
    </dgm:pt>
    <dgm:pt modelId="{3050790C-493F-7A44-9C3F-F07EC609540B}" type="pres">
      <dgm:prSet presAssocID="{131FB035-D750-4981-88B7-775F47D2AFB0}" presName="linear" presStyleCnt="0">
        <dgm:presLayoutVars>
          <dgm:animLvl val="lvl"/>
          <dgm:resizeHandles val="exact"/>
        </dgm:presLayoutVars>
      </dgm:prSet>
      <dgm:spPr/>
    </dgm:pt>
    <dgm:pt modelId="{1D5240FE-2273-5D4D-921B-C5F4C190D7EB}" type="pres">
      <dgm:prSet presAssocID="{8A7142DB-D591-41D5-AEB9-BFEBDC94E4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FD7731-9B3C-DA47-BD00-A83D58D8299D}" type="pres">
      <dgm:prSet presAssocID="{43242AAD-A88B-4C8D-B007-700EA2E0DC2A}" presName="spacer" presStyleCnt="0"/>
      <dgm:spPr/>
    </dgm:pt>
    <dgm:pt modelId="{CEE161AC-435E-7F44-889D-F7013121156A}" type="pres">
      <dgm:prSet presAssocID="{B2127F4A-1F09-49A0-A903-C957E6AB3E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4CEED9-8562-6744-AC17-5920CF22D70C}" type="pres">
      <dgm:prSet presAssocID="{06A6532F-8C24-4F8D-A51A-F8C9E5974D5D}" presName="spacer" presStyleCnt="0"/>
      <dgm:spPr/>
    </dgm:pt>
    <dgm:pt modelId="{9F983DB2-EC5E-1E45-A9D3-A85608B37520}" type="pres">
      <dgm:prSet presAssocID="{D246618F-8F64-4AD5-8D62-47291806AF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E21166-7E82-CD42-8425-5796217FCAC9}" type="pres">
      <dgm:prSet presAssocID="{0064E139-C4A3-457E-B472-F65D47F97E70}" presName="spacer" presStyleCnt="0"/>
      <dgm:spPr/>
    </dgm:pt>
    <dgm:pt modelId="{C8F9683C-2A60-E24D-A063-B4B5EA915DCA}" type="pres">
      <dgm:prSet presAssocID="{A99CD198-6A18-45E2-84B3-586E2D3912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9D281F-3DBF-6F4D-9D2E-BCA05E63889E}" type="presOf" srcId="{B2127F4A-1F09-49A0-A903-C957E6AB3EF3}" destId="{CEE161AC-435E-7F44-889D-F7013121156A}" srcOrd="0" destOrd="0" presId="urn:microsoft.com/office/officeart/2005/8/layout/vList2"/>
    <dgm:cxn modelId="{ECE44025-AC5E-4097-8052-FEF97E625F57}" srcId="{131FB035-D750-4981-88B7-775F47D2AFB0}" destId="{A99CD198-6A18-45E2-84B3-586E2D3912CA}" srcOrd="3" destOrd="0" parTransId="{907DCEB2-9A3D-4F70-84ED-34FCD0231CE0}" sibTransId="{6586ECDC-EF86-45E6-AACD-127CFBC2C719}"/>
    <dgm:cxn modelId="{C12E4032-B8A1-D745-9734-453523146A6B}" type="presOf" srcId="{8A7142DB-D591-41D5-AEB9-BFEBDC94E44A}" destId="{1D5240FE-2273-5D4D-921B-C5F4C190D7EB}" srcOrd="0" destOrd="0" presId="urn:microsoft.com/office/officeart/2005/8/layout/vList2"/>
    <dgm:cxn modelId="{4E49903E-03E5-574E-999A-3C6BECC3FF18}" type="presOf" srcId="{131FB035-D750-4981-88B7-775F47D2AFB0}" destId="{3050790C-493F-7A44-9C3F-F07EC609540B}" srcOrd="0" destOrd="0" presId="urn:microsoft.com/office/officeart/2005/8/layout/vList2"/>
    <dgm:cxn modelId="{A8DA587C-3D99-1241-846D-8F70335C250D}" type="presOf" srcId="{A99CD198-6A18-45E2-84B3-586E2D3912CA}" destId="{C8F9683C-2A60-E24D-A063-B4B5EA915DCA}" srcOrd="0" destOrd="0" presId="urn:microsoft.com/office/officeart/2005/8/layout/vList2"/>
    <dgm:cxn modelId="{2974AEC2-DAF3-4758-9401-8AC46FD7A8A5}" srcId="{131FB035-D750-4981-88B7-775F47D2AFB0}" destId="{D246618F-8F64-4AD5-8D62-47291806AFB2}" srcOrd="2" destOrd="0" parTransId="{3AF7FDE2-D127-441C-B42E-12FFEE9CE09B}" sibTransId="{0064E139-C4A3-457E-B472-F65D47F97E70}"/>
    <dgm:cxn modelId="{A584F4C9-E563-43BB-88CF-2A905CB26BBF}" srcId="{131FB035-D750-4981-88B7-775F47D2AFB0}" destId="{B2127F4A-1F09-49A0-A903-C957E6AB3EF3}" srcOrd="1" destOrd="0" parTransId="{1013A5C3-7E43-44DF-9330-4BEDFF6892B4}" sibTransId="{06A6532F-8C24-4F8D-A51A-F8C9E5974D5D}"/>
    <dgm:cxn modelId="{EB175CEB-1DC8-4460-B62B-5F6CEAC907B1}" srcId="{131FB035-D750-4981-88B7-775F47D2AFB0}" destId="{8A7142DB-D591-41D5-AEB9-BFEBDC94E44A}" srcOrd="0" destOrd="0" parTransId="{BBF0A32C-025B-4110-8AD6-8C9F09F6313B}" sibTransId="{43242AAD-A88B-4C8D-B007-700EA2E0DC2A}"/>
    <dgm:cxn modelId="{EFBCC7FC-588B-D24B-8CE7-13B819266CB2}" type="presOf" srcId="{D246618F-8F64-4AD5-8D62-47291806AFB2}" destId="{9F983DB2-EC5E-1E45-A9D3-A85608B37520}" srcOrd="0" destOrd="0" presId="urn:microsoft.com/office/officeart/2005/8/layout/vList2"/>
    <dgm:cxn modelId="{00C03528-BEA3-F64B-A68B-9921A8A1D1E5}" type="presParOf" srcId="{3050790C-493F-7A44-9C3F-F07EC609540B}" destId="{1D5240FE-2273-5D4D-921B-C5F4C190D7EB}" srcOrd="0" destOrd="0" presId="urn:microsoft.com/office/officeart/2005/8/layout/vList2"/>
    <dgm:cxn modelId="{90B11E30-4715-FB4B-8E68-7FB6000B1416}" type="presParOf" srcId="{3050790C-493F-7A44-9C3F-F07EC609540B}" destId="{9EFD7731-9B3C-DA47-BD00-A83D58D8299D}" srcOrd="1" destOrd="0" presId="urn:microsoft.com/office/officeart/2005/8/layout/vList2"/>
    <dgm:cxn modelId="{587D9AD5-1B73-3144-A6E6-45AD9EDAD721}" type="presParOf" srcId="{3050790C-493F-7A44-9C3F-F07EC609540B}" destId="{CEE161AC-435E-7F44-889D-F7013121156A}" srcOrd="2" destOrd="0" presId="urn:microsoft.com/office/officeart/2005/8/layout/vList2"/>
    <dgm:cxn modelId="{945A5BAC-9EA3-944D-B0A3-4E1B609940C6}" type="presParOf" srcId="{3050790C-493F-7A44-9C3F-F07EC609540B}" destId="{CF4CEED9-8562-6744-AC17-5920CF22D70C}" srcOrd="3" destOrd="0" presId="urn:microsoft.com/office/officeart/2005/8/layout/vList2"/>
    <dgm:cxn modelId="{C0B5CFCF-712A-C64E-A82C-7FB006F4CE79}" type="presParOf" srcId="{3050790C-493F-7A44-9C3F-F07EC609540B}" destId="{9F983DB2-EC5E-1E45-A9D3-A85608B37520}" srcOrd="4" destOrd="0" presId="urn:microsoft.com/office/officeart/2005/8/layout/vList2"/>
    <dgm:cxn modelId="{0C2E5189-D60A-E245-A3AA-E67DBCE2D498}" type="presParOf" srcId="{3050790C-493F-7A44-9C3F-F07EC609540B}" destId="{2BE21166-7E82-CD42-8425-5796217FCAC9}" srcOrd="5" destOrd="0" presId="urn:microsoft.com/office/officeart/2005/8/layout/vList2"/>
    <dgm:cxn modelId="{3CB14328-506F-9D43-9EFB-9F0539187F99}" type="presParOf" srcId="{3050790C-493F-7A44-9C3F-F07EC609540B}" destId="{C8F9683C-2A60-E24D-A063-B4B5EA915D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E55F2A-AA80-420B-BF63-57F3DB34AD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2E46D4-1C73-40E5-B472-AA0DAFD6031C}">
      <dgm:prSet/>
      <dgm:spPr/>
      <dgm:t>
        <a:bodyPr/>
        <a:lstStyle/>
        <a:p>
          <a:r>
            <a:rPr lang="en-US"/>
            <a:t>As one can infer, the choice of k has a significant effect on the type of similarity that we are comparing in order to classify sequences.</a:t>
          </a:r>
        </a:p>
      </dgm:t>
    </dgm:pt>
    <dgm:pt modelId="{7936BEBC-C4A9-450A-A7D3-E71935BAF0E1}" type="parTrans" cxnId="{0FEA726C-1A5F-4199-93FC-4694FB176D27}">
      <dgm:prSet/>
      <dgm:spPr/>
      <dgm:t>
        <a:bodyPr/>
        <a:lstStyle/>
        <a:p>
          <a:endParaRPr lang="en-US"/>
        </a:p>
      </dgm:t>
    </dgm:pt>
    <dgm:pt modelId="{647E4D4D-9A07-4281-A961-B4F0FFCBB322}" type="sibTrans" cxnId="{0FEA726C-1A5F-4199-93FC-4694FB176D27}">
      <dgm:prSet/>
      <dgm:spPr/>
      <dgm:t>
        <a:bodyPr/>
        <a:lstStyle/>
        <a:p>
          <a:endParaRPr lang="en-US"/>
        </a:p>
      </dgm:t>
    </dgm:pt>
    <dgm:pt modelId="{B3BF2BD1-766B-486A-A219-C656DA91E418}">
      <dgm:prSet/>
      <dgm:spPr/>
      <dgm:t>
        <a:bodyPr/>
        <a:lstStyle/>
        <a:p>
          <a:r>
            <a:rPr lang="en-US"/>
            <a:t>In further iterations of our model, we will tune k as a hyperparameter.</a:t>
          </a:r>
        </a:p>
      </dgm:t>
    </dgm:pt>
    <dgm:pt modelId="{44B5375A-688F-4FA4-A93F-670121B327DA}" type="parTrans" cxnId="{CD923920-B0F5-4115-8E83-71B0FD060D37}">
      <dgm:prSet/>
      <dgm:spPr/>
      <dgm:t>
        <a:bodyPr/>
        <a:lstStyle/>
        <a:p>
          <a:endParaRPr lang="en-US"/>
        </a:p>
      </dgm:t>
    </dgm:pt>
    <dgm:pt modelId="{3A4DFC54-D566-4C9C-AB3D-46BADAA3F919}" type="sibTrans" cxnId="{CD923920-B0F5-4115-8E83-71B0FD060D37}">
      <dgm:prSet/>
      <dgm:spPr/>
      <dgm:t>
        <a:bodyPr/>
        <a:lstStyle/>
        <a:p>
          <a:endParaRPr lang="en-US"/>
        </a:p>
      </dgm:t>
    </dgm:pt>
    <dgm:pt modelId="{A1EFA31B-2987-DD47-B798-FF4879B353EA}" type="pres">
      <dgm:prSet presAssocID="{1AE55F2A-AA80-420B-BF63-57F3DB34ADB4}" presName="linear" presStyleCnt="0">
        <dgm:presLayoutVars>
          <dgm:animLvl val="lvl"/>
          <dgm:resizeHandles val="exact"/>
        </dgm:presLayoutVars>
      </dgm:prSet>
      <dgm:spPr/>
    </dgm:pt>
    <dgm:pt modelId="{2A708306-8CFC-034F-825A-AD19C027B491}" type="pres">
      <dgm:prSet presAssocID="{C82E46D4-1C73-40E5-B472-AA0DAFD60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BFCA08-C22C-BA4D-AEFB-352C1E7CA31E}" type="pres">
      <dgm:prSet presAssocID="{647E4D4D-9A07-4281-A961-B4F0FFCBB322}" presName="spacer" presStyleCnt="0"/>
      <dgm:spPr/>
    </dgm:pt>
    <dgm:pt modelId="{FBC801F7-2BA2-164A-9891-C560E367DA88}" type="pres">
      <dgm:prSet presAssocID="{B3BF2BD1-766B-486A-A219-C656DA91E41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923920-B0F5-4115-8E83-71B0FD060D37}" srcId="{1AE55F2A-AA80-420B-BF63-57F3DB34ADB4}" destId="{B3BF2BD1-766B-486A-A219-C656DA91E418}" srcOrd="1" destOrd="0" parTransId="{44B5375A-688F-4FA4-A93F-670121B327DA}" sibTransId="{3A4DFC54-D566-4C9C-AB3D-46BADAA3F919}"/>
    <dgm:cxn modelId="{0DB1C844-C76F-6A49-96E1-1FAA0E1FD77A}" type="presOf" srcId="{B3BF2BD1-766B-486A-A219-C656DA91E418}" destId="{FBC801F7-2BA2-164A-9891-C560E367DA88}" srcOrd="0" destOrd="0" presId="urn:microsoft.com/office/officeart/2005/8/layout/vList2"/>
    <dgm:cxn modelId="{0FEA726C-1A5F-4199-93FC-4694FB176D27}" srcId="{1AE55F2A-AA80-420B-BF63-57F3DB34ADB4}" destId="{C82E46D4-1C73-40E5-B472-AA0DAFD6031C}" srcOrd="0" destOrd="0" parTransId="{7936BEBC-C4A9-450A-A7D3-E71935BAF0E1}" sibTransId="{647E4D4D-9A07-4281-A961-B4F0FFCBB322}"/>
    <dgm:cxn modelId="{D209D471-7E56-A347-816E-4F8B8C95DB55}" type="presOf" srcId="{C82E46D4-1C73-40E5-B472-AA0DAFD6031C}" destId="{2A708306-8CFC-034F-825A-AD19C027B491}" srcOrd="0" destOrd="0" presId="urn:microsoft.com/office/officeart/2005/8/layout/vList2"/>
    <dgm:cxn modelId="{EE6637D2-FC61-3C41-A4EE-F47AAFB9E034}" type="presOf" srcId="{1AE55F2A-AA80-420B-BF63-57F3DB34ADB4}" destId="{A1EFA31B-2987-DD47-B798-FF4879B353EA}" srcOrd="0" destOrd="0" presId="urn:microsoft.com/office/officeart/2005/8/layout/vList2"/>
    <dgm:cxn modelId="{EB443FBB-E548-AD4C-A440-95BCA6940850}" type="presParOf" srcId="{A1EFA31B-2987-DD47-B798-FF4879B353EA}" destId="{2A708306-8CFC-034F-825A-AD19C027B491}" srcOrd="0" destOrd="0" presId="urn:microsoft.com/office/officeart/2005/8/layout/vList2"/>
    <dgm:cxn modelId="{A5E6502C-92C0-904A-BC65-7CEBA29C53AA}" type="presParOf" srcId="{A1EFA31B-2987-DD47-B798-FF4879B353EA}" destId="{06BFCA08-C22C-BA4D-AEFB-352C1E7CA31E}" srcOrd="1" destOrd="0" presId="urn:microsoft.com/office/officeart/2005/8/layout/vList2"/>
    <dgm:cxn modelId="{3C695E08-B836-7240-986D-BBE1F26DF15F}" type="presParOf" srcId="{A1EFA31B-2987-DD47-B798-FF4879B353EA}" destId="{FBC801F7-2BA2-164A-9891-C560E367D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03DD71-7A35-4D32-B2E5-CC74E2D4B43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501B76D-6A40-4CEF-9BF4-47BC596BB828}">
      <dgm:prSet/>
      <dgm:spPr/>
      <dgm:t>
        <a:bodyPr/>
        <a:lstStyle/>
        <a:p>
          <a:r>
            <a:rPr lang="en-US"/>
            <a:t>Currently, we are using subsequences of each genome that were not randomly selected to be in the training data as our test data.</a:t>
          </a:r>
        </a:p>
      </dgm:t>
    </dgm:pt>
    <dgm:pt modelId="{6EDB27A3-6DB8-4350-9CC2-FD8FA2733A6E}" type="parTrans" cxnId="{4EE992AC-CBE6-4004-9729-A8701ABBAD96}">
      <dgm:prSet/>
      <dgm:spPr/>
      <dgm:t>
        <a:bodyPr/>
        <a:lstStyle/>
        <a:p>
          <a:endParaRPr lang="en-US"/>
        </a:p>
      </dgm:t>
    </dgm:pt>
    <dgm:pt modelId="{17AFE1F9-9808-4A61-9FAB-D7F75193FC07}" type="sibTrans" cxnId="{4EE992AC-CBE6-4004-9729-A8701ABBAD96}">
      <dgm:prSet/>
      <dgm:spPr/>
      <dgm:t>
        <a:bodyPr/>
        <a:lstStyle/>
        <a:p>
          <a:endParaRPr lang="en-US"/>
        </a:p>
      </dgm:t>
    </dgm:pt>
    <dgm:pt modelId="{1C7773E8-C284-4C52-AA99-10A04DE228D1}">
      <dgm:prSet/>
      <dgm:spPr/>
      <dgm:t>
        <a:bodyPr/>
        <a:lstStyle/>
        <a:p>
          <a:r>
            <a:rPr lang="en-US"/>
            <a:t>We are still searching for a dataset of unassembled DNA sequence fragments of these bear species as more realistic test data.</a:t>
          </a:r>
        </a:p>
      </dgm:t>
    </dgm:pt>
    <dgm:pt modelId="{5E8D7561-F3AE-447B-AD25-7F502962786D}" type="parTrans" cxnId="{3AB829CF-791A-47FA-8852-DD1A6324506D}">
      <dgm:prSet/>
      <dgm:spPr/>
      <dgm:t>
        <a:bodyPr/>
        <a:lstStyle/>
        <a:p>
          <a:endParaRPr lang="en-US"/>
        </a:p>
      </dgm:t>
    </dgm:pt>
    <dgm:pt modelId="{2CF0A00D-9645-4135-8554-E8046D999115}" type="sibTrans" cxnId="{3AB829CF-791A-47FA-8852-DD1A6324506D}">
      <dgm:prSet/>
      <dgm:spPr/>
      <dgm:t>
        <a:bodyPr/>
        <a:lstStyle/>
        <a:p>
          <a:endParaRPr lang="en-US"/>
        </a:p>
      </dgm:t>
    </dgm:pt>
    <dgm:pt modelId="{BBEF400E-02C4-E842-95E8-7D29B0E13B11}" type="pres">
      <dgm:prSet presAssocID="{E903DD71-7A35-4D32-B2E5-CC74E2D4B4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C0AEC-EA0F-CE40-8345-BA8E3EB18B86}" type="pres">
      <dgm:prSet presAssocID="{D501B76D-6A40-4CEF-9BF4-47BC596BB828}" presName="hierRoot1" presStyleCnt="0"/>
      <dgm:spPr/>
    </dgm:pt>
    <dgm:pt modelId="{EF3983EF-95D0-AE44-81FB-C47F0B5BA2B4}" type="pres">
      <dgm:prSet presAssocID="{D501B76D-6A40-4CEF-9BF4-47BC596BB828}" presName="composite" presStyleCnt="0"/>
      <dgm:spPr/>
    </dgm:pt>
    <dgm:pt modelId="{16D7EA21-D623-CD4C-B722-2DCE01A415DF}" type="pres">
      <dgm:prSet presAssocID="{D501B76D-6A40-4CEF-9BF4-47BC596BB828}" presName="background" presStyleLbl="node0" presStyleIdx="0" presStyleCnt="2"/>
      <dgm:spPr/>
    </dgm:pt>
    <dgm:pt modelId="{A3B935F9-E295-B34A-ACF7-4274AEF9AB4C}" type="pres">
      <dgm:prSet presAssocID="{D501B76D-6A40-4CEF-9BF4-47BC596BB828}" presName="text" presStyleLbl="fgAcc0" presStyleIdx="0" presStyleCnt="2">
        <dgm:presLayoutVars>
          <dgm:chPref val="3"/>
        </dgm:presLayoutVars>
      </dgm:prSet>
      <dgm:spPr/>
    </dgm:pt>
    <dgm:pt modelId="{FA213035-E216-2F46-9BB8-0D3C45073890}" type="pres">
      <dgm:prSet presAssocID="{D501B76D-6A40-4CEF-9BF4-47BC596BB828}" presName="hierChild2" presStyleCnt="0"/>
      <dgm:spPr/>
    </dgm:pt>
    <dgm:pt modelId="{B9318040-3F8A-CB44-A970-1306E9779E1F}" type="pres">
      <dgm:prSet presAssocID="{1C7773E8-C284-4C52-AA99-10A04DE228D1}" presName="hierRoot1" presStyleCnt="0"/>
      <dgm:spPr/>
    </dgm:pt>
    <dgm:pt modelId="{63339F47-8639-EC41-A91B-B5FC1B4D6C47}" type="pres">
      <dgm:prSet presAssocID="{1C7773E8-C284-4C52-AA99-10A04DE228D1}" presName="composite" presStyleCnt="0"/>
      <dgm:spPr/>
    </dgm:pt>
    <dgm:pt modelId="{FE57EDD2-64E3-C846-9D42-1D61B1E0E6C9}" type="pres">
      <dgm:prSet presAssocID="{1C7773E8-C284-4C52-AA99-10A04DE228D1}" presName="background" presStyleLbl="node0" presStyleIdx="1" presStyleCnt="2"/>
      <dgm:spPr/>
    </dgm:pt>
    <dgm:pt modelId="{CF5C3BE8-DE7C-1E41-A6FD-3BEAA0BC410F}" type="pres">
      <dgm:prSet presAssocID="{1C7773E8-C284-4C52-AA99-10A04DE228D1}" presName="text" presStyleLbl="fgAcc0" presStyleIdx="1" presStyleCnt="2">
        <dgm:presLayoutVars>
          <dgm:chPref val="3"/>
        </dgm:presLayoutVars>
      </dgm:prSet>
      <dgm:spPr/>
    </dgm:pt>
    <dgm:pt modelId="{A93AA7B0-F63D-5E4B-9D8D-55E14FE2D255}" type="pres">
      <dgm:prSet presAssocID="{1C7773E8-C284-4C52-AA99-10A04DE228D1}" presName="hierChild2" presStyleCnt="0"/>
      <dgm:spPr/>
    </dgm:pt>
  </dgm:ptLst>
  <dgm:cxnLst>
    <dgm:cxn modelId="{4423070C-67EF-0540-B9F3-8C176B0B1FF0}" type="presOf" srcId="{1C7773E8-C284-4C52-AA99-10A04DE228D1}" destId="{CF5C3BE8-DE7C-1E41-A6FD-3BEAA0BC410F}" srcOrd="0" destOrd="0" presId="urn:microsoft.com/office/officeart/2005/8/layout/hierarchy1"/>
    <dgm:cxn modelId="{6999ED82-640F-2742-BE92-DAD2F77FD794}" type="presOf" srcId="{E903DD71-7A35-4D32-B2E5-CC74E2D4B438}" destId="{BBEF400E-02C4-E842-95E8-7D29B0E13B11}" srcOrd="0" destOrd="0" presId="urn:microsoft.com/office/officeart/2005/8/layout/hierarchy1"/>
    <dgm:cxn modelId="{4EE992AC-CBE6-4004-9729-A8701ABBAD96}" srcId="{E903DD71-7A35-4D32-B2E5-CC74E2D4B438}" destId="{D501B76D-6A40-4CEF-9BF4-47BC596BB828}" srcOrd="0" destOrd="0" parTransId="{6EDB27A3-6DB8-4350-9CC2-FD8FA2733A6E}" sibTransId="{17AFE1F9-9808-4A61-9FAB-D7F75193FC07}"/>
    <dgm:cxn modelId="{3AB829CF-791A-47FA-8852-DD1A6324506D}" srcId="{E903DD71-7A35-4D32-B2E5-CC74E2D4B438}" destId="{1C7773E8-C284-4C52-AA99-10A04DE228D1}" srcOrd="1" destOrd="0" parTransId="{5E8D7561-F3AE-447B-AD25-7F502962786D}" sibTransId="{2CF0A00D-9645-4135-8554-E8046D999115}"/>
    <dgm:cxn modelId="{BD1E81E6-B788-5E42-BA7A-1B65BBA4C50C}" type="presOf" srcId="{D501B76D-6A40-4CEF-9BF4-47BC596BB828}" destId="{A3B935F9-E295-B34A-ACF7-4274AEF9AB4C}" srcOrd="0" destOrd="0" presId="urn:microsoft.com/office/officeart/2005/8/layout/hierarchy1"/>
    <dgm:cxn modelId="{E7C63E0C-4FCB-A846-A2F2-D46695C57379}" type="presParOf" srcId="{BBEF400E-02C4-E842-95E8-7D29B0E13B11}" destId="{C70C0AEC-EA0F-CE40-8345-BA8E3EB18B86}" srcOrd="0" destOrd="0" presId="urn:microsoft.com/office/officeart/2005/8/layout/hierarchy1"/>
    <dgm:cxn modelId="{577C26A2-359E-154B-A45C-B0C8B36CA91B}" type="presParOf" srcId="{C70C0AEC-EA0F-CE40-8345-BA8E3EB18B86}" destId="{EF3983EF-95D0-AE44-81FB-C47F0B5BA2B4}" srcOrd="0" destOrd="0" presId="urn:microsoft.com/office/officeart/2005/8/layout/hierarchy1"/>
    <dgm:cxn modelId="{4F97FEA8-006A-114C-A0FD-C2E9F7B084FC}" type="presParOf" srcId="{EF3983EF-95D0-AE44-81FB-C47F0B5BA2B4}" destId="{16D7EA21-D623-CD4C-B722-2DCE01A415DF}" srcOrd="0" destOrd="0" presId="urn:microsoft.com/office/officeart/2005/8/layout/hierarchy1"/>
    <dgm:cxn modelId="{09EFC52F-7A98-C240-8413-2EC389580D6C}" type="presParOf" srcId="{EF3983EF-95D0-AE44-81FB-C47F0B5BA2B4}" destId="{A3B935F9-E295-B34A-ACF7-4274AEF9AB4C}" srcOrd="1" destOrd="0" presId="urn:microsoft.com/office/officeart/2005/8/layout/hierarchy1"/>
    <dgm:cxn modelId="{591C6004-B51E-CE4A-9054-A1AE0C7FF7CE}" type="presParOf" srcId="{C70C0AEC-EA0F-CE40-8345-BA8E3EB18B86}" destId="{FA213035-E216-2F46-9BB8-0D3C45073890}" srcOrd="1" destOrd="0" presId="urn:microsoft.com/office/officeart/2005/8/layout/hierarchy1"/>
    <dgm:cxn modelId="{261D2C29-8D23-F742-B134-7B3D1E8D5908}" type="presParOf" srcId="{BBEF400E-02C4-E842-95E8-7D29B0E13B11}" destId="{B9318040-3F8A-CB44-A970-1306E9779E1F}" srcOrd="1" destOrd="0" presId="urn:microsoft.com/office/officeart/2005/8/layout/hierarchy1"/>
    <dgm:cxn modelId="{1A6792AB-9AF4-C042-84BF-5FC368D3852D}" type="presParOf" srcId="{B9318040-3F8A-CB44-A970-1306E9779E1F}" destId="{63339F47-8639-EC41-A91B-B5FC1B4D6C47}" srcOrd="0" destOrd="0" presId="urn:microsoft.com/office/officeart/2005/8/layout/hierarchy1"/>
    <dgm:cxn modelId="{5B35A6E4-E40A-7B4A-8716-6836413432B7}" type="presParOf" srcId="{63339F47-8639-EC41-A91B-B5FC1B4D6C47}" destId="{FE57EDD2-64E3-C846-9D42-1D61B1E0E6C9}" srcOrd="0" destOrd="0" presId="urn:microsoft.com/office/officeart/2005/8/layout/hierarchy1"/>
    <dgm:cxn modelId="{796CDCFE-9579-474D-90A0-661218E8881D}" type="presParOf" srcId="{63339F47-8639-EC41-A91B-B5FC1B4D6C47}" destId="{CF5C3BE8-DE7C-1E41-A6FD-3BEAA0BC410F}" srcOrd="1" destOrd="0" presId="urn:microsoft.com/office/officeart/2005/8/layout/hierarchy1"/>
    <dgm:cxn modelId="{DBF0E107-E5EE-4B48-9900-10840A94730D}" type="presParOf" srcId="{B9318040-3F8A-CB44-A970-1306E9779E1F}" destId="{A93AA7B0-F63D-5E4B-9D8D-55E14FE2D2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82EB4-48AB-8449-8B3F-3E91AA8B8D3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7AA5-1C01-D040-B179-0D0F2E483107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Given a DNA sequence fragment, predict what organism this fragment came from.</a:t>
          </a:r>
        </a:p>
      </dsp:txBody>
      <dsp:txXfrm>
        <a:off x="0" y="0"/>
        <a:ext cx="6900512" cy="2768070"/>
      </dsp:txXfrm>
    </dsp:sp>
    <dsp:sp modelId="{F0EA1632-65BC-1947-8F90-A443D158AE3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6FD72-BD89-8A46-88E7-244069B1072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Also, predict what gene this fragment encodes.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A59B5-2B8E-42B3-A8A6-A51A1270BA2D}">
      <dsp:nvSpPr>
        <dsp:cNvPr id="0" name=""/>
        <dsp:cNvSpPr/>
      </dsp:nvSpPr>
      <dsp:spPr>
        <a:xfrm>
          <a:off x="1061437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A819-7C37-4627-B312-371629BDC8CC}">
      <dsp:nvSpPr>
        <dsp:cNvPr id="0" name=""/>
        <dsp:cNvSpPr/>
      </dsp:nvSpPr>
      <dsp:spPr>
        <a:xfrm>
          <a:off x="158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Metagenomics</a:t>
          </a:r>
        </a:p>
      </dsp:txBody>
      <dsp:txXfrm>
        <a:off x="1582" y="1471182"/>
        <a:ext cx="3261093" cy="489164"/>
      </dsp:txXfrm>
    </dsp:sp>
    <dsp:sp modelId="{0E3FBE50-F4E0-4E93-96AF-B360521B04CA}">
      <dsp:nvSpPr>
        <dsp:cNvPr id="0" name=""/>
        <dsp:cNvSpPr/>
      </dsp:nvSpPr>
      <dsp:spPr>
        <a:xfrm>
          <a:off x="158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study of the genetic material present in a certain habitat.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a large percentage of microbiological life is thought to still be undiscovered, DNA sequencing technology is an invaluable tool for better understanding our environment.</a:t>
          </a:r>
        </a:p>
      </dsp:txBody>
      <dsp:txXfrm>
        <a:off x="1582" y="2037659"/>
        <a:ext cx="3261093" cy="1991568"/>
      </dsp:txXfrm>
    </dsp:sp>
    <dsp:sp modelId="{EA37F3F2-4264-492E-BC64-F0492A202141}">
      <dsp:nvSpPr>
        <dsp:cNvPr id="0" name=""/>
        <dsp:cNvSpPr/>
      </dsp:nvSpPr>
      <dsp:spPr>
        <a:xfrm>
          <a:off x="4893223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4D67F-6868-4F05-A41A-2F75C10EF514}">
      <dsp:nvSpPr>
        <dsp:cNvPr id="0" name=""/>
        <dsp:cNvSpPr/>
      </dsp:nvSpPr>
      <dsp:spPr>
        <a:xfrm>
          <a:off x="3833367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Evolutionary Biology</a:t>
          </a:r>
        </a:p>
      </dsp:txBody>
      <dsp:txXfrm>
        <a:off x="3833367" y="1471182"/>
        <a:ext cx="3261093" cy="489164"/>
      </dsp:txXfrm>
    </dsp:sp>
    <dsp:sp modelId="{601DCA57-780B-4B66-97B1-8668FAA926FA}">
      <dsp:nvSpPr>
        <dsp:cNvPr id="0" name=""/>
        <dsp:cNvSpPr/>
      </dsp:nvSpPr>
      <dsp:spPr>
        <a:xfrm>
          <a:off x="3833367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classification of DNA sequences can help scientists understand the genetic similarity between different species</a:t>
          </a:r>
        </a:p>
      </dsp:txBody>
      <dsp:txXfrm>
        <a:off x="3833367" y="2037659"/>
        <a:ext cx="3261093" cy="1991568"/>
      </dsp:txXfrm>
    </dsp:sp>
    <dsp:sp modelId="{16AE0FBF-F1D5-4BF8-B987-28A0E83468A0}">
      <dsp:nvSpPr>
        <dsp:cNvPr id="0" name=""/>
        <dsp:cNvSpPr/>
      </dsp:nvSpPr>
      <dsp:spPr>
        <a:xfrm>
          <a:off x="8725008" y="16357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1B8B9-0628-43F7-A6D8-C73A00EEA064}">
      <dsp:nvSpPr>
        <dsp:cNvPr id="0" name=""/>
        <dsp:cNvSpPr/>
      </dsp:nvSpPr>
      <dsp:spPr>
        <a:xfrm>
          <a:off x="7665152" y="147118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Virology</a:t>
          </a:r>
        </a:p>
      </dsp:txBody>
      <dsp:txXfrm>
        <a:off x="7665152" y="1471182"/>
        <a:ext cx="3261093" cy="489164"/>
      </dsp:txXfrm>
    </dsp:sp>
    <dsp:sp modelId="{A6B4B61E-5152-4305-9A7A-CB2B73FD066C}">
      <dsp:nvSpPr>
        <dsp:cNvPr id="0" name=""/>
        <dsp:cNvSpPr/>
      </dsp:nvSpPr>
      <dsp:spPr>
        <a:xfrm>
          <a:off x="7665152" y="2037659"/>
          <a:ext cx="3261093" cy="199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viruses are often too small to detect optically, DNA sequencing technology is used to detect, classify, and study viruses.</a:t>
          </a:r>
        </a:p>
      </dsp:txBody>
      <dsp:txXfrm>
        <a:off x="7665152" y="2037659"/>
        <a:ext cx="3261093" cy="1991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AF96C-134F-054F-9B97-AA9567041C6D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 genome is all the DNA of an organism.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This includes genes and non-gene encoding DNA sequences</a:t>
          </a:r>
        </a:p>
      </dsp:txBody>
      <dsp:txXfrm>
        <a:off x="55261" y="55261"/>
        <a:ext cx="7338539" cy="1776240"/>
      </dsp:txXfrm>
    </dsp:sp>
    <dsp:sp modelId="{3FA8A176-C3CA-0F4D-BB9A-5FF9FC367E7F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DNA Sequence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 string of nucleotide bases</a:t>
          </a:r>
        </a:p>
      </dsp:txBody>
      <dsp:txXfrm>
        <a:off x="1694435" y="2361303"/>
        <a:ext cx="6312562" cy="1776240"/>
      </dsp:txXfrm>
    </dsp:sp>
    <dsp:sp modelId="{395D0F42-7E37-E942-AFCA-49CFBAA08406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44508-7715-4B79-A56E-5BFC78ABF80B}">
      <dsp:nvSpPr>
        <dsp:cNvPr id="0" name=""/>
        <dsp:cNvSpPr/>
      </dsp:nvSpPr>
      <dsp:spPr>
        <a:xfrm>
          <a:off x="6441918" y="263363"/>
          <a:ext cx="2550333" cy="255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B95C-4BC0-4B53-909F-33916EBA6F7F}">
      <dsp:nvSpPr>
        <dsp:cNvPr id="0" name=""/>
        <dsp:cNvSpPr/>
      </dsp:nvSpPr>
      <dsp:spPr>
        <a:xfrm>
          <a:off x="559800" y="317499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Once the genome has been assembled it can be used as the training data for a neural network that will classify which organisms’ specific sequences originated from.</a:t>
          </a:r>
        </a:p>
      </dsp:txBody>
      <dsp:txXfrm>
        <a:off x="559800" y="3174994"/>
        <a:ext cx="4320000" cy="720000"/>
      </dsp:txXfrm>
    </dsp:sp>
    <dsp:sp modelId="{C9F5E29E-8AA0-4BA0-822D-7A6879798C0A}">
      <dsp:nvSpPr>
        <dsp:cNvPr id="0" name=""/>
        <dsp:cNvSpPr/>
      </dsp:nvSpPr>
      <dsp:spPr>
        <a:xfrm>
          <a:off x="1320928" y="0"/>
          <a:ext cx="2891330" cy="2891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4E9F0-39FA-4C4D-92EC-ABAA2722EB7D}">
      <dsp:nvSpPr>
        <dsp:cNvPr id="0" name=""/>
        <dsp:cNvSpPr/>
      </dsp:nvSpPr>
      <dsp:spPr>
        <a:xfrm>
          <a:off x="5635800" y="32602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classification of these sequence fragments will allow for the partitioning of the environment’s genetic material into different species.</a:t>
          </a:r>
        </a:p>
      </dsp:txBody>
      <dsp:txXfrm>
        <a:off x="5635800" y="3260244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C964F-1D2F-A845-9399-DAA49C09D714}">
      <dsp:nvSpPr>
        <dsp:cNvPr id="0" name=""/>
        <dsp:cNvSpPr/>
      </dsp:nvSpPr>
      <dsp:spPr>
        <a:xfrm>
          <a:off x="0" y="500262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assembled genomes of 4 different species of bear. </a:t>
          </a:r>
        </a:p>
      </dsp:txBody>
      <dsp:txXfrm>
        <a:off x="38784" y="539046"/>
        <a:ext cx="10438032" cy="716935"/>
      </dsp:txXfrm>
    </dsp:sp>
    <dsp:sp modelId="{19AD09BD-7F61-CD45-BC1E-638C1369B92A}">
      <dsp:nvSpPr>
        <dsp:cNvPr id="0" name=""/>
        <dsp:cNvSpPr/>
      </dsp:nvSpPr>
      <dsp:spPr>
        <a:xfrm>
          <a:off x="0" y="1352365"/>
          <a:ext cx="10515600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genome consists of about 2.3 GB of genetic data, partitioned into subsequences.</a:t>
          </a:r>
        </a:p>
      </dsp:txBody>
      <dsp:txXfrm>
        <a:off x="38784" y="1391149"/>
        <a:ext cx="10438032" cy="716935"/>
      </dsp:txXfrm>
    </dsp:sp>
    <dsp:sp modelId="{83C4E559-3723-F246-AD6A-92020E487F32}">
      <dsp:nvSpPr>
        <dsp:cNvPr id="0" name=""/>
        <dsp:cNvSpPr/>
      </dsp:nvSpPr>
      <dsp:spPr>
        <a:xfrm>
          <a:off x="0" y="2204469"/>
          <a:ext cx="10515600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These assembled genome sequences are freely available on the website of the National Library of Medicine’s National Center for Biotechnology Information</a:t>
          </a:r>
        </a:p>
      </dsp:txBody>
      <dsp:txXfrm>
        <a:off x="38784" y="2243253"/>
        <a:ext cx="10438032" cy="716935"/>
      </dsp:txXfrm>
    </dsp:sp>
    <dsp:sp modelId="{87A0093F-369C-D24E-A0B5-A6AE451774D5}">
      <dsp:nvSpPr>
        <dsp:cNvPr id="0" name=""/>
        <dsp:cNvSpPr/>
      </dsp:nvSpPr>
      <dsp:spPr>
        <a:xfrm>
          <a:off x="0" y="3056572"/>
          <a:ext cx="10515600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different species of bear will most likely have significant genetic overlap, constraining our project to this scope will allow us to see how the neural network performs in a difficult case.</a:t>
          </a:r>
        </a:p>
      </dsp:txBody>
      <dsp:txXfrm>
        <a:off x="38784" y="3095356"/>
        <a:ext cx="10438032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240FE-2273-5D4D-921B-C5F4C190D7EB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train our neural network, the training data must be in numeric form not nucleotide base characters.</a:t>
          </a:r>
        </a:p>
      </dsp:txBody>
      <dsp:txXfrm>
        <a:off x="59057" y="271416"/>
        <a:ext cx="6548719" cy="1091666"/>
      </dsp:txXfrm>
    </dsp:sp>
    <dsp:sp modelId="{CEE161AC-435E-7F44-889D-F7013121156A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put these sequences into numeric form, we used k-mers which are analogous to k-shingles.</a:t>
          </a:r>
        </a:p>
      </dsp:txBody>
      <dsp:txXfrm>
        <a:off x="59057" y="1544556"/>
        <a:ext cx="6548719" cy="1091666"/>
      </dsp:txXfrm>
    </dsp:sp>
    <dsp:sp modelId="{9F983DB2-EC5E-1E45-A9D3-A85608B37520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subsequence was represented as a vector where each component was the frequency of a corresponding k-mer occurring within the subsequence.</a:t>
          </a:r>
        </a:p>
      </dsp:txBody>
      <dsp:txXfrm>
        <a:off x="59057" y="2817697"/>
        <a:ext cx="6548719" cy="1091666"/>
      </dsp:txXfrm>
    </dsp:sp>
    <dsp:sp modelId="{C8F9683C-2A60-E24D-A063-B4B5EA915DCA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chose to use k-</a:t>
          </a:r>
          <a:r>
            <a:rPr lang="en-US" sz="2200" kern="1200" dirty="0" err="1"/>
            <a:t>mers</a:t>
          </a:r>
          <a:r>
            <a:rPr lang="en-US" sz="2200" kern="1200" dirty="0"/>
            <a:t> in this way to preserve the information contained in the order of bases within subsequences.</a:t>
          </a:r>
        </a:p>
      </dsp:txBody>
      <dsp:txXfrm>
        <a:off x="59057" y="4090837"/>
        <a:ext cx="6548719" cy="10916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8306-8CFC-034F-825A-AD19C027B491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 one can infer, the choice of k has a significant effect on the type of similarity that we are comparing in order to classify sequences.</a:t>
          </a:r>
        </a:p>
      </dsp:txBody>
      <dsp:txXfrm>
        <a:off x="102007" y="133336"/>
        <a:ext cx="10311586" cy="1885605"/>
      </dsp:txXfrm>
    </dsp:sp>
    <dsp:sp modelId="{FBC801F7-2BA2-164A-9891-C560E367DA88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 further iterations of our model, we will tune k as a hyperparameter.</a:t>
          </a:r>
        </a:p>
      </dsp:txBody>
      <dsp:txXfrm>
        <a:off x="102007" y="2332396"/>
        <a:ext cx="10311586" cy="1885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7EA21-D623-CD4C-B722-2DCE01A415D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35F9-E295-B34A-ACF7-4274AEF9AB4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Currently, we are using subsequences of each genome that were not randomly selected to be in the training data as our test data.</a:t>
          </a:r>
        </a:p>
      </dsp:txBody>
      <dsp:txXfrm>
        <a:off x="608661" y="692298"/>
        <a:ext cx="4508047" cy="2799040"/>
      </dsp:txXfrm>
    </dsp:sp>
    <dsp:sp modelId="{FE57EDD2-64E3-C846-9D42-1D61B1E0E6C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C3BE8-DE7C-1E41-A6FD-3BEAA0BC410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are still searching for a dataset of unassembled DNA sequence fragments of these bear species as more realistic test data.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62E5-62FD-ABE9-3105-AF7767FD4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F5F88-9C62-E166-449F-7CE2A5AA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2C44-4AA0-1914-750D-4005F857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C444-F7A0-65C5-53D9-D1D39D27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00E2-A320-C416-6BC5-F86764F3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621A-ECBA-34BB-54D5-D192F0B0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8D40-35CC-67CD-FA50-4EF16423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15FC-222A-83EA-74E2-830721F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2D19-6FC4-9687-4DFF-0F83F15C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A63B-6342-6045-4D85-E8311B3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CEE3-600C-7820-7CAB-40D2652C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3EDC-EADA-280A-4908-67D2CB2A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BE9D-843D-A694-FBC4-16915E4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8051-D7E4-1F51-05F1-3E05768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2B0B-D618-0902-81AE-E54145C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C64-3BD1-352E-628E-FCABF3B5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1AA-FD7D-0D8E-10CA-ED489CC2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31F0-E999-6609-15CB-0657F9F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E1A-530C-95ED-B104-97C5EBC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0A76-B200-E5E7-D4FA-C3673AFB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8A89-38A1-8147-EA8A-4B8B251F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7AB5-90CF-6178-45D5-F8D04964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2689-DC6D-6E9F-69E7-F56049D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F4E-3298-E76D-3C23-3289BD40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D329-F088-1199-1844-E337AB22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E9D-4761-986C-DFC4-3B309D4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821B-CF1B-63DB-C60A-783BAEBF7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E0693-E91F-E68D-3CB1-6016A476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095B-801C-62E1-5CD8-708F3707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362AD-B506-0207-22CD-98B17B23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872BE-77B6-8259-259E-DA33D9DA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D376-8702-A87F-C3F3-E33B812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8919-B31D-0ED5-CD30-E35A15C6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432-169A-F158-5DCC-AFCF70CE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ABEAB-96AC-E42C-3F37-4D96511F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5509B-1B21-E010-BD32-CDCF1C03D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BC90-4509-990B-42AE-9A30E82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079E-DB59-32E9-BFB0-8818AE7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D56E-E51E-8E9C-8A55-897A8A4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E4C-4AC0-F10B-E164-DA17ECE8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0AB25-27F1-4250-FCFC-C5AA2BCF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F29D2-93AC-1DB0-481A-10E7C41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4A044-5274-7F40-3AF7-32A419F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C514C-64CA-E767-7857-119DBE6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BBB80-13D0-4812-0C91-52F013ED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D6DF-1A02-95D4-EFFA-FB2F1B2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39E-3F3C-5864-8EA5-634B9EEE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4AA7-770C-F885-AAE4-7E27574F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44B29-64CA-3C08-285C-1EF8067B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E15A-790B-E8E1-7604-D25371AC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3298-32DC-2203-445C-BCA65F21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8800-E391-3497-82B0-AF15DC48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E5EF-8B1B-2D9C-4E58-36277C6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E42B4-9157-8E84-6FDC-FF3A181B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390-5E9A-195E-2EB8-86A1342B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732E-DD47-62D0-6D39-878F036C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8680-0612-161B-B5C2-7749150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C9AF-1DF8-59F4-BC60-BD6057D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B9659-C652-02FC-3192-07B164B3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32CF-EA0F-A76B-94AD-57941ED8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7408-98C3-3950-FDF7-347112774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07F6-B9B2-E646-9045-EBA9AEC4E88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FF5-FA6C-1F83-E5E4-576DC0DE8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16D3-04F1-3131-07DB-36BFA811F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BE66-3E79-5247-89F0-57E5A358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96685-2D7A-603E-A098-ACE839A9E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Predicting the Origin of a DNA Sequence Along with the Gene That It Encodes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8E2D-6503-5F78-F744-28EA4EB2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David </a:t>
            </a:r>
            <a:r>
              <a:rPr lang="en-US" dirty="0" err="1"/>
              <a:t>Heffren</a:t>
            </a:r>
            <a:r>
              <a:rPr lang="en-US" dirty="0"/>
              <a:t> and Sultan Daniels</a:t>
            </a:r>
            <a:endParaRPr lang="en-US"/>
          </a:p>
        </p:txBody>
      </p:sp>
      <p:pic>
        <p:nvPicPr>
          <p:cNvPr id="5" name="Picture 4" descr="3D rendering of DNA">
            <a:extLst>
              <a:ext uri="{FF2B5EF4-FFF2-40B4-BE49-F238E27FC236}">
                <a16:creationId xmlns:a16="http://schemas.microsoft.com/office/drawing/2014/main" id="{9989A00D-ECF7-61A6-8486-8523972B0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48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B073E-0802-1B52-3095-DA07ED12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Transforming Sequences into Numeric Form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1F2B36D-0145-18F5-301A-CEAFC7C9D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46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9A42B-66A4-3AF7-BF09-DA16586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K-mer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CE21-6EEC-0958-8C9B-29C796F7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DNA Sequence: </a:t>
            </a:r>
            <a:r>
              <a:rPr lang="en-US" dirty="0">
                <a:effectLst/>
              </a:rPr>
              <a:t>GTAGAGCTGT</a:t>
            </a:r>
          </a:p>
          <a:p>
            <a:r>
              <a:rPr lang="en-US" dirty="0"/>
              <a:t>Let k = 2</a:t>
            </a:r>
          </a:p>
          <a:p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: </a:t>
            </a:r>
            <a:r>
              <a:rPr lang="en-US" dirty="0">
                <a:effectLst/>
              </a:rPr>
              <a:t>GT, TA, AG, GA, AG, GG, CT, TG, GT</a:t>
            </a:r>
          </a:p>
          <a:p>
            <a:r>
              <a:rPr lang="en-US" dirty="0"/>
              <a:t>Unique k-</a:t>
            </a:r>
            <a:r>
              <a:rPr lang="en-US" dirty="0" err="1"/>
              <a:t>mers</a:t>
            </a:r>
            <a:r>
              <a:rPr lang="en-US" dirty="0"/>
              <a:t>: (GT, TA, AG, GA, GG, CT, TG).</a:t>
            </a:r>
          </a:p>
          <a:p>
            <a:r>
              <a:rPr lang="en-US" dirty="0"/>
              <a:t>Frequency vector: (2, 1, 2, 1, 1, 1, 1).</a:t>
            </a:r>
          </a:p>
        </p:txBody>
      </p:sp>
    </p:spTree>
    <p:extLst>
      <p:ext uri="{BB962C8B-B14F-4D97-AF65-F5344CB8AC3E}">
        <p14:creationId xmlns:p14="http://schemas.microsoft.com/office/powerpoint/2010/main" val="429099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1B2D3-9DC8-42E9-7A98-A71B5F685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53FB-F849-A56C-F9EC-F994DE72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Choice of 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ECBBD-BAFD-4338-5E25-221DD06A9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682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8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D852-F5F1-AEA5-EF8F-FF290DD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3B725-D53B-814E-C420-E34188366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415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80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3051-E7F4-79FE-E49E-8E7AA08F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Preliminary Results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77C888-FAD6-410F-E241-89A12783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78 % accuracy of classifying subsequences of bear genomes that were not selected to be in the training data.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35AA71B-3F83-D112-CF89-6169B6B9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60216"/>
            <a:ext cx="10917936" cy="3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8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izzly bear in the wild">
            <a:extLst>
              <a:ext uri="{FF2B5EF4-FFF2-40B4-BE49-F238E27FC236}">
                <a16:creationId xmlns:a16="http://schemas.microsoft.com/office/drawing/2014/main" id="{3123DC17-D20C-1C22-0402-737119E1C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r="20528" b="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FF206-C557-ABD7-F73F-26DED0BD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Plan to Predict Gene Encoding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75EB-5434-44CE-505C-CDFA05D9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/>
              <a:t>For each of the 4 species of bear that we have data for, there is also an available dataset of their genomes with annotations.</a:t>
            </a:r>
          </a:p>
          <a:p>
            <a:r>
              <a:rPr lang="en-US" sz="2000"/>
              <a:t>This means that gene encodings and other biological information is given along with the sequences that make up the genome.</a:t>
            </a:r>
          </a:p>
          <a:p>
            <a:r>
              <a:rPr lang="en-US" sz="2000"/>
              <a:t>Our plan is to incorporate this information into our training data so that we can predict the gene encoding of a test DNA sequence.</a:t>
            </a:r>
          </a:p>
        </p:txBody>
      </p:sp>
    </p:spTree>
    <p:extLst>
      <p:ext uri="{BB962C8B-B14F-4D97-AF65-F5344CB8AC3E}">
        <p14:creationId xmlns:p14="http://schemas.microsoft.com/office/powerpoint/2010/main" val="195681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3AD33-F606-D136-9A70-E6CBCCB4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975F-08C7-4386-EC39-129DEA9A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Hugenholtz P, Goebel BM, Pace NR. Impact of culture-independent studies on the emerging phylogenetic view of bacterial diversity. J Bacteriol. 1998 Sep;180(18):4765-74. doi: 10.1128/JB.180.18.4765-4774.1998. Erratum in: J Bacteriol 1998 Dec;180(24):6793. PMID: 9733676; PMCID: PMC107498.</a:t>
            </a:r>
          </a:p>
          <a:p>
            <a:pPr marL="0" indent="0">
              <a:buNone/>
            </a:pPr>
            <a:r>
              <a:rPr lang="en-US" sz="2200"/>
              <a:t>Castro CJ, Marine RL, Ramos E, Ng TFF. The effect of variant interference on de novo assembly for viral deep sequencing. BMC Genomics. 2020 Jun 22;21(1):421. doi: 10.1186/s12864-020-06801-w. PMID: 32571214; PMCID: PMC7306937.</a:t>
            </a:r>
          </a:p>
          <a:p>
            <a:pPr marL="0" indent="0">
              <a:buNone/>
            </a:pPr>
            <a:r>
              <a:rPr lang="en-US" sz="2200"/>
              <a:t>Pérez-Cobas AE, Gomez-Valero L, Buchrieser C. Metagenomic approaches in microbial ecology: an update on whole-genome and marker gene sequencing analyses. Microb Genom. 2020 Aug;6(8):mgen000409. doi: 10.1099/mgen.0.000409. Epub 2020 Jul 24. PMID: 32706331; PMCID: PMC7641418.</a:t>
            </a:r>
          </a:p>
          <a:p>
            <a:pPr marL="0" indent="0">
              <a:buNone/>
            </a:pPr>
            <a:r>
              <a:rPr lang="en-US" sz="2200"/>
              <a:t>Pevsner, J. (2015). </a:t>
            </a:r>
            <a:r>
              <a:rPr lang="en-US" sz="2200" i="1"/>
              <a:t>Bioinformatics and functional genomics</a:t>
            </a:r>
            <a:r>
              <a:rPr lang="en-US" sz="2200"/>
              <a:t>. John Wiley &amp; Sons.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11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8CC4-DCA2-EEA9-80C0-9A032E84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69832-3FD7-B73E-3E31-595D73E25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70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8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FD47-8D23-1976-920F-2CD125B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Study this Problem?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58E41-6FFA-F775-F77E-A3A24310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9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0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A2DEC-B1E2-586E-E271-F4D487C2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 Genome?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3455F3-C596-BB39-0C2C-016384307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99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7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1414-0EAF-BA62-FA7F-0882EA3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Genome Assembly</a:t>
            </a:r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42C2F3FE-EE8F-F296-E5B4-342B9AB9E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9" r="2046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CA8B-83EB-2B38-7416-5F38566B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Current DNA Sequencing technology does not have enough throughput to read out the sequence of an entire genome</a:t>
            </a:r>
          </a:p>
          <a:p>
            <a:r>
              <a:rPr lang="en-US" sz="2200" dirty="0"/>
              <a:t>Consequently, genomes must be assembled using fragmented sequence</a:t>
            </a:r>
          </a:p>
        </p:txBody>
      </p:sp>
    </p:spTree>
    <p:extLst>
      <p:ext uri="{BB962C8B-B14F-4D97-AF65-F5344CB8AC3E}">
        <p14:creationId xmlns:p14="http://schemas.microsoft.com/office/powerpoint/2010/main" val="35914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F877E-E6C5-A11B-2BEC-67F6BCE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Process of Conducting Metagenomic Studies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DBED8-8A9C-1407-4A24-1830084E7A85}"/>
              </a:ext>
            </a:extLst>
          </p:cNvPr>
          <p:cNvSpPr txBox="1"/>
          <p:nvPr/>
        </p:nvSpPr>
        <p:spPr>
          <a:xfrm>
            <a:off x="630936" y="2807208"/>
            <a:ext cx="411365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Sequencing the DNA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Assembling the Genome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Binning Similar Genetic Material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Annotating the Genome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8DC32-3479-A647-0AFC-9039D52B5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327" y="640080"/>
            <a:ext cx="411365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71C3-7075-818F-83FC-E6E2B763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Classification as a Binning Technique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7F4AD-F72C-1892-F7BC-08455B8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82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3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ACF6-FE4D-15B9-DF4E-7B25DC8D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16D58-A6D7-05A2-C35E-82DC9B73E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97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02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8063E-082B-5C41-DB7D-D8FDD2E6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645673"/>
            <a:ext cx="8769350" cy="950181"/>
          </a:xfrm>
        </p:spPr>
        <p:txBody>
          <a:bodyPr anchor="b">
            <a:normAutofit/>
          </a:bodyPr>
          <a:lstStyle/>
          <a:p>
            <a:pPr algn="ctr"/>
            <a:r>
              <a:rPr lang="en-US" sz="3600"/>
              <a:t>Structure of Our Data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845573F-F83A-4A47-B94A-2E6465F1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6883" y="557880"/>
            <a:ext cx="3458235" cy="295968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E3E9CA91-0E2B-49CD-A0F6-2EA79F02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7954" y="676385"/>
            <a:ext cx="3236724" cy="2678356"/>
          </a:xfrm>
          <a:custGeom>
            <a:avLst/>
            <a:gdLst>
              <a:gd name="connsiteX0" fmla="*/ 1852211 w 3236724"/>
              <a:gd name="connsiteY0" fmla="*/ 0 h 2678356"/>
              <a:gd name="connsiteX1" fmla="*/ 1852285 w 3236724"/>
              <a:gd name="connsiteY1" fmla="*/ 3 h 2678356"/>
              <a:gd name="connsiteX2" fmla="*/ 1852359 w 3236724"/>
              <a:gd name="connsiteY2" fmla="*/ 0 h 2678356"/>
              <a:gd name="connsiteX3" fmla="*/ 2434596 w 3236724"/>
              <a:gd name="connsiteY3" fmla="*/ 106974 h 2678356"/>
              <a:gd name="connsiteX4" fmla="*/ 2859238 w 3236724"/>
              <a:gd name="connsiteY4" fmla="*/ 395597 h 2678356"/>
              <a:gd name="connsiteX5" fmla="*/ 3236724 w 3236724"/>
              <a:gd name="connsiteY5" fmla="*/ 1417925 h 2678356"/>
              <a:gd name="connsiteX6" fmla="*/ 3068575 w 3236724"/>
              <a:gd name="connsiteY6" fmla="*/ 1837191 h 2678356"/>
              <a:gd name="connsiteX7" fmla="*/ 2570726 w 3236724"/>
              <a:gd name="connsiteY7" fmla="*/ 2227590 h 2678356"/>
              <a:gd name="connsiteX8" fmla="*/ 2461266 w 3236724"/>
              <a:gd name="connsiteY8" fmla="*/ 2302270 h 2678356"/>
              <a:gd name="connsiteX9" fmla="*/ 1561831 w 3236724"/>
              <a:gd name="connsiteY9" fmla="*/ 2678356 h 2678356"/>
              <a:gd name="connsiteX10" fmla="*/ 1561750 w 3236724"/>
              <a:gd name="connsiteY10" fmla="*/ 2678352 h 2678356"/>
              <a:gd name="connsiteX11" fmla="*/ 1561683 w 3236724"/>
              <a:gd name="connsiteY11" fmla="*/ 2678356 h 2678356"/>
              <a:gd name="connsiteX12" fmla="*/ 376860 w 3236724"/>
              <a:gd name="connsiteY12" fmla="*/ 2067039 h 2678356"/>
              <a:gd name="connsiteX13" fmla="*/ 250592 w 3236724"/>
              <a:gd name="connsiteY13" fmla="*/ 1910648 h 2678356"/>
              <a:gd name="connsiteX14" fmla="*/ 0 w 3236724"/>
              <a:gd name="connsiteY14" fmla="*/ 1417925 h 2678356"/>
              <a:gd name="connsiteX15" fmla="*/ 151411 w 3236724"/>
              <a:gd name="connsiteY15" fmla="*/ 887282 h 2678356"/>
              <a:gd name="connsiteX16" fmla="*/ 568971 w 3236724"/>
              <a:gd name="connsiteY16" fmla="*/ 431316 h 2678356"/>
              <a:gd name="connsiteX17" fmla="*/ 1172669 w 3236724"/>
              <a:gd name="connsiteY17" fmla="*/ 115107 h 2678356"/>
              <a:gd name="connsiteX18" fmla="*/ 1852211 w 3236724"/>
              <a:gd name="connsiteY18" fmla="*/ 0 h 26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36724" h="2678356">
                <a:moveTo>
                  <a:pt x="1852211" y="0"/>
                </a:moveTo>
                <a:lnTo>
                  <a:pt x="1852285" y="3"/>
                </a:lnTo>
                <a:lnTo>
                  <a:pt x="1852359" y="0"/>
                </a:lnTo>
                <a:cubicBezTo>
                  <a:pt x="2065168" y="0"/>
                  <a:pt x="2261029" y="36024"/>
                  <a:pt x="2434596" y="106974"/>
                </a:cubicBezTo>
                <a:cubicBezTo>
                  <a:pt x="2597258" y="173517"/>
                  <a:pt x="2740125" y="270643"/>
                  <a:pt x="2859238" y="395597"/>
                </a:cubicBezTo>
                <a:cubicBezTo>
                  <a:pt x="3102677" y="651072"/>
                  <a:pt x="3236724" y="1014131"/>
                  <a:pt x="3236724" y="1417925"/>
                </a:cubicBezTo>
                <a:cubicBezTo>
                  <a:pt x="3236724" y="1579026"/>
                  <a:pt x="3184842" y="1708324"/>
                  <a:pt x="3068575" y="1837191"/>
                </a:cubicBezTo>
                <a:cubicBezTo>
                  <a:pt x="2946961" y="1971994"/>
                  <a:pt x="2764225" y="2096154"/>
                  <a:pt x="2570726" y="2227590"/>
                </a:cubicBezTo>
                <a:cubicBezTo>
                  <a:pt x="2535026" y="2251811"/>
                  <a:pt x="2498146" y="2276888"/>
                  <a:pt x="2461266" y="2302270"/>
                </a:cubicBezTo>
                <a:cubicBezTo>
                  <a:pt x="2131149" y="2529427"/>
                  <a:pt x="1890211" y="2678356"/>
                  <a:pt x="1561831" y="2678356"/>
                </a:cubicBezTo>
                <a:lnTo>
                  <a:pt x="1561750" y="2678352"/>
                </a:lnTo>
                <a:lnTo>
                  <a:pt x="1561683" y="2678356"/>
                </a:lnTo>
                <a:cubicBezTo>
                  <a:pt x="1061332" y="2678356"/>
                  <a:pt x="706977" y="2495543"/>
                  <a:pt x="376860" y="2067039"/>
                </a:cubicBezTo>
                <a:cubicBezTo>
                  <a:pt x="333659" y="2010953"/>
                  <a:pt x="291431" y="1959945"/>
                  <a:pt x="250592" y="1910648"/>
                </a:cubicBezTo>
                <a:cubicBezTo>
                  <a:pt x="81331" y="1706243"/>
                  <a:pt x="0" y="1599944"/>
                  <a:pt x="0" y="1417925"/>
                </a:cubicBezTo>
                <a:cubicBezTo>
                  <a:pt x="0" y="1237191"/>
                  <a:pt x="50979" y="1058657"/>
                  <a:pt x="151411" y="887282"/>
                </a:cubicBezTo>
                <a:cubicBezTo>
                  <a:pt x="249689" y="719635"/>
                  <a:pt x="390195" y="566180"/>
                  <a:pt x="568971" y="431316"/>
                </a:cubicBezTo>
                <a:cubicBezTo>
                  <a:pt x="744691" y="298716"/>
                  <a:pt x="953401" y="189359"/>
                  <a:pt x="1172669" y="115107"/>
                </a:cubicBezTo>
                <a:cubicBezTo>
                  <a:pt x="1397840" y="38716"/>
                  <a:pt x="1626554" y="0"/>
                  <a:pt x="185221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Graphic 6" descr="DNA">
            <a:extLst>
              <a:ext uri="{FF2B5EF4-FFF2-40B4-BE49-F238E27FC236}">
                <a16:creationId xmlns:a16="http://schemas.microsoft.com/office/drawing/2014/main" id="{3FD698D7-A762-8117-EA5C-0B76D604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425" y="1387767"/>
            <a:ext cx="1255592" cy="12555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46C0-CF23-ECD2-94EC-193C804A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595854"/>
            <a:ext cx="8932863" cy="1623971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Our training data will consist of a list of subsequences of each bear genome with each subsequence given their class label.</a:t>
            </a:r>
          </a:p>
          <a:p>
            <a:pPr algn="ctr"/>
            <a:r>
              <a:rPr lang="en-US" sz="2000"/>
              <a:t>Due to memory limitations, these subsequences are chosen at random from each bear genome in order to get a representative sample of the entire genome.</a:t>
            </a:r>
          </a:p>
        </p:txBody>
      </p:sp>
    </p:spTree>
    <p:extLst>
      <p:ext uri="{BB962C8B-B14F-4D97-AF65-F5344CB8AC3E}">
        <p14:creationId xmlns:p14="http://schemas.microsoft.com/office/powerpoint/2010/main" val="19707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928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Office Theme</vt:lpstr>
      <vt:lpstr>Predicting the Origin of a DNA Sequence Along with the Gene That It Encodes</vt:lpstr>
      <vt:lpstr>Goal</vt:lpstr>
      <vt:lpstr>Why Study this Problem?</vt:lpstr>
      <vt:lpstr>What is a Genome?</vt:lpstr>
      <vt:lpstr>Genome Assembly</vt:lpstr>
      <vt:lpstr>The Process of Conducting Metagenomic Studies</vt:lpstr>
      <vt:lpstr>Classification as a Binning Technique</vt:lpstr>
      <vt:lpstr>Datasets</vt:lpstr>
      <vt:lpstr>Structure of Our Data</vt:lpstr>
      <vt:lpstr>Transforming Sequences into Numeric Form</vt:lpstr>
      <vt:lpstr>K-mer Example</vt:lpstr>
      <vt:lpstr>Choice of k</vt:lpstr>
      <vt:lpstr>Test Data</vt:lpstr>
      <vt:lpstr>Preliminary Results</vt:lpstr>
      <vt:lpstr>Plan to Predict Gene Encoding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Daniels, Sultan</dc:creator>
  <cp:lastModifiedBy>Daniels, Sultan</cp:lastModifiedBy>
  <cp:revision>5</cp:revision>
  <dcterms:created xsi:type="dcterms:W3CDTF">2023-04-11T03:17:07Z</dcterms:created>
  <dcterms:modified xsi:type="dcterms:W3CDTF">2023-04-12T02:18:18Z</dcterms:modified>
</cp:coreProperties>
</file>