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57" r:id="rId5"/>
    <p:sldId id="258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60A2-15DD-472D-A144-5423767F010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1365-3636-4BBA-8966-08D23F41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cmd.nasa.gov/KeywordSearch/Metadata.do?Portal=GCMD&amp;KeywordPath=%5bLocation:+Location_Category%3D'OCEAN',+Location_Type%3D'PACIFIC+OCEAN',+Location_Subregion1%3D'CENTRAL+PACIFIC+OCEAN',+Location_Subregion2%3D'AMERICAN+SAMOA'%5d&amp;OrigMetadataNode=GCMD&amp;EntryId=ww3_samoa&amp;MetadataView=Full&amp;MetadataType=0&amp;lbnode=mdlb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os.soest.hawaii.edu/thredds/ncss/grid/hioos/model/wav/ww3/samoa/WaveWatch_III_Samoa_Regional_Wave_Model_best.ncd/datase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os.soest.hawaii.edu/thredds/catalog/hioos/model/wav/swan/samoa/catalog.html?dataset=swan_tutuila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Lots of Ocean data here: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http://oos.soest.hawaii.edu/thredds/catalog.html</a:t>
            </a:r>
          </a:p>
        </p:txBody>
      </p:sp>
    </p:spTree>
    <p:extLst>
      <p:ext uri="{BB962C8B-B14F-4D97-AF65-F5344CB8AC3E}">
        <p14:creationId xmlns:p14="http://schemas.microsoft.com/office/powerpoint/2010/main" val="10056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164592"/>
            <a:ext cx="623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the Wave Watch III Samoa Regional Model at</a:t>
            </a:r>
            <a:r>
              <a:rPr lang="en-US" dirty="0" smtClean="0">
                <a:hlinkClick r:id="rId2"/>
              </a:rPr>
              <a:t>: this link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8" y="533924"/>
            <a:ext cx="9944100" cy="600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65976" y="2779776"/>
            <a:ext cx="3941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33FF"/>
                </a:solidFill>
                <a:latin typeface="Arial" panose="020B0604020202020204" pitchFamily="34" charset="0"/>
              </a:rPr>
              <a:t>Summary</a:t>
            </a:r>
          </a:p>
          <a:p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Abstract: 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Through a collaborative effort with NOAA/NCEP and NWS Honolulu, the University of Hawaii has implemented a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global-scale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WaveWatch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III (WW3) model, which in turn provides boundary conditions for this Samoa regional WW3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: a 7-day model with a 5-day hourly forecast at approximately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5-km or 0.05-deg resolution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. The primary purpose of this regional model is to capture island effects such as island shadowing, refraction, and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accurate modeling of local wind waves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. The Samoa regional WW3 also provides boundary conditions for nearshore island-scale models via Simulating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WAves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Nearshore (SWAN). While considerable effort has been made to implement all model components in a thorough, correct, and accurate manner, numerous sources of error are possible. As such, please use these data with the caution appropriate for any ocean related activity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184575"/>
            <a:ext cx="11258805" cy="5502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39" y="3182112"/>
            <a:ext cx="5440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download gridded </a:t>
            </a:r>
            <a:r>
              <a:rPr lang="en-US" dirty="0" err="1" smtClean="0">
                <a:solidFill>
                  <a:srgbClr val="FF0000"/>
                </a:solidFill>
              </a:rPr>
              <a:t>netCDF</a:t>
            </a:r>
            <a:r>
              <a:rPr lang="en-US" dirty="0" smtClean="0">
                <a:solidFill>
                  <a:srgbClr val="FF0000"/>
                </a:solidFill>
              </a:rPr>
              <a:t> and extract grid 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“Grids”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	or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Can download point data (.csv) for a given </a:t>
            </a:r>
            <a:r>
              <a:rPr lang="en-US" dirty="0" err="1" smtClean="0">
                <a:solidFill>
                  <a:srgbClr val="FF0000"/>
                </a:solidFill>
              </a:rPr>
              <a:t>lat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lon</a:t>
            </a:r>
            <a:r>
              <a:rPr lang="en-US" dirty="0" smtClean="0">
                <a:solidFill>
                  <a:srgbClr val="FF0000"/>
                </a:solidFill>
              </a:rPr>
              <a:t> point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“Grid as Point Dataset”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(careful: data is in degrees east longitude but data query uses degrees west longitude)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Download here: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link to oos.soest.Hawaii.edu/</a:t>
            </a:r>
            <a:r>
              <a:rPr lang="en-US" dirty="0" err="1" smtClean="0">
                <a:solidFill>
                  <a:srgbClr val="FF0000"/>
                </a:solidFill>
                <a:hlinkClick r:id="rId3"/>
              </a:rPr>
              <a:t>thredds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37" y="1170564"/>
            <a:ext cx="7174966" cy="4654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09" y="1170564"/>
            <a:ext cx="6512089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6096" y="564645"/>
            <a:ext cx="430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Viewed in NASA </a:t>
            </a:r>
            <a:r>
              <a:rPr lang="en-US" dirty="0"/>
              <a:t>panoply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http://www.giss.nasa.gov/tools/panoply</a:t>
            </a:r>
            <a:r>
              <a:rPr lang="en-US" dirty="0" smtClean="0"/>
              <a:t>//)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8738" y="564644"/>
            <a:ext cx="319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Viewed in Python </a:t>
            </a:r>
            <a:r>
              <a:rPr lang="en-US" dirty="0" err="1" smtClean="0"/>
              <a:t>Basemap</a:t>
            </a:r>
            <a:endParaRPr lang="en-US" dirty="0" smtClean="0"/>
          </a:p>
          <a:p>
            <a:r>
              <a:rPr lang="en-US" dirty="0"/>
              <a:t>http://matplotlib.org/basemap/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09544" y="3497580"/>
            <a:ext cx="2617065" cy="1833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8352" y="3611880"/>
            <a:ext cx="2660904" cy="1616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43671" y="5228648"/>
            <a:ext cx="4612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value for Faga’alu Bay</a:t>
            </a:r>
          </a:p>
          <a:p>
            <a:r>
              <a:rPr lang="en-US" dirty="0" smtClean="0"/>
              <a:t>-14.30 degrees North</a:t>
            </a:r>
          </a:p>
          <a:p>
            <a:r>
              <a:rPr lang="en-US" dirty="0" smtClean="0"/>
              <a:t>189.35 degrees East (= -170.65 West longitude)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33994" y="3307908"/>
            <a:ext cx="351100" cy="3793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901636" y="3419856"/>
            <a:ext cx="307324" cy="3176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85" y="209095"/>
            <a:ext cx="5403189" cy="40325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9" y="217022"/>
            <a:ext cx="5406558" cy="40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512" y="630936"/>
            <a:ext cx="106633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parameters:</a:t>
            </a:r>
          </a:p>
          <a:p>
            <a:r>
              <a:rPr lang="en-US" dirty="0"/>
              <a:t> </a:t>
            </a:r>
            <a:r>
              <a:rPr lang="en-US" dirty="0" err="1"/>
              <a:t>Tdir</a:t>
            </a:r>
            <a:r>
              <a:rPr lang="en-US" dirty="0"/>
              <a:t> = peak wave direction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Thgt</a:t>
            </a:r>
            <a:r>
              <a:rPr lang="en-US" dirty="0"/>
              <a:t> = significant wave height </a:t>
            </a:r>
            <a:r>
              <a:rPr lang="en-US" dirty="0" smtClean="0"/>
              <a:t>= </a:t>
            </a:r>
            <a:r>
              <a:rPr lang="en-US" sz="1400" dirty="0"/>
              <a:t>defined traditionally as the mean </a:t>
            </a:r>
            <a:r>
              <a:rPr lang="en-US" sz="1400" b="1" dirty="0"/>
              <a:t>wave height</a:t>
            </a:r>
            <a:r>
              <a:rPr lang="en-US" sz="1400" dirty="0"/>
              <a:t> (trough to crest) of the highest third of the waves (H</a:t>
            </a:r>
            <a:r>
              <a:rPr lang="en-US" sz="1400" baseline="-25000" dirty="0"/>
              <a:t>1/3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dirty="0"/>
              <a:t> </a:t>
            </a:r>
            <a:r>
              <a:rPr lang="en-US" dirty="0" err="1"/>
              <a:t>Tper</a:t>
            </a:r>
            <a:r>
              <a:rPr lang="en-US" dirty="0"/>
              <a:t> = peak wave period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sdir</a:t>
            </a:r>
            <a:r>
              <a:rPr lang="en-US" dirty="0"/>
              <a:t> = swell peak wave direction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shgt</a:t>
            </a:r>
            <a:r>
              <a:rPr lang="en-US" dirty="0"/>
              <a:t> = swell significant wave height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sper</a:t>
            </a:r>
            <a:r>
              <a:rPr lang="en-US" dirty="0"/>
              <a:t> = swell peak wave period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wdir</a:t>
            </a:r>
            <a:r>
              <a:rPr lang="en-US" dirty="0"/>
              <a:t> = wind peak wave direction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whgt</a:t>
            </a:r>
            <a:r>
              <a:rPr lang="en-US" dirty="0"/>
              <a:t> = wind significant wave height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wper</a:t>
            </a:r>
            <a:r>
              <a:rPr lang="en-US" dirty="0"/>
              <a:t> = wind peak wave period 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2120" y="374904"/>
            <a:ext cx="2404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wave height: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228600"/>
            <a:ext cx="46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spatial resolution SWAN model: </a:t>
            </a:r>
            <a:r>
              <a:rPr lang="en-US" dirty="0" smtClean="0">
                <a:hlinkClick r:id="rId2"/>
              </a:rPr>
              <a:t>link here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1" y="1026588"/>
            <a:ext cx="6991731" cy="4641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60920" y="960120"/>
            <a:ext cx="42793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Tutuila SWAN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Simulating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WAves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Nearshore (SWAN) regional wave model 7-day output with a 5-day hourly forecast for the island of Tutuila, American Samoa at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approximately 500-m resolution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This high-resolution model is utilized to capture shallow water effects and nearshore coastal dynamics such as refracting, shoaling, and smaller scale shadowing. It is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run directly after the Samoa regional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WaveWatch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III (WW3)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wave model has completed. Please note that this nested model setup is in the testing and validation phase. While considerable effort has been made to implement all model components in a thorough, correct, and accurate manner, numerous sources of error are possible. As such, please use these data with the caution appropriate for any ocean related activity.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1" y="447343"/>
            <a:ext cx="8724013" cy="57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162139"/>
            <a:ext cx="4042348" cy="46958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77" y="173899"/>
            <a:ext cx="3773794" cy="1912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608" y="806823"/>
            <a:ext cx="4233527" cy="5483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71" y="270274"/>
            <a:ext cx="358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Plotting netCDF4 data in Python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0735" y="1130271"/>
            <a:ext cx="32857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netCDF4 module</a:t>
            </a:r>
          </a:p>
          <a:p>
            <a:endParaRPr lang="en-US" dirty="0"/>
          </a:p>
          <a:p>
            <a:r>
              <a:rPr lang="en-US" dirty="0" smtClean="0"/>
              <a:t>Convert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Subset by rows(</a:t>
            </a:r>
            <a:r>
              <a:rPr lang="en-US" dirty="0" err="1" smtClean="0"/>
              <a:t>lat</a:t>
            </a:r>
            <a:r>
              <a:rPr lang="en-US" dirty="0" smtClean="0"/>
              <a:t>)/columns(</a:t>
            </a:r>
            <a:r>
              <a:rPr lang="en-US" dirty="0" err="1" smtClean="0"/>
              <a:t>lon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Plot masked array </a:t>
            </a:r>
          </a:p>
          <a:p>
            <a:r>
              <a:rPr lang="en-US" dirty="0" smtClean="0"/>
              <a:t>(no mask, no colors)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119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Lots of Ocean data here: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Messina</dc:creator>
  <cp:lastModifiedBy>Alex Messina</cp:lastModifiedBy>
  <cp:revision>19</cp:revision>
  <dcterms:created xsi:type="dcterms:W3CDTF">2015-09-09T21:16:52Z</dcterms:created>
  <dcterms:modified xsi:type="dcterms:W3CDTF">2015-09-15T21:20:25Z</dcterms:modified>
</cp:coreProperties>
</file>