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Garet" charset="1" panose="00000000000000000000"/>
      <p:regular r:id="rId13"/>
    </p:embeddedFont>
    <p:embeddedFont>
      <p:font typeface="Canva Sans Bold" charset="1" panose="020B0803030501040103"/>
      <p:regular r:id="rId14"/>
    </p:embeddedFont>
    <p:embeddedFont>
      <p:font typeface="Amaranth" charset="1" panose="02000503050000020004"/>
      <p:regular r:id="rId15"/>
    </p:embeddedFont>
    <p:embeddedFont>
      <p:font typeface="Open Sauce" charset="1" panose="000005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827050" y="1839893"/>
            <a:ext cx="3600265" cy="1066183"/>
          </a:xfrm>
          <a:prstGeom prst="rect">
            <a:avLst/>
          </a:prstGeom>
        </p:spPr>
        <p:txBody>
          <a:bodyPr anchor="t" rtlCol="false" tIns="0" lIns="0" bIns="0" rIns="0">
            <a:spAutoFit/>
          </a:bodyPr>
          <a:lstStyle/>
          <a:p>
            <a:pPr algn="ctr">
              <a:lnSpc>
                <a:spcPts val="4040"/>
              </a:lnSpc>
            </a:pPr>
            <a:r>
              <a:rPr lang="en-US" sz="5050" spc="-474">
                <a:solidFill>
                  <a:srgbClr val="000000"/>
                </a:solidFill>
                <a:latin typeface="Garet"/>
                <a:ea typeface="Garet"/>
                <a:cs typeface="Garet"/>
                <a:sym typeface="Garet"/>
              </a:rPr>
              <a:t>team Trifecta</a:t>
            </a:r>
          </a:p>
          <a:p>
            <a:pPr algn="ctr">
              <a:lnSpc>
                <a:spcPts val="4040"/>
              </a:lnSpc>
            </a:pPr>
          </a:p>
        </p:txBody>
      </p:sp>
      <p:sp>
        <p:nvSpPr>
          <p:cNvPr name="TextBox 3" id="3"/>
          <p:cNvSpPr txBox="true"/>
          <p:nvPr/>
        </p:nvSpPr>
        <p:spPr>
          <a:xfrm rot="0">
            <a:off x="7184453" y="5910404"/>
            <a:ext cx="4885459" cy="474003"/>
          </a:xfrm>
          <a:prstGeom prst="rect">
            <a:avLst/>
          </a:prstGeom>
        </p:spPr>
        <p:txBody>
          <a:bodyPr anchor="t" rtlCol="false" tIns="0" lIns="0" bIns="0" rIns="0">
            <a:spAutoFit/>
          </a:bodyPr>
          <a:lstStyle/>
          <a:p>
            <a:pPr algn="ctr">
              <a:lnSpc>
                <a:spcPts val="3932"/>
              </a:lnSpc>
            </a:pPr>
            <a:r>
              <a:rPr lang="en-US" sz="2808" b="true">
                <a:solidFill>
                  <a:srgbClr val="000000"/>
                </a:solidFill>
                <a:latin typeface="Canva Sans Bold"/>
                <a:ea typeface="Canva Sans Bold"/>
                <a:cs typeface="Canva Sans Bold"/>
                <a:sym typeface="Canva Sans Bold"/>
              </a:rPr>
              <a:t>Domain - Web Development</a:t>
            </a:r>
          </a:p>
        </p:txBody>
      </p:sp>
      <p:sp>
        <p:nvSpPr>
          <p:cNvPr name="TextBox 4" id="4"/>
          <p:cNvSpPr txBox="true"/>
          <p:nvPr/>
        </p:nvSpPr>
        <p:spPr>
          <a:xfrm rot="0">
            <a:off x="16134441" y="456979"/>
            <a:ext cx="1207991" cy="1029142"/>
          </a:xfrm>
          <a:prstGeom prst="rect">
            <a:avLst/>
          </a:prstGeom>
        </p:spPr>
        <p:txBody>
          <a:bodyPr anchor="t" rtlCol="false" tIns="0" lIns="0" bIns="0" rIns="0">
            <a:spAutoFit/>
          </a:bodyPr>
          <a:lstStyle/>
          <a:p>
            <a:pPr algn="ctr">
              <a:lnSpc>
                <a:spcPts val="8446"/>
              </a:lnSpc>
            </a:pPr>
            <a:r>
              <a:rPr lang="en-US" sz="6032" b="true">
                <a:solidFill>
                  <a:srgbClr val="000000"/>
                </a:solidFill>
                <a:latin typeface="Canva Sans Bold"/>
                <a:ea typeface="Canva Sans Bold"/>
                <a:cs typeface="Canva Sans Bold"/>
                <a:sym typeface="Canva Sans Bold"/>
              </a:rPr>
              <a:t>diY</a:t>
            </a:r>
          </a:p>
        </p:txBody>
      </p:sp>
      <p:grpSp>
        <p:nvGrpSpPr>
          <p:cNvPr name="Group 5" id="5"/>
          <p:cNvGrpSpPr/>
          <p:nvPr/>
        </p:nvGrpSpPr>
        <p:grpSpPr>
          <a:xfrm rot="0">
            <a:off x="1911932" y="2679670"/>
            <a:ext cx="15430500" cy="2934849"/>
            <a:chOff x="0" y="0"/>
            <a:chExt cx="20574000" cy="3913132"/>
          </a:xfrm>
        </p:grpSpPr>
        <p:sp>
          <p:nvSpPr>
            <p:cNvPr name="TextBox 6" id="6"/>
            <p:cNvSpPr txBox="true"/>
            <p:nvPr/>
          </p:nvSpPr>
          <p:spPr>
            <a:xfrm rot="0">
              <a:off x="0" y="-247650"/>
              <a:ext cx="20574000" cy="2827464"/>
            </a:xfrm>
            <a:prstGeom prst="rect">
              <a:avLst/>
            </a:prstGeom>
          </p:spPr>
          <p:txBody>
            <a:bodyPr anchor="t" rtlCol="false" tIns="0" lIns="0" bIns="0" rIns="0">
              <a:spAutoFit/>
            </a:bodyPr>
            <a:lstStyle/>
            <a:p>
              <a:pPr algn="ctr">
                <a:lnSpc>
                  <a:spcPts val="17779"/>
                </a:lnSpc>
                <a:spcBef>
                  <a:spcPct val="0"/>
                </a:spcBef>
              </a:pPr>
              <a:r>
                <a:rPr lang="en-US" sz="12699">
                  <a:solidFill>
                    <a:srgbClr val="000000"/>
                  </a:solidFill>
                  <a:latin typeface="Amaranth"/>
                  <a:ea typeface="Amaranth"/>
                  <a:cs typeface="Amaranth"/>
                  <a:sym typeface="Amaranth"/>
                </a:rPr>
                <a:t>Do It YourSelf</a:t>
              </a:r>
            </a:p>
          </p:txBody>
        </p:sp>
        <p:sp>
          <p:nvSpPr>
            <p:cNvPr name="TextBox 7" id="7"/>
            <p:cNvSpPr txBox="true"/>
            <p:nvPr/>
          </p:nvSpPr>
          <p:spPr>
            <a:xfrm rot="0">
              <a:off x="3401584" y="2522665"/>
              <a:ext cx="13770832" cy="1390467"/>
            </a:xfrm>
            <a:prstGeom prst="rect">
              <a:avLst/>
            </a:prstGeom>
          </p:spPr>
          <p:txBody>
            <a:bodyPr anchor="t" rtlCol="false" tIns="0" lIns="0" bIns="0" rIns="0">
              <a:spAutoFit/>
            </a:bodyPr>
            <a:lstStyle/>
            <a:p>
              <a:pPr algn="ctr">
                <a:lnSpc>
                  <a:spcPts val="4263"/>
                </a:lnSpc>
                <a:spcBef>
                  <a:spcPct val="0"/>
                </a:spcBef>
              </a:pPr>
              <a:r>
                <a:rPr lang="en-US" sz="3045">
                  <a:solidFill>
                    <a:srgbClr val="545454"/>
                  </a:solidFill>
                  <a:latin typeface="Open Sauce"/>
                  <a:ea typeface="Open Sauce"/>
                  <a:cs typeface="Open Sauce"/>
                  <a:sym typeface="Open Sauce"/>
                </a:rPr>
                <a:t>Unifie</a:t>
              </a:r>
              <a:r>
                <a:rPr lang="en-US" sz="3045">
                  <a:solidFill>
                    <a:srgbClr val="545454"/>
                  </a:solidFill>
                  <a:latin typeface="Open Sauce"/>
                  <a:ea typeface="Open Sauce"/>
                  <a:cs typeface="Open Sauce"/>
                  <a:sym typeface="Open Sauce"/>
                </a:rPr>
                <a:t>d Digital System : Building a Centralized Platform for Essential Services and Everyday Utilities</a:t>
              </a:r>
            </a:p>
          </p:txBody>
        </p:sp>
        <p:sp>
          <p:nvSpPr>
            <p:cNvPr name="TextBox 8" id="8"/>
            <p:cNvSpPr txBox="true"/>
            <p:nvPr/>
          </p:nvSpPr>
          <p:spPr>
            <a:xfrm rot="0">
              <a:off x="16987399" y="-85725"/>
              <a:ext cx="490553" cy="993061"/>
            </a:xfrm>
            <a:prstGeom prst="rect">
              <a:avLst/>
            </a:prstGeom>
          </p:spPr>
          <p:txBody>
            <a:bodyPr anchor="t" rtlCol="false" tIns="0" lIns="0" bIns="0" rIns="0">
              <a:spAutoFit/>
            </a:bodyPr>
            <a:lstStyle/>
            <a:p>
              <a:pPr algn="ctr">
                <a:lnSpc>
                  <a:spcPts val="6282"/>
                </a:lnSpc>
              </a:pPr>
              <a:r>
                <a:rPr lang="en-US" b="true" sz="4487">
                  <a:solidFill>
                    <a:srgbClr val="162A2E"/>
                  </a:solidFill>
                  <a:latin typeface="Canva Sans Bold"/>
                  <a:ea typeface="Canva Sans Bold"/>
                  <a:cs typeface="Canva Sans Bold"/>
                  <a:sym typeface="Canva Sans Bold"/>
                </a:rPr>
                <a:t>d</a:t>
              </a:r>
            </a:p>
          </p:txBody>
        </p:sp>
        <p:sp>
          <p:nvSpPr>
            <p:cNvPr name="TextBox 9" id="9"/>
            <p:cNvSpPr txBox="true"/>
            <p:nvPr/>
          </p:nvSpPr>
          <p:spPr>
            <a:xfrm rot="0">
              <a:off x="17477952" y="-85725"/>
              <a:ext cx="220459" cy="993061"/>
            </a:xfrm>
            <a:prstGeom prst="rect">
              <a:avLst/>
            </a:prstGeom>
          </p:spPr>
          <p:txBody>
            <a:bodyPr anchor="t" rtlCol="false" tIns="0" lIns="0" bIns="0" rIns="0">
              <a:spAutoFit/>
            </a:bodyPr>
            <a:lstStyle/>
            <a:p>
              <a:pPr algn="ctr">
                <a:lnSpc>
                  <a:spcPts val="6282"/>
                </a:lnSpc>
              </a:pPr>
              <a:r>
                <a:rPr lang="en-US" sz="4487" b="true">
                  <a:solidFill>
                    <a:srgbClr val="000000"/>
                  </a:solidFill>
                  <a:latin typeface="Canva Sans Bold"/>
                  <a:ea typeface="Canva Sans Bold"/>
                  <a:cs typeface="Canva Sans Bold"/>
                  <a:sym typeface="Canva Sans Bold"/>
                </a:rPr>
                <a:t>i</a:t>
              </a:r>
            </a:p>
          </p:txBody>
        </p:sp>
        <p:sp>
          <p:nvSpPr>
            <p:cNvPr name="TextBox 10" id="10"/>
            <p:cNvSpPr txBox="true"/>
            <p:nvPr/>
          </p:nvSpPr>
          <p:spPr>
            <a:xfrm rot="0">
              <a:off x="17698410" y="-85725"/>
              <a:ext cx="487224" cy="993061"/>
            </a:xfrm>
            <a:prstGeom prst="rect">
              <a:avLst/>
            </a:prstGeom>
          </p:spPr>
          <p:txBody>
            <a:bodyPr anchor="t" rtlCol="false" tIns="0" lIns="0" bIns="0" rIns="0">
              <a:spAutoFit/>
            </a:bodyPr>
            <a:lstStyle/>
            <a:p>
              <a:pPr algn="ctr">
                <a:lnSpc>
                  <a:spcPts val="6282"/>
                </a:lnSpc>
              </a:pPr>
              <a:r>
                <a:rPr lang="en-US" b="true" sz="4487">
                  <a:solidFill>
                    <a:srgbClr val="183034"/>
                  </a:solidFill>
                  <a:latin typeface="Canva Sans Bold"/>
                  <a:ea typeface="Canva Sans Bold"/>
                  <a:cs typeface="Canva Sans Bold"/>
                  <a:sym typeface="Canva Sans Bold"/>
                </a:rPr>
                <a:t>Y</a:t>
              </a:r>
            </a:p>
          </p:txBody>
        </p:sp>
      </p:grpSp>
      <p:sp>
        <p:nvSpPr>
          <p:cNvPr name="TextBox 11" id="11"/>
          <p:cNvSpPr txBox="true"/>
          <p:nvPr/>
        </p:nvSpPr>
        <p:spPr>
          <a:xfrm rot="0">
            <a:off x="4133407" y="7667777"/>
            <a:ext cx="10987550" cy="1057138"/>
          </a:xfrm>
          <a:prstGeom prst="rect">
            <a:avLst/>
          </a:prstGeom>
        </p:spPr>
        <p:txBody>
          <a:bodyPr anchor="t" rtlCol="false" tIns="0" lIns="0" bIns="0" rIns="0">
            <a:spAutoFit/>
          </a:bodyPr>
          <a:lstStyle/>
          <a:p>
            <a:pPr algn="ctr">
              <a:lnSpc>
                <a:spcPts val="4263"/>
              </a:lnSpc>
            </a:pPr>
            <a:r>
              <a:rPr lang="en-US" sz="3045">
                <a:solidFill>
                  <a:srgbClr val="545454"/>
                </a:solidFill>
                <a:latin typeface="Open Sauce"/>
                <a:ea typeface="Open Sauce"/>
                <a:cs typeface="Open Sauce"/>
                <a:sym typeface="Open Sauce"/>
              </a:rPr>
              <a:t>Team :</a:t>
            </a:r>
          </a:p>
          <a:p>
            <a:pPr algn="ctr">
              <a:lnSpc>
                <a:spcPts val="4263"/>
              </a:lnSpc>
              <a:spcBef>
                <a:spcPct val="0"/>
              </a:spcBef>
            </a:pPr>
            <a:r>
              <a:rPr lang="en-US" sz="3045">
                <a:solidFill>
                  <a:srgbClr val="545454"/>
                </a:solidFill>
                <a:latin typeface="Open Sauce"/>
                <a:ea typeface="Open Sauce"/>
                <a:cs typeface="Open Sauce"/>
                <a:sym typeface="Open Sauce"/>
              </a:rPr>
              <a:t>Anant Sharma (Team Lead), Abhay Aditya R S, Vipul Suthar</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688198" y="2740412"/>
            <a:ext cx="8911604" cy="1226820"/>
          </a:xfrm>
          <a:prstGeom prst="rect">
            <a:avLst/>
          </a:prstGeom>
        </p:spPr>
        <p:txBody>
          <a:bodyPr anchor="t" rtlCol="false" tIns="0" lIns="0" bIns="0" rIns="0">
            <a:spAutoFit/>
          </a:bodyPr>
          <a:lstStyle/>
          <a:p>
            <a:pPr algn="ctr" marL="0" indent="0" lvl="0">
              <a:lnSpc>
                <a:spcPts val="10080"/>
              </a:lnSpc>
              <a:spcBef>
                <a:spcPct val="0"/>
              </a:spcBef>
            </a:pPr>
            <a:r>
              <a:rPr lang="en-US" sz="7200">
                <a:solidFill>
                  <a:srgbClr val="000000"/>
                </a:solidFill>
                <a:latin typeface="Amaranth"/>
                <a:ea typeface="Amaranth"/>
                <a:cs typeface="Amaranth"/>
                <a:sym typeface="Amaranth"/>
              </a:rPr>
              <a:t>Abstract</a:t>
            </a:r>
          </a:p>
        </p:txBody>
      </p:sp>
      <p:sp>
        <p:nvSpPr>
          <p:cNvPr name="TextBox 3" id="3"/>
          <p:cNvSpPr txBox="true"/>
          <p:nvPr/>
        </p:nvSpPr>
        <p:spPr>
          <a:xfrm rot="0">
            <a:off x="883481" y="4141444"/>
            <a:ext cx="16521037" cy="2674075"/>
          </a:xfrm>
          <a:prstGeom prst="rect">
            <a:avLst/>
          </a:prstGeom>
        </p:spPr>
        <p:txBody>
          <a:bodyPr anchor="t" rtlCol="false" tIns="0" lIns="0" bIns="0" rIns="0">
            <a:spAutoFit/>
          </a:bodyPr>
          <a:lstStyle/>
          <a:p>
            <a:pPr algn="ctr" marL="0" indent="0" lvl="0">
              <a:lnSpc>
                <a:spcPts val="5322"/>
              </a:lnSpc>
              <a:spcBef>
                <a:spcPct val="0"/>
              </a:spcBef>
            </a:pPr>
            <a:r>
              <a:rPr lang="en-US" sz="3801">
                <a:solidFill>
                  <a:srgbClr val="000000"/>
                </a:solidFill>
                <a:latin typeface="Open Sauce"/>
                <a:ea typeface="Open Sauce"/>
                <a:cs typeface="Open Sauce"/>
                <a:sym typeface="Open Sauce"/>
              </a:rPr>
              <a:t>The DIY P</a:t>
            </a:r>
            <a:r>
              <a:rPr lang="en-US" sz="3801">
                <a:solidFill>
                  <a:srgbClr val="000000"/>
                </a:solidFill>
                <a:latin typeface="Open Sauce"/>
                <a:ea typeface="Open Sauce"/>
                <a:cs typeface="Open Sauce"/>
                <a:sym typeface="Open Sauce"/>
              </a:rPr>
              <a:t>latform addresses this by centralizing information and guidance into a single, user-friendly web application that empowers individuals to independently complete tasks with clarity, speed, and confidence.</a:t>
            </a:r>
          </a:p>
        </p:txBody>
      </p:sp>
      <p:sp>
        <p:nvSpPr>
          <p:cNvPr name="TextBox 4" id="4"/>
          <p:cNvSpPr txBox="true"/>
          <p:nvPr/>
        </p:nvSpPr>
        <p:spPr>
          <a:xfrm rot="0">
            <a:off x="16655304" y="290128"/>
            <a:ext cx="1207991" cy="1029142"/>
          </a:xfrm>
          <a:prstGeom prst="rect">
            <a:avLst/>
          </a:prstGeom>
        </p:spPr>
        <p:txBody>
          <a:bodyPr anchor="t" rtlCol="false" tIns="0" lIns="0" bIns="0" rIns="0">
            <a:spAutoFit/>
          </a:bodyPr>
          <a:lstStyle/>
          <a:p>
            <a:pPr algn="ctr">
              <a:lnSpc>
                <a:spcPts val="8446"/>
              </a:lnSpc>
            </a:pPr>
            <a:r>
              <a:rPr lang="en-US" sz="6032" b="true">
                <a:solidFill>
                  <a:srgbClr val="000000"/>
                </a:solidFill>
                <a:latin typeface="Canva Sans Bold"/>
                <a:ea typeface="Canva Sans Bold"/>
                <a:cs typeface="Canva Sans Bold"/>
                <a:sym typeface="Canva Sans Bold"/>
              </a:rPr>
              <a:t>diY</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688198" y="3120977"/>
            <a:ext cx="8911604" cy="1226820"/>
          </a:xfrm>
          <a:prstGeom prst="rect">
            <a:avLst/>
          </a:prstGeom>
        </p:spPr>
        <p:txBody>
          <a:bodyPr anchor="t" rtlCol="false" tIns="0" lIns="0" bIns="0" rIns="0">
            <a:spAutoFit/>
          </a:bodyPr>
          <a:lstStyle/>
          <a:p>
            <a:pPr algn="ctr" marL="0" indent="0" lvl="0">
              <a:lnSpc>
                <a:spcPts val="10080"/>
              </a:lnSpc>
              <a:spcBef>
                <a:spcPct val="0"/>
              </a:spcBef>
            </a:pPr>
            <a:r>
              <a:rPr lang="en-US" sz="7200">
                <a:solidFill>
                  <a:srgbClr val="000000"/>
                </a:solidFill>
                <a:latin typeface="Amaranth"/>
                <a:ea typeface="Amaranth"/>
                <a:cs typeface="Amaranth"/>
                <a:sym typeface="Amaranth"/>
              </a:rPr>
              <a:t>Problem Statement</a:t>
            </a:r>
          </a:p>
        </p:txBody>
      </p:sp>
      <p:sp>
        <p:nvSpPr>
          <p:cNvPr name="TextBox 3" id="3"/>
          <p:cNvSpPr txBox="true"/>
          <p:nvPr/>
        </p:nvSpPr>
        <p:spPr>
          <a:xfrm rot="0">
            <a:off x="450481" y="4692371"/>
            <a:ext cx="17387039" cy="3136216"/>
          </a:xfrm>
          <a:prstGeom prst="rect">
            <a:avLst/>
          </a:prstGeom>
        </p:spPr>
        <p:txBody>
          <a:bodyPr anchor="t" rtlCol="false" tIns="0" lIns="0" bIns="0" rIns="0">
            <a:spAutoFit/>
          </a:bodyPr>
          <a:lstStyle/>
          <a:p>
            <a:pPr algn="ctr" marL="0" indent="0" lvl="0">
              <a:lnSpc>
                <a:spcPts val="4976"/>
              </a:lnSpc>
              <a:spcBef>
                <a:spcPct val="0"/>
              </a:spcBef>
            </a:pPr>
            <a:r>
              <a:rPr lang="en-US" sz="3554">
                <a:solidFill>
                  <a:srgbClr val="000000"/>
                </a:solidFill>
                <a:latin typeface="Open Sauce"/>
                <a:ea typeface="Open Sauce"/>
                <a:cs typeface="Open Sauce"/>
                <a:sym typeface="Open Sauce"/>
              </a:rPr>
              <a:t>Accessing essential se</a:t>
            </a:r>
            <a:r>
              <a:rPr lang="en-US" sz="3554">
                <a:solidFill>
                  <a:srgbClr val="000000"/>
                </a:solidFill>
                <a:latin typeface="Open Sauce"/>
                <a:ea typeface="Open Sauce"/>
                <a:cs typeface="Open Sauce"/>
                <a:sym typeface="Open Sauce"/>
              </a:rPr>
              <a:t>rvices like legal documents, financial tools, and educational resources often requires navigating multiple complex and disconnected platforms. This fragmentation creates confusion, inefficiency, and barriers to access—especially for users unfamiliar with bureaucratic processes.</a:t>
            </a:r>
          </a:p>
        </p:txBody>
      </p:sp>
      <p:sp>
        <p:nvSpPr>
          <p:cNvPr name="TextBox 4" id="4"/>
          <p:cNvSpPr txBox="true"/>
          <p:nvPr/>
        </p:nvSpPr>
        <p:spPr>
          <a:xfrm rot="0">
            <a:off x="16655304" y="290128"/>
            <a:ext cx="1207991" cy="1029142"/>
          </a:xfrm>
          <a:prstGeom prst="rect">
            <a:avLst/>
          </a:prstGeom>
        </p:spPr>
        <p:txBody>
          <a:bodyPr anchor="t" rtlCol="false" tIns="0" lIns="0" bIns="0" rIns="0">
            <a:spAutoFit/>
          </a:bodyPr>
          <a:lstStyle/>
          <a:p>
            <a:pPr algn="ctr">
              <a:lnSpc>
                <a:spcPts val="8446"/>
              </a:lnSpc>
            </a:pPr>
            <a:r>
              <a:rPr lang="en-US" sz="6032" b="true">
                <a:solidFill>
                  <a:srgbClr val="000000"/>
                </a:solidFill>
                <a:latin typeface="Canva Sans Bold"/>
                <a:ea typeface="Canva Sans Bold"/>
                <a:cs typeface="Canva Sans Bold"/>
                <a:sym typeface="Canva Sans Bold"/>
              </a:rPr>
              <a:t>diY</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627227"/>
            <a:ext cx="15430500" cy="1226820"/>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000000"/>
                </a:solidFill>
                <a:latin typeface="Amaranth"/>
                <a:ea typeface="Amaranth"/>
                <a:cs typeface="Amaranth"/>
                <a:sym typeface="Amaranth"/>
              </a:rPr>
              <a:t>Novelty &amp; Uniqueness</a:t>
            </a:r>
          </a:p>
        </p:txBody>
      </p:sp>
      <p:sp>
        <p:nvSpPr>
          <p:cNvPr name="TextBox 3" id="3"/>
          <p:cNvSpPr txBox="true"/>
          <p:nvPr/>
        </p:nvSpPr>
        <p:spPr>
          <a:xfrm rot="0">
            <a:off x="1598317" y="2355332"/>
            <a:ext cx="15084970" cy="6768060"/>
          </a:xfrm>
          <a:prstGeom prst="rect">
            <a:avLst/>
          </a:prstGeom>
        </p:spPr>
        <p:txBody>
          <a:bodyPr anchor="t" rtlCol="false" tIns="0" lIns="0" bIns="0" rIns="0">
            <a:spAutoFit/>
          </a:bodyPr>
          <a:lstStyle/>
          <a:p>
            <a:pPr algn="l">
              <a:lnSpc>
                <a:spcPts val="4860"/>
              </a:lnSpc>
            </a:pPr>
            <a:r>
              <a:rPr lang="en-US" sz="3471">
                <a:solidFill>
                  <a:srgbClr val="000000"/>
                </a:solidFill>
                <a:latin typeface="Open Sauce"/>
                <a:ea typeface="Open Sauce"/>
                <a:cs typeface="Open Sauce"/>
                <a:sym typeface="Open Sauce"/>
              </a:rPr>
              <a:t>The DIY Platform is a comprehensive web application that centralizes access to key services across government, finance, education, travel, and lifestyle sectors. It provides:</a:t>
            </a:r>
          </a:p>
          <a:p>
            <a:pPr algn="l" marL="749497" indent="-374749" lvl="1">
              <a:lnSpc>
                <a:spcPts val="4860"/>
              </a:lnSpc>
              <a:buFont typeface="Arial"/>
              <a:buChar char="•"/>
            </a:pPr>
            <a:r>
              <a:rPr lang="en-US" sz="3471">
                <a:solidFill>
                  <a:srgbClr val="000000"/>
                </a:solidFill>
                <a:latin typeface="Open Sauce"/>
                <a:ea typeface="Open Sauce"/>
                <a:cs typeface="Open Sauce"/>
                <a:sym typeface="Open Sauce"/>
              </a:rPr>
              <a:t>Step-by-step guidance for processes like ID applications, tax filing, and certifications</a:t>
            </a:r>
          </a:p>
          <a:p>
            <a:pPr algn="l" marL="749497" indent="-374749" lvl="1">
              <a:lnSpc>
                <a:spcPts val="4860"/>
              </a:lnSpc>
              <a:buFont typeface="Arial"/>
              <a:buChar char="•"/>
            </a:pPr>
            <a:r>
              <a:rPr lang="en-US" sz="3471">
                <a:solidFill>
                  <a:srgbClr val="000000"/>
                </a:solidFill>
                <a:latin typeface="Open Sauce"/>
                <a:ea typeface="Open Sauce"/>
                <a:cs typeface="Open Sauce"/>
                <a:sym typeface="Open Sauce"/>
              </a:rPr>
              <a:t>Curated information and eligibility criteria for each service</a:t>
            </a:r>
          </a:p>
          <a:p>
            <a:pPr algn="l" marL="749497" indent="-374749" lvl="1">
              <a:lnSpc>
                <a:spcPts val="4860"/>
              </a:lnSpc>
              <a:buFont typeface="Arial"/>
              <a:buChar char="•"/>
            </a:pPr>
            <a:r>
              <a:rPr lang="en-US" sz="3471">
                <a:solidFill>
                  <a:srgbClr val="000000"/>
                </a:solidFill>
                <a:latin typeface="Open Sauce"/>
                <a:ea typeface="Open Sauce"/>
                <a:cs typeface="Open Sauce"/>
                <a:sym typeface="Open Sauce"/>
              </a:rPr>
              <a:t>Verified redirection links to official portals</a:t>
            </a:r>
          </a:p>
          <a:p>
            <a:pPr algn="l" marL="749497" indent="-374749" lvl="1">
              <a:lnSpc>
                <a:spcPts val="4860"/>
              </a:lnSpc>
              <a:buFont typeface="Arial"/>
              <a:buChar char="•"/>
            </a:pPr>
            <a:r>
              <a:rPr lang="en-US" sz="3471">
                <a:solidFill>
                  <a:srgbClr val="000000"/>
                </a:solidFill>
                <a:latin typeface="Open Sauce"/>
                <a:ea typeface="Open Sauce"/>
                <a:cs typeface="Open Sauce"/>
                <a:sym typeface="Open Sauce"/>
              </a:rPr>
              <a:t>A clean, intuitive interface for seamless navigation across sectors</a:t>
            </a:r>
          </a:p>
          <a:p>
            <a:pPr algn="l">
              <a:lnSpc>
                <a:spcPts val="4860"/>
              </a:lnSpc>
            </a:pPr>
            <a:r>
              <a:rPr lang="en-US" sz="3471">
                <a:solidFill>
                  <a:srgbClr val="000000"/>
                </a:solidFill>
                <a:latin typeface="Open Sauce"/>
                <a:ea typeface="Open Sauce"/>
                <a:cs typeface="Open Sauce"/>
                <a:sym typeface="Open Sauce"/>
              </a:rPr>
              <a:t>This empowers users to complete tasks independently—without needing to search across multiple platforms.</a:t>
            </a:r>
          </a:p>
          <a:p>
            <a:pPr algn="l" marL="0" indent="0" lvl="0">
              <a:lnSpc>
                <a:spcPts val="4860"/>
              </a:lnSpc>
              <a:spcBef>
                <a:spcPct val="0"/>
              </a:spcBef>
            </a:pPr>
          </a:p>
        </p:txBody>
      </p:sp>
      <p:sp>
        <p:nvSpPr>
          <p:cNvPr name="TextBox 4" id="4"/>
          <p:cNvSpPr txBox="true"/>
          <p:nvPr/>
        </p:nvSpPr>
        <p:spPr>
          <a:xfrm rot="0">
            <a:off x="16655304" y="290128"/>
            <a:ext cx="1207991" cy="1029142"/>
          </a:xfrm>
          <a:prstGeom prst="rect">
            <a:avLst/>
          </a:prstGeom>
        </p:spPr>
        <p:txBody>
          <a:bodyPr anchor="t" rtlCol="false" tIns="0" lIns="0" bIns="0" rIns="0">
            <a:spAutoFit/>
          </a:bodyPr>
          <a:lstStyle/>
          <a:p>
            <a:pPr algn="ctr">
              <a:lnSpc>
                <a:spcPts val="8446"/>
              </a:lnSpc>
            </a:pPr>
            <a:r>
              <a:rPr lang="en-US" sz="6032" b="true">
                <a:solidFill>
                  <a:srgbClr val="000000"/>
                </a:solidFill>
                <a:latin typeface="Canva Sans Bold"/>
                <a:ea typeface="Canva Sans Bold"/>
                <a:cs typeface="Canva Sans Bold"/>
                <a:sym typeface="Canva Sans Bold"/>
              </a:rPr>
              <a:t>diY</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2327246"/>
            <a:ext cx="15430500" cy="1226820"/>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000000"/>
                </a:solidFill>
                <a:latin typeface="Amaranth"/>
                <a:ea typeface="Amaranth"/>
                <a:cs typeface="Amaranth"/>
                <a:sym typeface="Amaranth"/>
              </a:rPr>
              <a:t>Tech Stack</a:t>
            </a:r>
          </a:p>
        </p:txBody>
      </p:sp>
      <p:sp>
        <p:nvSpPr>
          <p:cNvPr name="TextBox 3" id="3"/>
          <p:cNvSpPr txBox="true"/>
          <p:nvPr/>
        </p:nvSpPr>
        <p:spPr>
          <a:xfrm rot="0">
            <a:off x="1504113" y="3984585"/>
            <a:ext cx="11826989" cy="3756430"/>
          </a:xfrm>
          <a:prstGeom prst="rect">
            <a:avLst/>
          </a:prstGeom>
        </p:spPr>
        <p:txBody>
          <a:bodyPr anchor="t" rtlCol="false" tIns="0" lIns="0" bIns="0" rIns="0">
            <a:spAutoFit/>
          </a:bodyPr>
          <a:lstStyle/>
          <a:p>
            <a:pPr algn="l">
              <a:lnSpc>
                <a:spcPts val="5966"/>
              </a:lnSpc>
            </a:pPr>
            <a:r>
              <a:rPr lang="en-US" sz="4261">
                <a:solidFill>
                  <a:srgbClr val="000000"/>
                </a:solidFill>
                <a:latin typeface="Open Sauce"/>
                <a:ea typeface="Open Sauce"/>
                <a:cs typeface="Open Sauce"/>
                <a:sym typeface="Open Sauce"/>
              </a:rPr>
              <a:t>Frontend : HTML, CSS, Vanilla JS, Bootstrap</a:t>
            </a:r>
          </a:p>
          <a:p>
            <a:pPr algn="l">
              <a:lnSpc>
                <a:spcPts val="5966"/>
              </a:lnSpc>
            </a:pPr>
            <a:r>
              <a:rPr lang="en-US" sz="4261">
                <a:solidFill>
                  <a:srgbClr val="000000"/>
                </a:solidFill>
                <a:latin typeface="Open Sauce"/>
                <a:ea typeface="Open Sauce"/>
                <a:cs typeface="Open Sauce"/>
                <a:sym typeface="Open Sauce"/>
              </a:rPr>
              <a:t>Design : Canva</a:t>
            </a:r>
          </a:p>
          <a:p>
            <a:pPr algn="l">
              <a:lnSpc>
                <a:spcPts val="5966"/>
              </a:lnSpc>
            </a:pPr>
            <a:r>
              <a:rPr lang="en-US" sz="4261">
                <a:solidFill>
                  <a:srgbClr val="000000"/>
                </a:solidFill>
                <a:latin typeface="Open Sauce"/>
                <a:ea typeface="Open Sauce"/>
                <a:cs typeface="Open Sauce"/>
                <a:sym typeface="Open Sauce"/>
              </a:rPr>
              <a:t>Version Control : Git &amp; GitHub</a:t>
            </a:r>
          </a:p>
          <a:p>
            <a:pPr algn="l">
              <a:lnSpc>
                <a:spcPts val="5966"/>
              </a:lnSpc>
            </a:pPr>
            <a:r>
              <a:rPr lang="en-US" sz="4261">
                <a:solidFill>
                  <a:srgbClr val="000000"/>
                </a:solidFill>
                <a:latin typeface="Open Sauce"/>
                <a:ea typeface="Open Sauce"/>
                <a:cs typeface="Open Sauce"/>
                <a:sym typeface="Open Sauce"/>
              </a:rPr>
              <a:t>APIs : External Redirection to Official Sites</a:t>
            </a:r>
          </a:p>
          <a:p>
            <a:pPr algn="l" marL="0" indent="0" lvl="0">
              <a:lnSpc>
                <a:spcPts val="5966"/>
              </a:lnSpc>
              <a:spcBef>
                <a:spcPct val="0"/>
              </a:spcBef>
            </a:pPr>
            <a:r>
              <a:rPr lang="en-US" sz="4261">
                <a:solidFill>
                  <a:srgbClr val="000000"/>
                </a:solidFill>
                <a:latin typeface="Open Sauce"/>
                <a:ea typeface="Open Sauce"/>
                <a:cs typeface="Open Sauce"/>
                <a:sym typeface="Open Sauce"/>
              </a:rPr>
              <a:t>Hosting : Vercel</a:t>
            </a:r>
          </a:p>
        </p:txBody>
      </p:sp>
      <p:sp>
        <p:nvSpPr>
          <p:cNvPr name="TextBox 4" id="4"/>
          <p:cNvSpPr txBox="true"/>
          <p:nvPr/>
        </p:nvSpPr>
        <p:spPr>
          <a:xfrm rot="0">
            <a:off x="16655304" y="290128"/>
            <a:ext cx="1207991" cy="1029142"/>
          </a:xfrm>
          <a:prstGeom prst="rect">
            <a:avLst/>
          </a:prstGeom>
        </p:spPr>
        <p:txBody>
          <a:bodyPr anchor="t" rtlCol="false" tIns="0" lIns="0" bIns="0" rIns="0">
            <a:spAutoFit/>
          </a:bodyPr>
          <a:lstStyle/>
          <a:p>
            <a:pPr algn="ctr">
              <a:lnSpc>
                <a:spcPts val="8446"/>
              </a:lnSpc>
            </a:pPr>
            <a:r>
              <a:rPr lang="en-US" sz="6032" b="true">
                <a:solidFill>
                  <a:srgbClr val="000000"/>
                </a:solidFill>
                <a:latin typeface="Canva Sans Bold"/>
                <a:ea typeface="Canva Sans Bold"/>
                <a:cs typeface="Canva Sans Bold"/>
                <a:sym typeface="Canva Sans Bold"/>
              </a:rPr>
              <a:t>diY</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428750" y="1521489"/>
            <a:ext cx="15430500" cy="1226820"/>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000000"/>
                </a:solidFill>
                <a:latin typeface="Amaranth"/>
                <a:ea typeface="Amaranth"/>
                <a:cs typeface="Amaranth"/>
                <a:sym typeface="Amaranth"/>
              </a:rPr>
              <a:t>Existing System v/s Proposed System</a:t>
            </a:r>
          </a:p>
        </p:txBody>
      </p:sp>
      <p:sp>
        <p:nvSpPr>
          <p:cNvPr name="TextBox 3" id="3"/>
          <p:cNvSpPr txBox="true"/>
          <p:nvPr/>
        </p:nvSpPr>
        <p:spPr>
          <a:xfrm rot="0">
            <a:off x="1028700" y="3529173"/>
            <a:ext cx="16601473" cy="4418559"/>
          </a:xfrm>
          <a:prstGeom prst="rect">
            <a:avLst/>
          </a:prstGeom>
        </p:spPr>
        <p:txBody>
          <a:bodyPr anchor="t" rtlCol="false" tIns="0" lIns="0" bIns="0" rIns="0">
            <a:spAutoFit/>
          </a:bodyPr>
          <a:lstStyle/>
          <a:p>
            <a:pPr algn="l">
              <a:lnSpc>
                <a:spcPts val="3509"/>
              </a:lnSpc>
            </a:pPr>
            <a:r>
              <a:rPr lang="en-US" sz="2506">
                <a:solidFill>
                  <a:srgbClr val="000000"/>
                </a:solidFill>
                <a:latin typeface="Open Sauce"/>
                <a:ea typeface="Open Sauce"/>
                <a:cs typeface="Open Sauce"/>
                <a:sym typeface="Open Sauce"/>
              </a:rPr>
              <a:t>Currently, individuals rely on an existing system of multiple, fragmented government and third-party sites for information. The content is often unclear, filled with bureaucratic jargon, and requires high effort to navigate. This results in a user experience that is frequently confusing, frustrating, and not optimized for mobile devices. Many of these sites also require logins just to view information.</a:t>
            </a:r>
          </a:p>
          <a:p>
            <a:pPr algn="l">
              <a:lnSpc>
                <a:spcPts val="3509"/>
              </a:lnSpc>
            </a:pPr>
          </a:p>
          <a:p>
            <a:pPr algn="l">
              <a:lnSpc>
                <a:spcPts val="3509"/>
              </a:lnSpc>
              <a:spcBef>
                <a:spcPct val="0"/>
              </a:spcBef>
            </a:pPr>
            <a:r>
              <a:rPr lang="en-US" sz="2506">
                <a:solidFill>
                  <a:srgbClr val="000000"/>
                </a:solidFill>
                <a:latin typeface="Open Sauce"/>
                <a:ea typeface="Open Sauce"/>
                <a:cs typeface="Open Sauce"/>
                <a:sym typeface="Open Sauce"/>
              </a:rPr>
              <a:t>Our proposed system, the DIY platform, directly contrasts this by providing a single, centralized source of information. The content is intentionally simple, jargon-free, and presented in point-based instructions, requiring low effort from the user to find what they need. The user experience is clean, modern, intuitive, and fully responsive. Most importantly, our platform provides immediate and open access with no login required, serving as a universal guide that simplifies the path to many different official portals.</a:t>
            </a:r>
          </a:p>
        </p:txBody>
      </p:sp>
      <p:sp>
        <p:nvSpPr>
          <p:cNvPr name="TextBox 4" id="4"/>
          <p:cNvSpPr txBox="true"/>
          <p:nvPr/>
        </p:nvSpPr>
        <p:spPr>
          <a:xfrm rot="0">
            <a:off x="16655304" y="290128"/>
            <a:ext cx="1207991" cy="1029142"/>
          </a:xfrm>
          <a:prstGeom prst="rect">
            <a:avLst/>
          </a:prstGeom>
        </p:spPr>
        <p:txBody>
          <a:bodyPr anchor="t" rtlCol="false" tIns="0" lIns="0" bIns="0" rIns="0">
            <a:spAutoFit/>
          </a:bodyPr>
          <a:lstStyle/>
          <a:p>
            <a:pPr algn="ctr">
              <a:lnSpc>
                <a:spcPts val="8446"/>
              </a:lnSpc>
            </a:pPr>
            <a:r>
              <a:rPr lang="en-US" sz="6032" b="true">
                <a:solidFill>
                  <a:srgbClr val="000000"/>
                </a:solidFill>
                <a:latin typeface="Canva Sans Bold"/>
                <a:ea typeface="Canva Sans Bold"/>
                <a:cs typeface="Canva Sans Bold"/>
                <a:sym typeface="Canva Sans Bold"/>
              </a:rPr>
              <a:t>diY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69324" y="1855479"/>
            <a:ext cx="7504404" cy="3827246"/>
          </a:xfrm>
          <a:custGeom>
            <a:avLst/>
            <a:gdLst/>
            <a:ahLst/>
            <a:cxnLst/>
            <a:rect r="r" b="b" t="t" l="l"/>
            <a:pathLst>
              <a:path h="3827246" w="7504404">
                <a:moveTo>
                  <a:pt x="0" y="0"/>
                </a:moveTo>
                <a:lnTo>
                  <a:pt x="7504404" y="0"/>
                </a:lnTo>
                <a:lnTo>
                  <a:pt x="7504404" y="3827246"/>
                </a:lnTo>
                <a:lnTo>
                  <a:pt x="0" y="3827246"/>
                </a:lnTo>
                <a:lnTo>
                  <a:pt x="0" y="0"/>
                </a:lnTo>
                <a:close/>
              </a:path>
            </a:pathLst>
          </a:custGeom>
          <a:blipFill>
            <a:blip r:embed="rId2"/>
            <a:stretch>
              <a:fillRect l="0" t="0" r="0" b="0"/>
            </a:stretch>
          </a:blipFill>
        </p:spPr>
      </p:sp>
      <p:sp>
        <p:nvSpPr>
          <p:cNvPr name="Freeform 3" id="3"/>
          <p:cNvSpPr/>
          <p:nvPr/>
        </p:nvSpPr>
        <p:spPr>
          <a:xfrm flipH="false" flipV="false" rot="0">
            <a:off x="8484574" y="1855479"/>
            <a:ext cx="7467797" cy="3827246"/>
          </a:xfrm>
          <a:custGeom>
            <a:avLst/>
            <a:gdLst/>
            <a:ahLst/>
            <a:cxnLst/>
            <a:rect r="r" b="b" t="t" l="l"/>
            <a:pathLst>
              <a:path h="3827246" w="7467797">
                <a:moveTo>
                  <a:pt x="0" y="0"/>
                </a:moveTo>
                <a:lnTo>
                  <a:pt x="7467797" y="0"/>
                </a:lnTo>
                <a:lnTo>
                  <a:pt x="7467797" y="3827246"/>
                </a:lnTo>
                <a:lnTo>
                  <a:pt x="0" y="3827246"/>
                </a:lnTo>
                <a:lnTo>
                  <a:pt x="0" y="0"/>
                </a:lnTo>
                <a:close/>
              </a:path>
            </a:pathLst>
          </a:custGeom>
          <a:blipFill>
            <a:blip r:embed="rId3"/>
            <a:stretch>
              <a:fillRect l="0" t="0" r="0" b="0"/>
            </a:stretch>
          </a:blipFill>
        </p:spPr>
      </p:sp>
      <p:sp>
        <p:nvSpPr>
          <p:cNvPr name="Freeform 4" id="4"/>
          <p:cNvSpPr/>
          <p:nvPr/>
        </p:nvSpPr>
        <p:spPr>
          <a:xfrm flipH="false" flipV="false" rot="0">
            <a:off x="769324" y="5958950"/>
            <a:ext cx="7504404" cy="3836626"/>
          </a:xfrm>
          <a:custGeom>
            <a:avLst/>
            <a:gdLst/>
            <a:ahLst/>
            <a:cxnLst/>
            <a:rect r="r" b="b" t="t" l="l"/>
            <a:pathLst>
              <a:path h="3836626" w="7504404">
                <a:moveTo>
                  <a:pt x="0" y="0"/>
                </a:moveTo>
                <a:lnTo>
                  <a:pt x="7504404" y="0"/>
                </a:lnTo>
                <a:lnTo>
                  <a:pt x="7504404" y="3836626"/>
                </a:lnTo>
                <a:lnTo>
                  <a:pt x="0" y="3836626"/>
                </a:lnTo>
                <a:lnTo>
                  <a:pt x="0" y="0"/>
                </a:lnTo>
                <a:close/>
              </a:path>
            </a:pathLst>
          </a:custGeom>
          <a:blipFill>
            <a:blip r:embed="rId4"/>
            <a:stretch>
              <a:fillRect l="0" t="0" r="0" b="0"/>
            </a:stretch>
          </a:blipFill>
        </p:spPr>
      </p:sp>
      <p:sp>
        <p:nvSpPr>
          <p:cNvPr name="TextBox 5" id="5"/>
          <p:cNvSpPr txBox="true"/>
          <p:nvPr/>
        </p:nvSpPr>
        <p:spPr>
          <a:xfrm rot="0">
            <a:off x="769324" y="348615"/>
            <a:ext cx="15430500" cy="1226820"/>
          </a:xfrm>
          <a:prstGeom prst="rect">
            <a:avLst/>
          </a:prstGeom>
        </p:spPr>
        <p:txBody>
          <a:bodyPr anchor="t" rtlCol="false" tIns="0" lIns="0" bIns="0" rIns="0">
            <a:spAutoFit/>
          </a:bodyPr>
          <a:lstStyle/>
          <a:p>
            <a:pPr algn="l" marL="0" indent="0" lvl="0">
              <a:lnSpc>
                <a:spcPts val="10080"/>
              </a:lnSpc>
              <a:spcBef>
                <a:spcPct val="0"/>
              </a:spcBef>
            </a:pPr>
            <a:r>
              <a:rPr lang="en-US" sz="7200">
                <a:solidFill>
                  <a:srgbClr val="000000"/>
                </a:solidFill>
                <a:latin typeface="Amaranth"/>
                <a:ea typeface="Amaranth"/>
                <a:cs typeface="Amaranth"/>
                <a:sym typeface="Amaranth"/>
              </a:rPr>
              <a:t>Our Project :</a:t>
            </a:r>
          </a:p>
        </p:txBody>
      </p:sp>
      <p:sp>
        <p:nvSpPr>
          <p:cNvPr name="TextBox 6" id="6"/>
          <p:cNvSpPr txBox="true"/>
          <p:nvPr/>
        </p:nvSpPr>
        <p:spPr>
          <a:xfrm rot="0">
            <a:off x="16655304" y="290128"/>
            <a:ext cx="1207991" cy="1029142"/>
          </a:xfrm>
          <a:prstGeom prst="rect">
            <a:avLst/>
          </a:prstGeom>
        </p:spPr>
        <p:txBody>
          <a:bodyPr anchor="t" rtlCol="false" tIns="0" lIns="0" bIns="0" rIns="0">
            <a:spAutoFit/>
          </a:bodyPr>
          <a:lstStyle/>
          <a:p>
            <a:pPr algn="ctr">
              <a:lnSpc>
                <a:spcPts val="8446"/>
              </a:lnSpc>
            </a:pPr>
            <a:r>
              <a:rPr lang="en-US" sz="6032" b="true">
                <a:solidFill>
                  <a:srgbClr val="000000"/>
                </a:solidFill>
                <a:latin typeface="Canva Sans Bold"/>
                <a:ea typeface="Canva Sans Bold"/>
                <a:cs typeface="Canva Sans Bold"/>
                <a:sym typeface="Canva Sans Bold"/>
              </a:rPr>
              <a:t>diY</a:t>
            </a:r>
          </a:p>
        </p:txBody>
      </p:sp>
      <p:pic>
        <p:nvPicPr>
          <p:cNvPr name="Picture 7" id="7"/>
          <p:cNvPicPr>
            <a:picLocks noChangeAspect="true"/>
          </p:cNvPicPr>
          <p:nvPr/>
        </p:nvPicPr>
        <p:blipFill>
          <a:blip r:embed="rId5"/>
          <a:stretch>
            <a:fillRect/>
          </a:stretch>
        </p:blipFill>
        <p:spPr>
          <a:xfrm rot="0">
            <a:off x="11089505" y="6005662"/>
            <a:ext cx="3287311" cy="3287311"/>
          </a:xfrm>
          <a:prstGeom prst="rect">
            <a:avLst/>
          </a:prstGeom>
        </p:spPr>
      </p:pic>
      <p:sp>
        <p:nvSpPr>
          <p:cNvPr name="TextBox 8" id="8"/>
          <p:cNvSpPr txBox="true"/>
          <p:nvPr/>
        </p:nvSpPr>
        <p:spPr>
          <a:xfrm rot="0">
            <a:off x="11363448" y="9210675"/>
            <a:ext cx="2839120" cy="504342"/>
          </a:xfrm>
          <a:prstGeom prst="rect">
            <a:avLst/>
          </a:prstGeom>
        </p:spPr>
        <p:txBody>
          <a:bodyPr anchor="t" rtlCol="false" tIns="0" lIns="0" bIns="0" rIns="0">
            <a:spAutoFit/>
          </a:bodyPr>
          <a:lstStyle/>
          <a:p>
            <a:pPr algn="ctr">
              <a:lnSpc>
                <a:spcPts val="4198"/>
              </a:lnSpc>
            </a:pPr>
            <a:r>
              <a:rPr lang="en-US" sz="2999" b="true">
                <a:solidFill>
                  <a:srgbClr val="000000"/>
                </a:solidFill>
                <a:latin typeface="Canva Sans Bold"/>
                <a:ea typeface="Canva Sans Bold"/>
                <a:cs typeface="Canva Sans Bold"/>
                <a:sym typeface="Canva Sans Bold"/>
              </a:rPr>
              <a:t>Check out live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DAG1wdkGj8o</dc:identifier>
  <dcterms:modified xsi:type="dcterms:W3CDTF">2011-08-01T06:04:30Z</dcterms:modified>
  <cp:revision>1</cp:revision>
  <dc:title>Do It YourSelf</dc:title>
</cp:coreProperties>
</file>