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26" r:id="rId4"/>
    <p:sldId id="325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3" r:id="rId19"/>
    <p:sldId id="340" r:id="rId20"/>
    <p:sldId id="341" r:id="rId21"/>
    <p:sldId id="342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5" autoAdjust="0"/>
    <p:restoredTop sz="93540" autoAdjust="0"/>
  </p:normalViewPr>
  <p:slideViewPr>
    <p:cSldViewPr snapToGrid="0" snapToObjects="1">
      <p:cViewPr varScale="1">
        <p:scale>
          <a:sx n="70" d="100"/>
          <a:sy n="7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BB55-C214-44BB-BBF0-09BE05BAA790}" type="datetimeFigureOut">
              <a:rPr lang="ru-RU" smtClean="0"/>
              <a:pPr/>
              <a:t>13.09.2017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E8B3-C343-46C0-AC4D-76521495CA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1060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8B3-C343-46C0-AC4D-76521495CA33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005839" y="1923017"/>
            <a:ext cx="7197633" cy="143433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Национальный исследовательский университет</a:t>
            </a:r>
            <a:endParaRPr lang="en-US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«Высшая школа экономики»</a:t>
            </a:r>
            <a:endParaRPr lang="en-US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endParaRPr lang="ru-RU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r>
              <a:rPr lang="ru-RU" sz="20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</a:t>
            </a:r>
            <a: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информатики, математики и компьютерных наук</a:t>
            </a:r>
            <a:endParaRPr lang="en-US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endParaRPr lang="en-US" sz="2000" dirty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endParaRPr kumimoji="1" lang="ru-RU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endParaRPr kumimoji="1" lang="en-US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endParaRPr kumimoji="1" lang="ru-RU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endParaRPr kumimoji="1" lang="en-US" sz="2000" dirty="0" smtClean="0">
              <a:solidFill>
                <a:srgbClr val="000066"/>
              </a:solidFill>
              <a:latin typeface="Myriad Pro Semibold"/>
              <a:ea typeface="ＭＳ Ｐゴシック"/>
              <a:cs typeface="ＭＳ Ｐゴシック"/>
            </a:endParaRPr>
          </a:p>
          <a:p>
            <a:pPr eaLnBrk="1" hangingPunct="1"/>
            <a:endParaRPr kumimoji="1" lang="ru-RU" sz="14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pic>
        <p:nvPicPr>
          <p:cNvPr id="20482" name="Picture 2" descr="http://www.hse.ru/images/soc/voron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6" y="4512895"/>
            <a:ext cx="2620369" cy="1898819"/>
          </a:xfrm>
          <a:prstGeom prst="rect">
            <a:avLst/>
          </a:prstGeom>
          <a:noFill/>
        </p:spPr>
      </p:pic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3833647"/>
            <a:ext cx="7772400" cy="1097396"/>
          </a:xfrm>
        </p:spPr>
        <p:txBody>
          <a:bodyPr>
            <a:noAutofit/>
          </a:bodyPr>
          <a:lstStyle/>
          <a:p>
            <a:pPr eaLnBrk="1" hangingPunct="1"/>
            <a:r>
              <a:rPr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Образовательные </a:t>
            </a:r>
            <a:r>
              <a:rPr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программы</a:t>
            </a:r>
            <a:br>
              <a:rPr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«Бизнес-информатика» </a:t>
            </a:r>
            <a:r>
              <a:rPr lang="en-US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lang="en-US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«Прикладная математика и информатика»</a:t>
            </a:r>
            <a:r>
              <a:rPr lang="en-US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kumimoji="1"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«Программная инженерия»</a:t>
            </a:r>
            <a:r>
              <a:rPr kumimoji="1"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kumimoji="1"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kumimoji="1"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(бакалавриат)</a:t>
            </a:r>
            <a:endParaRPr lang="en-US" sz="2400" dirty="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1000" dirty="0" smtClean="0">
                <a:solidFill>
                  <a:schemeClr val="bg1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1000" dirty="0">
                <a:solidFill>
                  <a:schemeClr val="bg1"/>
                </a:solidFill>
                <a:latin typeface="Myriad Pro"/>
              </a:rPr>
              <a:t>школа </a:t>
            </a:r>
            <a:r>
              <a:rPr lang="ru-RU" sz="1000" dirty="0" smtClean="0">
                <a:solidFill>
                  <a:schemeClr val="bg1"/>
                </a:solidFill>
                <a:latin typeface="Myriad Pro"/>
              </a:rPr>
              <a:t>экономики», Нижний Новгород, 2017</a:t>
            </a:r>
            <a:endParaRPr lang="ru-RU" sz="1000" dirty="0">
              <a:solidFill>
                <a:schemeClr val="bg1"/>
              </a:solidFill>
              <a:latin typeface="Myriad Pro"/>
            </a:endParaRPr>
          </a:p>
          <a:p>
            <a:pPr algn="ctr">
              <a:spcBef>
                <a:spcPct val="20000"/>
              </a:spcBef>
            </a:pPr>
            <a:r>
              <a:rPr lang="en-US" sz="1000" dirty="0">
                <a:solidFill>
                  <a:schemeClr val="bg1"/>
                </a:solidFill>
                <a:latin typeface="Myriad Pro"/>
              </a:rPr>
              <a:t>www.hse.ru</a:t>
            </a:r>
            <a:r>
              <a:rPr lang="ru-RU" sz="1000" dirty="0">
                <a:solidFill>
                  <a:schemeClr val="bg1"/>
                </a:solidFill>
                <a:latin typeface="Myriad Pro"/>
              </a:rPr>
              <a:t> </a:t>
            </a:r>
            <a:endParaRPr kumimoji="1" lang="ru-RU" sz="10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Примеры преобразования 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десятичного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 кода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441" y="2889839"/>
            <a:ext cx="86836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9982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9983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40441" y="4186399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–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9065" y="4666351"/>
            <a:ext cx="86836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9983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0016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0017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Примеры получения обратного кода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441" y="2889839"/>
            <a:ext cx="868362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00010001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(021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11101110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356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endParaRPr lang="en-US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Поразрядное дополнение до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r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</a:t>
            </a:r>
            <a:endParaRPr lang="en-US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Двоичный код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(r = 2)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	Восьмеричный код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(r = 8)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111111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377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00010001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					021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1110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					356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Примеры получения обратного кода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–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441" y="2889839"/>
            <a:ext cx="868362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111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357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00010000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020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Поразрядное дополнение до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r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</a:t>
            </a:r>
          </a:p>
          <a:p>
            <a:pPr indent="-457200"/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Двоичный код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(r = 2)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	Восьмеричный код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(r = 8)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111111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377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11101111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					357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0010000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					020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Примеры получения обратного 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десятичного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” 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кода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441" y="2889839"/>
            <a:ext cx="868362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9982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Поразрядное дополнение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до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r – 1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Десятичный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 код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(r =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)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9999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9982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Примеры получения обратного 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десятичного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 кода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–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441" y="2889839"/>
            <a:ext cx="868362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9983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0016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Поразрядное дополнение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до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r – 1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“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Десятичный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 код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(r =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)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9999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9983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	0016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521" y="1468175"/>
            <a:ext cx="868362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Вещественная арифметика</a:t>
            </a:r>
          </a:p>
          <a:p>
            <a:pPr indent="-457200"/>
            <a:endParaRPr lang="ru-RU" sz="2000" dirty="0" smtClean="0">
              <a:solidFill>
                <a:srgbClr val="003F82"/>
              </a:solidFill>
              <a:latin typeface="Myriad Pro"/>
            </a:endParaRPr>
          </a:p>
          <a:p>
            <a:pPr indent="-457200"/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Числа с плавающей точкой в оперативной памяти компьютера хранятся в виде конкатенации (“склейки”) трёх двоичных полей: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знака числа –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S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(от слова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sign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), 0 – для неотрицательных чисел, 1 – для отрицательных;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смещённого (увеличенного на фиксированную подставку) двоичного порядка числа –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E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+ подставка (от слова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exponent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);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нормализованной мантиссы числа –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M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(от слова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mantissa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).</a:t>
            </a:r>
          </a:p>
          <a:p>
            <a:endParaRPr lang="ru-RU" sz="20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Примечание: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значение подставки определяется типом числа и разрядностью архитектуры компьютера;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нормализованный вид мантиссы предполагает отсутствие ведущей (старшей) единицы при её записи.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521" y="1468175"/>
            <a:ext cx="868362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Вещественная арифметика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Например, для 32-разрядной архитектуры размеры указанных двоичных полей для внутреннего представления чисел с плавающей точкой типа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single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для языка программирования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Pascal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или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float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для языков программирования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C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и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C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++ будут такими: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S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			– 1 двоичный разряд;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E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+ 127		– 8 двоичных разрядов;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M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			– 23 двоичных разряда.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 122.0</a:t>
            </a:r>
          </a:p>
          <a:p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01000010111101000000000000000000</a:t>
            </a:r>
            <a:r>
              <a:rPr lang="en-US" sz="2000" b="1" dirty="0" smtClean="0">
                <a:solidFill>
                  <a:schemeClr val="tx2"/>
                </a:solidFill>
                <a:latin typeface="Myriad Pro"/>
                <a:cs typeface="Courier New" pitchFamily="49" charset="0"/>
              </a:rPr>
              <a:t>		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42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40000</a:t>
            </a:r>
            <a:r>
              <a:rPr lang="en-US" sz="2000" b="1" dirty="0" smtClean="0">
                <a:solidFill>
                  <a:schemeClr val="tx2"/>
                </a:solidFill>
                <a:latin typeface="Myriad Pro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S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= 0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  <a:p>
            <a:endParaRPr lang="ru-RU" sz="12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– 122.0 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11000010111101000000000000000000		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40000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 	S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= 1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  <a:p>
            <a:endParaRPr lang="ru-RU" sz="1200" dirty="0" smtClean="0">
              <a:solidFill>
                <a:schemeClr val="tx2"/>
              </a:solidFill>
              <a:latin typeface="Myriad Pro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E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+ 127 = 10000101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		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 M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= 11101000000000000000000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521" y="1468175"/>
            <a:ext cx="868362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Вещественная арифметика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. 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Примеры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.0</a:t>
            </a:r>
          </a:p>
          <a:p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000000000000000000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0000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 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0.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1</a:t>
            </a:r>
            <a:endParaRPr lang="en-US" sz="2000" dirty="0" smtClean="0">
              <a:solidFill>
                <a:schemeClr val="tx2"/>
              </a:solidFill>
              <a:latin typeface="Myriad Pro"/>
            </a:endParaRPr>
          </a:p>
          <a:p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111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011001100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1001101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3dcccccd</a:t>
            </a:r>
          </a:p>
          <a:p>
            <a:endParaRPr lang="en-US" sz="20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.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5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01111110000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000000000000000000</a:t>
            </a:r>
            <a:r>
              <a:rPr lang="en-US" sz="2000" b="1" dirty="0" smtClean="0">
                <a:solidFill>
                  <a:schemeClr val="tx2"/>
                </a:solidFill>
                <a:latin typeface="Myriad Pro"/>
                <a:cs typeface="Courier New" pitchFamily="49" charset="0"/>
              </a:rPr>
              <a:t>		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3f00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en-US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1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.0</a:t>
            </a:r>
          </a:p>
          <a:p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01111111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00000000000000000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	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	 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3f80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521" y="1468175"/>
            <a:ext cx="86836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Вещественная арифметика. Алгоритм упаковки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 122.0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1.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S = 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, так как число неотрицательное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.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2. </a:t>
            </a:r>
            <a:r>
              <a:rPr lang="en-US" sz="2000" dirty="0" smtClean="0">
                <a:solidFill>
                  <a:schemeClr val="tx2"/>
                </a:solidFill>
              </a:rPr>
              <a:t>E</a:t>
            </a:r>
            <a:r>
              <a:rPr lang="ru-RU" sz="2000" dirty="0" smtClean="0">
                <a:solidFill>
                  <a:schemeClr val="tx2"/>
                </a:solidFill>
              </a:rPr>
              <a:t> = 6, так как 64 &lt; 122 &lt; 128 (здесь 64 – это 2</a:t>
            </a:r>
            <a:r>
              <a:rPr lang="ru-RU" sz="2000" baseline="30000" dirty="0" smtClean="0">
                <a:solidFill>
                  <a:schemeClr val="tx2"/>
                </a:solidFill>
              </a:rPr>
              <a:t>6</a:t>
            </a:r>
            <a:r>
              <a:rPr lang="ru-RU" sz="2000" dirty="0" smtClean="0">
                <a:solidFill>
                  <a:schemeClr val="tx2"/>
                </a:solidFill>
              </a:rPr>
              <a:t>, а 128 – это 2</a:t>
            </a:r>
            <a:r>
              <a:rPr lang="ru-RU" sz="2000" baseline="30000" dirty="0" smtClean="0">
                <a:solidFill>
                  <a:schemeClr val="tx2"/>
                </a:solidFill>
              </a:rPr>
              <a:t>7</a:t>
            </a:r>
            <a:r>
              <a:rPr lang="ru-RU" sz="2000" dirty="0" smtClean="0">
                <a:solidFill>
                  <a:schemeClr val="tx2"/>
                </a:solidFill>
              </a:rPr>
              <a:t>)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3. </a:t>
            </a:r>
            <a:r>
              <a:rPr lang="ru-RU" sz="2000" dirty="0" smtClean="0">
                <a:solidFill>
                  <a:schemeClr val="tx2"/>
                </a:solidFill>
              </a:rPr>
              <a:t>Смещённый порядок </a:t>
            </a:r>
            <a:r>
              <a:rPr lang="en-US" sz="2000" dirty="0" smtClean="0">
                <a:solidFill>
                  <a:schemeClr val="tx2"/>
                </a:solidFill>
              </a:rPr>
              <a:t>E</a:t>
            </a:r>
            <a:r>
              <a:rPr lang="ru-RU" sz="2000" dirty="0" smtClean="0">
                <a:solidFill>
                  <a:schemeClr val="tx2"/>
                </a:solidFill>
              </a:rPr>
              <a:t> +127 = 133 (205</a:t>
            </a:r>
            <a:r>
              <a:rPr lang="ru-RU" sz="2000" baseline="-25000" dirty="0" smtClean="0">
                <a:solidFill>
                  <a:schemeClr val="tx2"/>
                </a:solidFill>
              </a:rPr>
              <a:t>8</a:t>
            </a:r>
            <a:r>
              <a:rPr lang="ru-RU" sz="2000" dirty="0" smtClean="0">
                <a:solidFill>
                  <a:schemeClr val="tx2"/>
                </a:solidFill>
              </a:rPr>
              <a:t> в восьмеричной системе счисления или 10000101</a:t>
            </a:r>
            <a:r>
              <a:rPr lang="ru-RU" sz="2000" baseline="-25000" dirty="0" smtClean="0">
                <a:solidFill>
                  <a:schemeClr val="tx2"/>
                </a:solidFill>
              </a:rPr>
              <a:t>2</a:t>
            </a:r>
            <a:r>
              <a:rPr lang="ru-RU" sz="2000" dirty="0" smtClean="0">
                <a:solidFill>
                  <a:schemeClr val="tx2"/>
                </a:solidFill>
              </a:rPr>
              <a:t> – в двоичной)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ru-RU" sz="2000" dirty="0" smtClean="0">
              <a:solidFill>
                <a:schemeClr val="tx2"/>
              </a:solidFill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4. </a:t>
            </a:r>
            <a:r>
              <a:rPr lang="ru-RU" sz="2000" dirty="0" smtClean="0">
                <a:solidFill>
                  <a:schemeClr val="tx2"/>
                </a:solidFill>
              </a:rPr>
              <a:t>Вычислим нормализованную мантиссу числа. Разделим 122 на 64 и представим результат деления в виде вещественного числа с фиксированной точкой (целая часть, точка, дробная часть)  – 1.90625, затем ведущую (старшую) единицу отбросим и получим число 0.90625. Теперь от десятичной системы счисления перейдём к двоичной, получим число 0.11101</a:t>
            </a:r>
            <a:r>
              <a:rPr lang="ru-RU" sz="2000" baseline="-25000" dirty="0" smtClean="0">
                <a:solidFill>
                  <a:schemeClr val="tx2"/>
                </a:solidFill>
              </a:rPr>
              <a:t>2</a:t>
            </a:r>
            <a:r>
              <a:rPr lang="ru-RU" sz="2000" dirty="0" smtClean="0">
                <a:solidFill>
                  <a:schemeClr val="tx2"/>
                </a:solidFill>
              </a:rPr>
              <a:t>. Итак, </a:t>
            </a:r>
            <a:r>
              <a:rPr lang="en-US" sz="2000" dirty="0" smtClean="0">
                <a:solidFill>
                  <a:schemeClr val="tx2"/>
                </a:solidFill>
              </a:rPr>
              <a:t>M = </a:t>
            </a:r>
            <a:r>
              <a:rPr lang="ru-RU" sz="2000" dirty="0" smtClean="0">
                <a:solidFill>
                  <a:schemeClr val="tx2"/>
                </a:solidFill>
              </a:rPr>
              <a:t>0.11101</a:t>
            </a:r>
            <a:r>
              <a:rPr lang="ru-RU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.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Результат конкатенации (“склейки”) трёх двоичных полей: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01000010111101000000000000000000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521" y="1468175"/>
            <a:ext cx="8683626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Вещественная арифметика. Алгоритм распаковки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Получив представление об алгоритме упаковки (прямая задача), выясним, как распаковывается 32-разрядное двоичное поле, с тем чтобы получить число с плавающей точкой в десятичной системе счисления, зная формат его хранения (обратная задача).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Пусть объект, представляющий собой 32-разрядный двоичный код после упаковки числа с плавающей точкой, называется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, тогда: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знак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S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будет определяться как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31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,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двоичный порядок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E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будет вычисляться как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30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7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29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6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28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5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27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4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26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3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25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24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1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23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– 127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10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,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нормализованная мантисса М будет вычисляться как 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22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-1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21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-2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 + …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F</a:t>
            </a:r>
            <a:r>
              <a:rPr lang="ru-RU" sz="2000" baseline="-25000" dirty="0" smtClean="0">
                <a:solidFill>
                  <a:schemeClr val="tx2"/>
                </a:solidFill>
                <a:latin typeface="Myriad Pro"/>
              </a:rPr>
              <a:t>0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2</a:t>
            </a:r>
            <a:r>
              <a:rPr lang="ru-RU" sz="2000" baseline="30000" dirty="0" smtClean="0">
                <a:solidFill>
                  <a:schemeClr val="tx2"/>
                </a:solidFill>
                <a:latin typeface="Myriad Pro"/>
              </a:rPr>
              <a:t>-23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.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Тогда число с плавающей точкой в десятичной системе счисления будет вычисляться как (</a:t>
            </a:r>
            <a:r>
              <a:rPr lang="ru-RU" sz="2000" dirty="0" smtClean="0">
                <a:solidFill>
                  <a:schemeClr val="tx2"/>
                </a:solidFill>
              </a:rPr>
              <a:t>– 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1)</a:t>
            </a:r>
            <a:r>
              <a:rPr lang="en-US" sz="2000" baseline="30000" dirty="0" smtClean="0">
                <a:solidFill>
                  <a:schemeClr val="tx2"/>
                </a:solidFill>
                <a:latin typeface="Myriad Pro"/>
              </a:rPr>
              <a:t>S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(1 + 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M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)2</a:t>
            </a:r>
            <a:r>
              <a:rPr lang="en-US" sz="2000" baseline="30000" dirty="0" smtClean="0">
                <a:solidFill>
                  <a:schemeClr val="tx2"/>
                </a:solidFill>
                <a:latin typeface="Myriad Pro"/>
              </a:rPr>
              <a:t>E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19731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знаковая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0441" y="2371215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беззнаковая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521" y="291486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Вещественная арифметика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40441" y="342211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знаковая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521" y="1468175"/>
            <a:ext cx="868362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Вещественная арифметика. Пример распаковки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Число с плавающей точкой 122.0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Двоичный код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01000010111101000000000000000000</a:t>
            </a:r>
          </a:p>
          <a:p>
            <a:endParaRPr lang="ru-RU" sz="1400" dirty="0" smtClean="0">
              <a:solidFill>
                <a:schemeClr val="tx2"/>
              </a:solidFill>
              <a:latin typeface="Myriad Pro"/>
            </a:endParaRPr>
          </a:p>
          <a:p>
            <a:r>
              <a:rPr lang="ru-RU" sz="2000" dirty="0" smtClean="0">
                <a:solidFill>
                  <a:schemeClr val="tx2"/>
                </a:solidFill>
              </a:rPr>
              <a:t>Представим в десятичной системе счисления число с плавающей точкой по двоичному коду его внутреннего представления: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1. Знак </a:t>
            </a:r>
            <a:r>
              <a:rPr lang="en-US" sz="2000" dirty="0" smtClean="0">
                <a:solidFill>
                  <a:schemeClr val="tx2"/>
                </a:solidFill>
              </a:rPr>
              <a:t>S</a:t>
            </a:r>
            <a:r>
              <a:rPr lang="ru-RU" sz="2000" dirty="0" smtClean="0">
                <a:solidFill>
                  <a:schemeClr val="tx2"/>
                </a:solidFill>
              </a:rPr>
              <a:t> = 0.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2. Двоичный порядок </a:t>
            </a:r>
            <a:r>
              <a:rPr lang="en-US" sz="2000" dirty="0" smtClean="0">
                <a:solidFill>
                  <a:schemeClr val="tx2"/>
                </a:solidFill>
              </a:rPr>
              <a:t>E</a:t>
            </a:r>
            <a:r>
              <a:rPr lang="ru-RU" sz="2000" dirty="0" smtClean="0">
                <a:solidFill>
                  <a:schemeClr val="tx2"/>
                </a:solidFill>
              </a:rPr>
              <a:t> = 6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(10000101</a:t>
            </a:r>
            <a:r>
              <a:rPr lang="ru-RU" sz="2000" baseline="-25000" dirty="0" smtClean="0">
                <a:solidFill>
                  <a:schemeClr val="tx2"/>
                </a:solidFill>
              </a:rPr>
              <a:t>2</a:t>
            </a:r>
            <a:r>
              <a:rPr lang="ru-RU" sz="2000" dirty="0" smtClean="0">
                <a:solidFill>
                  <a:schemeClr val="tx2"/>
                </a:solidFill>
              </a:rPr>
              <a:t> – 127</a:t>
            </a:r>
            <a:r>
              <a:rPr lang="ru-RU" sz="2000" baseline="-25000" dirty="0" smtClean="0">
                <a:solidFill>
                  <a:schemeClr val="tx2"/>
                </a:solidFill>
              </a:rPr>
              <a:t>10</a:t>
            </a:r>
            <a:r>
              <a:rPr lang="ru-RU" sz="2000" dirty="0" smtClean="0">
                <a:solidFill>
                  <a:schemeClr val="tx2"/>
                </a:solidFill>
              </a:rPr>
              <a:t> = 128 + 4 + 1 – 127 = 6).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3. Нормализованная мантисса М = 0.90625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(11101000000000000000000</a:t>
            </a:r>
            <a:r>
              <a:rPr lang="ru-RU" sz="2000" baseline="-25000" dirty="0" smtClean="0">
                <a:solidFill>
                  <a:schemeClr val="tx2"/>
                </a:solidFill>
              </a:rPr>
              <a:t>2</a:t>
            </a:r>
            <a:r>
              <a:rPr lang="ru-RU" sz="2000" dirty="0" smtClean="0">
                <a:solidFill>
                  <a:schemeClr val="tx2"/>
                </a:solidFill>
              </a:rPr>
              <a:t> = 2</a:t>
            </a:r>
            <a:r>
              <a:rPr lang="ru-RU" sz="2000" baseline="30000" dirty="0" smtClean="0">
                <a:solidFill>
                  <a:schemeClr val="tx2"/>
                </a:solidFill>
              </a:rPr>
              <a:t>-1</a:t>
            </a:r>
            <a:r>
              <a:rPr lang="ru-RU" sz="2000" dirty="0" smtClean="0">
                <a:solidFill>
                  <a:schemeClr val="tx2"/>
                </a:solidFill>
              </a:rPr>
              <a:t> + 2</a:t>
            </a:r>
            <a:r>
              <a:rPr lang="ru-RU" sz="2000" baseline="30000" dirty="0" smtClean="0">
                <a:solidFill>
                  <a:schemeClr val="tx2"/>
                </a:solidFill>
              </a:rPr>
              <a:t>-2</a:t>
            </a:r>
            <a:r>
              <a:rPr lang="ru-RU" sz="2000" dirty="0" smtClean="0">
                <a:solidFill>
                  <a:schemeClr val="tx2"/>
                </a:solidFill>
              </a:rPr>
              <a:t> + 2</a:t>
            </a:r>
            <a:r>
              <a:rPr lang="ru-RU" sz="2000" baseline="30000" dirty="0" smtClean="0">
                <a:solidFill>
                  <a:schemeClr val="tx2"/>
                </a:solidFill>
              </a:rPr>
              <a:t>-3</a:t>
            </a:r>
            <a:r>
              <a:rPr lang="ru-RU" sz="2000" dirty="0" smtClean="0">
                <a:solidFill>
                  <a:schemeClr val="tx2"/>
                </a:solidFill>
              </a:rPr>
              <a:t> + 2</a:t>
            </a:r>
            <a:r>
              <a:rPr lang="ru-RU" sz="2000" baseline="30000" dirty="0" smtClean="0">
                <a:solidFill>
                  <a:schemeClr val="tx2"/>
                </a:solidFill>
              </a:rPr>
              <a:t>-5</a:t>
            </a:r>
            <a:r>
              <a:rPr lang="ru-RU" sz="2000" dirty="0" smtClean="0">
                <a:solidFill>
                  <a:schemeClr val="tx2"/>
                </a:solidFill>
              </a:rPr>
              <a:t> =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    0.5 + 0.25 + 0.125 + 0.03125 = 0.90625).</a:t>
            </a:r>
          </a:p>
          <a:p>
            <a:r>
              <a:rPr lang="ru-RU" sz="2000" dirty="0" smtClean="0">
                <a:solidFill>
                  <a:schemeClr val="tx2"/>
                </a:solidFill>
              </a:rPr>
              <a:t>Итак, (– 1)</a:t>
            </a:r>
            <a:r>
              <a:rPr lang="en-US" sz="2000" baseline="30000" dirty="0" smtClean="0">
                <a:solidFill>
                  <a:schemeClr val="tx2"/>
                </a:solidFill>
              </a:rPr>
              <a:t>S</a:t>
            </a:r>
            <a:r>
              <a:rPr lang="ru-RU" sz="2000" dirty="0" smtClean="0">
                <a:solidFill>
                  <a:schemeClr val="tx2"/>
                </a:solidFill>
              </a:rPr>
              <a:t>(1 + </a:t>
            </a:r>
            <a:r>
              <a:rPr lang="en-US" sz="2000" dirty="0" smtClean="0">
                <a:solidFill>
                  <a:schemeClr val="tx2"/>
                </a:solidFill>
              </a:rPr>
              <a:t>M</a:t>
            </a:r>
            <a:r>
              <a:rPr lang="ru-RU" sz="2000" dirty="0" smtClean="0">
                <a:solidFill>
                  <a:schemeClr val="tx2"/>
                </a:solidFill>
              </a:rPr>
              <a:t>)2</a:t>
            </a:r>
            <a:r>
              <a:rPr lang="en-US" sz="2000" baseline="30000" dirty="0" smtClean="0">
                <a:solidFill>
                  <a:schemeClr val="tx2"/>
                </a:solidFill>
              </a:rPr>
              <a:t>E</a:t>
            </a:r>
            <a:r>
              <a:rPr lang="ru-RU" sz="2000" dirty="0" smtClean="0">
                <a:solidFill>
                  <a:schemeClr val="tx2"/>
                </a:solidFill>
              </a:rPr>
              <a:t> = (– 1)</a:t>
            </a:r>
            <a:r>
              <a:rPr lang="ru-RU" sz="2000" baseline="30000" dirty="0" smtClean="0">
                <a:solidFill>
                  <a:schemeClr val="tx2"/>
                </a:solidFill>
              </a:rPr>
              <a:t>0</a:t>
            </a:r>
            <a:r>
              <a:rPr lang="ru-RU" sz="2000" dirty="0" smtClean="0">
                <a:solidFill>
                  <a:schemeClr val="tx2"/>
                </a:solidFill>
              </a:rPr>
              <a:t>(1 + 0.90625)2</a:t>
            </a:r>
            <a:r>
              <a:rPr lang="ru-RU" sz="2000" baseline="30000" dirty="0" smtClean="0">
                <a:solidFill>
                  <a:schemeClr val="tx2"/>
                </a:solidFill>
              </a:rPr>
              <a:t>6</a:t>
            </a:r>
            <a:r>
              <a:rPr lang="ru-RU" sz="2000" dirty="0" smtClean="0">
                <a:solidFill>
                  <a:schemeClr val="tx2"/>
                </a:solidFill>
              </a:rPr>
              <a:t> = 122.0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19731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знаковая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0441" y="313550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беззнаковая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0441" y="2425807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en-US" sz="2400" dirty="0" smtClean="0">
                <a:solidFill>
                  <a:schemeClr val="tx2"/>
                </a:solidFill>
              </a:rPr>
              <a:t>– r </a:t>
            </a:r>
            <a:r>
              <a:rPr lang="en-US" sz="2400" baseline="30000" dirty="0" smtClean="0">
                <a:solidFill>
                  <a:schemeClr val="tx2"/>
                </a:solidFill>
              </a:rPr>
              <a:t>n – 1 </a:t>
            </a:r>
            <a:r>
              <a:rPr lang="en-US" sz="2400" dirty="0" smtClean="0">
                <a:solidFill>
                  <a:schemeClr val="tx2"/>
                </a:solidFill>
              </a:rPr>
              <a:t>, r </a:t>
            </a:r>
            <a:r>
              <a:rPr lang="en-US" sz="2400" baseline="30000" dirty="0" smtClean="0">
                <a:solidFill>
                  <a:schemeClr val="tx2"/>
                </a:solidFill>
              </a:rPr>
              <a:t>n – 1 </a:t>
            </a:r>
            <a:r>
              <a:rPr lang="en-US" sz="2400" dirty="0" smtClean="0">
                <a:solidFill>
                  <a:schemeClr val="tx2"/>
                </a:solidFill>
              </a:rPr>
              <a:t>– 1]</a:t>
            </a:r>
            <a:endParaRPr lang="ru-RU" sz="2400" dirty="0" smtClean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9065" y="3738287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ru-RU" sz="2400" dirty="0" smtClean="0">
                <a:solidFill>
                  <a:schemeClr val="tx2"/>
                </a:solidFill>
              </a:rPr>
              <a:t>0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, r </a:t>
            </a:r>
            <a:r>
              <a:rPr lang="en-US" sz="2400" baseline="30000" dirty="0" smtClean="0">
                <a:solidFill>
                  <a:schemeClr val="tx2"/>
                </a:solidFill>
              </a:rPr>
              <a:t>n  </a:t>
            </a:r>
            <a:r>
              <a:rPr lang="en-US" sz="2400" dirty="0" smtClean="0">
                <a:solidFill>
                  <a:schemeClr val="tx2"/>
                </a:solidFill>
              </a:rPr>
              <a:t>– 1]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31337" y="4395663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</a:t>
            </a:r>
            <a:r>
              <a:rPr lang="en-US" sz="2400" dirty="0" smtClean="0">
                <a:solidFill>
                  <a:schemeClr val="tx2"/>
                </a:solidFill>
              </a:rPr>
              <a:t>r – </a:t>
            </a:r>
            <a:r>
              <a:rPr lang="ru-RU" sz="2400" dirty="0" smtClean="0">
                <a:solidFill>
                  <a:schemeClr val="tx2"/>
                </a:solidFill>
              </a:rPr>
              <a:t>основание системы счисления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</a:p>
          <a:p>
            <a:pPr indent="-457200"/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n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количество разрядов формата хранения числа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 двоичных чисел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19731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знаковая 8-разрядная архитектура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0441" y="313550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беззнаковая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8-разрядная архитектура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0441" y="2425807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en-US" sz="2400" dirty="0" smtClean="0">
                <a:solidFill>
                  <a:schemeClr val="tx2"/>
                </a:solidFill>
              </a:rPr>
              <a:t>– </a:t>
            </a:r>
            <a:r>
              <a:rPr lang="ru-RU" sz="24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baseline="30000" dirty="0" smtClean="0">
                <a:solidFill>
                  <a:schemeClr val="tx2"/>
                </a:solidFill>
              </a:rPr>
              <a:t>8</a:t>
            </a:r>
            <a:r>
              <a:rPr lang="en-US" sz="2400" baseline="30000" dirty="0" smtClean="0">
                <a:solidFill>
                  <a:schemeClr val="tx2"/>
                </a:solidFill>
              </a:rPr>
              <a:t> – 1 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ru-RU" sz="24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baseline="30000" dirty="0" smtClean="0">
                <a:solidFill>
                  <a:schemeClr val="tx2"/>
                </a:solidFill>
              </a:rPr>
              <a:t>8</a:t>
            </a:r>
            <a:r>
              <a:rPr lang="en-US" sz="2400" baseline="30000" dirty="0" smtClean="0">
                <a:solidFill>
                  <a:schemeClr val="tx2"/>
                </a:solidFill>
              </a:rPr>
              <a:t> – 1 </a:t>
            </a:r>
            <a:r>
              <a:rPr lang="en-US" sz="2400" dirty="0" smtClean="0">
                <a:solidFill>
                  <a:schemeClr val="tx2"/>
                </a:solidFill>
              </a:rPr>
              <a:t>– 1]</a:t>
            </a:r>
            <a:r>
              <a:rPr lang="ru-RU" sz="2400" dirty="0" smtClean="0">
                <a:solidFill>
                  <a:schemeClr val="tx2"/>
                </a:solidFill>
              </a:rPr>
              <a:t> =</a:t>
            </a:r>
            <a:r>
              <a:rPr lang="en-US" sz="2400" dirty="0" smtClean="0">
                <a:solidFill>
                  <a:schemeClr val="tx2"/>
                </a:solidFill>
              </a:rPr>
              <a:t>&gt; 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en-US" sz="2400" dirty="0" smtClean="0">
                <a:solidFill>
                  <a:schemeClr val="tx2"/>
                </a:solidFill>
              </a:rPr>
              <a:t>–1</a:t>
            </a:r>
            <a:r>
              <a:rPr lang="ru-RU" sz="24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8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, 1</a:t>
            </a:r>
            <a:r>
              <a:rPr lang="ru-RU" sz="24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7]</a:t>
            </a:r>
            <a:endParaRPr lang="ru-RU" sz="2400" dirty="0" smtClean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9065" y="3588159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ru-RU" sz="2400" dirty="0" smtClean="0">
                <a:solidFill>
                  <a:schemeClr val="tx2"/>
                </a:solidFill>
              </a:rPr>
              <a:t>0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, 2 </a:t>
            </a:r>
            <a:r>
              <a:rPr lang="en-US" sz="2400" baseline="30000" dirty="0" smtClean="0">
                <a:solidFill>
                  <a:schemeClr val="tx2"/>
                </a:solidFill>
              </a:rPr>
              <a:t>8  </a:t>
            </a:r>
            <a:r>
              <a:rPr lang="en-US" sz="2400" dirty="0" smtClean="0">
                <a:solidFill>
                  <a:schemeClr val="tx2"/>
                </a:solidFill>
              </a:rPr>
              <a:t>– 1] =&gt; [0, 255]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 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десятичных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 чисел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197315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знаковая 4-разрядная архитектура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0441" y="313550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беззнаковая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4-разрядная архитектура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0441" y="2425807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en-US" sz="2400" dirty="0" smtClean="0">
                <a:solidFill>
                  <a:schemeClr val="tx2"/>
                </a:solidFill>
              </a:rPr>
              <a:t>– </a:t>
            </a:r>
            <a:r>
              <a:rPr lang="ru-RU" sz="2400" dirty="0" smtClean="0">
                <a:solidFill>
                  <a:schemeClr val="tx2"/>
                </a:solidFill>
              </a:rPr>
              <a:t>10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baseline="30000" dirty="0" smtClean="0">
                <a:solidFill>
                  <a:schemeClr val="tx2"/>
                </a:solidFill>
              </a:rPr>
              <a:t>4</a:t>
            </a:r>
            <a:r>
              <a:rPr lang="en-US" sz="2400" baseline="30000" dirty="0" smtClean="0">
                <a:solidFill>
                  <a:schemeClr val="tx2"/>
                </a:solidFill>
              </a:rPr>
              <a:t> – 1 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ru-RU" sz="2400" dirty="0" smtClean="0">
                <a:solidFill>
                  <a:schemeClr val="tx2"/>
                </a:solidFill>
              </a:rPr>
              <a:t>10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baseline="30000" dirty="0" smtClean="0">
                <a:solidFill>
                  <a:schemeClr val="tx2"/>
                </a:solidFill>
              </a:rPr>
              <a:t>4</a:t>
            </a:r>
            <a:r>
              <a:rPr lang="en-US" sz="2400" baseline="30000" dirty="0" smtClean="0">
                <a:solidFill>
                  <a:schemeClr val="tx2"/>
                </a:solidFill>
              </a:rPr>
              <a:t> – 1 </a:t>
            </a:r>
            <a:r>
              <a:rPr lang="en-US" sz="2400" dirty="0" smtClean="0">
                <a:solidFill>
                  <a:schemeClr val="tx2"/>
                </a:solidFill>
              </a:rPr>
              <a:t>– 1]</a:t>
            </a:r>
            <a:r>
              <a:rPr lang="ru-RU" sz="2400" dirty="0" smtClean="0">
                <a:solidFill>
                  <a:schemeClr val="tx2"/>
                </a:solidFill>
              </a:rPr>
              <a:t> =</a:t>
            </a:r>
            <a:r>
              <a:rPr lang="en-US" sz="2400" dirty="0" smtClean="0">
                <a:solidFill>
                  <a:schemeClr val="tx2"/>
                </a:solidFill>
              </a:rPr>
              <a:t>&gt; 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en-US" sz="2400" dirty="0" smtClean="0">
                <a:solidFill>
                  <a:schemeClr val="tx2"/>
                </a:solidFill>
              </a:rPr>
              <a:t>–1</a:t>
            </a:r>
            <a:r>
              <a:rPr lang="ru-RU" sz="2400" dirty="0" smtClean="0">
                <a:solidFill>
                  <a:schemeClr val="tx2"/>
                </a:solidFill>
              </a:rPr>
              <a:t>000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ru-RU" sz="2400" dirty="0" smtClean="0">
                <a:solidFill>
                  <a:schemeClr val="tx2"/>
                </a:solidFill>
              </a:rPr>
              <a:t>999</a:t>
            </a:r>
            <a:r>
              <a:rPr lang="en-US" sz="2400" dirty="0" smtClean="0">
                <a:solidFill>
                  <a:schemeClr val="tx2"/>
                </a:solidFill>
              </a:rPr>
              <a:t>]</a:t>
            </a:r>
            <a:endParaRPr lang="ru-RU" sz="2400" dirty="0" smtClean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9065" y="3588159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ru-RU" sz="2400" dirty="0" smtClean="0">
                <a:solidFill>
                  <a:schemeClr val="tx2"/>
                </a:solidFill>
              </a:rPr>
              <a:t>0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ru-RU" sz="2400" dirty="0" smtClean="0">
                <a:solidFill>
                  <a:schemeClr val="tx2"/>
                </a:solidFill>
              </a:rPr>
              <a:t>10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baseline="30000" dirty="0" smtClean="0">
                <a:solidFill>
                  <a:schemeClr val="tx2"/>
                </a:solidFill>
              </a:rPr>
              <a:t>4</a:t>
            </a:r>
            <a:r>
              <a:rPr lang="en-US" sz="2400" baseline="30000" dirty="0" smtClean="0">
                <a:solidFill>
                  <a:schemeClr val="tx2"/>
                </a:solidFill>
              </a:rPr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– 1] =&gt; [0, </a:t>
            </a:r>
            <a:r>
              <a:rPr lang="ru-RU" sz="2400" dirty="0" smtClean="0">
                <a:solidFill>
                  <a:schemeClr val="tx2"/>
                </a:solidFill>
              </a:rPr>
              <a:t>9999</a:t>
            </a:r>
            <a:r>
              <a:rPr lang="en-US" sz="2400" dirty="0" smtClean="0">
                <a:solidFill>
                  <a:schemeClr val="tx2"/>
                </a:solidFill>
              </a:rPr>
              <a:t>]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Внутреннее представление двоичных чисел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знаковая 8-разрядная архитектура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0441" y="4950687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беззнаковая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8-разрядная архитектура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0441" y="3394815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0</a:t>
            </a:r>
            <a:r>
              <a:rPr lang="en-US" sz="2000" baseline="30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, 1</a:t>
            </a:r>
            <a:r>
              <a:rPr lang="ru-RU" sz="2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7]</a:t>
            </a:r>
            <a:r>
              <a:rPr lang="ru-RU" sz="2000" dirty="0" smtClean="0">
                <a:solidFill>
                  <a:schemeClr val="tx2"/>
                </a:solidFill>
              </a:rPr>
              <a:t> =</a:t>
            </a:r>
            <a:r>
              <a:rPr lang="en-US" sz="2000" dirty="0" smtClean="0">
                <a:solidFill>
                  <a:schemeClr val="tx2"/>
                </a:solidFill>
              </a:rPr>
              <a:t>&gt; [00000000, 01111111]</a:t>
            </a:r>
            <a:r>
              <a:rPr lang="ru-RU" sz="2000" dirty="0" smtClean="0">
                <a:solidFill>
                  <a:schemeClr val="tx2"/>
                </a:solidFill>
              </a:rPr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- </a:t>
            </a:r>
            <a:r>
              <a:rPr lang="ru-RU" sz="2000" dirty="0" smtClean="0">
                <a:solidFill>
                  <a:schemeClr val="tx2"/>
                </a:solidFill>
              </a:rPr>
              <a:t>прямой код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9065" y="547158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[</a:t>
            </a:r>
            <a:r>
              <a:rPr lang="en-US" sz="2000" dirty="0" smtClean="0">
                <a:solidFill>
                  <a:schemeClr val="tx2"/>
                </a:solidFill>
              </a:rPr>
              <a:t>0, 255] =&gt; [00000000, 11111111]</a:t>
            </a:r>
            <a:endParaRPr lang="ru-RU" sz="20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4089" y="287619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- неотрицательные числа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9065" y="4434335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en-US" sz="2000" dirty="0" smtClean="0">
                <a:solidFill>
                  <a:schemeClr val="tx2"/>
                </a:solidFill>
              </a:rPr>
              <a:t>–1</a:t>
            </a:r>
            <a:r>
              <a:rPr lang="ru-RU" sz="2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8</a:t>
            </a:r>
            <a:r>
              <a:rPr lang="en-US" sz="2000" baseline="30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, –1] =&gt; [10000000, 11111111]</a:t>
            </a:r>
            <a:r>
              <a:rPr lang="ru-RU" sz="2000" dirty="0" smtClean="0">
                <a:solidFill>
                  <a:schemeClr val="tx2"/>
                </a:solidFill>
              </a:rPr>
              <a:t>		- дополнительный код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2713" y="391571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- отрицательные числа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Внутреннее представление 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десятичных</a:t>
            </a:r>
            <a:r>
              <a:rPr lang="en-US" sz="2400" b="1" dirty="0" smtClean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 чисел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знаковая 4-разрядная архитектура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0441" y="4950687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 беззнаковая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4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-разрядная архитектура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0441" y="3394815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ru-RU" sz="2000" dirty="0" smtClean="0">
                <a:solidFill>
                  <a:schemeClr val="tx2"/>
                </a:solidFill>
                <a:latin typeface="Myriad Pro"/>
              </a:rPr>
              <a:t>0</a:t>
            </a:r>
            <a:r>
              <a:rPr lang="en-US" sz="2000" baseline="30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ru-RU" sz="2000" dirty="0" smtClean="0">
                <a:solidFill>
                  <a:schemeClr val="tx2"/>
                </a:solidFill>
              </a:rPr>
              <a:t>999</a:t>
            </a:r>
            <a:r>
              <a:rPr lang="en-US" sz="2000" dirty="0" smtClean="0">
                <a:solidFill>
                  <a:schemeClr val="tx2"/>
                </a:solidFill>
              </a:rPr>
              <a:t>]</a:t>
            </a:r>
            <a:r>
              <a:rPr lang="ru-RU" sz="2000" dirty="0" smtClean="0">
                <a:solidFill>
                  <a:schemeClr val="tx2"/>
                </a:solidFill>
              </a:rPr>
              <a:t> =</a:t>
            </a:r>
            <a:r>
              <a:rPr lang="en-US" sz="2000" dirty="0" smtClean="0">
                <a:solidFill>
                  <a:schemeClr val="tx2"/>
                </a:solidFill>
              </a:rPr>
              <a:t>&gt; [0000, 0</a:t>
            </a:r>
            <a:r>
              <a:rPr lang="ru-RU" sz="2000" dirty="0" smtClean="0">
                <a:solidFill>
                  <a:schemeClr val="tx2"/>
                </a:solidFill>
              </a:rPr>
              <a:t>999</a:t>
            </a:r>
            <a:r>
              <a:rPr lang="en-US" sz="2000" dirty="0" smtClean="0">
                <a:solidFill>
                  <a:schemeClr val="tx2"/>
                </a:solidFill>
              </a:rPr>
              <a:t>]</a:t>
            </a:r>
            <a:r>
              <a:rPr lang="ru-RU" sz="2000" dirty="0" smtClean="0">
                <a:solidFill>
                  <a:schemeClr val="tx2"/>
                </a:solidFill>
              </a:rPr>
              <a:t>			</a:t>
            </a:r>
            <a:r>
              <a:rPr lang="en-US" sz="2000" dirty="0" smtClean="0">
                <a:solidFill>
                  <a:schemeClr val="tx2"/>
                </a:solidFill>
              </a:rPr>
              <a:t>- </a:t>
            </a:r>
            <a:r>
              <a:rPr lang="ru-RU" sz="2000" dirty="0" smtClean="0">
                <a:solidFill>
                  <a:schemeClr val="tx2"/>
                </a:solidFill>
              </a:rPr>
              <a:t>прямой код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9065" y="547158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[</a:t>
            </a:r>
            <a:r>
              <a:rPr lang="en-US" sz="2000" dirty="0" smtClean="0">
                <a:solidFill>
                  <a:schemeClr val="tx2"/>
                </a:solidFill>
              </a:rPr>
              <a:t>0, 9999] =&gt; [0000, 9999]</a:t>
            </a:r>
            <a:endParaRPr lang="ru-RU" sz="20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4089" y="287619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- неотрицательные числа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9065" y="4434335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yriad Pro"/>
              </a:rPr>
              <a:t>[</a:t>
            </a:r>
            <a:r>
              <a:rPr lang="en-US" sz="2000" dirty="0" smtClean="0">
                <a:solidFill>
                  <a:schemeClr val="tx2"/>
                </a:solidFill>
              </a:rPr>
              <a:t>–1</a:t>
            </a:r>
            <a:r>
              <a:rPr lang="ru-RU" sz="2000" dirty="0" smtClean="0">
                <a:solidFill>
                  <a:schemeClr val="tx2"/>
                </a:solidFill>
              </a:rPr>
              <a:t>000</a:t>
            </a:r>
            <a:r>
              <a:rPr lang="en-US" sz="2000" baseline="30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, –1] =&gt; [</a:t>
            </a:r>
            <a:r>
              <a:rPr lang="ru-RU" sz="2000" dirty="0" smtClean="0">
                <a:solidFill>
                  <a:schemeClr val="tx2"/>
                </a:solidFill>
              </a:rPr>
              <a:t>9</a:t>
            </a:r>
            <a:r>
              <a:rPr lang="en-US" sz="2000" dirty="0" smtClean="0">
                <a:solidFill>
                  <a:schemeClr val="tx2"/>
                </a:solidFill>
              </a:rPr>
              <a:t>000,</a:t>
            </a:r>
            <a:r>
              <a:rPr lang="ru-RU" sz="2000" dirty="0" smtClean="0">
                <a:solidFill>
                  <a:schemeClr val="tx2"/>
                </a:solidFill>
              </a:rPr>
              <a:t> 9999</a:t>
            </a:r>
            <a:r>
              <a:rPr lang="en-US" sz="2000" dirty="0" smtClean="0">
                <a:solidFill>
                  <a:schemeClr val="tx2"/>
                </a:solidFill>
              </a:rPr>
              <a:t>]</a:t>
            </a:r>
            <a:r>
              <a:rPr lang="ru-RU" sz="2000" dirty="0" smtClean="0">
                <a:solidFill>
                  <a:schemeClr val="tx2"/>
                </a:solidFill>
              </a:rPr>
              <a:t>		- дополнительный код</a:t>
            </a:r>
            <a:endParaRPr lang="ru-RU" sz="2000" dirty="0" smtClean="0">
              <a:solidFill>
                <a:schemeClr val="tx2"/>
              </a:solidFill>
              <a:latin typeface="Myriad Pro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2713" y="3915711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- отрицательные числа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Правила преобразования кода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ДК = ОК(ПК) + 1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441" y="2889839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ПК = ОК(ДК) + 1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40441" y="3449407"/>
            <a:ext cx="86836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ПК – прямой код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ОК – обратный код (поразрядное дополнение)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ДК – дополнительный код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33696" y="6415089"/>
            <a:ext cx="511652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Национальный исследовательский университет «Высшая </a:t>
            </a:r>
            <a:r>
              <a:rPr lang="ru-RU" sz="800" dirty="0">
                <a:solidFill>
                  <a:prstClr val="white"/>
                </a:solidFill>
                <a:latin typeface="Myriad Pro"/>
              </a:rPr>
              <a:t>школа </a:t>
            </a:r>
            <a:r>
              <a:rPr lang="ru-RU" sz="800" dirty="0" smtClean="0">
                <a:solidFill>
                  <a:prstClr val="white"/>
                </a:solidFill>
                <a:latin typeface="Myriad Pro"/>
              </a:rPr>
              <a:t>экономики», Нижний Новгород, 2017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1" y="114301"/>
            <a:ext cx="7477125" cy="93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200" dirty="0" smtClean="0">
                <a:solidFill>
                  <a:prstClr val="white"/>
                </a:solidFill>
                <a:latin typeface="Myriad Pro"/>
              </a:rPr>
              <a:t>Компьютерная арифметика</a:t>
            </a:r>
            <a:endParaRPr lang="en-US" sz="3200" dirty="0" smtClea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49" y="1479551"/>
            <a:ext cx="86836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Целочисленная арифметика.</a:t>
            </a:r>
          </a:p>
          <a:p>
            <a:pPr indent="-457200"/>
            <a:r>
              <a:rPr lang="ru-RU" sz="2400" b="1" dirty="0" smtClean="0">
                <a:solidFill>
                  <a:srgbClr val="003F82"/>
                </a:solidFill>
                <a:latin typeface="Myriad Pro"/>
              </a:rPr>
              <a:t>Примеры преобразования двоичного кода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38169" y="2368943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441" y="2889839"/>
            <a:ext cx="86836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00010001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(021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11101110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356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11101111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357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40441" y="4186399"/>
            <a:ext cx="8683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Десятичное число 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–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7</a:t>
            </a:r>
            <a:endParaRPr lang="ru-RU" sz="2400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9065" y="4666351"/>
            <a:ext cx="86836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ДК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111</a:t>
            </a:r>
            <a:r>
              <a:rPr lang="en-US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357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ОК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00010000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020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  <a:p>
            <a:pPr indent="-457200"/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	ПК =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&gt; </a:t>
            </a:r>
            <a:r>
              <a:rPr lang="ru-RU" sz="2400" b="1" dirty="0" smtClean="0">
                <a:solidFill>
                  <a:srgbClr val="003F82"/>
                </a:solidFill>
                <a:latin typeface="Courier New" pitchFamily="49" charset="0"/>
                <a:cs typeface="Courier New" pitchFamily="49" charset="0"/>
              </a:rPr>
              <a:t>00010001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				(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021</a:t>
            </a:r>
            <a:r>
              <a:rPr lang="en-US" sz="2400" dirty="0" smtClean="0">
                <a:solidFill>
                  <a:srgbClr val="003F82"/>
                </a:solidFill>
                <a:latin typeface="Myriad Pro"/>
              </a:rPr>
              <a:t> – </a:t>
            </a:r>
            <a:r>
              <a:rPr lang="ru-RU" sz="2400" dirty="0" smtClean="0">
                <a:solidFill>
                  <a:srgbClr val="003F82"/>
                </a:solidFill>
                <a:latin typeface="Myriad Pro"/>
              </a:rPr>
              <a:t>восьмеричное)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1006</Words>
  <Application>Microsoft Macintosh PowerPoint</Application>
  <PresentationFormat>Экран (4:3)</PresentationFormat>
  <Paragraphs>254</Paragraphs>
  <Slides>20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Образовательные программы «Бизнес-информатика»  «Прикладная математика и информатика» «Программная инженерия» (бакалавриат)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hse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Образовательные программы «Бизнес-информатика»  «Прикладная математика и информатика» «Программная инженерия» (бакалавриат)</dc:title>
  <dc:creator>ValerDem</dc:creator>
  <cp:lastModifiedBy>ValerDem</cp:lastModifiedBy>
  <cp:revision>117</cp:revision>
  <dcterms:created xsi:type="dcterms:W3CDTF">2010-09-30T06:45:29Z</dcterms:created>
  <dcterms:modified xsi:type="dcterms:W3CDTF">2017-09-13T09:13:32Z</dcterms:modified>
</cp:coreProperties>
</file>