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Poppins"/>
      <p:regular r:id="rId18"/>
      <p:bold r:id="rId19"/>
      <p:italic r:id="rId20"/>
      <p:boldItalic r:id="rId21"/>
    </p:embeddedFont>
    <p:embeddedFont>
      <p:font typeface="Poppins Black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11" Type="http://schemas.openxmlformats.org/officeDocument/2006/relationships/slide" Target="slides/slide6.xml"/><Relationship Id="rId22" Type="http://schemas.openxmlformats.org/officeDocument/2006/relationships/font" Target="fonts/PoppinsBlack-bold.fntdata"/><Relationship Id="rId10" Type="http://schemas.openxmlformats.org/officeDocument/2006/relationships/slide" Target="slides/slide5.xml"/><Relationship Id="rId21" Type="http://schemas.openxmlformats.org/officeDocument/2006/relationships/font" Target="fonts/Poppi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oppinsBlac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bold.fntdata"/><Relationship Id="rId6" Type="http://schemas.openxmlformats.org/officeDocument/2006/relationships/slide" Target="slides/slide1.xml"/><Relationship Id="rId18" Type="http://schemas.openxmlformats.org/officeDocument/2006/relationships/font" Target="fonts/Poppi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c6b828f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c6b828f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c6b828f8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c6b828f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c6b828f8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c6b828f8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c6b828f8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c6b828f8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c6b828f8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c6b828f8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c6b828f8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c6b828f8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c6b828f8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c6b828f8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c6b828f8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c6b828f8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5483" r="5492" t="0"/>
          <a:stretch/>
        </p:blipFill>
        <p:spPr>
          <a:xfrm>
            <a:off x="-96875" y="0"/>
            <a:ext cx="81404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4632675" y="97900"/>
            <a:ext cx="4300800" cy="81540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475900" y="304375"/>
            <a:ext cx="4383900" cy="14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oppins Black"/>
              <a:buNone/>
              <a:defRPr sz="40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475900" y="1774425"/>
            <a:ext cx="4383900" cy="28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●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55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○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55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■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55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●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55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○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55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■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55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●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55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○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55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CCCCCC"/>
              </a:buClr>
              <a:buSzPts val="2000"/>
              <a:buFont typeface="Poppins"/>
              <a:buChar char="■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">
  <p:cSld name="TITLE_1_2_2_1_1">
    <p:bg>
      <p:bgPr>
        <a:solidFill>
          <a:srgbClr val="181818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6161922">
            <a:off x="-1752261" y="-1640049"/>
            <a:ext cx="3717721" cy="2968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162979">
            <a:off x="-2000036" y="3902725"/>
            <a:ext cx="3717722" cy="296838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270650" y="896075"/>
            <a:ext cx="3590700" cy="3590700"/>
          </a:xfrm>
          <a:prstGeom prst="ellipse">
            <a:avLst/>
          </a:prstGeom>
          <a:gradFill>
            <a:gsLst>
              <a:gs pos="0">
                <a:srgbClr val="757F9A"/>
              </a:gs>
              <a:gs pos="100000">
                <a:srgbClr val="D4DAE5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1"/>
          <p:cNvSpPr txBox="1"/>
          <p:nvPr>
            <p:ph type="title"/>
          </p:nvPr>
        </p:nvSpPr>
        <p:spPr>
          <a:xfrm>
            <a:off x="4373050" y="304375"/>
            <a:ext cx="4607400" cy="14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oppins Black"/>
              <a:buNone/>
              <a:defRPr sz="40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373050" y="1774425"/>
            <a:ext cx="4607400" cy="28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●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55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○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55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■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55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●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55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○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55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■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55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●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55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○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55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CCCCCC"/>
              </a:buClr>
              <a:buSzPts val="2000"/>
              <a:buFont typeface="Poppins"/>
              <a:buChar char="■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57" name="Google Shape;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155778">
            <a:off x="2089623" y="4125250"/>
            <a:ext cx="3359179" cy="26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8459427">
            <a:off x="6524496" y="3106390"/>
            <a:ext cx="4779304" cy="3815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9300772">
            <a:off x="-1684154" y="3469415"/>
            <a:ext cx="4779304" cy="381597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/>
        </p:nvSpPr>
        <p:spPr>
          <a:xfrm>
            <a:off x="2220900" y="220650"/>
            <a:ext cx="4702200" cy="47022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845500" y="1321475"/>
            <a:ext cx="34476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oppins Black"/>
              <a:buNone/>
              <a:defRPr sz="30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845475" y="2271400"/>
            <a:ext cx="3447600" cy="15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●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556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○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556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■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556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●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556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○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556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■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556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●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556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○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556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CCCCCC"/>
              </a:buClr>
              <a:buSzPts val="2000"/>
              <a:buFont typeface="Poppins"/>
              <a:buChar char="■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">
  <p:cSld name="SECTION_HEADER_1_1">
    <p:bg>
      <p:bgPr>
        <a:gradFill>
          <a:gsLst>
            <a:gs pos="0">
              <a:srgbClr val="757F9A"/>
            </a:gs>
            <a:gs pos="100000">
              <a:srgbClr val="D4DAE5"/>
            </a:gs>
          </a:gsLst>
          <a:lin ang="0" scaled="0"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220900" y="220650"/>
            <a:ext cx="4702200" cy="4702200"/>
          </a:xfrm>
          <a:prstGeom prst="ellipse">
            <a:avLst/>
          </a:prstGeom>
          <a:solidFill>
            <a:srgbClr val="1818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2845500" y="1321475"/>
            <a:ext cx="34476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oppins Black"/>
              <a:buNone/>
              <a:defRPr sz="30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2845475" y="2271400"/>
            <a:ext cx="3447600" cy="15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●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556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○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556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■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556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●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556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○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556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■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556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●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556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○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556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CCCCCC"/>
              </a:buClr>
              <a:buSzPts val="2000"/>
              <a:buFont typeface="Poppins"/>
              <a:buChar char="■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">
  <p:cSld name="SECTION_HEADER_1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343463" y="1323463"/>
            <a:ext cx="2385300" cy="2385300"/>
          </a:xfrm>
          <a:prstGeom prst="ellipse">
            <a:avLst/>
          </a:prstGeom>
          <a:gradFill>
            <a:gsLst>
              <a:gs pos="0">
                <a:srgbClr val="757F9A"/>
              </a:gs>
              <a:gs pos="100000">
                <a:srgbClr val="D4DAE5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379351" y="1281450"/>
            <a:ext cx="2385300" cy="2385300"/>
          </a:xfrm>
          <a:prstGeom prst="ellipse">
            <a:avLst/>
          </a:prstGeom>
          <a:gradFill>
            <a:gsLst>
              <a:gs pos="0">
                <a:srgbClr val="757F9A"/>
              </a:gs>
              <a:gs pos="100000">
                <a:srgbClr val="D4DAE5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415240" y="1281450"/>
            <a:ext cx="2385300" cy="2385300"/>
          </a:xfrm>
          <a:prstGeom prst="ellipse">
            <a:avLst/>
          </a:prstGeom>
          <a:gradFill>
            <a:gsLst>
              <a:gs pos="0">
                <a:srgbClr val="757F9A"/>
              </a:gs>
              <a:gs pos="100000">
                <a:srgbClr val="D4DAE5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0" y="236950"/>
            <a:ext cx="91440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oppins Black"/>
              <a:buNone/>
              <a:defRPr sz="40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271200" y="3789000"/>
            <a:ext cx="24573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●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556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○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556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■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556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●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556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○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556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■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556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●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556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○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556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CCCCCC"/>
              </a:buClr>
              <a:buSzPts val="2000"/>
              <a:buFont typeface="Poppins"/>
              <a:buChar char="■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2" type="body"/>
          </p:nvPr>
        </p:nvSpPr>
        <p:spPr>
          <a:xfrm>
            <a:off x="3307200" y="3789000"/>
            <a:ext cx="24573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●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556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○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556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■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556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●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556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○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556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■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556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●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556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○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556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CCCCCC"/>
              </a:buClr>
              <a:buSzPts val="2000"/>
              <a:buFont typeface="Poppins"/>
              <a:buChar char="■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3" type="body"/>
          </p:nvPr>
        </p:nvSpPr>
        <p:spPr>
          <a:xfrm>
            <a:off x="6379250" y="3789000"/>
            <a:ext cx="24573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●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556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○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556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■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556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●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556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○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556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■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556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●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556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○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556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CCCCCC"/>
              </a:buClr>
              <a:buSzPts val="2000"/>
              <a:buFont typeface="Poppins"/>
              <a:buChar char="■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">
  <p:cSld name="TITLE_1_2_3_1">
    <p:bg>
      <p:bgPr>
        <a:solidFill>
          <a:srgbClr val="181818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/>
          </a:blip>
          <a:srcRect b="0" l="0" r="23111" t="0"/>
          <a:stretch/>
        </p:blipFill>
        <p:spPr>
          <a:xfrm>
            <a:off x="6619183" y="4597375"/>
            <a:ext cx="2337889" cy="4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type="title"/>
          </p:nvPr>
        </p:nvSpPr>
        <p:spPr>
          <a:xfrm>
            <a:off x="0" y="1611300"/>
            <a:ext cx="91440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oppins Black"/>
              <a:buNone/>
              <a:defRPr sz="40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0" y="2881800"/>
            <a:ext cx="91440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P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43450" y="2148124"/>
            <a:ext cx="6057100" cy="8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TITLE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23111" t="0"/>
          <a:stretch/>
        </p:blipFill>
        <p:spPr>
          <a:xfrm>
            <a:off x="1579400" y="2003900"/>
            <a:ext cx="5985188" cy="11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">
  <p:cSld name="TITLE_1">
    <p:bg>
      <p:bgPr>
        <a:solidFill>
          <a:srgbClr val="181818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0" y="1611300"/>
            <a:ext cx="91440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oppins Black"/>
              <a:buNone/>
              <a:defRPr sz="40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0" y="2881800"/>
            <a:ext cx="91440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">
  <p:cSld name="TITLE_1_2">
    <p:bg>
      <p:bgPr>
        <a:solidFill>
          <a:srgbClr val="181818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6"/>
          <p:cNvPicPr preferRelativeResize="0"/>
          <p:nvPr/>
        </p:nvPicPr>
        <p:blipFill rotWithShape="1">
          <a:blip r:embed="rId2">
            <a:alphaModFix/>
          </a:blip>
          <a:srcRect b="-7208" l="3759" r="-3759" t="7209"/>
          <a:stretch/>
        </p:blipFill>
        <p:spPr>
          <a:xfrm rot="1525126">
            <a:off x="6288272" y="-1854447"/>
            <a:ext cx="4779301" cy="3815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9300772">
            <a:off x="-1684154" y="3469415"/>
            <a:ext cx="4779304" cy="381597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>
            <p:ph type="title"/>
          </p:nvPr>
        </p:nvSpPr>
        <p:spPr>
          <a:xfrm>
            <a:off x="0" y="1611300"/>
            <a:ext cx="91440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oppins Black"/>
              <a:buNone/>
              <a:defRPr sz="40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" type="subTitle"/>
          </p:nvPr>
        </p:nvSpPr>
        <p:spPr>
          <a:xfrm>
            <a:off x="0" y="2881800"/>
            <a:ext cx="91440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TITLE_1_2_2">
    <p:bg>
      <p:bgPr>
        <a:solidFill>
          <a:srgbClr val="181818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978634">
            <a:off x="4856598" y="2858617"/>
            <a:ext cx="5145104" cy="410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069822">
            <a:off x="2138295" y="2847115"/>
            <a:ext cx="4779306" cy="381597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7"/>
          <p:cNvSpPr txBox="1"/>
          <p:nvPr>
            <p:ph type="title"/>
          </p:nvPr>
        </p:nvSpPr>
        <p:spPr>
          <a:xfrm>
            <a:off x="0" y="572725"/>
            <a:ext cx="91440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oppins Black"/>
              <a:buNone/>
              <a:defRPr sz="40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1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0" y="1843225"/>
            <a:ext cx="91440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628842">
            <a:off x="-890652" y="3419572"/>
            <a:ext cx="4710623" cy="3761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">
  <p:cSld name="TITLE_1_2_2_1">
    <p:bg>
      <p:bgPr>
        <a:solidFill>
          <a:srgbClr val="181818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5257925" y="918000"/>
            <a:ext cx="3307500" cy="3307500"/>
          </a:xfrm>
          <a:prstGeom prst="ellipse">
            <a:avLst/>
          </a:prstGeom>
          <a:gradFill>
            <a:gsLst>
              <a:gs pos="0">
                <a:srgbClr val="757F9A"/>
              </a:gs>
              <a:gs pos="100000">
                <a:srgbClr val="D4DAE5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/>
          <p:nvPr/>
        </p:nvSpPr>
        <p:spPr>
          <a:xfrm>
            <a:off x="8211625" y="3832575"/>
            <a:ext cx="579600" cy="579300"/>
          </a:xfrm>
          <a:prstGeom prst="ellipse">
            <a:avLst/>
          </a:prstGeom>
          <a:gradFill>
            <a:gsLst>
              <a:gs pos="0">
                <a:srgbClr val="757F9A"/>
              </a:gs>
              <a:gs pos="100000">
                <a:srgbClr val="D4DAE5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"/>
          <p:cNvSpPr/>
          <p:nvPr/>
        </p:nvSpPr>
        <p:spPr>
          <a:xfrm>
            <a:off x="5257925" y="954575"/>
            <a:ext cx="330300" cy="330300"/>
          </a:xfrm>
          <a:prstGeom prst="ellipse">
            <a:avLst/>
          </a:prstGeom>
          <a:gradFill>
            <a:gsLst>
              <a:gs pos="0">
                <a:srgbClr val="757F9A"/>
              </a:gs>
              <a:gs pos="100000">
                <a:srgbClr val="D4DAE5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8"/>
          <p:cNvSpPr txBox="1"/>
          <p:nvPr>
            <p:ph type="title"/>
          </p:nvPr>
        </p:nvSpPr>
        <p:spPr>
          <a:xfrm>
            <a:off x="311700" y="304375"/>
            <a:ext cx="4607400" cy="14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oppins Black"/>
              <a:buNone/>
              <a:defRPr sz="40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311700" y="1774425"/>
            <a:ext cx="4607400" cy="28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●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55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○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55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■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55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●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55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○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55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■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55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●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55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○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55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CCCCCC"/>
              </a:buClr>
              <a:buSzPts val="2000"/>
              <a:buFont typeface="Poppins"/>
              <a:buChar char="■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">
  <p:cSld name="TITLE_1_2_2_1_4">
    <p:bg>
      <p:bgPr>
        <a:solidFill>
          <a:srgbClr val="181818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277350" y="304375"/>
            <a:ext cx="4607400" cy="14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oppins Black"/>
              <a:buNone/>
              <a:defRPr sz="40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4277350" y="1774425"/>
            <a:ext cx="4607400" cy="28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●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55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○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55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■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55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●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55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○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55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■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55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●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55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○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55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CCCCCC"/>
              </a:buClr>
              <a:buSzPts val="2000"/>
              <a:buFont typeface="Poppins"/>
              <a:buChar char="■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1" name="Google Shape;41;p9"/>
          <p:cNvSpPr/>
          <p:nvPr/>
        </p:nvSpPr>
        <p:spPr>
          <a:xfrm>
            <a:off x="553500" y="918000"/>
            <a:ext cx="3307500" cy="3307500"/>
          </a:xfrm>
          <a:prstGeom prst="ellipse">
            <a:avLst/>
          </a:prstGeom>
          <a:gradFill>
            <a:gsLst>
              <a:gs pos="0">
                <a:srgbClr val="757F9A"/>
              </a:gs>
              <a:gs pos="100000">
                <a:srgbClr val="D4DAE5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/>
          <p:nvPr/>
        </p:nvSpPr>
        <p:spPr>
          <a:xfrm>
            <a:off x="434975" y="4059225"/>
            <a:ext cx="579600" cy="579300"/>
          </a:xfrm>
          <a:prstGeom prst="ellipse">
            <a:avLst/>
          </a:prstGeom>
          <a:gradFill>
            <a:gsLst>
              <a:gs pos="0">
                <a:srgbClr val="757F9A"/>
              </a:gs>
              <a:gs pos="100000">
                <a:srgbClr val="D4DAE5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/>
          <p:nvPr/>
        </p:nvSpPr>
        <p:spPr>
          <a:xfrm>
            <a:off x="3137025" y="587700"/>
            <a:ext cx="330300" cy="330300"/>
          </a:xfrm>
          <a:prstGeom prst="ellipse">
            <a:avLst/>
          </a:prstGeom>
          <a:gradFill>
            <a:gsLst>
              <a:gs pos="0">
                <a:srgbClr val="757F9A"/>
              </a:gs>
              <a:gs pos="100000">
                <a:srgbClr val="D4DAE5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">
  <p:cSld name="TITLE_1_2_2_1_3">
    <p:bg>
      <p:bgPr>
        <a:solidFill>
          <a:srgbClr val="181818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0"/>
          <p:cNvPicPr preferRelativeResize="0"/>
          <p:nvPr/>
        </p:nvPicPr>
        <p:blipFill rotWithShape="1">
          <a:blip r:embed="rId2">
            <a:alphaModFix/>
          </a:blip>
          <a:srcRect b="-7208" l="3759" r="-3759" t="7209"/>
          <a:stretch/>
        </p:blipFill>
        <p:spPr>
          <a:xfrm rot="1525123">
            <a:off x="6715409" y="-1688332"/>
            <a:ext cx="4059926" cy="3241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967064">
            <a:off x="7492924" y="3966833"/>
            <a:ext cx="3286853" cy="2624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155778">
            <a:off x="3322409" y="4042515"/>
            <a:ext cx="3536705" cy="28238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0"/>
          <p:cNvSpPr txBox="1"/>
          <p:nvPr>
            <p:ph type="title"/>
          </p:nvPr>
        </p:nvSpPr>
        <p:spPr>
          <a:xfrm>
            <a:off x="311700" y="304375"/>
            <a:ext cx="4607400" cy="14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oppins Black"/>
              <a:buNone/>
              <a:defRPr sz="40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9" name="Google Shape;49;p10"/>
          <p:cNvSpPr/>
          <p:nvPr/>
        </p:nvSpPr>
        <p:spPr>
          <a:xfrm>
            <a:off x="5313425" y="896075"/>
            <a:ext cx="3590700" cy="3590700"/>
          </a:xfrm>
          <a:prstGeom prst="ellipse">
            <a:avLst/>
          </a:prstGeom>
          <a:gradFill>
            <a:gsLst>
              <a:gs pos="0">
                <a:srgbClr val="757F9A"/>
              </a:gs>
              <a:gs pos="100000">
                <a:srgbClr val="D4DAE5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1774425"/>
            <a:ext cx="4607400" cy="28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●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55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○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55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■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55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●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55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○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55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■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55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●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55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Poppins"/>
              <a:buChar char="○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55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CCCCCC"/>
              </a:buClr>
              <a:buSzPts val="2000"/>
              <a:buFont typeface="Poppins"/>
              <a:buChar char="■"/>
              <a:defRPr sz="20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8181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32375"/>
            <a:ext cx="8520600" cy="1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oppins Black"/>
              <a:buNone/>
              <a:defRPr b="0" i="0" sz="4800" u="none" cap="none" strike="noStrike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b="1" i="0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2016700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Poppins"/>
              <a:buChar char="●"/>
              <a:defRPr b="0" i="0" sz="1800" u="none" cap="none" strike="noStrike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Poppins"/>
              <a:buChar char="○"/>
              <a:defRPr b="0" i="0" sz="1800" u="none" cap="none" strike="noStrike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Poppins"/>
              <a:buChar char="■"/>
              <a:defRPr b="0" i="0" sz="1800" u="none" cap="none" strike="noStrike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Poppins"/>
              <a:buChar char="●"/>
              <a:defRPr b="0" i="0" sz="1800" u="none" cap="none" strike="noStrike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Poppins"/>
              <a:buChar char="○"/>
              <a:defRPr b="0" i="0" sz="1800" u="none" cap="none" strike="noStrike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Poppins"/>
              <a:buChar char="■"/>
              <a:defRPr b="0" i="0" sz="1800" u="none" cap="none" strike="noStrike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Poppins"/>
              <a:buChar char="●"/>
              <a:defRPr b="0" i="0" sz="1800" u="none" cap="none" strike="noStrike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Poppins"/>
              <a:buChar char="○"/>
              <a:defRPr b="0" i="0" sz="1800" u="none" cap="none" strike="noStrike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CCCCCC"/>
              </a:buClr>
              <a:buSzPts val="1800"/>
              <a:buFont typeface="Poppins"/>
              <a:buChar char="■"/>
              <a:defRPr b="0" i="0" sz="1800" u="none" cap="none" strike="noStrike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0" y="572725"/>
            <a:ext cx="9144000" cy="12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Intro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Machine Translation</a:t>
            </a:r>
            <a:endParaRPr/>
          </a:p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0" y="1843225"/>
            <a:ext cx="9144000" cy="6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60 minutes or less...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373050" y="304375"/>
            <a:ext cx="4607400" cy="14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373050" y="1336500"/>
            <a:ext cx="4607400" cy="28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you get lost anywhere at any point, don’t worry!</a:t>
            </a:r>
            <a:br>
              <a:rPr lang="en"/>
            </a:b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DON’T need to code along, but please feel free to.</a:t>
            </a:r>
            <a:br>
              <a:rPr lang="en"/>
            </a:b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Much like you, I’m very low on sleep!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00" y="837900"/>
            <a:ext cx="3239450" cy="32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04375"/>
            <a:ext cx="4607400" cy="14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NMT?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320600"/>
            <a:ext cx="4607400" cy="28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Family of language translation models.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Often an encoder-decoder model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Source language is encoded and then decoded to the target language.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350" y="1283250"/>
            <a:ext cx="1561150" cy="251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8"/>
          <p:cNvCxnSpPr/>
          <p:nvPr/>
        </p:nvCxnSpPr>
        <p:spPr>
          <a:xfrm>
            <a:off x="6321875" y="1751650"/>
            <a:ext cx="1250100" cy="8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8"/>
          <p:cNvSpPr txBox="1"/>
          <p:nvPr/>
        </p:nvSpPr>
        <p:spPr>
          <a:xfrm>
            <a:off x="6258175" y="1699900"/>
            <a:ext cx="16005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Adrian’s NMT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940700" y="0"/>
            <a:ext cx="7515000" cy="7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 Brief Overview of Encoder-Decoder models</a:t>
            </a:r>
            <a:endParaRPr sz="2300"/>
          </a:p>
        </p:txBody>
      </p:sp>
      <p:sp>
        <p:nvSpPr>
          <p:cNvPr id="109" name="Google Shape;109;p19"/>
          <p:cNvSpPr/>
          <p:nvPr/>
        </p:nvSpPr>
        <p:spPr>
          <a:xfrm>
            <a:off x="214950" y="1808736"/>
            <a:ext cx="5509800" cy="172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46" y="1799425"/>
            <a:ext cx="5508853" cy="17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5979500" y="1414475"/>
            <a:ext cx="29379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oppins"/>
              <a:buChar char="●"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Source language sentences get encoded into some latent space.</a:t>
            </a:r>
            <a:b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oppins"/>
              <a:buChar char="●"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From the latent space, a decoder model decodes into the target language.</a:t>
            </a:r>
            <a:b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oppins"/>
              <a:buChar char="●"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There are more advanced models but this is a good base.</a:t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7675450" y="2070150"/>
            <a:ext cx="4586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940700" y="0"/>
            <a:ext cx="7515000" cy="7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 Brief Overview of LSTMs</a:t>
            </a:r>
            <a:endParaRPr sz="2300"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19445" l="0" r="0" t="0"/>
          <a:stretch/>
        </p:blipFill>
        <p:spPr>
          <a:xfrm>
            <a:off x="559622" y="1573500"/>
            <a:ext cx="5276575" cy="19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5963575" y="1111900"/>
            <a:ext cx="29379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oppins"/>
              <a:buChar char="●"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Used for capturing sequential information.</a:t>
            </a:r>
            <a:b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oppins"/>
              <a:buChar char="●"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Avoids the exploding weight problem.</a:t>
            </a:r>
            <a:b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oppins"/>
              <a:buChar char="●"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Uses a forget gate to choose which previous members of the sequence will influence the prediction of the next.</a:t>
            </a:r>
            <a:b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oppins"/>
              <a:buChar char="●"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 general answers:</a:t>
            </a:r>
            <a:b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If t-2, t-1, and t happened in this order, the t+1 will be...</a:t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304375"/>
            <a:ext cx="4607400" cy="14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to the Code!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774425"/>
            <a:ext cx="4607400" cy="28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our basic tech stack for most deep learning problems with a flair of NLP: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525" y="1331125"/>
            <a:ext cx="2749324" cy="274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850" y="3312250"/>
            <a:ext cx="1430874" cy="152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8550" y="3550495"/>
            <a:ext cx="1172151" cy="117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6">
            <a:alphaModFix/>
          </a:blip>
          <a:srcRect b="35977" l="70723" r="6375" t="44983"/>
          <a:stretch/>
        </p:blipFill>
        <p:spPr>
          <a:xfrm>
            <a:off x="4044725" y="3646900"/>
            <a:ext cx="2094024" cy="97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4277350" y="304375"/>
            <a:ext cx="4607400" cy="14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Go From Here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4277350" y="1774425"/>
            <a:ext cx="4607400" cy="28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Improving the current model. The initial model is not well configured.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Learning different language translations.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Adding extra bells and whistles like Attention (more state-of-the art)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725" y="1260325"/>
            <a:ext cx="1679500" cy="25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0" y="1539650"/>
            <a:ext cx="9144000" cy="12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coming!</a:t>
            </a:r>
            <a:endParaRPr/>
          </a:p>
        </p:txBody>
      </p:sp>
      <p:sp>
        <p:nvSpPr>
          <p:cNvPr id="142" name="Google Shape;142;p23"/>
          <p:cNvSpPr txBox="1"/>
          <p:nvPr>
            <p:ph idx="1" type="subTitle"/>
          </p:nvPr>
        </p:nvSpPr>
        <p:spPr>
          <a:xfrm>
            <a:off x="0" y="2881800"/>
            <a:ext cx="9144000" cy="6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Hopefully I didn’t go over time...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cov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