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3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6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7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60"/>
  </p:notesMasterIdLst>
  <p:handoutMasterIdLst>
    <p:handoutMasterId r:id="rId61"/>
  </p:handoutMasterIdLst>
  <p:sldIdLst>
    <p:sldId id="302" r:id="rId2"/>
    <p:sldId id="266" r:id="rId3"/>
    <p:sldId id="259" r:id="rId4"/>
    <p:sldId id="309" r:id="rId5"/>
    <p:sldId id="306" r:id="rId6"/>
    <p:sldId id="307" r:id="rId7"/>
    <p:sldId id="262" r:id="rId8"/>
    <p:sldId id="310" r:id="rId9"/>
    <p:sldId id="263" r:id="rId10"/>
    <p:sldId id="312" r:id="rId11"/>
    <p:sldId id="311" r:id="rId12"/>
    <p:sldId id="265" r:id="rId13"/>
    <p:sldId id="293" r:id="rId14"/>
    <p:sldId id="267" r:id="rId15"/>
    <p:sldId id="313" r:id="rId16"/>
    <p:sldId id="287" r:id="rId17"/>
    <p:sldId id="292" r:id="rId18"/>
    <p:sldId id="268" r:id="rId19"/>
    <p:sldId id="269" r:id="rId20"/>
    <p:sldId id="270" r:id="rId21"/>
    <p:sldId id="271" r:id="rId22"/>
    <p:sldId id="272" r:id="rId23"/>
    <p:sldId id="273" r:id="rId24"/>
    <p:sldId id="314" r:id="rId25"/>
    <p:sldId id="274" r:id="rId26"/>
    <p:sldId id="315" r:id="rId27"/>
    <p:sldId id="275" r:id="rId28"/>
    <p:sldId id="276" r:id="rId29"/>
    <p:sldId id="299" r:id="rId30"/>
    <p:sldId id="294" r:id="rId31"/>
    <p:sldId id="295" r:id="rId32"/>
    <p:sldId id="296" r:id="rId33"/>
    <p:sldId id="297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34" r:id="rId53"/>
    <p:sldId id="335" r:id="rId54"/>
    <p:sldId id="336" r:id="rId55"/>
    <p:sldId id="337" r:id="rId56"/>
    <p:sldId id="338" r:id="rId57"/>
    <p:sldId id="339" r:id="rId58"/>
    <p:sldId id="340" r:id="rId59"/>
  </p:sldIdLst>
  <p:sldSz cx="12192000" cy="6858000"/>
  <p:notesSz cx="7302500" cy="9588500"/>
  <p:custDataLst>
    <p:tags r:id="rId6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FF00"/>
    <a:srgbClr val="FF3300"/>
    <a:srgbClr val="CC00CC"/>
    <a:srgbClr val="FFCC00"/>
    <a:srgbClr val="FF9999"/>
    <a:srgbClr val="99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18" autoAdjust="0"/>
  </p:normalViewPr>
  <p:slideViewPr>
    <p:cSldViewPr>
      <p:cViewPr varScale="1">
        <p:scale>
          <a:sx n="61" d="100"/>
          <a:sy n="61" d="100"/>
        </p:scale>
        <p:origin x="847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927218C1-594E-A94E-95F4-26DFF0AD86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39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CD7DE18D-B477-5540-A418-45080CBABE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84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2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5613" y="719138"/>
            <a:ext cx="6391275" cy="3595687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George Box: All models are wrong; some of them are useful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1B7EDC-D532-E64C-A88A-8EDD91AF94E9}" type="slidenum">
              <a:rPr lang="en-US"/>
              <a:pPr eaLnBrk="1" hangingPunct="1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12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32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8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Important for modeling: understanding which assumptions you are making!</a:t>
            </a:r>
          </a:p>
          <a:p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29EC271-397E-43E2-9DF1-EE9ED7E3DACF}" type="slidenum">
              <a:rPr lang="en-US" smtClean="0">
                <a:ea typeface="ＭＳ Ｐゴシック" pitchFamily="34" charset="-128"/>
              </a:rPr>
              <a:pPr eaLnBrk="1" hangingPunct="1"/>
              <a:t>36</a:t>
            </a:fld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4106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</a:t>
            </a:r>
            <a:r>
              <a:rPr lang="en-US" altLang="en-US"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en-US">
                <a:latin typeface="Arial" pitchFamily="34" charset="0"/>
                <a:ea typeface="ＭＳ Ｐゴシック" pitchFamily="34" charset="-128"/>
              </a:rPr>
              <a:t>: traffic report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75A3D32-6BA7-4A1F-917C-754422230827}" type="slidenum">
              <a:rPr lang="en-US" sz="1300"/>
              <a:pPr eaLnBrk="1" hangingPunct="1"/>
              <a:t>51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140311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0E11D-7034-644F-ACDF-0961FF429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B7AE3-A7DC-6F48-B5B2-E849EC185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3582B-6514-F64F-B98B-15EDDDED2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E58B9-5DCE-C749-A388-A65B9B24C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A45FB-0697-A64A-9D51-5116823B5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DD655-17A6-EB4F-8BC4-1ED74EF1A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B5484-33E2-FE4D-B1E3-75D9311FF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AEBA02-6DF4-4F48-8623-473B1E1CF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F0988-FE3D-BD44-95D6-6939512C4D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C8A888-4110-E642-8E4A-93BA40A9C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8A1A2-B5DF-3D40-8B8B-515E22E761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5A20CE7E-3045-584A-B330-59BDFC9F30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 i="0" u="none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 b="0" i="0" u="none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20.xml"/><Relationship Id="rId7" Type="http://schemas.openxmlformats.org/officeDocument/2006/relationships/image" Target="../media/image27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1.png"/><Relationship Id="rId5" Type="http://schemas.openxmlformats.org/officeDocument/2006/relationships/tags" Target="../tags/tag22.xml"/><Relationship Id="rId10" Type="http://schemas.openxmlformats.org/officeDocument/2006/relationships/image" Target="../media/image30.png"/><Relationship Id="rId4" Type="http://schemas.openxmlformats.org/officeDocument/2006/relationships/tags" Target="../tags/tag21.xml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26.xml"/><Relationship Id="rId7" Type="http://schemas.openxmlformats.org/officeDocument/2006/relationships/image" Target="../media/image49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48.png"/><Relationship Id="rId5" Type="http://schemas.openxmlformats.org/officeDocument/2006/relationships/image" Target="../media/image41.png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3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tags" Target="../tags/tag31.xml"/><Relationship Id="rId7" Type="http://schemas.openxmlformats.org/officeDocument/2006/relationships/image" Target="../media/image54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5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6.png"/><Relationship Id="rId4" Type="http://schemas.openxmlformats.org/officeDocument/2006/relationships/tags" Target="../tags/tag32.xml"/><Relationship Id="rId9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13" Type="http://schemas.openxmlformats.org/officeDocument/2006/relationships/image" Target="../media/image60.png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1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59.png"/><Relationship Id="rId5" Type="http://schemas.openxmlformats.org/officeDocument/2006/relationships/tags" Target="../tags/tag37.xml"/><Relationship Id="rId10" Type="http://schemas.openxmlformats.org/officeDocument/2006/relationships/image" Target="../media/image58.png"/><Relationship Id="rId4" Type="http://schemas.openxmlformats.org/officeDocument/2006/relationships/tags" Target="../tags/tag36.xml"/><Relationship Id="rId9" Type="http://schemas.openxmlformats.org/officeDocument/2006/relationships/image" Target="../media/image57.png"/><Relationship Id="rId1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41.xml"/><Relationship Id="rId7" Type="http://schemas.openxmlformats.org/officeDocument/2006/relationships/image" Target="../media/image63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62.png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6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tags" Target="../tags/tag44.xml"/><Relationship Id="rId7" Type="http://schemas.openxmlformats.org/officeDocument/2006/relationships/image" Target="../media/image68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tags" Target="../tags/tag47.xml"/><Relationship Id="rId7" Type="http://schemas.openxmlformats.org/officeDocument/2006/relationships/image" Target="../media/image72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71.png"/><Relationship Id="rId5" Type="http://schemas.openxmlformats.org/officeDocument/2006/relationships/image" Target="../media/image68.png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tags" Target="../tags/tag51.xml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1.png"/><Relationship Id="rId5" Type="http://schemas.openxmlformats.org/officeDocument/2006/relationships/tags" Target="../tags/tag53.xml"/><Relationship Id="rId10" Type="http://schemas.openxmlformats.org/officeDocument/2006/relationships/image" Target="../media/image80.png"/><Relationship Id="rId4" Type="http://schemas.openxmlformats.org/officeDocument/2006/relationships/tags" Target="../tags/tag52.xml"/><Relationship Id="rId9" Type="http://schemas.openxmlformats.org/officeDocument/2006/relationships/image" Target="../media/image7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Relationship Id="rId4" Type="http://schemas.openxmlformats.org/officeDocument/2006/relationships/image" Target="../media/image8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tags" Target="../tags/tag57.xml"/><Relationship Id="rId7" Type="http://schemas.openxmlformats.org/officeDocument/2006/relationships/image" Target="../media/image87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8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0.png"/><Relationship Id="rId4" Type="http://schemas.openxmlformats.org/officeDocument/2006/relationships/tags" Target="../tags/tag58.xml"/><Relationship Id="rId9" Type="http://schemas.openxmlformats.org/officeDocument/2006/relationships/image" Target="../media/image8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Relationship Id="rId4" Type="http://schemas.openxmlformats.org/officeDocument/2006/relationships/image" Target="../media/image9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tags" Target="../tags/tag62.xml"/><Relationship Id="rId7" Type="http://schemas.openxmlformats.org/officeDocument/2006/relationships/image" Target="../media/image90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8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2.png"/><Relationship Id="rId4" Type="http://schemas.openxmlformats.org/officeDocument/2006/relationships/tags" Target="../tags/tag63.xml"/><Relationship Id="rId9" Type="http://schemas.openxmlformats.org/officeDocument/2006/relationships/image" Target="../media/image9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7.xml"/><Relationship Id="rId7" Type="http://schemas.openxmlformats.org/officeDocument/2006/relationships/image" Target="../media/image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2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101.png"/><Relationship Id="rId5" Type="http://schemas.openxmlformats.org/officeDocument/2006/relationships/image" Target="../media/image100.emf"/><Relationship Id="rId4" Type="http://schemas.openxmlformats.org/officeDocument/2006/relationships/image" Target="../media/image9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tags" Target="../tags/tag68.xml"/><Relationship Id="rId7" Type="http://schemas.openxmlformats.org/officeDocument/2006/relationships/image" Target="../media/image104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103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tags" Target="../tags/tag71.xml"/><Relationship Id="rId7" Type="http://schemas.openxmlformats.org/officeDocument/2006/relationships/image" Target="../media/image106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0.png"/><Relationship Id="rId5" Type="http://schemas.openxmlformats.org/officeDocument/2006/relationships/tags" Target="../tags/tag73.xml"/><Relationship Id="rId10" Type="http://schemas.openxmlformats.org/officeDocument/2006/relationships/image" Target="../media/image109.png"/><Relationship Id="rId4" Type="http://schemas.openxmlformats.org/officeDocument/2006/relationships/tags" Target="../tags/tag72.xml"/><Relationship Id="rId9" Type="http://schemas.openxmlformats.org/officeDocument/2006/relationships/image" Target="../media/image10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7" Type="http://schemas.openxmlformats.org/officeDocument/2006/relationships/image" Target="../media/image113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00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emf"/><Relationship Id="rId2" Type="http://schemas.openxmlformats.org/officeDocument/2006/relationships/image" Target="../media/image1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4.png"/><Relationship Id="rId5" Type="http://schemas.openxmlformats.org/officeDocument/2006/relationships/tags" Target="../tags/tag13.xml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tags" Target="../tags/tag12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23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/>
              <a:t>Bayes’ Nets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133600"/>
            <a:ext cx="4800599" cy="3498476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Instructors: Dan Klein and Pieter Abbeel --- University of California, Berkeley</a:t>
            </a:r>
          </a:p>
          <a:p>
            <a:pPr algn="ctr">
              <a:spcBef>
                <a:spcPct val="50000"/>
              </a:spcBef>
            </a:pPr>
            <a:r>
              <a:rPr lang="en-US" sz="1400" dirty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>
                <a:latin typeface="Calibri"/>
                <a:cs typeface="Calibri"/>
              </a:rPr>
              <a:t>ai.berkeley.edu</a:t>
            </a:r>
            <a:r>
              <a:rPr lang="en-US" sz="1400" dirty="0">
                <a:latin typeface="Calibri"/>
                <a:cs typeface="Calibri"/>
              </a:rPr>
              <a:t>.]</a:t>
            </a:r>
          </a:p>
        </p:txBody>
      </p:sp>
    </p:spTree>
    <p:extLst>
      <p:ext uri="{BB962C8B-B14F-4D97-AF65-F5344CB8AC3E}">
        <p14:creationId xmlns:p14="http://schemas.microsoft.com/office/powerpoint/2010/main" val="881656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about this domain: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Traffic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Umbrella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Raining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733800"/>
            <a:ext cx="5714999" cy="296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1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about this domain: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Fire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Smoke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Alarm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1" y="1371600"/>
            <a:ext cx="3352797" cy="2202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4038600"/>
            <a:ext cx="49911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9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 and the Chain Rule</a:t>
            </a:r>
          </a:p>
        </p:txBody>
      </p:sp>
      <p:sp>
        <p:nvSpPr>
          <p:cNvPr id="1039363" name="Rectangle 3"/>
          <p:cNvSpPr>
            <a:spLocks noGrp="1" noChangeArrowheads="1"/>
          </p:cNvSpPr>
          <p:nvPr>
            <p:ph idx="1"/>
          </p:nvPr>
        </p:nvSpPr>
        <p:spPr>
          <a:xfrm>
            <a:off x="341313" y="1524000"/>
            <a:ext cx="11469687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Chain rule: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Trivial decomposition: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3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With assumption of conditional independence: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nets / graphical models help us express conditional independence assumptions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0" name="Picture 9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505200"/>
            <a:ext cx="7094537" cy="3071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9" name="Picture 8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3048000"/>
            <a:ext cx="4183062" cy="298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1" name="Picture 10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4654210"/>
            <a:ext cx="4183062" cy="298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2" name="Picture 11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5105400"/>
            <a:ext cx="6035675" cy="3099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8" name="Picture 7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600" y="1600200"/>
            <a:ext cx="7162800" cy="3024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438400"/>
            <a:ext cx="3918800" cy="20318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Ghostbusters Chain Rule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576388"/>
            <a:ext cx="460851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Each sensor depends only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on where the ghost is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That means, the two sensors are conditionally independent, given the ghost position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T: Top square is red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B: Bottom square is red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G: Ghost is in the top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Givens: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	P( +g ) = 0.5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cs typeface="Calibri"/>
              </a:rPr>
              <a:t>	P(  -g ) = 0.5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	P( +t  | +g ) = 0.8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P( +t  |  </a:t>
            </a:r>
            <a: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-g ) = 0.4</a:t>
            </a:r>
            <a:b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</a:br>
            <a: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P( +b | +g ) = 0.4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P( +b |  </a:t>
            </a:r>
            <a: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-g ) = 0.8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029200" y="1724025"/>
            <a:ext cx="35421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 dirty="0">
                <a:latin typeface="Calibri"/>
                <a:cs typeface="Calibri"/>
              </a:rPr>
              <a:t>P(T,B,G) = P(G) P(T|G) P(B|G)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905000"/>
            <a:ext cx="3218878" cy="4648199"/>
          </a:xfrm>
          <a:prstGeom prst="rect">
            <a:avLst/>
          </a:prstGeom>
        </p:spPr>
      </p:pic>
      <p:pic>
        <p:nvPicPr>
          <p:cNvPr id="7" name="Picture 2" descr="\\.host\Shared Folders\Shared with PC\2square_ghostbust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3802063"/>
            <a:ext cx="13589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44572"/>
              </p:ext>
            </p:extLst>
          </p:nvPr>
        </p:nvGraphicFramePr>
        <p:xfrm>
          <a:off x="5138737" y="2336796"/>
          <a:ext cx="3395663" cy="406400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39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G</a:t>
                      </a: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P(T,B,G)</a:t>
                      </a: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-</a:t>
                      </a: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Nets: Big Picture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1447800"/>
            <a:ext cx="7317022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Nets: Big Picture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71374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Two problems with using full joint distribution tables as our probabilistic models: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Unless there are only a few variables, the joint is WAY too big to represent explicitly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Hard to learn (estimate) anything empirically about more than a few variables at a time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Bayes</a:t>
            </a:r>
            <a:r>
              <a:rPr lang="ja-JP" altLang="en-US" sz="2400" dirty="0">
                <a:solidFill>
                  <a:srgbClr val="CC0000"/>
                </a:solidFill>
                <a:latin typeface="Calibri"/>
                <a:cs typeface="Calibri"/>
              </a:rPr>
              <a:t>’</a:t>
            </a: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 nets: </a:t>
            </a:r>
            <a:r>
              <a:rPr lang="en-US" sz="2400" dirty="0">
                <a:latin typeface="Calibri"/>
                <a:cs typeface="Calibri"/>
              </a:rPr>
              <a:t>a technique for describing complex joint distributions (models) using simple, local distributions (conditional probabilities)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More properly called</a:t>
            </a:r>
            <a:r>
              <a:rPr lang="en-US" sz="2000" dirty="0">
                <a:solidFill>
                  <a:srgbClr val="CC0000"/>
                </a:solidFill>
                <a:latin typeface="Calibri"/>
                <a:cs typeface="Calibri"/>
              </a:rPr>
              <a:t> graphical models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describe how variables locally interact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Local interactions chain together to give global, indirect interactions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For about 10 min, we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 err="1">
                <a:latin typeface="Calibri"/>
                <a:cs typeface="Calibri"/>
              </a:rPr>
              <a:t>ll</a:t>
            </a:r>
            <a:r>
              <a:rPr lang="en-US" sz="2000" dirty="0">
                <a:latin typeface="Calibri"/>
                <a:cs typeface="Calibri"/>
              </a:rPr>
              <a:t> be vague about how these interactions are specified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24" y="3581400"/>
            <a:ext cx="4182456" cy="304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447800"/>
            <a:ext cx="4115264" cy="18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5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 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Net: Insurance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7497763" cy="495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 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Net: Car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447800"/>
            <a:ext cx="8509000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Graphical Model Notation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56388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Nodes: variables (with domains)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Can be assigned (observed) or unassigned (unobserved)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Arcs: interactions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Similar to CSP 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Indicate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direct influence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between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Formally: encode conditional independence (more later)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For now: imagine that arrows mean direct causation (in general, they don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t!)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58" b="49960"/>
          <a:stretch>
            <a:fillRect/>
          </a:stretch>
        </p:blipFill>
        <p:spPr bwMode="auto">
          <a:xfrm>
            <a:off x="6553200" y="1676400"/>
            <a:ext cx="1447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5715000" y="3125787"/>
            <a:ext cx="2805113" cy="1979613"/>
            <a:chOff x="3600" y="2208"/>
            <a:chExt cx="1767" cy="1247"/>
          </a:xfrm>
        </p:grpSpPr>
        <p:pic>
          <p:nvPicPr>
            <p:cNvPr id="17415" name="Picture 6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3276600"/>
            <a:ext cx="3047998" cy="1822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19200"/>
            <a:ext cx="27432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Coin Flips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N independent coin flips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No interactions between variables: </a:t>
            </a: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absolute independence</a:t>
            </a:r>
          </a:p>
          <a:p>
            <a:pPr eaLnBrk="1" hangingPunct="1"/>
            <a:endParaRPr lang="en-US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14478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X</a:t>
            </a:r>
            <a:r>
              <a:rPr lang="en-US" sz="2800" baseline="-25000" dirty="0">
                <a:latin typeface="Calibri"/>
                <a:cs typeface="Calibri"/>
              </a:rPr>
              <a:t>1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31242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65532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1843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5052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928" y="1447800"/>
            <a:ext cx="2871386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18436" grpId="0" animBg="1"/>
      <p:bldP spid="184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914" y="1447800"/>
            <a:ext cx="5203085" cy="2729838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Probabilistic Models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7010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Models describe how (a portion of) the world works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Models are always simplifications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May not account for every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May not account for all interactions between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All models are wrong; but some are useful.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     – George E. P. Box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do we do with probabilistic models?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(or our agents) need to reason about unknown variables, given evidence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 explanation (diagnostic reasoning)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 prediction (causal reasoning)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 value of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Variables: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R: It rains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T: There is traffic</a:t>
            </a: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Model 1: independence</a:t>
            </a: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Why is an agent using model 2 better?</a:t>
            </a: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362200" y="35052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2362200" y="5181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T</a:t>
            </a:r>
            <a:endParaRPr lang="en-US" sz="2800" baseline="-250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1143000"/>
            <a:ext cx="3886198" cy="1628965"/>
          </a:xfrm>
          <a:prstGeom prst="rect">
            <a:avLst/>
          </a:prstGeom>
        </p:spPr>
      </p:pic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7391400" y="35052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7391400" y="5181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10" name="AutoShape 6"/>
          <p:cNvCxnSpPr>
            <a:cxnSpLocks noChangeShapeType="1"/>
            <a:stCxn id="8" idx="4"/>
            <a:endCxn id="9" idx="0"/>
          </p:cNvCxnSpPr>
          <p:nvPr/>
        </p:nvCxnSpPr>
        <p:spPr bwMode="auto">
          <a:xfrm>
            <a:off x="7772400" y="42814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257800" y="1502074"/>
            <a:ext cx="9855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br>
              <a:rPr lang="en-US" sz="2400" dirty="0">
                <a:latin typeface="Calibri"/>
                <a:cs typeface="Calibri"/>
              </a:rPr>
            </a:br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Model 2: rain causes traffic</a:t>
            </a:r>
          </a:p>
          <a:p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295400"/>
            <a:ext cx="1496345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0636"/>
            <a:ext cx="113792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Let’s build a causal graphical model!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T: Traffic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R: It rains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L: Low pressure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D: Roof drips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B: Ballgame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C: Cavity</a:t>
            </a:r>
          </a:p>
          <a:p>
            <a:pPr lvl="2">
              <a:lnSpc>
                <a:spcPct val="90000"/>
              </a:lnSpc>
            </a:pPr>
            <a:endParaRPr lang="en-US" sz="16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47800"/>
            <a:ext cx="7086600" cy="4724400"/>
          </a:xfrm>
          <a:prstGeom prst="rect">
            <a:avLst/>
          </a:prstGeom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 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Variables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B: Burglary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A: Alarm goes off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M: Mary calls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J: John calls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E: Earthquake!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295400"/>
            <a:ext cx="6759927" cy="4495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 Semantics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667000"/>
            <a:ext cx="12382500" cy="8255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 Semantics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397000"/>
            <a:ext cx="5943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set of nodes, one per variable X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directed, acyclic graph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conditional distribution for each node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 collection of distributions over X, one for each combination of parents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>
                <a:latin typeface="Calibri"/>
                <a:cs typeface="Calibri"/>
              </a:rPr>
              <a:t> values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CPT: conditional probability table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Description of a noisy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causal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process</a:t>
            </a:r>
          </a:p>
          <a:p>
            <a:pPr lvl="4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8229600" y="193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Calibri"/>
                <a:cs typeface="Calibri"/>
              </a:rPr>
              <a:t>A</a:t>
            </a:r>
            <a:r>
              <a:rPr lang="en-US" sz="2400" baseline="-25000" dirty="0">
                <a:latin typeface="Calibri"/>
                <a:cs typeface="Calibri"/>
              </a:rPr>
              <a:t>1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8839200" y="3302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endParaRPr lang="en-US" sz="2400" baseline="-25000">
              <a:latin typeface="Calibri"/>
              <a:cs typeface="Calibri"/>
            </a:endParaRPr>
          </a:p>
        </p:txBody>
      </p:sp>
      <p:cxnSp>
        <p:nvCxnSpPr>
          <p:cNvPr id="23558" name="AutoShape 6"/>
          <p:cNvCxnSpPr>
            <a:cxnSpLocks noChangeShapeType="1"/>
            <a:stCxn id="23556" idx="4"/>
            <a:endCxn id="23557" idx="1"/>
          </p:cNvCxnSpPr>
          <p:nvPr/>
        </p:nvCxnSpPr>
        <p:spPr bwMode="auto">
          <a:xfrm>
            <a:off x="8496300" y="24780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9753600" y="193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A</a:t>
            </a:r>
            <a:r>
              <a:rPr lang="en-US" sz="2400" i="1" baseline="-25000">
                <a:latin typeface="Calibri"/>
                <a:cs typeface="Calibri"/>
              </a:rPr>
              <a:t>n</a:t>
            </a:r>
          </a:p>
        </p:txBody>
      </p:sp>
      <p:cxnSp>
        <p:nvCxnSpPr>
          <p:cNvPr id="23560" name="AutoShape 8"/>
          <p:cNvCxnSpPr>
            <a:cxnSpLocks noChangeShapeType="1"/>
            <a:stCxn id="23559" idx="4"/>
            <a:endCxn id="23557" idx="7"/>
          </p:cNvCxnSpPr>
          <p:nvPr/>
        </p:nvCxnSpPr>
        <p:spPr bwMode="auto">
          <a:xfrm flipH="1">
            <a:off x="9294813" y="2478088"/>
            <a:ext cx="7254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356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20828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62" name="AutoShape 10"/>
          <p:cNvCxnSpPr>
            <a:cxnSpLocks noChangeShapeType="1"/>
            <a:endCxn id="23557" idx="0"/>
          </p:cNvCxnSpPr>
          <p:nvPr/>
        </p:nvCxnSpPr>
        <p:spPr bwMode="auto">
          <a:xfrm flipH="1">
            <a:off x="9105900" y="2540000"/>
            <a:ext cx="152400" cy="7477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6" name="Picture 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5800" y="4368800"/>
            <a:ext cx="2057400" cy="3021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23564" name="AutoShape 12"/>
          <p:cNvSpPr>
            <a:spLocks noChangeArrowheads="1"/>
          </p:cNvSpPr>
          <p:nvPr/>
        </p:nvSpPr>
        <p:spPr bwMode="auto">
          <a:xfrm rot="5400000">
            <a:off x="9563100" y="3492500"/>
            <a:ext cx="6096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100 h 21600"/>
              <a:gd name="T14" fmla="*/ 19055 w 21600"/>
              <a:gd name="T15" fmla="*/ 805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3781" y="0"/>
                </a:lnTo>
                <a:lnTo>
                  <a:pt x="13781" y="4100"/>
                </a:lnTo>
                <a:lnTo>
                  <a:pt x="12427" y="4100"/>
                </a:lnTo>
                <a:cubicBezTo>
                  <a:pt x="5564" y="4100"/>
                  <a:pt x="0" y="7708"/>
                  <a:pt x="0" y="12158"/>
                </a:cubicBezTo>
                <a:lnTo>
                  <a:pt x="0" y="21600"/>
                </a:lnTo>
                <a:lnTo>
                  <a:pt x="4046" y="21600"/>
                </a:lnTo>
                <a:lnTo>
                  <a:pt x="4046" y="12158"/>
                </a:lnTo>
                <a:cubicBezTo>
                  <a:pt x="4046" y="9894"/>
                  <a:pt x="7798" y="8058"/>
                  <a:pt x="12427" y="8058"/>
                </a:cubicBezTo>
                <a:lnTo>
                  <a:pt x="13781" y="8058"/>
                </a:lnTo>
                <a:lnTo>
                  <a:pt x="13781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0" y="3987800"/>
            <a:ext cx="1927225" cy="3020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914400" y="5867400"/>
            <a:ext cx="107442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i="1" dirty="0">
                <a:solidFill>
                  <a:srgbClr val="CC0000"/>
                </a:solidFill>
                <a:latin typeface="Calibri"/>
                <a:cs typeface="Calibri"/>
              </a:rPr>
              <a:t>A Bayes net = Topology (graph) + Local Conditional Probabilities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56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-33295"/>
            <a:ext cx="65532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Probabilities in BNs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24000"/>
            <a:ext cx="8229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 nets </a:t>
            </a: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implicitly</a:t>
            </a:r>
            <a:r>
              <a:rPr lang="en-US" sz="2400" dirty="0">
                <a:latin typeface="Calibri"/>
                <a:cs typeface="Calibri"/>
              </a:rPr>
              <a:t> encode joint distributions</a:t>
            </a: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As a product of local conditional distributions</a:t>
            </a: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To see what probability a BN gives to a full assignment, multiply all the relevant conditionals together: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7162800" y="4038600"/>
            <a:ext cx="2119313" cy="1495425"/>
            <a:chOff x="3600" y="2208"/>
            <a:chExt cx="1767" cy="1247"/>
          </a:xfrm>
        </p:grpSpPr>
        <p:pic>
          <p:nvPicPr>
            <p:cNvPr id="24584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5" name="Rectangle 6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9400" y="5715000"/>
            <a:ext cx="4495800" cy="2775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6200" y="3276600"/>
            <a:ext cx="4876800" cy="671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1" y="4191000"/>
            <a:ext cx="1911361" cy="11429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-33295"/>
            <a:ext cx="65532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Probabilities in BNs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Why are we guaranteed that setting</a:t>
            </a:r>
            <a:endParaRPr lang="en-US" sz="2000" dirty="0">
              <a:latin typeface="Calibri"/>
              <a:cs typeface="Calibri"/>
            </a:endParaRP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results in a proper joint distribution?  </a:t>
            </a:r>
            <a:endParaRPr lang="en-US" sz="1200" dirty="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Chain rule (valid for all distributions):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u="sng" dirty="0">
                <a:latin typeface="Calibri"/>
                <a:cs typeface="Calibri"/>
              </a:rPr>
              <a:t>Assume</a:t>
            </a:r>
            <a:r>
              <a:rPr lang="en-US" sz="2400" dirty="0">
                <a:latin typeface="Calibri"/>
                <a:cs typeface="Calibri"/>
              </a:rPr>
              <a:t> conditional independences: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  <a:sym typeface="Wingdings"/>
              </a:rPr>
              <a:t>       Consequence:</a:t>
            </a: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Not every BN can represent every joint distribution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The topology enforces certain conditional independencies</a:t>
            </a:r>
          </a:p>
        </p:txBody>
      </p:sp>
      <p:pic>
        <p:nvPicPr>
          <p:cNvPr id="4" name="Picture 3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200" y="1842796"/>
            <a:ext cx="4876800" cy="671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9800" y="3200400"/>
            <a:ext cx="5115374" cy="7425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5200" y="4677376"/>
            <a:ext cx="5078413" cy="6995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9800" y="4147542"/>
            <a:ext cx="4754535" cy="2720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4594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2286000" y="5943600"/>
            <a:ext cx="6705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Only distributions whose variables are absolutely independent can be represented by a Bayes</a:t>
            </a:r>
            <a:r>
              <a:rPr lang="ja-JP" altLang="en-US" i="1" dirty="0">
                <a:solidFill>
                  <a:srgbClr val="CC0000"/>
                </a:solidFill>
                <a:latin typeface="Calibri"/>
                <a:cs typeface="Calibri"/>
              </a:rPr>
              <a:t>’</a:t>
            </a: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 net with no arcs.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Coin Flips</a:t>
            </a:r>
          </a:p>
        </p:txBody>
      </p:sp>
      <p:graphicFrame>
        <p:nvGraphicFramePr>
          <p:cNvPr id="107110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617775"/>
              </p:ext>
            </p:extLst>
          </p:nvPr>
        </p:nvGraphicFramePr>
        <p:xfrm>
          <a:off x="1219200" y="34480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2888" y="3070225"/>
            <a:ext cx="911225" cy="298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1120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494891"/>
              </p:ext>
            </p:extLst>
          </p:nvPr>
        </p:nvGraphicFramePr>
        <p:xfrm>
          <a:off x="2990850" y="344487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1131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668484"/>
              </p:ext>
            </p:extLst>
          </p:nvPr>
        </p:nvGraphicFramePr>
        <p:xfrm>
          <a:off x="6267450" y="344487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6375" y="3070225"/>
            <a:ext cx="925513" cy="2985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6125" y="3070225"/>
            <a:ext cx="911225" cy="298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5640" name="Picture 4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25863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42" name="Oval 42"/>
          <p:cNvSpPr>
            <a:spLocks noChangeArrowheads="1"/>
          </p:cNvSpPr>
          <p:nvPr/>
        </p:nvSpPr>
        <p:spPr bwMode="auto">
          <a:xfrm>
            <a:off x="16002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1</a:t>
            </a:r>
          </a:p>
        </p:txBody>
      </p:sp>
      <p:sp>
        <p:nvSpPr>
          <p:cNvPr id="25643" name="Oval 43"/>
          <p:cNvSpPr>
            <a:spLocks noChangeArrowheads="1"/>
          </p:cNvSpPr>
          <p:nvPr/>
        </p:nvSpPr>
        <p:spPr bwMode="auto">
          <a:xfrm>
            <a:off x="32766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25644" name="Oval 44"/>
          <p:cNvSpPr>
            <a:spLocks noChangeArrowheads="1"/>
          </p:cNvSpPr>
          <p:nvPr/>
        </p:nvSpPr>
        <p:spPr bwMode="auto">
          <a:xfrm>
            <a:off x="67056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25645" name="Picture 4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098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5263" y="5108575"/>
            <a:ext cx="1971675" cy="298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447798"/>
            <a:ext cx="2893913" cy="27647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1143000" y="2286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R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1143000" y="3962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26630" name="AutoShape 6"/>
          <p:cNvCxnSpPr>
            <a:cxnSpLocks noChangeShapeType="1"/>
            <a:stCxn id="26628" idx="4"/>
            <a:endCxn id="26629" idx="0"/>
          </p:cNvCxnSpPr>
          <p:nvPr/>
        </p:nvCxnSpPr>
        <p:spPr bwMode="auto">
          <a:xfrm>
            <a:off x="1524000" y="30622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7213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549545"/>
              </p:ext>
            </p:extLst>
          </p:nvPr>
        </p:nvGraphicFramePr>
        <p:xfrm>
          <a:off x="2762250" y="235585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8013" y="1981200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2181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771579"/>
              </p:ext>
            </p:extLst>
          </p:nvPr>
        </p:nvGraphicFramePr>
        <p:xfrm>
          <a:off x="2381250" y="37973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 +r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0" y="3417888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2185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554009"/>
              </p:ext>
            </p:extLst>
          </p:nvPr>
        </p:nvGraphicFramePr>
        <p:xfrm>
          <a:off x="2381250" y="46609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3135" y="2362200"/>
            <a:ext cx="1810181" cy="2992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419600"/>
            <a:ext cx="5247974" cy="2199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414" y="4572000"/>
            <a:ext cx="2126385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199" y="1143001"/>
            <a:ext cx="2666998" cy="1773729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sp>
        <p:nvSpPr>
          <p:cNvPr id="5" name="Oval 4"/>
          <p:cNvSpPr/>
          <p:nvPr/>
        </p:nvSpPr>
        <p:spPr>
          <a:xfrm>
            <a:off x="2971800" y="1554162"/>
            <a:ext cx="15240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B</a:t>
            </a:r>
            <a:r>
              <a:rPr lang="en-US" dirty="0">
                <a:latin typeface="Calibri"/>
                <a:cs typeface="Calibri"/>
              </a:rPr>
              <a:t>urglary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00600" y="1554162"/>
            <a:ext cx="14478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latin typeface="Calibri"/>
                <a:cs typeface="Calibri"/>
              </a:rPr>
              <a:t>E</a:t>
            </a:r>
            <a:r>
              <a:rPr lang="en-US" dirty="0" err="1">
                <a:latin typeface="Calibri"/>
                <a:cs typeface="Calibri"/>
              </a:rPr>
              <a:t>arthqk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62400" y="2544762"/>
            <a:ext cx="11430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larm</a:t>
            </a:r>
          </a:p>
        </p:txBody>
      </p:sp>
      <p:sp>
        <p:nvSpPr>
          <p:cNvPr id="8" name="Oval 7"/>
          <p:cNvSpPr/>
          <p:nvPr/>
        </p:nvSpPr>
        <p:spPr>
          <a:xfrm>
            <a:off x="2819400" y="3611562"/>
            <a:ext cx="1066800" cy="8985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J</a:t>
            </a:r>
            <a:r>
              <a:rPr lang="en-US" dirty="0">
                <a:latin typeface="Calibri"/>
                <a:cs typeface="Calibri"/>
              </a:rPr>
              <a:t>ohn calls</a:t>
            </a:r>
          </a:p>
        </p:txBody>
      </p:sp>
      <p:sp>
        <p:nvSpPr>
          <p:cNvPr id="9" name="Oval 8"/>
          <p:cNvSpPr/>
          <p:nvPr/>
        </p:nvSpPr>
        <p:spPr>
          <a:xfrm>
            <a:off x="5105400" y="3611562"/>
            <a:ext cx="10668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M</a:t>
            </a:r>
            <a:r>
              <a:rPr lang="en-US" dirty="0">
                <a:latin typeface="Calibri"/>
                <a:cs typeface="Calibri"/>
              </a:rPr>
              <a:t>ary calls</a:t>
            </a:r>
          </a:p>
        </p:txBody>
      </p:sp>
      <p:cxnSp>
        <p:nvCxnSpPr>
          <p:cNvPr id="11" name="Straight Arrow Connector 10"/>
          <p:cNvCxnSpPr>
            <a:stCxn id="5" idx="4"/>
            <a:endCxn id="7" idx="1"/>
          </p:cNvCxnSpPr>
          <p:nvPr/>
        </p:nvCxnSpPr>
        <p:spPr>
          <a:xfrm rot="16200000" flipH="1">
            <a:off x="3744912" y="2305050"/>
            <a:ext cx="373063" cy="395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7"/>
          </p:cNvCxnSpPr>
          <p:nvPr/>
        </p:nvCxnSpPr>
        <p:spPr>
          <a:xfrm rot="5400000">
            <a:off x="5083175" y="2247900"/>
            <a:ext cx="296863" cy="585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rot="5400000">
            <a:off x="3630613" y="3113087"/>
            <a:ext cx="220662" cy="776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0"/>
          </p:cNvCxnSpPr>
          <p:nvPr/>
        </p:nvCxnSpPr>
        <p:spPr>
          <a:xfrm rot="16200000" flipH="1">
            <a:off x="5178426" y="3151187"/>
            <a:ext cx="220662" cy="700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960616"/>
              </p:ext>
            </p:extLst>
          </p:nvPr>
        </p:nvGraphicFramePr>
        <p:xfrm>
          <a:off x="1524000" y="1427162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386141"/>
              </p:ext>
            </p:extLst>
          </p:nvPr>
        </p:nvGraphicFramePr>
        <p:xfrm>
          <a:off x="7010400" y="1350962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73459"/>
              </p:ext>
            </p:extLst>
          </p:nvPr>
        </p:nvGraphicFramePr>
        <p:xfrm>
          <a:off x="7010400" y="3200400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88790"/>
              </p:ext>
            </p:extLst>
          </p:nvPr>
        </p:nvGraphicFramePr>
        <p:xfrm>
          <a:off x="1676400" y="4678362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95649"/>
              </p:ext>
            </p:extLst>
          </p:nvPr>
        </p:nvGraphicFramePr>
        <p:xfrm>
          <a:off x="4267200" y="4678362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Independence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81200"/>
            <a:ext cx="4662898" cy="411002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Causal direction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914400" y="3429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R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914400" y="5105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28678" name="AutoShape 6"/>
          <p:cNvCxnSpPr>
            <a:cxnSpLocks noChangeShapeType="1"/>
            <a:stCxn id="28676" idx="4"/>
            <a:endCxn id="28677" idx="0"/>
          </p:cNvCxnSpPr>
          <p:nvPr/>
        </p:nvCxnSpPr>
        <p:spPr bwMode="auto">
          <a:xfrm>
            <a:off x="1295400" y="42052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7827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61444"/>
              </p:ext>
            </p:extLst>
          </p:nvPr>
        </p:nvGraphicFramePr>
        <p:xfrm>
          <a:off x="2533650" y="349885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19413" y="3124200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8291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383901"/>
              </p:ext>
            </p:extLst>
          </p:nvPr>
        </p:nvGraphicFramePr>
        <p:xfrm>
          <a:off x="2152650" y="49403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000" y="4560888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8305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854939"/>
              </p:ext>
            </p:extLst>
          </p:nvPr>
        </p:nvGraphicFramePr>
        <p:xfrm>
          <a:off x="2152650" y="58039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831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586191"/>
              </p:ext>
            </p:extLst>
          </p:nvPr>
        </p:nvGraphicFramePr>
        <p:xfrm>
          <a:off x="5638800" y="4419600"/>
          <a:ext cx="2190750" cy="14859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3971925"/>
            <a:ext cx="1090612" cy="2987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295400"/>
            <a:ext cx="4485974" cy="1880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447800"/>
            <a:ext cx="1689842" cy="163501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Reverse Traffic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Reverse causality?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914400" y="343535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914400" y="511175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29702" name="AutoShape 6"/>
          <p:cNvCxnSpPr>
            <a:cxnSpLocks noChangeShapeType="1"/>
            <a:stCxn id="29700" idx="4"/>
            <a:endCxn id="29701" idx="0"/>
          </p:cNvCxnSpPr>
          <p:nvPr/>
        </p:nvCxnSpPr>
        <p:spPr bwMode="auto">
          <a:xfrm>
            <a:off x="1295400" y="421163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7930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04048"/>
              </p:ext>
            </p:extLst>
          </p:nvPr>
        </p:nvGraphicFramePr>
        <p:xfrm>
          <a:off x="2533650" y="350520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9/16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7/16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1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52390"/>
              </p:ext>
            </p:extLst>
          </p:nvPr>
        </p:nvGraphicFramePr>
        <p:xfrm>
          <a:off x="2152650" y="494665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2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067075"/>
              </p:ext>
            </p:extLst>
          </p:nvPr>
        </p:nvGraphicFramePr>
        <p:xfrm>
          <a:off x="2152650" y="581025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40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74260"/>
              </p:ext>
            </p:extLst>
          </p:nvPr>
        </p:nvGraphicFramePr>
        <p:xfrm>
          <a:off x="5638800" y="4410075"/>
          <a:ext cx="2190750" cy="14859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3962400"/>
            <a:ext cx="1090612" cy="2987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2588" y="3133725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0175" y="4562475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295400"/>
            <a:ext cx="9601200" cy="6400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2970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1371600"/>
            <a:ext cx="10287000" cy="6858000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Causality?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69088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When 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 nets reflect the true causal patterns:</a:t>
            </a:r>
          </a:p>
          <a:p>
            <a:pPr lvl="8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Often simpler (nodes have fewer parents)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Often easier to think about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Often easier to elicit from experts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BNs need not actually be causal</a:t>
            </a:r>
          </a:p>
          <a:p>
            <a:pPr lvl="7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Sometimes no causal net exists over the domain (especially if variables are missing)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E.g. consider the variables </a:t>
            </a:r>
            <a:r>
              <a:rPr lang="en-US" sz="2000" i="1" dirty="0">
                <a:latin typeface="Calibri"/>
                <a:cs typeface="Calibri"/>
              </a:rPr>
              <a:t>Traffic</a:t>
            </a:r>
            <a:r>
              <a:rPr lang="en-US" sz="2000" dirty="0">
                <a:latin typeface="Calibri"/>
                <a:cs typeface="Calibri"/>
              </a:rPr>
              <a:t> and </a:t>
            </a:r>
            <a:r>
              <a:rPr lang="en-US" sz="2000" i="1" dirty="0">
                <a:latin typeface="Calibri"/>
                <a:cs typeface="Calibri"/>
              </a:rPr>
              <a:t>Drips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End up with arrows that reflect correlation, not causation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do the arrows really mean?</a:t>
            </a:r>
          </a:p>
          <a:p>
            <a:pPr lvl="7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Topology may happen to encode causal structure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CC0000"/>
                </a:solidFill>
                <a:latin typeface="Calibri"/>
                <a:cs typeface="Calibri"/>
              </a:rPr>
              <a:t>Topology really encodes conditional independence</a:t>
            </a:r>
          </a:p>
        </p:txBody>
      </p:sp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6096000"/>
            <a:ext cx="4754535" cy="2720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Bayes’</a:t>
            </a:r>
            <a:r>
              <a:rPr lang="en-US" altLang="ja-JP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Nets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61468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So far: how a 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 net encodes a joint distribution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Next: how to answer queries about that distribution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Today: </a:t>
            </a:r>
          </a:p>
          <a:p>
            <a:pPr lvl="2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First assembled BNs using an intuitive notion of conditional independence as causality</a:t>
            </a:r>
          </a:p>
          <a:p>
            <a:pPr lvl="2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Then saw that key property is conditional independence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Main goal: answer queries about conditional independence and influence 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After that: how to answer numerical queries (inference)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722" y="1524000"/>
            <a:ext cx="5332633" cy="388619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Bayes</a:t>
            </a:r>
            <a:r>
              <a:rPr lang="en-US" altLang="en-US">
                <a:ea typeface="ＭＳ Ｐゴシック" pitchFamily="34" charset="-128"/>
              </a:rPr>
              <a:t>’</a:t>
            </a:r>
            <a:r>
              <a:rPr lang="en-US">
                <a:ea typeface="ＭＳ Ｐゴシック" pitchFamily="34" charset="-128"/>
              </a:rPr>
              <a:t> Nets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3124200" y="1397001"/>
            <a:ext cx="8661400" cy="4729164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Representation</a:t>
            </a:r>
          </a:p>
          <a:p>
            <a:pPr lvl="3"/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Conditional Independences</a:t>
            </a:r>
          </a:p>
          <a:p>
            <a:pPr lvl="3"/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Probabilistic Inference</a:t>
            </a:r>
          </a:p>
          <a:p>
            <a:pPr lvl="3"/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Learning Bayes</a:t>
            </a:r>
            <a:r>
              <a:rPr lang="en-US" altLang="en-US" dirty="0">
                <a:ea typeface="ＭＳ Ｐゴシック" pitchFamily="34" charset="-128"/>
              </a:rPr>
              <a:t>’</a:t>
            </a:r>
            <a:r>
              <a:rPr lang="en-US" dirty="0">
                <a:ea typeface="ＭＳ Ｐゴシック" pitchFamily="34" charset="-128"/>
              </a:rPr>
              <a:t> Nets from Data</a:t>
            </a:r>
          </a:p>
        </p:txBody>
      </p:sp>
      <p:pic>
        <p:nvPicPr>
          <p:cNvPr id="38916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47800"/>
            <a:ext cx="5667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483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7162800" y="39624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8749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108712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X and Y are </a:t>
            </a: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independent </a:t>
            </a:r>
            <a:r>
              <a:rPr lang="en-US" dirty="0">
                <a:latin typeface="Calibri"/>
                <a:cs typeface="Calibri"/>
              </a:rPr>
              <a:t>if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X and Y are </a:t>
            </a: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conditionally independent</a:t>
            </a:r>
            <a:r>
              <a:rPr lang="en-US" dirty="0">
                <a:latin typeface="Calibri"/>
                <a:cs typeface="Calibri"/>
              </a:rPr>
              <a:t> given Z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(Conditional) independence is a property of a distribution</a:t>
            </a:r>
          </a:p>
          <a:p>
            <a:pPr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Example: 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</p:txBody>
      </p:sp>
      <p:pic>
        <p:nvPicPr>
          <p:cNvPr id="108749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51075"/>
            <a:ext cx="10160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7493" name="Line 5"/>
          <p:cNvSpPr>
            <a:spLocks noChangeShapeType="1"/>
          </p:cNvSpPr>
          <p:nvPr/>
        </p:nvSpPr>
        <p:spPr bwMode="auto">
          <a:xfrm>
            <a:off x="5867400" y="23622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10000"/>
            <a:ext cx="553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7496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12975"/>
            <a:ext cx="431006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7497" name="Picture 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810000"/>
            <a:ext cx="1401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724400"/>
            <a:ext cx="4327711" cy="2885140"/>
          </a:xfrm>
          <a:prstGeom prst="rect">
            <a:avLst/>
          </a:prstGeom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3800" y="5638800"/>
            <a:ext cx="3469361" cy="36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90818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Bayes Nets: Assumptions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7543800" cy="4525963"/>
          </a:xfrm>
        </p:spPr>
        <p:txBody>
          <a:bodyPr/>
          <a:lstStyle/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Assumptions we are required to make to define the Bayes net when given the graph:</a:t>
            </a:r>
          </a:p>
          <a:p>
            <a:endParaRPr lang="en-US" sz="24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pPr lvl="2"/>
            <a:endParaRPr lang="en-US" sz="16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Beyond above </a:t>
            </a:r>
            <a:r>
              <a:rPr lang="en-US" altLang="en-US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“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chain rule </a:t>
            </a:r>
            <a:r>
              <a:rPr lang="en-US" altLang="ja-JP" sz="18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 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Bayes net</a:t>
            </a:r>
            <a:r>
              <a:rPr lang="en-US" altLang="en-US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”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 conditional independence assumptions </a:t>
            </a:r>
          </a:p>
          <a:p>
            <a:pPr lvl="6"/>
            <a:endParaRPr lang="en-US" altLang="ja-JP" sz="12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Often additional conditional independences</a:t>
            </a:r>
          </a:p>
          <a:p>
            <a:pPr lvl="7"/>
            <a:endParaRPr lang="en-US" sz="12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They can be read off the graph</a:t>
            </a:r>
          </a:p>
          <a:p>
            <a:pPr lvl="4"/>
            <a:endParaRPr lang="en-US" sz="12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Important for modeling: understand assumptions made when choosing a Bayes net graph</a:t>
            </a: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10245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400"/>
            <a:ext cx="47561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752600"/>
            <a:ext cx="4859973" cy="404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490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Example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457200" y="2636837"/>
            <a:ext cx="10972800" cy="3382963"/>
          </a:xfrm>
        </p:spPr>
        <p:txBody>
          <a:bodyPr/>
          <a:lstStyle/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Conditional independence assumptions directly from simplifications in chain rule:</a:t>
            </a:r>
          </a:p>
          <a:p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Additional implied conditional independence assumptions?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57550" y="1524000"/>
            <a:ext cx="5657850" cy="838200"/>
            <a:chOff x="3962400" y="1676400"/>
            <a:chExt cx="4114800" cy="60960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962400" y="1676400"/>
              <a:ext cx="609600" cy="609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5181600" y="1676400"/>
              <a:ext cx="609600" cy="609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alibri"/>
                  <a:cs typeface="Calibri"/>
                </a:rPr>
                <a:t>Y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6324600" y="1676400"/>
              <a:ext cx="609600" cy="609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alibri"/>
                  <a:cs typeface="Calibri"/>
                </a:rPr>
                <a:t>Z</a:t>
              </a:r>
            </a:p>
          </p:txBody>
        </p:sp>
        <p:cxnSp>
          <p:nvCxnSpPr>
            <p:cNvPr id="8" name="AutoShape 7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4586288" y="1981200"/>
              <a:ext cx="5810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AutoShape 8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5805488" y="1981200"/>
              <a:ext cx="5048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7467600" y="1676400"/>
              <a:ext cx="609600" cy="609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alibri"/>
                  <a:cs typeface="Calibri"/>
                </a:rPr>
                <a:t>W</a:t>
              </a:r>
            </a:p>
          </p:txBody>
        </p:sp>
        <p:cxnSp>
          <p:nvCxnSpPr>
            <p:cNvPr id="11" name="AutoShape 8"/>
            <p:cNvCxnSpPr>
              <a:cxnSpLocks noChangeShapeType="1"/>
              <a:endCxn id="10" idx="2"/>
            </p:cNvCxnSpPr>
            <p:nvPr/>
          </p:nvCxnSpPr>
          <p:spPr bwMode="auto">
            <a:xfrm>
              <a:off x="6948488" y="1981200"/>
              <a:ext cx="5048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538827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Independence in a BN</a:t>
            </a:r>
          </a:p>
        </p:txBody>
      </p:sp>
      <p:sp>
        <p:nvSpPr>
          <p:cNvPr id="108851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524000"/>
            <a:ext cx="9601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cs typeface="Calibri"/>
              </a:rPr>
              <a:t>Important question about a BN: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Are two nodes independent given certain evidence?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If yes, can prove using algebra (tedious in general)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If no, can prove with a counter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Example: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Question: are X and Z necessarily independent?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Answer: no.  Example: low pressure causes rain, which causes traffic.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X can influence Z, Z can influence X (via Y)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Addendum: they </a:t>
            </a:r>
            <a:r>
              <a:rPr lang="en-US" sz="2000" i="1" dirty="0">
                <a:latin typeface="Calibri"/>
                <a:cs typeface="Calibri"/>
              </a:rPr>
              <a:t>could </a:t>
            </a:r>
            <a:r>
              <a:rPr lang="en-US" sz="2000" dirty="0">
                <a:latin typeface="Calibri"/>
                <a:cs typeface="Calibri"/>
              </a:rPr>
              <a:t>be independent: how?</a:t>
            </a:r>
          </a:p>
        </p:txBody>
      </p:sp>
      <p:sp>
        <p:nvSpPr>
          <p:cNvPr id="1088516" name="Oval 4"/>
          <p:cNvSpPr>
            <a:spLocks noChangeArrowheads="1"/>
          </p:cNvSpPr>
          <p:nvPr/>
        </p:nvSpPr>
        <p:spPr bwMode="auto">
          <a:xfrm>
            <a:off x="4495800" y="3835400"/>
            <a:ext cx="6096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Calibri"/>
                <a:cs typeface="Calibri"/>
              </a:rPr>
              <a:t>X</a:t>
            </a:r>
          </a:p>
        </p:txBody>
      </p:sp>
      <p:sp>
        <p:nvSpPr>
          <p:cNvPr id="1088517" name="Oval 5"/>
          <p:cNvSpPr>
            <a:spLocks noChangeArrowheads="1"/>
          </p:cNvSpPr>
          <p:nvPr/>
        </p:nvSpPr>
        <p:spPr bwMode="auto">
          <a:xfrm>
            <a:off x="5715000" y="3835400"/>
            <a:ext cx="6096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Calibri"/>
                <a:cs typeface="Calibri"/>
              </a:rPr>
              <a:t>Y</a:t>
            </a:r>
          </a:p>
        </p:txBody>
      </p:sp>
      <p:sp>
        <p:nvSpPr>
          <p:cNvPr id="1088518" name="Oval 6"/>
          <p:cNvSpPr>
            <a:spLocks noChangeArrowheads="1"/>
          </p:cNvSpPr>
          <p:nvPr/>
        </p:nvSpPr>
        <p:spPr bwMode="auto">
          <a:xfrm>
            <a:off x="6858000" y="3835400"/>
            <a:ext cx="6096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Calibri"/>
                <a:cs typeface="Calibri"/>
              </a:rPr>
              <a:t>Z</a:t>
            </a:r>
          </a:p>
        </p:txBody>
      </p:sp>
      <p:cxnSp>
        <p:nvCxnSpPr>
          <p:cNvPr id="1088519" name="AutoShape 7"/>
          <p:cNvCxnSpPr>
            <a:cxnSpLocks noChangeShapeType="1"/>
            <a:stCxn id="1088516" idx="6"/>
            <a:endCxn id="1088517" idx="2"/>
          </p:cNvCxnSpPr>
          <p:nvPr/>
        </p:nvCxnSpPr>
        <p:spPr bwMode="auto">
          <a:xfrm>
            <a:off x="5119687" y="4140200"/>
            <a:ext cx="581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88520" name="AutoShape 8"/>
          <p:cNvCxnSpPr>
            <a:cxnSpLocks noChangeShapeType="1"/>
            <a:stCxn id="1088517" idx="6"/>
            <a:endCxn id="1088518" idx="2"/>
          </p:cNvCxnSpPr>
          <p:nvPr/>
        </p:nvCxnSpPr>
        <p:spPr bwMode="auto">
          <a:xfrm>
            <a:off x="6338887" y="4140200"/>
            <a:ext cx="504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8695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8516" grpId="0" animBg="1"/>
      <p:bldP spid="1088517" grpId="0" animBg="1"/>
      <p:bldP spid="10885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D-separation: Outline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295400"/>
            <a:ext cx="6733473" cy="497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7772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Two variables are </a:t>
            </a:r>
            <a:r>
              <a:rPr lang="en-US" sz="2400" i="1" dirty="0">
                <a:latin typeface="Calibri"/>
                <a:cs typeface="Calibri"/>
              </a:rPr>
              <a:t>independent</a:t>
            </a:r>
            <a:r>
              <a:rPr lang="en-US" sz="2400" dirty="0">
                <a:latin typeface="Calibri"/>
                <a:cs typeface="Calibri"/>
              </a:rPr>
              <a:t> if: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This says that their joint distribution </a:t>
            </a:r>
            <a:r>
              <a:rPr lang="en-US" sz="2000" i="1" dirty="0">
                <a:latin typeface="Calibri"/>
                <a:cs typeface="Calibri"/>
              </a:rPr>
              <a:t>factors</a:t>
            </a:r>
            <a:r>
              <a:rPr lang="en-US" sz="2000" dirty="0">
                <a:latin typeface="Calibri"/>
                <a:cs typeface="Calibri"/>
              </a:rPr>
              <a:t> into a product two simpler distributions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Another form:</a:t>
            </a: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		</a:t>
            </a:r>
          </a:p>
          <a:p>
            <a:pPr lvl="4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write: 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Independence is a simplifying </a:t>
            </a:r>
            <a:r>
              <a:rPr lang="en-US" sz="2400" i="1" dirty="0">
                <a:latin typeface="Calibri"/>
                <a:cs typeface="Calibri"/>
              </a:rPr>
              <a:t>modeling assumption</a:t>
            </a:r>
          </a:p>
          <a:p>
            <a:pPr lvl="6">
              <a:lnSpc>
                <a:spcPct val="80000"/>
              </a:lnSpc>
            </a:pPr>
            <a:endParaRPr lang="en-US" sz="1200" i="1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i="1" dirty="0">
                <a:latin typeface="Calibri"/>
                <a:cs typeface="Calibri"/>
              </a:rPr>
              <a:t>Empirical </a:t>
            </a:r>
            <a:r>
              <a:rPr lang="en-US" sz="2000" dirty="0">
                <a:latin typeface="Calibri"/>
                <a:cs typeface="Calibri"/>
              </a:rPr>
              <a:t>joint distributions: at best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close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to independent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What could we assume for {Weather, Traffic, Cavity, Toothache}?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Independence</a:t>
            </a: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8488" y="1925638"/>
            <a:ext cx="3795712" cy="2988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200" y="3886200"/>
            <a:ext cx="3048000" cy="3137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600" y="4648200"/>
            <a:ext cx="1016000" cy="2627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769" y="1828800"/>
            <a:ext cx="4257231" cy="375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8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D-separation: Outline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143000" y="1397001"/>
            <a:ext cx="10642600" cy="4729164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Study independence properties for triples</a:t>
            </a:r>
          </a:p>
          <a:p>
            <a:endParaRPr lang="en-US" dirty="0"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Analyze complex cases in terms of member triples</a:t>
            </a:r>
          </a:p>
          <a:p>
            <a:pPr eaLnBrk="1" hangingPunct="1"/>
            <a:endParaRPr lang="en-US" dirty="0"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D-separation: a condition / algorithm for answering such queries</a:t>
            </a:r>
          </a:p>
          <a:p>
            <a:pPr eaLnBrk="1" hangingPunct="1"/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58125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ea typeface="ＭＳ Ｐゴシック" pitchFamily="34" charset="-128"/>
                <a:cs typeface="Calibri"/>
              </a:rPr>
              <a:t>Causal Chains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715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This configuration is a 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causal chain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54280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7" y="5486400"/>
            <a:ext cx="433546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1" name="Text Box 14"/>
          <p:cNvSpPr txBox="1">
            <a:spLocks noChangeArrowheads="1"/>
          </p:cNvSpPr>
          <p:nvPr/>
        </p:nvSpPr>
        <p:spPr bwMode="auto">
          <a:xfrm>
            <a:off x="762000" y="4583668"/>
            <a:ext cx="548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X: Low pressure          Y: Rain                          Z: Traffic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3" y="2057400"/>
            <a:ext cx="5561146" cy="2438400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72200" y="1371600"/>
            <a:ext cx="5943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Guaranteed X independent of Z ?  </a:t>
            </a: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 No!</a:t>
            </a:r>
          </a:p>
          <a:p>
            <a:pPr lvl="4">
              <a:lnSpc>
                <a:spcPct val="80000"/>
              </a:lnSpc>
            </a:pPr>
            <a:endParaRPr lang="en-US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One example set of CPTs for which X is not independent of Z is sufficient to show this independence is not guaranteed.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Low pressure causes rain causes traffic,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    high pressure causes no rain causes no 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    traffic</a:t>
            </a: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In numbers: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	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    P( +y | +x ) = 1, P( -y | - x ) = 1,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alibri"/>
                <a:cs typeface="Calibri"/>
              </a:rPr>
              <a:t>    P( +z | +y ) = 1, P( -z | -y ) = 1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687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ea typeface="ＭＳ Ｐゴシック" pitchFamily="34" charset="-128"/>
                <a:cs typeface="Calibri"/>
              </a:rPr>
              <a:t>Causal Chains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715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This configuration is a 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causal chain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54280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486400"/>
            <a:ext cx="433546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3" y="2057400"/>
            <a:ext cx="5561146" cy="2438400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72200" y="1371600"/>
            <a:ext cx="5943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Guaranteed X independent of Z given Y?</a:t>
            </a: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6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Evidence along the chain </a:t>
            </a:r>
            <a:r>
              <a:rPr lang="ja-JP" altLang="en-US" sz="2400" dirty="0">
                <a:solidFill>
                  <a:srgbClr val="CC0000"/>
                </a:solidFill>
                <a:latin typeface="Calibri"/>
                <a:cs typeface="Calibri"/>
              </a:rPr>
              <a:t>“</a:t>
            </a:r>
            <a:r>
              <a:rPr lang="en-US" altLang="ja-JP" sz="2400" dirty="0">
                <a:solidFill>
                  <a:srgbClr val="CC0000"/>
                </a:solidFill>
                <a:latin typeface="Calibri"/>
                <a:cs typeface="Calibri"/>
              </a:rPr>
              <a:t>blocks</a:t>
            </a:r>
            <a:r>
              <a:rPr lang="ja-JP" altLang="en-US" sz="2400" dirty="0">
                <a:solidFill>
                  <a:srgbClr val="CC0000"/>
                </a:solidFill>
                <a:latin typeface="Calibri"/>
                <a:cs typeface="Calibri"/>
              </a:rPr>
              <a:t>”</a:t>
            </a:r>
            <a:r>
              <a:rPr lang="en-US" altLang="ja-JP" sz="2400" dirty="0">
                <a:solidFill>
                  <a:srgbClr val="CC0000"/>
                </a:solidFill>
                <a:latin typeface="Calibri"/>
                <a:cs typeface="Calibri"/>
              </a:rPr>
              <a:t> the influence</a:t>
            </a: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</p:txBody>
      </p:sp>
      <p:pic>
        <p:nvPicPr>
          <p:cNvPr id="8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362200"/>
            <a:ext cx="302895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429000"/>
            <a:ext cx="29845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4572000"/>
            <a:ext cx="12763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8458200" y="5105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Yes!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762000" y="4583668"/>
            <a:ext cx="548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X: Low pressure          Y: Rain                          Z: Traffic</a:t>
            </a:r>
          </a:p>
        </p:txBody>
      </p:sp>
    </p:spTree>
    <p:extLst>
      <p:ext uri="{BB962C8B-B14F-4D97-AF65-F5344CB8AC3E}">
        <p14:creationId xmlns:p14="http://schemas.microsoft.com/office/powerpoint/2010/main" val="174003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Common Cause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715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This configuration is a 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common cause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4" name="Picture 3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5961" y="6019800"/>
            <a:ext cx="4320615" cy="3117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72200" y="1371600"/>
            <a:ext cx="5943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Guaranteed X independent of Z ?  </a:t>
            </a: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 No!</a:t>
            </a:r>
          </a:p>
          <a:p>
            <a:pPr lvl="4">
              <a:lnSpc>
                <a:spcPct val="80000"/>
              </a:lnSpc>
            </a:pPr>
            <a:endParaRPr lang="en-US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One example set of CPTs for which X is not independent of Z is sufficient to show this independence is not guaranteed.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Project due causes both forums busy 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	    and lab full 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In numbers: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	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         P( +x | +y ) = 1, P( -x | -y ) = 1,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alibri"/>
                <a:cs typeface="Calibri"/>
              </a:rPr>
              <a:t>	     P( +z | +y ) = 1, P( -z | -y ) = 1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81200"/>
            <a:ext cx="3191715" cy="3838613"/>
          </a:xfrm>
          <a:prstGeom prst="rect">
            <a:avLst/>
          </a:prstGeom>
        </p:spPr>
      </p:pic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38200" y="2057400"/>
            <a:ext cx="1219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Y: Project due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6200" y="4876800"/>
            <a:ext cx="1295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X: Forums busy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648200" y="5029200"/>
            <a:ext cx="1447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Z: Lab full</a:t>
            </a:r>
          </a:p>
        </p:txBody>
      </p:sp>
    </p:spTree>
    <p:extLst>
      <p:ext uri="{BB962C8B-B14F-4D97-AF65-F5344CB8AC3E}">
        <p14:creationId xmlns:p14="http://schemas.microsoft.com/office/powerpoint/2010/main" val="413396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Common Cause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715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This configuration is a 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common cause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72200" y="1371600"/>
            <a:ext cx="5943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Guaranteed X and Z independent given Y?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4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  <a:buClr>
                <a:srgbClr val="000000"/>
              </a:buClr>
            </a:pPr>
            <a:r>
              <a:rPr lang="en-US" sz="2400" kern="0" dirty="0">
                <a:solidFill>
                  <a:srgbClr val="CC0000"/>
                </a:solidFill>
                <a:latin typeface="Calibri"/>
                <a:cs typeface="Calibri"/>
              </a:rPr>
              <a:t>Observing the cause blocks influence between effects.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1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09800"/>
            <a:ext cx="302895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4572000"/>
            <a:ext cx="12763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8458200" y="51816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Yes!</a:t>
            </a:r>
          </a:p>
        </p:txBody>
      </p:sp>
      <p:pic>
        <p:nvPicPr>
          <p:cNvPr id="17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352800"/>
            <a:ext cx="297021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5961" y="6019800"/>
            <a:ext cx="4320615" cy="3117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81200"/>
            <a:ext cx="3191715" cy="3838613"/>
          </a:xfrm>
          <a:prstGeom prst="rect">
            <a:avLst/>
          </a:prstGeom>
        </p:spPr>
      </p:pic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838200" y="2057400"/>
            <a:ext cx="1219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Y: Project due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76200" y="4876800"/>
            <a:ext cx="1295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X: Forums busy</a:t>
            </a: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4648200" y="5029200"/>
            <a:ext cx="1447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Z: Lab full</a:t>
            </a:r>
          </a:p>
        </p:txBody>
      </p:sp>
    </p:spTree>
    <p:extLst>
      <p:ext uri="{BB962C8B-B14F-4D97-AF65-F5344CB8AC3E}">
        <p14:creationId xmlns:p14="http://schemas.microsoft.com/office/powerpoint/2010/main" val="241488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67000"/>
            <a:ext cx="3068642" cy="3886199"/>
          </a:xfrm>
          <a:prstGeom prst="rect">
            <a:avLst/>
          </a:prstGeom>
        </p:spPr>
      </p:pic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ea typeface="ＭＳ Ｐゴシック" pitchFamily="34" charset="-128"/>
                <a:cs typeface="Calibri"/>
              </a:rPr>
              <a:t>Common Effect</a:t>
            </a:r>
          </a:p>
        </p:txBody>
      </p:sp>
      <p:sp>
        <p:nvSpPr>
          <p:cNvPr id="10915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5410200" cy="4800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Last configuration: two causes of one effect (v-structures)</a:t>
            </a:r>
          </a:p>
          <a:p>
            <a:pPr eaLnBrk="1" hangingPunct="1"/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58376" name="Text Box 9"/>
          <p:cNvSpPr txBox="1">
            <a:spLocks noChangeArrowheads="1"/>
          </p:cNvSpPr>
          <p:nvPr/>
        </p:nvSpPr>
        <p:spPr bwMode="auto">
          <a:xfrm>
            <a:off x="914400" y="5802868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Z: Traffic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638800" y="1295400"/>
            <a:ext cx="6324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Are X and Y independent?</a:t>
            </a:r>
          </a:p>
          <a:p>
            <a:pPr lvl="8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Yes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: the ballgame and the rain cause traffic, but they are not correlated</a:t>
            </a:r>
          </a:p>
          <a:p>
            <a:pPr lvl="8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Still need to prove they must be (try it!)</a:t>
            </a:r>
          </a:p>
          <a:p>
            <a:pPr lvl="7"/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Are X </a:t>
            </a:r>
            <a:r>
              <a:rPr lang="en-US" sz="2400">
                <a:latin typeface="Calibri"/>
                <a:ea typeface="ＭＳ Ｐゴシック" pitchFamily="34" charset="-128"/>
                <a:cs typeface="Calibri"/>
              </a:rPr>
              <a:t>and Y 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independent </a:t>
            </a:r>
            <a:r>
              <a:rPr lang="en-US" sz="2400">
                <a:latin typeface="Calibri"/>
                <a:ea typeface="ＭＳ Ｐゴシック" pitchFamily="34" charset="-128"/>
                <a:cs typeface="Calibri"/>
              </a:rPr>
              <a:t>given Z?</a:t>
            </a: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6"/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No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: seeing traffic puts the rain and the ballgame in competition as explanation.</a:t>
            </a:r>
          </a:p>
          <a:p>
            <a:pPr lvl="7"/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4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This is backwards from the other cases</a:t>
            </a:r>
          </a:p>
          <a:p>
            <a:pPr lvl="8"/>
            <a:endParaRPr lang="en-US" sz="800" dirty="0">
              <a:solidFill>
                <a:srgbClr val="CC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Observing an effect </a:t>
            </a:r>
            <a:r>
              <a:rPr lang="en-US" sz="20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activates 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influence between possible causes</a:t>
            </a:r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.</a:t>
            </a:r>
          </a:p>
          <a:p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143000" y="2362200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X: Raining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819400" y="2362200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Y: Ballgame</a:t>
            </a:r>
          </a:p>
        </p:txBody>
      </p:sp>
    </p:spTree>
    <p:extLst>
      <p:ext uri="{BB962C8B-B14F-4D97-AF65-F5344CB8AC3E}">
        <p14:creationId xmlns:p14="http://schemas.microsoft.com/office/powerpoint/2010/main" val="136545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General Case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815" y="1524000"/>
            <a:ext cx="6946984" cy="440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837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General Case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76399"/>
            <a:ext cx="10058400" cy="4449765"/>
          </a:xfrm>
        </p:spPr>
        <p:txBody>
          <a:bodyPr/>
          <a:lstStyle/>
          <a:p>
            <a:r>
              <a:rPr lang="en-US" sz="2800" dirty="0"/>
              <a:t>General question: in a given BN, are two variables independent (given evidence)?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Solution: analyze the graph</a:t>
            </a:r>
          </a:p>
          <a:p>
            <a:pPr eaLnBrk="1" hangingPunct="1"/>
            <a:endParaRPr lang="en-US" sz="2800" dirty="0"/>
          </a:p>
          <a:p>
            <a:r>
              <a:rPr lang="en-US" sz="2800" dirty="0"/>
              <a:t>Any complex example can be broken</a:t>
            </a:r>
          </a:p>
          <a:p>
            <a:pPr marL="0" indent="0">
              <a:buNone/>
            </a:pPr>
            <a:r>
              <a:rPr lang="en-US" sz="2800" dirty="0"/>
              <a:t>    into repetitions of the three canonical cases</a:t>
            </a:r>
          </a:p>
          <a:p>
            <a:endParaRPr lang="en-US" sz="2800" dirty="0"/>
          </a:p>
          <a:p>
            <a:pPr marL="0" indent="0" eaLnBrk="1" hangingPunct="1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438400"/>
            <a:ext cx="377271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977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Reachability</a:t>
            </a:r>
          </a:p>
        </p:txBody>
      </p:sp>
      <p:sp>
        <p:nvSpPr>
          <p:cNvPr id="1094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334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Recipe: shade evidence nodes, look for paths in the resulting graph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Attempt 1: if two nodes are connected by an undirected path not blocked by a shaded node, they are conditionally independent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Almost works, but not quite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Where does it break?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Answer: the v-structure at T doesn’t count as a link in a path unless “active”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8877300" y="2514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R</a:t>
            </a:r>
            <a:endParaRPr lang="en-US" sz="2400" baseline="-25000">
              <a:latin typeface="Calibri"/>
              <a:cs typeface="Calibri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9486900" y="3886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T</a:t>
            </a:r>
            <a:endParaRPr lang="en-US" sz="2400" baseline="-25000">
              <a:latin typeface="Calibri"/>
              <a:cs typeface="Calibri"/>
            </a:endParaRPr>
          </a:p>
        </p:txBody>
      </p:sp>
      <p:cxnSp>
        <p:nvCxnSpPr>
          <p:cNvPr id="19462" name="AutoShape 6"/>
          <p:cNvCxnSpPr>
            <a:cxnSpLocks noChangeShapeType="1"/>
            <a:stCxn id="19460" idx="4"/>
            <a:endCxn id="19461" idx="1"/>
          </p:cNvCxnSpPr>
          <p:nvPr/>
        </p:nvCxnSpPr>
        <p:spPr bwMode="auto">
          <a:xfrm>
            <a:off x="9144000" y="30622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10325100" y="2514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B</a:t>
            </a:r>
          </a:p>
        </p:txBody>
      </p:sp>
      <p:cxnSp>
        <p:nvCxnSpPr>
          <p:cNvPr id="19464" name="AutoShape 8"/>
          <p:cNvCxnSpPr>
            <a:cxnSpLocks noChangeShapeType="1"/>
            <a:stCxn id="19463" idx="4"/>
            <a:endCxn id="19461" idx="7"/>
          </p:cNvCxnSpPr>
          <p:nvPr/>
        </p:nvCxnSpPr>
        <p:spPr bwMode="auto">
          <a:xfrm flipH="1">
            <a:off x="9942513" y="3062288"/>
            <a:ext cx="6492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8305800" y="3871913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D</a:t>
            </a:r>
            <a:endParaRPr lang="en-US" sz="2400" baseline="-25000">
              <a:latin typeface="Calibri"/>
              <a:cs typeface="Calibri"/>
            </a:endParaRPr>
          </a:p>
        </p:txBody>
      </p:sp>
      <p:cxnSp>
        <p:nvCxnSpPr>
          <p:cNvPr id="19466" name="AutoShape 10"/>
          <p:cNvCxnSpPr>
            <a:cxnSpLocks noChangeShapeType="1"/>
            <a:stCxn id="19460" idx="4"/>
            <a:endCxn id="19465" idx="0"/>
          </p:cNvCxnSpPr>
          <p:nvPr/>
        </p:nvCxnSpPr>
        <p:spPr bwMode="auto">
          <a:xfrm flipH="1">
            <a:off x="8572500" y="3062288"/>
            <a:ext cx="571500" cy="795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8878888" y="1371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L</a:t>
            </a:r>
          </a:p>
        </p:txBody>
      </p:sp>
      <p:cxnSp>
        <p:nvCxnSpPr>
          <p:cNvPr id="19468" name="AutoShape 12"/>
          <p:cNvCxnSpPr>
            <a:cxnSpLocks noChangeShapeType="1"/>
            <a:stCxn id="19467" idx="4"/>
            <a:endCxn id="19460" idx="0"/>
          </p:cNvCxnSpPr>
          <p:nvPr/>
        </p:nvCxnSpPr>
        <p:spPr bwMode="auto">
          <a:xfrm flipH="1">
            <a:off x="9144000" y="1919288"/>
            <a:ext cx="1588" cy="581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4648200"/>
            <a:ext cx="6286500" cy="4191000"/>
          </a:xfrm>
          <a:prstGeom prst="rect">
            <a:avLst/>
          </a:prstGeom>
        </p:spPr>
      </p:pic>
      <p:pic>
        <p:nvPicPr>
          <p:cNvPr id="3" name="Picture 2" descr="LowPressur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264851"/>
            <a:ext cx="990600" cy="76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5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Active / Inactive Paths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>
          <a:xfrm>
            <a:off x="144780" y="1447800"/>
            <a:ext cx="755142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Question: Are X and Y conditionally independent given evidence variables {Z}?</a:t>
            </a:r>
            <a:endParaRPr lang="en-US" sz="1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Yes, if X and Y </a:t>
            </a:r>
            <a:r>
              <a:rPr lang="ja-JP" altLang="en-US" sz="180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1800" dirty="0">
                <a:latin typeface="Calibri"/>
                <a:ea typeface="ＭＳ Ｐゴシック" pitchFamily="34" charset="-128"/>
                <a:cs typeface="Calibri"/>
              </a:rPr>
              <a:t>d-separated</a:t>
            </a:r>
            <a:r>
              <a:rPr lang="ja-JP" altLang="en-US" sz="1800" dirty="0">
                <a:latin typeface="Calibri"/>
                <a:ea typeface="ＭＳ Ｐゴシック" pitchFamily="34" charset="-128"/>
                <a:cs typeface="Calibri"/>
              </a:rPr>
              <a:t>”</a:t>
            </a:r>
            <a:r>
              <a:rPr lang="en-US" altLang="ja-JP" sz="1800" dirty="0">
                <a:latin typeface="Calibri"/>
                <a:ea typeface="ＭＳ Ｐゴシック" pitchFamily="34" charset="-128"/>
                <a:cs typeface="Calibri"/>
              </a:rPr>
              <a:t> by Z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Consider all (undirected) paths from X to Y</a:t>
            </a:r>
            <a:endParaRPr lang="en-US" sz="9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No active paths = independence!</a:t>
            </a:r>
          </a:p>
          <a:p>
            <a:pPr lvl="2" eaLnBrk="1" hangingPunct="1">
              <a:lnSpc>
                <a:spcPct val="80000"/>
              </a:lnSpc>
            </a:pPr>
            <a:endParaRPr lang="en-US" sz="14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 path is active if each triple is active: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Causal chain A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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B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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 where B is unobserved (either direction)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Common cause A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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B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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 where B is unobserved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Common effect (aka v-structure)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	A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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B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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 where B </a:t>
            </a:r>
            <a:r>
              <a:rPr lang="en-US" sz="1800" i="1" dirty="0">
                <a:latin typeface="Calibri"/>
                <a:ea typeface="ＭＳ Ｐゴシック" pitchFamily="34" charset="-128"/>
                <a:cs typeface="Calibri"/>
              </a:rPr>
              <a:t>or one of its </a:t>
            </a:r>
            <a:r>
              <a:rPr lang="en-US" sz="1800" i="1" dirty="0" err="1">
                <a:latin typeface="Calibri"/>
                <a:ea typeface="ＭＳ Ｐゴシック" pitchFamily="34" charset="-128"/>
                <a:cs typeface="Calibri"/>
              </a:rPr>
              <a:t>descendents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 is observed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dirty="0">
                <a:latin typeface="Calibri"/>
                <a:ea typeface="ＭＳ Ｐゴシック" pitchFamily="34" charset="-128"/>
                <a:cs typeface="Calibri"/>
              </a:rPr>
              <a:t>	</a:t>
            </a:r>
          </a:p>
          <a:p>
            <a:pPr eaLnBrk="1" hangingPunct="1">
              <a:lnSpc>
                <a:spcPct val="80000"/>
              </a:lnSpc>
              <a:buClr>
                <a:srgbClr val="333399"/>
              </a:buClr>
            </a:pPr>
            <a:endParaRPr lang="en-US" sz="2400" dirty="0">
              <a:solidFill>
                <a:srgbClr val="333399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  <a:buClr>
                <a:srgbClr val="333399"/>
              </a:buClr>
            </a:pPr>
            <a:r>
              <a:rPr lang="en-US" sz="2400" dirty="0">
                <a:solidFill>
                  <a:srgbClr val="333399"/>
                </a:solidFill>
                <a:latin typeface="Calibri"/>
                <a:ea typeface="ＭＳ Ｐゴシック" pitchFamily="34" charset="-128"/>
                <a:cs typeface="Calibri"/>
              </a:rPr>
              <a:t>All it takes to block a path is a single inactive segment</a:t>
            </a:r>
            <a:endParaRPr lang="en-US" sz="18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	</a:t>
            </a:r>
          </a:p>
        </p:txBody>
      </p:sp>
      <p:grpSp>
        <p:nvGrpSpPr>
          <p:cNvPr id="59395" name="Group 186"/>
          <p:cNvGrpSpPr>
            <a:grpSpLocks/>
          </p:cNvGrpSpPr>
          <p:nvPr/>
        </p:nvGrpSpPr>
        <p:grpSpPr bwMode="auto">
          <a:xfrm>
            <a:off x="7620000" y="2041525"/>
            <a:ext cx="1600200" cy="320675"/>
            <a:chOff x="4572000" y="1676400"/>
            <a:chExt cx="1905000" cy="381000"/>
          </a:xfrm>
        </p:grpSpPr>
        <p:sp>
          <p:nvSpPr>
            <p:cNvPr id="59437" name="Oval 9"/>
            <p:cNvSpPr>
              <a:spLocks noChangeArrowheads="1"/>
            </p:cNvSpPr>
            <p:nvPr/>
          </p:nvSpPr>
          <p:spPr bwMode="auto">
            <a:xfrm>
              <a:off x="45720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38" name="Oval 9"/>
            <p:cNvSpPr>
              <a:spLocks noChangeArrowheads="1"/>
            </p:cNvSpPr>
            <p:nvPr/>
          </p:nvSpPr>
          <p:spPr bwMode="auto">
            <a:xfrm>
              <a:off x="53340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39" name="Oval 9"/>
            <p:cNvSpPr>
              <a:spLocks noChangeArrowheads="1"/>
            </p:cNvSpPr>
            <p:nvPr/>
          </p:nvSpPr>
          <p:spPr bwMode="auto">
            <a:xfrm>
              <a:off x="60960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40" name="AutoShape 10"/>
            <p:cNvCxnSpPr>
              <a:cxnSpLocks noChangeShapeType="1"/>
              <a:stCxn id="59437" idx="6"/>
              <a:endCxn id="59438" idx="2"/>
            </p:cNvCxnSpPr>
            <p:nvPr/>
          </p:nvCxnSpPr>
          <p:spPr bwMode="auto">
            <a:xfrm>
              <a:off x="49530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41" name="AutoShape 10"/>
            <p:cNvCxnSpPr>
              <a:cxnSpLocks noChangeShapeType="1"/>
              <a:stCxn id="59438" idx="6"/>
              <a:endCxn id="59439" idx="2"/>
            </p:cNvCxnSpPr>
            <p:nvPr/>
          </p:nvCxnSpPr>
          <p:spPr bwMode="auto">
            <a:xfrm>
              <a:off x="57150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396" name="Group 185"/>
          <p:cNvGrpSpPr>
            <a:grpSpLocks/>
          </p:cNvGrpSpPr>
          <p:nvPr/>
        </p:nvGrpSpPr>
        <p:grpSpPr bwMode="auto">
          <a:xfrm>
            <a:off x="9982200" y="2041525"/>
            <a:ext cx="1600200" cy="320675"/>
            <a:chOff x="6934200" y="1676400"/>
            <a:chExt cx="1905000" cy="381000"/>
          </a:xfrm>
        </p:grpSpPr>
        <p:sp>
          <p:nvSpPr>
            <p:cNvPr id="59432" name="Oval 9"/>
            <p:cNvSpPr>
              <a:spLocks noChangeArrowheads="1"/>
            </p:cNvSpPr>
            <p:nvPr/>
          </p:nvSpPr>
          <p:spPr bwMode="auto">
            <a:xfrm>
              <a:off x="69342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92" name="Oval 9"/>
            <p:cNvSpPr>
              <a:spLocks noChangeArrowheads="1"/>
            </p:cNvSpPr>
            <p:nvPr/>
          </p:nvSpPr>
          <p:spPr bwMode="auto">
            <a:xfrm>
              <a:off x="7695823" y="1676400"/>
              <a:ext cx="381756" cy="38100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9434" name="Oval 9"/>
            <p:cNvSpPr>
              <a:spLocks noChangeArrowheads="1"/>
            </p:cNvSpPr>
            <p:nvPr/>
          </p:nvSpPr>
          <p:spPr bwMode="auto">
            <a:xfrm>
              <a:off x="84582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35" name="AutoShape 10"/>
            <p:cNvCxnSpPr>
              <a:cxnSpLocks noChangeShapeType="1"/>
              <a:stCxn id="59432" idx="6"/>
              <a:endCxn id="92" idx="2"/>
            </p:cNvCxnSpPr>
            <p:nvPr/>
          </p:nvCxnSpPr>
          <p:spPr bwMode="auto">
            <a:xfrm>
              <a:off x="73152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36" name="AutoShape 10"/>
            <p:cNvCxnSpPr>
              <a:cxnSpLocks noChangeShapeType="1"/>
              <a:stCxn id="92" idx="6"/>
              <a:endCxn id="59434" idx="2"/>
            </p:cNvCxnSpPr>
            <p:nvPr/>
          </p:nvCxnSpPr>
          <p:spPr bwMode="auto">
            <a:xfrm>
              <a:off x="80772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397" name="Group 187"/>
          <p:cNvGrpSpPr>
            <a:grpSpLocks/>
          </p:cNvGrpSpPr>
          <p:nvPr/>
        </p:nvGrpSpPr>
        <p:grpSpPr bwMode="auto">
          <a:xfrm>
            <a:off x="7620000" y="2776538"/>
            <a:ext cx="1600200" cy="576262"/>
            <a:chOff x="4572000" y="2362200"/>
            <a:chExt cx="1905000" cy="685800"/>
          </a:xfrm>
        </p:grpSpPr>
        <p:sp>
          <p:nvSpPr>
            <p:cNvPr id="59427" name="Oval 9"/>
            <p:cNvSpPr>
              <a:spLocks noChangeArrowheads="1"/>
            </p:cNvSpPr>
            <p:nvPr/>
          </p:nvSpPr>
          <p:spPr bwMode="auto">
            <a:xfrm>
              <a:off x="45720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28" name="Oval 9"/>
            <p:cNvSpPr>
              <a:spLocks noChangeArrowheads="1"/>
            </p:cNvSpPr>
            <p:nvPr/>
          </p:nvSpPr>
          <p:spPr bwMode="auto">
            <a:xfrm>
              <a:off x="5334000" y="23622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29" name="Oval 9"/>
            <p:cNvSpPr>
              <a:spLocks noChangeArrowheads="1"/>
            </p:cNvSpPr>
            <p:nvPr/>
          </p:nvSpPr>
          <p:spPr bwMode="auto">
            <a:xfrm>
              <a:off x="60960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30" name="AutoShape 10"/>
            <p:cNvCxnSpPr>
              <a:cxnSpLocks noChangeShapeType="1"/>
              <a:stCxn id="59428" idx="2"/>
              <a:endCxn id="59427" idx="7"/>
            </p:cNvCxnSpPr>
            <p:nvPr/>
          </p:nvCxnSpPr>
          <p:spPr bwMode="auto">
            <a:xfrm rot="10800000" flipV="1">
              <a:off x="4897204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31" name="AutoShape 10"/>
            <p:cNvCxnSpPr>
              <a:cxnSpLocks noChangeShapeType="1"/>
              <a:stCxn id="59428" idx="6"/>
              <a:endCxn id="59429" idx="1"/>
            </p:cNvCxnSpPr>
            <p:nvPr/>
          </p:nvCxnSpPr>
          <p:spPr bwMode="auto">
            <a:xfrm>
              <a:off x="5715000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398" name="Group 184"/>
          <p:cNvGrpSpPr>
            <a:grpSpLocks/>
          </p:cNvGrpSpPr>
          <p:nvPr/>
        </p:nvGrpSpPr>
        <p:grpSpPr bwMode="auto">
          <a:xfrm>
            <a:off x="9982200" y="2776538"/>
            <a:ext cx="1600200" cy="576262"/>
            <a:chOff x="6934200" y="2362200"/>
            <a:chExt cx="1905000" cy="685800"/>
          </a:xfrm>
        </p:grpSpPr>
        <p:sp>
          <p:nvSpPr>
            <p:cNvPr id="59422" name="Oval 9"/>
            <p:cNvSpPr>
              <a:spLocks noChangeArrowheads="1"/>
            </p:cNvSpPr>
            <p:nvPr/>
          </p:nvSpPr>
          <p:spPr bwMode="auto">
            <a:xfrm>
              <a:off x="69342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07" name="Oval 9"/>
            <p:cNvSpPr>
              <a:spLocks noChangeArrowheads="1"/>
            </p:cNvSpPr>
            <p:nvPr/>
          </p:nvSpPr>
          <p:spPr bwMode="auto">
            <a:xfrm>
              <a:off x="7695823" y="2362200"/>
              <a:ext cx="381756" cy="38163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9424" name="Oval 9"/>
            <p:cNvSpPr>
              <a:spLocks noChangeArrowheads="1"/>
            </p:cNvSpPr>
            <p:nvPr/>
          </p:nvSpPr>
          <p:spPr bwMode="auto">
            <a:xfrm>
              <a:off x="84582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25" name="AutoShape 10"/>
            <p:cNvCxnSpPr>
              <a:cxnSpLocks noChangeShapeType="1"/>
              <a:stCxn id="107" idx="2"/>
              <a:endCxn id="59422" idx="7"/>
            </p:cNvCxnSpPr>
            <p:nvPr/>
          </p:nvCxnSpPr>
          <p:spPr bwMode="auto">
            <a:xfrm rot="10800000" flipV="1">
              <a:off x="7259404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26" name="AutoShape 10"/>
            <p:cNvCxnSpPr>
              <a:cxnSpLocks noChangeShapeType="1"/>
              <a:stCxn id="107" idx="6"/>
              <a:endCxn id="59424" idx="1"/>
            </p:cNvCxnSpPr>
            <p:nvPr/>
          </p:nvCxnSpPr>
          <p:spPr bwMode="auto">
            <a:xfrm>
              <a:off x="8077200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399" name="Group 183"/>
          <p:cNvGrpSpPr>
            <a:grpSpLocks/>
          </p:cNvGrpSpPr>
          <p:nvPr/>
        </p:nvGrpSpPr>
        <p:grpSpPr bwMode="auto">
          <a:xfrm>
            <a:off x="9982200" y="4084638"/>
            <a:ext cx="1600200" cy="639762"/>
            <a:chOff x="6934200" y="3810000"/>
            <a:chExt cx="1905000" cy="762000"/>
          </a:xfrm>
        </p:grpSpPr>
        <p:sp>
          <p:nvSpPr>
            <p:cNvPr id="59417" name="Oval 9"/>
            <p:cNvSpPr>
              <a:spLocks noChangeArrowheads="1"/>
            </p:cNvSpPr>
            <p:nvPr/>
          </p:nvSpPr>
          <p:spPr bwMode="auto">
            <a:xfrm>
              <a:off x="69342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18" name="Oval 9"/>
            <p:cNvSpPr>
              <a:spLocks noChangeArrowheads="1"/>
            </p:cNvSpPr>
            <p:nvPr/>
          </p:nvSpPr>
          <p:spPr bwMode="auto">
            <a:xfrm>
              <a:off x="7696200" y="4191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19" name="Oval 9"/>
            <p:cNvSpPr>
              <a:spLocks noChangeArrowheads="1"/>
            </p:cNvSpPr>
            <p:nvPr/>
          </p:nvSpPr>
          <p:spPr bwMode="auto">
            <a:xfrm>
              <a:off x="84582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20" name="AutoShape 10"/>
            <p:cNvCxnSpPr>
              <a:cxnSpLocks noChangeShapeType="1"/>
              <a:stCxn id="59417" idx="6"/>
              <a:endCxn id="59418" idx="1"/>
            </p:cNvCxnSpPr>
            <p:nvPr/>
          </p:nvCxnSpPr>
          <p:spPr bwMode="auto">
            <a:xfrm>
              <a:off x="7315200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21" name="AutoShape 10"/>
            <p:cNvCxnSpPr>
              <a:cxnSpLocks noChangeShapeType="1"/>
              <a:stCxn id="59419" idx="2"/>
              <a:endCxn id="59418" idx="7"/>
            </p:cNvCxnSpPr>
            <p:nvPr/>
          </p:nvCxnSpPr>
          <p:spPr bwMode="auto">
            <a:xfrm rot="10800000" flipV="1">
              <a:off x="8021404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400" name="Group 188"/>
          <p:cNvGrpSpPr>
            <a:grpSpLocks/>
          </p:cNvGrpSpPr>
          <p:nvPr/>
        </p:nvGrpSpPr>
        <p:grpSpPr bwMode="auto">
          <a:xfrm>
            <a:off x="7620000" y="4084638"/>
            <a:ext cx="1600200" cy="639762"/>
            <a:chOff x="4572000" y="3810000"/>
            <a:chExt cx="1905000" cy="762000"/>
          </a:xfrm>
        </p:grpSpPr>
        <p:sp>
          <p:nvSpPr>
            <p:cNvPr id="59412" name="Oval 9"/>
            <p:cNvSpPr>
              <a:spLocks noChangeArrowheads="1"/>
            </p:cNvSpPr>
            <p:nvPr/>
          </p:nvSpPr>
          <p:spPr bwMode="auto">
            <a:xfrm>
              <a:off x="45720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34" name="Oval 9"/>
            <p:cNvSpPr>
              <a:spLocks noChangeArrowheads="1"/>
            </p:cNvSpPr>
            <p:nvPr/>
          </p:nvSpPr>
          <p:spPr bwMode="auto">
            <a:xfrm>
              <a:off x="5333623" y="4191946"/>
              <a:ext cx="381756" cy="380054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9414" name="Oval 9"/>
            <p:cNvSpPr>
              <a:spLocks noChangeArrowheads="1"/>
            </p:cNvSpPr>
            <p:nvPr/>
          </p:nvSpPr>
          <p:spPr bwMode="auto">
            <a:xfrm>
              <a:off x="60960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15" name="AutoShape 10"/>
            <p:cNvCxnSpPr>
              <a:cxnSpLocks noChangeShapeType="1"/>
              <a:stCxn id="59412" idx="6"/>
              <a:endCxn id="134" idx="1"/>
            </p:cNvCxnSpPr>
            <p:nvPr/>
          </p:nvCxnSpPr>
          <p:spPr bwMode="auto">
            <a:xfrm>
              <a:off x="4953000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16" name="AutoShape 10"/>
            <p:cNvCxnSpPr>
              <a:cxnSpLocks noChangeShapeType="1"/>
              <a:stCxn id="59414" idx="2"/>
              <a:endCxn id="134" idx="7"/>
            </p:cNvCxnSpPr>
            <p:nvPr/>
          </p:nvCxnSpPr>
          <p:spPr bwMode="auto">
            <a:xfrm rot="10800000" flipV="1">
              <a:off x="5659204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401" name="Group 189"/>
          <p:cNvGrpSpPr>
            <a:grpSpLocks/>
          </p:cNvGrpSpPr>
          <p:nvPr/>
        </p:nvGrpSpPr>
        <p:grpSpPr bwMode="auto">
          <a:xfrm>
            <a:off x="7620000" y="5029200"/>
            <a:ext cx="1600200" cy="1600200"/>
            <a:chOff x="4572000" y="4800600"/>
            <a:chExt cx="1905000" cy="1905000"/>
          </a:xfrm>
        </p:grpSpPr>
        <p:sp>
          <p:nvSpPr>
            <p:cNvPr id="59405" name="Oval 9"/>
            <p:cNvSpPr>
              <a:spLocks noChangeArrowheads="1"/>
            </p:cNvSpPr>
            <p:nvPr/>
          </p:nvSpPr>
          <p:spPr bwMode="auto">
            <a:xfrm>
              <a:off x="4572000" y="4800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06" name="Oval 9"/>
            <p:cNvSpPr>
              <a:spLocks noChangeArrowheads="1"/>
            </p:cNvSpPr>
            <p:nvPr/>
          </p:nvSpPr>
          <p:spPr bwMode="auto">
            <a:xfrm>
              <a:off x="6096000" y="4800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07" name="AutoShape 10"/>
            <p:cNvCxnSpPr>
              <a:cxnSpLocks noChangeShapeType="1"/>
              <a:stCxn id="59405" idx="6"/>
              <a:endCxn id="59410" idx="1"/>
            </p:cNvCxnSpPr>
            <p:nvPr/>
          </p:nvCxnSpPr>
          <p:spPr bwMode="auto">
            <a:xfrm>
              <a:off x="4953000" y="49911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08" name="AutoShape 10"/>
            <p:cNvCxnSpPr>
              <a:cxnSpLocks noChangeShapeType="1"/>
              <a:stCxn id="59406" idx="2"/>
              <a:endCxn id="59410" idx="7"/>
            </p:cNvCxnSpPr>
            <p:nvPr/>
          </p:nvCxnSpPr>
          <p:spPr bwMode="auto">
            <a:xfrm rot="10800000" flipV="1">
              <a:off x="5659204" y="49911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9" name="Oval 9"/>
            <p:cNvSpPr>
              <a:spLocks noChangeArrowheads="1"/>
            </p:cNvSpPr>
            <p:nvPr/>
          </p:nvSpPr>
          <p:spPr bwMode="auto">
            <a:xfrm>
              <a:off x="5333623" y="6323844"/>
              <a:ext cx="381756" cy="381756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9410" name="Oval 9"/>
            <p:cNvSpPr>
              <a:spLocks noChangeArrowheads="1"/>
            </p:cNvSpPr>
            <p:nvPr/>
          </p:nvSpPr>
          <p:spPr bwMode="auto">
            <a:xfrm>
              <a:off x="5334000" y="5181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58" name="Freeform 157"/>
            <p:cNvSpPr/>
            <p:nvPr/>
          </p:nvSpPr>
          <p:spPr>
            <a:xfrm>
              <a:off x="5312833" y="5562223"/>
              <a:ext cx="468690" cy="752173"/>
            </a:xfrm>
            <a:custGeom>
              <a:avLst/>
              <a:gdLst>
                <a:gd name="connsiteX0" fmla="*/ 200186 w 467532"/>
                <a:gd name="connsiteY0" fmla="*/ 0 h 836909"/>
                <a:gd name="connsiteX1" fmla="*/ 440410 w 467532"/>
                <a:gd name="connsiteY1" fmla="*/ 294468 h 836909"/>
                <a:gd name="connsiteX2" fmla="*/ 37454 w 467532"/>
                <a:gd name="connsiteY2" fmla="*/ 503695 h 836909"/>
                <a:gd name="connsiteX3" fmla="*/ 215684 w 467532"/>
                <a:gd name="connsiteY3" fmla="*/ 836909 h 83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7532" h="836909">
                  <a:moveTo>
                    <a:pt x="200186" y="0"/>
                  </a:moveTo>
                  <a:cubicBezTo>
                    <a:pt x="333859" y="105259"/>
                    <a:pt x="467532" y="210519"/>
                    <a:pt x="440410" y="294468"/>
                  </a:cubicBezTo>
                  <a:cubicBezTo>
                    <a:pt x="413288" y="378417"/>
                    <a:pt x="74908" y="413288"/>
                    <a:pt x="37454" y="503695"/>
                  </a:cubicBezTo>
                  <a:cubicBezTo>
                    <a:pt x="0" y="594102"/>
                    <a:pt x="107842" y="715505"/>
                    <a:pt x="215684" y="836909"/>
                  </a:cubicBezTo>
                </a:path>
              </a:pathLst>
            </a:cu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</p:grpSp>
      <p:cxnSp>
        <p:nvCxnSpPr>
          <p:cNvPr id="182" name="Straight Connector 181"/>
          <p:cNvCxnSpPr/>
          <p:nvPr/>
        </p:nvCxnSpPr>
        <p:spPr>
          <a:xfrm rot="5400000">
            <a:off x="7124700" y="4076700"/>
            <a:ext cx="4954588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03" name="TextBox 190"/>
          <p:cNvSpPr txBox="1">
            <a:spLocks noChangeArrowheads="1"/>
          </p:cNvSpPr>
          <p:nvPr/>
        </p:nvSpPr>
        <p:spPr bwMode="auto">
          <a:xfrm>
            <a:off x="7620000" y="1371600"/>
            <a:ext cx="1600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B050"/>
                </a:solidFill>
                <a:latin typeface="Calibri"/>
                <a:cs typeface="Calibri"/>
              </a:rPr>
              <a:t>Active Triples</a:t>
            </a:r>
          </a:p>
        </p:txBody>
      </p:sp>
      <p:sp>
        <p:nvSpPr>
          <p:cNvPr id="59404" name="TextBox 191"/>
          <p:cNvSpPr txBox="1">
            <a:spLocks noChangeArrowheads="1"/>
          </p:cNvSpPr>
          <p:nvPr/>
        </p:nvSpPr>
        <p:spPr bwMode="auto">
          <a:xfrm>
            <a:off x="9982200" y="1371600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C00000"/>
                </a:solidFill>
                <a:latin typeface="Calibri"/>
                <a:cs typeface="Calibri"/>
              </a:rPr>
              <a:t>Inactive Triples</a:t>
            </a:r>
          </a:p>
        </p:txBody>
      </p:sp>
    </p:spTree>
    <p:extLst>
      <p:ext uri="{BB962C8B-B14F-4D97-AF65-F5344CB8AC3E}">
        <p14:creationId xmlns:p14="http://schemas.microsoft.com/office/powerpoint/2010/main" val="167742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Independence?</a:t>
            </a:r>
          </a:p>
        </p:txBody>
      </p:sp>
      <p:graphicFrame>
        <p:nvGraphicFramePr>
          <p:cNvPr id="10414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034608"/>
              </p:ext>
            </p:extLst>
          </p:nvPr>
        </p:nvGraphicFramePr>
        <p:xfrm>
          <a:off x="2278114" y="3277390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1438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90476"/>
              </p:ext>
            </p:extLst>
          </p:nvPr>
        </p:nvGraphicFramePr>
        <p:xfrm>
          <a:off x="7394626" y="3285327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1464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320077"/>
              </p:ext>
            </p:extLst>
          </p:nvPr>
        </p:nvGraphicFramePr>
        <p:xfrm>
          <a:off x="5135614" y="2108990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4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129775"/>
              </p:ext>
            </p:extLst>
          </p:nvPr>
        </p:nvGraphicFramePr>
        <p:xfrm>
          <a:off x="5140376" y="5076027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2614" y="2848765"/>
            <a:ext cx="1296987" cy="298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9789" y="1731165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7876" y="4704552"/>
            <a:ext cx="850900" cy="2985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6589" y="2853527"/>
            <a:ext cx="1298575" cy="2985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373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227774"/>
            <a:ext cx="4583532" cy="3384163"/>
          </a:xfrm>
          <a:prstGeom prst="rect">
            <a:avLst/>
          </a:prstGeom>
        </p:spPr>
      </p:pic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10591800" cy="4678363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2800" dirty="0">
                <a:latin typeface="Calibri"/>
                <a:cs typeface="Calibri"/>
              </a:rPr>
              <a:t>Query:	</a:t>
            </a:r>
            <a:endParaRPr lang="en-US" sz="1200" dirty="0">
              <a:latin typeface="Calibri"/>
              <a:cs typeface="Calibri"/>
            </a:endParaRPr>
          </a:p>
          <a:p>
            <a:pPr>
              <a:buFont typeface="Wingdings" charset="0"/>
              <a:buChar char="§"/>
              <a:defRPr/>
            </a:pPr>
            <a:endParaRPr lang="en-US" sz="1600" dirty="0">
              <a:latin typeface="Calibri"/>
              <a:cs typeface="Calibri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2800" dirty="0">
                <a:latin typeface="Calibri"/>
                <a:cs typeface="Calibri"/>
              </a:rPr>
              <a:t>Check all (undirected!) paths between        and </a:t>
            </a:r>
          </a:p>
          <a:p>
            <a:pPr lvl="7">
              <a:buFont typeface="Wingdings" charset="0"/>
              <a:buChar char="§"/>
              <a:defRPr/>
            </a:pPr>
            <a:endParaRPr lang="en-US" sz="600" dirty="0">
              <a:latin typeface="Calibri"/>
              <a:cs typeface="Calibri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sz="2400" dirty="0">
                <a:latin typeface="Calibri"/>
                <a:cs typeface="Calibri"/>
              </a:rPr>
              <a:t>If one or more active, then independence not guaranteed</a:t>
            </a:r>
          </a:p>
          <a:p>
            <a:pPr marL="0" indent="0">
              <a:buNone/>
              <a:defRPr/>
            </a:pPr>
            <a:r>
              <a:rPr lang="en-US" sz="2800" dirty="0">
                <a:latin typeface="Calibri"/>
                <a:cs typeface="Calibri"/>
              </a:rPr>
              <a:t>   </a:t>
            </a:r>
            <a:endParaRPr lang="en-US" dirty="0">
              <a:latin typeface="Calibri"/>
              <a:cs typeface="Calibri"/>
            </a:endParaRPr>
          </a:p>
          <a:p>
            <a:pPr lvl="1">
              <a:buFont typeface="Wingdings" charset="0"/>
              <a:buChar char="§"/>
              <a:defRPr/>
            </a:pPr>
            <a:endParaRPr lang="en-US" sz="2400" dirty="0">
              <a:latin typeface="Calibri"/>
              <a:cs typeface="Calibri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sz="2400" dirty="0">
                <a:latin typeface="Calibri"/>
                <a:cs typeface="Calibri"/>
              </a:rPr>
              <a:t>Otherwise (i.e. if all paths are inactive),</a:t>
            </a:r>
          </a:p>
          <a:p>
            <a:pPr marL="457176" lvl="1" indent="0">
              <a:buNone/>
              <a:defRPr/>
            </a:pPr>
            <a:r>
              <a:rPr lang="en-US" sz="2400" dirty="0">
                <a:latin typeface="Calibri"/>
                <a:cs typeface="Calibri"/>
              </a:rPr>
              <a:t>    then independence is guaranteed</a:t>
            </a:r>
          </a:p>
        </p:txBody>
      </p:sp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D-Separation</a:t>
            </a:r>
          </a:p>
        </p:txBody>
      </p:sp>
      <p:pic>
        <p:nvPicPr>
          <p:cNvPr id="60420" name="Picture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47800"/>
            <a:ext cx="47625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0"/>
            <a:ext cx="451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2" name="TextBox 8"/>
          <p:cNvSpPr txBox="1">
            <a:spLocks noChangeArrowheads="1"/>
          </p:cNvSpPr>
          <p:nvPr/>
        </p:nvSpPr>
        <p:spPr bwMode="auto">
          <a:xfrm>
            <a:off x="7299566" y="1219200"/>
            <a:ext cx="4461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4400" dirty="0">
                <a:latin typeface="Calibri"/>
                <a:cs typeface="Calibri"/>
              </a:rPr>
              <a:t>?</a:t>
            </a:r>
          </a:p>
        </p:txBody>
      </p:sp>
      <p:pic>
        <p:nvPicPr>
          <p:cNvPr id="60423" name="Picture 1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503862"/>
            <a:ext cx="43434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25" y="2247900"/>
            <a:ext cx="457200" cy="381000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2400" y="2247900"/>
            <a:ext cx="495300" cy="4191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2895600" y="3429000"/>
            <a:ext cx="381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3097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Example</a:t>
            </a:r>
          </a:p>
        </p:txBody>
      </p:sp>
      <p:sp>
        <p:nvSpPr>
          <p:cNvPr id="1096709" name="Text Box 5"/>
          <p:cNvSpPr txBox="1">
            <a:spLocks noChangeArrowheads="1"/>
          </p:cNvSpPr>
          <p:nvPr/>
        </p:nvSpPr>
        <p:spPr bwMode="auto">
          <a:xfrm>
            <a:off x="4972050" y="24384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 dirty="0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3" y="2578100"/>
            <a:ext cx="9810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3181350"/>
            <a:ext cx="1347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Rectangle 8"/>
          <p:cNvSpPr>
            <a:spLocks noChangeArrowheads="1"/>
          </p:cNvSpPr>
          <p:nvPr/>
        </p:nvSpPr>
        <p:spPr bwMode="auto">
          <a:xfrm>
            <a:off x="6096000" y="4267200"/>
            <a:ext cx="1447800" cy="228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Oval 4"/>
          <p:cNvSpPr>
            <a:spLocks noChangeArrowheads="1"/>
          </p:cNvSpPr>
          <p:nvPr/>
        </p:nvSpPr>
        <p:spPr bwMode="auto">
          <a:xfrm>
            <a:off x="7772400" y="2362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R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49" name="Oval 5"/>
          <p:cNvSpPr>
            <a:spLocks noChangeArrowheads="1"/>
          </p:cNvSpPr>
          <p:nvPr/>
        </p:nvSpPr>
        <p:spPr bwMode="auto">
          <a:xfrm>
            <a:off x="8382000" y="3733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450" name="AutoShape 6"/>
          <p:cNvCxnSpPr>
            <a:cxnSpLocks noChangeShapeType="1"/>
            <a:stCxn id="61448" idx="4"/>
            <a:endCxn id="61449" idx="1"/>
          </p:cNvCxnSpPr>
          <p:nvPr/>
        </p:nvCxnSpPr>
        <p:spPr bwMode="auto">
          <a:xfrm>
            <a:off x="8039100" y="29098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1451" name="Oval 7"/>
          <p:cNvSpPr>
            <a:spLocks noChangeArrowheads="1"/>
          </p:cNvSpPr>
          <p:nvPr/>
        </p:nvSpPr>
        <p:spPr bwMode="auto">
          <a:xfrm>
            <a:off x="9220200" y="2362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cxnSp>
        <p:nvCxnSpPr>
          <p:cNvPr id="61452" name="AutoShape 8"/>
          <p:cNvCxnSpPr>
            <a:cxnSpLocks noChangeShapeType="1"/>
            <a:stCxn id="61451" idx="4"/>
            <a:endCxn id="61449" idx="7"/>
          </p:cNvCxnSpPr>
          <p:nvPr/>
        </p:nvCxnSpPr>
        <p:spPr bwMode="auto">
          <a:xfrm flipH="1">
            <a:off x="8837613" y="2909888"/>
            <a:ext cx="6492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1453" name="Oval 13"/>
          <p:cNvSpPr>
            <a:spLocks noChangeArrowheads="1"/>
          </p:cNvSpPr>
          <p:nvPr/>
        </p:nvSpPr>
        <p:spPr bwMode="auto">
          <a:xfrm>
            <a:off x="8382000" y="5105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ja-JP" altLang="en-US" sz="2400" i="1">
                <a:latin typeface="Times New Roman" pitchFamily="18" charset="0"/>
                <a:cs typeface="Times New Roman" pitchFamily="18" charset="0"/>
              </a:rPr>
              <a:t>’</a:t>
            </a:r>
            <a:endParaRPr lang="en-US" sz="24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454" name="AutoShape 14"/>
          <p:cNvCxnSpPr>
            <a:cxnSpLocks noChangeShapeType="1"/>
            <a:stCxn id="61449" idx="4"/>
            <a:endCxn id="61453" idx="0"/>
          </p:cNvCxnSpPr>
          <p:nvPr/>
        </p:nvCxnSpPr>
        <p:spPr bwMode="auto">
          <a:xfrm>
            <a:off x="8648700" y="4281488"/>
            <a:ext cx="0" cy="809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810000"/>
            <a:ext cx="143668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87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70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Example</a:t>
            </a:r>
          </a:p>
        </p:txBody>
      </p:sp>
      <p:sp>
        <p:nvSpPr>
          <p:cNvPr id="63491" name="Oval 4"/>
          <p:cNvSpPr>
            <a:spLocks noChangeArrowheads="1"/>
          </p:cNvSpPr>
          <p:nvPr/>
        </p:nvSpPr>
        <p:spPr bwMode="auto">
          <a:xfrm>
            <a:off x="7831137" y="2819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R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492" name="Oval 5"/>
          <p:cNvSpPr>
            <a:spLocks noChangeArrowheads="1"/>
          </p:cNvSpPr>
          <p:nvPr/>
        </p:nvSpPr>
        <p:spPr bwMode="auto">
          <a:xfrm>
            <a:off x="8440737" y="4191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493" name="AutoShape 6"/>
          <p:cNvCxnSpPr>
            <a:cxnSpLocks noChangeShapeType="1"/>
            <a:stCxn id="63491" idx="4"/>
            <a:endCxn id="63492" idx="1"/>
          </p:cNvCxnSpPr>
          <p:nvPr/>
        </p:nvCxnSpPr>
        <p:spPr bwMode="auto">
          <a:xfrm>
            <a:off x="8097837" y="33670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494" name="Oval 7"/>
          <p:cNvSpPr>
            <a:spLocks noChangeArrowheads="1"/>
          </p:cNvSpPr>
          <p:nvPr/>
        </p:nvSpPr>
        <p:spPr bwMode="auto">
          <a:xfrm>
            <a:off x="9278937" y="2819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cxnSp>
        <p:nvCxnSpPr>
          <p:cNvPr id="63495" name="AutoShape 8"/>
          <p:cNvCxnSpPr>
            <a:cxnSpLocks noChangeShapeType="1"/>
            <a:stCxn id="63494" idx="4"/>
            <a:endCxn id="63492" idx="7"/>
          </p:cNvCxnSpPr>
          <p:nvPr/>
        </p:nvCxnSpPr>
        <p:spPr bwMode="auto">
          <a:xfrm flipH="1">
            <a:off x="8896350" y="3367088"/>
            <a:ext cx="6492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496" name="Oval 9"/>
          <p:cNvSpPr>
            <a:spLocks noChangeArrowheads="1"/>
          </p:cNvSpPr>
          <p:nvPr/>
        </p:nvSpPr>
        <p:spPr bwMode="auto">
          <a:xfrm>
            <a:off x="7259637" y="4176713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D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497" name="AutoShape 10"/>
          <p:cNvCxnSpPr>
            <a:cxnSpLocks noChangeShapeType="1"/>
            <a:stCxn id="63491" idx="4"/>
            <a:endCxn id="63496" idx="0"/>
          </p:cNvCxnSpPr>
          <p:nvPr/>
        </p:nvCxnSpPr>
        <p:spPr bwMode="auto">
          <a:xfrm flipH="1">
            <a:off x="7526337" y="3367088"/>
            <a:ext cx="571500" cy="795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498" name="Oval 11"/>
          <p:cNvSpPr>
            <a:spLocks noChangeArrowheads="1"/>
          </p:cNvSpPr>
          <p:nvPr/>
        </p:nvSpPr>
        <p:spPr bwMode="auto">
          <a:xfrm>
            <a:off x="7832725" y="1676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cxnSp>
        <p:nvCxnSpPr>
          <p:cNvPr id="63499" name="AutoShape 12"/>
          <p:cNvCxnSpPr>
            <a:cxnSpLocks noChangeShapeType="1"/>
            <a:stCxn id="63498" idx="4"/>
            <a:endCxn id="63491" idx="0"/>
          </p:cNvCxnSpPr>
          <p:nvPr/>
        </p:nvCxnSpPr>
        <p:spPr bwMode="auto">
          <a:xfrm flipH="1">
            <a:off x="8097837" y="2224088"/>
            <a:ext cx="1588" cy="581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500" name="Oval 13"/>
          <p:cNvSpPr>
            <a:spLocks noChangeArrowheads="1"/>
          </p:cNvSpPr>
          <p:nvPr/>
        </p:nvSpPr>
        <p:spPr bwMode="auto">
          <a:xfrm>
            <a:off x="8440737" y="5562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ja-JP" altLang="en-US" sz="2400" i="1">
                <a:latin typeface="Times New Roman" pitchFamily="18" charset="0"/>
                <a:cs typeface="Times New Roman" pitchFamily="18" charset="0"/>
              </a:rPr>
              <a:t>’</a:t>
            </a:r>
            <a:endParaRPr lang="en-US" sz="24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501" name="AutoShape 14"/>
          <p:cNvCxnSpPr>
            <a:cxnSpLocks noChangeShapeType="1"/>
            <a:stCxn id="63492" idx="4"/>
            <a:endCxn id="63500" idx="0"/>
          </p:cNvCxnSpPr>
          <p:nvPr/>
        </p:nvCxnSpPr>
        <p:spPr bwMode="auto">
          <a:xfrm>
            <a:off x="8707437" y="4738688"/>
            <a:ext cx="0" cy="809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1097743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7" y="2514600"/>
            <a:ext cx="13843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4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137" y="3238500"/>
            <a:ext cx="94615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5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087" y="3860800"/>
            <a:ext cx="1314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6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4514850"/>
            <a:ext cx="140176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7" name="Picture 1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295900"/>
            <a:ext cx="1735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7748" name="Text Box 20"/>
          <p:cNvSpPr txBox="1">
            <a:spLocks noChangeArrowheads="1"/>
          </p:cNvSpPr>
          <p:nvPr/>
        </p:nvSpPr>
        <p:spPr bwMode="auto">
          <a:xfrm>
            <a:off x="4935537" y="24384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  <p:sp>
        <p:nvSpPr>
          <p:cNvPr id="1097749" name="Text Box 21"/>
          <p:cNvSpPr txBox="1">
            <a:spLocks noChangeArrowheads="1"/>
          </p:cNvSpPr>
          <p:nvPr/>
        </p:nvSpPr>
        <p:spPr bwMode="auto">
          <a:xfrm>
            <a:off x="4935537" y="30480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  <p:sp>
        <p:nvSpPr>
          <p:cNvPr id="1097750" name="Text Box 22"/>
          <p:cNvSpPr txBox="1">
            <a:spLocks noChangeArrowheads="1"/>
          </p:cNvSpPr>
          <p:nvPr/>
        </p:nvSpPr>
        <p:spPr bwMode="auto">
          <a:xfrm>
            <a:off x="4935537" y="51054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79262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748" grpId="0"/>
      <p:bldP spid="1097749" grpId="0"/>
      <p:bldP spid="109775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Example</a:t>
            </a:r>
          </a:p>
        </p:txBody>
      </p:sp>
      <p:sp>
        <p:nvSpPr>
          <p:cNvPr id="1098755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1371600"/>
            <a:ext cx="11379200" cy="4729164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Variables: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R: Raining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T: Traffic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D: Roof drips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S: I’</a:t>
            </a:r>
            <a:r>
              <a:rPr lang="en-US" altLang="ja-JP" dirty="0">
                <a:ea typeface="ＭＳ Ｐゴシック" pitchFamily="34" charset="-128"/>
              </a:rPr>
              <a:t>m sad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Questions:</a:t>
            </a:r>
          </a:p>
          <a:p>
            <a:pPr lvl="1" eaLnBrk="1" hangingPunct="1"/>
            <a:endParaRPr lang="en-US" dirty="0">
              <a:ea typeface="ＭＳ Ｐゴシック" pitchFamily="34" charset="-128"/>
            </a:endParaRPr>
          </a:p>
        </p:txBody>
      </p:sp>
      <p:sp>
        <p:nvSpPr>
          <p:cNvPr id="64515" name="Oval 4"/>
          <p:cNvSpPr>
            <a:spLocks noChangeArrowheads="1"/>
          </p:cNvSpPr>
          <p:nvPr/>
        </p:nvSpPr>
        <p:spPr bwMode="auto">
          <a:xfrm>
            <a:off x="7239000" y="3352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516" name="Oval 5"/>
          <p:cNvSpPr>
            <a:spLocks noChangeArrowheads="1"/>
          </p:cNvSpPr>
          <p:nvPr/>
        </p:nvSpPr>
        <p:spPr bwMode="auto">
          <a:xfrm>
            <a:off x="7924800" y="4495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cxnSp>
        <p:nvCxnSpPr>
          <p:cNvPr id="64517" name="AutoShape 6"/>
          <p:cNvCxnSpPr>
            <a:cxnSpLocks noChangeShapeType="1"/>
            <a:stCxn id="64515" idx="4"/>
            <a:endCxn id="64516" idx="1"/>
          </p:cNvCxnSpPr>
          <p:nvPr/>
        </p:nvCxnSpPr>
        <p:spPr bwMode="auto">
          <a:xfrm>
            <a:off x="7505700" y="3900488"/>
            <a:ext cx="496888" cy="6588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4518" name="Oval 7"/>
          <p:cNvSpPr>
            <a:spLocks noChangeArrowheads="1"/>
          </p:cNvSpPr>
          <p:nvPr/>
        </p:nvSpPr>
        <p:spPr bwMode="auto">
          <a:xfrm>
            <a:off x="8686800" y="3352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64519" name="AutoShape 8"/>
          <p:cNvCxnSpPr>
            <a:cxnSpLocks noChangeShapeType="1"/>
            <a:stCxn id="64518" idx="4"/>
            <a:endCxn id="64516" idx="7"/>
          </p:cNvCxnSpPr>
          <p:nvPr/>
        </p:nvCxnSpPr>
        <p:spPr bwMode="auto">
          <a:xfrm flipH="1">
            <a:off x="8380413" y="3900488"/>
            <a:ext cx="573087" cy="6588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4520" name="Oval 9"/>
          <p:cNvSpPr>
            <a:spLocks noChangeArrowheads="1"/>
          </p:cNvSpPr>
          <p:nvPr/>
        </p:nvSpPr>
        <p:spPr bwMode="auto">
          <a:xfrm>
            <a:off x="7924800" y="2209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cxnSp>
        <p:nvCxnSpPr>
          <p:cNvPr id="64521" name="AutoShape 10"/>
          <p:cNvCxnSpPr>
            <a:cxnSpLocks noChangeShapeType="1"/>
            <a:stCxn id="64520" idx="3"/>
            <a:endCxn id="64515" idx="0"/>
          </p:cNvCxnSpPr>
          <p:nvPr/>
        </p:nvCxnSpPr>
        <p:spPr bwMode="auto">
          <a:xfrm flipH="1">
            <a:off x="7505700" y="2679700"/>
            <a:ext cx="496888" cy="6588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4522" name="AutoShape 11"/>
          <p:cNvCxnSpPr>
            <a:cxnSpLocks noChangeShapeType="1"/>
            <a:stCxn id="64520" idx="5"/>
            <a:endCxn id="64518" idx="0"/>
          </p:cNvCxnSpPr>
          <p:nvPr/>
        </p:nvCxnSpPr>
        <p:spPr bwMode="auto">
          <a:xfrm>
            <a:off x="8380413" y="2679700"/>
            <a:ext cx="573087" cy="6588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98764" name="Text Box 12"/>
          <p:cNvSpPr txBox="1">
            <a:spLocks noChangeArrowheads="1"/>
          </p:cNvSpPr>
          <p:nvPr/>
        </p:nvSpPr>
        <p:spPr bwMode="auto">
          <a:xfrm>
            <a:off x="5410200" y="54102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  <p:pic>
        <p:nvPicPr>
          <p:cNvPr id="1098765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4948238"/>
            <a:ext cx="98107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66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5499100"/>
            <a:ext cx="1384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67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096000"/>
            <a:ext cx="1787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96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876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Structure Implications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6375400" cy="4729164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Given a Bayes net structure, can run d-separation algorithm to build a complete list of conditional independences that are necessarily true of the form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This list determines the set of probability distributions that can be represented 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pPr marL="457200" lvl="1" indent="0">
              <a:buFont typeface="Wingdings" pitchFamily="2" charset="2"/>
              <a:buNone/>
            </a:pPr>
            <a:endParaRPr lang="en-US" dirty="0">
              <a:ea typeface="ＭＳ Ｐゴシック" pitchFamily="34" charset="-128"/>
            </a:endParaRPr>
          </a:p>
        </p:txBody>
      </p:sp>
      <p:pic>
        <p:nvPicPr>
          <p:cNvPr id="2560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03600"/>
            <a:ext cx="47625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447800"/>
            <a:ext cx="5150759" cy="427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357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Computing All Independences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01" y="1759560"/>
            <a:ext cx="5714899" cy="4107839"/>
          </a:xfrm>
          <a:prstGeom prst="rect">
            <a:avLst/>
          </a:prstGeom>
        </p:spPr>
      </p:pic>
      <p:grpSp>
        <p:nvGrpSpPr>
          <p:cNvPr id="15" name="Group 17"/>
          <p:cNvGrpSpPr>
            <a:grpSpLocks/>
          </p:cNvGrpSpPr>
          <p:nvPr/>
        </p:nvGrpSpPr>
        <p:grpSpPr bwMode="auto">
          <a:xfrm>
            <a:off x="6629400" y="1219200"/>
            <a:ext cx="1428750" cy="1143000"/>
            <a:chOff x="4272" y="1152"/>
            <a:chExt cx="1200" cy="1008"/>
          </a:xfrm>
        </p:grpSpPr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4272" y="1776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 dirty="0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4656" y="1152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Y</a:t>
              </a:r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5088" y="1776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 dirty="0">
                  <a:latin typeface="Calibri"/>
                  <a:cs typeface="Calibri"/>
                </a:rPr>
                <a:t>Z</a:t>
              </a:r>
            </a:p>
          </p:txBody>
        </p:sp>
        <p:cxnSp>
          <p:nvCxnSpPr>
            <p:cNvPr id="19" name="AutoShape 15"/>
            <p:cNvCxnSpPr>
              <a:cxnSpLocks noChangeShapeType="1"/>
              <a:stCxn id="17" idx="3"/>
              <a:endCxn id="16" idx="0"/>
            </p:cNvCxnSpPr>
            <p:nvPr/>
          </p:nvCxnSpPr>
          <p:spPr bwMode="auto">
            <a:xfrm flipH="1">
              <a:off x="4464" y="1489"/>
              <a:ext cx="248" cy="2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6"/>
            <p:cNvCxnSpPr>
              <a:cxnSpLocks noChangeShapeType="1"/>
              <a:stCxn id="17" idx="5"/>
              <a:endCxn id="18" idx="0"/>
            </p:cNvCxnSpPr>
            <p:nvPr/>
          </p:nvCxnSpPr>
          <p:spPr bwMode="auto">
            <a:xfrm>
              <a:off x="4984" y="1489"/>
              <a:ext cx="296" cy="2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17"/>
          <p:cNvGrpSpPr>
            <a:grpSpLocks/>
          </p:cNvGrpSpPr>
          <p:nvPr/>
        </p:nvGrpSpPr>
        <p:grpSpPr bwMode="auto">
          <a:xfrm>
            <a:off x="6705600" y="2514600"/>
            <a:ext cx="1402080" cy="1219200"/>
            <a:chOff x="4272" y="1152"/>
            <a:chExt cx="1200" cy="1008"/>
          </a:xfrm>
        </p:grpSpPr>
        <p:sp>
          <p:nvSpPr>
            <p:cNvPr id="22" name="Oval 12"/>
            <p:cNvSpPr>
              <a:spLocks noChangeArrowheads="1"/>
            </p:cNvSpPr>
            <p:nvPr/>
          </p:nvSpPr>
          <p:spPr bwMode="auto">
            <a:xfrm>
              <a:off x="4272" y="1776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23" name="Oval 13"/>
            <p:cNvSpPr>
              <a:spLocks noChangeArrowheads="1"/>
            </p:cNvSpPr>
            <p:nvPr/>
          </p:nvSpPr>
          <p:spPr bwMode="auto">
            <a:xfrm>
              <a:off x="4656" y="1152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Y</a:t>
              </a:r>
            </a:p>
          </p:txBody>
        </p:sp>
        <p:sp>
          <p:nvSpPr>
            <p:cNvPr id="24" name="Oval 14"/>
            <p:cNvSpPr>
              <a:spLocks noChangeArrowheads="1"/>
            </p:cNvSpPr>
            <p:nvPr/>
          </p:nvSpPr>
          <p:spPr bwMode="auto">
            <a:xfrm>
              <a:off x="5088" y="1776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 dirty="0">
                  <a:latin typeface="Calibri"/>
                  <a:cs typeface="Calibri"/>
                </a:rPr>
                <a:t>Z</a:t>
              </a:r>
            </a:p>
          </p:txBody>
        </p:sp>
        <p:cxnSp>
          <p:nvCxnSpPr>
            <p:cNvPr id="25" name="AutoShape 15"/>
            <p:cNvCxnSpPr>
              <a:cxnSpLocks noChangeShapeType="1"/>
              <a:stCxn id="23" idx="3"/>
              <a:endCxn id="22" idx="0"/>
            </p:cNvCxnSpPr>
            <p:nvPr/>
          </p:nvCxnSpPr>
          <p:spPr bwMode="auto">
            <a:xfrm flipH="1">
              <a:off x="4464" y="1489"/>
              <a:ext cx="248" cy="2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16"/>
            <p:cNvCxnSpPr>
              <a:cxnSpLocks noChangeShapeType="1"/>
              <a:stCxn id="23" idx="5"/>
              <a:endCxn id="24" idx="0"/>
            </p:cNvCxnSpPr>
            <p:nvPr/>
          </p:nvCxnSpPr>
          <p:spPr bwMode="auto">
            <a:xfrm>
              <a:off x="4984" y="1489"/>
              <a:ext cx="296" cy="2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" name="Group 31"/>
          <p:cNvGrpSpPr>
            <a:grpSpLocks/>
          </p:cNvGrpSpPr>
          <p:nvPr/>
        </p:nvGrpSpPr>
        <p:grpSpPr bwMode="auto">
          <a:xfrm>
            <a:off x="6705600" y="3962400"/>
            <a:ext cx="1447800" cy="1273629"/>
            <a:chOff x="3089" y="3828"/>
            <a:chExt cx="665" cy="585"/>
          </a:xfrm>
        </p:grpSpPr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3089" y="3828"/>
              <a:ext cx="218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3339" y="4195"/>
              <a:ext cx="217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 dirty="0">
                  <a:latin typeface="Calibri"/>
                  <a:cs typeface="Calibri"/>
                </a:rPr>
                <a:t>Y</a:t>
              </a:r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3536" y="3828"/>
              <a:ext cx="218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Z</a:t>
              </a:r>
            </a:p>
          </p:txBody>
        </p:sp>
        <p:cxnSp>
          <p:nvCxnSpPr>
            <p:cNvPr id="31" name="AutoShape 28"/>
            <p:cNvCxnSpPr>
              <a:cxnSpLocks noChangeShapeType="1"/>
              <a:stCxn id="28" idx="4"/>
              <a:endCxn id="29" idx="1"/>
            </p:cNvCxnSpPr>
            <p:nvPr/>
          </p:nvCxnSpPr>
          <p:spPr bwMode="auto">
            <a:xfrm>
              <a:off x="3198" y="4046"/>
              <a:ext cx="173" cy="1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29"/>
            <p:cNvCxnSpPr>
              <a:cxnSpLocks noChangeShapeType="1"/>
              <a:stCxn id="29" idx="7"/>
              <a:endCxn id="30" idx="4"/>
            </p:cNvCxnSpPr>
            <p:nvPr/>
          </p:nvCxnSpPr>
          <p:spPr bwMode="auto">
            <a:xfrm flipV="1">
              <a:off x="3524" y="4046"/>
              <a:ext cx="121" cy="1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" name="Group 31"/>
          <p:cNvGrpSpPr>
            <a:grpSpLocks/>
          </p:cNvGrpSpPr>
          <p:nvPr/>
        </p:nvGrpSpPr>
        <p:grpSpPr bwMode="auto">
          <a:xfrm>
            <a:off x="6781800" y="5410200"/>
            <a:ext cx="1447800" cy="1243149"/>
            <a:chOff x="3089" y="3475"/>
            <a:chExt cx="665" cy="571"/>
          </a:xfrm>
        </p:grpSpPr>
        <p:sp>
          <p:nvSpPr>
            <p:cNvPr id="44" name="Oval 25"/>
            <p:cNvSpPr>
              <a:spLocks noChangeArrowheads="1"/>
            </p:cNvSpPr>
            <p:nvPr/>
          </p:nvSpPr>
          <p:spPr bwMode="auto">
            <a:xfrm>
              <a:off x="3089" y="3828"/>
              <a:ext cx="218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45" name="Oval 26"/>
            <p:cNvSpPr>
              <a:spLocks noChangeArrowheads="1"/>
            </p:cNvSpPr>
            <p:nvPr/>
          </p:nvSpPr>
          <p:spPr bwMode="auto">
            <a:xfrm>
              <a:off x="3307" y="3475"/>
              <a:ext cx="217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 dirty="0">
                  <a:latin typeface="Calibri"/>
                  <a:cs typeface="Calibri"/>
                </a:rPr>
                <a:t>Y</a:t>
              </a:r>
            </a:p>
          </p:txBody>
        </p:sp>
        <p:sp>
          <p:nvSpPr>
            <p:cNvPr id="46" name="Oval 27"/>
            <p:cNvSpPr>
              <a:spLocks noChangeArrowheads="1"/>
            </p:cNvSpPr>
            <p:nvPr/>
          </p:nvSpPr>
          <p:spPr bwMode="auto">
            <a:xfrm>
              <a:off x="3536" y="3828"/>
              <a:ext cx="218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Z</a:t>
              </a:r>
            </a:p>
          </p:txBody>
        </p:sp>
        <p:cxnSp>
          <p:nvCxnSpPr>
            <p:cNvPr id="47" name="AutoShape 28"/>
            <p:cNvCxnSpPr>
              <a:cxnSpLocks noChangeShapeType="1"/>
              <a:stCxn id="45" idx="3"/>
              <a:endCxn id="44" idx="0"/>
            </p:cNvCxnSpPr>
            <p:nvPr/>
          </p:nvCxnSpPr>
          <p:spPr bwMode="auto">
            <a:xfrm flipH="1">
              <a:off x="3198" y="3666"/>
              <a:ext cx="140" cy="15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29"/>
            <p:cNvCxnSpPr>
              <a:cxnSpLocks noChangeShapeType="1"/>
              <a:stCxn id="45" idx="5"/>
              <a:endCxn id="46" idx="0"/>
            </p:cNvCxnSpPr>
            <p:nvPr/>
          </p:nvCxnSpPr>
          <p:spPr bwMode="auto">
            <a:xfrm>
              <a:off x="3492" y="3670"/>
              <a:ext cx="153" cy="14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30"/>
            <p:cNvCxnSpPr>
              <a:cxnSpLocks noChangeShapeType="1"/>
              <a:stCxn id="44" idx="6"/>
              <a:endCxn id="46" idx="2"/>
            </p:cNvCxnSpPr>
            <p:nvPr/>
          </p:nvCxnSpPr>
          <p:spPr bwMode="auto">
            <a:xfrm>
              <a:off x="3316" y="3937"/>
              <a:ext cx="211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612345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82"/>
          <p:cNvGrpSpPr>
            <a:grpSpLocks/>
          </p:cNvGrpSpPr>
          <p:nvPr/>
        </p:nvGrpSpPr>
        <p:grpSpPr bwMode="auto">
          <a:xfrm>
            <a:off x="3657600" y="1219200"/>
            <a:ext cx="3276600" cy="1600200"/>
            <a:chOff x="3505200" y="1295400"/>
            <a:chExt cx="3276600" cy="1600200"/>
          </a:xfrm>
        </p:grpSpPr>
        <p:sp>
          <p:nvSpPr>
            <p:cNvPr id="75" name="Rounded Rectangle 74"/>
            <p:cNvSpPr/>
            <p:nvPr/>
          </p:nvSpPr>
          <p:spPr>
            <a:xfrm>
              <a:off x="3505200" y="1295400"/>
              <a:ext cx="3276600" cy="1600200"/>
            </a:xfrm>
            <a:prstGeom prst="roundRect">
              <a:avLst/>
            </a:prstGeom>
            <a:solidFill>
              <a:srgbClr val="CCFFCC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latin typeface="Calibri"/>
                <a:cs typeface="Calibri"/>
              </a:endParaRPr>
            </a:p>
          </p:txBody>
        </p:sp>
        <p:grpSp>
          <p:nvGrpSpPr>
            <p:cNvPr id="76" name="Group 38"/>
            <p:cNvGrpSpPr>
              <a:grpSpLocks/>
            </p:cNvGrpSpPr>
            <p:nvPr/>
          </p:nvGrpSpPr>
          <p:grpSpPr bwMode="auto">
            <a:xfrm>
              <a:off x="4706941" y="2016125"/>
              <a:ext cx="973138" cy="727075"/>
              <a:chOff x="3286" y="962"/>
              <a:chExt cx="613" cy="458"/>
            </a:xfrm>
          </p:grpSpPr>
          <p:sp>
            <p:nvSpPr>
              <p:cNvPr id="78" name="Oval 33"/>
              <p:cNvSpPr>
                <a:spLocks noChangeArrowheads="1"/>
              </p:cNvSpPr>
              <p:nvPr/>
            </p:nvSpPr>
            <p:spPr bwMode="auto">
              <a:xfrm>
                <a:off x="3286" y="1202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79" name="Oval 34"/>
              <p:cNvSpPr>
                <a:spLocks noChangeArrowheads="1"/>
              </p:cNvSpPr>
              <p:nvPr/>
            </p:nvSpPr>
            <p:spPr bwMode="auto">
              <a:xfrm>
                <a:off x="3480" y="962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80" name="Oval 35"/>
              <p:cNvSpPr>
                <a:spLocks noChangeArrowheads="1"/>
              </p:cNvSpPr>
              <p:nvPr/>
            </p:nvSpPr>
            <p:spPr bwMode="auto">
              <a:xfrm>
                <a:off x="3681" y="1202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Z</a:t>
                </a:r>
              </a:p>
            </p:txBody>
          </p:sp>
        </p:grpSp>
        <p:pic>
          <p:nvPicPr>
            <p:cNvPr id="77" name="Picture 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6338" y="1447800"/>
              <a:ext cx="29892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ea typeface="ＭＳ Ｐゴシック" pitchFamily="34" charset="-128"/>
                <a:cs typeface="Calibri"/>
              </a:rPr>
              <a:t>Topology Limits Distributions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3505200" cy="51816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Given some graph topology G, only certain joint distributions can be encoded</a:t>
            </a:r>
          </a:p>
          <a:p>
            <a:pPr lvl="6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The graph structure guarantees certain (conditional) independences</a:t>
            </a:r>
          </a:p>
          <a:p>
            <a:pPr lvl="5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(There might be more independence)</a:t>
            </a:r>
          </a:p>
          <a:p>
            <a:pPr lvl="5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Adding arcs increases the set of distributions, but has several costs</a:t>
            </a:r>
          </a:p>
          <a:p>
            <a:pPr lvl="5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Full conditioning can encode any distribution</a:t>
            </a:r>
          </a:p>
        </p:txBody>
      </p:sp>
      <p:sp>
        <p:nvSpPr>
          <p:cNvPr id="68611" name="Freeform 4"/>
          <p:cNvSpPr>
            <a:spLocks/>
          </p:cNvSpPr>
          <p:nvPr/>
        </p:nvSpPr>
        <p:spPr bwMode="auto">
          <a:xfrm>
            <a:off x="6115050" y="2171700"/>
            <a:ext cx="2617788" cy="2717800"/>
          </a:xfrm>
          <a:custGeom>
            <a:avLst/>
            <a:gdLst>
              <a:gd name="T0" fmla="*/ 2147483647 w 1649"/>
              <a:gd name="T1" fmla="*/ 2147483647 h 1712"/>
              <a:gd name="T2" fmla="*/ 2147483647 w 1649"/>
              <a:gd name="T3" fmla="*/ 2147483647 h 1712"/>
              <a:gd name="T4" fmla="*/ 2147483647 w 1649"/>
              <a:gd name="T5" fmla="*/ 2147483647 h 1712"/>
              <a:gd name="T6" fmla="*/ 2147483647 w 1649"/>
              <a:gd name="T7" fmla="*/ 2147483647 h 1712"/>
              <a:gd name="T8" fmla="*/ 2147483647 w 1649"/>
              <a:gd name="T9" fmla="*/ 2147483647 h 1712"/>
              <a:gd name="T10" fmla="*/ 2147483647 w 1649"/>
              <a:gd name="T11" fmla="*/ 2147483647 h 1712"/>
              <a:gd name="T12" fmla="*/ 2147483647 w 1649"/>
              <a:gd name="T13" fmla="*/ 2147483647 h 1712"/>
              <a:gd name="T14" fmla="*/ 2147483647 w 1649"/>
              <a:gd name="T15" fmla="*/ 2147483647 h 1712"/>
              <a:gd name="T16" fmla="*/ 2147483647 w 1649"/>
              <a:gd name="T17" fmla="*/ 2147483647 h 1712"/>
              <a:gd name="T18" fmla="*/ 2147483647 w 1649"/>
              <a:gd name="T19" fmla="*/ 2147483647 h 1712"/>
              <a:gd name="T20" fmla="*/ 2147483647 w 1649"/>
              <a:gd name="T21" fmla="*/ 2147483647 h 171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49"/>
              <a:gd name="T34" fmla="*/ 0 h 1712"/>
              <a:gd name="T35" fmla="*/ 1649 w 1649"/>
              <a:gd name="T36" fmla="*/ 1712 h 171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49" h="1712">
                <a:moveTo>
                  <a:pt x="1196" y="253"/>
                </a:moveTo>
                <a:cubicBezTo>
                  <a:pt x="1083" y="260"/>
                  <a:pt x="906" y="107"/>
                  <a:pt x="752" y="121"/>
                </a:cubicBezTo>
                <a:cubicBezTo>
                  <a:pt x="598" y="135"/>
                  <a:pt x="395" y="204"/>
                  <a:pt x="273" y="335"/>
                </a:cubicBezTo>
                <a:cubicBezTo>
                  <a:pt x="151" y="466"/>
                  <a:pt x="0" y="785"/>
                  <a:pt x="18" y="906"/>
                </a:cubicBezTo>
                <a:cubicBezTo>
                  <a:pt x="36" y="1027"/>
                  <a:pt x="354" y="933"/>
                  <a:pt x="380" y="1059"/>
                </a:cubicBezTo>
                <a:cubicBezTo>
                  <a:pt x="406" y="1185"/>
                  <a:pt x="53" y="1618"/>
                  <a:pt x="176" y="1665"/>
                </a:cubicBezTo>
                <a:cubicBezTo>
                  <a:pt x="299" y="1712"/>
                  <a:pt x="884" y="1398"/>
                  <a:pt x="1119" y="1339"/>
                </a:cubicBezTo>
                <a:cubicBezTo>
                  <a:pt x="1354" y="1280"/>
                  <a:pt x="1527" y="1409"/>
                  <a:pt x="1588" y="1308"/>
                </a:cubicBezTo>
                <a:cubicBezTo>
                  <a:pt x="1649" y="1207"/>
                  <a:pt x="1512" y="937"/>
                  <a:pt x="1486" y="732"/>
                </a:cubicBezTo>
                <a:cubicBezTo>
                  <a:pt x="1460" y="527"/>
                  <a:pt x="1478" y="160"/>
                  <a:pt x="1430" y="80"/>
                </a:cubicBezTo>
                <a:cubicBezTo>
                  <a:pt x="1382" y="0"/>
                  <a:pt x="1285" y="232"/>
                  <a:pt x="1196" y="253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2" name="Freeform 40"/>
          <p:cNvSpPr>
            <a:spLocks/>
          </p:cNvSpPr>
          <p:nvPr/>
        </p:nvSpPr>
        <p:spPr bwMode="auto">
          <a:xfrm>
            <a:off x="6434138" y="2579688"/>
            <a:ext cx="1820862" cy="1382712"/>
          </a:xfrm>
          <a:custGeom>
            <a:avLst/>
            <a:gdLst>
              <a:gd name="T0" fmla="*/ 2147483647 w 1147"/>
              <a:gd name="T1" fmla="*/ 2147483647 h 871"/>
              <a:gd name="T2" fmla="*/ 2147483647 w 1147"/>
              <a:gd name="T3" fmla="*/ 2147483647 h 871"/>
              <a:gd name="T4" fmla="*/ 2147483647 w 1147"/>
              <a:gd name="T5" fmla="*/ 2147483647 h 871"/>
              <a:gd name="T6" fmla="*/ 2147483647 w 1147"/>
              <a:gd name="T7" fmla="*/ 2147483647 h 871"/>
              <a:gd name="T8" fmla="*/ 2147483647 w 1147"/>
              <a:gd name="T9" fmla="*/ 2147483647 h 871"/>
              <a:gd name="T10" fmla="*/ 2147483647 w 1147"/>
              <a:gd name="T11" fmla="*/ 2147483647 h 871"/>
              <a:gd name="T12" fmla="*/ 2147483647 w 1147"/>
              <a:gd name="T13" fmla="*/ 2147483647 h 871"/>
              <a:gd name="T14" fmla="*/ 2147483647 w 1147"/>
              <a:gd name="T15" fmla="*/ 2147483647 h 871"/>
              <a:gd name="T16" fmla="*/ 2147483647 w 1147"/>
              <a:gd name="T17" fmla="*/ 2147483647 h 87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47"/>
              <a:gd name="T28" fmla="*/ 0 h 871"/>
              <a:gd name="T29" fmla="*/ 1147 w 1147"/>
              <a:gd name="T30" fmla="*/ 871 h 87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47" h="871">
                <a:moveTo>
                  <a:pt x="112" y="511"/>
                </a:moveTo>
                <a:cubicBezTo>
                  <a:pt x="192" y="592"/>
                  <a:pt x="340" y="863"/>
                  <a:pt x="494" y="867"/>
                </a:cubicBezTo>
                <a:cubicBezTo>
                  <a:pt x="648" y="871"/>
                  <a:pt x="933" y="669"/>
                  <a:pt x="1035" y="536"/>
                </a:cubicBezTo>
                <a:cubicBezTo>
                  <a:pt x="1137" y="403"/>
                  <a:pt x="1147" y="144"/>
                  <a:pt x="1106" y="72"/>
                </a:cubicBezTo>
                <a:cubicBezTo>
                  <a:pt x="1065" y="0"/>
                  <a:pt x="890" y="114"/>
                  <a:pt x="790" y="103"/>
                </a:cubicBezTo>
                <a:cubicBezTo>
                  <a:pt x="690" y="92"/>
                  <a:pt x="602" y="3"/>
                  <a:pt x="504" y="6"/>
                </a:cubicBezTo>
                <a:cubicBezTo>
                  <a:pt x="406" y="9"/>
                  <a:pt x="285" y="55"/>
                  <a:pt x="204" y="118"/>
                </a:cubicBezTo>
                <a:cubicBezTo>
                  <a:pt x="123" y="181"/>
                  <a:pt x="30" y="318"/>
                  <a:pt x="15" y="383"/>
                </a:cubicBezTo>
                <a:cubicBezTo>
                  <a:pt x="0" y="448"/>
                  <a:pt x="32" y="430"/>
                  <a:pt x="112" y="511"/>
                </a:cubicBezTo>
                <a:close/>
              </a:path>
            </a:pathLst>
          </a:cu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3" name="Freeform 5"/>
          <p:cNvSpPr>
            <a:spLocks/>
          </p:cNvSpPr>
          <p:nvPr/>
        </p:nvSpPr>
        <p:spPr bwMode="auto">
          <a:xfrm>
            <a:off x="6638925" y="2767013"/>
            <a:ext cx="904875" cy="858837"/>
          </a:xfrm>
          <a:custGeom>
            <a:avLst/>
            <a:gdLst>
              <a:gd name="T0" fmla="*/ 2147483647 w 570"/>
              <a:gd name="T1" fmla="*/ 2147483647 h 541"/>
              <a:gd name="T2" fmla="*/ 2147483647 w 570"/>
              <a:gd name="T3" fmla="*/ 2147483647 h 541"/>
              <a:gd name="T4" fmla="*/ 2147483647 w 570"/>
              <a:gd name="T5" fmla="*/ 2147483647 h 541"/>
              <a:gd name="T6" fmla="*/ 2147483647 w 570"/>
              <a:gd name="T7" fmla="*/ 2147483647 h 541"/>
              <a:gd name="T8" fmla="*/ 2147483647 w 570"/>
              <a:gd name="T9" fmla="*/ 2147483647 h 541"/>
              <a:gd name="T10" fmla="*/ 2147483647 w 570"/>
              <a:gd name="T11" fmla="*/ 2147483647 h 5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0"/>
              <a:gd name="T19" fmla="*/ 0 h 541"/>
              <a:gd name="T20" fmla="*/ 570 w 570"/>
              <a:gd name="T21" fmla="*/ 541 h 5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0" h="541">
                <a:moveTo>
                  <a:pt x="279" y="31"/>
                </a:moveTo>
                <a:cubicBezTo>
                  <a:pt x="193" y="50"/>
                  <a:pt x="38" y="135"/>
                  <a:pt x="19" y="194"/>
                </a:cubicBezTo>
                <a:cubicBezTo>
                  <a:pt x="0" y="253"/>
                  <a:pt x="83" y="334"/>
                  <a:pt x="162" y="383"/>
                </a:cubicBezTo>
                <a:cubicBezTo>
                  <a:pt x="241" y="432"/>
                  <a:pt x="431" y="541"/>
                  <a:pt x="493" y="490"/>
                </a:cubicBezTo>
                <a:cubicBezTo>
                  <a:pt x="555" y="439"/>
                  <a:pt x="570" y="154"/>
                  <a:pt x="534" y="77"/>
                </a:cubicBezTo>
                <a:cubicBezTo>
                  <a:pt x="498" y="0"/>
                  <a:pt x="365" y="12"/>
                  <a:pt x="279" y="31"/>
                </a:cubicBezTo>
                <a:close/>
              </a:path>
            </a:pathLst>
          </a:cu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6233320" y="2678113"/>
            <a:ext cx="704056" cy="3416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5" name="Line 9"/>
          <p:cNvSpPr>
            <a:spLocks noChangeShapeType="1"/>
          </p:cNvSpPr>
          <p:nvPr/>
        </p:nvSpPr>
        <p:spPr bwMode="auto">
          <a:xfrm flipH="1" flipV="1">
            <a:off x="7653539" y="4165515"/>
            <a:ext cx="869419" cy="756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9" name="Line 41"/>
          <p:cNvSpPr>
            <a:spLocks noChangeShapeType="1"/>
          </p:cNvSpPr>
          <p:nvPr/>
        </p:nvSpPr>
        <p:spPr bwMode="auto">
          <a:xfrm flipH="1">
            <a:off x="8056562" y="2678113"/>
            <a:ext cx="1468437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81" name="Group 79"/>
          <p:cNvGrpSpPr>
            <a:grpSpLocks/>
          </p:cNvGrpSpPr>
          <p:nvPr/>
        </p:nvGrpSpPr>
        <p:grpSpPr bwMode="auto">
          <a:xfrm>
            <a:off x="9601200" y="1398959"/>
            <a:ext cx="1425575" cy="3124200"/>
            <a:chOff x="7315200" y="1371600"/>
            <a:chExt cx="1600200" cy="3505200"/>
          </a:xfrm>
        </p:grpSpPr>
        <p:sp>
          <p:nvSpPr>
            <p:cNvPr id="82" name="Rounded Rectangle 81"/>
            <p:cNvSpPr/>
            <p:nvPr/>
          </p:nvSpPr>
          <p:spPr>
            <a:xfrm>
              <a:off x="7315200" y="1371600"/>
              <a:ext cx="1600200" cy="3505200"/>
            </a:xfrm>
            <a:prstGeom prst="roundRect">
              <a:avLst/>
            </a:prstGeom>
            <a:solidFill>
              <a:srgbClr val="FF99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83" name="Group 17"/>
            <p:cNvGrpSpPr>
              <a:grpSpLocks/>
            </p:cNvGrpSpPr>
            <p:nvPr/>
          </p:nvGrpSpPr>
          <p:grpSpPr bwMode="auto">
            <a:xfrm>
              <a:off x="7632700" y="1828800"/>
              <a:ext cx="1079500" cy="906463"/>
              <a:chOff x="4272" y="1152"/>
              <a:chExt cx="1200" cy="1008"/>
            </a:xfrm>
          </p:grpSpPr>
          <p:sp>
            <p:nvSpPr>
              <p:cNvPr id="97" name="Oval 12"/>
              <p:cNvSpPr>
                <a:spLocks noChangeArrowheads="1"/>
              </p:cNvSpPr>
              <p:nvPr/>
            </p:nvSpPr>
            <p:spPr bwMode="auto">
              <a:xfrm>
                <a:off x="4272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98" name="Oval 13"/>
              <p:cNvSpPr>
                <a:spLocks noChangeArrowheads="1"/>
              </p:cNvSpPr>
              <p:nvPr/>
            </p:nvSpPr>
            <p:spPr bwMode="auto">
              <a:xfrm>
                <a:off x="4656" y="1152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99" name="Oval 14"/>
              <p:cNvSpPr>
                <a:spLocks noChangeArrowheads="1"/>
              </p:cNvSpPr>
              <p:nvPr/>
            </p:nvSpPr>
            <p:spPr bwMode="auto">
              <a:xfrm>
                <a:off x="5088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00" name="AutoShape 15"/>
              <p:cNvCxnSpPr>
                <a:cxnSpLocks noChangeShapeType="1"/>
                <a:stCxn id="98" idx="3"/>
                <a:endCxn id="97" idx="0"/>
              </p:cNvCxnSpPr>
              <p:nvPr/>
            </p:nvCxnSpPr>
            <p:spPr bwMode="auto">
              <a:xfrm flipH="1">
                <a:off x="4464" y="1489"/>
                <a:ext cx="248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1" name="AutoShape 16"/>
              <p:cNvCxnSpPr>
                <a:cxnSpLocks noChangeShapeType="1"/>
                <a:stCxn id="98" idx="5"/>
                <a:endCxn id="99" idx="0"/>
              </p:cNvCxnSpPr>
              <p:nvPr/>
            </p:nvCxnSpPr>
            <p:spPr bwMode="auto">
              <a:xfrm>
                <a:off x="4984" y="1489"/>
                <a:ext cx="296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4" name="Group 17"/>
            <p:cNvGrpSpPr>
              <a:grpSpLocks/>
            </p:cNvGrpSpPr>
            <p:nvPr/>
          </p:nvGrpSpPr>
          <p:grpSpPr bwMode="auto">
            <a:xfrm>
              <a:off x="7632700" y="2743200"/>
              <a:ext cx="1079500" cy="906463"/>
              <a:chOff x="4272" y="1152"/>
              <a:chExt cx="1200" cy="1008"/>
            </a:xfrm>
          </p:grpSpPr>
          <p:sp>
            <p:nvSpPr>
              <p:cNvPr id="92" name="Oval 12"/>
              <p:cNvSpPr>
                <a:spLocks noChangeArrowheads="1"/>
              </p:cNvSpPr>
              <p:nvPr/>
            </p:nvSpPr>
            <p:spPr bwMode="auto">
              <a:xfrm>
                <a:off x="4272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93" name="Oval 13"/>
              <p:cNvSpPr>
                <a:spLocks noChangeArrowheads="1"/>
              </p:cNvSpPr>
              <p:nvPr/>
            </p:nvSpPr>
            <p:spPr bwMode="auto">
              <a:xfrm>
                <a:off x="4656" y="1152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94" name="Oval 14"/>
              <p:cNvSpPr>
                <a:spLocks noChangeArrowheads="1"/>
              </p:cNvSpPr>
              <p:nvPr/>
            </p:nvSpPr>
            <p:spPr bwMode="auto">
              <a:xfrm>
                <a:off x="5088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95" name="AutoShape 15"/>
              <p:cNvCxnSpPr>
                <a:cxnSpLocks noChangeShapeType="1"/>
                <a:stCxn id="93" idx="3"/>
                <a:endCxn id="92" idx="0"/>
              </p:cNvCxnSpPr>
              <p:nvPr/>
            </p:nvCxnSpPr>
            <p:spPr bwMode="auto">
              <a:xfrm flipH="1">
                <a:off x="4464" y="1489"/>
                <a:ext cx="248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6" name="AutoShape 16"/>
              <p:cNvCxnSpPr>
                <a:cxnSpLocks noChangeShapeType="1"/>
                <a:stCxn id="93" idx="5"/>
                <a:endCxn id="94" idx="0"/>
              </p:cNvCxnSpPr>
              <p:nvPr/>
            </p:nvCxnSpPr>
            <p:spPr bwMode="auto">
              <a:xfrm>
                <a:off x="4984" y="1489"/>
                <a:ext cx="296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5" name="Group 17"/>
            <p:cNvGrpSpPr>
              <a:grpSpLocks/>
            </p:cNvGrpSpPr>
            <p:nvPr/>
          </p:nvGrpSpPr>
          <p:grpSpPr bwMode="auto">
            <a:xfrm>
              <a:off x="7620000" y="3741738"/>
              <a:ext cx="1079500" cy="906462"/>
              <a:chOff x="4272" y="1152"/>
              <a:chExt cx="1200" cy="1008"/>
            </a:xfrm>
          </p:grpSpPr>
          <p:sp>
            <p:nvSpPr>
              <p:cNvPr id="87" name="Oval 12"/>
              <p:cNvSpPr>
                <a:spLocks noChangeArrowheads="1"/>
              </p:cNvSpPr>
              <p:nvPr/>
            </p:nvSpPr>
            <p:spPr bwMode="auto">
              <a:xfrm>
                <a:off x="4272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88" name="Oval 13"/>
              <p:cNvSpPr>
                <a:spLocks noChangeArrowheads="1"/>
              </p:cNvSpPr>
              <p:nvPr/>
            </p:nvSpPr>
            <p:spPr bwMode="auto">
              <a:xfrm>
                <a:off x="4656" y="1152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89" name="Oval 14"/>
              <p:cNvSpPr>
                <a:spLocks noChangeArrowheads="1"/>
              </p:cNvSpPr>
              <p:nvPr/>
            </p:nvSpPr>
            <p:spPr bwMode="auto">
              <a:xfrm>
                <a:off x="5088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90" name="AutoShape 15"/>
              <p:cNvCxnSpPr>
                <a:cxnSpLocks noChangeShapeType="1"/>
                <a:stCxn id="88" idx="3"/>
                <a:endCxn id="87" idx="0"/>
              </p:cNvCxnSpPr>
              <p:nvPr/>
            </p:nvCxnSpPr>
            <p:spPr bwMode="auto">
              <a:xfrm flipH="1">
                <a:off x="4464" y="1489"/>
                <a:ext cx="248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AutoShape 16"/>
              <p:cNvCxnSpPr>
                <a:cxnSpLocks noChangeShapeType="1"/>
                <a:stCxn id="88" idx="5"/>
                <a:endCxn id="89" idx="0"/>
              </p:cNvCxnSpPr>
              <p:nvPr/>
            </p:nvCxnSpPr>
            <p:spPr bwMode="auto">
              <a:xfrm>
                <a:off x="4984" y="1489"/>
                <a:ext cx="296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86" name="Picture 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1447800"/>
              <a:ext cx="1303338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" name="Group 80"/>
          <p:cNvGrpSpPr>
            <a:grpSpLocks/>
          </p:cNvGrpSpPr>
          <p:nvPr/>
        </p:nvGrpSpPr>
        <p:grpSpPr bwMode="auto">
          <a:xfrm>
            <a:off x="7543800" y="4648200"/>
            <a:ext cx="3418332" cy="2065337"/>
            <a:chOff x="5029200" y="4648200"/>
            <a:chExt cx="3810000" cy="2209800"/>
          </a:xfrm>
        </p:grpSpPr>
        <p:sp>
          <p:nvSpPr>
            <p:cNvPr id="103" name="Rounded Rectangle 102"/>
            <p:cNvSpPr/>
            <p:nvPr/>
          </p:nvSpPr>
          <p:spPr>
            <a:xfrm>
              <a:off x="5029200" y="4648200"/>
              <a:ext cx="3810000" cy="22098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latin typeface="Calibri"/>
                <a:cs typeface="Calibri"/>
              </a:endParaRPr>
            </a:p>
          </p:txBody>
        </p:sp>
        <p:grpSp>
          <p:nvGrpSpPr>
            <p:cNvPr id="104" name="Group 31"/>
            <p:cNvGrpSpPr>
              <a:grpSpLocks/>
            </p:cNvGrpSpPr>
            <p:nvPr/>
          </p:nvGrpSpPr>
          <p:grpSpPr bwMode="auto">
            <a:xfrm>
              <a:off x="5181600" y="5265737"/>
              <a:ext cx="930275" cy="677863"/>
              <a:chOff x="3089" y="3475"/>
              <a:chExt cx="665" cy="571"/>
            </a:xfrm>
          </p:grpSpPr>
          <p:sp>
            <p:nvSpPr>
              <p:cNvPr id="141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42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43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44" name="AutoShape 28"/>
              <p:cNvCxnSpPr>
                <a:cxnSpLocks noChangeShapeType="1"/>
                <a:stCxn id="142" idx="3"/>
                <a:endCxn id="141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5" name="AutoShape 29"/>
              <p:cNvCxnSpPr>
                <a:cxnSpLocks noChangeShapeType="1"/>
                <a:stCxn id="142" idx="5"/>
                <a:endCxn id="143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6" name="AutoShape 30"/>
              <p:cNvCxnSpPr>
                <a:cxnSpLocks noChangeShapeType="1"/>
                <a:stCxn id="141" idx="6"/>
                <a:endCxn id="143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5" name="Group 31"/>
            <p:cNvGrpSpPr>
              <a:grpSpLocks/>
            </p:cNvGrpSpPr>
            <p:nvPr/>
          </p:nvGrpSpPr>
          <p:grpSpPr bwMode="auto">
            <a:xfrm>
              <a:off x="6461125" y="5243512"/>
              <a:ext cx="930275" cy="677863"/>
              <a:chOff x="3089" y="3475"/>
              <a:chExt cx="665" cy="571"/>
            </a:xfrm>
          </p:grpSpPr>
          <p:sp>
            <p:nvSpPr>
              <p:cNvPr id="135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36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37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38" name="AutoShape 28"/>
              <p:cNvCxnSpPr>
                <a:cxnSpLocks noChangeShapeType="1"/>
                <a:stCxn id="136" idx="3"/>
                <a:endCxn id="135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9" name="AutoShape 29"/>
              <p:cNvCxnSpPr>
                <a:cxnSpLocks noChangeShapeType="1"/>
                <a:stCxn id="136" idx="5"/>
                <a:endCxn id="137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0" name="AutoShape 30"/>
              <p:cNvCxnSpPr>
                <a:cxnSpLocks noChangeShapeType="1"/>
                <a:stCxn id="135" idx="6"/>
                <a:endCxn id="137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6" name="Group 31"/>
            <p:cNvGrpSpPr>
              <a:grpSpLocks/>
            </p:cNvGrpSpPr>
            <p:nvPr/>
          </p:nvGrpSpPr>
          <p:grpSpPr bwMode="auto">
            <a:xfrm>
              <a:off x="7680325" y="5243512"/>
              <a:ext cx="930275" cy="677863"/>
              <a:chOff x="3089" y="3475"/>
              <a:chExt cx="665" cy="571"/>
            </a:xfrm>
          </p:grpSpPr>
          <p:sp>
            <p:nvSpPr>
              <p:cNvPr id="129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30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31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32" name="AutoShape 28"/>
              <p:cNvCxnSpPr>
                <a:cxnSpLocks noChangeShapeType="1"/>
                <a:stCxn id="130" idx="3"/>
                <a:endCxn id="129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" name="AutoShape 29"/>
              <p:cNvCxnSpPr>
                <a:cxnSpLocks noChangeShapeType="1"/>
                <a:stCxn id="130" idx="5"/>
                <a:endCxn id="131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4" name="AutoShape 30"/>
              <p:cNvCxnSpPr>
                <a:cxnSpLocks noChangeShapeType="1"/>
                <a:stCxn id="129" idx="6"/>
                <a:endCxn id="131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7" name="Group 31"/>
            <p:cNvGrpSpPr>
              <a:grpSpLocks/>
            </p:cNvGrpSpPr>
            <p:nvPr/>
          </p:nvGrpSpPr>
          <p:grpSpPr bwMode="auto">
            <a:xfrm>
              <a:off x="5181600" y="6118225"/>
              <a:ext cx="930275" cy="677863"/>
              <a:chOff x="3089" y="3475"/>
              <a:chExt cx="665" cy="571"/>
            </a:xfrm>
          </p:grpSpPr>
          <p:sp>
            <p:nvSpPr>
              <p:cNvPr id="123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24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25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26" name="AutoShape 28"/>
              <p:cNvCxnSpPr>
                <a:cxnSpLocks noChangeShapeType="1"/>
                <a:stCxn id="124" idx="3"/>
                <a:endCxn id="123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" name="AutoShape 29"/>
              <p:cNvCxnSpPr>
                <a:cxnSpLocks noChangeShapeType="1"/>
                <a:stCxn id="124" idx="5"/>
                <a:endCxn id="125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8" name="AutoShape 30"/>
              <p:cNvCxnSpPr>
                <a:cxnSpLocks noChangeShapeType="1"/>
                <a:stCxn id="123" idx="6"/>
                <a:endCxn id="125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8" name="Group 31"/>
            <p:cNvGrpSpPr>
              <a:grpSpLocks/>
            </p:cNvGrpSpPr>
            <p:nvPr/>
          </p:nvGrpSpPr>
          <p:grpSpPr bwMode="auto">
            <a:xfrm>
              <a:off x="6461125" y="6096000"/>
              <a:ext cx="930275" cy="677863"/>
              <a:chOff x="3089" y="3475"/>
              <a:chExt cx="665" cy="571"/>
            </a:xfrm>
          </p:grpSpPr>
          <p:sp>
            <p:nvSpPr>
              <p:cNvPr id="117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18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19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20" name="AutoShape 28"/>
              <p:cNvCxnSpPr>
                <a:cxnSpLocks noChangeShapeType="1"/>
                <a:stCxn id="118" idx="3"/>
                <a:endCxn id="117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1" name="AutoShape 29"/>
              <p:cNvCxnSpPr>
                <a:cxnSpLocks noChangeShapeType="1"/>
                <a:stCxn id="118" idx="5"/>
                <a:endCxn id="119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2" name="AutoShape 30"/>
              <p:cNvCxnSpPr>
                <a:cxnSpLocks noChangeShapeType="1"/>
                <a:stCxn id="117" idx="6"/>
                <a:endCxn id="119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9" name="Group 31"/>
            <p:cNvGrpSpPr>
              <a:grpSpLocks/>
            </p:cNvGrpSpPr>
            <p:nvPr/>
          </p:nvGrpSpPr>
          <p:grpSpPr bwMode="auto">
            <a:xfrm>
              <a:off x="7680325" y="6096000"/>
              <a:ext cx="930275" cy="677863"/>
              <a:chOff x="3089" y="3475"/>
              <a:chExt cx="665" cy="571"/>
            </a:xfrm>
          </p:grpSpPr>
          <p:sp>
            <p:nvSpPr>
              <p:cNvPr id="111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12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13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14" name="AutoShape 28"/>
              <p:cNvCxnSpPr>
                <a:cxnSpLocks noChangeShapeType="1"/>
                <a:stCxn id="112" idx="3"/>
                <a:endCxn id="111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" name="AutoShape 29"/>
              <p:cNvCxnSpPr>
                <a:cxnSpLocks noChangeShapeType="1"/>
                <a:stCxn id="112" idx="5"/>
                <a:endCxn id="113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" name="AutoShape 30"/>
              <p:cNvCxnSpPr>
                <a:cxnSpLocks noChangeShapeType="1"/>
                <a:stCxn id="111" idx="6"/>
                <a:endCxn id="113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110" name="Picture 5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4724400"/>
              <a:ext cx="2555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50564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Calibri"/>
                <a:ea typeface="ＭＳ Ｐゴシック" pitchFamily="34" charset="-128"/>
                <a:cs typeface="Calibri"/>
              </a:rPr>
              <a:t>Bayes Nets Representation Summary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397001"/>
            <a:ext cx="8686800" cy="47291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Bayes nets compactly encode joint distributions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Guaranteed independencies of distributions can be deduced from BN graph structure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D-separation gives precise conditional independence guarantees from graph alone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A Bayes</a:t>
            </a:r>
            <a:r>
              <a:rPr lang="ja-JP" altLang="en-US" sz="28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800" dirty="0">
                <a:latin typeface="Calibri"/>
                <a:ea typeface="ＭＳ Ｐゴシック" pitchFamily="34" charset="-128"/>
                <a:cs typeface="Calibri"/>
              </a:rPr>
              <a:t> net</a:t>
            </a:r>
            <a:r>
              <a:rPr lang="ja-JP" altLang="en-US" sz="28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800" dirty="0">
                <a:latin typeface="Calibri"/>
                <a:ea typeface="ＭＳ Ｐゴシック" pitchFamily="34" charset="-128"/>
                <a:cs typeface="Calibri"/>
              </a:rPr>
              <a:t>s joint distribution may have further (conditional) independence that is not detectable until you inspect its specific distribution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51210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Bayes</a:t>
            </a:r>
            <a:r>
              <a:rPr lang="en-US" altLang="en-US">
                <a:ea typeface="ＭＳ Ｐゴシック" pitchFamily="34" charset="-128"/>
              </a:rPr>
              <a:t>’</a:t>
            </a:r>
            <a:r>
              <a:rPr lang="en-US">
                <a:ea typeface="ＭＳ Ｐゴシック" pitchFamily="34" charset="-128"/>
              </a:rPr>
              <a:t> Nets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2362200" y="1397001"/>
            <a:ext cx="9423400" cy="4729164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Representation</a:t>
            </a:r>
          </a:p>
          <a:p>
            <a:pPr lvl="4"/>
            <a:endParaRPr lang="en-US" sz="400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Conditional Independences</a:t>
            </a:r>
          </a:p>
          <a:p>
            <a:pPr lvl="4"/>
            <a:endParaRPr lang="en-US" sz="400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Probabilistic Inference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Enumeration (exact, exponential complexity)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Variable elimination (exact, worst-case</a:t>
            </a:r>
          </a:p>
          <a:p>
            <a:pPr marL="457176" lvl="1" indent="0">
              <a:buNone/>
            </a:pPr>
            <a:r>
              <a:rPr lang="en-US" dirty="0">
                <a:ea typeface="ＭＳ Ｐゴシック" pitchFamily="34" charset="-128"/>
              </a:rPr>
              <a:t>		exponential complexity, often better)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Probabilistic inference is NP-complete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Sampling (approximate)</a:t>
            </a:r>
          </a:p>
          <a:p>
            <a:pPr lvl="3"/>
            <a:endParaRPr lang="en-US" sz="400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Learning Bayes</a:t>
            </a:r>
            <a:r>
              <a:rPr lang="en-US" altLang="en-US" dirty="0">
                <a:ea typeface="ＭＳ Ｐゴシック" pitchFamily="34" charset="-128"/>
              </a:rPr>
              <a:t>’</a:t>
            </a:r>
            <a:r>
              <a:rPr lang="en-US" dirty="0">
                <a:ea typeface="ＭＳ Ｐゴシック" pitchFamily="34" charset="-128"/>
              </a:rPr>
              <a:t> Nets from Data</a:t>
            </a:r>
          </a:p>
        </p:txBody>
      </p:sp>
      <p:pic>
        <p:nvPicPr>
          <p:cNvPr id="73732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2" y="1428750"/>
            <a:ext cx="5667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2028825"/>
            <a:ext cx="5667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6215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Example: Independence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N fair, independent coin flips:</a:t>
            </a:r>
          </a:p>
        </p:txBody>
      </p:sp>
      <p:graphicFrame>
        <p:nvGraphicFramePr>
          <p:cNvPr id="104347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43122"/>
              </p:ext>
            </p:extLst>
          </p:nvPr>
        </p:nvGraphicFramePr>
        <p:xfrm>
          <a:off x="699676" y="289242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663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64" y="2514600"/>
            <a:ext cx="9112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4347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33116"/>
              </p:ext>
            </p:extLst>
          </p:nvPr>
        </p:nvGraphicFramePr>
        <p:xfrm>
          <a:off x="2471326" y="28892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348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927875"/>
              </p:ext>
            </p:extLst>
          </p:nvPr>
        </p:nvGraphicFramePr>
        <p:xfrm>
          <a:off x="5747926" y="28892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686" name="Picture 4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851" y="2514600"/>
            <a:ext cx="9255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7" name="Picture 4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601" y="2514600"/>
            <a:ext cx="9112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8" name="Picture 4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876" y="3170238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89" name="AutoShape 49"/>
          <p:cNvSpPr>
            <a:spLocks/>
          </p:cNvSpPr>
          <p:nvPr/>
        </p:nvSpPr>
        <p:spPr bwMode="auto">
          <a:xfrm rot="-5400000">
            <a:off x="3804826" y="590550"/>
            <a:ext cx="381000" cy="7124700"/>
          </a:xfrm>
          <a:prstGeom prst="leftBrace">
            <a:avLst>
              <a:gd name="adj1" fmla="val 15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0" name="Rectangle 52"/>
          <p:cNvSpPr>
            <a:spLocks noChangeArrowheads="1"/>
          </p:cNvSpPr>
          <p:nvPr/>
        </p:nvSpPr>
        <p:spPr bwMode="auto">
          <a:xfrm>
            <a:off x="2680876" y="5181600"/>
            <a:ext cx="2895600" cy="1295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1" name="AutoShape 57"/>
          <p:cNvSpPr>
            <a:spLocks/>
          </p:cNvSpPr>
          <p:nvPr/>
        </p:nvSpPr>
        <p:spPr bwMode="auto">
          <a:xfrm>
            <a:off x="2299876" y="5105400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27692" name="Picture 5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76" y="4800600"/>
            <a:ext cx="24653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93" name="Picture 59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76" y="5588000"/>
            <a:ext cx="3286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94" name="Freeform 60"/>
          <p:cNvSpPr>
            <a:spLocks/>
          </p:cNvSpPr>
          <p:nvPr/>
        </p:nvSpPr>
        <p:spPr bwMode="auto">
          <a:xfrm>
            <a:off x="2604676" y="5791200"/>
            <a:ext cx="2971800" cy="457200"/>
          </a:xfrm>
          <a:custGeom>
            <a:avLst/>
            <a:gdLst>
              <a:gd name="T0" fmla="*/ 0 w 1872"/>
              <a:gd name="T1" fmla="*/ 2147483647 h 288"/>
              <a:gd name="T2" fmla="*/ 2147483647 w 1872"/>
              <a:gd name="T3" fmla="*/ 0 h 288"/>
              <a:gd name="T4" fmla="*/ 2147483647 w 1872"/>
              <a:gd name="T5" fmla="*/ 2147483647 h 288"/>
              <a:gd name="T6" fmla="*/ 2147483647 w 1872"/>
              <a:gd name="T7" fmla="*/ 0 h 288"/>
              <a:gd name="T8" fmla="*/ 2147483647 w 1872"/>
              <a:gd name="T9" fmla="*/ 2147483647 h 288"/>
              <a:gd name="T10" fmla="*/ 2147483647 w 1872"/>
              <a:gd name="T11" fmla="*/ 0 h 288"/>
              <a:gd name="T12" fmla="*/ 2147483647 w 1872"/>
              <a:gd name="T13" fmla="*/ 2147483647 h 288"/>
              <a:gd name="T14" fmla="*/ 2147483647 w 1872"/>
              <a:gd name="T15" fmla="*/ 2147483647 h 288"/>
              <a:gd name="T16" fmla="*/ 2147483647 w 1872"/>
              <a:gd name="T17" fmla="*/ 2147483647 h 288"/>
              <a:gd name="T18" fmla="*/ 2147483647 w 1872"/>
              <a:gd name="T19" fmla="*/ 2147483647 h 288"/>
              <a:gd name="T20" fmla="*/ 2147483647 w 1872"/>
              <a:gd name="T21" fmla="*/ 2147483647 h 288"/>
              <a:gd name="T22" fmla="*/ 2147483647 w 1872"/>
              <a:gd name="T23" fmla="*/ 2147483647 h 288"/>
              <a:gd name="T24" fmla="*/ 2147483647 w 1872"/>
              <a:gd name="T25" fmla="*/ 2147483647 h 288"/>
              <a:gd name="T26" fmla="*/ 0 w 1872"/>
              <a:gd name="T27" fmla="*/ 2147483647 h 288"/>
              <a:gd name="T28" fmla="*/ 0 w 1872"/>
              <a:gd name="T29" fmla="*/ 2147483647 h 2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72"/>
              <a:gd name="T46" fmla="*/ 0 h 288"/>
              <a:gd name="T47" fmla="*/ 1872 w 1872"/>
              <a:gd name="T48" fmla="*/ 288 h 2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72" h="288">
                <a:moveTo>
                  <a:pt x="0" y="115"/>
                </a:moveTo>
                <a:lnTo>
                  <a:pt x="197" y="0"/>
                </a:lnTo>
                <a:lnTo>
                  <a:pt x="493" y="58"/>
                </a:lnTo>
                <a:lnTo>
                  <a:pt x="837" y="0"/>
                </a:lnTo>
                <a:lnTo>
                  <a:pt x="1182" y="115"/>
                </a:lnTo>
                <a:lnTo>
                  <a:pt x="1576" y="0"/>
                </a:lnTo>
                <a:lnTo>
                  <a:pt x="1872" y="115"/>
                </a:lnTo>
                <a:lnTo>
                  <a:pt x="1872" y="230"/>
                </a:lnTo>
                <a:lnTo>
                  <a:pt x="1576" y="173"/>
                </a:lnTo>
                <a:lnTo>
                  <a:pt x="1182" y="288"/>
                </a:lnTo>
                <a:lnTo>
                  <a:pt x="841" y="136"/>
                </a:lnTo>
                <a:lnTo>
                  <a:pt x="502" y="201"/>
                </a:lnTo>
                <a:lnTo>
                  <a:pt x="197" y="173"/>
                </a:lnTo>
                <a:lnTo>
                  <a:pt x="0" y="230"/>
                </a:lnTo>
                <a:lnTo>
                  <a:pt x="0" y="1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524" y="1150853"/>
            <a:ext cx="3229661" cy="3085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09" y="4749346"/>
            <a:ext cx="4115264" cy="18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1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600200"/>
            <a:ext cx="6324599" cy="41551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828800"/>
            <a:ext cx="5041097" cy="3014588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45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97001"/>
            <a:ext cx="68580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P(Toothache, Cavity, Catch)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If I have a cavity, the probability that the probe catches in it doesn't depend on whether I have a toothache: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P(+catch | +toothache, +cavity) = P(+catch | +cavity)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The same independence holds if I don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>
                <a:latin typeface="Calibri"/>
                <a:cs typeface="Calibri"/>
              </a:rPr>
              <a:t>t have a cavity: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P(+catch | +toothache, </a:t>
            </a:r>
            <a:r>
              <a:rPr lang="en-US" sz="1800" dirty="0">
                <a:latin typeface="Calibri"/>
                <a:cs typeface="Calibri"/>
                <a:sym typeface="Symbol" charset="0"/>
              </a:rPr>
              <a:t>-</a:t>
            </a:r>
            <a:r>
              <a:rPr lang="en-US" sz="1800" dirty="0">
                <a:latin typeface="Calibri"/>
                <a:cs typeface="Calibri"/>
              </a:rPr>
              <a:t>cavity) = P(+catch| </a:t>
            </a:r>
            <a:r>
              <a:rPr lang="en-US" sz="1800" dirty="0">
                <a:latin typeface="Calibri"/>
                <a:cs typeface="Calibri"/>
                <a:sym typeface="Symbol" charset="0"/>
              </a:rPr>
              <a:t>-</a:t>
            </a:r>
            <a:r>
              <a:rPr lang="en-US" sz="1800" dirty="0">
                <a:latin typeface="Calibri"/>
                <a:cs typeface="Calibri"/>
              </a:rPr>
              <a:t>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Catch is </a:t>
            </a:r>
            <a:r>
              <a:rPr lang="en-US" sz="2000" i="1" dirty="0">
                <a:latin typeface="Calibri"/>
                <a:cs typeface="Calibri"/>
              </a:rPr>
              <a:t>conditionally independent</a:t>
            </a:r>
            <a:r>
              <a:rPr lang="en-US" sz="2000" dirty="0">
                <a:latin typeface="Calibri"/>
                <a:cs typeface="Calibri"/>
              </a:rPr>
              <a:t> of Toothache given Cavity: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P(Catch | Toothache, Cavity) = P(Catch | 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4948236"/>
            <a:ext cx="7772400" cy="84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Equivalent statements: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P(Toothache | Catch , Cavity) = P(Toothache | Cavity)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P(Toothache, Catch | Cavity) = P(Toothache | Cavity) P(Catch | Cavity)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One can be derived from the other easily</a:t>
            </a:r>
          </a:p>
        </p:txBody>
      </p:sp>
    </p:spTree>
    <p:extLst>
      <p:ext uri="{BB962C8B-B14F-4D97-AF65-F5344CB8AC3E}">
        <p14:creationId xmlns:p14="http://schemas.microsoft.com/office/powerpoint/2010/main" val="246192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103438" y="15240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Unconditional (absolute) independence very rare (why?)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i="1" dirty="0">
                <a:latin typeface="Calibri"/>
                <a:cs typeface="Calibri"/>
              </a:rPr>
              <a:t>Conditional independence</a:t>
            </a:r>
            <a:r>
              <a:rPr lang="en-US" sz="2400" dirty="0">
                <a:latin typeface="Calibri"/>
                <a:cs typeface="Calibri"/>
              </a:rPr>
              <a:t> is our most basic and robust form of knowledge about uncertain environments.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X is conditionally independent of Y given Z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 if and only if: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 or, equivalently, if and only if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4038" y="4572000"/>
            <a:ext cx="4841875" cy="313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8800" y="3352800"/>
            <a:ext cx="1401762" cy="36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0238" y="5715000"/>
            <a:ext cx="3884613" cy="3137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S 188: Artificial Intelligence &amp;quot;&quot;/&gt;&lt;property id=&quot;20307&quot; value=&quot;302&quot;/&gt;&lt;/object&gt;&lt;object type=&quot;3&quot; unique_id=&quot;10004&quot;&gt;&lt;property id=&quot;20148&quot; value=&quot;5&quot;/&gt;&lt;property id=&quot;20300&quot; value=&quot;Slide 2 - &amp;quot;Probabilistic Models&amp;quot;&quot;/&gt;&lt;property id=&quot;20307&quot; value=&quot;266&quot;/&gt;&lt;/object&gt;&lt;object type=&quot;3&quot; unique_id=&quot;10005&quot;&gt;&lt;property id=&quot;20148&quot; value=&quot;5&quot;/&gt;&lt;property id=&quot;20300&quot; value=&quot;Slide 3 - &amp;quot;Independence&amp;quot;&quot;/&gt;&lt;property id=&quot;20307&quot; value=&quot;259&quot;/&gt;&lt;/object&gt;&lt;object type=&quot;3&quot; unique_id=&quot;10006&quot;&gt;&lt;property id=&quot;20148&quot; value=&quot;5&quot;/&gt;&lt;property id=&quot;20300&quot; value=&quot;Slide 4 - &amp;quot;Independence&amp;quot;&quot;/&gt;&lt;property id=&quot;20307&quot; value=&quot;309&quot;/&gt;&lt;/object&gt;&lt;object type=&quot;3&quot; unique_id=&quot;10007&quot;&gt;&lt;property id=&quot;20148&quot; value=&quot;5&quot;/&gt;&lt;property id=&quot;20300&quot; value=&quot;Slide 5 - &amp;quot;Example: Independence?&amp;quot;&quot;/&gt;&lt;property id=&quot;20307&quot; value=&quot;306&quot;/&gt;&lt;/object&gt;&lt;object type=&quot;3&quot; unique_id=&quot;10008&quot;&gt;&lt;property id=&quot;20148&quot; value=&quot;5&quot;/&gt;&lt;property id=&quot;20300&quot; value=&quot;Slide 6 - &amp;quot;Example: Independence&amp;quot;&quot;/&gt;&lt;property id=&quot;20307&quot; value=&quot;307&quot;/&gt;&lt;/object&gt;&lt;object type=&quot;3&quot; unique_id=&quot;10009&quot;&gt;&lt;property id=&quot;20148&quot; value=&quot;5&quot;/&gt;&lt;property id=&quot;20300&quot; value=&quot;Slide 7 - &amp;quot;Conditional Independence&amp;quot;&quot;/&gt;&lt;property id=&quot;20307&quot; value=&quot;262&quot;/&gt;&lt;/object&gt;&lt;object type=&quot;3&quot; unique_id=&quot;10010&quot;&gt;&lt;property id=&quot;20148&quot; value=&quot;5&quot;/&gt;&lt;property id=&quot;20300&quot; value=&quot;Slide 8 - &amp;quot;Conditional Independence&amp;quot;&quot;/&gt;&lt;property id=&quot;20307&quot; value=&quot;310&quot;/&gt;&lt;/object&gt;&lt;object type=&quot;3&quot; unique_id=&quot;10011&quot;&gt;&lt;property id=&quot;20148&quot; value=&quot;5&quot;/&gt;&lt;property id=&quot;20300&quot; value=&quot;Slide 9 - &amp;quot;Conditional Independence&amp;quot;&quot;/&gt;&lt;property id=&quot;20307&quot; value=&quot;263&quot;/&gt;&lt;/object&gt;&lt;object type=&quot;3&quot; unique_id=&quot;10012&quot;&gt;&lt;property id=&quot;20148&quot; value=&quot;5&quot;/&gt;&lt;property id=&quot;20300&quot; value=&quot;Slide 10 - &amp;quot;Conditional Independence&amp;quot;&quot;/&gt;&lt;property id=&quot;20307&quot; value=&quot;312&quot;/&gt;&lt;/object&gt;&lt;object type=&quot;3&quot; unique_id=&quot;10013&quot;&gt;&lt;property id=&quot;20148&quot; value=&quot;5&quot;/&gt;&lt;property id=&quot;20300&quot; value=&quot;Slide 11 - &amp;quot;Conditional Independence&amp;quot;&quot;/&gt;&lt;property id=&quot;20307&quot; value=&quot;311&quot;/&gt;&lt;/object&gt;&lt;object type=&quot;3&quot; unique_id=&quot;10014&quot;&gt;&lt;property id=&quot;20148&quot; value=&quot;5&quot;/&gt;&lt;property id=&quot;20300&quot; value=&quot;Slide 12 - &amp;quot;Conditional Independence and the Chain Rule&amp;quot;&quot;/&gt;&lt;property id=&quot;20307&quot; value=&quot;265&quot;/&gt;&lt;/object&gt;&lt;object type=&quot;3&quot; unique_id=&quot;10015&quot;&gt;&lt;property id=&quot;20148&quot; value=&quot;5&quot;/&gt;&lt;property id=&quot;20300&quot; value=&quot;Slide 13 - &amp;quot;Ghostbusters Chain Rule&amp;quot;&quot;/&gt;&lt;property id=&quot;20307&quot; value=&quot;293&quot;/&gt;&lt;/object&gt;&lt;object type=&quot;3&quot; unique_id=&quot;10016&quot;&gt;&lt;property id=&quot;20148&quot; value=&quot;5&quot;/&gt;&lt;property id=&quot;20300&quot; value=&quot;Slide 14 - &amp;quot;Bayes’Nets: Big Picture&amp;quot;&quot;/&gt;&lt;property id=&quot;20307&quot; value=&quot;267&quot;/&gt;&lt;/object&gt;&lt;object type=&quot;3&quot; unique_id=&quot;10017&quot;&gt;&lt;property id=&quot;20148&quot; value=&quot;5&quot;/&gt;&lt;property id=&quot;20300&quot; value=&quot;Slide 15 - &amp;quot;Bayes’ Nets: Big Picture&amp;quot;&quot;/&gt;&lt;property id=&quot;20307&quot; value=&quot;313&quot;/&gt;&lt;/object&gt;&lt;object type=&quot;3&quot; unique_id=&quot;10018&quot;&gt;&lt;property id=&quot;20148&quot; value=&quot;5&quot;/&gt;&lt;property id=&quot;20300&quot; value=&quot;Slide 16 - &amp;quot;Example Bayes’ Net: Insurance&amp;quot;&quot;/&gt;&lt;property id=&quot;20307&quot; value=&quot;287&quot;/&gt;&lt;/object&gt;&lt;object type=&quot;3&quot; unique_id=&quot;10019&quot;&gt;&lt;property id=&quot;20148&quot; value=&quot;5&quot;/&gt;&lt;property id=&quot;20300&quot; value=&quot;Slide 17 - &amp;quot;Example Bayes’ Net: Car&amp;quot;&quot;/&gt;&lt;property id=&quot;20307&quot; value=&quot;292&quot;/&gt;&lt;/object&gt;&lt;object type=&quot;3&quot; unique_id=&quot;10020&quot;&gt;&lt;property id=&quot;20148&quot; value=&quot;5&quot;/&gt;&lt;property id=&quot;20300&quot; value=&quot;Slide 18 - &amp;quot;Graphical Model Notation&amp;quot;&quot;/&gt;&lt;property id=&quot;20307&quot; value=&quot;268&quot;/&gt;&lt;/object&gt;&lt;object type=&quot;3&quot; unique_id=&quot;10021&quot;&gt;&lt;property id=&quot;20148&quot; value=&quot;5&quot;/&gt;&lt;property id=&quot;20300&quot; value=&quot;Slide 19 - &amp;quot;Example: Coin Flips&amp;quot;&quot;/&gt;&lt;property id=&quot;20307&quot; value=&quot;269&quot;/&gt;&lt;/object&gt;&lt;object type=&quot;3&quot; unique_id=&quot;10022&quot;&gt;&lt;property id=&quot;20148&quot; value=&quot;5&quot;/&gt;&lt;property id=&quot;20300&quot; value=&quot;Slide 20 - &amp;quot;Example: Traffic&amp;quot;&quot;/&gt;&lt;property id=&quot;20307&quot; value=&quot;270&quot;/&gt;&lt;/object&gt;&lt;object type=&quot;3&quot; unique_id=&quot;10023&quot;&gt;&lt;property id=&quot;20148&quot; value=&quot;5&quot;/&gt;&lt;property id=&quot;20300&quot; value=&quot;Slide 21 - &amp;quot;Example: Traffic II&amp;quot;&quot;/&gt;&lt;property id=&quot;20307&quot; value=&quot;271&quot;/&gt;&lt;/object&gt;&lt;object type=&quot;3&quot; unique_id=&quot;10024&quot;&gt;&lt;property id=&quot;20148&quot; value=&quot;5&quot;/&gt;&lt;property id=&quot;20300&quot; value=&quot;Slide 22 - &amp;quot;Example: Alarm Network&amp;quot;&quot;/&gt;&lt;property id=&quot;20307&quot; value=&quot;272&quot;/&gt;&lt;/object&gt;&lt;object type=&quot;3&quot; unique_id=&quot;10025&quot;&gt;&lt;property id=&quot;20148&quot; value=&quot;5&quot;/&gt;&lt;property id=&quot;20300&quot; value=&quot;Slide 23 - &amp;quot;Bayes’ Net Semantics&amp;quot;&quot;/&gt;&lt;property id=&quot;20307&quot; value=&quot;273&quot;/&gt;&lt;/object&gt;&lt;object type=&quot;3&quot; unique_id=&quot;10026&quot;&gt;&lt;property id=&quot;20148&quot; value=&quot;5&quot;/&gt;&lt;property id=&quot;20300&quot; value=&quot;Slide 24 - &amp;quot;Bayes’ Net Semantics&amp;quot;&quot;/&gt;&lt;property id=&quot;20307&quot; value=&quot;314&quot;/&gt;&lt;/object&gt;&lt;object type=&quot;3&quot; unique_id=&quot;10027&quot;&gt;&lt;property id=&quot;20148&quot; value=&quot;5&quot;/&gt;&lt;property id=&quot;20300&quot; value=&quot;Slide 25 - &amp;quot;Probabilities in BNs&amp;quot;&quot;/&gt;&lt;property id=&quot;20307&quot; value=&quot;274&quot;/&gt;&lt;/object&gt;&lt;object type=&quot;3&quot; unique_id=&quot;10028&quot;&gt;&lt;property id=&quot;20148&quot; value=&quot;5&quot;/&gt;&lt;property id=&quot;20300&quot; value=&quot;Slide 26 - &amp;quot;Probabilities in BNs&amp;quot;&quot;/&gt;&lt;property id=&quot;20307&quot; value=&quot;315&quot;/&gt;&lt;/object&gt;&lt;object type=&quot;3&quot; unique_id=&quot;10029&quot;&gt;&lt;property id=&quot;20148&quot; value=&quot;5&quot;/&gt;&lt;property id=&quot;20300&quot; value=&quot;Slide 27 - &amp;quot;Example: Coin Flips&amp;quot;&quot;/&gt;&lt;property id=&quot;20307&quot; value=&quot;275&quot;/&gt;&lt;/object&gt;&lt;object type=&quot;3&quot; unique_id=&quot;10030&quot;&gt;&lt;property id=&quot;20148&quot; value=&quot;5&quot;/&gt;&lt;property id=&quot;20300&quot; value=&quot;Slide 28 - &amp;quot;Example: Traffic&amp;quot;&quot;/&gt;&lt;property id=&quot;20307&quot; value=&quot;276&quot;/&gt;&lt;/object&gt;&lt;object type=&quot;3&quot; unique_id=&quot;10031&quot;&gt;&lt;property id=&quot;20148&quot; value=&quot;5&quot;/&gt;&lt;property id=&quot;20300&quot; value=&quot;Slide 29 - &amp;quot;Example: Alarm Network&amp;quot;&quot;/&gt;&lt;property id=&quot;20307&quot; value=&quot;299&quot;/&gt;&lt;/object&gt;&lt;object type=&quot;3&quot; unique_id=&quot;10032&quot;&gt;&lt;property id=&quot;20148&quot; value=&quot;5&quot;/&gt;&lt;property id=&quot;20300&quot; value=&quot;Slide 30 - &amp;quot;Example: Traffic&amp;quot;&quot;/&gt;&lt;property id=&quot;20307&quot; value=&quot;294&quot;/&gt;&lt;/object&gt;&lt;object type=&quot;3&quot; unique_id=&quot;10033&quot;&gt;&lt;property id=&quot;20148&quot; value=&quot;5&quot;/&gt;&lt;property id=&quot;20300&quot; value=&quot;Slide 31 - &amp;quot;Example: Reverse Traffic&amp;quot;&quot;/&gt;&lt;property id=&quot;20307&quot; value=&quot;295&quot;/&gt;&lt;/object&gt;&lt;object type=&quot;3&quot; unique_id=&quot;10034&quot;&gt;&lt;property id=&quot;20148&quot; value=&quot;5&quot;/&gt;&lt;property id=&quot;20300&quot; value=&quot;Slide 32 - &amp;quot;Causality?&amp;quot;&quot;/&gt;&lt;property id=&quot;20307&quot; value=&quot;296&quot;/&gt;&lt;/object&gt;&lt;object type=&quot;3&quot; unique_id=&quot;10035&quot;&gt;&lt;property id=&quot;20148&quot; value=&quot;5&quot;/&gt;&lt;property id=&quot;20300&quot; value=&quot;Slide 33 - &amp;quot;Bayes’ Nets&amp;quot;&quot;/&gt;&lt;property id=&quot;20307&quot; value=&quot;297&quot;/&gt;&lt;/object&gt;&lt;object type=&quot;3&quot; unique_id=&quot;11048&quot;&gt;&lt;property id=&quot;20148&quot; value=&quot;5&quot;/&gt;&lt;property id=&quot;20300&quot; value=&quot;Slide 34 - &amp;quot;Bayes’ Nets&amp;quot;&quot;/&gt;&lt;property id=&quot;20307&quot; value=&quot;316&quot;/&gt;&lt;/object&gt;&lt;object type=&quot;3&quot; unique_id=&quot;11049&quot;&gt;&lt;property id=&quot;20148&quot; value=&quot;5&quot;/&gt;&lt;property id=&quot;20300&quot; value=&quot;Slide 35 - &amp;quot;Conditional Independence&amp;quot;&quot;/&gt;&lt;property id=&quot;20307&quot; value=&quot;317&quot;/&gt;&lt;/object&gt;&lt;object type=&quot;3&quot; unique_id=&quot;11050&quot;&gt;&lt;property id=&quot;20148&quot; value=&quot;5&quot;/&gt;&lt;property id=&quot;20300&quot; value=&quot;Slide 36 - &amp;quot;Bayes Nets: Assumptions&amp;quot;&quot;/&gt;&lt;property id=&quot;20307&quot; value=&quot;318&quot;/&gt;&lt;/object&gt;&lt;object type=&quot;3&quot; unique_id=&quot;11051&quot;&gt;&lt;property id=&quot;20148&quot; value=&quot;5&quot;/&gt;&lt;property id=&quot;20300&quot; value=&quot;Slide 37 - &amp;quot;Example&amp;quot;&quot;/&gt;&lt;property id=&quot;20307&quot; value=&quot;319&quot;/&gt;&lt;/object&gt;&lt;object type=&quot;3&quot; unique_id=&quot;11052&quot;&gt;&lt;property id=&quot;20148&quot; value=&quot;5&quot;/&gt;&lt;property id=&quot;20300&quot; value=&quot;Slide 38 - &amp;quot;Independence in a BN&amp;quot;&quot;/&gt;&lt;property id=&quot;20307&quot; value=&quot;320&quot;/&gt;&lt;/object&gt;&lt;object type=&quot;3&quot; unique_id=&quot;11053&quot;&gt;&lt;property id=&quot;20148&quot; value=&quot;5&quot;/&gt;&lt;property id=&quot;20300&quot; value=&quot;Slide 39 - &amp;quot;D-separation: Outline&amp;quot;&quot;/&gt;&lt;property id=&quot;20307&quot; value=&quot;321&quot;/&gt;&lt;/object&gt;&lt;object type=&quot;3&quot; unique_id=&quot;11054&quot;&gt;&lt;property id=&quot;20148&quot; value=&quot;5&quot;/&gt;&lt;property id=&quot;20300&quot; value=&quot;Slide 40 - &amp;quot;D-separation: Outline&amp;quot;&quot;/&gt;&lt;property id=&quot;20307&quot; value=&quot;322&quot;/&gt;&lt;/object&gt;&lt;object type=&quot;3&quot; unique_id=&quot;11055&quot;&gt;&lt;property id=&quot;20148&quot; value=&quot;5&quot;/&gt;&lt;property id=&quot;20300&quot; value=&quot;Slide 41 - &amp;quot;Causal Chains&amp;quot;&quot;/&gt;&lt;property id=&quot;20307&quot; value=&quot;323&quot;/&gt;&lt;/object&gt;&lt;object type=&quot;3&quot; unique_id=&quot;11056&quot;&gt;&lt;property id=&quot;20148&quot; value=&quot;5&quot;/&gt;&lt;property id=&quot;20300&quot; value=&quot;Slide 42 - &amp;quot;Causal Chains&amp;quot;&quot;/&gt;&lt;property id=&quot;20307&quot; value=&quot;324&quot;/&gt;&lt;/object&gt;&lt;object type=&quot;3&quot; unique_id=&quot;11057&quot;&gt;&lt;property id=&quot;20148&quot; value=&quot;5&quot;/&gt;&lt;property id=&quot;20300&quot; value=&quot;Slide 43 - &amp;quot;Common Cause&amp;quot;&quot;/&gt;&lt;property id=&quot;20307&quot; value=&quot;325&quot;/&gt;&lt;/object&gt;&lt;object type=&quot;3&quot; unique_id=&quot;11058&quot;&gt;&lt;property id=&quot;20148&quot; value=&quot;5&quot;/&gt;&lt;property id=&quot;20300&quot; value=&quot;Slide 44 - &amp;quot;Common Cause&amp;quot;&quot;/&gt;&lt;property id=&quot;20307&quot; value=&quot;326&quot;/&gt;&lt;/object&gt;&lt;object type=&quot;3&quot; unique_id=&quot;11059&quot;&gt;&lt;property id=&quot;20148&quot; value=&quot;5&quot;/&gt;&lt;property id=&quot;20300&quot; value=&quot;Slide 45 - &amp;quot;Common Effect&amp;quot;&quot;/&gt;&lt;property id=&quot;20307&quot; value=&quot;327&quot;/&gt;&lt;/object&gt;&lt;object type=&quot;3&quot; unique_id=&quot;11060&quot;&gt;&lt;property id=&quot;20148&quot; value=&quot;5&quot;/&gt;&lt;property id=&quot;20300&quot; value=&quot;Slide 46 - &amp;quot;The General Case&amp;quot;&quot;/&gt;&lt;property id=&quot;20307&quot; value=&quot;328&quot;/&gt;&lt;/object&gt;&lt;object type=&quot;3&quot; unique_id=&quot;11061&quot;&gt;&lt;property id=&quot;20148&quot; value=&quot;5&quot;/&gt;&lt;property id=&quot;20300&quot; value=&quot;Slide 47 - &amp;quot;The General Case&amp;quot;&quot;/&gt;&lt;property id=&quot;20307&quot; value=&quot;329&quot;/&gt;&lt;/object&gt;&lt;object type=&quot;3&quot; unique_id=&quot;11062&quot;&gt;&lt;property id=&quot;20148&quot; value=&quot;5&quot;/&gt;&lt;property id=&quot;20300&quot; value=&quot;Slide 48 - &amp;quot;Reachability&amp;quot;&quot;/&gt;&lt;property id=&quot;20307&quot; value=&quot;330&quot;/&gt;&lt;/object&gt;&lt;object type=&quot;3&quot; unique_id=&quot;11063&quot;&gt;&lt;property id=&quot;20148&quot; value=&quot;5&quot;/&gt;&lt;property id=&quot;20300&quot; value=&quot;Slide 49 - &amp;quot;Active / Inactive Paths&amp;quot;&quot;/&gt;&lt;property id=&quot;20307&quot; value=&quot;331&quot;/&gt;&lt;/object&gt;&lt;object type=&quot;3&quot; unique_id=&quot;11064&quot;&gt;&lt;property id=&quot;20148&quot; value=&quot;5&quot;/&gt;&lt;property id=&quot;20300&quot; value=&quot;Slide 50 - &amp;quot;D-Separation&amp;quot;&quot;/&gt;&lt;property id=&quot;20307&quot; value=&quot;332&quot;/&gt;&lt;/object&gt;&lt;object type=&quot;3&quot; unique_id=&quot;11065&quot;&gt;&lt;property id=&quot;20148&quot; value=&quot;5&quot;/&gt;&lt;property id=&quot;20300&quot; value=&quot;Slide 51 - &amp;quot;Example&amp;quot;&quot;/&gt;&lt;property id=&quot;20307&quot; value=&quot;333&quot;/&gt;&lt;/object&gt;&lt;object type=&quot;3&quot; unique_id=&quot;11066&quot;&gt;&lt;property id=&quot;20148&quot; value=&quot;5&quot;/&gt;&lt;property id=&quot;20300&quot; value=&quot;Slide 52 - &amp;quot;Example&amp;quot;&quot;/&gt;&lt;property id=&quot;20307&quot; value=&quot;334&quot;/&gt;&lt;/object&gt;&lt;object type=&quot;3&quot; unique_id=&quot;11067&quot;&gt;&lt;property id=&quot;20148&quot; value=&quot;5&quot;/&gt;&lt;property id=&quot;20300&quot; value=&quot;Slide 53 - &amp;quot;Example&amp;quot;&quot;/&gt;&lt;property id=&quot;20307&quot; value=&quot;335&quot;/&gt;&lt;/object&gt;&lt;object type=&quot;3&quot; unique_id=&quot;11068&quot;&gt;&lt;property id=&quot;20148&quot; value=&quot;5&quot;/&gt;&lt;property id=&quot;20300&quot; value=&quot;Slide 54 - &amp;quot;Structure Implications&amp;quot;&quot;/&gt;&lt;property id=&quot;20307&quot; value=&quot;336&quot;/&gt;&lt;/object&gt;&lt;object type=&quot;3&quot; unique_id=&quot;11069&quot;&gt;&lt;property id=&quot;20148&quot; value=&quot;5&quot;/&gt;&lt;property id=&quot;20300&quot; value=&quot;Slide 55 - &amp;quot;Computing All Independences&amp;quot;&quot;/&gt;&lt;property id=&quot;20307&quot; value=&quot;337&quot;/&gt;&lt;/object&gt;&lt;object type=&quot;3&quot; unique_id=&quot;11070&quot;&gt;&lt;property id=&quot;20148&quot; value=&quot;5&quot;/&gt;&lt;property id=&quot;20300&quot; value=&quot;Slide 56 - &amp;quot;Topology Limits Distributions&amp;quot;&quot;/&gt;&lt;property id=&quot;20307&quot; value=&quot;338&quot;/&gt;&lt;/object&gt;&lt;object type=&quot;3&quot; unique_id=&quot;11071&quot;&gt;&lt;property id=&quot;20148&quot; value=&quot;5&quot;/&gt;&lt;property id=&quot;20300&quot; value=&quot;Slide 57 - &amp;quot;Bayes Nets Representation Summary&amp;quot;&quot;/&gt;&lt;property id=&quot;20307&quot; value=&quot;339&quot;/&gt;&lt;/object&gt;&lt;object type=&quot;3&quot; unique_id=&quot;11072&quot;&gt;&lt;property id=&quot;20148&quot; value=&quot;5&quot;/&gt;&lt;property id=&quot;20300&quot; value=&quot;Slide 58 - &amp;quot;Bayes’ Nets&amp;quot;&quot;/&gt;&lt;property id=&quot;20307&quot; value=&quot;340&quot;/&gt;&lt;/object&gt;&lt;/object&gt;&lt;object type=&quot;8&quot; unique_id=&quot;10070&quot;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404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2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97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796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2^n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5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2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 | z, y) = P(x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09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Rain}) P(\mbox{Traffic} | \mbox{Rain}) P(\mbox{Umbrella} | \mbox{Rain}, \mbox{Traffic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85"/>
  <p:tag name="PICTUREFILESIZE" val="2128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Traffic}, \mbox{Rain}, \mbox{Umbrella}) =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14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5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Traffic}, \mbox{Rain}, \mbox{Umbrella}) =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145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Rain}) P(\mbox{Traffic} | \mbox{Rain}) P(\mbox{Umbrella} | \mbox{Rain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9"/>
  <p:tag name="PICTUREFILESIZE" val="1969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, X_2, \ldots X_n) = P(X_1) P(X_2 | X_1) P(X_3|X_1,X_2) \ldots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1"/>
  <p:tag name="PICTUREFILESIZE" val="2589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3"/>
  <p:tag name="PICTUREFILESIZE" val="703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4"/>
  <p:tag name="PICTUREFILESIZE" val="673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\it +cavity, +catch, -toothache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621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 | y) = P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4"/>
  <p:tag name="PICTUREFILESIZE" val="1022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x_1 \ldots x_{i-1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2"/>
  <p:tag name="PICTUREFILESIZE" val="1937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i | x_1, \ldots x_{i-1}) =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7"/>
  <p:tag name="PICTUREFILESIZE" val="1885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368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2"/>
  <p:tag name="PICTUREFILESIZE" val="404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2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404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h, h, t, h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643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"/>
  <p:tag name="PICTUREFILESIZE" val="24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+r, - t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1"/>
  <p:tag name="PICTUREFILESIZE" val="453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3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408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408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72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7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i | x_1, \ldots x_{i-1}) =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7"/>
  <p:tag name="PICTUREFILESIZE" val="1885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X \indep Y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8"/>
  <p:tag name="PICTUREFILESIZE" val="241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1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483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\forall x,y,z \,\,\, P(x,y|z) = P(x|z)P(y|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6"/>
  <p:tag name="PICTUREFILESIZE" val="1827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\forall x,y \,\,\, P(x,y) = P(x)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46"/>
  <p:tag name="PICTUREFILESIZE" val="1241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X \indep Y | Z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380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Alarm  \indep  Fire  |   Smoke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8"/>
  <p:tag name="PICTUREFILESIZE" val="1098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x,y,z) = P(x)P(y|x)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1637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x,y,z) = P(x)P(y|x)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1637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z|x,y) = \frac{P(x,y,z)}{P(x,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4"/>
  <p:tag name="PICTUREFILESIZE" val="1693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\frac{P(x)P(y|x)P(z|y)}{P(x)P(y|x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1"/>
  <p:tag name="PICTUREFILESIZE" val="1871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453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P(x,y,z) = P(y)P(x|y)P(z|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1"/>
  <p:tag name="PICTUREFILESIZE" val="161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72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z|x,y) = \frac{P(x,y,z)}{P(x,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4"/>
  <p:tag name="PICTUREFILESIZE" val="1693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453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\frac{P(y)P(x|y)P(z|y)}{P(y)P(x|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0"/>
  <p:tag name="PICTUREFILESIZE" val="1959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P(x,y,z) = P(y)P(x|y)P(z|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1"/>
  <p:tag name="PICTUREFILESIZE" val="1617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i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"/>
  <p:tag name="PICTUREFILESIZE" val="149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j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"/>
  <p:tag name="PICTUREFILESIZE" val="161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R \indep B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223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R \indep B | T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320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R \indep B | T'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2"/>
  <p:tag name="PICTUREFILESIZE" val="353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T' | T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9"/>
  <p:tag name="PICTUREFILESIZE" val="284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89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183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 | T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282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 | T'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322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 | T, R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440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T \indep D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6"/>
  <p:tag name="PICTUREFILESIZE" val="184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T \indep D | R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9"/>
  <p:tag name="PICTUREFILESIZE" val="309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T \indep D | R, 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02"/>
  <p:tag name="PICTUREFILESIZE" val="46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2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526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608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12 -- probability.pptx</Template>
  <TotalTime>52514</TotalTime>
  <Words>2539</Words>
  <Application>Microsoft Office PowerPoint</Application>
  <PresentationFormat>Widescreen</PresentationFormat>
  <Paragraphs>896</Paragraphs>
  <Slides>58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ＭＳ Ｐゴシック</vt:lpstr>
      <vt:lpstr>Arial</vt:lpstr>
      <vt:lpstr>Calibri</vt:lpstr>
      <vt:lpstr>Symbol</vt:lpstr>
      <vt:lpstr>Times New Roman</vt:lpstr>
      <vt:lpstr>Wingdings</vt:lpstr>
      <vt:lpstr>dan-berkeley-nlp-v1</vt:lpstr>
      <vt:lpstr>CS 188: Artificial Intelligence </vt:lpstr>
      <vt:lpstr>Probabilistic Models</vt:lpstr>
      <vt:lpstr>Independence</vt:lpstr>
      <vt:lpstr>Independence</vt:lpstr>
      <vt:lpstr>Example: Independence?</vt:lpstr>
      <vt:lpstr>Example: Independence</vt:lpstr>
      <vt:lpstr>Conditional Independence</vt:lpstr>
      <vt:lpstr>Conditional Independence</vt:lpstr>
      <vt:lpstr>Conditional Independence</vt:lpstr>
      <vt:lpstr>Conditional Independence</vt:lpstr>
      <vt:lpstr>Conditional Independence</vt:lpstr>
      <vt:lpstr>Conditional Independence and the Chain Rule</vt:lpstr>
      <vt:lpstr>Ghostbusters Chain Rule</vt:lpstr>
      <vt:lpstr>Bayes’Nets: Big Picture</vt:lpstr>
      <vt:lpstr>Bayes’ Nets: Big Picture</vt:lpstr>
      <vt:lpstr>Example Bayes’ Net: Insurance</vt:lpstr>
      <vt:lpstr>Example Bayes’ Net: Car</vt:lpstr>
      <vt:lpstr>Graphical Model Notation</vt:lpstr>
      <vt:lpstr>Example: Coin Flips</vt:lpstr>
      <vt:lpstr>Example: Traffic</vt:lpstr>
      <vt:lpstr>Example: Traffic II</vt:lpstr>
      <vt:lpstr>Example: Alarm Network</vt:lpstr>
      <vt:lpstr>Bayes’ Net Semantics</vt:lpstr>
      <vt:lpstr>Bayes’ Net Semantics</vt:lpstr>
      <vt:lpstr>Probabilities in BNs</vt:lpstr>
      <vt:lpstr>Probabilities in BNs</vt:lpstr>
      <vt:lpstr>Example: Coin Flips</vt:lpstr>
      <vt:lpstr>Example: Traffic</vt:lpstr>
      <vt:lpstr>Example: Alarm Network</vt:lpstr>
      <vt:lpstr>Example: Traffic</vt:lpstr>
      <vt:lpstr>Example: Reverse Traffic</vt:lpstr>
      <vt:lpstr>Causality?</vt:lpstr>
      <vt:lpstr>Bayes’ Nets</vt:lpstr>
      <vt:lpstr>Bayes’ Nets</vt:lpstr>
      <vt:lpstr>Conditional Independence</vt:lpstr>
      <vt:lpstr>Bayes Nets: Assumptions</vt:lpstr>
      <vt:lpstr>Example</vt:lpstr>
      <vt:lpstr>Independence in a BN</vt:lpstr>
      <vt:lpstr>D-separation: Outline</vt:lpstr>
      <vt:lpstr>D-separation: Outline</vt:lpstr>
      <vt:lpstr>Causal Chains</vt:lpstr>
      <vt:lpstr>Causal Chains</vt:lpstr>
      <vt:lpstr>Common Cause</vt:lpstr>
      <vt:lpstr>Common Cause</vt:lpstr>
      <vt:lpstr>Common Effect</vt:lpstr>
      <vt:lpstr>The General Case</vt:lpstr>
      <vt:lpstr>The General Case</vt:lpstr>
      <vt:lpstr>Reachability</vt:lpstr>
      <vt:lpstr>Active / Inactive Paths</vt:lpstr>
      <vt:lpstr>D-Separation</vt:lpstr>
      <vt:lpstr>Example</vt:lpstr>
      <vt:lpstr>Example</vt:lpstr>
      <vt:lpstr>Example</vt:lpstr>
      <vt:lpstr>Structure Implications</vt:lpstr>
      <vt:lpstr>Computing All Independences</vt:lpstr>
      <vt:lpstr>Topology Limits Distributions</vt:lpstr>
      <vt:lpstr>Bayes Nets Representation Summary</vt:lpstr>
      <vt:lpstr>Bayes’ Nets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Rang</cp:lastModifiedBy>
  <cp:revision>3290</cp:revision>
  <cp:lastPrinted>2014-03-18T18:14:25Z</cp:lastPrinted>
  <dcterms:created xsi:type="dcterms:W3CDTF">2004-08-27T04:16:05Z</dcterms:created>
  <dcterms:modified xsi:type="dcterms:W3CDTF">2020-05-12T07:04:21Z</dcterms:modified>
</cp:coreProperties>
</file>