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92" r:id="rId2"/>
    <p:sldId id="491" r:id="rId3"/>
    <p:sldId id="492" r:id="rId4"/>
    <p:sldId id="493" r:id="rId5"/>
    <p:sldId id="494" r:id="rId6"/>
    <p:sldId id="495" r:id="rId7"/>
    <p:sldId id="484" r:id="rId8"/>
    <p:sldId id="482" r:id="rId9"/>
    <p:sldId id="451" r:id="rId10"/>
    <p:sldId id="496" r:id="rId11"/>
    <p:sldId id="479" r:id="rId12"/>
    <p:sldId id="471" r:id="rId13"/>
    <p:sldId id="472" r:id="rId14"/>
    <p:sldId id="489" r:id="rId15"/>
    <p:sldId id="504" r:id="rId16"/>
    <p:sldId id="508" r:id="rId17"/>
    <p:sldId id="486" r:id="rId18"/>
    <p:sldId id="507" r:id="rId19"/>
    <p:sldId id="506" r:id="rId20"/>
    <p:sldId id="464" r:id="rId21"/>
    <p:sldId id="434" r:id="rId22"/>
    <p:sldId id="503" r:id="rId23"/>
    <p:sldId id="502" r:id="rId24"/>
    <p:sldId id="501" r:id="rId25"/>
    <p:sldId id="500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4F2"/>
    <a:srgbClr val="8000FF"/>
    <a:srgbClr val="FF0080"/>
    <a:srgbClr val="FFCC66"/>
    <a:srgbClr val="4F81BA"/>
    <a:srgbClr val="D0AD36"/>
    <a:srgbClr val="FFFF33"/>
    <a:srgbClr val="00FFF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8235" autoAdjust="0"/>
  </p:normalViewPr>
  <p:slideViewPr>
    <p:cSldViewPr snapToObjects="1">
      <p:cViewPr varScale="1">
        <p:scale>
          <a:sx n="81" d="100"/>
          <a:sy n="81" d="100"/>
        </p:scale>
        <p:origin x="-712" y="-120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292648"/>
        <c:axId val="2077417544"/>
      </c:barChart>
      <c:catAx>
        <c:axId val="2103292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7417544"/>
        <c:crosses val="autoZero"/>
        <c:auto val="1"/>
        <c:lblAlgn val="ctr"/>
        <c:lblOffset val="100"/>
        <c:noMultiLvlLbl val="0"/>
      </c:catAx>
      <c:valAx>
        <c:axId val="20774175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3292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3"/>
          <c:y val="0.352077224233517"/>
          <c:w val="0.159472253468316"/>
          <c:h val="0.1815168429925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51137779029"/>
          <c:y val="0.0904233850430125"/>
          <c:w val="0.744142956167618"/>
          <c:h val="0.596894666100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Spark</c:v>
                </c:pt>
                <c:pt idx="1">
                  <c:v>Hive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02191848"/>
        <c:axId val="2101836088"/>
      </c:barChart>
      <c:catAx>
        <c:axId val="210219184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01836088"/>
        <c:crosses val="autoZero"/>
        <c:auto val="1"/>
        <c:lblAlgn val="ctr"/>
        <c:lblOffset val="100"/>
        <c:noMultiLvlLbl val="0"/>
      </c:catAx>
      <c:valAx>
        <c:axId val="2101836088"/>
        <c:scaling>
          <c:orientation val="minMax"/>
          <c:max val="20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02191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5.194533299851272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5.194533299851272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2856040"/>
        <c:axId val="2112861704"/>
      </c:barChart>
      <c:catAx>
        <c:axId val="21128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12861704"/>
        <c:crosses val="autoZero"/>
        <c:auto val="1"/>
        <c:lblAlgn val="ctr"/>
        <c:lblOffset val="100"/>
        <c:noMultiLvlLbl val="0"/>
      </c:catAx>
      <c:valAx>
        <c:axId val="2112861704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2856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0"/>
          <c:order val="0"/>
          <c:tx>
            <c:v>No Failure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val>
            <c:numRef>
              <c:f>'[FaultToleranceResults.xlsx]Draft 4'!$C$7:$L$7</c:f>
              <c:numCache>
                <c:formatCode>General</c:formatCode>
                <c:ptCount val="10"/>
                <c:pt idx="0">
                  <c:v>117.439579048</c:v>
                </c:pt>
                <c:pt idx="1">
                  <c:v>57.127581676</c:v>
                </c:pt>
                <c:pt idx="2">
                  <c:v>57.258032865</c:v>
                </c:pt>
                <c:pt idx="3">
                  <c:v>56.453165963</c:v>
                </c:pt>
                <c:pt idx="4">
                  <c:v>56.758279739</c:v>
                </c:pt>
                <c:pt idx="5">
                  <c:v>57.206157216</c:v>
                </c:pt>
                <c:pt idx="6">
                  <c:v>57.747787603</c:v>
                </c:pt>
                <c:pt idx="7">
                  <c:v>56.671404909</c:v>
                </c:pt>
                <c:pt idx="8">
                  <c:v>58.142853842</c:v>
                </c:pt>
                <c:pt idx="9">
                  <c:v>57.95965245399999</c:v>
                </c:pt>
              </c:numCache>
            </c:numRef>
          </c:val>
        </c:ser>
        <c:ser>
          <c:idx val="1"/>
          <c:order val="1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045736"/>
        <c:axId val="2112040312"/>
      </c:barChart>
      <c:catAx>
        <c:axId val="2112045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12040312"/>
        <c:crosses val="autoZero"/>
        <c:auto val="1"/>
        <c:lblAlgn val="ctr"/>
        <c:lblOffset val="100"/>
        <c:noMultiLvlLbl val="0"/>
      </c:catAx>
      <c:valAx>
        <c:axId val="21120403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204573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96770255789032"/>
          <c:y val="0.040003271104465"/>
          <c:w val="0.45911312491264"/>
          <c:h val="0.165533594015034"/>
        </c:manualLayout>
      </c:layout>
      <c:overlay val="1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Note that dataset is reused on each gradient computation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76D692-9537-2146-850C-795FF5B1173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it’s because these all do data-parallel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variant of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Hadoop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Point out that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 a modern PL etc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Mention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(but we go beyond it with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Point out that interactive use and iterative use go hand in hand because both require small tasks and dataset reuse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Acyclic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AB8-F1BD-8148-95DE-D13CEE04B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applies to Dryad,</a:t>
            </a:r>
            <a:r>
              <a:rPr lang="en-US" baseline="0" dirty="0" smtClean="0"/>
              <a:t> SQL,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Benefits: easy to do fault tolerance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AB8-F1BD-8148-95DE-D13CEE04B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RDDs = first-class</a:t>
            </a:r>
            <a:r>
              <a:rPr lang="en-US" baseline="0" dirty="0" smtClean="0"/>
              <a:t> way to manipulate and persist intermediate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park-project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3810000"/>
            <a:ext cx="8498279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Matei 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Zaharia,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Mosharaf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Chowdhury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Tathagata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Das,</a:t>
            </a:r>
          </a:p>
          <a:p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Ankur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 Dave, Justin Ma, Murphy McCauley, Michael Franklin,</a:t>
            </a:r>
          </a:p>
          <a:p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Scott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dirty="0" err="1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endParaRPr lang="en-US" dirty="0" smtClean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533400" y="749042"/>
            <a:ext cx="7772400" cy="1066800"/>
          </a:xfrm>
        </p:spPr>
        <p:txBody>
          <a:bodyPr/>
          <a:lstStyle/>
          <a:p>
            <a:r>
              <a:rPr lang="en-US" sz="10000" dirty="0" smtClean="0">
                <a:ea typeface="ＭＳ Ｐゴシック" charset="-128"/>
                <a:cs typeface="ＭＳ Ｐゴシック" charset="-128"/>
              </a:rPr>
              <a:t>Spark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36865" y="2425442"/>
            <a:ext cx="8191500" cy="682625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6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Fast, Interactive, Language-Integrated Cluster Computing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056986" y="5169647"/>
            <a:ext cx="3896702" cy="1307353"/>
            <a:chOff x="5105400" y="5181601"/>
            <a:chExt cx="3848288" cy="1291110"/>
          </a:xfrm>
        </p:grpSpPr>
        <p:pic>
          <p:nvPicPr>
            <p:cNvPr id="7" name="Picture 6" descr="amplab_hir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04922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4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1924" y="5791200"/>
            <a:ext cx="358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rbel"/>
                <a:cs typeface="Corbel"/>
              </a:rPr>
              <a:t>www.spark-project.org</a:t>
            </a:r>
            <a:r>
              <a:rPr lang="en-US" sz="2800" dirty="0" smtClean="0">
                <a:latin typeface="Corbel"/>
                <a:cs typeface="Corbel"/>
              </a:rPr>
              <a:t> </a:t>
            </a:r>
            <a:endParaRPr lang="en-US" sz="28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90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maintain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reconstruct lost partitions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Ex: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958" y="3053200"/>
            <a:ext cx="77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startsWith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01611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4" y="501611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3521093" y="3866146"/>
            <a:ext cx="2063402" cy="63824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7975" y="5127845"/>
            <a:ext cx="24822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_.contains(...))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681" y="5127845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7311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94456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Goal: find best line separating two sets of points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 rot="21003">
            <a:off x="4631452" y="3712963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 rot="21003">
            <a:off x="3611071" y="494657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 rot="21003">
            <a:off x="4524196" y="41187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 rot="21003">
            <a:off x="5392507" y="38700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 rot="21003">
            <a:off x="4981416" y="411674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5" name="TextBox 11"/>
          <p:cNvSpPr txBox="1">
            <a:spLocks noChangeArrowheads="1"/>
          </p:cNvSpPr>
          <p:nvPr/>
        </p:nvSpPr>
        <p:spPr bwMode="auto">
          <a:xfrm rot="21003">
            <a:off x="4909408" y="3430492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 rot="21003">
            <a:off x="5360207" y="4479429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 rot="21003">
            <a:off x="4222689" y="3578699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 rot="21003">
            <a:off x="4558386" y="3199744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9" name="TextBox 15"/>
          <p:cNvSpPr txBox="1">
            <a:spLocks noChangeArrowheads="1"/>
          </p:cNvSpPr>
          <p:nvPr/>
        </p:nvSpPr>
        <p:spPr bwMode="auto">
          <a:xfrm rot="21003">
            <a:off x="5265127" y="341202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90" name="TextBox 16"/>
          <p:cNvSpPr txBox="1">
            <a:spLocks noChangeArrowheads="1"/>
          </p:cNvSpPr>
          <p:nvPr/>
        </p:nvSpPr>
        <p:spPr bwMode="auto">
          <a:xfrm rot="21003">
            <a:off x="3356225" y="453891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1" name="TextBox 17"/>
          <p:cNvSpPr txBox="1">
            <a:spLocks noChangeArrowheads="1"/>
          </p:cNvSpPr>
          <p:nvPr/>
        </p:nvSpPr>
        <p:spPr bwMode="auto">
          <a:xfrm rot="21003">
            <a:off x="3918785" y="447060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 rot="21003">
            <a:off x="3691925" y="4185049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3" name="TextBox 19"/>
          <p:cNvSpPr txBox="1">
            <a:spLocks noChangeArrowheads="1"/>
          </p:cNvSpPr>
          <p:nvPr/>
        </p:nvSpPr>
        <p:spPr bwMode="auto">
          <a:xfrm rot="21003">
            <a:off x="3076411" y="5151269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 rot="21003">
            <a:off x="3159466" y="4029392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5" name="TextBox 21"/>
          <p:cNvSpPr txBox="1">
            <a:spLocks noChangeArrowheads="1"/>
          </p:cNvSpPr>
          <p:nvPr/>
        </p:nvSpPr>
        <p:spPr bwMode="auto">
          <a:xfrm rot="21003">
            <a:off x="4145518" y="477679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6" name="TextBox 23"/>
          <p:cNvSpPr txBox="1">
            <a:spLocks noChangeArrowheads="1"/>
          </p:cNvSpPr>
          <p:nvPr/>
        </p:nvSpPr>
        <p:spPr bwMode="auto">
          <a:xfrm rot="21003">
            <a:off x="3707167" y="5328163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7" name="TextBox 26"/>
          <p:cNvSpPr txBox="1">
            <a:spLocks noChangeArrowheads="1"/>
          </p:cNvSpPr>
          <p:nvPr/>
        </p:nvSpPr>
        <p:spPr bwMode="auto">
          <a:xfrm rot="21003">
            <a:off x="4219728" y="510269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21003" flipH="1">
            <a:off x="2840916" y="3455897"/>
            <a:ext cx="3243262" cy="2311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599" name="TextBox 32"/>
          <p:cNvSpPr txBox="1">
            <a:spLocks noChangeArrowheads="1"/>
          </p:cNvSpPr>
          <p:nvPr/>
        </p:nvSpPr>
        <p:spPr bwMode="auto">
          <a:xfrm rot="21003">
            <a:off x="4826226" y="457300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69755" y="5564533"/>
            <a:ext cx="979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  <a:ea typeface="Corbel" charset="0"/>
                <a:cs typeface="Corbel" charset="0"/>
              </a:rPr>
              <a:t>target</a:t>
            </a:r>
          </a:p>
        </p:txBody>
      </p:sp>
      <p:sp>
        <p:nvSpPr>
          <p:cNvPr id="24601" name="TextBox 43"/>
          <p:cNvSpPr txBox="1">
            <a:spLocks noChangeArrowheads="1"/>
          </p:cNvSpPr>
          <p:nvPr/>
        </p:nvSpPr>
        <p:spPr bwMode="auto">
          <a:xfrm rot="21003">
            <a:off x="2927146" y="463758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21003" flipV="1">
            <a:off x="2570039" y="3426450"/>
            <a:ext cx="3759200" cy="2438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21003" flipV="1">
            <a:off x="2239815" y="3967632"/>
            <a:ext cx="4368800" cy="13636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1003" flipV="1">
            <a:off x="2151003" y="4493017"/>
            <a:ext cx="4521200" cy="28416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003">
            <a:off x="2290716" y="4010689"/>
            <a:ext cx="4330700" cy="12446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58871" y="2926154"/>
            <a:ext cx="2471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rbel" charset="0"/>
                <a:ea typeface="Corbel" charset="0"/>
                <a:cs typeface="Corbel" charset="0"/>
              </a:rPr>
              <a:t>random initial line</a:t>
            </a:r>
          </a:p>
        </p:txBody>
      </p:sp>
      <p:grpSp>
        <p:nvGrpSpPr>
          <p:cNvPr id="2" name="Group 126"/>
          <p:cNvGrpSpPr/>
          <p:nvPr/>
        </p:nvGrpSpPr>
        <p:grpSpPr>
          <a:xfrm>
            <a:off x="3241449" y="3429776"/>
            <a:ext cx="2309983" cy="2280738"/>
            <a:chOff x="3241449" y="3429776"/>
            <a:chExt cx="2309983" cy="2280738"/>
          </a:xfrm>
        </p:grpSpPr>
        <p:cxnSp>
          <p:nvCxnSpPr>
            <p:cNvPr id="109" name="Straight Connector 108"/>
            <p:cNvCxnSpPr/>
            <p:nvPr/>
          </p:nvCxnSpPr>
          <p:spPr>
            <a:xfrm rot="3444250" flipH="1" flipV="1">
              <a:off x="3682592" y="5197449"/>
              <a:ext cx="160354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25"/>
            <p:cNvGrpSpPr/>
            <p:nvPr/>
          </p:nvGrpSpPr>
          <p:grpSpPr>
            <a:xfrm>
              <a:off x="3241449" y="3429776"/>
              <a:ext cx="2309983" cy="2280738"/>
              <a:chOff x="3241449" y="3429776"/>
              <a:chExt cx="2309983" cy="2280738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3444250">
                <a:off x="5033149" y="3903762"/>
                <a:ext cx="40362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3444250">
                <a:off x="4774550" y="4151154"/>
                <a:ext cx="313625" cy="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3444250">
                <a:off x="4587284" y="3816335"/>
                <a:ext cx="779209" cy="609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3444250">
                <a:off x="5468598" y="3812828"/>
                <a:ext cx="164046" cy="1622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3444250">
                <a:off x="4274614" y="4142492"/>
                <a:ext cx="66214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3444250" flipH="1" flipV="1">
                <a:off x="5434881" y="4064161"/>
                <a:ext cx="17440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3444250" flipH="1" flipV="1">
                <a:off x="5036308" y="4319960"/>
                <a:ext cx="17440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3444250" flipH="1" flipV="1">
                <a:off x="5036606" y="4457271"/>
                <a:ext cx="62606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3444250" flipH="1" flipV="1">
                <a:off x="4648864" y="4664001"/>
                <a:ext cx="472125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3444250">
                <a:off x="3178650" y="4706181"/>
                <a:ext cx="80126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3444250">
                <a:off x="3795896" y="4689539"/>
                <a:ext cx="38063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3444250">
                <a:off x="3029508" y="5155714"/>
                <a:ext cx="42547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3444250" flipH="1" flipV="1">
                <a:off x="4098885" y="4959058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3444250">
                <a:off x="3465462" y="5414390"/>
                <a:ext cx="590659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3444250" flipH="1" flipV="1">
                <a:off x="3934289" y="5152621"/>
                <a:ext cx="615413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3444250" flipH="1" flipV="1">
                <a:off x="3227408" y="5442376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3444250" flipH="1" flipV="1">
                <a:off x="4076523" y="4819985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3444250" flipH="1" flipV="1">
                <a:off x="3477749" y="4975497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>
            <a:off x="2641600" y="3335867"/>
            <a:ext cx="3649133" cy="255693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5" grpId="0"/>
      <p:bldP spid="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cache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 smtClean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Logistic Regression 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8"/>
          <a:ext cx="7467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1" y="2463168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0"/>
            <a:ext cx="2525712" cy="1195388"/>
            <a:chOff x="6565901" y="4635502"/>
            <a:chExt cx="2525596" cy="1195776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9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Spark Applications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328892" cy="4221162"/>
          </a:xfrm>
        </p:spPr>
        <p:txBody>
          <a:bodyPr/>
          <a:lstStyle/>
          <a:p>
            <a:r>
              <a:rPr lang="en-US" dirty="0" smtClean="0"/>
              <a:t>In</a:t>
            </a:r>
            <a:r>
              <a:rPr lang="en-US" dirty="0"/>
              <a:t>-memory </a:t>
            </a:r>
            <a:r>
              <a:rPr lang="en-US" dirty="0" smtClean="0"/>
              <a:t>data mining on </a:t>
            </a:r>
            <a:r>
              <a:rPr lang="en-US" dirty="0"/>
              <a:t>Hive data (</a:t>
            </a:r>
            <a:r>
              <a:rPr lang="en-US" dirty="0" err="1"/>
              <a:t>Conviva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Predictive analytics (</a:t>
            </a:r>
            <a:r>
              <a:rPr lang="en-US" dirty="0" err="1" smtClean="0"/>
              <a:t>Quantifind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City traffic prediction (Mobile Millennium)</a:t>
            </a:r>
          </a:p>
          <a:p>
            <a:r>
              <a:rPr lang="en-US" dirty="0" smtClean="0"/>
              <a:t>Twitter </a:t>
            </a:r>
            <a:r>
              <a:rPr lang="en-US" dirty="0"/>
              <a:t>spam classification (Monarch)</a:t>
            </a:r>
          </a:p>
          <a:p>
            <a:pPr marL="0" indent="0">
              <a:buNone/>
            </a:pPr>
            <a:r>
              <a:rPr lang="en-US" dirty="0" smtClean="0"/>
              <a:t>Collaborative filtering via matrix factorization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89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Conviva</a:t>
            </a:r>
            <a:r>
              <a:rPr lang="en-US" dirty="0" smtClean="0"/>
              <a:t> </a:t>
            </a:r>
            <a:r>
              <a:rPr lang="en-US" dirty="0" err="1" smtClean="0"/>
              <a:t>GeoReport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400800" cy="2514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Aggregations on many keys w/ same WHERE clause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40× gain comes from:</a:t>
            </a:r>
          </a:p>
          <a:p>
            <a:pPr lvl="1"/>
            <a:r>
              <a:rPr lang="en-US" dirty="0" smtClean="0"/>
              <a:t>Not re-reading unused columns or filtered records</a:t>
            </a:r>
          </a:p>
          <a:p>
            <a:pPr lvl="1"/>
            <a:r>
              <a:rPr lang="en-US" dirty="0" smtClean="0"/>
              <a:t>Avoiding repeated decompression</a:t>
            </a:r>
          </a:p>
          <a:p>
            <a:pPr lvl="1"/>
            <a:r>
              <a:rPr lang="en-US" dirty="0" smtClean="0"/>
              <a:t>In-memory storage of </a:t>
            </a:r>
            <a:r>
              <a:rPr lang="en-US" dirty="0" err="1" smtClean="0"/>
              <a:t>deserialized</a:t>
            </a:r>
            <a:r>
              <a:rPr lang="en-US" dirty="0" smtClean="0"/>
              <a:t> objects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21255250"/>
              </p:ext>
            </p:extLst>
          </p:nvPr>
        </p:nvGraphicFramePr>
        <p:xfrm>
          <a:off x="526954" y="1607687"/>
          <a:ext cx="7228725" cy="222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9040" y="2909110"/>
            <a:ext cx="18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Time (hours)</a:t>
            </a:r>
            <a:endParaRPr lang="en-US" sz="22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4207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Frameworks Built on Spark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on Spark (Bagel)</a:t>
            </a:r>
          </a:p>
          <a:p>
            <a:pPr lvl="1"/>
            <a:r>
              <a:rPr lang="en-US" dirty="0" smtClean="0"/>
              <a:t>Google message passing</a:t>
            </a:r>
            <a:br>
              <a:rPr lang="en-US" dirty="0" smtClean="0"/>
            </a:b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for graph computation</a:t>
            </a:r>
          </a:p>
          <a:p>
            <a:pPr lvl="1"/>
            <a:r>
              <a:rPr lang="en-US" dirty="0" smtClean="0"/>
              <a:t>200 lines of code</a:t>
            </a:r>
          </a:p>
          <a:p>
            <a:r>
              <a:rPr lang="en-US" dirty="0" smtClean="0"/>
              <a:t>Hive </a:t>
            </a:r>
            <a:r>
              <a:rPr lang="en-US" dirty="0"/>
              <a:t>on Spark (Shark)</a:t>
            </a:r>
          </a:p>
          <a:p>
            <a:pPr lvl="1"/>
            <a:r>
              <a:rPr lang="en-US" dirty="0"/>
              <a:t>3000 lines of code</a:t>
            </a:r>
          </a:p>
          <a:p>
            <a:pPr lvl="1"/>
            <a:r>
              <a:rPr lang="en-US" dirty="0" smtClean="0"/>
              <a:t>Compatible </a:t>
            </a:r>
            <a:r>
              <a:rPr lang="en-US" dirty="0"/>
              <a:t>with Apache </a:t>
            </a:r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ML operators in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932" r="9572" b="5769"/>
          <a:stretch/>
        </p:blipFill>
        <p:spPr>
          <a:xfrm>
            <a:off x="5963997" y="1905000"/>
            <a:ext cx="2773286" cy="19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4127500"/>
            <a:ext cx="2315104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57401"/>
            <a:ext cx="419100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Runs on Apache Mesos to share resources with Hadoop &amp; other apps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Can read from any Hadoop input source (e.g. HDFS)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00600" y="2224741"/>
            <a:ext cx="3923470" cy="2205526"/>
            <a:chOff x="4631711" y="2373745"/>
            <a:chExt cx="3987956" cy="2251365"/>
          </a:xfrm>
        </p:grpSpPr>
        <p:sp>
          <p:nvSpPr>
            <p:cNvPr id="40" name="Rectangle 39"/>
            <p:cNvSpPr/>
            <p:nvPr/>
          </p:nvSpPr>
          <p:spPr>
            <a:xfrm>
              <a:off x="4631711" y="2373745"/>
              <a:ext cx="1106988" cy="88892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373745"/>
              <a:ext cx="1106988" cy="88892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err="1" smtClean="0"/>
                <a:t>Hadoop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373745"/>
              <a:ext cx="1106988" cy="88892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MPI</a:t>
              </a:r>
              <a:endParaRPr lang="en-US" sz="23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err="1" smtClean="0"/>
                <a:t>Mesos</a:t>
              </a:r>
              <a:endParaRPr lang="en-US" sz="23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300" dirty="0" smtClean="0"/>
                <a:t>Node</a:t>
              </a:r>
              <a:endParaRPr lang="en-US" sz="23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891135"/>
              <a:ext cx="454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1439" y="4699410"/>
            <a:ext cx="8198945" cy="1144335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 </a:t>
            </a:r>
            <a:r>
              <a:rPr lang="en-US" dirty="0">
                <a:ea typeface="ＭＳ Ｐゴシック" charset="-128"/>
                <a:cs typeface="ＭＳ Ｐゴシック" charset="-128"/>
              </a:rPr>
              <a:t>changes to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Scala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compiler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4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Spark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Cache-aware work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 &amp; locality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8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Interactive Spark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dirty="0" smtClean="0"/>
              <a:t>Modified </a:t>
            </a:r>
            <a:r>
              <a:rPr lang="en-US" dirty="0" err="1" smtClean="0"/>
              <a:t>Scala</a:t>
            </a:r>
            <a:r>
              <a:rPr lang="en-US" dirty="0" smtClean="0"/>
              <a:t> interpreter to allow Spark to be used interactively from the command line</a:t>
            </a:r>
          </a:p>
          <a:p>
            <a:pPr marL="0" lvl="0" indent="0"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Required two changes:</a:t>
            </a:r>
          </a:p>
          <a:p>
            <a:pPr lvl="1">
              <a:defRPr/>
            </a:pPr>
            <a:r>
              <a:rPr lang="en-US" dirty="0" smtClean="0"/>
              <a:t>Modified wrapper code generation so that each line typed has references to objects for its dependencies</a:t>
            </a:r>
          </a:p>
          <a:p>
            <a:pPr lvl="1">
              <a:defRPr/>
            </a:pPr>
            <a:r>
              <a:rPr lang="en-US" dirty="0" smtClean="0"/>
              <a:t>Distribute generated classes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93053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Project 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1" y="1951038"/>
            <a:ext cx="8229599" cy="4221162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Extend 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model to better support two common classes of analytics apps:</a:t>
            </a:r>
            <a:endParaRPr lang="en-US" dirty="0"/>
          </a:p>
          <a:p>
            <a:pPr lvl="1"/>
            <a:r>
              <a:rPr lang="en-US" sz="3000" b="1" dirty="0" smtClean="0"/>
              <a:t>Iterative</a:t>
            </a:r>
            <a:r>
              <a:rPr lang="en-US" sz="3000" dirty="0" smtClean="0"/>
              <a:t> algorithms (machine learning, graphs)</a:t>
            </a:r>
          </a:p>
          <a:p>
            <a:pPr lvl="1"/>
            <a:r>
              <a:rPr lang="en-US" sz="3000" b="1" dirty="0" smtClean="0">
                <a:ea typeface="ＭＳ Ｐゴシック" charset="-128"/>
                <a:cs typeface="ＭＳ Ｐゴシック" charset="-128"/>
              </a:rPr>
              <a:t>Interactive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 data mining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Enhance programmability:</a:t>
            </a:r>
            <a:endParaRPr lang="en-US" dirty="0"/>
          </a:p>
          <a:p>
            <a:pPr lvl="1"/>
            <a:r>
              <a:rPr lang="en-US" sz="3000" dirty="0" smtClean="0"/>
              <a:t>Integrate into </a:t>
            </a:r>
            <a:r>
              <a:rPr lang="en-US" sz="3000" dirty="0" err="1" smtClean="0"/>
              <a:t>Scala</a:t>
            </a:r>
            <a:r>
              <a:rPr lang="en-US" sz="3000" dirty="0" smtClean="0"/>
              <a:t> programming language</a:t>
            </a:r>
          </a:p>
          <a:p>
            <a:pPr lvl="1"/>
            <a:r>
              <a:rPr lang="en-US" sz="3000" dirty="0" smtClean="0"/>
              <a:t>Allow interactive use from </a:t>
            </a:r>
            <a:r>
              <a:rPr lang="en-US" sz="3000" dirty="0" err="1" smtClean="0"/>
              <a:t>Scala</a:t>
            </a:r>
            <a:r>
              <a:rPr lang="en-US" sz="3000" dirty="0" smtClean="0"/>
              <a:t> interpreter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9792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6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648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/>
              <a:t>Spark provides a simple, efficient, and powerful programming model for a wide range of apps</a:t>
            </a:r>
          </a:p>
          <a:p>
            <a:r>
              <a:rPr lang="en-US" dirty="0" smtClean="0"/>
              <a:t>Download our open source release:</a:t>
            </a:r>
          </a:p>
          <a:p>
            <a:pPr algn="ctr"/>
            <a:r>
              <a:rPr lang="en-US" sz="4200" b="1" dirty="0" smtClean="0">
                <a:hlinkClick r:id="rId3"/>
              </a:rPr>
              <a:t>www.spark-project.org</a:t>
            </a:r>
            <a:endParaRPr lang="en-US" sz="4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rbel"/>
                <a:cs typeface="Corbel"/>
              </a:rPr>
              <a:t>matei@berkeley.edu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906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Related Work</a:t>
            </a:r>
          </a:p>
        </p:txBody>
      </p:sp>
      <p:sp>
        <p:nvSpPr>
          <p:cNvPr id="43011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DryadLINQ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FlumeJava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Similar “distributed collection” API, but cannot reuse datasets efficiently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across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queries</a:t>
            </a:r>
          </a:p>
          <a:p>
            <a:r>
              <a:rPr lang="en-US" dirty="0" smtClean="0"/>
              <a:t>Relational databases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ts val="300"/>
              </a:spcBef>
            </a:pPr>
            <a:r>
              <a:rPr lang="en-US" dirty="0" smtClean="0"/>
              <a:t>Lineage/provenance, </a:t>
            </a:r>
            <a:r>
              <a:rPr lang="en-US" dirty="0"/>
              <a:t>logical logging, </a:t>
            </a:r>
            <a:r>
              <a:rPr lang="en-US" dirty="0" smtClean="0"/>
              <a:t>materialized views</a:t>
            </a:r>
          </a:p>
          <a:p>
            <a:pPr marL="0" indent="0">
              <a:buFontTx/>
              <a:buNone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GraphLab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Piccolo,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BigTable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RAMCloud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Fine-grained writes similar to distributed shared memory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Iterative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MapReduce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(e.g. Twister,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HaLoop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/>
              <a:t>Implicit data sharing for a fixed computation pattern</a:t>
            </a:r>
          </a:p>
          <a:p>
            <a:r>
              <a:rPr lang="en-US" dirty="0" smtClean="0"/>
              <a:t>Caching systems (e.g. Nectar)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Store data in files, no explicit control over what is cached</a:t>
            </a:r>
          </a:p>
        </p:txBody>
      </p:sp>
    </p:spTree>
    <p:extLst>
      <p:ext uri="{BB962C8B-B14F-4D97-AF65-F5344CB8AC3E}">
        <p14:creationId xmlns:p14="http://schemas.microsoft.com/office/powerpoint/2010/main" val="349556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Not Enough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777817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946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63163"/>
              </p:ext>
            </p:extLst>
          </p:nvPr>
        </p:nvGraphicFramePr>
        <p:xfrm>
          <a:off x="609600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885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9807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1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457200" y="1867084"/>
            <a:ext cx="8229600" cy="22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current cluster programming </a:t>
            </a:r>
            <a:r>
              <a:rPr lang="en-US" dirty="0" smtClean="0"/>
              <a:t>models are based on </a:t>
            </a:r>
            <a:r>
              <a:rPr lang="en-US" i="1" dirty="0" smtClean="0"/>
              <a:t>acyclic data flow</a:t>
            </a:r>
            <a:r>
              <a:rPr lang="en-US" dirty="0" smtClean="0"/>
              <a:t> </a:t>
            </a:r>
            <a:r>
              <a:rPr lang="en-US" dirty="0"/>
              <a:t>from stable storage to stable </a:t>
            </a:r>
            <a:r>
              <a:rPr lang="en-US" dirty="0" smtClean="0"/>
              <a:t>storage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19260" y="3962400"/>
            <a:ext cx="7010399" cy="2409790"/>
            <a:chOff x="195109" y="1484921"/>
            <a:chExt cx="8663829" cy="3698990"/>
          </a:xfrm>
        </p:grpSpPr>
        <p:grpSp>
          <p:nvGrpSpPr>
            <p:cNvPr id="40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44" name="Folded Corner 43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5" name="Straight Arrow Connector 454"/>
              <p:cNvCxnSpPr>
                <a:cxnSpLocks noChangeShapeType="1"/>
                <a:stCxn id="46" idx="2"/>
                <a:endCxn id="5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Right Bracket 45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7" name="Right Bracket 46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48" name="Right Bracket 47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49" name="Straight Arrow Connector 124"/>
              <p:cNvCxnSpPr>
                <a:cxnSpLocks noChangeShapeType="1"/>
                <a:stCxn id="47" idx="2"/>
                <a:endCxn id="5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Rounded Rectangle 49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53" name="Straight Arrow Connector 135"/>
              <p:cNvCxnSpPr>
                <a:cxnSpLocks noChangeShapeType="1"/>
                <a:stCxn id="48" idx="2"/>
                <a:endCxn id="5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Rounded Rectangle 53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519622" y="5110723"/>
                <a:ext cx="1363025" cy="75194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56" name="Straight Arrow Connector 155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Straight Arrow Connector 158"/>
              <p:cNvCxnSpPr>
                <a:cxnSpLocks noChangeShapeType="1"/>
                <a:stCxn id="5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Straight Arrow Connector 161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Straight Arrow Connector 162"/>
              <p:cNvCxnSpPr>
                <a:cxnSpLocks noChangeShapeType="1"/>
                <a:stCxn id="51" idx="3"/>
                <a:endCxn id="55" idx="1"/>
              </p:cNvCxnSpPr>
              <p:nvPr/>
            </p:nvCxnSpPr>
            <p:spPr bwMode="auto">
              <a:xfrm>
                <a:off x="3504523" y="4395442"/>
                <a:ext cx="2015100" cy="109125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Arrow Connector 163"/>
              <p:cNvCxnSpPr>
                <a:cxnSpLocks noChangeShapeType="1"/>
                <a:stCxn id="51" idx="3"/>
                <a:endCxn id="5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Straight Arrow Connector 164"/>
              <p:cNvCxnSpPr>
                <a:cxnSpLocks noChangeShapeType="1"/>
                <a:stCxn id="5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Straight Arrow Connector 182"/>
              <p:cNvCxnSpPr>
                <a:cxnSpLocks noChangeShapeType="1"/>
                <a:stCxn id="54" idx="3"/>
                <a:endCxn id="65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Straight Arrow Connector 183"/>
              <p:cNvCxnSpPr>
                <a:cxnSpLocks noChangeShapeType="1"/>
                <a:stCxn id="55" idx="3"/>
                <a:endCxn id="66" idx="2"/>
              </p:cNvCxnSpPr>
              <p:nvPr/>
            </p:nvCxnSpPr>
            <p:spPr bwMode="auto">
              <a:xfrm>
                <a:off x="6882647" y="5486695"/>
                <a:ext cx="508753" cy="109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Folded Corner 63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5" name="Right Bracket 64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66" name="Right Bracket 65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42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43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67" name="Can 66"/>
          <p:cNvSpPr/>
          <p:nvPr/>
        </p:nvSpPr>
        <p:spPr>
          <a:xfrm>
            <a:off x="7648721" y="5764322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68" name="Can 67"/>
          <p:cNvSpPr/>
          <p:nvPr/>
        </p:nvSpPr>
        <p:spPr>
          <a:xfrm>
            <a:off x="1741978" y="5758087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249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9260" y="3959698"/>
            <a:ext cx="7010399" cy="2409790"/>
            <a:chOff x="195109" y="1484921"/>
            <a:chExt cx="8663829" cy="3698990"/>
          </a:xfrm>
        </p:grpSpPr>
        <p:grpSp>
          <p:nvGrpSpPr>
            <p:cNvPr id="5" name="Group 230"/>
            <p:cNvGrpSpPr>
              <a:grpSpLocks/>
            </p:cNvGrpSpPr>
            <p:nvPr/>
          </p:nvGrpSpPr>
          <p:grpSpPr bwMode="auto">
            <a:xfrm>
              <a:off x="195109" y="1484921"/>
              <a:ext cx="8663829" cy="3698990"/>
              <a:chOff x="95767" y="2133596"/>
              <a:chExt cx="8881102" cy="4495804"/>
            </a:xfrm>
          </p:grpSpPr>
          <p:sp>
            <p:nvSpPr>
              <p:cNvPr id="11" name="Folded Corner 10"/>
              <p:cNvSpPr/>
              <p:nvPr/>
            </p:nvSpPr>
            <p:spPr>
              <a:xfrm rot="10800000">
                <a:off x="95767" y="2133596"/>
                <a:ext cx="1428233" cy="4495801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2" name="Straight Arrow Connector 454"/>
              <p:cNvCxnSpPr>
                <a:cxnSpLocks noChangeShapeType="1"/>
                <a:stCxn id="16" idx="2"/>
                <a:endCxn id="20" idx="1"/>
              </p:cNvCxnSpPr>
              <p:nvPr/>
            </p:nvCxnSpPr>
            <p:spPr bwMode="auto">
              <a:xfrm>
                <a:off x="1676400" y="2882901"/>
                <a:ext cx="609599" cy="9940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Right Bracket 15"/>
              <p:cNvSpPr/>
              <p:nvPr/>
            </p:nvSpPr>
            <p:spPr>
              <a:xfrm>
                <a:off x="1524000" y="21336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>
                <a:off x="1524000" y="36322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18" name="Right Bracket 17"/>
              <p:cNvSpPr/>
              <p:nvPr/>
            </p:nvSpPr>
            <p:spPr>
              <a:xfrm>
                <a:off x="1524000" y="5130800"/>
                <a:ext cx="152400" cy="1498600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cxnSp>
            <p:nvCxnSpPr>
              <p:cNvPr id="19" name="Straight Arrow Connector 124"/>
              <p:cNvCxnSpPr>
                <a:cxnSpLocks noChangeShapeType="1"/>
                <a:stCxn id="17" idx="2"/>
                <a:endCxn id="21" idx="1"/>
              </p:cNvCxnSpPr>
              <p:nvPr/>
            </p:nvCxnSpPr>
            <p:spPr bwMode="auto">
              <a:xfrm>
                <a:off x="1676400" y="4381502"/>
                <a:ext cx="609599" cy="13941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Rounded Rectangle 19"/>
              <p:cNvSpPr/>
              <p:nvPr/>
            </p:nvSpPr>
            <p:spPr>
              <a:xfrm>
                <a:off x="2286000" y="2520141"/>
                <a:ext cx="1218523" cy="7453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286000" y="4016250"/>
                <a:ext cx="1218523" cy="75838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286000" y="5518377"/>
                <a:ext cx="1218523" cy="74799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Map</a:t>
                </a:r>
              </a:p>
            </p:txBody>
          </p:sp>
          <p:cxnSp>
            <p:nvCxnSpPr>
              <p:cNvPr id="23" name="Straight Arrow Connector 135"/>
              <p:cNvCxnSpPr>
                <a:cxnSpLocks noChangeShapeType="1"/>
                <a:stCxn id="18" idx="2"/>
                <a:endCxn id="22" idx="1"/>
              </p:cNvCxnSpPr>
              <p:nvPr/>
            </p:nvCxnSpPr>
            <p:spPr bwMode="auto">
              <a:xfrm>
                <a:off x="1676400" y="5880101"/>
                <a:ext cx="609599" cy="1227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Rounded Rectangle 23"/>
              <p:cNvSpPr/>
              <p:nvPr/>
            </p:nvSpPr>
            <p:spPr>
              <a:xfrm>
                <a:off x="5519622" y="2836761"/>
                <a:ext cx="1363025" cy="7931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519622" y="5118091"/>
                <a:ext cx="1363025" cy="7317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rPr>
                  <a:t>Reduce</a:t>
                </a:r>
              </a:p>
            </p:txBody>
          </p:sp>
          <p:cxnSp>
            <p:nvCxnSpPr>
              <p:cNvPr id="26" name="Straight Arrow Connector 155"/>
              <p:cNvCxnSpPr>
                <a:cxnSpLocks noChangeShapeType="1"/>
                <a:stCxn id="20" idx="3"/>
              </p:cNvCxnSpPr>
              <p:nvPr/>
            </p:nvCxnSpPr>
            <p:spPr bwMode="auto">
              <a:xfrm>
                <a:off x="3504523" y="2892841"/>
                <a:ext cx="2015101" cy="23982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Straight Arrow Connector 158"/>
              <p:cNvCxnSpPr>
                <a:cxnSpLocks noChangeShapeType="1"/>
                <a:stCxn id="20" idx="3"/>
              </p:cNvCxnSpPr>
              <p:nvPr/>
            </p:nvCxnSpPr>
            <p:spPr bwMode="auto">
              <a:xfrm>
                <a:off x="3504523" y="2892841"/>
                <a:ext cx="2015101" cy="2452048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161"/>
              <p:cNvCxnSpPr>
                <a:cxnSpLocks noChangeShapeType="1"/>
                <a:stCxn id="22" idx="3"/>
              </p:cNvCxnSpPr>
              <p:nvPr/>
            </p:nvCxnSpPr>
            <p:spPr bwMode="auto">
              <a:xfrm flipV="1">
                <a:off x="3504523" y="3346759"/>
                <a:ext cx="2015101" cy="254561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Arrow Connector 162"/>
              <p:cNvCxnSpPr>
                <a:cxnSpLocks noChangeShapeType="1"/>
                <a:stCxn id="21" idx="3"/>
                <a:endCxn id="25" idx="1"/>
              </p:cNvCxnSpPr>
              <p:nvPr/>
            </p:nvCxnSpPr>
            <p:spPr bwMode="auto">
              <a:xfrm>
                <a:off x="3504523" y="4395442"/>
                <a:ext cx="2015100" cy="1088544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163"/>
              <p:cNvCxnSpPr>
                <a:cxnSpLocks noChangeShapeType="1"/>
                <a:stCxn id="21" idx="3"/>
                <a:endCxn id="24" idx="1"/>
              </p:cNvCxnSpPr>
              <p:nvPr/>
            </p:nvCxnSpPr>
            <p:spPr bwMode="auto">
              <a:xfrm flipV="1">
                <a:off x="3504523" y="3233360"/>
                <a:ext cx="2015100" cy="1162082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164"/>
              <p:cNvCxnSpPr>
                <a:cxnSpLocks noChangeShapeType="1"/>
                <a:stCxn id="22" idx="3"/>
              </p:cNvCxnSpPr>
              <p:nvPr/>
            </p:nvCxnSpPr>
            <p:spPr bwMode="auto">
              <a:xfrm flipV="1">
                <a:off x="3504523" y="5630339"/>
                <a:ext cx="2015101" cy="262036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182"/>
              <p:cNvCxnSpPr>
                <a:cxnSpLocks noChangeShapeType="1"/>
                <a:stCxn id="24" idx="3"/>
                <a:endCxn id="37" idx="2"/>
              </p:cNvCxnSpPr>
              <p:nvPr/>
            </p:nvCxnSpPr>
            <p:spPr bwMode="auto">
              <a:xfrm>
                <a:off x="6882647" y="3233360"/>
                <a:ext cx="508753" cy="6533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Arrow Connector 183"/>
              <p:cNvCxnSpPr>
                <a:cxnSpLocks noChangeShapeType="1"/>
                <a:stCxn id="25" idx="3"/>
                <a:endCxn id="38" idx="2"/>
              </p:cNvCxnSpPr>
              <p:nvPr/>
            </p:nvCxnSpPr>
            <p:spPr bwMode="auto">
              <a:xfrm>
                <a:off x="6882647" y="5483986"/>
                <a:ext cx="508753" cy="3807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Folded Corner 33"/>
              <p:cNvSpPr/>
              <p:nvPr/>
            </p:nvSpPr>
            <p:spPr>
              <a:xfrm rot="10800000">
                <a:off x="7543798" y="2133596"/>
                <a:ext cx="1433071" cy="4495800"/>
              </a:xfrm>
              <a:prstGeom prst="foldedCorner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7" name="Right Bracket 36"/>
              <p:cNvSpPr/>
              <p:nvPr/>
            </p:nvSpPr>
            <p:spPr>
              <a:xfrm flipH="1">
                <a:off x="7391400" y="2133600"/>
                <a:ext cx="152400" cy="221258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  <p:sp>
            <p:nvSpPr>
              <p:cNvPr id="38" name="Right Bracket 37"/>
              <p:cNvSpPr/>
              <p:nvPr/>
            </p:nvSpPr>
            <p:spPr>
              <a:xfrm flipH="1">
                <a:off x="7391400" y="4346185"/>
                <a:ext cx="152400" cy="2283215"/>
              </a:xfrm>
              <a:prstGeom prst="rightBracke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ＭＳ Ｐゴシック" pitchFamily="-105" charset="-128"/>
                  <a:cs typeface="Corbe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5109" y="3005909"/>
              <a:ext cx="8663829" cy="643663"/>
              <a:chOff x="285669" y="3684835"/>
              <a:chExt cx="8636670" cy="643663"/>
            </a:xfrm>
          </p:grpSpPr>
          <p:sp>
            <p:nvSpPr>
              <p:cNvPr id="7" name="TextBox 217"/>
              <p:cNvSpPr txBox="1">
                <a:spLocks noChangeArrowheads="1"/>
              </p:cNvSpPr>
              <p:nvPr/>
            </p:nvSpPr>
            <p:spPr bwMode="auto">
              <a:xfrm>
                <a:off x="285669" y="3684836"/>
                <a:ext cx="1388924" cy="64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Input</a:t>
                </a:r>
              </a:p>
            </p:txBody>
          </p:sp>
          <p:sp>
            <p:nvSpPr>
              <p:cNvPr id="10" name="TextBox 221"/>
              <p:cNvSpPr txBox="1">
                <a:spLocks noChangeArrowheads="1"/>
              </p:cNvSpPr>
              <p:nvPr/>
            </p:nvSpPr>
            <p:spPr bwMode="auto">
              <a:xfrm>
                <a:off x="7539236" y="3684835"/>
                <a:ext cx="1383103" cy="643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charset="0"/>
                    <a:cs typeface="Corbel"/>
                  </a:rPr>
                  <a:t>Output</a:t>
                </a:r>
              </a:p>
            </p:txBody>
          </p:sp>
        </p:grpSp>
      </p:grpSp>
      <p:sp>
        <p:nvSpPr>
          <p:cNvPr id="110" name="Can 109"/>
          <p:cNvSpPr/>
          <p:nvPr/>
        </p:nvSpPr>
        <p:spPr>
          <a:xfrm>
            <a:off x="7648721" y="5761620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111" name="Can 110"/>
          <p:cNvSpPr/>
          <p:nvPr/>
        </p:nvSpPr>
        <p:spPr>
          <a:xfrm>
            <a:off x="1741978" y="5755385"/>
            <a:ext cx="564024" cy="53708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0"/>
            <a:ext cx="9143999" cy="2895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0364" y="4366660"/>
            <a:ext cx="8077200" cy="1584998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b="1" dirty="0" smtClean="0"/>
              <a:t>Benefits of data flow:</a:t>
            </a:r>
            <a:r>
              <a:rPr lang="en-US" sz="3200" dirty="0" smtClean="0"/>
              <a:t> runtime can decide where to run tasks and can automatically recover from failures</a:t>
            </a:r>
            <a:endParaRPr lang="en-US" sz="3200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867084"/>
            <a:ext cx="8229600" cy="2263391"/>
          </a:xfrm>
        </p:spPr>
        <p:txBody>
          <a:bodyPr>
            <a:normAutofit/>
          </a:bodyPr>
          <a:lstStyle/>
          <a:p>
            <a:r>
              <a:rPr lang="en-US" dirty="0"/>
              <a:t>Most current cluster programming models are based on </a:t>
            </a:r>
            <a:r>
              <a:rPr lang="en-US" i="1" dirty="0"/>
              <a:t>acyclic data flow</a:t>
            </a:r>
            <a:r>
              <a:rPr lang="en-US" dirty="0"/>
              <a:t> from stable storage to stable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5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Acyclic data flow is inefficient for applications that repeatedly reuse a </a:t>
            </a:r>
            <a:r>
              <a:rPr lang="en-US" i="1" dirty="0" smtClean="0"/>
              <a:t>working set</a:t>
            </a:r>
            <a:r>
              <a:rPr lang="en-US" dirty="0" smtClean="0"/>
              <a:t> of data:</a:t>
            </a:r>
            <a:endParaRPr lang="en-US" dirty="0"/>
          </a:p>
          <a:p>
            <a:pPr lvl="1"/>
            <a:r>
              <a:rPr lang="en-US" sz="3000" b="1" dirty="0" smtClean="0"/>
              <a:t>Iterative</a:t>
            </a:r>
            <a:r>
              <a:rPr lang="en-US" sz="3000" dirty="0" smtClean="0"/>
              <a:t> algorithms (machine learning, graphs)</a:t>
            </a:r>
            <a:endParaRPr lang="en-US" sz="3000" dirty="0"/>
          </a:p>
          <a:p>
            <a:pPr lvl="1"/>
            <a:r>
              <a:rPr lang="en-US" sz="3000" b="1" dirty="0" smtClean="0"/>
              <a:t>Interactive</a:t>
            </a:r>
            <a:r>
              <a:rPr lang="en-US" sz="3000" dirty="0" smtClean="0"/>
              <a:t> data mining tools (R, Excel, Python)</a:t>
            </a:r>
          </a:p>
          <a:p>
            <a:r>
              <a:rPr lang="en-US" dirty="0" smtClean="0"/>
              <a:t>With current frameworks, apps reload data from stable storage on each quer</a:t>
            </a:r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03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Solution: Resilient</a:t>
            </a:r>
            <a:br>
              <a:rPr lang="en-US" sz="4800" dirty="0" smtClean="0"/>
            </a:br>
            <a:r>
              <a:rPr lang="en-US" sz="4800" dirty="0" smtClean="0"/>
              <a:t>Distributed Datasets (RDDs)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Allow apps to keep working sets in memory for efficient reuse</a:t>
            </a:r>
          </a:p>
          <a:p>
            <a:r>
              <a:rPr lang="en-US" dirty="0" smtClean="0"/>
              <a:t>Retain the attractive properties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Fault tolerance, data locality, scalability</a:t>
            </a:r>
          </a:p>
          <a:p>
            <a:r>
              <a:rPr lang="en-US" dirty="0" smtClean="0"/>
              <a:t>Support a wide range of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Spark programming model</a:t>
            </a:r>
          </a:p>
          <a:p>
            <a:pPr marL="0" indent="0">
              <a:buNone/>
            </a:pPr>
            <a:r>
              <a:rPr lang="en-US" dirty="0" smtClean="0"/>
              <a:t>Implementation</a:t>
            </a:r>
          </a:p>
          <a:p>
            <a:pPr marL="0" indent="0">
              <a:buNone/>
            </a:pPr>
            <a:r>
              <a:rPr lang="en-US" dirty="0" smtClean="0"/>
              <a:t>Demo</a:t>
            </a:r>
          </a:p>
          <a:p>
            <a:pPr marL="0" indent="0">
              <a:buNone/>
            </a:pPr>
            <a:r>
              <a:rPr lang="en-US" dirty="0" smtClean="0"/>
              <a:t>User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029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Programming Model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Resilient distributed datasets (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/>
              <a:t>Immutable, partitioned collections of objects</a:t>
            </a:r>
          </a:p>
          <a:p>
            <a:pPr lvl="1"/>
            <a:r>
              <a:rPr lang="en-US" dirty="0" smtClean="0"/>
              <a:t>Created through parallel </a:t>
            </a:r>
            <a:r>
              <a:rPr lang="en-US" i="1" dirty="0" smtClean="0"/>
              <a:t>transformations</a:t>
            </a:r>
            <a:r>
              <a:rPr lang="en-US" dirty="0" smtClean="0"/>
              <a:t> (map, filter, </a:t>
            </a:r>
            <a:r>
              <a:rPr lang="en-US" dirty="0" err="1" smtClean="0"/>
              <a:t>groupBy</a:t>
            </a:r>
            <a:r>
              <a:rPr lang="en-US" dirty="0" smtClean="0"/>
              <a:t>, join, …) on data in stable storage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Can be</a:t>
            </a:r>
            <a:r>
              <a:rPr lang="en-US" i="1" dirty="0" smtClean="0"/>
              <a:t> cached</a:t>
            </a:r>
            <a:r>
              <a:rPr lang="en-US" dirty="0" smtClean="0"/>
              <a:t> for efficient reuse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on RDDs</a:t>
            </a:r>
          </a:p>
          <a:p>
            <a:pPr lvl="1"/>
            <a:r>
              <a:rPr lang="en-US" dirty="0" smtClean="0"/>
              <a:t>Count, reduce, collect, save, …</a:t>
            </a:r>
          </a:p>
        </p:txBody>
      </p:sp>
    </p:spTree>
    <p:extLst>
      <p:ext uri="{BB962C8B-B14F-4D97-AF65-F5344CB8AC3E}">
        <p14:creationId xmlns:p14="http://schemas.microsoft.com/office/powerpoint/2010/main" val="221967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 smtClean="0">
                <a:latin typeface="Lucida Console"/>
                <a:cs typeface="Lucida Console"/>
              </a:rPr>
              <a:t>).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8498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39930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0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0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46619</TotalTime>
  <Words>1303</Words>
  <Application>Microsoft Macintosh PowerPoint</Application>
  <PresentationFormat>On-screen Show (4:3)</PresentationFormat>
  <Paragraphs>278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Spark</vt:lpstr>
      <vt:lpstr>Project Goals</vt:lpstr>
      <vt:lpstr>Motivation</vt:lpstr>
      <vt:lpstr>Motivation</vt:lpstr>
      <vt:lpstr>Motivation</vt:lpstr>
      <vt:lpstr>Solution: Resilient Distributed Datasets (RDDs)</vt:lpstr>
      <vt:lpstr>Outline</vt:lpstr>
      <vt:lpstr>Programming Model</vt:lpstr>
      <vt:lpstr>Example: Log Mining</vt:lpstr>
      <vt:lpstr>RDD Fault Tolerance</vt:lpstr>
      <vt:lpstr>Example: Logistic Regression</vt:lpstr>
      <vt:lpstr>Example: Logistic Regression</vt:lpstr>
      <vt:lpstr>Logistic Regression Performance</vt:lpstr>
      <vt:lpstr>Spark Applications</vt:lpstr>
      <vt:lpstr>Conviva GeoReport</vt:lpstr>
      <vt:lpstr>Frameworks Built on Spark</vt:lpstr>
      <vt:lpstr>Implementation</vt:lpstr>
      <vt:lpstr>Spark Scheduler</vt:lpstr>
      <vt:lpstr>Interactive Spark</vt:lpstr>
      <vt:lpstr>Demo</vt:lpstr>
      <vt:lpstr>Conclusion</vt:lpstr>
      <vt:lpstr>Related Work</vt:lpstr>
      <vt:lpstr>Behavior with Not Enough RAM</vt:lpstr>
      <vt:lpstr>Fault Recovery Results</vt:lpstr>
      <vt:lpstr>Spark Operations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Matei Zaharia</cp:lastModifiedBy>
  <cp:revision>1961</cp:revision>
  <dcterms:created xsi:type="dcterms:W3CDTF">2010-06-28T20:28:41Z</dcterms:created>
  <dcterms:modified xsi:type="dcterms:W3CDTF">2012-02-06T03:10:42Z</dcterms:modified>
</cp:coreProperties>
</file>