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388388" cy="302752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mbria Math" panose="02040503050406030204" pitchFamily="18" charset="0"/>
      <p:regular r:id="rId8"/>
    </p:embeddedFont>
    <p:embeddedFont>
      <p:font typeface="Open Sans Medium" panose="020B0604020202020204" charset="0"/>
      <p:regular r:id="rId9"/>
      <p:bold r:id="rId10"/>
      <p:italic r:id="rId11"/>
      <p:boldItalic r:id="rId12"/>
    </p:embeddedFont>
    <p:embeddedFont>
      <p:font typeface="Tahoma" panose="020B0604030504040204" pitchFamily="34" charset="0"/>
      <p:regular r:id="rId13"/>
      <p:bold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57" y="-77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704077" y="7429573"/>
            <a:ext cx="19980241" cy="1924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996755" y="11722252"/>
            <a:ext cx="25832045" cy="481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4806257" y="7088101"/>
            <a:ext cx="25832045" cy="1408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69419" y="7064227"/>
            <a:ext cx="9446538" cy="199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0872431" y="7064227"/>
            <a:ext cx="9446538" cy="199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69420" y="9601167"/>
            <a:ext cx="9450252" cy="1744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0865008" y="6776884"/>
            <a:ext cx="9453965" cy="28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0865008" y="9601167"/>
            <a:ext cx="9453965" cy="1744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362269" y="1205408"/>
            <a:ext cx="11956703" cy="2583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69421" y="6335380"/>
            <a:ext cx="7036632" cy="2070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4192277" y="2705146"/>
            <a:ext cx="12833033" cy="1816512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192277" y="23694561"/>
            <a:ext cx="12833033" cy="355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A51B03C-BEAD-EEB7-9CF1-2C653613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1" y="22875086"/>
            <a:ext cx="9739343" cy="877743"/>
          </a:xfrm>
          <a:prstGeom prst="rect">
            <a:avLst/>
          </a:prstGeom>
        </p:spPr>
      </p:pic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62152" y="276621"/>
            <a:ext cx="13761042" cy="2112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 Medium"/>
              <a:buNone/>
            </a:pPr>
            <a:r>
              <a:rPr lang="en-US" sz="3100" dirty="0">
                <a:latin typeface="Open Sans Medium"/>
                <a:ea typeface="Open Sans Medium"/>
                <a:cs typeface="Open Sans Medium"/>
                <a:sym typeface="Open Sans Medium"/>
              </a:rPr>
              <a:t>VIETNAM NATIONAL UNIVERSITY</a:t>
            </a:r>
            <a:br>
              <a:rPr lang="en-US" sz="3100" dirty="0">
                <a:latin typeface="Open Sans Medium"/>
                <a:ea typeface="Open Sans Medium"/>
                <a:cs typeface="Open Sans Medium"/>
                <a:sym typeface="Open Sans Medium"/>
              </a:rPr>
            </a:br>
            <a:r>
              <a:rPr lang="en-US" sz="3100" dirty="0" err="1">
                <a:latin typeface="Open Sans Medium"/>
                <a:ea typeface="Open Sans Medium"/>
                <a:cs typeface="Open Sans Medium"/>
                <a:sym typeface="Open Sans Medium"/>
              </a:rPr>
              <a:t>UNIVERSITY</a:t>
            </a:r>
            <a:r>
              <a:rPr lang="en-US" sz="3100" dirty="0">
                <a:latin typeface="Open Sans Medium"/>
                <a:ea typeface="Open Sans Medium"/>
                <a:cs typeface="Open Sans Medium"/>
                <a:sym typeface="Open Sans Medium"/>
              </a:rPr>
              <a:t> OF TECHNOLOGY</a:t>
            </a:r>
            <a:br>
              <a:rPr lang="en-US" sz="3100" dirty="0">
                <a:latin typeface="Open Sans Medium"/>
                <a:ea typeface="Open Sans Medium"/>
                <a:cs typeface="Open Sans Medium"/>
                <a:sym typeface="Open Sans Medium"/>
              </a:rPr>
            </a:br>
            <a:r>
              <a:rPr lang="en-US" sz="3100" dirty="0">
                <a:latin typeface="Open Sans Medium"/>
                <a:ea typeface="Open Sans Medium"/>
                <a:cs typeface="Open Sans Medium"/>
                <a:sym typeface="Open Sans Medium"/>
              </a:rPr>
              <a:t>FACULTY OF COMPUTER SCIENCE AND ENGINEERING</a:t>
            </a:r>
            <a:br>
              <a:rPr lang="en-US" sz="2800" b="1" dirty="0">
                <a:latin typeface="Open Sans Medium"/>
                <a:ea typeface="Open Sans Medium"/>
                <a:cs typeface="Open Sans Medium"/>
                <a:sym typeface="Open Sans Medium"/>
              </a:rPr>
            </a:br>
            <a:r>
              <a:rPr lang="en-US" sz="5300" b="1" dirty="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CAPSTONE PROJECT REPORT</a:t>
            </a:r>
            <a:endParaRPr sz="5300" dirty="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794" y="381031"/>
            <a:ext cx="1270983" cy="127098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6057175" y="4501188"/>
            <a:ext cx="15000219" cy="2982625"/>
          </a:xfrm>
          <a:prstGeom prst="roundRect">
            <a:avLst>
              <a:gd name="adj" fmla="val 2159"/>
            </a:avLst>
          </a:prstGeom>
          <a:gradFill>
            <a:gsLst>
              <a:gs pos="0">
                <a:srgbClr val="C5D8F1"/>
              </a:gs>
              <a:gs pos="1000">
                <a:srgbClr val="C5D8F1"/>
              </a:gs>
              <a:gs pos="42000">
                <a:schemeClr val="lt1"/>
              </a:gs>
              <a:gs pos="58999">
                <a:schemeClr val="lt1"/>
              </a:gs>
              <a:gs pos="100000">
                <a:srgbClr val="C5D8F1"/>
              </a:gs>
            </a:gsLst>
            <a:path path="circle">
              <a:fillToRect l="100000" b="100000"/>
            </a:path>
            <a:tileRect t="-100000" r="-100000"/>
          </a:gradFill>
          <a:ln w="38100" cap="flat" cmpd="sng">
            <a:solidFill>
              <a:srgbClr val="17365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57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 conformer is a 3D structure of a molecule and conformer generation is the process of predicting or generating the three-dimensional structure of molecules given their graph, including graph structure, node type, and edge type. Graph structure is the connectivity between nodes of a molecule. Node types and edge types are labeled based on the types of atoms and bonds in a molecule.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For example, the image on the left shows that a conformer of the acetic acid molecule is formed given its graph.</a:t>
            </a:r>
            <a:endParaRPr sz="2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30994" y="3815389"/>
            <a:ext cx="12039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 sz="3600"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330912" y="7529308"/>
            <a:ext cx="98320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Problem Statement/Challenges</a:t>
            </a:r>
            <a:endParaRPr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05105" y="13769197"/>
            <a:ext cx="638073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Research Method</a:t>
            </a:r>
            <a:endParaRPr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356084" y="7510380"/>
            <a:ext cx="61784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Training &amp; Sampling</a:t>
            </a:r>
            <a:endParaRPr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30912" y="24356479"/>
            <a:ext cx="10134682" cy="5689251"/>
          </a:xfrm>
          <a:prstGeom prst="roundRect">
            <a:avLst>
              <a:gd name="adj" fmla="val 2159"/>
            </a:avLst>
          </a:prstGeom>
          <a:gradFill>
            <a:gsLst>
              <a:gs pos="0">
                <a:srgbClr val="8CB3E3"/>
              </a:gs>
              <a:gs pos="1000">
                <a:srgbClr val="8CB3E3"/>
              </a:gs>
              <a:gs pos="42000">
                <a:schemeClr val="lt1"/>
              </a:gs>
              <a:gs pos="58999">
                <a:schemeClr val="lt1"/>
              </a:gs>
              <a:gs pos="100000">
                <a:srgbClr val="8CB3E3"/>
              </a:gs>
            </a:gsLst>
            <a:path path="circle">
              <a:fillToRect r="100000" b="100000"/>
            </a:path>
            <a:tileRect l="-100000" t="-100000"/>
          </a:gradFill>
          <a:ln w="38100" cap="flat" cmpd="sng">
            <a:solidFill>
              <a:srgbClr val="17365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000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Mô tả</a:t>
            </a:r>
            <a:endParaRPr sz="2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19739" y="23687407"/>
            <a:ext cx="601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Results</a:t>
            </a:r>
            <a:endParaRPr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62152" y="4501189"/>
            <a:ext cx="5501170" cy="2982624"/>
          </a:xfrm>
          <a:prstGeom prst="rect">
            <a:avLst/>
          </a:prstGeom>
          <a:solidFill>
            <a:srgbClr val="DAE5F1">
              <a:alpha val="32156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Hình ảnh</a:t>
            </a:r>
            <a:endParaRPr sz="2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723007" y="21872533"/>
            <a:ext cx="661749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Conclusion</a:t>
            </a:r>
            <a:endParaRPr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0694194" y="22518823"/>
            <a:ext cx="10567461" cy="5164359"/>
          </a:xfrm>
          <a:prstGeom prst="roundRect">
            <a:avLst>
              <a:gd name="adj" fmla="val 2159"/>
            </a:avLst>
          </a:prstGeom>
          <a:gradFill>
            <a:gsLst>
              <a:gs pos="0">
                <a:srgbClr val="FFFF9B"/>
              </a:gs>
              <a:gs pos="1000">
                <a:srgbClr val="FFFF9B"/>
              </a:gs>
              <a:gs pos="42000">
                <a:schemeClr val="lt1"/>
              </a:gs>
              <a:gs pos="58999">
                <a:schemeClr val="lt1"/>
              </a:gs>
              <a:gs pos="100000">
                <a:srgbClr val="8BFFBF"/>
              </a:gs>
            </a:gsLst>
            <a:lin ang="13500000" scaled="0"/>
          </a:gradFill>
          <a:ln w="38100" cap="flat" cmpd="sng">
            <a:solidFill>
              <a:srgbClr val="17365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000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DSM method gives better results than the DDPM method used in </a:t>
            </a:r>
            <a:r>
              <a:rPr lang="en-US" sz="2800" dirty="0" err="1"/>
              <a:t>GeoDiff</a:t>
            </a:r>
            <a:r>
              <a:rPr lang="en-US" sz="2800" dirty="0"/>
              <a:t> in terms of both metrics, COV-R and COV-P. In terms of mean, the DSM method gives about 25% better results on the COV-R metric and 6.8 times better on the COV-P metric with a threshold of 1.65. Although </a:t>
            </a:r>
            <a:r>
              <a:rPr lang="en-US" sz="2800" dirty="0" err="1"/>
              <a:t>RDKit</a:t>
            </a:r>
            <a:r>
              <a:rPr lang="en-US" sz="2800" dirty="0"/>
              <a:t> biocomputational method has slightly better results than DSM, in practice </a:t>
            </a:r>
            <a:r>
              <a:rPr lang="en-US" sz="2800" dirty="0" err="1"/>
              <a:t>RDKit</a:t>
            </a:r>
            <a:r>
              <a:rPr lang="en-US" sz="2800" dirty="0"/>
              <a:t> method skips 5/200 conformers due to failure to generate a conformer. In brief, the proposed method is the most appropriate one for tasks in the drug discovery industry such as creating a large number of conformers which requires fast, stable, diverse, and accurate conformer generation.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90456" y="3240131"/>
            <a:ext cx="12039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Instructor: Assoc. Prof Quan Thanh Tho, PhD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B0567-0F0B-271E-49CF-1030A07DC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80" y="4563394"/>
            <a:ext cx="5248344" cy="2880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46BE30-46B5-3870-D282-CED58E1F9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84" y="24586325"/>
            <a:ext cx="9379947" cy="4102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ED3459-09CB-CA2D-D1AC-BDA2BB13EFD8}"/>
              </a:ext>
            </a:extLst>
          </p:cNvPr>
          <p:cNvSpPr txBox="1"/>
          <p:nvPr/>
        </p:nvSpPr>
        <p:spPr>
          <a:xfrm>
            <a:off x="716866" y="28658312"/>
            <a:ext cx="9029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Table: The results of conformer generation when applying </a:t>
            </a:r>
            <a:r>
              <a:rPr lang="en-US" sz="2800" dirty="0" err="1"/>
              <a:t>RDKit</a:t>
            </a:r>
            <a:r>
              <a:rPr lang="en-US" sz="2800" dirty="0"/>
              <a:t>, DSM, and DDPM with thresholds of 1.0, 1.65, 1.7 and 1.8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0CB83-C35E-24D7-00E9-CEC2B39DD437}"/>
              </a:ext>
            </a:extLst>
          </p:cNvPr>
          <p:cNvSpPr txBox="1"/>
          <p:nvPr/>
        </p:nvSpPr>
        <p:spPr>
          <a:xfrm>
            <a:off x="8207152" y="20904361"/>
            <a:ext cx="6501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Figure: Generation procedure of the system via Langevin dynamics.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392132-2AC4-CD55-E390-B34722E254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126" y="17327571"/>
            <a:ext cx="6761172" cy="3544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9E22F8-EBB1-2FB0-C0C9-59C31AB025B0}"/>
              </a:ext>
            </a:extLst>
          </p:cNvPr>
          <p:cNvSpPr txBox="1"/>
          <p:nvPr/>
        </p:nvSpPr>
        <p:spPr>
          <a:xfrm>
            <a:off x="440780" y="2327150"/>
            <a:ext cx="12543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Diffusion Model for Conformer Generation</a:t>
            </a:r>
          </a:p>
        </p:txBody>
      </p:sp>
      <p:sp>
        <p:nvSpPr>
          <p:cNvPr id="4" name="Google Shape;97;p13">
            <a:extLst>
              <a:ext uri="{FF2B5EF4-FFF2-40B4-BE49-F238E27FC236}">
                <a16:creationId xmlns:a16="http://schemas.microsoft.com/office/drawing/2014/main" id="{C5851877-341C-A48E-3CCF-9DAF5AF66E77}"/>
              </a:ext>
            </a:extLst>
          </p:cNvPr>
          <p:cNvSpPr txBox="1"/>
          <p:nvPr/>
        </p:nvSpPr>
        <p:spPr>
          <a:xfrm>
            <a:off x="15070206" y="16464342"/>
            <a:ext cx="25964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Dataset</a:t>
            </a:r>
            <a:endParaRPr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A2689-E04E-11F9-4842-1653A227D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7331" y="8229375"/>
            <a:ext cx="6212281" cy="3891209"/>
          </a:xfrm>
          <a:prstGeom prst="rect">
            <a:avLst/>
          </a:prstGeom>
        </p:spPr>
      </p:pic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CCD82C42-5BD1-EC81-A93A-B1A4CE5FBE3B}"/>
              </a:ext>
            </a:extLst>
          </p:cNvPr>
          <p:cNvSpPr/>
          <p:nvPr/>
        </p:nvSpPr>
        <p:spPr>
          <a:xfrm>
            <a:off x="390456" y="8331681"/>
            <a:ext cx="7392804" cy="5384253"/>
          </a:xfrm>
          <a:prstGeom prst="roundRect">
            <a:avLst>
              <a:gd name="adj" fmla="val 2159"/>
            </a:avLst>
          </a:prstGeom>
          <a:gradFill>
            <a:gsLst>
              <a:gs pos="0">
                <a:srgbClr val="FBD4B4"/>
              </a:gs>
              <a:gs pos="1000">
                <a:srgbClr val="FBD4B4"/>
              </a:gs>
              <a:gs pos="42000">
                <a:schemeClr val="lt1"/>
              </a:gs>
              <a:gs pos="58999">
                <a:schemeClr val="lt1"/>
              </a:gs>
              <a:gs pos="100000">
                <a:srgbClr val="C2D59B"/>
              </a:gs>
            </a:gsLst>
            <a:lin ang="13500000" scaled="0"/>
          </a:gradFill>
          <a:ln w="38100" cap="flat" cmpd="sng">
            <a:solidFill>
              <a:srgbClr val="17365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Conformer generation: an i</a:t>
            </a:r>
            <a:r>
              <a:rPr lang="en-US" sz="2800" b="0" i="0" dirty="0">
                <a:effectLst/>
                <a:latin typeface="+mn-lt"/>
              </a:rPr>
              <a:t>mportant task in several scientific fields, such as bioinfor</a:t>
            </a:r>
            <a:r>
              <a:rPr lang="en-US" sz="2800" dirty="0">
                <a:latin typeface="+mn-lt"/>
              </a:rPr>
              <a:t>matics, pharmacology, etc.</a:t>
            </a:r>
            <a:endParaRPr lang="en-US" sz="2800" b="0" i="0" dirty="0">
              <a:effectLst/>
              <a:latin typeface="+mn-lt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Biocomputational method: </a:t>
            </a:r>
            <a:r>
              <a:rPr lang="en-US" sz="2800" dirty="0">
                <a:latin typeface="+mn-lt"/>
              </a:rPr>
              <a:t>accurate but time-consuming when dealing with large molecular graphs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ML methods: </a:t>
            </a:r>
            <a:r>
              <a:rPr lang="en-US" sz="2800" dirty="0">
                <a:latin typeface="+mn-lt"/>
              </a:rPr>
              <a:t>difficult to find a suitable GNN architecture for spatiotemporal data commonly used to model 3D structures of molecules in space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Wingdings" panose="05000000000000000000" pitchFamily="2" charset="2"/>
              </a:rPr>
              <a:t> A </a:t>
            </a:r>
            <a:r>
              <a:rPr lang="en-US" sz="2800" dirty="0">
                <a:latin typeface="+mn-lt"/>
              </a:rPr>
              <a:t>stable, fast, diverse, and accurate method is critical</a:t>
            </a:r>
            <a:endParaRPr sz="28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4B7C9A59-1CB6-171E-FCC8-9B08741BFC45}"/>
              </a:ext>
            </a:extLst>
          </p:cNvPr>
          <p:cNvSpPr/>
          <p:nvPr/>
        </p:nvSpPr>
        <p:spPr>
          <a:xfrm>
            <a:off x="362741" y="14469450"/>
            <a:ext cx="7432343" cy="6089310"/>
          </a:xfrm>
          <a:prstGeom prst="roundRect">
            <a:avLst>
              <a:gd name="adj" fmla="val 2159"/>
            </a:avLst>
          </a:prstGeom>
          <a:gradFill>
            <a:gsLst>
              <a:gs pos="0">
                <a:srgbClr val="FBD4B4"/>
              </a:gs>
              <a:gs pos="1000">
                <a:srgbClr val="FBD4B4"/>
              </a:gs>
              <a:gs pos="42000">
                <a:schemeClr val="lt1"/>
              </a:gs>
              <a:gs pos="58999">
                <a:schemeClr val="lt1"/>
              </a:gs>
              <a:gs pos="100000">
                <a:srgbClr val="C2D59B"/>
              </a:gs>
            </a:gsLst>
            <a:lin ang="13500000" scaled="0"/>
          </a:gradFill>
          <a:ln w="38100" cap="flat" cmpd="sng">
            <a:solidFill>
              <a:srgbClr val="17365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Design ML method to learn the probability distribution of conformers given their graphs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Propose a score-based diffusion model (SDM) which utilizes the score-based function to approximate small trajectories mapping from a tractable distribution, such as a Gaussian distribution, to the distribution of conformers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Advantage: small mapping trajectories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easier for GNN to learn the trajectories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Baseline: two SOTA methods, </a:t>
            </a:r>
            <a:r>
              <a:rPr lang="en-US" sz="2800" dirty="0" err="1"/>
              <a:t>GeoDiff</a:t>
            </a:r>
            <a:r>
              <a:rPr lang="en-US" sz="2800" dirty="0"/>
              <a:t> (ML method) &amp; </a:t>
            </a:r>
            <a:r>
              <a:rPr lang="en-US" sz="2800" dirty="0" err="1"/>
              <a:t>RDKit</a:t>
            </a:r>
            <a:r>
              <a:rPr lang="en-US" sz="2800" dirty="0"/>
              <a:t> (biocomputational method)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CEC935-C450-26C0-6A05-4C2969A8B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7331" y="12151578"/>
            <a:ext cx="6212281" cy="5133365"/>
          </a:xfrm>
          <a:prstGeom prst="rect">
            <a:avLst/>
          </a:prstGeom>
        </p:spPr>
      </p:pic>
      <p:sp>
        <p:nvSpPr>
          <p:cNvPr id="17" name="Google Shape;97;p13">
            <a:extLst>
              <a:ext uri="{FF2B5EF4-FFF2-40B4-BE49-F238E27FC236}">
                <a16:creationId xmlns:a16="http://schemas.microsoft.com/office/drawing/2014/main" id="{B6B0AD76-E724-548E-AF6E-461925E044C1}"/>
              </a:ext>
            </a:extLst>
          </p:cNvPr>
          <p:cNvSpPr txBox="1"/>
          <p:nvPr/>
        </p:nvSpPr>
        <p:spPr>
          <a:xfrm>
            <a:off x="15296678" y="7607996"/>
            <a:ext cx="497652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GNN Architecture</a:t>
            </a:r>
            <a:endParaRPr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428D43-AA6E-05A2-D8FD-67F167C07A9B}"/>
              </a:ext>
            </a:extLst>
          </p:cNvPr>
          <p:cNvCxnSpPr>
            <a:cxnSpLocks/>
          </p:cNvCxnSpPr>
          <p:nvPr/>
        </p:nvCxnSpPr>
        <p:spPr>
          <a:xfrm>
            <a:off x="7943950" y="7645289"/>
            <a:ext cx="0" cy="1297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02A6B0-520E-9FA1-6976-D5F9FE594578}"/>
              </a:ext>
            </a:extLst>
          </p:cNvPr>
          <p:cNvCxnSpPr>
            <a:cxnSpLocks/>
          </p:cNvCxnSpPr>
          <p:nvPr/>
        </p:nvCxnSpPr>
        <p:spPr>
          <a:xfrm>
            <a:off x="14857754" y="7645289"/>
            <a:ext cx="1" cy="1422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98;p13">
            <a:extLst>
              <a:ext uri="{FF2B5EF4-FFF2-40B4-BE49-F238E27FC236}">
                <a16:creationId xmlns:a16="http://schemas.microsoft.com/office/drawing/2014/main" id="{E04C8A95-0798-9797-8BF8-FD6148DD7940}"/>
              </a:ext>
            </a:extLst>
          </p:cNvPr>
          <p:cNvSpPr/>
          <p:nvPr/>
        </p:nvSpPr>
        <p:spPr>
          <a:xfrm>
            <a:off x="15041880" y="17156028"/>
            <a:ext cx="6015514" cy="4763770"/>
          </a:xfrm>
          <a:prstGeom prst="roundRect">
            <a:avLst>
              <a:gd name="adj" fmla="val 2159"/>
            </a:avLst>
          </a:prstGeom>
          <a:gradFill>
            <a:gsLst>
              <a:gs pos="0">
                <a:srgbClr val="8CB3E3"/>
              </a:gs>
              <a:gs pos="1000">
                <a:srgbClr val="8CB3E3"/>
              </a:gs>
              <a:gs pos="42000">
                <a:schemeClr val="lt1"/>
              </a:gs>
              <a:gs pos="58999">
                <a:schemeClr val="lt1"/>
              </a:gs>
              <a:gs pos="100000">
                <a:srgbClr val="8CB3E3"/>
              </a:gs>
            </a:gsLst>
            <a:path path="circle">
              <a:fillToRect r="100000" b="100000"/>
            </a:path>
            <a:tileRect l="-100000" t="-100000"/>
          </a:gradFill>
          <a:ln w="38100" cap="flat" cmpd="sng">
            <a:solidFill>
              <a:srgbClr val="17365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+mn-lt"/>
              </a:rPr>
              <a:t>GEOM dataset: 37 million conformers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+mn-lt"/>
              </a:rPr>
              <a:t>133,000 species from QM9</a:t>
            </a:r>
            <a:r>
              <a:rPr lang="en-US" sz="2800" dirty="0">
                <a:latin typeface="+mn-lt"/>
              </a:rPr>
              <a:t> and </a:t>
            </a:r>
            <a:r>
              <a:rPr lang="en-US" sz="2800" b="0" i="0" dirty="0">
                <a:effectLst/>
                <a:latin typeface="+mn-lt"/>
              </a:rPr>
              <a:t>317,000 species with experimental data related to biophysics, physiology, and physical chemistry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F</a:t>
            </a:r>
            <a:r>
              <a:rPr lang="en-US" sz="2800" b="0" i="0" dirty="0">
                <a:effectLst/>
                <a:latin typeface="+mn-lt"/>
              </a:rPr>
              <a:t>ocus on GEOM-QM9, a medium part of GEOM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</a:t>
            </a:r>
            <a:r>
              <a:rPr lang="en-US" sz="2800" b="0" i="0" dirty="0">
                <a:effectLst/>
                <a:latin typeface="+mn-lt"/>
              </a:rPr>
              <a:t>otal size: 3.65GB with 133,254 files</a:t>
            </a:r>
            <a:endParaRPr sz="28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99;p13">
            <a:extLst>
              <a:ext uri="{FF2B5EF4-FFF2-40B4-BE49-F238E27FC236}">
                <a16:creationId xmlns:a16="http://schemas.microsoft.com/office/drawing/2014/main" id="{5E5AA5EA-96E1-12D8-A2AF-2D04E3336C26}"/>
              </a:ext>
            </a:extLst>
          </p:cNvPr>
          <p:cNvSpPr txBox="1"/>
          <p:nvPr/>
        </p:nvSpPr>
        <p:spPr>
          <a:xfrm>
            <a:off x="10695661" y="27746321"/>
            <a:ext cx="34687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Future Work</a:t>
            </a:r>
            <a:endParaRPr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Google Shape;99;p13">
            <a:extLst>
              <a:ext uri="{FF2B5EF4-FFF2-40B4-BE49-F238E27FC236}">
                <a16:creationId xmlns:a16="http://schemas.microsoft.com/office/drawing/2014/main" id="{5A0D5949-6B21-4297-A2D2-8FFAFAB72F65}"/>
              </a:ext>
            </a:extLst>
          </p:cNvPr>
          <p:cNvSpPr txBox="1"/>
          <p:nvPr/>
        </p:nvSpPr>
        <p:spPr>
          <a:xfrm>
            <a:off x="330994" y="20539376"/>
            <a:ext cx="601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Metrics</a:t>
            </a:r>
            <a:endParaRPr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92;p13">
            <a:extLst>
              <a:ext uri="{FF2B5EF4-FFF2-40B4-BE49-F238E27FC236}">
                <a16:creationId xmlns:a16="http://schemas.microsoft.com/office/drawing/2014/main" id="{6B87FEA6-57E5-747A-8F61-8A78CFE8BB0B}"/>
              </a:ext>
            </a:extLst>
          </p:cNvPr>
          <p:cNvSpPr/>
          <p:nvPr/>
        </p:nvSpPr>
        <p:spPr>
          <a:xfrm>
            <a:off x="10694193" y="28422443"/>
            <a:ext cx="10567461" cy="1623287"/>
          </a:xfrm>
          <a:prstGeom prst="roundRect">
            <a:avLst>
              <a:gd name="adj" fmla="val 2159"/>
            </a:avLst>
          </a:prstGeom>
          <a:gradFill>
            <a:gsLst>
              <a:gs pos="0">
                <a:srgbClr val="FBD4B4"/>
              </a:gs>
              <a:gs pos="1000">
                <a:srgbClr val="FBD4B4"/>
              </a:gs>
              <a:gs pos="42000">
                <a:schemeClr val="lt1"/>
              </a:gs>
              <a:gs pos="58999">
                <a:schemeClr val="lt1"/>
              </a:gs>
              <a:gs pos="100000">
                <a:srgbClr val="C2D59B"/>
              </a:gs>
            </a:gsLst>
            <a:lin ang="13500000" scaled="0"/>
          </a:gradFill>
          <a:ln w="38100" cap="flat" cmpd="sng">
            <a:solidFill>
              <a:srgbClr val="17365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Apply a new generative model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more expressive GNNs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Inspect the latent space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Replace GNNs with LLMs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Generate rotatable bonds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C4FC97-01C2-AC02-5AC3-644D2B77E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08249" y="1466617"/>
            <a:ext cx="2552061" cy="2552061"/>
          </a:xfrm>
          <a:prstGeom prst="rect">
            <a:avLst/>
          </a:prstGeom>
        </p:spPr>
      </p:pic>
      <p:sp>
        <p:nvSpPr>
          <p:cNvPr id="13" name="Google Shape;105;p13">
            <a:extLst>
              <a:ext uri="{FF2B5EF4-FFF2-40B4-BE49-F238E27FC236}">
                <a16:creationId xmlns:a16="http://schemas.microsoft.com/office/drawing/2014/main" id="{E4CE11DB-2F1F-9089-F8CC-CD2E6418349A}"/>
              </a:ext>
            </a:extLst>
          </p:cNvPr>
          <p:cNvSpPr txBox="1"/>
          <p:nvPr/>
        </p:nvSpPr>
        <p:spPr>
          <a:xfrm>
            <a:off x="17013532" y="3850253"/>
            <a:ext cx="47414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Personal Info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37B478-C2AA-C08E-EA1D-E0E9761E6EE2}"/>
                  </a:ext>
                </a:extLst>
              </p:cNvPr>
              <p:cNvSpPr txBox="1"/>
              <p:nvPr/>
            </p:nvSpPr>
            <p:spPr>
              <a:xfrm>
                <a:off x="14857755" y="8165077"/>
                <a:ext cx="63305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sz="2800" dirty="0"/>
                  <a:t>: Node &amp; coordinate embedding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: edge type and edge length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: node coordinate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dirty="0"/>
                  <a:t>: MLP layers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37B478-C2AA-C08E-EA1D-E0E9761E6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7755" y="8165077"/>
                <a:ext cx="6330500" cy="1815882"/>
              </a:xfrm>
              <a:prstGeom prst="rect">
                <a:avLst/>
              </a:prstGeom>
              <a:blipFill>
                <a:blip r:embed="rId11"/>
                <a:stretch>
                  <a:fillRect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F030B4CB-FD29-24E1-3C9C-F4E14ECE43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71177" y="13570811"/>
            <a:ext cx="5876431" cy="29857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2708C3-5849-4FB7-6885-8B3D5BBF79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06621" y="9980960"/>
            <a:ext cx="6050771" cy="3684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066D2A2-E287-DC0B-79E1-C6186963FDDC}"/>
                  </a:ext>
                </a:extLst>
              </p:cNvPr>
              <p:cNvSpPr txBox="1"/>
              <p:nvPr/>
            </p:nvSpPr>
            <p:spPr>
              <a:xfrm>
                <a:off x="305105" y="21124228"/>
                <a:ext cx="8351215" cy="1846852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RMSD: Root mean square deviation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</m:t>
                    </m:r>
                    <m:sSubSup>
                      <m:sSubSupPr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</m:t>
                        </m:r>
                      </m:sub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</m:t>
                            </m:r>
                            <m:r>
                              <m:rPr>
                                <m:sty m:val="p"/>
                              </m:rPr>
                              <a:rPr lang="en-US" sz="2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set of </a:t>
                </a:r>
                <a:r>
                  <a:rPr lang="en-US" sz="2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groundtruth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conformers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1,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dirty="0"/>
                  <a:t>: set of generated conformers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2800" dirty="0"/>
                  <a:t>: threshold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066D2A2-E287-DC0B-79E1-C6186963F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5" y="21124228"/>
                <a:ext cx="8351215" cy="1846852"/>
              </a:xfrm>
              <a:prstGeom prst="rect">
                <a:avLst/>
              </a:prstGeom>
              <a:blipFill>
                <a:blip r:embed="rId15"/>
                <a:stretch>
                  <a:fillRect l="-1314" t="-3630" b="-8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953CA36-D99B-E8F3-0C07-BA7F3B36B8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31754" y="1547291"/>
            <a:ext cx="2453834" cy="2453834"/>
          </a:xfrm>
          <a:prstGeom prst="rect">
            <a:avLst/>
          </a:prstGeom>
        </p:spPr>
      </p:pic>
      <p:sp>
        <p:nvSpPr>
          <p:cNvPr id="100" name="Google Shape;100;p13"/>
          <p:cNvSpPr txBox="1"/>
          <p:nvPr/>
        </p:nvSpPr>
        <p:spPr>
          <a:xfrm>
            <a:off x="14031754" y="167671"/>
            <a:ext cx="7156500" cy="163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25" tIns="32300" rIns="64625" bIns="323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        : Drug Discovery - AI4Science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     : Dang Cao Cuong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ID : 1952598</a:t>
            </a:r>
            <a:endParaRPr dirty="0"/>
          </a:p>
        </p:txBody>
      </p:sp>
      <p:sp>
        <p:nvSpPr>
          <p:cNvPr id="12" name="Google Shape;105;p13">
            <a:extLst>
              <a:ext uri="{FF2B5EF4-FFF2-40B4-BE49-F238E27FC236}">
                <a16:creationId xmlns:a16="http://schemas.microsoft.com/office/drawing/2014/main" id="{B34BF6BB-8061-DE70-46DC-D7355E08DEF2}"/>
              </a:ext>
            </a:extLst>
          </p:cNvPr>
          <p:cNvSpPr txBox="1"/>
          <p:nvPr/>
        </p:nvSpPr>
        <p:spPr>
          <a:xfrm>
            <a:off x="14569452" y="3850213"/>
            <a:ext cx="13784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Demo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576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Verdana</vt:lpstr>
      <vt:lpstr>Arial</vt:lpstr>
      <vt:lpstr>Cambria Math</vt:lpstr>
      <vt:lpstr>Calibri</vt:lpstr>
      <vt:lpstr>Tahoma</vt:lpstr>
      <vt:lpstr>Open Sans Medium</vt:lpstr>
      <vt:lpstr>Office Theme</vt:lpstr>
      <vt:lpstr>VIETNAM NATIONAL UNIVERSITY UNIVERSITY OF TECHNOLOGY FACULTY OF COMPUTER SCIENCE AND ENGINEERING CAPSTONE PROJECT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 TP. HỒ CHÍ MINH KHOA KHOA HỌC VÀ KỸ THUẬT MÁY TÍNH  BÁO CÁO LUẬN VĂN/ĐỀ CƯƠNG LUẬN VĂN</dc:title>
  <cp:lastModifiedBy>Cường Đặng Cao</cp:lastModifiedBy>
  <cp:revision>25</cp:revision>
  <dcterms:modified xsi:type="dcterms:W3CDTF">2023-05-20T14:13:27Z</dcterms:modified>
</cp:coreProperties>
</file>