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21388388" cy="30275213"/>
  <p:notesSz cx="6858000" cy="9144000"/>
  <p:embeddedFontLst>
    <p:embeddedFont>
      <p:font typeface="Calibri" panose="020F0502020204030204" pitchFamily="34" charset="0"/>
      <p:regular r:id="rId4"/>
      <p:bold r:id="rId5"/>
      <p:italic r:id="rId6"/>
      <p:boldItalic r:id="rId7"/>
    </p:embeddedFont>
    <p:embeddedFont>
      <p:font typeface="Open Sans Medium" panose="020B0604020202020204" charset="0"/>
      <p:regular r:id="rId8"/>
      <p:bold r:id="rId9"/>
      <p:italic r:id="rId10"/>
      <p:boldItalic r:id="rId11"/>
    </p:embeddedFont>
    <p:embeddedFont>
      <p:font typeface="Tahoma" panose="020B0604030504040204" pitchFamily="34" charset="0"/>
      <p:regular r:id="rId12"/>
      <p:bold r:id="rId13"/>
    </p:embeddedFont>
    <p:embeddedFont>
      <p:font typeface="Verdana" panose="020B060403050404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36">
          <p15:clr>
            <a:srgbClr val="A4A3A4"/>
          </p15:clr>
        </p15:guide>
        <p15:guide id="2" pos="67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757" y="-48"/>
      </p:cViewPr>
      <p:guideLst>
        <p:guide orient="horz" pos="9536"/>
        <p:guide pos="6737"/>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tableStyles" Target="tableStyle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17738" y="685800"/>
            <a:ext cx="24225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2217738" y="685800"/>
            <a:ext cx="24225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604129" y="9404945"/>
            <a:ext cx="18180130" cy="648954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3208258" y="17155954"/>
            <a:ext cx="14971872" cy="7736999"/>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1069419" y="28060648"/>
            <a:ext cx="4990624"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7307699" y="28060648"/>
            <a:ext cx="6772990"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15328345" y="28060648"/>
            <a:ext cx="4990624"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069423" y="1212412"/>
            <a:ext cx="19249549" cy="50458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704077" y="7429573"/>
            <a:ext cx="19980241" cy="19249549"/>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069419" y="28060648"/>
            <a:ext cx="4990624"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7307699" y="28060648"/>
            <a:ext cx="6772990"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5328345" y="28060648"/>
            <a:ext cx="4990624"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996755" y="11722252"/>
            <a:ext cx="25832045" cy="481238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4806257" y="7088101"/>
            <a:ext cx="25832045" cy="14080689"/>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069419" y="28060648"/>
            <a:ext cx="4990624"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7307699" y="28060648"/>
            <a:ext cx="6772990"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5328345" y="28060648"/>
            <a:ext cx="4990624"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069423" y="1212412"/>
            <a:ext cx="19249549" cy="50458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069423" y="7064227"/>
            <a:ext cx="19249549" cy="19980241"/>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1069419" y="28060648"/>
            <a:ext cx="4990624"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7307699" y="28060648"/>
            <a:ext cx="6772990"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15328345" y="28060648"/>
            <a:ext cx="4990624"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1689535" y="19454634"/>
            <a:ext cx="18180130" cy="6012994"/>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1689535" y="12831933"/>
            <a:ext cx="18180130" cy="6622701"/>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1069419" y="28060648"/>
            <a:ext cx="4990624"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7307699" y="28060648"/>
            <a:ext cx="6772990"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5328345" y="28060648"/>
            <a:ext cx="4990624"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069423" y="1212412"/>
            <a:ext cx="19249549" cy="50458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1069419" y="7064227"/>
            <a:ext cx="9446538" cy="19980241"/>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10872431" y="7064227"/>
            <a:ext cx="9446538" cy="19980241"/>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1069419" y="28060648"/>
            <a:ext cx="4990624"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7307699" y="28060648"/>
            <a:ext cx="6772990"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15328345" y="28060648"/>
            <a:ext cx="4990624"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1069423" y="1212412"/>
            <a:ext cx="19249549" cy="50458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1069420" y="6776884"/>
            <a:ext cx="9450252" cy="2824283"/>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1069420" y="9601167"/>
            <a:ext cx="9450252" cy="1744329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10865008" y="6776884"/>
            <a:ext cx="9453965" cy="2824283"/>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10865008" y="9601167"/>
            <a:ext cx="9453965" cy="1744329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1069419" y="28060648"/>
            <a:ext cx="4990624"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7307699" y="28060648"/>
            <a:ext cx="6772990"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5328345" y="28060648"/>
            <a:ext cx="4990624"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69423" y="1212412"/>
            <a:ext cx="19249549" cy="50458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1069419" y="28060648"/>
            <a:ext cx="4990624"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7307699" y="28060648"/>
            <a:ext cx="6772990"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15328345" y="28060648"/>
            <a:ext cx="4990624"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1069419" y="28060648"/>
            <a:ext cx="4990624"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7307699" y="28060648"/>
            <a:ext cx="6772990"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5328345" y="28060648"/>
            <a:ext cx="4990624"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069421" y="1205402"/>
            <a:ext cx="7036632" cy="512996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362269" y="1205408"/>
            <a:ext cx="11956703" cy="25839056"/>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1069421" y="6335380"/>
            <a:ext cx="7036632" cy="20709089"/>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1069419" y="28060648"/>
            <a:ext cx="4990624"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7307699" y="28060648"/>
            <a:ext cx="6772990"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5328345" y="28060648"/>
            <a:ext cx="4990624"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192277" y="21192649"/>
            <a:ext cx="12833033" cy="25019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4192277" y="2705146"/>
            <a:ext cx="12833033" cy="18165128"/>
          </a:xfrm>
          <a:prstGeom prst="rect">
            <a:avLst/>
          </a:prstGeom>
          <a:noFill/>
          <a:ln>
            <a:noFill/>
          </a:ln>
        </p:spPr>
      </p:sp>
      <p:sp>
        <p:nvSpPr>
          <p:cNvPr id="68" name="Google Shape;68;p10"/>
          <p:cNvSpPr txBox="1">
            <a:spLocks noGrp="1"/>
          </p:cNvSpPr>
          <p:nvPr>
            <p:ph type="body" idx="1"/>
          </p:nvPr>
        </p:nvSpPr>
        <p:spPr>
          <a:xfrm>
            <a:off x="4192277" y="23694561"/>
            <a:ext cx="12833033" cy="355313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1069419" y="28060648"/>
            <a:ext cx="4990624"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7307699" y="28060648"/>
            <a:ext cx="6772990"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5328345" y="28060648"/>
            <a:ext cx="4990624"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423" y="1212412"/>
            <a:ext cx="19249549" cy="504586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423" y="7064227"/>
            <a:ext cx="19249549" cy="19980241"/>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069419" y="28060648"/>
            <a:ext cx="4990624" cy="16118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7307699" y="28060648"/>
            <a:ext cx="6772990" cy="1611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5328345" y="28060648"/>
            <a:ext cx="4990624" cy="16118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362152" y="276621"/>
            <a:ext cx="13761042" cy="211263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Open Sans Medium"/>
              <a:buNone/>
            </a:pPr>
            <a:r>
              <a:rPr lang="en-US" sz="3100" dirty="0">
                <a:latin typeface="Open Sans Medium"/>
                <a:ea typeface="Open Sans Medium"/>
                <a:cs typeface="Open Sans Medium"/>
                <a:sym typeface="Open Sans Medium"/>
              </a:rPr>
              <a:t>VIETNAM NATIONAL UNIVERSITY</a:t>
            </a:r>
            <a:br>
              <a:rPr lang="en-US" sz="3100" dirty="0">
                <a:latin typeface="Open Sans Medium"/>
                <a:ea typeface="Open Sans Medium"/>
                <a:cs typeface="Open Sans Medium"/>
                <a:sym typeface="Open Sans Medium"/>
              </a:rPr>
            </a:br>
            <a:r>
              <a:rPr lang="en-US" sz="3100" dirty="0" err="1">
                <a:latin typeface="Open Sans Medium"/>
                <a:ea typeface="Open Sans Medium"/>
                <a:cs typeface="Open Sans Medium"/>
                <a:sym typeface="Open Sans Medium"/>
              </a:rPr>
              <a:t>UNIVERSITY</a:t>
            </a:r>
            <a:r>
              <a:rPr lang="en-US" sz="3100" dirty="0">
                <a:latin typeface="Open Sans Medium"/>
                <a:ea typeface="Open Sans Medium"/>
                <a:cs typeface="Open Sans Medium"/>
                <a:sym typeface="Open Sans Medium"/>
              </a:rPr>
              <a:t> OF TECHNOLOGY</a:t>
            </a:r>
            <a:br>
              <a:rPr lang="en-US" sz="3100" dirty="0">
                <a:latin typeface="Open Sans Medium"/>
                <a:ea typeface="Open Sans Medium"/>
                <a:cs typeface="Open Sans Medium"/>
                <a:sym typeface="Open Sans Medium"/>
              </a:rPr>
            </a:br>
            <a:r>
              <a:rPr lang="en-US" sz="3100" dirty="0">
                <a:latin typeface="Open Sans Medium"/>
                <a:ea typeface="Open Sans Medium"/>
                <a:cs typeface="Open Sans Medium"/>
                <a:sym typeface="Open Sans Medium"/>
              </a:rPr>
              <a:t>FACULTY OF COMPUTER SCIENCE AND ENGINEERING</a:t>
            </a:r>
            <a:br>
              <a:rPr lang="en-US" sz="2800" b="1" dirty="0">
                <a:latin typeface="Open Sans Medium"/>
                <a:ea typeface="Open Sans Medium"/>
                <a:cs typeface="Open Sans Medium"/>
                <a:sym typeface="Open Sans Medium"/>
              </a:rPr>
            </a:br>
            <a:r>
              <a:rPr lang="en-US" sz="5300" b="1" dirty="0">
                <a:solidFill>
                  <a:srgbClr val="953734"/>
                </a:solidFill>
                <a:latin typeface="Arial"/>
                <a:ea typeface="Arial"/>
                <a:cs typeface="Arial"/>
                <a:sym typeface="Arial"/>
              </a:rPr>
              <a:t>CAPSTONE PROJECT REPORT</a:t>
            </a:r>
            <a:endParaRPr sz="5300" dirty="0">
              <a:solidFill>
                <a:srgbClr val="17365D"/>
              </a:solidFill>
              <a:latin typeface="Arial"/>
              <a:ea typeface="Arial"/>
              <a:cs typeface="Arial"/>
              <a:sym typeface="Arial"/>
            </a:endParaRPr>
          </a:p>
        </p:txBody>
      </p:sp>
      <p:pic>
        <p:nvPicPr>
          <p:cNvPr id="89" name="Google Shape;89;p13"/>
          <p:cNvPicPr preferRelativeResize="0"/>
          <p:nvPr/>
        </p:nvPicPr>
        <p:blipFill rotWithShape="1">
          <a:blip r:embed="rId3">
            <a:alphaModFix/>
          </a:blip>
          <a:srcRect/>
          <a:stretch/>
        </p:blipFill>
        <p:spPr>
          <a:xfrm>
            <a:off x="1016794" y="381031"/>
            <a:ext cx="1270983" cy="1270983"/>
          </a:xfrm>
          <a:prstGeom prst="rect">
            <a:avLst/>
          </a:prstGeom>
          <a:noFill/>
          <a:ln>
            <a:noFill/>
          </a:ln>
        </p:spPr>
      </p:pic>
      <p:sp>
        <p:nvSpPr>
          <p:cNvPr id="90" name="Google Shape;90;p13"/>
          <p:cNvSpPr/>
          <p:nvPr/>
        </p:nvSpPr>
        <p:spPr>
          <a:xfrm>
            <a:off x="6057175" y="4501188"/>
            <a:ext cx="15000219" cy="2982625"/>
          </a:xfrm>
          <a:prstGeom prst="roundRect">
            <a:avLst>
              <a:gd name="adj" fmla="val 2159"/>
            </a:avLst>
          </a:prstGeom>
          <a:gradFill>
            <a:gsLst>
              <a:gs pos="0">
                <a:srgbClr val="C5D8F1"/>
              </a:gs>
              <a:gs pos="1000">
                <a:srgbClr val="C5D8F1"/>
              </a:gs>
              <a:gs pos="42000">
                <a:schemeClr val="lt1"/>
              </a:gs>
              <a:gs pos="58999">
                <a:schemeClr val="lt1"/>
              </a:gs>
              <a:gs pos="100000">
                <a:srgbClr val="C5D8F1"/>
              </a:gs>
            </a:gsLst>
            <a:path path="circle">
              <a:fillToRect l="100000" b="100000"/>
            </a:path>
            <a:tileRect t="-100000" r="-100000"/>
          </a:gradFill>
          <a:ln w="38100" cap="flat" cmpd="sng">
            <a:solidFill>
              <a:srgbClr val="17365D"/>
            </a:solidFill>
            <a:prstDash val="dash"/>
            <a:round/>
            <a:headEnd type="none" w="sm" len="sm"/>
            <a:tailEnd type="none" w="sm" len="sm"/>
          </a:ln>
        </p:spPr>
        <p:txBody>
          <a:bodyPr spcFirstLastPara="1" wrap="square" lIns="91425" tIns="45700" rIns="91425" bIns="45700" anchor="ctr" anchorCtr="0">
            <a:noAutofit/>
          </a:bodyPr>
          <a:lstStyle/>
          <a:p>
            <a:pPr marL="0" marR="0" lvl="0" indent="57150" algn="ctr" rtl="0">
              <a:spcBef>
                <a:spcPts val="0"/>
              </a:spcBef>
              <a:spcAft>
                <a:spcPts val="0"/>
              </a:spcAft>
              <a:buNone/>
            </a:pPr>
            <a:r>
              <a:rPr lang="en-US" sz="2800" dirty="0"/>
              <a:t>The problem we are trying to solve is conformer generation. A conformer is a 3D structure of a molecule and conformer generation is the process of predicting or generating the three-dimensional structure of molecules given their graph, including graph structure, node type, and edge type. Graph structure is the connectivity between nodes of a molecule. Node types and edge types are labeled based on the types of atoms and bonds in a molecule. </a:t>
            </a:r>
            <a:r>
              <a:rPr lang="en-US" sz="2800" b="0" i="0" dirty="0">
                <a:effectLst/>
                <a:latin typeface="Arial" panose="020B0604020202020204" pitchFamily="34" charset="0"/>
              </a:rPr>
              <a:t>For example, the image on the left shows that a conformer of the acetic acid molecule is formed given its graph.</a:t>
            </a:r>
            <a:endParaRPr sz="2800" b="0" i="0" u="none" strike="noStrike" cap="none" dirty="0">
              <a:solidFill>
                <a:schemeClr val="dk1"/>
              </a:solidFill>
              <a:latin typeface="Verdana"/>
              <a:ea typeface="Verdana"/>
              <a:cs typeface="Verdana"/>
              <a:sym typeface="Verdana"/>
            </a:endParaRPr>
          </a:p>
        </p:txBody>
      </p:sp>
      <p:sp>
        <p:nvSpPr>
          <p:cNvPr id="91" name="Google Shape;91;p13"/>
          <p:cNvSpPr txBox="1"/>
          <p:nvPr/>
        </p:nvSpPr>
        <p:spPr>
          <a:xfrm>
            <a:off x="330994" y="3815389"/>
            <a:ext cx="12039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i="0" u="none" strike="noStrike" cap="none" dirty="0">
                <a:solidFill>
                  <a:srgbClr val="FF0000"/>
                </a:solidFill>
                <a:latin typeface="Tahoma"/>
                <a:ea typeface="Tahoma"/>
                <a:cs typeface="Tahoma"/>
                <a:sym typeface="Tahoma"/>
              </a:rPr>
              <a:t>Introduction</a:t>
            </a:r>
            <a:endParaRPr dirty="0"/>
          </a:p>
        </p:txBody>
      </p:sp>
      <p:sp>
        <p:nvSpPr>
          <p:cNvPr id="92" name="Google Shape;92;p13"/>
          <p:cNvSpPr/>
          <p:nvPr/>
        </p:nvSpPr>
        <p:spPr>
          <a:xfrm>
            <a:off x="330912" y="8626038"/>
            <a:ext cx="20797443" cy="3078328"/>
          </a:xfrm>
          <a:prstGeom prst="roundRect">
            <a:avLst>
              <a:gd name="adj" fmla="val 2159"/>
            </a:avLst>
          </a:prstGeom>
          <a:gradFill>
            <a:gsLst>
              <a:gs pos="0">
                <a:srgbClr val="FBD4B4"/>
              </a:gs>
              <a:gs pos="1000">
                <a:srgbClr val="FBD4B4"/>
              </a:gs>
              <a:gs pos="42000">
                <a:schemeClr val="lt1"/>
              </a:gs>
              <a:gs pos="58999">
                <a:schemeClr val="lt1"/>
              </a:gs>
              <a:gs pos="100000">
                <a:srgbClr val="C2D59B"/>
              </a:gs>
            </a:gsLst>
            <a:lin ang="13500000" scaled="0"/>
          </a:gradFill>
          <a:ln w="38100" cap="flat" cmpd="sng">
            <a:solidFill>
              <a:srgbClr val="17365D"/>
            </a:solidFill>
            <a:prstDash val="dash"/>
            <a:round/>
            <a:headEnd type="none" w="sm" len="sm"/>
            <a:tailEnd type="none" w="sm" len="sm"/>
          </a:ln>
        </p:spPr>
        <p:txBody>
          <a:bodyPr spcFirstLastPara="1" wrap="square" lIns="91425" tIns="45700" rIns="91425" bIns="45700" anchor="ctr" anchorCtr="0">
            <a:noAutofit/>
          </a:bodyPr>
          <a:lstStyle/>
          <a:p>
            <a:pPr marL="0" marR="0" lvl="0" indent="400050" algn="ctr" rtl="0">
              <a:spcBef>
                <a:spcPts val="0"/>
              </a:spcBef>
              <a:spcAft>
                <a:spcPts val="0"/>
              </a:spcAft>
              <a:buNone/>
            </a:pPr>
            <a:r>
              <a:rPr lang="en-US" sz="2800" b="0" i="0" dirty="0">
                <a:effectLst/>
                <a:latin typeface="Arial" panose="020B0604020202020204" pitchFamily="34" charset="0"/>
              </a:rPr>
              <a:t>Molecule conformer generation is an important task in several scientific fields, such</a:t>
            </a:r>
            <a:br>
              <a:rPr lang="en-US" sz="2800" dirty="0"/>
            </a:br>
            <a:r>
              <a:rPr lang="en-US" sz="2800" b="0" i="0" dirty="0">
                <a:effectLst/>
                <a:latin typeface="Arial" panose="020B0604020202020204" pitchFamily="34" charset="0"/>
              </a:rPr>
              <a:t>as bioinformatics, pharmacology, material discovery, etc. </a:t>
            </a:r>
            <a:r>
              <a:rPr lang="en-US" sz="2800" dirty="0"/>
              <a:t>In drug discovery, conformers of the molecule can be generated by computational means. These procedures, however, are accurate but time-consuming when dealing with large molecular graphs. In addition, machine learning (ML) methods also have difficulty in finding a suitable GNN architecture for spatiotemporal data commonly used to model 3D structures of molecules in space. As a result, techniques for building 3D structures which have stable, fast sampling procedures, and be able to generate diverse, accurate conformers are critical.</a:t>
            </a:r>
            <a:endParaRPr sz="2800" dirty="0">
              <a:solidFill>
                <a:schemeClr val="dk1"/>
              </a:solidFill>
              <a:latin typeface="Verdana"/>
              <a:ea typeface="Verdana"/>
              <a:cs typeface="Verdana"/>
              <a:sym typeface="Verdana"/>
            </a:endParaRPr>
          </a:p>
        </p:txBody>
      </p:sp>
      <p:sp>
        <p:nvSpPr>
          <p:cNvPr id="93" name="Google Shape;93;p13"/>
          <p:cNvSpPr txBox="1"/>
          <p:nvPr/>
        </p:nvSpPr>
        <p:spPr>
          <a:xfrm>
            <a:off x="362152" y="7857192"/>
            <a:ext cx="983201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FF0000"/>
                </a:solidFill>
                <a:latin typeface="Tahoma"/>
                <a:ea typeface="Tahoma"/>
                <a:cs typeface="Tahoma"/>
                <a:sym typeface="Tahoma"/>
              </a:rPr>
              <a:t>Problem Statement/Challenges</a:t>
            </a:r>
            <a:endParaRPr sz="4000" b="1" dirty="0">
              <a:solidFill>
                <a:srgbClr val="FF0000"/>
              </a:solidFill>
              <a:latin typeface="Tahoma"/>
              <a:ea typeface="Tahoma"/>
              <a:cs typeface="Tahoma"/>
              <a:sym typeface="Tahoma"/>
            </a:endParaRPr>
          </a:p>
        </p:txBody>
      </p:sp>
      <p:sp>
        <p:nvSpPr>
          <p:cNvPr id="94" name="Google Shape;94;p13"/>
          <p:cNvSpPr/>
          <p:nvPr/>
        </p:nvSpPr>
        <p:spPr>
          <a:xfrm>
            <a:off x="311891" y="12465262"/>
            <a:ext cx="20816464" cy="3205744"/>
          </a:xfrm>
          <a:prstGeom prst="roundRect">
            <a:avLst>
              <a:gd name="adj" fmla="val 2159"/>
            </a:avLst>
          </a:prstGeom>
          <a:gradFill>
            <a:gsLst>
              <a:gs pos="0">
                <a:srgbClr val="C4BD97"/>
              </a:gs>
              <a:gs pos="1000">
                <a:srgbClr val="C4BD97"/>
              </a:gs>
              <a:gs pos="42000">
                <a:schemeClr val="lt1"/>
              </a:gs>
              <a:gs pos="58999">
                <a:schemeClr val="lt1"/>
              </a:gs>
              <a:gs pos="100000">
                <a:srgbClr val="C4BD97"/>
              </a:gs>
            </a:gsLst>
            <a:lin ang="8100000" scaled="0"/>
          </a:gradFill>
          <a:ln w="38100" cap="flat" cmpd="sng">
            <a:solidFill>
              <a:srgbClr val="17365D"/>
            </a:solidFill>
            <a:prstDash val="dash"/>
            <a:round/>
            <a:headEnd type="none" w="sm" len="sm"/>
            <a:tailEnd type="none" w="sm" len="sm"/>
          </a:ln>
        </p:spPr>
        <p:txBody>
          <a:bodyPr spcFirstLastPara="1" wrap="square" lIns="91425" tIns="45700" rIns="91425" bIns="45700" anchor="ctr" anchorCtr="0">
            <a:noAutofit/>
          </a:bodyPr>
          <a:lstStyle/>
          <a:p>
            <a:pPr marL="0" marR="0" lvl="0" indent="400050" algn="ctr" rtl="0">
              <a:spcBef>
                <a:spcPts val="0"/>
              </a:spcBef>
              <a:spcAft>
                <a:spcPts val="0"/>
              </a:spcAft>
              <a:buNone/>
            </a:pPr>
            <a:r>
              <a:rPr lang="en-US" sz="2800" dirty="0"/>
              <a:t>We aim to use an ML method to learn the probability distribution of conformers given their graphs and then sample from that distribution to obtain possible conformers. To explore the conformer distribution, we propose a score-based diffusion model (SDM) which utilizes the score-based function to approximate small trajectories mapping from a tractable distribution, such as a Gaussian distribution, to the distribution of conformers. The advantage of this method over previous diffusion methods such as the Denoising Diffusion Probabilistic Model (DDPM) is that the mapping trajectories are smaller, so it is easier for GNN to enhance their representational (discriminative) power and learn the trajectories efficiently. The baselines we use for evaluation are </a:t>
            </a:r>
            <a:r>
              <a:rPr lang="en-US" sz="2800" dirty="0" err="1"/>
              <a:t>GeoDiff</a:t>
            </a:r>
            <a:r>
              <a:rPr lang="en-US" sz="2800" dirty="0"/>
              <a:t> and </a:t>
            </a:r>
            <a:r>
              <a:rPr lang="en-US" sz="2800" dirty="0" err="1"/>
              <a:t>RDKit</a:t>
            </a:r>
            <a:r>
              <a:rPr lang="en-US" sz="2800" dirty="0"/>
              <a:t> which are two current machine learning and biocomputational SOTA methods respectively.</a:t>
            </a:r>
            <a:endParaRPr lang="en-US" sz="2800" dirty="0">
              <a:solidFill>
                <a:schemeClr val="dk1"/>
              </a:solidFill>
              <a:latin typeface="Verdana"/>
              <a:ea typeface="Verdana"/>
              <a:cs typeface="Verdana"/>
              <a:sym typeface="Verdana"/>
            </a:endParaRPr>
          </a:p>
        </p:txBody>
      </p:sp>
      <p:sp>
        <p:nvSpPr>
          <p:cNvPr id="95" name="Google Shape;95;p13"/>
          <p:cNvSpPr txBox="1"/>
          <p:nvPr/>
        </p:nvSpPr>
        <p:spPr>
          <a:xfrm>
            <a:off x="278607" y="11703262"/>
            <a:ext cx="1064418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FF0000"/>
                </a:solidFill>
                <a:latin typeface="Tahoma"/>
                <a:ea typeface="Tahoma"/>
                <a:cs typeface="Tahoma"/>
                <a:sym typeface="Tahoma"/>
              </a:rPr>
              <a:t>Research Method</a:t>
            </a:r>
            <a:endParaRPr sz="4000" b="1" dirty="0">
              <a:solidFill>
                <a:srgbClr val="FF0000"/>
              </a:solidFill>
              <a:latin typeface="Tahoma"/>
              <a:ea typeface="Tahoma"/>
              <a:cs typeface="Tahoma"/>
              <a:sym typeface="Tahoma"/>
            </a:endParaRPr>
          </a:p>
        </p:txBody>
      </p:sp>
      <p:sp>
        <p:nvSpPr>
          <p:cNvPr id="96" name="Google Shape;96;p13"/>
          <p:cNvSpPr/>
          <p:nvPr/>
        </p:nvSpPr>
        <p:spPr>
          <a:xfrm>
            <a:off x="311890" y="16401422"/>
            <a:ext cx="12801601" cy="4900244"/>
          </a:xfrm>
          <a:prstGeom prst="roundRect">
            <a:avLst>
              <a:gd name="adj" fmla="val 2159"/>
            </a:avLst>
          </a:prstGeom>
          <a:gradFill>
            <a:gsLst>
              <a:gs pos="0">
                <a:srgbClr val="FFFF9B"/>
              </a:gs>
              <a:gs pos="1000">
                <a:srgbClr val="FFFF9B"/>
              </a:gs>
              <a:gs pos="42000">
                <a:schemeClr val="lt1"/>
              </a:gs>
              <a:gs pos="58999">
                <a:schemeClr val="lt1"/>
              </a:gs>
              <a:gs pos="100000">
                <a:srgbClr val="8BFFBF"/>
              </a:gs>
            </a:gsLst>
            <a:lin ang="13500000" scaled="0"/>
          </a:gradFill>
          <a:ln w="38100" cap="flat" cmpd="sng">
            <a:solidFill>
              <a:srgbClr val="17365D"/>
            </a:solidFill>
            <a:prstDash val="dash"/>
            <a:round/>
            <a:headEnd type="none" w="sm" len="sm"/>
            <a:tailEnd type="none" w="sm" len="sm"/>
          </a:ln>
        </p:spPr>
        <p:txBody>
          <a:bodyPr spcFirstLastPara="1" wrap="square" lIns="91425" tIns="45700" rIns="91425" bIns="45700" anchor="ctr" anchorCtr="0">
            <a:noAutofit/>
          </a:bodyPr>
          <a:lstStyle/>
          <a:p>
            <a:pPr lvl="0" indent="400050" algn="ctr"/>
            <a:r>
              <a:rPr lang="en-US" sz="2600" dirty="0">
                <a:solidFill>
                  <a:schemeClr val="dk1"/>
                </a:solidFill>
                <a:latin typeface="Tahoma"/>
                <a:ea typeface="Tahoma"/>
                <a:cs typeface="Tahoma"/>
                <a:sym typeface="Tahoma"/>
              </a:rPr>
              <a:t>The input to our system is a graph of the molecule and the outputs of the system are possible conformers. The core of our system is a graph neural network (GNN) that approximates the score-based function of the molecular coordinates at time t. Initially, the system samples the coordinates of the atoms in the molecule according to a Gaussian probability distribution and then discretizes the diffusion process to map those random coordinates to coordinates that follow the probability distribution of conformers. At each time t, the GNN receives the conformer at time t, the graph of the molecule, and the time when the model is used, and returns the score value to update the conformer. After T steps, a complete conformer is generated. This process is repeated many times to generate possible conformers.</a:t>
            </a:r>
            <a:endParaRPr sz="2600" dirty="0">
              <a:solidFill>
                <a:schemeClr val="dk1"/>
              </a:solidFill>
              <a:latin typeface="Tahoma"/>
              <a:ea typeface="Tahoma"/>
              <a:cs typeface="Tahoma"/>
              <a:sym typeface="Tahoma"/>
            </a:endParaRPr>
          </a:p>
        </p:txBody>
      </p:sp>
      <p:sp>
        <p:nvSpPr>
          <p:cNvPr id="97" name="Google Shape;97;p13"/>
          <p:cNvSpPr txBox="1"/>
          <p:nvPr/>
        </p:nvSpPr>
        <p:spPr>
          <a:xfrm>
            <a:off x="254794" y="15723223"/>
            <a:ext cx="71628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FF0000"/>
                </a:solidFill>
                <a:latin typeface="Tahoma"/>
                <a:ea typeface="Tahoma"/>
                <a:cs typeface="Tahoma"/>
                <a:sym typeface="Tahoma"/>
              </a:rPr>
              <a:t>System Architecture</a:t>
            </a:r>
            <a:endParaRPr sz="4000" b="1" dirty="0">
              <a:solidFill>
                <a:srgbClr val="FF0000"/>
              </a:solidFill>
              <a:latin typeface="Tahoma"/>
              <a:ea typeface="Tahoma"/>
              <a:cs typeface="Tahoma"/>
              <a:sym typeface="Tahoma"/>
            </a:endParaRPr>
          </a:p>
        </p:txBody>
      </p:sp>
      <p:sp>
        <p:nvSpPr>
          <p:cNvPr id="98" name="Google Shape;98;p13"/>
          <p:cNvSpPr/>
          <p:nvPr/>
        </p:nvSpPr>
        <p:spPr>
          <a:xfrm>
            <a:off x="330912" y="24414035"/>
            <a:ext cx="10134682" cy="5689251"/>
          </a:xfrm>
          <a:prstGeom prst="roundRect">
            <a:avLst>
              <a:gd name="adj" fmla="val 2159"/>
            </a:avLst>
          </a:prstGeom>
          <a:gradFill>
            <a:gsLst>
              <a:gs pos="0">
                <a:srgbClr val="8CB3E3"/>
              </a:gs>
              <a:gs pos="1000">
                <a:srgbClr val="8CB3E3"/>
              </a:gs>
              <a:gs pos="42000">
                <a:schemeClr val="lt1"/>
              </a:gs>
              <a:gs pos="58999">
                <a:schemeClr val="lt1"/>
              </a:gs>
              <a:gs pos="100000">
                <a:srgbClr val="8CB3E3"/>
              </a:gs>
            </a:gsLst>
            <a:path path="circle">
              <a:fillToRect r="100000" b="100000"/>
            </a:path>
            <a:tileRect l="-100000" t="-100000"/>
          </a:gradFill>
          <a:ln w="38100" cap="flat" cmpd="sng">
            <a:solidFill>
              <a:srgbClr val="17365D"/>
            </a:solidFill>
            <a:prstDash val="dash"/>
            <a:round/>
            <a:headEnd type="none" w="sm" len="sm"/>
            <a:tailEnd type="none" w="sm" len="sm"/>
          </a:ln>
        </p:spPr>
        <p:txBody>
          <a:bodyPr spcFirstLastPara="1" wrap="square" lIns="91425" tIns="45700" rIns="91425" bIns="45700" anchor="ctr" anchorCtr="0">
            <a:noAutofit/>
          </a:bodyPr>
          <a:lstStyle/>
          <a:p>
            <a:pPr marL="0" marR="0" lvl="0" indent="400050" algn="ctr" rtl="0">
              <a:spcBef>
                <a:spcPts val="0"/>
              </a:spcBef>
              <a:spcAft>
                <a:spcPts val="0"/>
              </a:spcAft>
              <a:buNone/>
            </a:pPr>
            <a:r>
              <a:rPr lang="en-US" sz="2600">
                <a:solidFill>
                  <a:schemeClr val="dk1"/>
                </a:solidFill>
                <a:latin typeface="Verdana"/>
                <a:ea typeface="Verdana"/>
                <a:cs typeface="Verdana"/>
                <a:sym typeface="Verdana"/>
              </a:rPr>
              <a:t>Mô tả</a:t>
            </a:r>
            <a:endParaRPr sz="2600">
              <a:solidFill>
                <a:schemeClr val="dk1"/>
              </a:solidFill>
              <a:latin typeface="Verdana"/>
              <a:ea typeface="Verdana"/>
              <a:cs typeface="Verdana"/>
              <a:sym typeface="Verdana"/>
            </a:endParaRPr>
          </a:p>
        </p:txBody>
      </p:sp>
      <p:sp>
        <p:nvSpPr>
          <p:cNvPr id="99" name="Google Shape;99;p13"/>
          <p:cNvSpPr txBox="1"/>
          <p:nvPr/>
        </p:nvSpPr>
        <p:spPr>
          <a:xfrm>
            <a:off x="212805" y="23527137"/>
            <a:ext cx="60198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FF0000"/>
                </a:solidFill>
                <a:latin typeface="Tahoma"/>
                <a:ea typeface="Tahoma"/>
                <a:cs typeface="Tahoma"/>
                <a:sym typeface="Tahoma"/>
              </a:rPr>
              <a:t>Results</a:t>
            </a:r>
            <a:endParaRPr sz="4000" b="1" dirty="0">
              <a:solidFill>
                <a:srgbClr val="FF0000"/>
              </a:solidFill>
              <a:latin typeface="Tahoma"/>
              <a:ea typeface="Tahoma"/>
              <a:cs typeface="Tahoma"/>
              <a:sym typeface="Tahoma"/>
            </a:endParaRPr>
          </a:p>
        </p:txBody>
      </p:sp>
      <p:sp>
        <p:nvSpPr>
          <p:cNvPr id="100" name="Google Shape;100;p13"/>
          <p:cNvSpPr txBox="1"/>
          <p:nvPr/>
        </p:nvSpPr>
        <p:spPr>
          <a:xfrm>
            <a:off x="14031754" y="167671"/>
            <a:ext cx="7156500" cy="1634891"/>
          </a:xfrm>
          <a:prstGeom prst="rect">
            <a:avLst/>
          </a:prstGeom>
          <a:noFill/>
          <a:ln>
            <a:noFill/>
          </a:ln>
        </p:spPr>
        <p:txBody>
          <a:bodyPr spcFirstLastPara="1" wrap="square" lIns="64625" tIns="32300" rIns="64625" bIns="32300" anchor="ctr" anchorCtr="0">
            <a:spAutoFit/>
          </a:bodyPr>
          <a:lstStyle/>
          <a:p>
            <a:pPr marL="0" marR="0" lvl="0" indent="0" algn="l" rtl="0">
              <a:spcBef>
                <a:spcPts val="0"/>
              </a:spcBef>
              <a:spcAft>
                <a:spcPts val="0"/>
              </a:spcAft>
              <a:buNone/>
            </a:pPr>
            <a:r>
              <a:rPr lang="en-US" sz="3400" i="1" dirty="0">
                <a:solidFill>
                  <a:schemeClr val="dk1"/>
                </a:solidFill>
                <a:latin typeface="Calibri"/>
                <a:ea typeface="Calibri"/>
                <a:cs typeface="Calibri"/>
                <a:sym typeface="Calibri"/>
              </a:rPr>
              <a:t>Group         : Drug Discovery - AI4Science</a:t>
            </a:r>
            <a:endParaRPr dirty="0"/>
          </a:p>
          <a:p>
            <a:pPr marL="0" marR="0" lvl="0" indent="0" algn="l" rtl="0">
              <a:spcBef>
                <a:spcPts val="0"/>
              </a:spcBef>
              <a:spcAft>
                <a:spcPts val="0"/>
              </a:spcAft>
              <a:buNone/>
            </a:pPr>
            <a:r>
              <a:rPr lang="en-US" sz="3400" i="1" dirty="0">
                <a:solidFill>
                  <a:schemeClr val="dk1"/>
                </a:solidFill>
                <a:latin typeface="Calibri"/>
                <a:ea typeface="Calibri"/>
                <a:cs typeface="Calibri"/>
                <a:sym typeface="Calibri"/>
              </a:rPr>
              <a:t>Student      : Dang Cao Cuong</a:t>
            </a:r>
          </a:p>
          <a:p>
            <a:pPr marL="0" marR="0" lvl="0" indent="0" algn="l" rtl="0">
              <a:spcBef>
                <a:spcPts val="0"/>
              </a:spcBef>
              <a:spcAft>
                <a:spcPts val="0"/>
              </a:spcAft>
              <a:buNone/>
            </a:pPr>
            <a:r>
              <a:rPr lang="en-US" sz="3400" i="1" dirty="0">
                <a:solidFill>
                  <a:schemeClr val="dk1"/>
                </a:solidFill>
                <a:latin typeface="Calibri"/>
                <a:ea typeface="Calibri"/>
                <a:cs typeface="Calibri"/>
                <a:sym typeface="Calibri"/>
              </a:rPr>
              <a:t>Student ID : 1952598</a:t>
            </a:r>
            <a:endParaRPr dirty="0"/>
          </a:p>
        </p:txBody>
      </p:sp>
      <p:sp>
        <p:nvSpPr>
          <p:cNvPr id="101" name="Google Shape;101;p13"/>
          <p:cNvSpPr/>
          <p:nvPr/>
        </p:nvSpPr>
        <p:spPr>
          <a:xfrm>
            <a:off x="362152" y="4501189"/>
            <a:ext cx="5501170" cy="2982624"/>
          </a:xfrm>
          <a:prstGeom prst="rect">
            <a:avLst/>
          </a:prstGeom>
          <a:solidFill>
            <a:srgbClr val="DAE5F1">
              <a:alpha val="32156"/>
            </a:srgb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a:solidFill>
                  <a:schemeClr val="dk1"/>
                </a:solidFill>
                <a:latin typeface="Verdana"/>
                <a:ea typeface="Verdana"/>
                <a:cs typeface="Verdana"/>
                <a:sym typeface="Verdana"/>
              </a:rPr>
              <a:t>Hình ảnh</a:t>
            </a:r>
            <a:endParaRPr sz="2600">
              <a:solidFill>
                <a:schemeClr val="dk1"/>
              </a:solidFill>
              <a:latin typeface="Verdana"/>
              <a:ea typeface="Verdana"/>
              <a:cs typeface="Verdana"/>
              <a:sym typeface="Verdana"/>
            </a:endParaRPr>
          </a:p>
        </p:txBody>
      </p:sp>
      <p:sp>
        <p:nvSpPr>
          <p:cNvPr id="102" name="Google Shape;102;p13"/>
          <p:cNvSpPr/>
          <p:nvPr/>
        </p:nvSpPr>
        <p:spPr>
          <a:xfrm>
            <a:off x="13286132" y="16384752"/>
            <a:ext cx="7899323" cy="4914797"/>
          </a:xfrm>
          <a:prstGeom prst="rect">
            <a:avLst/>
          </a:prstGeom>
          <a:solidFill>
            <a:srgbClr val="DAE5F1">
              <a:alpha val="32156"/>
            </a:srgb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a:solidFill>
                  <a:schemeClr val="dk1"/>
                </a:solidFill>
                <a:latin typeface="Verdana"/>
                <a:ea typeface="Verdana"/>
                <a:cs typeface="Verdana"/>
                <a:sym typeface="Verdana"/>
              </a:rPr>
              <a:t>Hình ảnh</a:t>
            </a:r>
            <a:endParaRPr sz="2600">
              <a:solidFill>
                <a:schemeClr val="dk1"/>
              </a:solidFill>
              <a:latin typeface="Verdana"/>
              <a:ea typeface="Verdana"/>
              <a:cs typeface="Verdana"/>
              <a:sym typeface="Verdana"/>
            </a:endParaRPr>
          </a:p>
        </p:txBody>
      </p:sp>
      <p:sp>
        <p:nvSpPr>
          <p:cNvPr id="103" name="Google Shape;103;p13"/>
          <p:cNvSpPr txBox="1"/>
          <p:nvPr/>
        </p:nvSpPr>
        <p:spPr>
          <a:xfrm>
            <a:off x="10492131" y="24645934"/>
            <a:ext cx="661749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FF0000"/>
                </a:solidFill>
                <a:latin typeface="Tahoma"/>
                <a:ea typeface="Tahoma"/>
                <a:cs typeface="Tahoma"/>
                <a:sym typeface="Tahoma"/>
              </a:rPr>
              <a:t>Conclusion</a:t>
            </a:r>
            <a:endParaRPr sz="4000" b="1" dirty="0">
              <a:solidFill>
                <a:srgbClr val="FF0000"/>
              </a:solidFill>
              <a:latin typeface="Tahoma"/>
              <a:ea typeface="Tahoma"/>
              <a:cs typeface="Tahoma"/>
              <a:sym typeface="Tahoma"/>
            </a:endParaRPr>
          </a:p>
        </p:txBody>
      </p:sp>
      <p:sp>
        <p:nvSpPr>
          <p:cNvPr id="104" name="Google Shape;104;p13"/>
          <p:cNvSpPr/>
          <p:nvPr/>
        </p:nvSpPr>
        <p:spPr>
          <a:xfrm>
            <a:off x="10617994" y="25374600"/>
            <a:ext cx="10567461" cy="4728686"/>
          </a:xfrm>
          <a:prstGeom prst="roundRect">
            <a:avLst>
              <a:gd name="adj" fmla="val 2159"/>
            </a:avLst>
          </a:prstGeom>
          <a:gradFill>
            <a:gsLst>
              <a:gs pos="0">
                <a:srgbClr val="FFFF9B"/>
              </a:gs>
              <a:gs pos="1000">
                <a:srgbClr val="FFFF9B"/>
              </a:gs>
              <a:gs pos="42000">
                <a:schemeClr val="lt1"/>
              </a:gs>
              <a:gs pos="58999">
                <a:schemeClr val="lt1"/>
              </a:gs>
              <a:gs pos="100000">
                <a:srgbClr val="8BFFBF"/>
              </a:gs>
            </a:gsLst>
            <a:lin ang="13500000" scaled="0"/>
          </a:gradFill>
          <a:ln w="38100" cap="flat" cmpd="sng">
            <a:solidFill>
              <a:srgbClr val="17365D"/>
            </a:solidFill>
            <a:prstDash val="dash"/>
            <a:round/>
            <a:headEnd type="none" w="sm" len="sm"/>
            <a:tailEnd type="none" w="sm" len="sm"/>
          </a:ln>
        </p:spPr>
        <p:txBody>
          <a:bodyPr spcFirstLastPara="1" wrap="square" lIns="91425" tIns="45700" rIns="91425" bIns="45700" anchor="ctr" anchorCtr="0">
            <a:noAutofit/>
          </a:bodyPr>
          <a:lstStyle/>
          <a:p>
            <a:pPr marL="0" marR="0" lvl="0" indent="400050" algn="ctr" rtl="0">
              <a:spcBef>
                <a:spcPts val="0"/>
              </a:spcBef>
              <a:spcAft>
                <a:spcPts val="0"/>
              </a:spcAft>
              <a:buNone/>
            </a:pPr>
            <a:r>
              <a:rPr lang="en-US" sz="2800" dirty="0"/>
              <a:t>The DSM method gives better results than the DDPM method used in </a:t>
            </a:r>
            <a:r>
              <a:rPr lang="en-US" sz="2800" dirty="0" err="1"/>
              <a:t>GeoDiff</a:t>
            </a:r>
            <a:r>
              <a:rPr lang="en-US" sz="2800" dirty="0"/>
              <a:t> in terms of both metrics, COV-R and COV-P. In terms of mean, the DSM method gives about 25% better results on the COV-R metric and 6.8 times better on the COV-P metric with a threshold of 1.65. Although </a:t>
            </a:r>
            <a:r>
              <a:rPr lang="en-US" sz="2800" dirty="0" err="1"/>
              <a:t>RDKit</a:t>
            </a:r>
            <a:r>
              <a:rPr lang="en-US" sz="2800" dirty="0"/>
              <a:t> biocomputational method has slightly better results than DSM, in practice </a:t>
            </a:r>
            <a:r>
              <a:rPr lang="en-US" sz="2800" dirty="0" err="1"/>
              <a:t>RDKit</a:t>
            </a:r>
            <a:r>
              <a:rPr lang="en-US" sz="2800" dirty="0"/>
              <a:t> method skips 5/200 conformers due to failure to generate a conformer. In brief, the proposed method is the most appropriate one for tasks in the drug discovery industry such as creating a large number of conformers which requires fast, stable, diverse, and accurate conformer generation.</a:t>
            </a:r>
            <a:endParaRPr sz="2800" dirty="0">
              <a:solidFill>
                <a:schemeClr val="dk1"/>
              </a:solidFill>
              <a:latin typeface="Tahoma"/>
              <a:ea typeface="Tahoma"/>
              <a:cs typeface="Tahoma"/>
              <a:sym typeface="Tahoma"/>
            </a:endParaRPr>
          </a:p>
        </p:txBody>
      </p:sp>
      <p:sp>
        <p:nvSpPr>
          <p:cNvPr id="105" name="Google Shape;105;p13"/>
          <p:cNvSpPr txBox="1"/>
          <p:nvPr/>
        </p:nvSpPr>
        <p:spPr>
          <a:xfrm>
            <a:off x="390456" y="3240131"/>
            <a:ext cx="12039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Tahoma"/>
                <a:ea typeface="Tahoma"/>
                <a:cs typeface="Tahoma"/>
                <a:sym typeface="Tahoma"/>
              </a:rPr>
              <a:t>Instructor: Assoc. Prof Quan Thanh Tho, PhD</a:t>
            </a:r>
            <a:endParaRPr dirty="0"/>
          </a:p>
        </p:txBody>
      </p:sp>
      <p:sp>
        <p:nvSpPr>
          <p:cNvPr id="106" name="Google Shape;106;p13"/>
          <p:cNvSpPr/>
          <p:nvPr/>
        </p:nvSpPr>
        <p:spPr>
          <a:xfrm>
            <a:off x="14201822" y="1828888"/>
            <a:ext cx="2843047" cy="2358249"/>
          </a:xfrm>
          <a:prstGeom prst="rect">
            <a:avLst/>
          </a:prstGeom>
          <a:gradFill>
            <a:gsLst>
              <a:gs pos="0">
                <a:schemeClr val="lt1"/>
              </a:gs>
              <a:gs pos="40000">
                <a:srgbClr val="FDFDFD"/>
              </a:gs>
              <a:gs pos="100000">
                <a:srgbClr val="7A7A7A"/>
              </a:gs>
            </a:gsLst>
            <a:path path="circle">
              <a:fillToRect l="50000" t="50000" r="50000" b="50000"/>
            </a:path>
            <a:tileRect/>
          </a:gra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dirty="0">
                <a:solidFill>
                  <a:schemeClr val="dk1"/>
                </a:solidFill>
                <a:latin typeface="Verdana"/>
                <a:ea typeface="Verdana"/>
                <a:cs typeface="Verdana"/>
                <a:sym typeface="Verdana"/>
              </a:rPr>
              <a:t>QR CODE</a:t>
            </a:r>
            <a:endParaRPr sz="2600" dirty="0">
              <a:solidFill>
                <a:schemeClr val="dk1"/>
              </a:solidFill>
              <a:latin typeface="Verdana"/>
              <a:ea typeface="Verdana"/>
              <a:cs typeface="Verdana"/>
              <a:sym typeface="Verdana"/>
            </a:endParaRPr>
          </a:p>
        </p:txBody>
      </p:sp>
      <p:pic>
        <p:nvPicPr>
          <p:cNvPr id="5" name="Picture 4">
            <a:extLst>
              <a:ext uri="{FF2B5EF4-FFF2-40B4-BE49-F238E27FC236}">
                <a16:creationId xmlns:a16="http://schemas.microsoft.com/office/drawing/2014/main" id="{8A7B0567-0F0B-271E-49CF-1030A07DC060}"/>
              </a:ext>
            </a:extLst>
          </p:cNvPr>
          <p:cNvPicPr>
            <a:picLocks noChangeAspect="1"/>
          </p:cNvPicPr>
          <p:nvPr/>
        </p:nvPicPr>
        <p:blipFill>
          <a:blip r:embed="rId4"/>
          <a:stretch>
            <a:fillRect/>
          </a:stretch>
        </p:blipFill>
        <p:spPr>
          <a:xfrm>
            <a:off x="440780" y="4563394"/>
            <a:ext cx="5248344" cy="2880299"/>
          </a:xfrm>
          <a:prstGeom prst="rect">
            <a:avLst/>
          </a:prstGeom>
        </p:spPr>
      </p:pic>
      <p:pic>
        <p:nvPicPr>
          <p:cNvPr id="9" name="Picture 8">
            <a:extLst>
              <a:ext uri="{FF2B5EF4-FFF2-40B4-BE49-F238E27FC236}">
                <a16:creationId xmlns:a16="http://schemas.microsoft.com/office/drawing/2014/main" id="{9846BE30-46B5-3870-D282-CED58E1F94BB}"/>
              </a:ext>
            </a:extLst>
          </p:cNvPr>
          <p:cNvPicPr>
            <a:picLocks noChangeAspect="1"/>
          </p:cNvPicPr>
          <p:nvPr/>
        </p:nvPicPr>
        <p:blipFill>
          <a:blip r:embed="rId5"/>
          <a:stretch>
            <a:fillRect/>
          </a:stretch>
        </p:blipFill>
        <p:spPr>
          <a:xfrm>
            <a:off x="721548" y="24539584"/>
            <a:ext cx="9379947" cy="4102579"/>
          </a:xfrm>
          <a:prstGeom prst="rect">
            <a:avLst/>
          </a:prstGeom>
        </p:spPr>
      </p:pic>
      <p:sp>
        <p:nvSpPr>
          <p:cNvPr id="10" name="TextBox 9">
            <a:extLst>
              <a:ext uri="{FF2B5EF4-FFF2-40B4-BE49-F238E27FC236}">
                <a16:creationId xmlns:a16="http://schemas.microsoft.com/office/drawing/2014/main" id="{43ED3459-09CB-CA2D-D1AC-BDA2BB13EFD8}"/>
              </a:ext>
            </a:extLst>
          </p:cNvPr>
          <p:cNvSpPr txBox="1"/>
          <p:nvPr/>
        </p:nvSpPr>
        <p:spPr>
          <a:xfrm>
            <a:off x="763205" y="28718291"/>
            <a:ext cx="9029911" cy="1384995"/>
          </a:xfrm>
          <a:prstGeom prst="rect">
            <a:avLst/>
          </a:prstGeom>
          <a:noFill/>
        </p:spPr>
        <p:txBody>
          <a:bodyPr wrap="square" rtlCol="0">
            <a:spAutoFit/>
          </a:bodyPr>
          <a:lstStyle/>
          <a:p>
            <a:pPr algn="ctr"/>
            <a:r>
              <a:rPr lang="en-US" sz="2800" dirty="0"/>
              <a:t>Table: The results of conformer generation when applying </a:t>
            </a:r>
            <a:r>
              <a:rPr lang="en-US" sz="2800" dirty="0" err="1"/>
              <a:t>RDKit</a:t>
            </a:r>
            <a:r>
              <a:rPr lang="en-US" sz="2800" dirty="0"/>
              <a:t>, DSM, and DDPM with thresholds of 1.0, 1.65, 1.7 and 1.8</a:t>
            </a:r>
          </a:p>
        </p:txBody>
      </p:sp>
      <p:sp>
        <p:nvSpPr>
          <p:cNvPr id="11" name="TextBox 10">
            <a:extLst>
              <a:ext uri="{FF2B5EF4-FFF2-40B4-BE49-F238E27FC236}">
                <a16:creationId xmlns:a16="http://schemas.microsoft.com/office/drawing/2014/main" id="{22A0CB83-C35E-24D7-00E9-CEC2B39DD437}"/>
              </a:ext>
            </a:extLst>
          </p:cNvPr>
          <p:cNvSpPr txBox="1"/>
          <p:nvPr/>
        </p:nvSpPr>
        <p:spPr>
          <a:xfrm>
            <a:off x="13311023" y="20115256"/>
            <a:ext cx="7544130" cy="954107"/>
          </a:xfrm>
          <a:prstGeom prst="rect">
            <a:avLst/>
          </a:prstGeom>
          <a:noFill/>
        </p:spPr>
        <p:txBody>
          <a:bodyPr wrap="square" rtlCol="0">
            <a:spAutoFit/>
          </a:bodyPr>
          <a:lstStyle/>
          <a:p>
            <a:pPr algn="ctr"/>
            <a:r>
              <a:rPr lang="en-US" sz="2800" dirty="0"/>
              <a:t>Figure: Generation procedure of the system via Langevin dynamics.</a:t>
            </a:r>
          </a:p>
        </p:txBody>
      </p:sp>
      <p:pic>
        <p:nvPicPr>
          <p:cNvPr id="15" name="Picture 14">
            <a:extLst>
              <a:ext uri="{FF2B5EF4-FFF2-40B4-BE49-F238E27FC236}">
                <a16:creationId xmlns:a16="http://schemas.microsoft.com/office/drawing/2014/main" id="{22392132-2AC4-CD55-E390-B34722E254B8}"/>
              </a:ext>
            </a:extLst>
          </p:cNvPr>
          <p:cNvPicPr>
            <a:picLocks noChangeAspect="1"/>
          </p:cNvPicPr>
          <p:nvPr/>
        </p:nvPicPr>
        <p:blipFill>
          <a:blip r:embed="rId6"/>
          <a:stretch>
            <a:fillRect/>
          </a:stretch>
        </p:blipFill>
        <p:spPr>
          <a:xfrm>
            <a:off x="13311023" y="16612430"/>
            <a:ext cx="7817332" cy="3385204"/>
          </a:xfrm>
          <a:prstGeom prst="rect">
            <a:avLst/>
          </a:prstGeom>
        </p:spPr>
      </p:pic>
      <p:sp>
        <p:nvSpPr>
          <p:cNvPr id="3" name="TextBox 2">
            <a:extLst>
              <a:ext uri="{FF2B5EF4-FFF2-40B4-BE49-F238E27FC236}">
                <a16:creationId xmlns:a16="http://schemas.microsoft.com/office/drawing/2014/main" id="{B39E22F8-EBB1-2FB0-C0C9-59C31AB025B0}"/>
              </a:ext>
            </a:extLst>
          </p:cNvPr>
          <p:cNvSpPr txBox="1"/>
          <p:nvPr/>
        </p:nvSpPr>
        <p:spPr>
          <a:xfrm>
            <a:off x="440780" y="2327150"/>
            <a:ext cx="12543819" cy="830997"/>
          </a:xfrm>
          <a:prstGeom prst="rect">
            <a:avLst/>
          </a:prstGeom>
          <a:noFill/>
        </p:spPr>
        <p:txBody>
          <a:bodyPr wrap="none" rtlCol="0">
            <a:spAutoFit/>
          </a:bodyPr>
          <a:lstStyle/>
          <a:p>
            <a:r>
              <a:rPr lang="en-US" sz="4800" b="1" dirty="0">
                <a:solidFill>
                  <a:schemeClr val="accent1">
                    <a:lumMod val="50000"/>
                  </a:schemeClr>
                </a:solidFill>
              </a:rPr>
              <a:t>Diffusion Model for Conformer Generation</a:t>
            </a:r>
          </a:p>
        </p:txBody>
      </p:sp>
      <p:sp>
        <p:nvSpPr>
          <p:cNvPr id="4" name="Google Shape;97;p13">
            <a:extLst>
              <a:ext uri="{FF2B5EF4-FFF2-40B4-BE49-F238E27FC236}">
                <a16:creationId xmlns:a16="http://schemas.microsoft.com/office/drawing/2014/main" id="{C5851877-341C-A48E-3CCF-9DAF5AF66E77}"/>
              </a:ext>
            </a:extLst>
          </p:cNvPr>
          <p:cNvSpPr txBox="1"/>
          <p:nvPr/>
        </p:nvSpPr>
        <p:spPr>
          <a:xfrm>
            <a:off x="278607" y="21377794"/>
            <a:ext cx="71628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FF0000"/>
                </a:solidFill>
                <a:latin typeface="Tahoma"/>
                <a:ea typeface="Tahoma"/>
                <a:cs typeface="Tahoma"/>
                <a:sym typeface="Tahoma"/>
              </a:rPr>
              <a:t>Diffusion</a:t>
            </a:r>
            <a:endParaRPr sz="4000" b="1" dirty="0">
              <a:solidFill>
                <a:srgbClr val="FF0000"/>
              </a:solidFill>
              <a:latin typeface="Tahoma"/>
              <a:ea typeface="Tahoma"/>
              <a:cs typeface="Tahoma"/>
              <a:sym typeface="Tahoma"/>
            </a:endParaRPr>
          </a:p>
        </p:txBody>
      </p:sp>
      <p:pic>
        <p:nvPicPr>
          <p:cNvPr id="7" name="Picture 6">
            <a:extLst>
              <a:ext uri="{FF2B5EF4-FFF2-40B4-BE49-F238E27FC236}">
                <a16:creationId xmlns:a16="http://schemas.microsoft.com/office/drawing/2014/main" id="{A68A2689-E04E-11F9-4842-1653A227D205}"/>
              </a:ext>
            </a:extLst>
          </p:cNvPr>
          <p:cNvPicPr>
            <a:picLocks noChangeAspect="1"/>
          </p:cNvPicPr>
          <p:nvPr/>
        </p:nvPicPr>
        <p:blipFill>
          <a:blip r:embed="rId7"/>
          <a:stretch>
            <a:fillRect/>
          </a:stretch>
        </p:blipFill>
        <p:spPr>
          <a:xfrm>
            <a:off x="5122374" y="21468582"/>
            <a:ext cx="7406574" cy="4639283"/>
          </a:xfrm>
          <a:prstGeom prst="rect">
            <a:avLst/>
          </a:prstGeom>
        </p:spPr>
      </p:pic>
      <p:pic>
        <p:nvPicPr>
          <p:cNvPr id="12" name="Picture 11">
            <a:extLst>
              <a:ext uri="{FF2B5EF4-FFF2-40B4-BE49-F238E27FC236}">
                <a16:creationId xmlns:a16="http://schemas.microsoft.com/office/drawing/2014/main" id="{0317BD99-A0B7-71CD-A330-1803FC33BD3C}"/>
              </a:ext>
            </a:extLst>
          </p:cNvPr>
          <p:cNvPicPr>
            <a:picLocks noChangeAspect="1"/>
          </p:cNvPicPr>
          <p:nvPr/>
        </p:nvPicPr>
        <p:blipFill>
          <a:blip r:embed="rId8"/>
          <a:stretch>
            <a:fillRect/>
          </a:stretch>
        </p:blipFill>
        <p:spPr>
          <a:xfrm>
            <a:off x="14439901" y="21352415"/>
            <a:ext cx="6617493" cy="62831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729</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Tahoma</vt:lpstr>
      <vt:lpstr>Open Sans Medium</vt:lpstr>
      <vt:lpstr>Verdana</vt:lpstr>
      <vt:lpstr>Office Theme</vt:lpstr>
      <vt:lpstr>VIETNAM NATIONAL UNIVERSITY UNIVERSITY OF TECHNOLOGY FACULTY OF COMPUTER SCIENCE AND ENGINEERING CAPSTONE PROJECT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BÁCH KHOA TP. HỒ CHÍ MINH KHOA KHOA HỌC VÀ KỸ THUẬT MÁY TÍNH  BÁO CÁO LUẬN VĂN/ĐỀ CƯƠNG LUẬN VĂN</dc:title>
  <cp:lastModifiedBy>Cường Đặng Cao</cp:lastModifiedBy>
  <cp:revision>11</cp:revision>
  <dcterms:modified xsi:type="dcterms:W3CDTF">2023-05-17T19:11:15Z</dcterms:modified>
</cp:coreProperties>
</file>