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3"/>
  </p:notesMasterIdLst>
  <p:handoutMasterIdLst>
    <p:handoutMasterId r:id="rId34"/>
  </p:handoutMasterIdLst>
  <p:sldIdLst>
    <p:sldId id="511" r:id="rId3"/>
    <p:sldId id="570" r:id="rId4"/>
    <p:sldId id="548" r:id="rId5"/>
    <p:sldId id="521" r:id="rId6"/>
    <p:sldId id="543" r:id="rId7"/>
    <p:sldId id="544" r:id="rId8"/>
    <p:sldId id="545" r:id="rId9"/>
    <p:sldId id="546" r:id="rId10"/>
    <p:sldId id="547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8" r:id="rId20"/>
    <p:sldId id="557" r:id="rId21"/>
    <p:sldId id="559" r:id="rId22"/>
    <p:sldId id="560" r:id="rId23"/>
    <p:sldId id="562" r:id="rId24"/>
    <p:sldId id="563" r:id="rId25"/>
    <p:sldId id="561" r:id="rId26"/>
    <p:sldId id="564" r:id="rId27"/>
    <p:sldId id="565" r:id="rId28"/>
    <p:sldId id="566" r:id="rId29"/>
    <p:sldId id="567" r:id="rId30"/>
    <p:sldId id="568" r:id="rId31"/>
    <p:sldId id="569" r:id="rId32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5400" autoAdjust="0"/>
  </p:normalViewPr>
  <p:slideViewPr>
    <p:cSldViewPr snapToGrid="0">
      <p:cViewPr>
        <p:scale>
          <a:sx n="50" d="100"/>
          <a:sy n="50" d="100"/>
        </p:scale>
        <p:origin x="2189" y="811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200" d="100"/>
          <a:sy n="200" d="100"/>
        </p:scale>
        <p:origin x="86" y="-44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68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9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1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framework7.io/reac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ZaFHx1daLU" TargetMode="External"/><Relationship Id="rId2" Type="http://schemas.openxmlformats.org/officeDocument/2006/relationships/hyperlink" Target="https://assetstore.unity.com/templ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en.wikipedia.org/wiki/Model_of_compu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Technology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4" name="Picture 2" descr="Techieshubhdeep IT 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3945255"/>
            <a:ext cx="3898265" cy="27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Changes in Modern Web Application Develop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26" y="4511992"/>
            <a:ext cx="4327854" cy="20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2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Development </a:t>
            </a:r>
            <a:r>
              <a:rPr lang="en-US" dirty="0" smtClean="0"/>
              <a:t>Framework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Arun Manglick - Technical View: .NET Ecosystem - .NET Core / Framework /  Stand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97" y="4303674"/>
            <a:ext cx="4752764" cy="23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lutter: A Google UI Framework Reaches More Platforms | Linux Addic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27" y="4540498"/>
            <a:ext cx="3709353" cy="207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4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379721"/>
            <a:ext cx="9010221" cy="1340554"/>
          </a:xfrm>
        </p:spPr>
        <p:txBody>
          <a:bodyPr/>
          <a:lstStyle/>
          <a:p>
            <a:r>
              <a:rPr lang="en-US" dirty="0" smtClean="0"/>
              <a:t>Supported libraries, SDK, programming languages for software development and deployment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is Software Development Framework?</a:t>
            </a:r>
            <a:endParaRPr lang="en-US" sz="3200" dirty="0"/>
          </a:p>
        </p:txBody>
      </p:sp>
      <p:pic>
        <p:nvPicPr>
          <p:cNvPr id="9218" name="Picture 2" descr="What is Framework in Software Engineering? | Altamira Soft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2" t="25579" r="10827" b="14192"/>
          <a:stretch/>
        </p:blipFill>
        <p:spPr bwMode="auto">
          <a:xfrm>
            <a:off x="243838" y="1816356"/>
            <a:ext cx="8544829" cy="287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2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266479"/>
            <a:ext cx="9010221" cy="1453795"/>
          </a:xfrm>
        </p:spPr>
        <p:txBody>
          <a:bodyPr>
            <a:normAutofit/>
          </a:bodyPr>
          <a:lstStyle/>
          <a:p>
            <a:r>
              <a:rPr lang="en-US" dirty="0" smtClean="0"/>
              <a:t>Unify framework for </a:t>
            </a:r>
            <a:r>
              <a:rPr lang="en-US" b="1" dirty="0" smtClean="0"/>
              <a:t>Desktop Applications</a:t>
            </a:r>
          </a:p>
          <a:p>
            <a:r>
              <a:rPr lang="en-US" b="1" dirty="0" smtClean="0"/>
              <a:t>C, C++ and C# </a:t>
            </a:r>
            <a:r>
              <a:rPr lang="en-US" dirty="0" smtClean="0"/>
              <a:t>are the most popular languages</a:t>
            </a:r>
          </a:p>
          <a:p>
            <a:r>
              <a:rPr lang="en-US" dirty="0" smtClean="0"/>
              <a:t>Visual studio IDE: Drag and Drop!!!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Net Framework</a:t>
            </a:r>
            <a:endParaRPr lang="en-US" dirty="0"/>
          </a:p>
        </p:txBody>
      </p:sp>
      <p:pic>
        <p:nvPicPr>
          <p:cNvPr id="10242" name="Picture 2" descr="Introducing .NET 5 - .NET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5"/>
          <a:stretch/>
        </p:blipFill>
        <p:spPr bwMode="auto">
          <a:xfrm>
            <a:off x="38529" y="1305816"/>
            <a:ext cx="9073073" cy="387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2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https://framework7.io/react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7 – React JS</a:t>
            </a:r>
            <a:endParaRPr lang="en-US" dirty="0"/>
          </a:p>
        </p:txBody>
      </p:sp>
      <p:pic>
        <p:nvPicPr>
          <p:cNvPr id="11266" name="Picture 2" descr="Framework7 - Full Featured Mobile HTML Framework For Building iOS &amp; Android  Ap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9" y="2392680"/>
            <a:ext cx="838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7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Framework 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49" y="1338263"/>
            <a:ext cx="7276331" cy="4817753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8530" y="6269485"/>
            <a:ext cx="9010221" cy="471874"/>
          </a:xfrm>
        </p:spPr>
        <p:txBody>
          <a:bodyPr>
            <a:noAutofit/>
          </a:bodyPr>
          <a:lstStyle/>
          <a:p>
            <a:r>
              <a:rPr lang="en-US" sz="2400" dirty="0" smtClean="0"/>
              <a:t>Framework 7 Web-App development environment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479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939276"/>
            <a:ext cx="9010221" cy="471874"/>
          </a:xfrm>
        </p:spPr>
        <p:txBody>
          <a:bodyPr>
            <a:noAutofit/>
          </a:bodyPr>
          <a:lstStyle/>
          <a:p>
            <a:r>
              <a:rPr lang="en-US" sz="2400" dirty="0" smtClean="0"/>
              <a:t>Flutter is an Android Studio plug-in:</a:t>
            </a:r>
          </a:p>
          <a:p>
            <a:pPr lvl="1"/>
            <a:r>
              <a:rPr lang="en-US" sz="2000" dirty="0" smtClean="0"/>
              <a:t>Access to the hardware of the mobile device (Bluetooth, NFC, </a:t>
            </a:r>
            <a:r>
              <a:rPr lang="en-US" sz="2000" dirty="0" err="1" smtClean="0"/>
              <a:t>Wifi</a:t>
            </a:r>
            <a:r>
              <a:rPr lang="en-US" sz="2000" dirty="0" smtClean="0"/>
              <a:t>, …)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and Flutter</a:t>
            </a:r>
            <a:endParaRPr lang="en-US" dirty="0"/>
          </a:p>
        </p:txBody>
      </p:sp>
      <p:pic>
        <p:nvPicPr>
          <p:cNvPr id="12292" name="Picture 4" descr="Flutter: A Google UI Framework Reaches More Platforms | Linux Addi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" y="1372235"/>
            <a:ext cx="7418705" cy="41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9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471159"/>
            <a:ext cx="9010221" cy="12491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product from Microsoft</a:t>
            </a:r>
          </a:p>
          <a:p>
            <a:r>
              <a:rPr lang="en-US" dirty="0" smtClean="0"/>
              <a:t>Not only for game developers, but also a cross-framework for software </a:t>
            </a:r>
            <a:r>
              <a:rPr lang="en-US" dirty="0" err="1" smtClean="0"/>
              <a:t>developemt</a:t>
            </a:r>
            <a:endParaRPr lang="en-US" dirty="0" smtClean="0"/>
          </a:p>
          <a:p>
            <a:r>
              <a:rPr lang="en-US" dirty="0" smtClean="0"/>
              <a:t>C# programing language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3D</a:t>
            </a:r>
            <a:endParaRPr lang="en-US" dirty="0"/>
          </a:p>
        </p:txBody>
      </p:sp>
      <p:pic>
        <p:nvPicPr>
          <p:cNvPr id="13314" name="Picture 2" descr="My Node-RED Dashboard with some CSS hacks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95" y="1323023"/>
            <a:ext cx="6641465" cy="37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7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assetstore.unity.com/templates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www.youtube.com/watch?v=uZaFHx1daLU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Asset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5" y="2574608"/>
            <a:ext cx="6642735" cy="37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8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</a:t>
            </a:r>
            <a:r>
              <a:rPr lang="en-US" dirty="0" smtClean="0"/>
              <a:t>Programming Language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 descr="What is a Programming Languag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30" y="4406195"/>
            <a:ext cx="33337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The 5 Best Programming Languages to Learn in 2020 - Enicarthage Pr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4105082"/>
            <a:ext cx="3044825" cy="252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019040"/>
            <a:ext cx="9010221" cy="17012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procedural programming </a:t>
            </a:r>
            <a:r>
              <a:rPr lang="en-US" b="1" dirty="0"/>
              <a:t>major focus is on functions</a:t>
            </a:r>
            <a:r>
              <a:rPr lang="en-US" dirty="0"/>
              <a:t> rather than </a:t>
            </a:r>
            <a:r>
              <a:rPr lang="en-US" dirty="0" smtClean="0"/>
              <a:t>data</a:t>
            </a:r>
          </a:p>
          <a:p>
            <a:pPr marL="109725" indent="0">
              <a:buNone/>
            </a:pPr>
            <a:endParaRPr lang="en-US" dirty="0" smtClean="0"/>
          </a:p>
          <a:p>
            <a:r>
              <a:rPr lang="en-US" dirty="0"/>
              <a:t>In Object Oriented Programming, focus is given on</a:t>
            </a:r>
            <a:r>
              <a:rPr lang="en-US" b="1" dirty="0"/>
              <a:t> data and how to access that data</a:t>
            </a:r>
            <a:r>
              <a:rPr lang="en-US" dirty="0"/>
              <a:t> and the real world scenarios share more resemblance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Procedure and OOP Programming Language</a:t>
            </a:r>
            <a:endParaRPr lang="en-US" sz="3200" dirty="0"/>
          </a:p>
        </p:txBody>
      </p:sp>
      <p:pic>
        <p:nvPicPr>
          <p:cNvPr id="16386" name="Picture 2" descr="Java - Introduction to Object Oriented Programming [OOP] - Simple Snipp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5" y="1384240"/>
            <a:ext cx="6875145" cy="331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18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Life Cycle</a:t>
            </a:r>
          </a:p>
          <a:p>
            <a:r>
              <a:rPr lang="en-US" dirty="0" smtClean="0"/>
              <a:t>Software Development Framework</a:t>
            </a:r>
          </a:p>
          <a:p>
            <a:r>
              <a:rPr lang="en-US" dirty="0" smtClean="0"/>
              <a:t>Software Programming Language</a:t>
            </a:r>
          </a:p>
          <a:p>
            <a:r>
              <a:rPr lang="en-US" dirty="0" smtClean="0"/>
              <a:t>MVC Pattern using Python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1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 &amp; </a:t>
            </a:r>
            <a:r>
              <a:rPr lang="en-US" dirty="0" smtClean="0"/>
              <a:t>Objects:</a:t>
            </a:r>
          </a:p>
          <a:p>
            <a:pPr lvl="1"/>
            <a:r>
              <a:rPr lang="en-US" dirty="0"/>
              <a:t>A class is a template which consists of data </a:t>
            </a:r>
            <a:r>
              <a:rPr lang="en-US" dirty="0" smtClean="0"/>
              <a:t>members</a:t>
            </a:r>
          </a:p>
          <a:p>
            <a:pPr lvl="1"/>
            <a:r>
              <a:rPr lang="en-US" b="1" i="1" dirty="0"/>
              <a:t>An Object is a variable of type Class</a:t>
            </a:r>
            <a:endParaRPr lang="en-US" dirty="0" smtClean="0"/>
          </a:p>
          <a:p>
            <a:r>
              <a:rPr lang="en-US" dirty="0" smtClean="0"/>
              <a:t>Inheritance:</a:t>
            </a:r>
          </a:p>
          <a:p>
            <a:pPr lvl="1"/>
            <a:r>
              <a:rPr lang="en-US" dirty="0"/>
              <a:t>When one class acquires all the properties and </a:t>
            </a:r>
            <a:r>
              <a:rPr lang="en-US" dirty="0" smtClean="0"/>
              <a:t>behaviors </a:t>
            </a:r>
            <a:r>
              <a:rPr lang="en-US" dirty="0"/>
              <a:t>of parent class </a:t>
            </a:r>
            <a:endParaRPr lang="en-US" dirty="0" smtClean="0"/>
          </a:p>
          <a:p>
            <a:r>
              <a:rPr lang="en-US" dirty="0" smtClean="0"/>
              <a:t>Polymorphism:</a:t>
            </a:r>
          </a:p>
          <a:p>
            <a:pPr lvl="1"/>
            <a:r>
              <a:rPr lang="en-US" dirty="0"/>
              <a:t>When one task is performed by different ways</a:t>
            </a:r>
            <a:endParaRPr lang="en-US" dirty="0" smtClean="0"/>
          </a:p>
          <a:p>
            <a:r>
              <a:rPr lang="en-US" dirty="0" smtClean="0"/>
              <a:t>Abstraction:</a:t>
            </a:r>
          </a:p>
          <a:p>
            <a:pPr lvl="1"/>
            <a:r>
              <a:rPr lang="en-US" b="1" dirty="0"/>
              <a:t>Hiding internal details</a:t>
            </a:r>
            <a:r>
              <a:rPr lang="en-US" dirty="0"/>
              <a:t> and showing functionality is known as </a:t>
            </a:r>
            <a:r>
              <a:rPr lang="en-US" b="1" dirty="0"/>
              <a:t>abstraction</a:t>
            </a:r>
            <a:endParaRPr lang="en-US" dirty="0" smtClean="0"/>
          </a:p>
          <a:p>
            <a:r>
              <a:rPr lang="en-US" dirty="0" smtClean="0"/>
              <a:t>Encapsulation:</a:t>
            </a:r>
          </a:p>
          <a:p>
            <a:pPr lvl="1"/>
            <a:r>
              <a:rPr lang="en-US" b="1" dirty="0"/>
              <a:t>Binding (or wrapping) code and data</a:t>
            </a:r>
            <a:r>
              <a:rPr lang="en-US" dirty="0"/>
              <a:t> together into a </a:t>
            </a:r>
            <a:r>
              <a:rPr lang="en-US" b="1" dirty="0"/>
              <a:t>single unit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7777" y="1372259"/>
            <a:ext cx="4265423" cy="6547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best performance program</a:t>
            </a:r>
          </a:p>
          <a:p>
            <a:r>
              <a:rPr lang="en-US" b="1" dirty="0" smtClean="0"/>
              <a:t>Compiler</a:t>
            </a:r>
            <a:r>
              <a:rPr lang="en-US" dirty="0" smtClean="0"/>
              <a:t> programing language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Programming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391" y="2412844"/>
            <a:ext cx="3226729" cy="397031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__LED_H_</a:t>
            </a:r>
          </a:p>
          <a:p>
            <a:r>
              <a:rPr lang="en-US" dirty="0" smtClean="0"/>
              <a:t>#define </a:t>
            </a:r>
            <a:r>
              <a:rPr lang="en-US" b="1" dirty="0" smtClean="0">
                <a:solidFill>
                  <a:srgbClr val="FF0000"/>
                </a:solidFill>
              </a:rPr>
              <a:t>__LED_H_</a:t>
            </a:r>
          </a:p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system_lib.h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user_lib.h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UserFolder</a:t>
            </a:r>
            <a:r>
              <a:rPr lang="en-US" dirty="0" smtClean="0"/>
              <a:t>/</a:t>
            </a:r>
            <a:r>
              <a:rPr lang="en-US" dirty="0" err="1" smtClean="0"/>
              <a:t>lib.h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T_on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T_off</a:t>
            </a:r>
            <a:r>
              <a:rPr lang="en-US" b="1" dirty="0" smtClean="0"/>
              <a:t>;  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setOn</a:t>
            </a:r>
            <a:r>
              <a:rPr lang="en-US" dirty="0" smtClean="0"/>
              <a:t>(long duration);</a:t>
            </a:r>
          </a:p>
          <a:p>
            <a:r>
              <a:rPr lang="en-US" dirty="0"/>
              <a:t>v</a:t>
            </a:r>
            <a:r>
              <a:rPr lang="en-US" dirty="0" smtClean="0"/>
              <a:t>oid setoff(long duration);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9524" y="2274344"/>
            <a:ext cx="3226729" cy="42473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led.h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T_on</a:t>
            </a:r>
            <a:r>
              <a:rPr lang="en-US" b="1" dirty="0"/>
              <a:t>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T_off</a:t>
            </a:r>
            <a:r>
              <a:rPr lang="en-US" b="1" dirty="0"/>
              <a:t>;  </a:t>
            </a:r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counter;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setOn</a:t>
            </a:r>
            <a:r>
              <a:rPr lang="en-US" dirty="0" smtClean="0"/>
              <a:t>(long duration){</a:t>
            </a:r>
          </a:p>
          <a:p>
            <a:r>
              <a:rPr lang="en-US" dirty="0"/>
              <a:t> </a:t>
            </a:r>
            <a:r>
              <a:rPr lang="en-US" dirty="0" smtClean="0"/>
              <a:t>    //TODO: set LED on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setoff(long duration){</a:t>
            </a:r>
          </a:p>
          <a:p>
            <a:r>
              <a:rPr lang="en-US" dirty="0"/>
              <a:t> </a:t>
            </a:r>
            <a:r>
              <a:rPr lang="en-US" dirty="0" smtClean="0"/>
              <a:t>   //TODO: set LED off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delay(long duration){</a:t>
            </a:r>
          </a:p>
          <a:p>
            <a:r>
              <a:rPr lang="en-US" dirty="0" smtClean="0"/>
              <a:t>   //TODO: set delay here</a:t>
            </a:r>
          </a:p>
          <a:p>
            <a:r>
              <a:rPr lang="en-US" dirty="0" smtClean="0"/>
              <a:t>}</a:t>
            </a:r>
          </a:p>
        </p:txBody>
      </p:sp>
      <p:pic>
        <p:nvPicPr>
          <p:cNvPr id="6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" y="1341476"/>
            <a:ext cx="985837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748" y="122479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/>
          <p:nvPr/>
        </p:nvCxnSpPr>
        <p:spPr>
          <a:xfrm flipV="1">
            <a:off x="2265680" y="3170593"/>
            <a:ext cx="2913844" cy="1544320"/>
          </a:xfrm>
          <a:prstGeom prst="bentConnector3">
            <a:avLst>
              <a:gd name="adj1" fmla="val 6220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2966720" y="4125634"/>
            <a:ext cx="2212804" cy="1239519"/>
          </a:xfrm>
          <a:prstGeom prst="bentConnector3">
            <a:avLst>
              <a:gd name="adj1" fmla="val 6102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2966720" y="4929278"/>
            <a:ext cx="2212804" cy="740677"/>
          </a:xfrm>
          <a:prstGeom prst="bentConnector3">
            <a:avLst>
              <a:gd name="adj1" fmla="val 7158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8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9010221" cy="127167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Finite-State </a:t>
            </a:r>
            <a:r>
              <a:rPr lang="en-US" b="1" dirty="0"/>
              <a:t>M</a:t>
            </a:r>
            <a:r>
              <a:rPr lang="en-US" b="1" dirty="0" smtClean="0"/>
              <a:t>achine</a:t>
            </a:r>
            <a:r>
              <a:rPr lang="en-US" dirty="0"/>
              <a:t> (</a:t>
            </a:r>
            <a:r>
              <a:rPr lang="en-US" b="1" dirty="0"/>
              <a:t>FSM</a:t>
            </a:r>
            <a:r>
              <a:rPr lang="en-US" dirty="0"/>
              <a:t>) or </a:t>
            </a:r>
            <a:r>
              <a:rPr lang="en-US" b="1" dirty="0" smtClean="0"/>
              <a:t>Deterministic</a:t>
            </a:r>
            <a:r>
              <a:rPr lang="en-US" dirty="0" smtClean="0"/>
              <a:t> </a:t>
            </a:r>
            <a:r>
              <a:rPr lang="en-US" b="1" dirty="0" smtClean="0"/>
              <a:t>Finite Automata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DFA</a:t>
            </a:r>
            <a:r>
              <a:rPr lang="en-US" dirty="0" smtClean="0"/>
              <a:t>),</a:t>
            </a:r>
            <a:r>
              <a:rPr lang="en-US" dirty="0"/>
              <a:t> </a:t>
            </a:r>
            <a:r>
              <a:rPr lang="en-US" b="1" dirty="0"/>
              <a:t>finite automaton</a:t>
            </a:r>
            <a:r>
              <a:rPr lang="en-US" dirty="0"/>
              <a:t>, or simply a </a:t>
            </a:r>
            <a:r>
              <a:rPr lang="en-US" b="1" dirty="0"/>
              <a:t>state machine</a:t>
            </a:r>
            <a:r>
              <a:rPr lang="en-US" dirty="0"/>
              <a:t>, is a mathematical </a:t>
            </a:r>
            <a:r>
              <a:rPr lang="en-US" dirty="0">
                <a:hlinkClick r:id="rId2" tooltip="Model of computation"/>
              </a:rPr>
              <a:t>model </a:t>
            </a:r>
            <a:r>
              <a:rPr lang="en-US" dirty="0" smtClean="0">
                <a:hlinkClick r:id="rId2" tooltip="Model of computation"/>
              </a:rPr>
              <a:t>of </a:t>
            </a:r>
            <a:r>
              <a:rPr lang="en-US" dirty="0">
                <a:hlinkClick r:id="rId2" tooltip="Model of computation"/>
              </a:rPr>
              <a:t>computation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pic>
        <p:nvPicPr>
          <p:cNvPr id="3074" name="Picture 2" descr="https://upload.wikimedia.org/wikipedia/commons/9/97/Torniqueterev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79" y="2752769"/>
            <a:ext cx="1307745" cy="19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54910" y="4219622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turnstile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857" y="2654414"/>
          <a:ext cx="46375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839"/>
                <a:gridCol w="1032967"/>
                <a:gridCol w="2058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File:Turnstile state machine colored.sv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12574" r="5657" b="12318"/>
          <a:stretch/>
        </p:blipFill>
        <p:spPr bwMode="auto">
          <a:xfrm>
            <a:off x="1956122" y="4938421"/>
            <a:ext cx="4919241" cy="18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83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8353441" cy="5436758"/>
          </a:xfrm>
        </p:spPr>
        <p:txBody>
          <a:bodyPr>
            <a:normAutofit fontScale="92500" lnSpcReduction="20000"/>
          </a:bodyPr>
          <a:lstStyle/>
          <a:p>
            <a:pPr marL="109725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(1){</a:t>
            </a:r>
          </a:p>
          <a:p>
            <a:pPr marL="402326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witch(status){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LOCKED: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lock_turnstile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//operation in a state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if(Coin == true)  //transition condition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 UNLOCKED; //next state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UNLOCKED: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unlock_turnstile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//operation in a state</a:t>
            </a:r>
            <a:endParaRPr lang="en-US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if(Push == true)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 condition</a:t>
            </a:r>
            <a:endParaRPr lang="en-US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LOCKED; //next state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770" y="6091203"/>
            <a:ext cx="8246110" cy="6953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AI, Data science and Deep Learning</a:t>
            </a:r>
          </a:p>
          <a:p>
            <a:r>
              <a:rPr lang="en-US" dirty="0" smtClean="0"/>
              <a:t>Interpreter programing language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Programing Language</a:t>
            </a:r>
            <a:endParaRPr lang="en-US" dirty="0"/>
          </a:p>
        </p:txBody>
      </p:sp>
      <p:pic>
        <p:nvPicPr>
          <p:cNvPr id="17410" name="Picture 2" descr="Features of Python | Top 10 Features of Python programming | Edurek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4" t="29409"/>
          <a:stretch/>
        </p:blipFill>
        <p:spPr bwMode="auto">
          <a:xfrm>
            <a:off x="718399" y="1224794"/>
            <a:ext cx="7650481" cy="469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5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608319"/>
            <a:ext cx="9010221" cy="1111955"/>
          </a:xfrm>
        </p:spPr>
        <p:txBody>
          <a:bodyPr/>
          <a:lstStyle/>
          <a:p>
            <a:r>
              <a:rPr lang="en-US" dirty="0" smtClean="0"/>
              <a:t>Flexible and high level approach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Python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86560" y="1499108"/>
            <a:ext cx="485581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_name, _age):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 = _name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_age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_name):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 = _name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2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923279"/>
            <a:ext cx="9010221" cy="796995"/>
          </a:xfrm>
        </p:spPr>
        <p:txBody>
          <a:bodyPr/>
          <a:lstStyle/>
          <a:p>
            <a:r>
              <a:rPr lang="en-US" dirty="0" smtClean="0"/>
              <a:t>A pattern for OOP program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19458" name="Picture 2" descr="What is Model-View-Controller?. Over the last year and a half (and… | by  Jesse Tyner-Bryan | CloudBoo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0" t="19149" r="10077" b="13702"/>
          <a:stretch/>
        </p:blipFill>
        <p:spPr bwMode="auto">
          <a:xfrm>
            <a:off x="965922" y="1402296"/>
            <a:ext cx="7426238" cy="35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0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MVC using Python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2" name="Picture 2" descr="MVC (Model-View-Controller) Defini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67"/>
          <a:stretch/>
        </p:blipFill>
        <p:spPr bwMode="auto">
          <a:xfrm>
            <a:off x="882958" y="4104332"/>
            <a:ext cx="7352460" cy="275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Model folder:</a:t>
            </a:r>
          </a:p>
          <a:p>
            <a:pPr lvl="1"/>
            <a:r>
              <a:rPr lang="en-US" dirty="0" smtClean="0"/>
              <a:t>Student.py</a:t>
            </a:r>
          </a:p>
          <a:p>
            <a:r>
              <a:rPr lang="en-US" dirty="0" smtClean="0"/>
              <a:t>Create Controller folder:</a:t>
            </a:r>
          </a:p>
          <a:p>
            <a:pPr lvl="1"/>
            <a:r>
              <a:rPr lang="en-US" dirty="0" smtClean="0"/>
              <a:t>StudentController.py</a:t>
            </a:r>
          </a:p>
          <a:p>
            <a:pPr lvl="1"/>
            <a:endParaRPr lang="en-US" dirty="0"/>
          </a:p>
          <a:p>
            <a:r>
              <a:rPr lang="en-US" dirty="0" smtClean="0"/>
              <a:t>The main.py is the View of the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Create a new project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" y="6172200"/>
            <a:ext cx="8881110" cy="54807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fields are </a:t>
            </a:r>
            <a:r>
              <a:rPr lang="en-US" b="1" dirty="0" smtClean="0"/>
              <a:t>highly related to the database properties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Implement the Student Class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224794"/>
            <a:ext cx="432815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_name, _age):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 = _name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_age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_name):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 = _name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_age):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_age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.age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4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Development Life Cycle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" y="4028440"/>
            <a:ext cx="5106966" cy="2665503"/>
          </a:xfrm>
          <a:prstGeom prst="rect">
            <a:avLst/>
          </a:prstGeom>
        </p:spPr>
      </p:pic>
      <p:pic>
        <p:nvPicPr>
          <p:cNvPr id="6" name="Picture 2" descr="DevO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906" y="4527167"/>
            <a:ext cx="3618235" cy="18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40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501639"/>
            <a:ext cx="9010221" cy="1218635"/>
          </a:xfrm>
        </p:spPr>
        <p:txBody>
          <a:bodyPr/>
          <a:lstStyle/>
          <a:p>
            <a:r>
              <a:rPr lang="en-US" dirty="0" smtClean="0"/>
              <a:t>Data manipulation: insert, update or delete</a:t>
            </a:r>
          </a:p>
          <a:p>
            <a:r>
              <a:rPr lang="en-US" dirty="0" smtClean="0"/>
              <a:t>Data storage: database or file management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Implement the Controller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6910" y="1803591"/>
            <a:ext cx="701345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StudentController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insertStudent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student):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(student.name,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student.age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9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916706"/>
            <a:ext cx="9010221" cy="803569"/>
          </a:xfrm>
        </p:spPr>
        <p:txBody>
          <a:bodyPr>
            <a:normAutofit/>
          </a:bodyPr>
          <a:lstStyle/>
          <a:p>
            <a:r>
              <a:rPr lang="en-US" dirty="0" smtClean="0"/>
              <a:t>A developer </a:t>
            </a:r>
            <a:r>
              <a:rPr lang="en-US" dirty="0" smtClean="0"/>
              <a:t>mainly works in the </a:t>
            </a:r>
            <a:r>
              <a:rPr lang="en-US" b="1" dirty="0" smtClean="0"/>
              <a:t>Development</a:t>
            </a:r>
            <a:r>
              <a:rPr lang="en-US" dirty="0" smtClean="0"/>
              <a:t> phase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 Cycle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6" y="1224794"/>
            <a:ext cx="7763512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943599"/>
            <a:ext cx="9010221" cy="776675"/>
          </a:xfrm>
        </p:spPr>
        <p:txBody>
          <a:bodyPr/>
          <a:lstStyle/>
          <a:p>
            <a:r>
              <a:rPr lang="en-US" dirty="0" smtClean="0"/>
              <a:t>Use-case diagram is used to model system features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pic>
        <p:nvPicPr>
          <p:cNvPr id="2050" name="Picture 2" descr="USE CASE ANALYSIS - Shopping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39" y="1475020"/>
            <a:ext cx="7069657" cy="419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63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856789"/>
            <a:ext cx="9010221" cy="863485"/>
          </a:xfrm>
        </p:spPr>
        <p:txBody>
          <a:bodyPr/>
          <a:lstStyle/>
          <a:p>
            <a:r>
              <a:rPr lang="en-US" dirty="0" smtClean="0"/>
              <a:t>Sequence diagram, Flowchart, State Machine, ….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3074" name="Picture 2" descr="Blog - Create a sequenc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" y="1535795"/>
            <a:ext cx="4544985" cy="334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eate a UML state machin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44" y="1535795"/>
            <a:ext cx="3926787" cy="301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4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775767"/>
            <a:ext cx="9010221" cy="94450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CAD Tools: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endParaRPr lang="en-US" dirty="0" smtClean="0"/>
          </a:p>
          <a:p>
            <a:r>
              <a:rPr lang="en-US" dirty="0" smtClean="0"/>
              <a:t>Software Editors: Visual studio code</a:t>
            </a:r>
          </a:p>
          <a:p>
            <a:r>
              <a:rPr lang="en-US" dirty="0" smtClean="0"/>
              <a:t>Project template: MVC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4098" name="Picture 2" descr="Software Development là gì? Software Developer cần những kỹ năng gì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41" y="1224794"/>
            <a:ext cx="7739658" cy="41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26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129" y="5619870"/>
            <a:ext cx="9010221" cy="944508"/>
          </a:xfrm>
        </p:spPr>
        <p:txBody>
          <a:bodyPr/>
          <a:lstStyle/>
          <a:p>
            <a:r>
              <a:rPr lang="en-US" dirty="0" smtClean="0"/>
              <a:t>Validation and Performance</a:t>
            </a:r>
          </a:p>
          <a:p>
            <a:r>
              <a:rPr lang="en-US" dirty="0" smtClean="0"/>
              <a:t>Testing reports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pic>
        <p:nvPicPr>
          <p:cNvPr id="5122" name="Picture 2" descr="End-to-End Testing: Driving Digital Transformation with Quality and  Autom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" y="1404820"/>
            <a:ext cx="4093589" cy="383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to create a test plan for software te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143" y="2026920"/>
            <a:ext cx="497860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40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791199"/>
            <a:ext cx="9010221" cy="9290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most important phase to upgrade the project:</a:t>
            </a:r>
          </a:p>
          <a:p>
            <a:pPr lvl="1"/>
            <a:r>
              <a:rPr lang="en-US" dirty="0" smtClean="0"/>
              <a:t>Error tracking</a:t>
            </a:r>
          </a:p>
          <a:p>
            <a:pPr lvl="1"/>
            <a:r>
              <a:rPr lang="en-US" dirty="0" smtClean="0"/>
              <a:t>CD and CI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Maintenance or Operations (</a:t>
            </a:r>
            <a:r>
              <a:rPr lang="en-US" dirty="0" err="1" smtClean="0"/>
              <a:t>DevOps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 descr="DevO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175996"/>
            <a:ext cx="4574111" cy="235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What Is CI/CD and How Does It Work? | Synops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How CI/CD can save app development time and create robust app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0" t="15395" r="12476" b="12178"/>
          <a:stretch/>
        </p:blipFill>
        <p:spPr bwMode="auto">
          <a:xfrm>
            <a:off x="5008881" y="2468789"/>
            <a:ext cx="3748854" cy="18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4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575</Words>
  <Application>Microsoft Office PowerPoint</Application>
  <PresentationFormat>On-screen Show (4:3)</PresentationFormat>
  <Paragraphs>154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Century Gothic</vt:lpstr>
      <vt:lpstr>Courier New</vt:lpstr>
      <vt:lpstr>Georgia</vt:lpstr>
      <vt:lpstr>Impact</vt:lpstr>
      <vt:lpstr>JetBrains Mono</vt:lpstr>
      <vt:lpstr>Tahoma</vt:lpstr>
      <vt:lpstr>Wingdings</vt:lpstr>
      <vt:lpstr>Wingdings 2</vt:lpstr>
      <vt:lpstr>Training presentation</vt:lpstr>
      <vt:lpstr>Software Technology</vt:lpstr>
      <vt:lpstr>Content</vt:lpstr>
      <vt:lpstr>Software Development Life Cycle</vt:lpstr>
      <vt:lpstr>Software Development Life Cycle</vt:lpstr>
      <vt:lpstr>Requirement Analysis</vt:lpstr>
      <vt:lpstr>Design</vt:lpstr>
      <vt:lpstr>Development</vt:lpstr>
      <vt:lpstr>Software Testing</vt:lpstr>
      <vt:lpstr>Maintenance or Operations (DevOps)</vt:lpstr>
      <vt:lpstr>Software Development Framework</vt:lpstr>
      <vt:lpstr>What is Software Development Framework?</vt:lpstr>
      <vt:lpstr>Dot Net Framework</vt:lpstr>
      <vt:lpstr>Framework 7 – React JS</vt:lpstr>
      <vt:lpstr>Example of Framework 7</vt:lpstr>
      <vt:lpstr>Android Studio and Flutter</vt:lpstr>
      <vt:lpstr>Unity 3D</vt:lpstr>
      <vt:lpstr>Unity Asset Store</vt:lpstr>
      <vt:lpstr>Software Programming Language</vt:lpstr>
      <vt:lpstr>Procedure and OOP Programming Language</vt:lpstr>
      <vt:lpstr>Basic concepts of OOP</vt:lpstr>
      <vt:lpstr>C/C++ Programming Language</vt:lpstr>
      <vt:lpstr>Finite State Machine (FSM)</vt:lpstr>
      <vt:lpstr>Finite State Machine Programming</vt:lpstr>
      <vt:lpstr>Python Programing Language</vt:lpstr>
      <vt:lpstr>Class in Python</vt:lpstr>
      <vt:lpstr>Model View Controller</vt:lpstr>
      <vt:lpstr>MVC using Python</vt:lpstr>
      <vt:lpstr>Step 1: Create a new project in Python</vt:lpstr>
      <vt:lpstr>Step 2: Implement the Student Class</vt:lpstr>
      <vt:lpstr>Step 3: Implement the Controller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2022-10-25T17:07:16Z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