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57" r:id="rId5"/>
    <p:sldId id="389" r:id="rId6"/>
    <p:sldId id="384" r:id="rId7"/>
    <p:sldId id="317" r:id="rId8"/>
    <p:sldId id="392" r:id="rId9"/>
    <p:sldId id="277" r:id="rId10"/>
    <p:sldId id="393" r:id="rId11"/>
    <p:sldId id="394" r:id="rId12"/>
    <p:sldId id="395" r:id="rId13"/>
    <p:sldId id="396" r:id="rId14"/>
    <p:sldId id="397" r:id="rId15"/>
    <p:sldId id="398" r:id="rId16"/>
    <p:sldId id="399" r:id="rId17"/>
    <p:sldId id="400" r:id="rId18"/>
    <p:sldId id="272" r:id="rId19"/>
    <p:sldId id="402" r:id="rId20"/>
    <p:sldId id="321" r:id="rId21"/>
    <p:sldId id="3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725" autoAdjust="0"/>
  </p:normalViewPr>
  <p:slideViewPr>
    <p:cSldViewPr snapToGrid="0">
      <p:cViewPr varScale="1">
        <p:scale>
          <a:sx n="122" d="100"/>
          <a:sy n="122" d="100"/>
        </p:scale>
        <p:origin x="427" y="10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FC617-7DE3-4DA9-9A2C-4B0AA9138A5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EEF0C71-763C-40F3-891E-46BFCE99DE71}">
      <dgm:prSet custT="1"/>
      <dgm:spPr/>
      <dgm:t>
        <a:bodyPr/>
        <a:lstStyle/>
        <a:p>
          <a:r>
            <a:rPr lang="en-US" sz="1600" dirty="0"/>
            <a:t>U</a:t>
          </a:r>
          <a:r>
            <a:rPr lang="en-US" sz="1600" b="0" dirty="0"/>
            <a:t>p to 61% of respondents feel as though sharing their mental-health issues could have </a:t>
          </a:r>
          <a:r>
            <a:rPr lang="en-US" sz="1600" dirty="0"/>
            <a:t>negative consequences</a:t>
          </a:r>
        </a:p>
      </dgm:t>
    </dgm:pt>
    <dgm:pt modelId="{941CB45B-B41B-489B-8FC9-2B3B7C177124}" type="parTrans" cxnId="{76CC21C8-B37D-4478-B3B7-028B1E1D0080}">
      <dgm:prSet/>
      <dgm:spPr/>
      <dgm:t>
        <a:bodyPr/>
        <a:lstStyle/>
        <a:p>
          <a:endParaRPr lang="en-US"/>
        </a:p>
      </dgm:t>
    </dgm:pt>
    <dgm:pt modelId="{36428540-A13F-4B8B-9DD6-AC0B4885D205}" type="sibTrans" cxnId="{76CC21C8-B37D-4478-B3B7-028B1E1D0080}">
      <dgm:prSet/>
      <dgm:spPr/>
      <dgm:t>
        <a:bodyPr/>
        <a:lstStyle/>
        <a:p>
          <a:endParaRPr lang="en-US"/>
        </a:p>
      </dgm:t>
    </dgm:pt>
    <dgm:pt modelId="{B6E6F562-4D6E-40E8-81D8-68E4003B3F9E}">
      <dgm:prSet custT="1"/>
      <dgm:spPr/>
      <dgm:t>
        <a:bodyPr/>
        <a:lstStyle/>
        <a:p>
          <a:r>
            <a:rPr lang="en-US" sz="1600" dirty="0"/>
            <a:t>T</a:t>
          </a:r>
          <a:r>
            <a:rPr lang="en-US" sz="1600" b="0" dirty="0"/>
            <a:t>he groups who fear repercussions, the majority does seek out treatment</a:t>
          </a:r>
          <a:endParaRPr lang="en-US" sz="1600" dirty="0"/>
        </a:p>
      </dgm:t>
    </dgm:pt>
    <dgm:pt modelId="{3303B078-B569-4B82-9F37-A16F759A539E}" type="parTrans" cxnId="{39D3AEB6-D461-4E4B-8E3F-DA1264E66FBB}">
      <dgm:prSet/>
      <dgm:spPr/>
      <dgm:t>
        <a:bodyPr/>
        <a:lstStyle/>
        <a:p>
          <a:endParaRPr lang="en-US"/>
        </a:p>
      </dgm:t>
    </dgm:pt>
    <dgm:pt modelId="{D6FA4522-AE89-4050-9F1A-CF37AC0499DD}" type="sibTrans" cxnId="{39D3AEB6-D461-4E4B-8E3F-DA1264E66FBB}">
      <dgm:prSet/>
      <dgm:spPr/>
      <dgm:t>
        <a:bodyPr/>
        <a:lstStyle/>
        <a:p>
          <a:endParaRPr lang="en-US"/>
        </a:p>
      </dgm:t>
    </dgm:pt>
    <dgm:pt modelId="{87D4E4BD-3FBB-463B-A0CE-E3830A1400FF}">
      <dgm:prSet custT="1"/>
      <dgm:spPr/>
      <dgm:t>
        <a:bodyPr/>
        <a:lstStyle/>
        <a:p>
          <a:r>
            <a:rPr lang="en-US" sz="1600" dirty="0"/>
            <a:t>T</a:t>
          </a:r>
          <a:r>
            <a:rPr lang="en-US" sz="1600" b="0" dirty="0"/>
            <a:t>he majority of those who fear no negative consequences, </a:t>
          </a:r>
          <a:r>
            <a:rPr lang="en-US" sz="1600" b="0" u="sng" dirty="0"/>
            <a:t>do not</a:t>
          </a:r>
          <a:r>
            <a:rPr lang="en-US" sz="1600" b="0" dirty="0"/>
            <a:t> seek out treatment</a:t>
          </a:r>
          <a:endParaRPr lang="en-US" sz="1600" dirty="0"/>
        </a:p>
      </dgm:t>
    </dgm:pt>
    <dgm:pt modelId="{88F4D02F-26BE-4087-9A75-A82844753EB1}" type="parTrans" cxnId="{D9FF15CC-6CF1-410D-A139-CA1B63B904E2}">
      <dgm:prSet/>
      <dgm:spPr/>
      <dgm:t>
        <a:bodyPr/>
        <a:lstStyle/>
        <a:p>
          <a:endParaRPr lang="en-US"/>
        </a:p>
      </dgm:t>
    </dgm:pt>
    <dgm:pt modelId="{69352E2A-C74B-470F-A1FD-F30129AA6D3E}" type="sibTrans" cxnId="{D9FF15CC-6CF1-410D-A139-CA1B63B904E2}">
      <dgm:prSet/>
      <dgm:spPr/>
      <dgm:t>
        <a:bodyPr/>
        <a:lstStyle/>
        <a:p>
          <a:endParaRPr lang="en-US"/>
        </a:p>
      </dgm:t>
    </dgm:pt>
    <dgm:pt modelId="{960116A8-F6EA-4F78-89ED-CA088A2BEAC4}">
      <dgm:prSet custT="1"/>
      <dgm:spPr/>
      <dgm:t>
        <a:bodyPr/>
        <a:lstStyle/>
        <a:p>
          <a:r>
            <a:rPr lang="de-DE" sz="1600" b="0" dirty="0"/>
            <a:t>Are </a:t>
          </a:r>
          <a:r>
            <a:rPr lang="de-DE" sz="1600" b="0" dirty="0" err="1"/>
            <a:t>those</a:t>
          </a:r>
          <a:r>
            <a:rPr lang="de-DE" sz="1600" b="0" dirty="0"/>
            <a:t> </a:t>
          </a:r>
          <a:r>
            <a:rPr lang="de-DE" sz="1600" b="0" dirty="0" err="1"/>
            <a:t>factors</a:t>
          </a:r>
          <a:r>
            <a:rPr lang="de-DE" sz="1600" b="0" dirty="0"/>
            <a:t> </a:t>
          </a:r>
          <a:r>
            <a:rPr lang="de-DE" sz="1600" b="0" dirty="0" err="1"/>
            <a:t>related</a:t>
          </a:r>
          <a:r>
            <a:rPr lang="de-DE" sz="1600" b="0" dirty="0"/>
            <a:t>?</a:t>
          </a:r>
          <a:endParaRPr lang="en-US" sz="1600" dirty="0"/>
        </a:p>
      </dgm:t>
    </dgm:pt>
    <dgm:pt modelId="{C7C05C67-43BC-4311-8D92-CFFC734D14D4}" type="parTrans" cxnId="{0956328F-8AFA-4702-A4B1-EEB1F258A891}">
      <dgm:prSet/>
      <dgm:spPr/>
      <dgm:t>
        <a:bodyPr/>
        <a:lstStyle/>
        <a:p>
          <a:endParaRPr lang="en-US"/>
        </a:p>
      </dgm:t>
    </dgm:pt>
    <dgm:pt modelId="{C5A03189-2ABA-4C3B-B6F2-870A8C243A56}" type="sibTrans" cxnId="{0956328F-8AFA-4702-A4B1-EEB1F258A891}">
      <dgm:prSet/>
      <dgm:spPr/>
      <dgm:t>
        <a:bodyPr/>
        <a:lstStyle/>
        <a:p>
          <a:endParaRPr lang="en-US"/>
        </a:p>
      </dgm:t>
    </dgm:pt>
    <dgm:pt modelId="{27676172-4383-4C85-981D-BCC858F9AB21}" type="pres">
      <dgm:prSet presAssocID="{651FC617-7DE3-4DA9-9A2C-4B0AA9138A58}" presName="vert0" presStyleCnt="0">
        <dgm:presLayoutVars>
          <dgm:dir/>
          <dgm:animOne val="branch"/>
          <dgm:animLvl val="lvl"/>
        </dgm:presLayoutVars>
      </dgm:prSet>
      <dgm:spPr/>
    </dgm:pt>
    <dgm:pt modelId="{20FB0E4E-7140-4173-936F-0A239B0555EA}" type="pres">
      <dgm:prSet presAssocID="{0EEF0C71-763C-40F3-891E-46BFCE99DE71}" presName="thickLine" presStyleLbl="alignNode1" presStyleIdx="0" presStyleCnt="4"/>
      <dgm:spPr/>
    </dgm:pt>
    <dgm:pt modelId="{1336BCD2-ADAD-4894-8CB4-C5848C72D686}" type="pres">
      <dgm:prSet presAssocID="{0EEF0C71-763C-40F3-891E-46BFCE99DE71}" presName="horz1" presStyleCnt="0"/>
      <dgm:spPr/>
    </dgm:pt>
    <dgm:pt modelId="{53D8EBDA-56BC-4D4F-8D83-8E0632407690}" type="pres">
      <dgm:prSet presAssocID="{0EEF0C71-763C-40F3-891E-46BFCE99DE71}" presName="tx1" presStyleLbl="revTx" presStyleIdx="0" presStyleCnt="4"/>
      <dgm:spPr/>
    </dgm:pt>
    <dgm:pt modelId="{F9895C79-AA4A-46EB-BD04-A481A549AB02}" type="pres">
      <dgm:prSet presAssocID="{0EEF0C71-763C-40F3-891E-46BFCE99DE71}" presName="vert1" presStyleCnt="0"/>
      <dgm:spPr/>
    </dgm:pt>
    <dgm:pt modelId="{1240F3DF-8B35-4BB4-B66A-97CAAC365D38}" type="pres">
      <dgm:prSet presAssocID="{B6E6F562-4D6E-40E8-81D8-68E4003B3F9E}" presName="thickLine" presStyleLbl="alignNode1" presStyleIdx="1" presStyleCnt="4"/>
      <dgm:spPr/>
    </dgm:pt>
    <dgm:pt modelId="{787AF502-8EC7-4658-A8A8-33D61692D00B}" type="pres">
      <dgm:prSet presAssocID="{B6E6F562-4D6E-40E8-81D8-68E4003B3F9E}" presName="horz1" presStyleCnt="0"/>
      <dgm:spPr/>
    </dgm:pt>
    <dgm:pt modelId="{E28539EB-012A-459B-9C89-9B75F39C7A8C}" type="pres">
      <dgm:prSet presAssocID="{B6E6F562-4D6E-40E8-81D8-68E4003B3F9E}" presName="tx1" presStyleLbl="revTx" presStyleIdx="1" presStyleCnt="4"/>
      <dgm:spPr/>
    </dgm:pt>
    <dgm:pt modelId="{1725BF1F-FBC1-4712-ACB9-282DAF75F1AF}" type="pres">
      <dgm:prSet presAssocID="{B6E6F562-4D6E-40E8-81D8-68E4003B3F9E}" presName="vert1" presStyleCnt="0"/>
      <dgm:spPr/>
    </dgm:pt>
    <dgm:pt modelId="{D3911D8C-F5B3-4901-A004-E49577778FBA}" type="pres">
      <dgm:prSet presAssocID="{87D4E4BD-3FBB-463B-A0CE-E3830A1400FF}" presName="thickLine" presStyleLbl="alignNode1" presStyleIdx="2" presStyleCnt="4"/>
      <dgm:spPr/>
    </dgm:pt>
    <dgm:pt modelId="{757B6BE5-17C3-4151-A3A7-314DBB525874}" type="pres">
      <dgm:prSet presAssocID="{87D4E4BD-3FBB-463B-A0CE-E3830A1400FF}" presName="horz1" presStyleCnt="0"/>
      <dgm:spPr/>
    </dgm:pt>
    <dgm:pt modelId="{6DCCAF14-3559-48C8-80FF-A4B216C8F3CE}" type="pres">
      <dgm:prSet presAssocID="{87D4E4BD-3FBB-463B-A0CE-E3830A1400FF}" presName="tx1" presStyleLbl="revTx" presStyleIdx="2" presStyleCnt="4"/>
      <dgm:spPr/>
    </dgm:pt>
    <dgm:pt modelId="{F98559F7-753B-4FAD-B73B-FFC1F7CAEDC5}" type="pres">
      <dgm:prSet presAssocID="{87D4E4BD-3FBB-463B-A0CE-E3830A1400FF}" presName="vert1" presStyleCnt="0"/>
      <dgm:spPr/>
    </dgm:pt>
    <dgm:pt modelId="{5A573F00-5E4D-4504-8ACE-4D17813B78B2}" type="pres">
      <dgm:prSet presAssocID="{960116A8-F6EA-4F78-89ED-CA088A2BEAC4}" presName="thickLine" presStyleLbl="alignNode1" presStyleIdx="3" presStyleCnt="4"/>
      <dgm:spPr/>
    </dgm:pt>
    <dgm:pt modelId="{95CBC0E0-C620-4F51-A80F-FB846AF6B579}" type="pres">
      <dgm:prSet presAssocID="{960116A8-F6EA-4F78-89ED-CA088A2BEAC4}" presName="horz1" presStyleCnt="0"/>
      <dgm:spPr/>
    </dgm:pt>
    <dgm:pt modelId="{53985719-25DE-48EB-B970-7CA63C95FF8A}" type="pres">
      <dgm:prSet presAssocID="{960116A8-F6EA-4F78-89ED-CA088A2BEAC4}" presName="tx1" presStyleLbl="revTx" presStyleIdx="3" presStyleCnt="4"/>
      <dgm:spPr/>
    </dgm:pt>
    <dgm:pt modelId="{AE1A6310-30ED-4C76-B2E5-71C31EEA6B98}" type="pres">
      <dgm:prSet presAssocID="{960116A8-F6EA-4F78-89ED-CA088A2BEAC4}" presName="vert1" presStyleCnt="0"/>
      <dgm:spPr/>
    </dgm:pt>
  </dgm:ptLst>
  <dgm:cxnLst>
    <dgm:cxn modelId="{93186B6B-9B57-4564-9104-F898A482F844}" type="presOf" srcId="{960116A8-F6EA-4F78-89ED-CA088A2BEAC4}" destId="{53985719-25DE-48EB-B970-7CA63C95FF8A}" srcOrd="0" destOrd="0" presId="urn:microsoft.com/office/officeart/2008/layout/LinedList"/>
    <dgm:cxn modelId="{1A336D52-C1FB-4112-AB3D-A08F8C388E77}" type="presOf" srcId="{651FC617-7DE3-4DA9-9A2C-4B0AA9138A58}" destId="{27676172-4383-4C85-981D-BCC858F9AB21}" srcOrd="0" destOrd="0" presId="urn:microsoft.com/office/officeart/2008/layout/LinedList"/>
    <dgm:cxn modelId="{AA82AD55-CCA1-46FD-A8C6-9CEC3328D68F}" type="presOf" srcId="{0EEF0C71-763C-40F3-891E-46BFCE99DE71}" destId="{53D8EBDA-56BC-4D4F-8D83-8E0632407690}" srcOrd="0" destOrd="0" presId="urn:microsoft.com/office/officeart/2008/layout/LinedList"/>
    <dgm:cxn modelId="{0956328F-8AFA-4702-A4B1-EEB1F258A891}" srcId="{651FC617-7DE3-4DA9-9A2C-4B0AA9138A58}" destId="{960116A8-F6EA-4F78-89ED-CA088A2BEAC4}" srcOrd="3" destOrd="0" parTransId="{C7C05C67-43BC-4311-8D92-CFFC734D14D4}" sibTransId="{C5A03189-2ABA-4C3B-B6F2-870A8C243A56}"/>
    <dgm:cxn modelId="{39D3AEB6-D461-4E4B-8E3F-DA1264E66FBB}" srcId="{651FC617-7DE3-4DA9-9A2C-4B0AA9138A58}" destId="{B6E6F562-4D6E-40E8-81D8-68E4003B3F9E}" srcOrd="1" destOrd="0" parTransId="{3303B078-B569-4B82-9F37-A16F759A539E}" sibTransId="{D6FA4522-AE89-4050-9F1A-CF37AC0499DD}"/>
    <dgm:cxn modelId="{73F020C7-E5EA-4B59-B9F9-7F72E1173876}" type="presOf" srcId="{87D4E4BD-3FBB-463B-A0CE-E3830A1400FF}" destId="{6DCCAF14-3559-48C8-80FF-A4B216C8F3CE}" srcOrd="0" destOrd="0" presId="urn:microsoft.com/office/officeart/2008/layout/LinedList"/>
    <dgm:cxn modelId="{76CC21C8-B37D-4478-B3B7-028B1E1D0080}" srcId="{651FC617-7DE3-4DA9-9A2C-4B0AA9138A58}" destId="{0EEF0C71-763C-40F3-891E-46BFCE99DE71}" srcOrd="0" destOrd="0" parTransId="{941CB45B-B41B-489B-8FC9-2B3B7C177124}" sibTransId="{36428540-A13F-4B8B-9DD6-AC0B4885D205}"/>
    <dgm:cxn modelId="{D9FF15CC-6CF1-410D-A139-CA1B63B904E2}" srcId="{651FC617-7DE3-4DA9-9A2C-4B0AA9138A58}" destId="{87D4E4BD-3FBB-463B-A0CE-E3830A1400FF}" srcOrd="2" destOrd="0" parTransId="{88F4D02F-26BE-4087-9A75-A82844753EB1}" sibTransId="{69352E2A-C74B-470F-A1FD-F30129AA6D3E}"/>
    <dgm:cxn modelId="{CFD94FD5-2833-4C2C-BCC7-646278691E75}" type="presOf" srcId="{B6E6F562-4D6E-40E8-81D8-68E4003B3F9E}" destId="{E28539EB-012A-459B-9C89-9B75F39C7A8C}" srcOrd="0" destOrd="0" presId="urn:microsoft.com/office/officeart/2008/layout/LinedList"/>
    <dgm:cxn modelId="{184CFB81-D255-464C-B726-CE1950868C01}" type="presParOf" srcId="{27676172-4383-4C85-981D-BCC858F9AB21}" destId="{20FB0E4E-7140-4173-936F-0A239B0555EA}" srcOrd="0" destOrd="0" presId="urn:microsoft.com/office/officeart/2008/layout/LinedList"/>
    <dgm:cxn modelId="{5AED89D1-89D3-4463-8E05-897A2F75892A}" type="presParOf" srcId="{27676172-4383-4C85-981D-BCC858F9AB21}" destId="{1336BCD2-ADAD-4894-8CB4-C5848C72D686}" srcOrd="1" destOrd="0" presId="urn:microsoft.com/office/officeart/2008/layout/LinedList"/>
    <dgm:cxn modelId="{B9E650BC-2430-4FA6-89E9-8A6065542B2C}" type="presParOf" srcId="{1336BCD2-ADAD-4894-8CB4-C5848C72D686}" destId="{53D8EBDA-56BC-4D4F-8D83-8E0632407690}" srcOrd="0" destOrd="0" presId="urn:microsoft.com/office/officeart/2008/layout/LinedList"/>
    <dgm:cxn modelId="{13350501-EF2E-4EE5-8516-CF57EBA4D3A9}" type="presParOf" srcId="{1336BCD2-ADAD-4894-8CB4-C5848C72D686}" destId="{F9895C79-AA4A-46EB-BD04-A481A549AB02}" srcOrd="1" destOrd="0" presId="urn:microsoft.com/office/officeart/2008/layout/LinedList"/>
    <dgm:cxn modelId="{850BB577-98D4-45F1-8DB1-CE02386AF9B8}" type="presParOf" srcId="{27676172-4383-4C85-981D-BCC858F9AB21}" destId="{1240F3DF-8B35-4BB4-B66A-97CAAC365D38}" srcOrd="2" destOrd="0" presId="urn:microsoft.com/office/officeart/2008/layout/LinedList"/>
    <dgm:cxn modelId="{69F3BCD2-D749-460F-9BD3-E27EC0496874}" type="presParOf" srcId="{27676172-4383-4C85-981D-BCC858F9AB21}" destId="{787AF502-8EC7-4658-A8A8-33D61692D00B}" srcOrd="3" destOrd="0" presId="urn:microsoft.com/office/officeart/2008/layout/LinedList"/>
    <dgm:cxn modelId="{2DAF593E-4C05-46F9-8954-C527FE77F1C1}" type="presParOf" srcId="{787AF502-8EC7-4658-A8A8-33D61692D00B}" destId="{E28539EB-012A-459B-9C89-9B75F39C7A8C}" srcOrd="0" destOrd="0" presId="urn:microsoft.com/office/officeart/2008/layout/LinedList"/>
    <dgm:cxn modelId="{7A2AFC48-823F-4096-82A2-438F68C077DE}" type="presParOf" srcId="{787AF502-8EC7-4658-A8A8-33D61692D00B}" destId="{1725BF1F-FBC1-4712-ACB9-282DAF75F1AF}" srcOrd="1" destOrd="0" presId="urn:microsoft.com/office/officeart/2008/layout/LinedList"/>
    <dgm:cxn modelId="{BC1C3F75-0AA4-4AD8-9D82-E7EED4166C81}" type="presParOf" srcId="{27676172-4383-4C85-981D-BCC858F9AB21}" destId="{D3911D8C-F5B3-4901-A004-E49577778FBA}" srcOrd="4" destOrd="0" presId="urn:microsoft.com/office/officeart/2008/layout/LinedList"/>
    <dgm:cxn modelId="{31B3BFE8-4D80-44CD-9AA3-7EFE2F5A579F}" type="presParOf" srcId="{27676172-4383-4C85-981D-BCC858F9AB21}" destId="{757B6BE5-17C3-4151-A3A7-314DBB525874}" srcOrd="5" destOrd="0" presId="urn:microsoft.com/office/officeart/2008/layout/LinedList"/>
    <dgm:cxn modelId="{E13ACCF7-4929-42FC-BCC1-5DACCD3FA27F}" type="presParOf" srcId="{757B6BE5-17C3-4151-A3A7-314DBB525874}" destId="{6DCCAF14-3559-48C8-80FF-A4B216C8F3CE}" srcOrd="0" destOrd="0" presId="urn:microsoft.com/office/officeart/2008/layout/LinedList"/>
    <dgm:cxn modelId="{5A41495D-D45C-40C7-B223-8FF92E3D53F9}" type="presParOf" srcId="{757B6BE5-17C3-4151-A3A7-314DBB525874}" destId="{F98559F7-753B-4FAD-B73B-FFC1F7CAEDC5}" srcOrd="1" destOrd="0" presId="urn:microsoft.com/office/officeart/2008/layout/LinedList"/>
    <dgm:cxn modelId="{DE8C0061-E659-4FAF-A952-920AFF882322}" type="presParOf" srcId="{27676172-4383-4C85-981D-BCC858F9AB21}" destId="{5A573F00-5E4D-4504-8ACE-4D17813B78B2}" srcOrd="6" destOrd="0" presId="urn:microsoft.com/office/officeart/2008/layout/LinedList"/>
    <dgm:cxn modelId="{65596DA6-D72B-4E43-8763-161B12181B86}" type="presParOf" srcId="{27676172-4383-4C85-981D-BCC858F9AB21}" destId="{95CBC0E0-C620-4F51-A80F-FB846AF6B579}" srcOrd="7" destOrd="0" presId="urn:microsoft.com/office/officeart/2008/layout/LinedList"/>
    <dgm:cxn modelId="{755DF0BC-05AF-4CB2-A4FE-D29B7F669378}" type="presParOf" srcId="{95CBC0E0-C620-4F51-A80F-FB846AF6B579}" destId="{53985719-25DE-48EB-B970-7CA63C95FF8A}" srcOrd="0" destOrd="0" presId="urn:microsoft.com/office/officeart/2008/layout/LinedList"/>
    <dgm:cxn modelId="{9BC7F99A-A645-4281-9E3C-4B6532208379}" type="presParOf" srcId="{95CBC0E0-C620-4F51-A80F-FB846AF6B579}" destId="{AE1A6310-30ED-4C76-B2E5-71C31EEA6B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E4033A39-DCC4-4038-9562-AEDDBBB37A99}">
      <dgm:prSet phldrT="[Text]"/>
      <dgm:spPr/>
      <dgm:t>
        <a:bodyPr/>
        <a:lstStyle/>
        <a:p>
          <a:r>
            <a:rPr lang="en-US">
              <a:latin typeface="+mn-lt"/>
            </a:rPr>
            <a:t>Random Forest Classifier</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a:latin typeface="+mn-lt"/>
          </a:endParaRPr>
        </a:p>
      </dgm:t>
    </dgm:pt>
    <dgm:pt modelId="{A4C0B4E4-70AD-4901-9E3F-7EA25DD6DAA1}">
      <dgm:prSet phldrT="[Text]" custT="1"/>
      <dgm:spPr/>
      <dgm:t>
        <a:bodyPr/>
        <a:lstStyle/>
        <a:p>
          <a:pPr>
            <a:buFont typeface="Symbol" panose="05050102010706020507" pitchFamily="18" charset="2"/>
            <a:buChar char=""/>
          </a:pPr>
          <a:r>
            <a:rPr lang="en-US" sz="1400" b="0" i="0">
              <a:effectLst/>
              <a:latin typeface="+mn-lt"/>
            </a:rPr>
            <a:t>Average Train Accuracy: 0.82 </a:t>
          </a:r>
          <a:endParaRPr lang="en-US" sz="14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a:latin typeface="+mn-lt"/>
          </a:endParaRPr>
        </a:p>
      </dgm:t>
    </dgm:pt>
    <dgm:pt modelId="{87BF7896-20EA-4E8F-B6F4-A34EC5C9CB50}">
      <dgm:prSet phldrT="[Text]"/>
      <dgm:spPr/>
      <dgm:t>
        <a:bodyPr/>
        <a:lstStyle/>
        <a:p>
          <a:r>
            <a:rPr lang="en-US">
              <a:latin typeface="+mn-lt"/>
            </a:rPr>
            <a:t>Logistical Regression</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a:latin typeface="+mn-lt"/>
          </a:endParaRPr>
        </a:p>
      </dgm:t>
    </dgm:pt>
    <dgm:pt modelId="{43CBB0A2-9D75-4264-8A30-3E8974B40658}">
      <dgm:prSet phldrT="[Text]" custT="1"/>
      <dgm:spPr/>
      <dgm:t>
        <a:bodyPr/>
        <a:lstStyle/>
        <a:p>
          <a:pPr>
            <a:buFont typeface="Symbol" panose="05050102010706020507" pitchFamily="18" charset="2"/>
            <a:buChar char=""/>
          </a:pPr>
          <a:r>
            <a:rPr lang="en-US" sz="1400" dirty="0">
              <a:solidFill>
                <a:schemeClr val="tx1"/>
              </a:solidFill>
              <a:latin typeface="+mn-lt"/>
            </a:rPr>
            <a:t>Average Train Accuracy: </a:t>
          </a:r>
          <a:r>
            <a:rPr lang="en-US" sz="1400" dirty="0">
              <a:solidFill>
                <a:srgbClr val="00B050"/>
              </a:solidFill>
              <a:latin typeface="+mn-lt"/>
            </a:rPr>
            <a:t>0.84 </a:t>
          </a: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a:latin typeface="+mn-lt"/>
          </a:endParaRPr>
        </a:p>
      </dgm:t>
    </dgm:pt>
    <dgm:pt modelId="{3DE6FF16-CA4D-4D34-ABEB-8BE6A40B5E52}">
      <dgm:prSet phldrT="[Text]"/>
      <dgm:spPr/>
      <dgm:t>
        <a:bodyPr/>
        <a:lstStyle/>
        <a:p>
          <a:pPr>
            <a:buFont typeface="Symbol" panose="05050102010706020507" pitchFamily="18" charset="2"/>
            <a:buChar char=""/>
          </a:pPr>
          <a:r>
            <a:rPr lang="en-US">
              <a:latin typeface="+mn-lt"/>
            </a:rPr>
            <a:t>KNN-Classifier</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a:p>
      </dgm:t>
    </dgm:pt>
    <dgm:pt modelId="{C032D242-8D23-4EEC-A10A-7B0691E5A409}">
      <dgm:prSet phldrT="[Text]" custT="1"/>
      <dgm:spPr/>
      <dgm:t>
        <a:bodyPr/>
        <a:lstStyle/>
        <a:p>
          <a:pPr>
            <a:buFont typeface="Symbol" panose="05050102010706020507" pitchFamily="18" charset="2"/>
            <a:buChar char=""/>
          </a:pPr>
          <a:r>
            <a:rPr lang="en-US" sz="1400">
              <a:latin typeface="+mn-lt"/>
            </a:rPr>
            <a:t>Average Train Accuracy: 0.72 </a:t>
          </a:r>
          <a:endParaRPr lang="en-US" sz="14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a:p>
      </dgm:t>
    </dgm:pt>
    <dgm:pt modelId="{0CC2D0DC-3E2E-431D-B1A1-BBCE0CA0E52F}">
      <dgm:prSet custT="1"/>
      <dgm:spPr/>
      <dgm:t>
        <a:bodyPr/>
        <a:lstStyle/>
        <a:p>
          <a:pPr>
            <a:buFont typeface="Symbol" panose="05050102010706020507" pitchFamily="18" charset="2"/>
            <a:buChar char=""/>
          </a:pPr>
          <a:r>
            <a:rPr lang="en-US" sz="1400" b="0" i="0">
              <a:effectLst/>
              <a:latin typeface="+mn-lt"/>
            </a:rPr>
            <a:t>Average Test Accuracy: 0.73</a:t>
          </a:r>
          <a:endParaRPr lang="en-US" sz="1400" dirty="0">
            <a:latin typeface="+mn-lt"/>
          </a:endParaRPr>
        </a:p>
      </dgm:t>
    </dgm:pt>
    <dgm:pt modelId="{643D6932-4ACF-4471-BA07-803019D2C79C}" type="parTrans" cxnId="{FB865170-671C-4311-AA07-0533381AB321}">
      <dgm:prSet/>
      <dgm:spPr/>
      <dgm:t>
        <a:bodyPr/>
        <a:lstStyle/>
        <a:p>
          <a:endParaRPr lang="de-DE"/>
        </a:p>
      </dgm:t>
    </dgm:pt>
    <dgm:pt modelId="{22E3FB33-E02E-48BD-912A-892C78D28258}" type="sibTrans" cxnId="{FB865170-671C-4311-AA07-0533381AB321}">
      <dgm:prSet/>
      <dgm:spPr/>
      <dgm:t>
        <a:bodyPr/>
        <a:lstStyle/>
        <a:p>
          <a:endParaRPr lang="de-DE"/>
        </a:p>
      </dgm:t>
    </dgm:pt>
    <dgm:pt modelId="{9F147724-8854-4A83-9CEE-BB0DF252B90E}">
      <dgm:prSet custT="1"/>
      <dgm:spPr/>
      <dgm:t>
        <a:bodyPr/>
        <a:lstStyle/>
        <a:p>
          <a:pPr>
            <a:buFont typeface="Symbol" panose="05050102010706020507" pitchFamily="18" charset="2"/>
            <a:buChar char=""/>
          </a:pPr>
          <a:r>
            <a:rPr lang="en-US" sz="1400" b="0">
              <a:effectLst/>
              <a:latin typeface="+mn-lt"/>
            </a:rPr>
            <a:t>Cohen Kappa Score:  </a:t>
          </a:r>
          <a:r>
            <a:rPr lang="de-DE" sz="1400" b="0" i="0">
              <a:effectLst/>
              <a:latin typeface="+mn-lt"/>
            </a:rPr>
            <a:t>0.59</a:t>
          </a:r>
          <a:endParaRPr lang="en-US" sz="1400" b="0" dirty="0">
            <a:effectLst/>
            <a:latin typeface="+mn-lt"/>
          </a:endParaRPr>
        </a:p>
      </dgm:t>
    </dgm:pt>
    <dgm:pt modelId="{5D9E8D85-A9EB-47AC-9E92-7C4FF8186D88}" type="parTrans" cxnId="{4CD10C20-E2FD-468B-B0CF-E522DCA9C2CE}">
      <dgm:prSet/>
      <dgm:spPr/>
      <dgm:t>
        <a:bodyPr/>
        <a:lstStyle/>
        <a:p>
          <a:endParaRPr lang="de-DE"/>
        </a:p>
      </dgm:t>
    </dgm:pt>
    <dgm:pt modelId="{8DE3063D-C123-49B9-AA10-36124A873598}" type="sibTrans" cxnId="{4CD10C20-E2FD-468B-B0CF-E522DCA9C2CE}">
      <dgm:prSet/>
      <dgm:spPr/>
      <dgm:t>
        <a:bodyPr/>
        <a:lstStyle/>
        <a:p>
          <a:endParaRPr lang="de-DE"/>
        </a:p>
      </dgm:t>
    </dgm:pt>
    <dgm:pt modelId="{6D024955-C2EC-44FF-BF86-C3A87E7D201D}">
      <dgm:prSet custT="1"/>
      <dgm:spPr/>
      <dgm:t>
        <a:bodyPr/>
        <a:lstStyle/>
        <a:p>
          <a:pPr>
            <a:buFont typeface="Symbol" panose="05050102010706020507" pitchFamily="18" charset="2"/>
            <a:buChar char=""/>
          </a:pPr>
          <a:r>
            <a:rPr lang="en-US" sz="1400" dirty="0">
              <a:solidFill>
                <a:schemeClr val="tx1"/>
              </a:solidFill>
              <a:latin typeface="+mn-lt"/>
            </a:rPr>
            <a:t>Average Test Accuracy: </a:t>
          </a:r>
          <a:r>
            <a:rPr lang="en-US" sz="1400" dirty="0">
              <a:solidFill>
                <a:srgbClr val="00B050"/>
              </a:solidFill>
              <a:latin typeface="+mn-lt"/>
            </a:rPr>
            <a:t>0.77</a:t>
          </a:r>
        </a:p>
      </dgm:t>
    </dgm:pt>
    <dgm:pt modelId="{547118E1-C6D6-4E2C-8E7D-194FD2F40B31}" type="parTrans" cxnId="{F0587368-E6A9-4AC8-8B94-16F9D5AD5499}">
      <dgm:prSet/>
      <dgm:spPr/>
      <dgm:t>
        <a:bodyPr/>
        <a:lstStyle/>
        <a:p>
          <a:endParaRPr lang="de-DE"/>
        </a:p>
      </dgm:t>
    </dgm:pt>
    <dgm:pt modelId="{43AE5BC5-C4D7-412B-8ED9-57E864ED76D7}" type="sibTrans" cxnId="{F0587368-E6A9-4AC8-8B94-16F9D5AD5499}">
      <dgm:prSet/>
      <dgm:spPr/>
      <dgm:t>
        <a:bodyPr/>
        <a:lstStyle/>
        <a:p>
          <a:endParaRPr lang="de-DE"/>
        </a:p>
      </dgm:t>
    </dgm:pt>
    <dgm:pt modelId="{D42EBC00-458D-4D1E-94E6-95AC4557CEE3}">
      <dgm:prSet custT="1"/>
      <dgm:spPr/>
      <dgm:t>
        <a:bodyPr/>
        <a:lstStyle/>
        <a:p>
          <a:pPr>
            <a:buFont typeface="Symbol" panose="05050102010706020507" pitchFamily="18" charset="2"/>
            <a:buChar char=""/>
          </a:pPr>
          <a:r>
            <a:rPr lang="en-US" sz="1400" dirty="0">
              <a:solidFill>
                <a:schemeClr val="tx1"/>
              </a:solidFill>
              <a:latin typeface="+mn-lt"/>
            </a:rPr>
            <a:t>Cohen Kappa Score:  </a:t>
          </a:r>
          <a:r>
            <a:rPr lang="de-DE" sz="1400" dirty="0">
              <a:solidFill>
                <a:srgbClr val="00B050"/>
              </a:solidFill>
              <a:latin typeface="+mn-lt"/>
            </a:rPr>
            <a:t>0.60</a:t>
          </a:r>
        </a:p>
        <a:p>
          <a:pPr>
            <a:buFont typeface="Symbol" panose="05050102010706020507" pitchFamily="18" charset="2"/>
            <a:buChar char=""/>
          </a:pPr>
          <a:r>
            <a:rPr lang="de-DE" sz="1400" dirty="0">
              <a:latin typeface="+mn-lt"/>
            </a:rPr>
            <a:t>Winner!</a:t>
          </a:r>
        </a:p>
      </dgm:t>
    </dgm:pt>
    <dgm:pt modelId="{1845C3DA-9C4F-4CC4-B45D-F4A9A8D08E49}" type="parTrans" cxnId="{2968822B-9E9F-4CCA-B273-0A7DC8208694}">
      <dgm:prSet/>
      <dgm:spPr/>
      <dgm:t>
        <a:bodyPr/>
        <a:lstStyle/>
        <a:p>
          <a:endParaRPr lang="de-DE"/>
        </a:p>
      </dgm:t>
    </dgm:pt>
    <dgm:pt modelId="{84F63CBC-C104-47F3-B0F8-0BA2A05324EE}" type="sibTrans" cxnId="{2968822B-9E9F-4CCA-B273-0A7DC8208694}">
      <dgm:prSet/>
      <dgm:spPr/>
      <dgm:t>
        <a:bodyPr/>
        <a:lstStyle/>
        <a:p>
          <a:endParaRPr lang="de-DE"/>
        </a:p>
      </dgm:t>
    </dgm:pt>
    <dgm:pt modelId="{795A9612-E2B6-48A5-8B89-876DA7C6A8D7}">
      <dgm:prSet custT="1"/>
      <dgm:spPr/>
      <dgm:t>
        <a:bodyPr/>
        <a:lstStyle/>
        <a:p>
          <a:pPr>
            <a:buFont typeface="Symbol" panose="05050102010706020507" pitchFamily="18" charset="2"/>
            <a:buChar char=""/>
          </a:pPr>
          <a:r>
            <a:rPr lang="en-US" sz="1400">
              <a:latin typeface="+mn-lt"/>
            </a:rPr>
            <a:t>Average Test Accuracy: 0.66</a:t>
          </a:r>
          <a:endParaRPr lang="en-US" sz="1400" dirty="0">
            <a:latin typeface="+mn-lt"/>
          </a:endParaRPr>
        </a:p>
      </dgm:t>
    </dgm:pt>
    <dgm:pt modelId="{090B67A3-9246-42D7-89EB-87C0D82106AB}" type="parTrans" cxnId="{258CF351-127E-49F5-A1DF-7B7161E1D0C7}">
      <dgm:prSet/>
      <dgm:spPr/>
      <dgm:t>
        <a:bodyPr/>
        <a:lstStyle/>
        <a:p>
          <a:endParaRPr lang="de-DE"/>
        </a:p>
      </dgm:t>
    </dgm:pt>
    <dgm:pt modelId="{0E833555-5D9D-4D0E-BD19-D327EB6590AD}" type="sibTrans" cxnId="{258CF351-127E-49F5-A1DF-7B7161E1D0C7}">
      <dgm:prSet/>
      <dgm:spPr/>
      <dgm:t>
        <a:bodyPr/>
        <a:lstStyle/>
        <a:p>
          <a:endParaRPr lang="de-DE"/>
        </a:p>
      </dgm:t>
    </dgm:pt>
    <dgm:pt modelId="{7E9A0698-95A0-4B99-8525-FBD11757B953}">
      <dgm:prSet custT="1"/>
      <dgm:spPr/>
      <dgm:t>
        <a:bodyPr/>
        <a:lstStyle/>
        <a:p>
          <a:pPr>
            <a:buFont typeface="Symbol" panose="05050102010706020507" pitchFamily="18" charset="2"/>
            <a:buChar char=""/>
          </a:pPr>
          <a:r>
            <a:rPr lang="en-US" sz="1400">
              <a:latin typeface="+mn-lt"/>
            </a:rPr>
            <a:t>Cohen Kappa Score:  </a:t>
          </a:r>
          <a:r>
            <a:rPr lang="de-DE" sz="1400">
              <a:latin typeface="+mn-lt"/>
            </a:rPr>
            <a:t>0.42</a:t>
          </a:r>
          <a:endParaRPr lang="en-US" sz="1400" dirty="0">
            <a:latin typeface="+mn-lt"/>
          </a:endParaRPr>
        </a:p>
      </dgm:t>
    </dgm:pt>
    <dgm:pt modelId="{92DB9727-1208-4956-864C-E5E8C2195D95}" type="parTrans" cxnId="{1ADA3894-82D3-42B5-A13C-1BD4A510106D}">
      <dgm:prSet/>
      <dgm:spPr/>
      <dgm:t>
        <a:bodyPr/>
        <a:lstStyle/>
        <a:p>
          <a:endParaRPr lang="de-DE"/>
        </a:p>
      </dgm:t>
    </dgm:pt>
    <dgm:pt modelId="{8F35E634-27C2-4582-991D-5877091F4C99}" type="sibTrans" cxnId="{1ADA3894-82D3-42B5-A13C-1BD4A510106D}">
      <dgm:prSet/>
      <dgm:spPr/>
      <dgm:t>
        <a:bodyPr/>
        <a:lstStyle/>
        <a:p>
          <a:endParaRPr lang="de-DE"/>
        </a:p>
      </dgm:t>
    </dgm:pt>
    <dgm:pt modelId="{13F0E0F6-ECC6-445B-A2E5-82433046C45E}" type="pres">
      <dgm:prSet presAssocID="{E5B2E815-0D19-41DC-B01B-4D608769620A}" presName="Name0" presStyleCnt="0">
        <dgm:presLayoutVars>
          <dgm:chMax/>
          <dgm:chPref/>
          <dgm:animLvl val="lvl"/>
        </dgm:presLayoutVars>
      </dgm:prSet>
      <dgm:spPr/>
    </dgm:pt>
    <dgm:pt modelId="{539DBC6A-381D-4F0B-914B-B584D7A6DC27}" type="pres">
      <dgm:prSet presAssocID="{E4033A39-DCC4-4038-9562-AEDDBBB37A99}" presName="composite1" presStyleCnt="0"/>
      <dgm:spPr/>
    </dgm:pt>
    <dgm:pt modelId="{0397C3F3-6D5A-46AA-8A35-D9771621B283}" type="pres">
      <dgm:prSet presAssocID="{E4033A39-DCC4-4038-9562-AEDDBBB37A99}" presName="parent1" presStyleLbl="alignNode1" presStyleIdx="0" presStyleCnt="3">
        <dgm:presLayoutVars>
          <dgm:chMax val="1"/>
          <dgm:chPref val="1"/>
          <dgm:bulletEnabled val="1"/>
        </dgm:presLayoutVars>
      </dgm:prSet>
      <dgm:spPr/>
    </dgm:pt>
    <dgm:pt modelId="{DE30CE6C-3863-43AB-B945-FBF28B6A6BC1}" type="pres">
      <dgm:prSet presAssocID="{E4033A39-DCC4-4038-9562-AEDDBBB37A99}" presName="Childtext1" presStyleLbl="revTx" presStyleIdx="0" presStyleCnt="3">
        <dgm:presLayoutVars>
          <dgm:bulletEnabled val="1"/>
        </dgm:presLayoutVars>
      </dgm:prSet>
      <dgm:spPr/>
    </dgm:pt>
    <dgm:pt modelId="{274E4A13-1FE3-4749-9593-E47687795769}" type="pres">
      <dgm:prSet presAssocID="{E4033A39-DCC4-4038-9562-AEDDBBB37A99}" presName="ConnectLine1" presStyleLbl="sibTrans1D1" presStyleIdx="0" presStyleCnt="3"/>
      <dgm:spPr>
        <a:noFill/>
        <a:ln w="6350" cap="flat" cmpd="sng" algn="ctr">
          <a:solidFill>
            <a:schemeClr val="accent2">
              <a:hueOff val="0"/>
              <a:satOff val="0"/>
              <a:lumOff val="0"/>
              <a:alphaOff val="0"/>
            </a:schemeClr>
          </a:solidFill>
          <a:prstDash val="dash"/>
          <a:miter lim="800000"/>
        </a:ln>
        <a:effectLst/>
      </dgm:spPr>
    </dgm:pt>
    <dgm:pt modelId="{0649D3A4-FAD8-4E90-9B54-8B27A98DBDB7}" type="pres">
      <dgm:prSet presAssocID="{E4033A39-DCC4-4038-9562-AEDDBBB37A99}" presName="ConnectLineEnd1" presStyleLbl="lnNode1" presStyleIdx="0" presStyleCnt="3"/>
      <dgm:spPr/>
    </dgm:pt>
    <dgm:pt modelId="{A501E440-FD07-47E6-A8D8-A9D6366E44DC}" type="pres">
      <dgm:prSet presAssocID="{E4033A39-DCC4-4038-9562-AEDDBBB37A99}" presName="EmptyPane1" presStyleCnt="0"/>
      <dgm:spPr/>
    </dgm:pt>
    <dgm:pt modelId="{175E9FAE-5814-4414-8AD5-4C2190E2B7E7}" type="pres">
      <dgm:prSet presAssocID="{80AB0E5B-0C58-465D-A545-5B21133D2849}" presName="spaceBetweenRectangles1" presStyleCnt="0"/>
      <dgm:spPr/>
    </dgm:pt>
    <dgm:pt modelId="{CEA703FE-DC02-4D21-A368-86179ADCD278}" type="pres">
      <dgm:prSet presAssocID="{87BF7896-20EA-4E8F-B6F4-A34EC5C9CB50}" presName="composite1" presStyleCnt="0"/>
      <dgm:spPr/>
    </dgm:pt>
    <dgm:pt modelId="{4036DCB0-D350-4114-9CB8-5156D3253370}" type="pres">
      <dgm:prSet presAssocID="{87BF7896-20EA-4E8F-B6F4-A34EC5C9CB50}" presName="parent1" presStyleLbl="alignNode1" presStyleIdx="1" presStyleCnt="3">
        <dgm:presLayoutVars>
          <dgm:chMax val="1"/>
          <dgm:chPref val="1"/>
          <dgm:bulletEnabled val="1"/>
        </dgm:presLayoutVars>
      </dgm:prSet>
      <dgm:spPr/>
    </dgm:pt>
    <dgm:pt modelId="{4B544BF0-0115-44FC-8FD8-46ABE7B7F96C}" type="pres">
      <dgm:prSet presAssocID="{87BF7896-20EA-4E8F-B6F4-A34EC5C9CB50}" presName="Childtext1" presStyleLbl="revTx" presStyleIdx="1" presStyleCnt="3">
        <dgm:presLayoutVars>
          <dgm:bulletEnabled val="1"/>
        </dgm:presLayoutVars>
      </dgm:prSet>
      <dgm:spPr/>
    </dgm:pt>
    <dgm:pt modelId="{F864A214-99B7-4E25-B72D-1BDFF6A8DE4B}" type="pres">
      <dgm:prSet presAssocID="{87BF7896-20EA-4E8F-B6F4-A34EC5C9CB50}" presName="ConnectLine1" presStyleLbl="sibTrans1D1" presStyleIdx="1" presStyleCnt="3"/>
      <dgm:spPr>
        <a:noFill/>
        <a:ln w="6350" cap="flat" cmpd="sng" algn="ctr">
          <a:solidFill>
            <a:schemeClr val="accent3">
              <a:hueOff val="0"/>
              <a:satOff val="0"/>
              <a:lumOff val="0"/>
              <a:alphaOff val="0"/>
            </a:schemeClr>
          </a:solidFill>
          <a:prstDash val="dash"/>
          <a:miter lim="800000"/>
        </a:ln>
        <a:effectLst/>
      </dgm:spPr>
    </dgm:pt>
    <dgm:pt modelId="{FB26D1E2-73EF-4A49-9D5C-C3113579EC37}" type="pres">
      <dgm:prSet presAssocID="{87BF7896-20EA-4E8F-B6F4-A34EC5C9CB50}" presName="ConnectLineEnd1" presStyleLbl="lnNode1" presStyleIdx="1" presStyleCnt="3"/>
      <dgm:spPr/>
    </dgm:pt>
    <dgm:pt modelId="{67467836-B3FF-40F0-ABA7-17AB03F9BE74}" type="pres">
      <dgm:prSet presAssocID="{87BF7896-20EA-4E8F-B6F4-A34EC5C9CB50}" presName="EmptyPane1" presStyleCnt="0"/>
      <dgm:spPr/>
    </dgm:pt>
    <dgm:pt modelId="{2E1A0EF4-6D98-4AE5-B872-2AC38D6C96F9}" type="pres">
      <dgm:prSet presAssocID="{D63CE73E-35DE-48C3-8753-7648BC953C0D}" presName="spaceBetweenRectangles1" presStyleCnt="0"/>
      <dgm:spPr/>
    </dgm:pt>
    <dgm:pt modelId="{46688646-B881-4D6E-B9E3-48B4A3E0314F}" type="pres">
      <dgm:prSet presAssocID="{3DE6FF16-CA4D-4D34-ABEB-8BE6A40B5E52}" presName="composite1" presStyleCnt="0"/>
      <dgm:spPr/>
    </dgm:pt>
    <dgm:pt modelId="{F81856A0-7012-4886-80BE-14C33056BABA}" type="pres">
      <dgm:prSet presAssocID="{3DE6FF16-CA4D-4D34-ABEB-8BE6A40B5E52}" presName="parent1" presStyleLbl="alignNode1" presStyleIdx="2" presStyleCnt="3">
        <dgm:presLayoutVars>
          <dgm:chMax val="1"/>
          <dgm:chPref val="1"/>
          <dgm:bulletEnabled val="1"/>
        </dgm:presLayoutVars>
      </dgm:prSet>
      <dgm:spPr/>
    </dgm:pt>
    <dgm:pt modelId="{C1DA2206-7C1E-4438-820C-9620FFE8BD34}" type="pres">
      <dgm:prSet presAssocID="{3DE6FF16-CA4D-4D34-ABEB-8BE6A40B5E52}" presName="Childtext1" presStyleLbl="revTx" presStyleIdx="2" presStyleCnt="3">
        <dgm:presLayoutVars>
          <dgm:bulletEnabled val="1"/>
        </dgm:presLayoutVars>
      </dgm:prSet>
      <dgm:spPr/>
    </dgm:pt>
    <dgm:pt modelId="{2C0DB1C7-F845-4752-ABC7-7BD9124C5F58}" type="pres">
      <dgm:prSet presAssocID="{3DE6FF16-CA4D-4D34-ABEB-8BE6A40B5E52}" presName="ConnectLine1" presStyleLbl="sibTrans1D1" presStyleIdx="2" presStyleCnt="3"/>
      <dgm:spPr>
        <a:noFill/>
        <a:ln w="6350" cap="flat" cmpd="sng" algn="ctr">
          <a:solidFill>
            <a:schemeClr val="accent4">
              <a:hueOff val="0"/>
              <a:satOff val="0"/>
              <a:lumOff val="0"/>
              <a:alphaOff val="0"/>
            </a:schemeClr>
          </a:solidFill>
          <a:prstDash val="dash"/>
          <a:miter lim="800000"/>
        </a:ln>
        <a:effectLst/>
      </dgm:spPr>
    </dgm:pt>
    <dgm:pt modelId="{5FAD5A36-CDF4-480D-91E6-F496260F0245}" type="pres">
      <dgm:prSet presAssocID="{3DE6FF16-CA4D-4D34-ABEB-8BE6A40B5E52}" presName="ConnectLineEnd1" presStyleLbl="lnNode1" presStyleIdx="2" presStyleCnt="3"/>
      <dgm:spPr/>
    </dgm:pt>
    <dgm:pt modelId="{7A68A9F6-6B68-431F-858A-EE3ABE3FDE64}" type="pres">
      <dgm:prSet presAssocID="{3DE6FF16-CA4D-4D34-ABEB-8BE6A40B5E52}" presName="EmptyPane1" presStyleCnt="0"/>
      <dgm:spPr/>
    </dgm:pt>
  </dgm:ptLst>
  <dgm:cxnLst>
    <dgm:cxn modelId="{8F21F509-8A19-47C8-90D1-0705933231FC}" type="presOf" srcId="{E5B2E815-0D19-41DC-B01B-4D608769620A}" destId="{13F0E0F6-ECC6-445B-A2E5-82433046C45E}" srcOrd="0" destOrd="0" presId="urn:microsoft.com/office/officeart/2016/7/layout/RoundedRectangleTimeline"/>
    <dgm:cxn modelId="{92330C11-C197-4512-BDA4-8D8A69AF7D1C}" srcId="{E5B2E815-0D19-41DC-B01B-4D608769620A}" destId="{87BF7896-20EA-4E8F-B6F4-A34EC5C9CB50}" srcOrd="1" destOrd="0" parTransId="{05E47BA5-F724-4AEE-9B5B-401F18E028E6}" sibTransId="{D63CE73E-35DE-48C3-8753-7648BC953C0D}"/>
    <dgm:cxn modelId="{4CD10C20-E2FD-468B-B0CF-E522DCA9C2CE}" srcId="{E4033A39-DCC4-4038-9562-AEDDBBB37A99}" destId="{9F147724-8854-4A83-9CEE-BB0DF252B90E}" srcOrd="2" destOrd="0" parTransId="{5D9E8D85-A9EB-47AC-9E92-7C4FF8186D88}" sibTransId="{8DE3063D-C123-49B9-AA10-36124A873598}"/>
    <dgm:cxn modelId="{2968822B-9E9F-4CCA-B273-0A7DC8208694}" srcId="{87BF7896-20EA-4E8F-B6F4-A34EC5C9CB50}" destId="{D42EBC00-458D-4D1E-94E6-95AC4557CEE3}" srcOrd="2" destOrd="0" parTransId="{1845C3DA-9C4F-4CC4-B45D-F4A9A8D08E49}" sibTransId="{84F63CBC-C104-47F3-B0F8-0BA2A05324EE}"/>
    <dgm:cxn modelId="{480C6037-8001-405B-A2BF-22129917410A}" type="presOf" srcId="{C032D242-8D23-4EEC-A10A-7B0691E5A409}" destId="{C1DA2206-7C1E-4438-820C-9620FFE8BD34}" srcOrd="0" destOrd="0" presId="urn:microsoft.com/office/officeart/2016/7/layout/RoundedRectangleTimeline"/>
    <dgm:cxn modelId="{E5A0B33B-9EF5-43BF-A94C-E3F6A4A76ADB}" type="presOf" srcId="{A4C0B4E4-70AD-4901-9E3F-7EA25DD6DAA1}" destId="{DE30CE6C-3863-43AB-B945-FBF28B6A6BC1}" srcOrd="0" destOrd="0" presId="urn:microsoft.com/office/officeart/2016/7/layout/RoundedRectangleTimeline"/>
    <dgm:cxn modelId="{A8440562-452A-4DEB-9174-AE885CF48E41}" type="presOf" srcId="{E4033A39-DCC4-4038-9562-AEDDBBB37A99}" destId="{0397C3F3-6D5A-46AA-8A35-D9771621B283}" srcOrd="0" destOrd="0" presId="urn:microsoft.com/office/officeart/2016/7/layout/RoundedRectangleTimeline"/>
    <dgm:cxn modelId="{32EF2862-2950-4DF8-BEA8-CD19460CCA31}" srcId="{E5B2E815-0D19-41DC-B01B-4D608769620A}" destId="{E4033A39-DCC4-4038-9562-AEDDBBB37A99}" srcOrd="0"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F0587368-E6A9-4AC8-8B94-16F9D5AD5499}" srcId="{87BF7896-20EA-4E8F-B6F4-A34EC5C9CB50}" destId="{6D024955-C2EC-44FF-BF86-C3A87E7D201D}" srcOrd="1" destOrd="0" parTransId="{547118E1-C6D6-4E2C-8E7D-194FD2F40B31}" sibTransId="{43AE5BC5-C4D7-412B-8ED9-57E864ED76D7}"/>
    <dgm:cxn modelId="{FCDAFA49-5B75-4ABC-9F84-BA7621FE8CED}" type="presOf" srcId="{D42EBC00-458D-4D1E-94E6-95AC4557CEE3}" destId="{4B544BF0-0115-44FC-8FD8-46ABE7B7F96C}" srcOrd="0" destOrd="2" presId="urn:microsoft.com/office/officeart/2016/7/layout/RoundedRectangleTimeline"/>
    <dgm:cxn modelId="{66584D6B-E174-47CF-A9C1-140818487C15}" type="presOf" srcId="{6D024955-C2EC-44FF-BF86-C3A87E7D201D}" destId="{4B544BF0-0115-44FC-8FD8-46ABE7B7F96C}" srcOrd="0" destOrd="1" presId="urn:microsoft.com/office/officeart/2016/7/layout/RoundedRectangleTimeline"/>
    <dgm:cxn modelId="{5B5BF74D-3283-437F-A720-6BD810D0DDB2}" type="presOf" srcId="{7E9A0698-95A0-4B99-8525-FBD11757B953}" destId="{C1DA2206-7C1E-4438-820C-9620FFE8BD34}" srcOrd="0" destOrd="2" presId="urn:microsoft.com/office/officeart/2016/7/layout/RoundedRectangleTimeline"/>
    <dgm:cxn modelId="{12031270-34AC-41A8-8C64-A4B66DD354A1}" type="presOf" srcId="{0CC2D0DC-3E2E-431D-B1A1-BBCE0CA0E52F}" destId="{DE30CE6C-3863-43AB-B945-FBF28B6A6BC1}" srcOrd="0" destOrd="1" presId="urn:microsoft.com/office/officeart/2016/7/layout/RoundedRectangleTimeline"/>
    <dgm:cxn modelId="{FB865170-671C-4311-AA07-0533381AB321}" srcId="{E4033A39-DCC4-4038-9562-AEDDBBB37A99}" destId="{0CC2D0DC-3E2E-431D-B1A1-BBCE0CA0E52F}" srcOrd="1" destOrd="0" parTransId="{643D6932-4ACF-4471-BA07-803019D2C79C}" sibTransId="{22E3FB33-E02E-48BD-912A-892C78D28258}"/>
    <dgm:cxn modelId="{258CF351-127E-49F5-A1DF-7B7161E1D0C7}" srcId="{3DE6FF16-CA4D-4D34-ABEB-8BE6A40B5E52}" destId="{795A9612-E2B6-48A5-8B89-876DA7C6A8D7}" srcOrd="1" destOrd="0" parTransId="{090B67A3-9246-42D7-89EB-87C0D82106AB}" sibTransId="{0E833555-5D9D-4D0E-BD19-D327EB6590AD}"/>
    <dgm:cxn modelId="{D9403C73-FB83-47D6-85AE-067D49ED63F2}" srcId="{3DE6FF16-CA4D-4D34-ABEB-8BE6A40B5E52}" destId="{C032D242-8D23-4EEC-A10A-7B0691E5A409}" srcOrd="0" destOrd="0" parTransId="{167DA838-BF1F-42A4-81E8-806F40795A14}" sibTransId="{7EFA60CA-572D-434D-B452-A4ACBAEB4D2C}"/>
    <dgm:cxn modelId="{2F7B0475-F335-46EA-801E-8CD2FC9AA3F6}" type="presOf" srcId="{3DE6FF16-CA4D-4D34-ABEB-8BE6A40B5E52}" destId="{F81856A0-7012-4886-80BE-14C33056BABA}"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1ADA3894-82D3-42B5-A13C-1BD4A510106D}" srcId="{3DE6FF16-CA4D-4D34-ABEB-8BE6A40B5E52}" destId="{7E9A0698-95A0-4B99-8525-FBD11757B953}" srcOrd="2" destOrd="0" parTransId="{92DB9727-1208-4956-864C-E5E8C2195D95}" sibTransId="{8F35E634-27C2-4582-991D-5877091F4C99}"/>
    <dgm:cxn modelId="{79C7B9B3-8F67-4AED-9BC3-4829A87A67FB}" type="presOf" srcId="{795A9612-E2B6-48A5-8B89-876DA7C6A8D7}" destId="{C1DA2206-7C1E-4438-820C-9620FFE8BD34}" srcOrd="0" destOrd="1" presId="urn:microsoft.com/office/officeart/2016/7/layout/RoundedRectangleTimeline"/>
    <dgm:cxn modelId="{3613C5C2-C8F4-4210-AAD5-678EDD437BBF}" type="presOf" srcId="{87BF7896-20EA-4E8F-B6F4-A34EC5C9CB50}" destId="{4036DCB0-D350-4114-9CB8-5156D3253370}" srcOrd="0" destOrd="0" presId="urn:microsoft.com/office/officeart/2016/7/layout/RoundedRectangleTimeline"/>
    <dgm:cxn modelId="{636DE8C5-F706-4BA5-855F-85FD2239E2BE}" srcId="{E5B2E815-0D19-41DC-B01B-4D608769620A}" destId="{3DE6FF16-CA4D-4D34-ABEB-8BE6A40B5E52}" srcOrd="2" destOrd="0" parTransId="{DA9CCCCB-8206-4757-82C8-F885E9D238B5}" sibTransId="{986162A7-6F89-4679-B40E-33A17DA21B73}"/>
    <dgm:cxn modelId="{D31626C8-6EAD-4FB2-BB79-9D4C4095893D}" type="presOf" srcId="{43CBB0A2-9D75-4264-8A30-3E8974B40658}" destId="{4B544BF0-0115-44FC-8FD8-46ABE7B7F96C}" srcOrd="0" destOrd="0" presId="urn:microsoft.com/office/officeart/2016/7/layout/RoundedRectangleTimeline"/>
    <dgm:cxn modelId="{D26627DB-6812-4F33-A911-0ED029F34FD3}" type="presOf" srcId="{9F147724-8854-4A83-9CEE-BB0DF252B90E}" destId="{DE30CE6C-3863-43AB-B945-FBF28B6A6BC1}" srcOrd="0" destOrd="2" presId="urn:microsoft.com/office/officeart/2016/7/layout/RoundedRectangleTimeline"/>
    <dgm:cxn modelId="{09ABDA8E-906A-4F37-94DC-AED131B02C2C}" type="presParOf" srcId="{13F0E0F6-ECC6-445B-A2E5-82433046C45E}" destId="{539DBC6A-381D-4F0B-914B-B584D7A6DC27}" srcOrd="0" destOrd="0" presId="urn:microsoft.com/office/officeart/2016/7/layout/RoundedRectangleTimeline"/>
    <dgm:cxn modelId="{651F150E-4472-4FDC-8186-ADC5065F3F46}" type="presParOf" srcId="{539DBC6A-381D-4F0B-914B-B584D7A6DC27}" destId="{0397C3F3-6D5A-46AA-8A35-D9771621B283}" srcOrd="0" destOrd="0" presId="urn:microsoft.com/office/officeart/2016/7/layout/RoundedRectangleTimeline"/>
    <dgm:cxn modelId="{56660B17-6BC1-4494-96C0-6AF1F643BFF5}" type="presParOf" srcId="{539DBC6A-381D-4F0B-914B-B584D7A6DC27}" destId="{DE30CE6C-3863-43AB-B945-FBF28B6A6BC1}" srcOrd="1" destOrd="0" presId="urn:microsoft.com/office/officeart/2016/7/layout/RoundedRectangleTimeline"/>
    <dgm:cxn modelId="{87EC3686-7DB8-40BC-9189-F82C1927CA9B}" type="presParOf" srcId="{539DBC6A-381D-4F0B-914B-B584D7A6DC27}" destId="{274E4A13-1FE3-4749-9593-E47687795769}" srcOrd="2" destOrd="0" presId="urn:microsoft.com/office/officeart/2016/7/layout/RoundedRectangleTimeline"/>
    <dgm:cxn modelId="{67C852D6-B941-4965-B7ED-A3D0A881AE96}" type="presParOf" srcId="{539DBC6A-381D-4F0B-914B-B584D7A6DC27}" destId="{0649D3A4-FAD8-4E90-9B54-8B27A98DBDB7}" srcOrd="3" destOrd="0" presId="urn:microsoft.com/office/officeart/2016/7/layout/RoundedRectangleTimeline"/>
    <dgm:cxn modelId="{00D6F890-2766-472C-BC1E-C011E92C33C0}" type="presParOf" srcId="{539DBC6A-381D-4F0B-914B-B584D7A6DC27}" destId="{A501E440-FD07-47E6-A8D8-A9D6366E44DC}" srcOrd="4" destOrd="0" presId="urn:microsoft.com/office/officeart/2016/7/layout/RoundedRectangleTimeline"/>
    <dgm:cxn modelId="{16A5E4FB-1E5B-4904-962A-54AE0E3E73FC}" type="presParOf" srcId="{13F0E0F6-ECC6-445B-A2E5-82433046C45E}" destId="{175E9FAE-5814-4414-8AD5-4C2190E2B7E7}" srcOrd="1" destOrd="0" presId="urn:microsoft.com/office/officeart/2016/7/layout/RoundedRectangleTimeline"/>
    <dgm:cxn modelId="{E543DDCB-26B4-4903-9F15-1033541D7D81}" type="presParOf" srcId="{13F0E0F6-ECC6-445B-A2E5-82433046C45E}" destId="{CEA703FE-DC02-4D21-A368-86179ADCD278}" srcOrd="2" destOrd="0" presId="urn:microsoft.com/office/officeart/2016/7/layout/RoundedRectangleTimeline"/>
    <dgm:cxn modelId="{74DB0D33-EF89-42A8-BCCD-C14DC9B2433F}" type="presParOf" srcId="{CEA703FE-DC02-4D21-A368-86179ADCD278}" destId="{4036DCB0-D350-4114-9CB8-5156D3253370}" srcOrd="0" destOrd="0" presId="urn:microsoft.com/office/officeart/2016/7/layout/RoundedRectangleTimeline"/>
    <dgm:cxn modelId="{E218F0C2-EC94-44C2-A5E3-E233D66CDA1D}" type="presParOf" srcId="{CEA703FE-DC02-4D21-A368-86179ADCD278}" destId="{4B544BF0-0115-44FC-8FD8-46ABE7B7F96C}" srcOrd="1" destOrd="0" presId="urn:microsoft.com/office/officeart/2016/7/layout/RoundedRectangleTimeline"/>
    <dgm:cxn modelId="{492CFB98-0ECC-4FCA-BAB5-7FEFC39294B2}" type="presParOf" srcId="{CEA703FE-DC02-4D21-A368-86179ADCD278}" destId="{F864A214-99B7-4E25-B72D-1BDFF6A8DE4B}" srcOrd="2" destOrd="0" presId="urn:microsoft.com/office/officeart/2016/7/layout/RoundedRectangleTimeline"/>
    <dgm:cxn modelId="{D04C1EE9-6591-42AE-8546-57476BC1464E}" type="presParOf" srcId="{CEA703FE-DC02-4D21-A368-86179ADCD278}" destId="{FB26D1E2-73EF-4A49-9D5C-C3113579EC37}" srcOrd="3" destOrd="0" presId="urn:microsoft.com/office/officeart/2016/7/layout/RoundedRectangleTimeline"/>
    <dgm:cxn modelId="{2E198062-EB5A-40E0-96CD-C02F99EB89BA}" type="presParOf" srcId="{CEA703FE-DC02-4D21-A368-86179ADCD278}" destId="{67467836-B3FF-40F0-ABA7-17AB03F9BE74}" srcOrd="4" destOrd="0" presId="urn:microsoft.com/office/officeart/2016/7/layout/RoundedRectangleTimeline"/>
    <dgm:cxn modelId="{C0EA708E-244C-47D7-A3BB-044725379F6E}" type="presParOf" srcId="{13F0E0F6-ECC6-445B-A2E5-82433046C45E}" destId="{2E1A0EF4-6D98-4AE5-B872-2AC38D6C96F9}" srcOrd="3" destOrd="0" presId="urn:microsoft.com/office/officeart/2016/7/layout/RoundedRectangleTimeline"/>
    <dgm:cxn modelId="{12485EB5-E927-4EA4-B212-E295BF4BD1E1}" type="presParOf" srcId="{13F0E0F6-ECC6-445B-A2E5-82433046C45E}" destId="{46688646-B881-4D6E-B9E3-48B4A3E0314F}" srcOrd="4" destOrd="0" presId="urn:microsoft.com/office/officeart/2016/7/layout/RoundedRectangleTimeline"/>
    <dgm:cxn modelId="{5F30899C-CF31-4758-B1B1-21EB2546F80E}" type="presParOf" srcId="{46688646-B881-4D6E-B9E3-48B4A3E0314F}" destId="{F81856A0-7012-4886-80BE-14C33056BABA}" srcOrd="0" destOrd="0" presId="urn:microsoft.com/office/officeart/2016/7/layout/RoundedRectangleTimeline"/>
    <dgm:cxn modelId="{85DDE651-4FE3-49DA-8229-0A78AEF0D8C6}" type="presParOf" srcId="{46688646-B881-4D6E-B9E3-48B4A3E0314F}" destId="{C1DA2206-7C1E-4438-820C-9620FFE8BD34}" srcOrd="1" destOrd="0" presId="urn:microsoft.com/office/officeart/2016/7/layout/RoundedRectangleTimeline"/>
    <dgm:cxn modelId="{6A79904D-1A51-48F1-AC7A-F85243116F31}" type="presParOf" srcId="{46688646-B881-4D6E-B9E3-48B4A3E0314F}" destId="{2C0DB1C7-F845-4752-ABC7-7BD9124C5F58}" srcOrd="2" destOrd="0" presId="urn:microsoft.com/office/officeart/2016/7/layout/RoundedRectangleTimeline"/>
    <dgm:cxn modelId="{03359F76-0177-4F06-8B3F-70B152D6669A}" type="presParOf" srcId="{46688646-B881-4D6E-B9E3-48B4A3E0314F}" destId="{5FAD5A36-CDF4-480D-91E6-F496260F0245}" srcOrd="3" destOrd="0" presId="urn:microsoft.com/office/officeart/2016/7/layout/RoundedRectangleTimeline"/>
    <dgm:cxn modelId="{910436E8-D984-47B2-A80E-BB85DACC500F}" type="presParOf" srcId="{46688646-B881-4D6E-B9E3-48B4A3E0314F}" destId="{7A68A9F6-6B68-431F-858A-EE3ABE3FDE64}"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B0E4E-7140-4173-936F-0A239B0555EA}">
      <dsp:nvSpPr>
        <dsp:cNvPr id="0" name=""/>
        <dsp:cNvSpPr/>
      </dsp:nvSpPr>
      <dsp:spPr>
        <a:xfrm>
          <a:off x="0" y="0"/>
          <a:ext cx="449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D8EBDA-56BC-4D4F-8D83-8E0632407690}">
      <dsp:nvSpPr>
        <dsp:cNvPr id="0" name=""/>
        <dsp:cNvSpPr/>
      </dsp:nvSpPr>
      <dsp:spPr>
        <a:xfrm>
          <a:off x="0" y="0"/>
          <a:ext cx="4492100" cy="113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a:t>
          </a:r>
          <a:r>
            <a:rPr lang="en-US" sz="1600" b="0" kern="1200" dirty="0"/>
            <a:t>p to 61% of respondents feel as though sharing their mental-health issues could have </a:t>
          </a:r>
          <a:r>
            <a:rPr lang="en-US" sz="1600" kern="1200" dirty="0"/>
            <a:t>negative consequences</a:t>
          </a:r>
        </a:p>
      </dsp:txBody>
      <dsp:txXfrm>
        <a:off x="0" y="0"/>
        <a:ext cx="4492100" cy="1131078"/>
      </dsp:txXfrm>
    </dsp:sp>
    <dsp:sp modelId="{1240F3DF-8B35-4BB4-B66A-97CAAC365D38}">
      <dsp:nvSpPr>
        <dsp:cNvPr id="0" name=""/>
        <dsp:cNvSpPr/>
      </dsp:nvSpPr>
      <dsp:spPr>
        <a:xfrm>
          <a:off x="0" y="1131078"/>
          <a:ext cx="449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539EB-012A-459B-9C89-9B75F39C7A8C}">
      <dsp:nvSpPr>
        <dsp:cNvPr id="0" name=""/>
        <dsp:cNvSpPr/>
      </dsp:nvSpPr>
      <dsp:spPr>
        <a:xfrm>
          <a:off x="0" y="1131078"/>
          <a:ext cx="4492100" cy="113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a:t>
          </a:r>
          <a:r>
            <a:rPr lang="en-US" sz="1600" b="0" kern="1200" dirty="0"/>
            <a:t>he groups who fear repercussions, the majority does seek out treatment</a:t>
          </a:r>
          <a:endParaRPr lang="en-US" sz="1600" kern="1200" dirty="0"/>
        </a:p>
      </dsp:txBody>
      <dsp:txXfrm>
        <a:off x="0" y="1131078"/>
        <a:ext cx="4492100" cy="1131078"/>
      </dsp:txXfrm>
    </dsp:sp>
    <dsp:sp modelId="{D3911D8C-F5B3-4901-A004-E49577778FBA}">
      <dsp:nvSpPr>
        <dsp:cNvPr id="0" name=""/>
        <dsp:cNvSpPr/>
      </dsp:nvSpPr>
      <dsp:spPr>
        <a:xfrm>
          <a:off x="0" y="2262157"/>
          <a:ext cx="449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CCAF14-3559-48C8-80FF-A4B216C8F3CE}">
      <dsp:nvSpPr>
        <dsp:cNvPr id="0" name=""/>
        <dsp:cNvSpPr/>
      </dsp:nvSpPr>
      <dsp:spPr>
        <a:xfrm>
          <a:off x="0" y="2262157"/>
          <a:ext cx="4492100" cy="113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T</a:t>
          </a:r>
          <a:r>
            <a:rPr lang="en-US" sz="1600" b="0" kern="1200" dirty="0"/>
            <a:t>he majority of those who fear no negative consequences, </a:t>
          </a:r>
          <a:r>
            <a:rPr lang="en-US" sz="1600" b="0" u="sng" kern="1200" dirty="0"/>
            <a:t>do not</a:t>
          </a:r>
          <a:r>
            <a:rPr lang="en-US" sz="1600" b="0" kern="1200" dirty="0"/>
            <a:t> seek out treatment</a:t>
          </a:r>
          <a:endParaRPr lang="en-US" sz="1600" kern="1200" dirty="0"/>
        </a:p>
      </dsp:txBody>
      <dsp:txXfrm>
        <a:off x="0" y="2262157"/>
        <a:ext cx="4492100" cy="1131078"/>
      </dsp:txXfrm>
    </dsp:sp>
    <dsp:sp modelId="{5A573F00-5E4D-4504-8ACE-4D17813B78B2}">
      <dsp:nvSpPr>
        <dsp:cNvPr id="0" name=""/>
        <dsp:cNvSpPr/>
      </dsp:nvSpPr>
      <dsp:spPr>
        <a:xfrm>
          <a:off x="0" y="3393236"/>
          <a:ext cx="44921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85719-25DE-48EB-B970-7CA63C95FF8A}">
      <dsp:nvSpPr>
        <dsp:cNvPr id="0" name=""/>
        <dsp:cNvSpPr/>
      </dsp:nvSpPr>
      <dsp:spPr>
        <a:xfrm>
          <a:off x="0" y="3393236"/>
          <a:ext cx="4492100" cy="1131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de-DE" sz="1600" b="0" kern="1200" dirty="0"/>
            <a:t>Are </a:t>
          </a:r>
          <a:r>
            <a:rPr lang="de-DE" sz="1600" b="0" kern="1200" dirty="0" err="1"/>
            <a:t>those</a:t>
          </a:r>
          <a:r>
            <a:rPr lang="de-DE" sz="1600" b="0" kern="1200" dirty="0"/>
            <a:t> </a:t>
          </a:r>
          <a:r>
            <a:rPr lang="de-DE" sz="1600" b="0" kern="1200" dirty="0" err="1"/>
            <a:t>factors</a:t>
          </a:r>
          <a:r>
            <a:rPr lang="de-DE" sz="1600" b="0" kern="1200" dirty="0"/>
            <a:t> </a:t>
          </a:r>
          <a:r>
            <a:rPr lang="de-DE" sz="1600" b="0" kern="1200" dirty="0" err="1"/>
            <a:t>related</a:t>
          </a:r>
          <a:r>
            <a:rPr lang="de-DE" sz="1600" b="0" kern="1200" dirty="0"/>
            <a:t>?</a:t>
          </a:r>
          <a:endParaRPr lang="en-US" sz="1600" kern="1200" dirty="0"/>
        </a:p>
      </dsp:txBody>
      <dsp:txXfrm>
        <a:off x="0" y="3393236"/>
        <a:ext cx="4492100" cy="1131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7C3F3-6D5A-46AA-8A35-D9771621B283}">
      <dsp:nvSpPr>
        <dsp:cNvPr id="0" name=""/>
        <dsp:cNvSpPr/>
      </dsp:nvSpPr>
      <dsp:spPr>
        <a:xfrm rot="16200000">
          <a:off x="1272553" y="2072098"/>
          <a:ext cx="602894" cy="1884748"/>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latin typeface="+mn-lt"/>
            </a:rPr>
            <a:t>Random Forest Classifier</a:t>
          </a:r>
        </a:p>
      </dsp:txBody>
      <dsp:txXfrm rot="5400000">
        <a:off x="661058" y="2742456"/>
        <a:ext cx="1855317" cy="544032"/>
      </dsp:txXfrm>
    </dsp:sp>
    <dsp:sp modelId="{DE30CE6C-3863-43AB-B945-FBF28B6A6BC1}">
      <dsp:nvSpPr>
        <dsp:cNvPr id="0" name=""/>
        <dsp:cNvSpPr/>
      </dsp:nvSpPr>
      <dsp:spPr>
        <a:xfrm>
          <a:off x="3377" y="0"/>
          <a:ext cx="3141247" cy="211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b="0" i="0" kern="1200">
              <a:effectLst/>
              <a:latin typeface="+mn-lt"/>
            </a:rPr>
            <a:t>Average Train Accuracy: 0.82 </a:t>
          </a:r>
          <a:endParaRPr lang="en-US" sz="1400" kern="1200" dirty="0">
            <a:latin typeface="+mn-lt"/>
          </a:endParaRPr>
        </a:p>
        <a:p>
          <a:pPr marL="0" lvl="0" indent="0" algn="ctr" defTabSz="622300">
            <a:lnSpc>
              <a:spcPct val="90000"/>
            </a:lnSpc>
            <a:spcBef>
              <a:spcPct val="0"/>
            </a:spcBef>
            <a:spcAft>
              <a:spcPct val="35000"/>
            </a:spcAft>
            <a:buFont typeface="Symbol" panose="05050102010706020507" pitchFamily="18" charset="2"/>
            <a:buNone/>
          </a:pPr>
          <a:r>
            <a:rPr lang="en-US" sz="1400" b="0" i="0" kern="1200">
              <a:effectLst/>
              <a:latin typeface="+mn-lt"/>
            </a:rPr>
            <a:t>Average Test Accuracy: 0.73</a:t>
          </a:r>
          <a:endParaRPr lang="en-US" sz="1400" kern="1200" dirty="0">
            <a:latin typeface="+mn-lt"/>
          </a:endParaRPr>
        </a:p>
        <a:p>
          <a:pPr marL="0" lvl="0" indent="0" algn="ctr" defTabSz="622300">
            <a:lnSpc>
              <a:spcPct val="90000"/>
            </a:lnSpc>
            <a:spcBef>
              <a:spcPct val="0"/>
            </a:spcBef>
            <a:spcAft>
              <a:spcPct val="35000"/>
            </a:spcAft>
            <a:buFont typeface="Symbol" panose="05050102010706020507" pitchFamily="18" charset="2"/>
            <a:buNone/>
          </a:pPr>
          <a:r>
            <a:rPr lang="en-US" sz="1400" b="0" kern="1200">
              <a:effectLst/>
              <a:latin typeface="+mn-lt"/>
            </a:rPr>
            <a:t>Cohen Kappa Score:  </a:t>
          </a:r>
          <a:r>
            <a:rPr lang="de-DE" sz="1400" b="0" i="0" kern="1200">
              <a:effectLst/>
              <a:latin typeface="+mn-lt"/>
            </a:rPr>
            <a:t>0.59</a:t>
          </a:r>
          <a:endParaRPr lang="en-US" sz="1400" b="0" kern="1200" dirty="0">
            <a:effectLst/>
            <a:latin typeface="+mn-lt"/>
          </a:endParaRPr>
        </a:p>
      </dsp:txBody>
      <dsp:txXfrm>
        <a:off x="3377" y="0"/>
        <a:ext cx="3141247" cy="2110131"/>
      </dsp:txXfrm>
    </dsp:sp>
    <dsp:sp modelId="{274E4A13-1FE3-4749-9593-E47687795769}">
      <dsp:nvSpPr>
        <dsp:cNvPr id="0" name=""/>
        <dsp:cNvSpPr/>
      </dsp:nvSpPr>
      <dsp:spPr>
        <a:xfrm>
          <a:off x="1574001" y="2230710"/>
          <a:ext cx="0" cy="48231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649D3A4-FAD8-4E90-9B54-8B27A98DBDB7}">
      <dsp:nvSpPr>
        <dsp:cNvPr id="0" name=""/>
        <dsp:cNvSpPr/>
      </dsp:nvSpPr>
      <dsp:spPr>
        <a:xfrm>
          <a:off x="1513711" y="2110131"/>
          <a:ext cx="120578" cy="12057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36DCB0-D350-4114-9CB8-5156D3253370}">
      <dsp:nvSpPr>
        <dsp:cNvPr id="0" name=""/>
        <dsp:cNvSpPr/>
      </dsp:nvSpPr>
      <dsp:spPr>
        <a:xfrm>
          <a:off x="2516375" y="2713025"/>
          <a:ext cx="1884748" cy="60289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kern="1200">
              <a:latin typeface="+mn-lt"/>
            </a:rPr>
            <a:t>Logistical Regression</a:t>
          </a:r>
        </a:p>
      </dsp:txBody>
      <dsp:txXfrm>
        <a:off x="2516375" y="2713025"/>
        <a:ext cx="1884748" cy="602894"/>
      </dsp:txXfrm>
    </dsp:sp>
    <dsp:sp modelId="{4B544BF0-0115-44FC-8FD8-46ABE7B7F96C}">
      <dsp:nvSpPr>
        <dsp:cNvPr id="0" name=""/>
        <dsp:cNvSpPr/>
      </dsp:nvSpPr>
      <dsp:spPr>
        <a:xfrm>
          <a:off x="1888125" y="3918814"/>
          <a:ext cx="3141247" cy="211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schemeClr val="tx1"/>
              </a:solidFill>
              <a:latin typeface="+mn-lt"/>
            </a:rPr>
            <a:t>Average Train Accuracy: </a:t>
          </a:r>
          <a:r>
            <a:rPr lang="en-US" sz="1400" kern="1200" dirty="0">
              <a:solidFill>
                <a:srgbClr val="00B050"/>
              </a:solidFill>
              <a:latin typeface="+mn-lt"/>
            </a:rPr>
            <a:t>0.84 </a:t>
          </a:r>
        </a:p>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schemeClr val="tx1"/>
              </a:solidFill>
              <a:latin typeface="+mn-lt"/>
            </a:rPr>
            <a:t>Average Test Accuracy: </a:t>
          </a:r>
          <a:r>
            <a:rPr lang="en-US" sz="1400" kern="1200" dirty="0">
              <a:solidFill>
                <a:srgbClr val="00B050"/>
              </a:solidFill>
              <a:latin typeface="+mn-lt"/>
            </a:rPr>
            <a:t>0.77</a:t>
          </a:r>
        </a:p>
        <a:p>
          <a:pPr marL="0" lvl="0" indent="0" algn="ctr" defTabSz="622300">
            <a:lnSpc>
              <a:spcPct val="90000"/>
            </a:lnSpc>
            <a:spcBef>
              <a:spcPct val="0"/>
            </a:spcBef>
            <a:spcAft>
              <a:spcPct val="35000"/>
            </a:spcAft>
            <a:buFont typeface="Symbol" panose="05050102010706020507" pitchFamily="18" charset="2"/>
            <a:buNone/>
          </a:pPr>
          <a:r>
            <a:rPr lang="en-US" sz="1400" kern="1200" dirty="0">
              <a:solidFill>
                <a:schemeClr val="tx1"/>
              </a:solidFill>
              <a:latin typeface="+mn-lt"/>
            </a:rPr>
            <a:t>Cohen Kappa Score:  </a:t>
          </a:r>
          <a:r>
            <a:rPr lang="de-DE" sz="1400" kern="1200" dirty="0">
              <a:solidFill>
                <a:srgbClr val="00B050"/>
              </a:solidFill>
              <a:latin typeface="+mn-lt"/>
            </a:rPr>
            <a:t>0.60</a:t>
          </a:r>
        </a:p>
        <a:p>
          <a:pPr marL="0" lvl="0" indent="0" algn="ctr" defTabSz="622300">
            <a:lnSpc>
              <a:spcPct val="90000"/>
            </a:lnSpc>
            <a:spcBef>
              <a:spcPct val="0"/>
            </a:spcBef>
            <a:spcAft>
              <a:spcPct val="35000"/>
            </a:spcAft>
            <a:buFont typeface="Symbol" panose="05050102010706020507" pitchFamily="18" charset="2"/>
            <a:buNone/>
          </a:pPr>
          <a:r>
            <a:rPr lang="de-DE" sz="1400" kern="1200" dirty="0">
              <a:latin typeface="+mn-lt"/>
            </a:rPr>
            <a:t>Winner!</a:t>
          </a:r>
        </a:p>
      </dsp:txBody>
      <dsp:txXfrm>
        <a:off x="1888125" y="3918814"/>
        <a:ext cx="3141247" cy="2110131"/>
      </dsp:txXfrm>
    </dsp:sp>
    <dsp:sp modelId="{F864A214-99B7-4E25-B72D-1BDFF6A8DE4B}">
      <dsp:nvSpPr>
        <dsp:cNvPr id="0" name=""/>
        <dsp:cNvSpPr/>
      </dsp:nvSpPr>
      <dsp:spPr>
        <a:xfrm>
          <a:off x="3458749" y="3315920"/>
          <a:ext cx="0" cy="482315"/>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B26D1E2-73EF-4A49-9D5C-C3113579EC37}">
      <dsp:nvSpPr>
        <dsp:cNvPr id="0" name=""/>
        <dsp:cNvSpPr/>
      </dsp:nvSpPr>
      <dsp:spPr>
        <a:xfrm>
          <a:off x="3398460" y="3798235"/>
          <a:ext cx="120578" cy="12057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856A0-7012-4886-80BE-14C33056BABA}">
      <dsp:nvSpPr>
        <dsp:cNvPr id="0" name=""/>
        <dsp:cNvSpPr/>
      </dsp:nvSpPr>
      <dsp:spPr>
        <a:xfrm rot="5400000">
          <a:off x="5042050" y="2072098"/>
          <a:ext cx="602894" cy="1884748"/>
        </a:xfrm>
        <a:prstGeom prst="round2Same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Font typeface="Symbol" panose="05050102010706020507" pitchFamily="18" charset="2"/>
            <a:buNone/>
          </a:pPr>
          <a:r>
            <a:rPr lang="en-US" sz="1300" kern="1200">
              <a:latin typeface="+mn-lt"/>
            </a:rPr>
            <a:t>KNN-Classifier</a:t>
          </a:r>
        </a:p>
      </dsp:txBody>
      <dsp:txXfrm rot="-5400000">
        <a:off x="4401124" y="2742456"/>
        <a:ext cx="1855317" cy="544032"/>
      </dsp:txXfrm>
    </dsp:sp>
    <dsp:sp modelId="{C1DA2206-7C1E-4438-820C-9620FFE8BD34}">
      <dsp:nvSpPr>
        <dsp:cNvPr id="0" name=""/>
        <dsp:cNvSpPr/>
      </dsp:nvSpPr>
      <dsp:spPr>
        <a:xfrm>
          <a:off x="3772874" y="0"/>
          <a:ext cx="3141247" cy="211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kern="1200">
              <a:latin typeface="+mn-lt"/>
            </a:rPr>
            <a:t>Average Train Accuracy: 0.72 </a:t>
          </a:r>
          <a:endParaRPr lang="en-US" sz="1400" kern="1200" dirty="0">
            <a:latin typeface="+mn-lt"/>
          </a:endParaRPr>
        </a:p>
        <a:p>
          <a:pPr marL="0" lvl="0" indent="0" algn="ctr" defTabSz="622300">
            <a:lnSpc>
              <a:spcPct val="90000"/>
            </a:lnSpc>
            <a:spcBef>
              <a:spcPct val="0"/>
            </a:spcBef>
            <a:spcAft>
              <a:spcPct val="35000"/>
            </a:spcAft>
            <a:buFont typeface="Symbol" panose="05050102010706020507" pitchFamily="18" charset="2"/>
            <a:buNone/>
          </a:pPr>
          <a:r>
            <a:rPr lang="en-US" sz="1400" kern="1200">
              <a:latin typeface="+mn-lt"/>
            </a:rPr>
            <a:t>Average Test Accuracy: 0.66</a:t>
          </a:r>
          <a:endParaRPr lang="en-US" sz="1400" kern="1200" dirty="0">
            <a:latin typeface="+mn-lt"/>
          </a:endParaRPr>
        </a:p>
        <a:p>
          <a:pPr marL="0" lvl="0" indent="0" algn="ctr" defTabSz="622300">
            <a:lnSpc>
              <a:spcPct val="90000"/>
            </a:lnSpc>
            <a:spcBef>
              <a:spcPct val="0"/>
            </a:spcBef>
            <a:spcAft>
              <a:spcPct val="35000"/>
            </a:spcAft>
            <a:buFont typeface="Symbol" panose="05050102010706020507" pitchFamily="18" charset="2"/>
            <a:buNone/>
          </a:pPr>
          <a:r>
            <a:rPr lang="en-US" sz="1400" kern="1200">
              <a:latin typeface="+mn-lt"/>
            </a:rPr>
            <a:t>Cohen Kappa Score:  </a:t>
          </a:r>
          <a:r>
            <a:rPr lang="de-DE" sz="1400" kern="1200">
              <a:latin typeface="+mn-lt"/>
            </a:rPr>
            <a:t>0.42</a:t>
          </a:r>
          <a:endParaRPr lang="en-US" sz="1400" kern="1200" dirty="0">
            <a:latin typeface="+mn-lt"/>
          </a:endParaRPr>
        </a:p>
      </dsp:txBody>
      <dsp:txXfrm>
        <a:off x="3772874" y="0"/>
        <a:ext cx="3141247" cy="2110131"/>
      </dsp:txXfrm>
    </dsp:sp>
    <dsp:sp modelId="{2C0DB1C7-F845-4752-ABC7-7BD9124C5F58}">
      <dsp:nvSpPr>
        <dsp:cNvPr id="0" name=""/>
        <dsp:cNvSpPr/>
      </dsp:nvSpPr>
      <dsp:spPr>
        <a:xfrm>
          <a:off x="5343497" y="2230710"/>
          <a:ext cx="0" cy="482315"/>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FAD5A36-CDF4-480D-91E6-F496260F0245}">
      <dsp:nvSpPr>
        <dsp:cNvPr id="0" name=""/>
        <dsp:cNvSpPr/>
      </dsp:nvSpPr>
      <dsp:spPr>
        <a:xfrm>
          <a:off x="5283208" y="2110131"/>
          <a:ext cx="120578" cy="12057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11/30/2022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48529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Mental Health in Tech</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Final Project</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1846" y="409479"/>
            <a:ext cx="11091600" cy="1332000"/>
          </a:xfrm>
        </p:spPr>
        <p:txBody>
          <a:bodyPr/>
          <a:lstStyle/>
          <a:p>
            <a:r>
              <a:rPr lang="en-US" dirty="0"/>
              <a:t>Work Benefits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5190921" cy="646331"/>
          </a:xfrm>
          <a:prstGeom prst="rect">
            <a:avLst/>
          </a:prstGeom>
          <a:noFill/>
        </p:spPr>
        <p:txBody>
          <a:bodyPr wrap="square">
            <a:spAutoFit/>
          </a:bodyPr>
          <a:lstStyle/>
          <a:p>
            <a:r>
              <a:rPr lang="en-US" b="1" dirty="0">
                <a:solidFill>
                  <a:srgbClr val="D4D4D4"/>
                </a:solidFill>
                <a:effectLst/>
                <a:latin typeface="Gill Sans MT (Body)"/>
              </a:rPr>
              <a:t>Does the company you work for provide mental health benefits?</a:t>
            </a:r>
          </a:p>
        </p:txBody>
      </p:sp>
      <p:sp>
        <p:nvSpPr>
          <p:cNvPr id="20" name="TextBox 19">
            <a:extLst>
              <a:ext uri="{FF2B5EF4-FFF2-40B4-BE49-F238E27FC236}">
                <a16:creationId xmlns:a16="http://schemas.microsoft.com/office/drawing/2014/main" id="{D9C4B703-3F06-975A-9929-EE456E34F1E3}"/>
              </a:ext>
            </a:extLst>
          </p:cNvPr>
          <p:cNvSpPr txBox="1"/>
          <p:nvPr/>
        </p:nvSpPr>
        <p:spPr>
          <a:xfrm>
            <a:off x="236475" y="2593669"/>
            <a:ext cx="4204001" cy="3293209"/>
          </a:xfrm>
          <a:prstGeom prst="rect">
            <a:avLst/>
          </a:prstGeom>
          <a:noFill/>
        </p:spPr>
        <p:txBody>
          <a:bodyPr wrap="square">
            <a:spAutoFit/>
          </a:bodyPr>
          <a:lstStyle/>
          <a:p>
            <a:r>
              <a:rPr lang="en-US" sz="1600" b="0" dirty="0">
                <a:solidFill>
                  <a:srgbClr val="D4D4D4"/>
                </a:solidFill>
                <a:effectLst/>
                <a:latin typeface="Gill Sans MT (Body)"/>
              </a:rPr>
              <a:t>38% of the respondents stated that their company provides them with benefits</a:t>
            </a:r>
          </a:p>
          <a:p>
            <a:endParaRPr lang="en-US" sz="1600" b="0" dirty="0">
              <a:solidFill>
                <a:srgbClr val="D4D4D4"/>
              </a:solidFill>
              <a:effectLst/>
              <a:latin typeface="Gill Sans MT (Body)"/>
            </a:endParaRPr>
          </a:p>
          <a:p>
            <a:r>
              <a:rPr lang="en-US" sz="1600" b="0" dirty="0">
                <a:solidFill>
                  <a:srgbClr val="D4D4D4"/>
                </a:solidFill>
                <a:effectLst/>
                <a:latin typeface="Gill Sans MT (Body)"/>
              </a:rPr>
              <a:t>Those who responded with "No", 48% of them sought out mental health treatment.</a:t>
            </a:r>
          </a:p>
          <a:p>
            <a:endParaRPr lang="en-US" sz="1600" dirty="0">
              <a:solidFill>
                <a:srgbClr val="D4D4D4"/>
              </a:solidFill>
              <a:latin typeface="Gill Sans MT (Body)"/>
            </a:endParaRPr>
          </a:p>
          <a:p>
            <a:r>
              <a:rPr lang="en-US" sz="1600" b="0" dirty="0">
                <a:solidFill>
                  <a:srgbClr val="D4D4D4"/>
                </a:solidFill>
                <a:effectLst/>
                <a:latin typeface="Gill Sans MT (Body)"/>
              </a:rPr>
              <a:t>Those who responded with "Yes", 64% of them said that they were seeking treatment</a:t>
            </a:r>
          </a:p>
          <a:p>
            <a:endParaRPr lang="en-US" sz="1600" dirty="0">
              <a:solidFill>
                <a:srgbClr val="D4D4D4"/>
              </a:solidFill>
              <a:latin typeface="Gill Sans MT (Body)"/>
            </a:endParaRPr>
          </a:p>
          <a:p>
            <a:r>
              <a:rPr lang="en-US" sz="1600" dirty="0">
                <a:solidFill>
                  <a:srgbClr val="D4D4D4"/>
                </a:solidFill>
                <a:latin typeface="Gill Sans MT (Body)"/>
              </a:rPr>
              <a:t>E</a:t>
            </a:r>
            <a:r>
              <a:rPr lang="en-US" sz="1600" b="0" dirty="0">
                <a:solidFill>
                  <a:srgbClr val="D4D4D4"/>
                </a:solidFill>
                <a:effectLst/>
                <a:latin typeface="Gill Sans MT (Body)"/>
              </a:rPr>
              <a:t>mployer resources are utilized to a larger extent</a:t>
            </a:r>
          </a:p>
          <a:p>
            <a:endParaRPr lang="en-US" sz="1600" b="0" dirty="0">
              <a:solidFill>
                <a:srgbClr val="D4D4D4"/>
              </a:solidFill>
              <a:effectLst/>
              <a:latin typeface="Gill Sans MT (Body)"/>
            </a:endParaRPr>
          </a:p>
          <a:p>
            <a:endParaRPr lang="en-US" sz="1600" b="0" dirty="0">
              <a:solidFill>
                <a:srgbClr val="D4D4D4"/>
              </a:solidFill>
              <a:effectLst/>
              <a:latin typeface="Gill Sans MT (Body)"/>
            </a:endParaRPr>
          </a:p>
        </p:txBody>
      </p:sp>
      <p:pic>
        <p:nvPicPr>
          <p:cNvPr id="3" name="Picture 2">
            <a:extLst>
              <a:ext uri="{FF2B5EF4-FFF2-40B4-BE49-F238E27FC236}">
                <a16:creationId xmlns:a16="http://schemas.microsoft.com/office/drawing/2014/main" id="{21F813BA-70F6-C064-DCFF-A3DEFFA126A6}"/>
              </a:ext>
            </a:extLst>
          </p:cNvPr>
          <p:cNvPicPr>
            <a:picLocks noChangeAspect="1"/>
          </p:cNvPicPr>
          <p:nvPr/>
        </p:nvPicPr>
        <p:blipFill>
          <a:blip r:embed="rId2"/>
          <a:stretch>
            <a:fillRect/>
          </a:stretch>
        </p:blipFill>
        <p:spPr>
          <a:xfrm>
            <a:off x="7751526" y="451158"/>
            <a:ext cx="3845951" cy="2956366"/>
          </a:xfrm>
          <a:prstGeom prst="rect">
            <a:avLst/>
          </a:prstGeom>
        </p:spPr>
      </p:pic>
      <p:pic>
        <p:nvPicPr>
          <p:cNvPr id="10" name="Picture 9" descr="Chart, bar chart&#10;&#10;Description automatically generated">
            <a:extLst>
              <a:ext uri="{FF2B5EF4-FFF2-40B4-BE49-F238E27FC236}">
                <a16:creationId xmlns:a16="http://schemas.microsoft.com/office/drawing/2014/main" id="{F2ED2BAF-CEB2-F244-171B-10D8322D95F9}"/>
              </a:ext>
            </a:extLst>
          </p:cNvPr>
          <p:cNvPicPr>
            <a:picLocks noChangeAspect="1"/>
          </p:cNvPicPr>
          <p:nvPr/>
        </p:nvPicPr>
        <p:blipFill>
          <a:blip r:embed="rId3"/>
          <a:stretch>
            <a:fillRect/>
          </a:stretch>
        </p:blipFill>
        <p:spPr>
          <a:xfrm>
            <a:off x="5361514" y="3470832"/>
            <a:ext cx="6235963" cy="3117982"/>
          </a:xfrm>
          <a:prstGeom prst="rect">
            <a:avLst/>
          </a:prstGeom>
        </p:spPr>
      </p:pic>
    </p:spTree>
    <p:extLst>
      <p:ext uri="{BB962C8B-B14F-4D97-AF65-F5344CB8AC3E}">
        <p14:creationId xmlns:p14="http://schemas.microsoft.com/office/powerpoint/2010/main" val="327916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1846" y="568824"/>
            <a:ext cx="11091600" cy="1332000"/>
          </a:xfrm>
        </p:spPr>
        <p:txBody>
          <a:bodyPr/>
          <a:lstStyle/>
          <a:p>
            <a:r>
              <a:rPr lang="en-US" dirty="0"/>
              <a:t>Anonymity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8130958" cy="584775"/>
          </a:xfrm>
          <a:prstGeom prst="rect">
            <a:avLst/>
          </a:prstGeom>
          <a:noFill/>
        </p:spPr>
        <p:txBody>
          <a:bodyPr wrap="square">
            <a:spAutoFit/>
          </a:bodyPr>
          <a:lstStyle/>
          <a:p>
            <a:r>
              <a:rPr lang="en-US" sz="1600" b="1" dirty="0">
                <a:solidFill>
                  <a:srgbClr val="D4D4D4"/>
                </a:solidFill>
                <a:effectLst/>
                <a:latin typeface="Gill Sans MT (Body)"/>
              </a:rPr>
              <a:t>Is your anonymity protected if you choose to take advantage of mental health benefits?</a:t>
            </a:r>
          </a:p>
        </p:txBody>
      </p:sp>
      <p:sp>
        <p:nvSpPr>
          <p:cNvPr id="20" name="TextBox 19">
            <a:extLst>
              <a:ext uri="{FF2B5EF4-FFF2-40B4-BE49-F238E27FC236}">
                <a16:creationId xmlns:a16="http://schemas.microsoft.com/office/drawing/2014/main" id="{D9C4B703-3F06-975A-9929-EE456E34F1E3}"/>
              </a:ext>
            </a:extLst>
          </p:cNvPr>
          <p:cNvSpPr txBox="1"/>
          <p:nvPr/>
        </p:nvSpPr>
        <p:spPr>
          <a:xfrm>
            <a:off x="236475" y="3018773"/>
            <a:ext cx="4492100" cy="2862322"/>
          </a:xfrm>
          <a:prstGeom prst="rect">
            <a:avLst/>
          </a:prstGeom>
          <a:noFill/>
        </p:spPr>
        <p:txBody>
          <a:bodyPr wrap="square">
            <a:spAutoFit/>
          </a:bodyPr>
          <a:lstStyle/>
          <a:p>
            <a:r>
              <a:rPr lang="en-US" b="0" dirty="0">
                <a:solidFill>
                  <a:srgbClr val="D4D4D4"/>
                </a:solidFill>
                <a:effectLst/>
                <a:latin typeface="Gill Sans MT (Body)"/>
              </a:rPr>
              <a:t>The majority of people do not know if their anonymity is protected. Needs to be addressed.</a:t>
            </a:r>
          </a:p>
          <a:p>
            <a:endParaRPr lang="en-US" dirty="0">
              <a:solidFill>
                <a:srgbClr val="D4D4D4"/>
              </a:solidFill>
              <a:latin typeface="Gill Sans MT (Body)"/>
            </a:endParaRPr>
          </a:p>
          <a:p>
            <a:r>
              <a:rPr lang="en-US" b="0" dirty="0">
                <a:solidFill>
                  <a:srgbClr val="D4D4D4"/>
                </a:solidFill>
                <a:effectLst/>
                <a:latin typeface="Gill Sans MT (Body)"/>
              </a:rPr>
              <a:t>Respondents with "Yes" show an increased rate of seeking out treatment.</a:t>
            </a:r>
          </a:p>
          <a:p>
            <a:endParaRPr lang="en-US" dirty="0">
              <a:solidFill>
                <a:srgbClr val="D4D4D4"/>
              </a:solidFill>
              <a:latin typeface="Gill Sans MT (Body)"/>
            </a:endParaRPr>
          </a:p>
          <a:p>
            <a:r>
              <a:rPr lang="en-US" dirty="0">
                <a:solidFill>
                  <a:srgbClr val="D4D4D4"/>
                </a:solidFill>
                <a:latin typeface="Gill Sans MT (Body)"/>
              </a:rPr>
              <a:t>O</a:t>
            </a:r>
            <a:r>
              <a:rPr lang="en-US" b="0" dirty="0">
                <a:solidFill>
                  <a:srgbClr val="D4D4D4"/>
                </a:solidFill>
                <a:effectLst/>
                <a:latin typeface="Gill Sans MT (Body)"/>
              </a:rPr>
              <a:t>nly 65 respondents said "No". This is a good sign.</a:t>
            </a:r>
          </a:p>
          <a:p>
            <a:endParaRPr lang="en-US" b="0" dirty="0">
              <a:solidFill>
                <a:srgbClr val="D4D4D4"/>
              </a:solidFill>
              <a:effectLst/>
              <a:latin typeface="Gill Sans MT (Body)"/>
            </a:endParaRPr>
          </a:p>
        </p:txBody>
      </p:sp>
      <p:pic>
        <p:nvPicPr>
          <p:cNvPr id="3" name="Picture 2">
            <a:extLst>
              <a:ext uri="{FF2B5EF4-FFF2-40B4-BE49-F238E27FC236}">
                <a16:creationId xmlns:a16="http://schemas.microsoft.com/office/drawing/2014/main" id="{6BA7740D-4814-BA50-FBF3-AF2225E16A8B}"/>
              </a:ext>
            </a:extLst>
          </p:cNvPr>
          <p:cNvPicPr>
            <a:picLocks noChangeAspect="1"/>
          </p:cNvPicPr>
          <p:nvPr/>
        </p:nvPicPr>
        <p:blipFill>
          <a:blip r:embed="rId2"/>
          <a:stretch>
            <a:fillRect/>
          </a:stretch>
        </p:blipFill>
        <p:spPr>
          <a:xfrm>
            <a:off x="8380645" y="301864"/>
            <a:ext cx="3574880" cy="2716909"/>
          </a:xfrm>
          <a:prstGeom prst="rect">
            <a:avLst/>
          </a:prstGeom>
        </p:spPr>
      </p:pic>
      <p:pic>
        <p:nvPicPr>
          <p:cNvPr id="10" name="Picture 9" descr="Chart, bar chart&#10;&#10;Description automatically generated">
            <a:extLst>
              <a:ext uri="{FF2B5EF4-FFF2-40B4-BE49-F238E27FC236}">
                <a16:creationId xmlns:a16="http://schemas.microsoft.com/office/drawing/2014/main" id="{B278C373-D862-7466-8F61-2BAED59FB834}"/>
              </a:ext>
            </a:extLst>
          </p:cNvPr>
          <p:cNvPicPr>
            <a:picLocks noChangeAspect="1"/>
          </p:cNvPicPr>
          <p:nvPr/>
        </p:nvPicPr>
        <p:blipFill>
          <a:blip r:embed="rId3"/>
          <a:stretch>
            <a:fillRect/>
          </a:stretch>
        </p:blipFill>
        <p:spPr>
          <a:xfrm>
            <a:off x="5477194" y="3100192"/>
            <a:ext cx="6478331" cy="3239166"/>
          </a:xfrm>
          <a:prstGeom prst="rect">
            <a:avLst/>
          </a:prstGeom>
        </p:spPr>
      </p:pic>
    </p:spTree>
    <p:extLst>
      <p:ext uri="{BB962C8B-B14F-4D97-AF65-F5344CB8AC3E}">
        <p14:creationId xmlns:p14="http://schemas.microsoft.com/office/powerpoint/2010/main" val="112020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1846" y="568824"/>
            <a:ext cx="11091600" cy="1332000"/>
          </a:xfrm>
        </p:spPr>
        <p:txBody>
          <a:bodyPr/>
          <a:lstStyle/>
          <a:p>
            <a:r>
              <a:rPr lang="en-US" dirty="0"/>
              <a:t>Medical Leave</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9036412" cy="338554"/>
          </a:xfrm>
          <a:prstGeom prst="rect">
            <a:avLst/>
          </a:prstGeom>
          <a:noFill/>
        </p:spPr>
        <p:txBody>
          <a:bodyPr wrap="square">
            <a:spAutoFit/>
          </a:bodyPr>
          <a:lstStyle/>
          <a:p>
            <a:r>
              <a:rPr lang="en-US" sz="1600" b="1" dirty="0">
                <a:solidFill>
                  <a:srgbClr val="D4D4D4"/>
                </a:solidFill>
                <a:effectLst/>
                <a:latin typeface="Gill Sans MT (Body)"/>
              </a:rPr>
              <a:t>How easy is it for you to take medical leave for a mental health condition?</a:t>
            </a:r>
          </a:p>
        </p:txBody>
      </p:sp>
      <p:sp>
        <p:nvSpPr>
          <p:cNvPr id="20" name="TextBox 19">
            <a:extLst>
              <a:ext uri="{FF2B5EF4-FFF2-40B4-BE49-F238E27FC236}">
                <a16:creationId xmlns:a16="http://schemas.microsoft.com/office/drawing/2014/main" id="{D9C4B703-3F06-975A-9929-EE456E34F1E3}"/>
              </a:ext>
            </a:extLst>
          </p:cNvPr>
          <p:cNvSpPr txBox="1"/>
          <p:nvPr/>
        </p:nvSpPr>
        <p:spPr>
          <a:xfrm>
            <a:off x="236475" y="2593669"/>
            <a:ext cx="4492100" cy="3139321"/>
          </a:xfrm>
          <a:prstGeom prst="rect">
            <a:avLst/>
          </a:prstGeom>
          <a:noFill/>
        </p:spPr>
        <p:txBody>
          <a:bodyPr wrap="square">
            <a:spAutoFit/>
          </a:bodyPr>
          <a:lstStyle/>
          <a:p>
            <a:r>
              <a:rPr lang="en-US" b="0" dirty="0">
                <a:solidFill>
                  <a:srgbClr val="D4D4D4"/>
                </a:solidFill>
                <a:effectLst/>
                <a:latin typeface="Gill Sans MT (Body)"/>
              </a:rPr>
              <a:t>This is interesting, because it shows 2 things </a:t>
            </a:r>
          </a:p>
          <a:p>
            <a:r>
              <a:rPr lang="en-US" b="0" dirty="0">
                <a:solidFill>
                  <a:srgbClr val="D4D4D4"/>
                </a:solidFill>
                <a:effectLst/>
                <a:latin typeface="Gill Sans MT (Body)"/>
              </a:rPr>
              <a:t>I did not expect.</a:t>
            </a:r>
          </a:p>
          <a:p>
            <a:endParaRPr lang="en-US" b="0" dirty="0">
              <a:solidFill>
                <a:srgbClr val="D4D4D4"/>
              </a:solidFill>
              <a:effectLst/>
              <a:latin typeface="Gill Sans MT (Body)"/>
            </a:endParaRPr>
          </a:p>
          <a:p>
            <a:r>
              <a:rPr lang="en-US" b="0" dirty="0">
                <a:solidFill>
                  <a:srgbClr val="D4D4D4"/>
                </a:solidFill>
                <a:effectLst/>
                <a:latin typeface="Gill Sans MT (Body)"/>
              </a:rPr>
              <a:t>The ratio of treatment-seekers to no-treatment, for those who find it easy to take medical leave, is almost exactly even.</a:t>
            </a:r>
          </a:p>
          <a:p>
            <a:endParaRPr lang="en-US" dirty="0">
              <a:solidFill>
                <a:srgbClr val="D4D4D4"/>
              </a:solidFill>
              <a:latin typeface="Gill Sans MT (Body)"/>
            </a:endParaRPr>
          </a:p>
          <a:p>
            <a:r>
              <a:rPr lang="en-US" dirty="0">
                <a:solidFill>
                  <a:srgbClr val="D4D4D4"/>
                </a:solidFill>
                <a:latin typeface="Gill Sans MT (Body)"/>
              </a:rPr>
              <a:t>T</a:t>
            </a:r>
            <a:r>
              <a:rPr lang="en-US" b="0" dirty="0">
                <a:solidFill>
                  <a:srgbClr val="D4D4D4"/>
                </a:solidFill>
                <a:effectLst/>
                <a:latin typeface="Gill Sans MT (Body)"/>
              </a:rPr>
              <a:t>hose who find it difficult to seek medical leave, are more likely to seek treatment. Are those factors related?</a:t>
            </a:r>
          </a:p>
          <a:p>
            <a:endParaRPr lang="en-US" b="0" dirty="0">
              <a:solidFill>
                <a:srgbClr val="D4D4D4"/>
              </a:solidFill>
              <a:effectLst/>
              <a:latin typeface="Gill Sans MT (Body)"/>
            </a:endParaRPr>
          </a:p>
        </p:txBody>
      </p:sp>
      <p:pic>
        <p:nvPicPr>
          <p:cNvPr id="8" name="Picture 7" descr="Chart, bar chart&#10;&#10;Description automatically generated">
            <a:extLst>
              <a:ext uri="{FF2B5EF4-FFF2-40B4-BE49-F238E27FC236}">
                <a16:creationId xmlns:a16="http://schemas.microsoft.com/office/drawing/2014/main" id="{46AC280A-AFBE-ADF7-5DF5-5EBA3606997B}"/>
              </a:ext>
            </a:extLst>
          </p:cNvPr>
          <p:cNvPicPr>
            <a:picLocks noChangeAspect="1"/>
          </p:cNvPicPr>
          <p:nvPr/>
        </p:nvPicPr>
        <p:blipFill>
          <a:blip r:embed="rId2"/>
          <a:stretch>
            <a:fillRect/>
          </a:stretch>
        </p:blipFill>
        <p:spPr>
          <a:xfrm>
            <a:off x="4834861" y="2530258"/>
            <a:ext cx="7202464" cy="3601232"/>
          </a:xfrm>
          <a:prstGeom prst="rect">
            <a:avLst/>
          </a:prstGeom>
        </p:spPr>
      </p:pic>
      <p:sp>
        <p:nvSpPr>
          <p:cNvPr id="12" name="TextBox 11">
            <a:extLst>
              <a:ext uri="{FF2B5EF4-FFF2-40B4-BE49-F238E27FC236}">
                <a16:creationId xmlns:a16="http://schemas.microsoft.com/office/drawing/2014/main" id="{FDE09BD1-9DA5-BC3B-8941-99B2314F03C2}"/>
              </a:ext>
            </a:extLst>
          </p:cNvPr>
          <p:cNvSpPr txBox="1"/>
          <p:nvPr/>
        </p:nvSpPr>
        <p:spPr>
          <a:xfrm>
            <a:off x="10336395" y="1624395"/>
            <a:ext cx="1855605" cy="861774"/>
          </a:xfrm>
          <a:prstGeom prst="rect">
            <a:avLst/>
          </a:prstGeom>
          <a:noFill/>
        </p:spPr>
        <p:txBody>
          <a:bodyPr wrap="square">
            <a:spAutoFit/>
          </a:bodyPr>
          <a:lstStyle/>
          <a:p>
            <a:r>
              <a:rPr lang="en-US" sz="1000" b="1" i="0" dirty="0">
                <a:solidFill>
                  <a:srgbClr val="D4D4D4"/>
                </a:solidFill>
                <a:effectLst/>
              </a:rPr>
              <a:t>Don't know: </a:t>
            </a:r>
            <a:r>
              <a:rPr lang="en-US" sz="1000" b="0" i="0" dirty="0">
                <a:solidFill>
                  <a:srgbClr val="D4D4D4"/>
                </a:solidFill>
                <a:effectLst/>
              </a:rPr>
              <a:t>563 </a:t>
            </a:r>
          </a:p>
          <a:p>
            <a:r>
              <a:rPr lang="en-US" sz="1000" b="1" i="0" dirty="0">
                <a:solidFill>
                  <a:srgbClr val="D4D4D4"/>
                </a:solidFill>
                <a:effectLst/>
              </a:rPr>
              <a:t>Somewhat easy: </a:t>
            </a:r>
            <a:r>
              <a:rPr lang="en-US" sz="1000" b="0" i="0" dirty="0">
                <a:solidFill>
                  <a:srgbClr val="D4D4D4"/>
                </a:solidFill>
                <a:effectLst/>
              </a:rPr>
              <a:t>266 </a:t>
            </a:r>
          </a:p>
          <a:p>
            <a:r>
              <a:rPr lang="en-US" sz="1000" b="1" i="0" dirty="0">
                <a:solidFill>
                  <a:srgbClr val="D4D4D4"/>
                </a:solidFill>
                <a:effectLst/>
              </a:rPr>
              <a:t>Very easy: </a:t>
            </a:r>
            <a:r>
              <a:rPr lang="en-US" sz="1000" b="0" i="0" dirty="0">
                <a:solidFill>
                  <a:srgbClr val="D4D4D4"/>
                </a:solidFill>
                <a:effectLst/>
              </a:rPr>
              <a:t>206 </a:t>
            </a:r>
          </a:p>
          <a:p>
            <a:r>
              <a:rPr lang="en-US" sz="1000" b="1" i="0" dirty="0">
                <a:solidFill>
                  <a:srgbClr val="D4D4D4"/>
                </a:solidFill>
                <a:effectLst/>
              </a:rPr>
              <a:t>Somewhat difficult: </a:t>
            </a:r>
            <a:r>
              <a:rPr lang="en-US" sz="1000" b="0" i="0" dirty="0">
                <a:solidFill>
                  <a:srgbClr val="D4D4D4"/>
                </a:solidFill>
                <a:effectLst/>
              </a:rPr>
              <a:t>126 </a:t>
            </a:r>
          </a:p>
          <a:p>
            <a:r>
              <a:rPr lang="en-US" sz="1000" b="1" i="0" dirty="0">
                <a:solidFill>
                  <a:srgbClr val="D4D4D4"/>
                </a:solidFill>
                <a:effectLst/>
              </a:rPr>
              <a:t>Very difficult: </a:t>
            </a:r>
            <a:r>
              <a:rPr lang="en-US" sz="1000" b="0" i="0" dirty="0">
                <a:solidFill>
                  <a:srgbClr val="D4D4D4"/>
                </a:solidFill>
                <a:effectLst/>
              </a:rPr>
              <a:t>98</a:t>
            </a:r>
            <a:endParaRPr lang="de-DE" sz="1000" dirty="0"/>
          </a:p>
        </p:txBody>
      </p:sp>
    </p:spTree>
    <p:extLst>
      <p:ext uri="{BB962C8B-B14F-4D97-AF65-F5344CB8AC3E}">
        <p14:creationId xmlns:p14="http://schemas.microsoft.com/office/powerpoint/2010/main" val="227390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extBox 19">
            <a:extLst>
              <a:ext uri="{FF2B5EF4-FFF2-40B4-BE49-F238E27FC236}">
                <a16:creationId xmlns:a16="http://schemas.microsoft.com/office/drawing/2014/main" id="{5A094757-89E3-0EF3-AA6D-B3CDE933B900}"/>
              </a:ext>
            </a:extLst>
          </p:cNvPr>
          <p:cNvGraphicFramePr/>
          <p:nvPr>
            <p:extLst>
              <p:ext uri="{D42A27DB-BD31-4B8C-83A1-F6EECF244321}">
                <p14:modId xmlns:p14="http://schemas.microsoft.com/office/powerpoint/2010/main" val="1194713919"/>
              </p:ext>
            </p:extLst>
          </p:nvPr>
        </p:nvGraphicFramePr>
        <p:xfrm>
          <a:off x="236475" y="2593669"/>
          <a:ext cx="44921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1846" y="568824"/>
            <a:ext cx="11091600" cy="1332000"/>
          </a:xfrm>
        </p:spPr>
        <p:txBody>
          <a:bodyPr/>
          <a:lstStyle/>
          <a:p>
            <a:r>
              <a:rPr lang="en-US" dirty="0"/>
              <a:t>Employer Consequences</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7113666" cy="584775"/>
          </a:xfrm>
          <a:prstGeom prst="rect">
            <a:avLst/>
          </a:prstGeom>
          <a:noFill/>
        </p:spPr>
        <p:txBody>
          <a:bodyPr wrap="square">
            <a:spAutoFit/>
          </a:bodyPr>
          <a:lstStyle/>
          <a:p>
            <a:r>
              <a:rPr lang="en-US" sz="1600" b="1" dirty="0">
                <a:solidFill>
                  <a:srgbClr val="D4D4D4"/>
                </a:solidFill>
                <a:effectLst/>
                <a:latin typeface="Gill Sans MT (Body)"/>
              </a:rPr>
              <a:t>Do you think that discussing a mental health issue with your </a:t>
            </a:r>
          </a:p>
          <a:p>
            <a:r>
              <a:rPr lang="en-US" sz="1600" b="1" dirty="0">
                <a:solidFill>
                  <a:srgbClr val="D4D4D4"/>
                </a:solidFill>
                <a:effectLst/>
                <a:latin typeface="Gill Sans MT (Body)"/>
              </a:rPr>
              <a:t>employer would have negative consequences?</a:t>
            </a:r>
          </a:p>
        </p:txBody>
      </p:sp>
      <p:pic>
        <p:nvPicPr>
          <p:cNvPr id="8" name="Picture 7">
            <a:extLst>
              <a:ext uri="{FF2B5EF4-FFF2-40B4-BE49-F238E27FC236}">
                <a16:creationId xmlns:a16="http://schemas.microsoft.com/office/drawing/2014/main" id="{E79EBC9C-924A-8FDA-3031-6B394BCAEB29}"/>
              </a:ext>
            </a:extLst>
          </p:cNvPr>
          <p:cNvPicPr>
            <a:picLocks noChangeAspect="1"/>
          </p:cNvPicPr>
          <p:nvPr/>
        </p:nvPicPr>
        <p:blipFill>
          <a:blip r:embed="rId7"/>
          <a:stretch>
            <a:fillRect/>
          </a:stretch>
        </p:blipFill>
        <p:spPr>
          <a:xfrm>
            <a:off x="8219591" y="307089"/>
            <a:ext cx="3689986" cy="2804389"/>
          </a:xfrm>
          <a:prstGeom prst="rect">
            <a:avLst/>
          </a:prstGeom>
        </p:spPr>
      </p:pic>
      <p:pic>
        <p:nvPicPr>
          <p:cNvPr id="12" name="Picture 11" descr="Chart, bar chart&#10;&#10;Description automatically generated">
            <a:extLst>
              <a:ext uri="{FF2B5EF4-FFF2-40B4-BE49-F238E27FC236}">
                <a16:creationId xmlns:a16="http://schemas.microsoft.com/office/drawing/2014/main" id="{5C0C1F3F-D688-06F6-CA68-9D9BBC3AD5DE}"/>
              </a:ext>
            </a:extLst>
          </p:cNvPr>
          <p:cNvPicPr>
            <a:picLocks noChangeAspect="1"/>
          </p:cNvPicPr>
          <p:nvPr/>
        </p:nvPicPr>
        <p:blipFill>
          <a:blip r:embed="rId8"/>
          <a:stretch>
            <a:fillRect/>
          </a:stretch>
        </p:blipFill>
        <p:spPr>
          <a:xfrm>
            <a:off x="5263148" y="3147737"/>
            <a:ext cx="6646429" cy="3323215"/>
          </a:xfrm>
          <a:prstGeom prst="rect">
            <a:avLst/>
          </a:prstGeom>
        </p:spPr>
      </p:pic>
    </p:spTree>
    <p:extLst>
      <p:ext uri="{BB962C8B-B14F-4D97-AF65-F5344CB8AC3E}">
        <p14:creationId xmlns:p14="http://schemas.microsoft.com/office/powerpoint/2010/main" val="356984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9C4B703-3F06-975A-9929-EE456E34F1E3}"/>
              </a:ext>
            </a:extLst>
          </p:cNvPr>
          <p:cNvSpPr txBox="1"/>
          <p:nvPr/>
        </p:nvSpPr>
        <p:spPr>
          <a:xfrm>
            <a:off x="280316" y="2916187"/>
            <a:ext cx="4492100" cy="3785652"/>
          </a:xfrm>
          <a:prstGeom prst="rect">
            <a:avLst/>
          </a:prstGeom>
          <a:noFill/>
        </p:spPr>
        <p:txBody>
          <a:bodyPr wrap="square">
            <a:spAutoFit/>
          </a:bodyPr>
          <a:lstStyle/>
          <a:p>
            <a:r>
              <a:rPr lang="en-US" sz="1600" b="0" dirty="0">
                <a:solidFill>
                  <a:srgbClr val="D4D4D4"/>
                </a:solidFill>
                <a:effectLst/>
              </a:rPr>
              <a:t>Most people ("Some of them" + " Yes" = 79%) would be willing to discuss mental health issues with their coworkers.</a:t>
            </a:r>
          </a:p>
          <a:p>
            <a:endParaRPr lang="en-US" sz="1600" dirty="0">
              <a:solidFill>
                <a:srgbClr val="D4D4D4"/>
              </a:solidFill>
            </a:endParaRPr>
          </a:p>
          <a:p>
            <a:r>
              <a:rPr lang="en-US" sz="1600" b="0" dirty="0">
                <a:solidFill>
                  <a:srgbClr val="D4D4D4"/>
                </a:solidFill>
                <a:effectLst/>
              </a:rPr>
              <a:t>In those groups, the majority also seeks out treatment.</a:t>
            </a:r>
          </a:p>
          <a:p>
            <a:endParaRPr lang="en-US" sz="1600" dirty="0">
              <a:solidFill>
                <a:srgbClr val="D4D4D4"/>
              </a:solidFill>
            </a:endParaRPr>
          </a:p>
          <a:p>
            <a:r>
              <a:rPr lang="en-US" sz="1600" b="0" dirty="0">
                <a:solidFill>
                  <a:srgbClr val="D4D4D4"/>
                </a:solidFill>
                <a:effectLst/>
              </a:rPr>
              <a:t>Interestingly, for those who feel they have no coworkers to talk to, the majority do not seek out treatment.</a:t>
            </a:r>
          </a:p>
          <a:p>
            <a:endParaRPr lang="en-US" sz="1600" dirty="0">
              <a:solidFill>
                <a:srgbClr val="D4D4D4"/>
              </a:solidFill>
            </a:endParaRPr>
          </a:p>
          <a:p>
            <a:r>
              <a:rPr lang="en-US" sz="1600" b="0" dirty="0">
                <a:solidFill>
                  <a:srgbClr val="D4D4D4"/>
                </a:solidFill>
                <a:effectLst/>
              </a:rPr>
              <a:t>This could be due to the perceived social acceptance of mental health issues at work.</a:t>
            </a:r>
          </a:p>
          <a:p>
            <a:endParaRPr lang="en-US" sz="1600" b="0" dirty="0">
              <a:solidFill>
                <a:srgbClr val="D4D4D4"/>
              </a:solidFill>
              <a:effectLst/>
            </a:endParaRPr>
          </a:p>
          <a:p>
            <a:endParaRPr lang="en-US" sz="1600" b="0" dirty="0">
              <a:solidFill>
                <a:srgbClr val="D4D4D4"/>
              </a:solidFill>
              <a:effectLst/>
            </a:endParaRPr>
          </a:p>
        </p:txBody>
      </p:sp>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1846" y="568824"/>
            <a:ext cx="11091600" cy="1332000"/>
          </a:xfrm>
        </p:spPr>
        <p:txBody>
          <a:bodyPr/>
          <a:lstStyle/>
          <a:p>
            <a:r>
              <a:rPr lang="en-US" dirty="0"/>
              <a:t>Coworker Trust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7113666" cy="584775"/>
          </a:xfrm>
          <a:prstGeom prst="rect">
            <a:avLst/>
          </a:prstGeom>
          <a:noFill/>
        </p:spPr>
        <p:txBody>
          <a:bodyPr wrap="square">
            <a:spAutoFit/>
          </a:bodyPr>
          <a:lstStyle/>
          <a:p>
            <a:r>
              <a:rPr lang="en-US" sz="1600" b="1" dirty="0">
                <a:solidFill>
                  <a:srgbClr val="D4D4D4"/>
                </a:solidFill>
                <a:effectLst/>
              </a:rPr>
              <a:t>Would you be willing to discuss a mental health issue with your coworkers?</a:t>
            </a:r>
          </a:p>
        </p:txBody>
      </p:sp>
      <p:pic>
        <p:nvPicPr>
          <p:cNvPr id="3" name="Picture 2">
            <a:extLst>
              <a:ext uri="{FF2B5EF4-FFF2-40B4-BE49-F238E27FC236}">
                <a16:creationId xmlns:a16="http://schemas.microsoft.com/office/drawing/2014/main" id="{CD72CAAB-D9A5-D5AB-30E7-955DF7351E68}"/>
              </a:ext>
            </a:extLst>
          </p:cNvPr>
          <p:cNvPicPr>
            <a:picLocks noChangeAspect="1"/>
          </p:cNvPicPr>
          <p:nvPr/>
        </p:nvPicPr>
        <p:blipFill>
          <a:blip r:embed="rId2"/>
          <a:stretch>
            <a:fillRect/>
          </a:stretch>
        </p:blipFill>
        <p:spPr>
          <a:xfrm>
            <a:off x="8134066" y="226776"/>
            <a:ext cx="3706088" cy="2816627"/>
          </a:xfrm>
          <a:prstGeom prst="rect">
            <a:avLst/>
          </a:prstGeom>
        </p:spPr>
      </p:pic>
      <p:pic>
        <p:nvPicPr>
          <p:cNvPr id="11" name="Picture 10" descr="Chart, bar chart&#10;&#10;Description automatically generated">
            <a:extLst>
              <a:ext uri="{FF2B5EF4-FFF2-40B4-BE49-F238E27FC236}">
                <a16:creationId xmlns:a16="http://schemas.microsoft.com/office/drawing/2014/main" id="{480B149E-2002-1F23-34C8-4BAEAB2B2605}"/>
              </a:ext>
            </a:extLst>
          </p:cNvPr>
          <p:cNvPicPr>
            <a:picLocks noChangeAspect="1"/>
          </p:cNvPicPr>
          <p:nvPr/>
        </p:nvPicPr>
        <p:blipFill>
          <a:blip r:embed="rId3"/>
          <a:stretch>
            <a:fillRect/>
          </a:stretch>
        </p:blipFill>
        <p:spPr>
          <a:xfrm>
            <a:off x="5042963" y="3110814"/>
            <a:ext cx="6792796" cy="3396398"/>
          </a:xfrm>
          <a:prstGeom prst="rect">
            <a:avLst/>
          </a:prstGeom>
        </p:spPr>
      </p:pic>
    </p:spTree>
    <p:extLst>
      <p:ext uri="{BB962C8B-B14F-4D97-AF65-F5344CB8AC3E}">
        <p14:creationId xmlns:p14="http://schemas.microsoft.com/office/powerpoint/2010/main" val="335195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1520825"/>
            <a:ext cx="4535487" cy="3779838"/>
          </a:xfrm>
        </p:spPr>
        <p:txBody>
          <a:bodyPr anchor="ctr">
            <a:normAutofit/>
          </a:bodyPr>
          <a:lstStyle/>
          <a:p>
            <a:r>
              <a:rPr lang="en-US" sz="6400" dirty="0"/>
              <a:t>Models</a:t>
            </a:r>
          </a:p>
        </p:txBody>
      </p:sp>
      <p:grpSp>
        <p:nvGrpSpPr>
          <p:cNvPr id="54" name="Group 5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55" name="Freeform: Shape 5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8" name="Oval 5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Freeform: Shape 5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2" name="Freeform: Shape 6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64" name="Oval 6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15</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90665913"/>
              </p:ext>
            </p:extLst>
          </p:nvPr>
        </p:nvGraphicFramePr>
        <p:xfrm>
          <a:off x="4723640" y="279779"/>
          <a:ext cx="6917499" cy="6028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6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r="-2" b="5958"/>
          <a:stretch/>
        </p:blipFill>
        <p:spPr>
          <a:xfrm>
            <a:off x="5789445" y="1015442"/>
            <a:ext cx="1980165" cy="1047455"/>
          </a:xfrm>
          <a:custGeom>
            <a:avLst/>
            <a:gdLst/>
            <a:ahLst/>
            <a:cxnLst/>
            <a:rect l="l" t="t" r="r" b="b"/>
            <a:pathLst>
              <a:path w="7140574" h="3777175">
                <a:moveTo>
                  <a:pt x="0" y="0"/>
                </a:moveTo>
                <a:lnTo>
                  <a:pt x="7140574" y="0"/>
                </a:lnTo>
                <a:lnTo>
                  <a:pt x="7140574" y="3777175"/>
                </a:lnTo>
                <a:lnTo>
                  <a:pt x="0" y="3777175"/>
                </a:lnTo>
                <a:close/>
              </a:path>
            </a:pathLst>
          </a:custGeom>
        </p:spPr>
      </p:pic>
      <p:grpSp>
        <p:nvGrpSpPr>
          <p:cNvPr id="70" name="Group 6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1" name="Freeform: Shape 7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Oval 7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Freeform: Shape 7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6" name="Rectangle 7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7522" y="653190"/>
            <a:ext cx="4500562" cy="1562959"/>
          </a:xfrm>
        </p:spPr>
        <p:txBody>
          <a:bodyPr vert="horz" wrap="square" lIns="0" tIns="0" rIns="0" bIns="0" rtlCol="0" anchor="t" anchorCtr="0">
            <a:normAutofit/>
          </a:bodyPr>
          <a:lstStyle/>
          <a:p>
            <a:pPr>
              <a:lnSpc>
                <a:spcPct val="100000"/>
              </a:lnSpc>
            </a:pPr>
            <a:r>
              <a:rPr lang="en-US" sz="4800" kern="1200" dirty="0">
                <a:solidFill>
                  <a:schemeClr val="tx1"/>
                </a:solidFill>
                <a:latin typeface="+mj-lt"/>
                <a:ea typeface="+mj-ea"/>
                <a:cs typeface="+mj-cs"/>
              </a:rPr>
              <a:t>Key-Features</a:t>
            </a:r>
          </a:p>
        </p:txBody>
      </p:sp>
      <p:pic>
        <p:nvPicPr>
          <p:cNvPr id="9" name="Picture 8">
            <a:extLst>
              <a:ext uri="{FF2B5EF4-FFF2-40B4-BE49-F238E27FC236}">
                <a16:creationId xmlns:a16="http://schemas.microsoft.com/office/drawing/2014/main" id="{1602EA83-A5D2-1FF9-8B87-4321E21C1EE4}"/>
              </a:ext>
            </a:extLst>
          </p:cNvPr>
          <p:cNvPicPr>
            <a:picLocks noChangeAspect="1"/>
          </p:cNvPicPr>
          <p:nvPr/>
        </p:nvPicPr>
        <p:blipFill rotWithShape="1">
          <a:blip r:embed="rId4"/>
          <a:srcRect l="1572" r="3476" b="1"/>
          <a:stretch/>
        </p:blipFill>
        <p:spPr>
          <a:xfrm>
            <a:off x="181944" y="2053484"/>
            <a:ext cx="5051425" cy="3777175"/>
          </a:xfrm>
          <a:custGeom>
            <a:avLst/>
            <a:gdLst/>
            <a:ahLst/>
            <a:cxnLst/>
            <a:rect l="l" t="t" r="r" b="b"/>
            <a:pathLst>
              <a:path w="5051425" h="3777175">
                <a:moveTo>
                  <a:pt x="0" y="0"/>
                </a:moveTo>
                <a:lnTo>
                  <a:pt x="5051425" y="0"/>
                </a:lnTo>
                <a:lnTo>
                  <a:pt x="5051425" y="3777175"/>
                </a:lnTo>
                <a:lnTo>
                  <a:pt x="0" y="3777175"/>
                </a:lnTo>
                <a:close/>
              </a:path>
            </a:pathLst>
          </a:custGeom>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97257" y="2053484"/>
            <a:ext cx="6373813" cy="3772799"/>
          </a:xfrm>
        </p:spPr>
        <p:txBody>
          <a:bodyPr vert="horz" wrap="square" lIns="0" tIns="0" rIns="0" bIns="0" rtlCol="0" anchor="t">
            <a:normAutofit/>
          </a:bodyPr>
          <a:lstStyle/>
          <a:p>
            <a:pPr marL="0">
              <a:lnSpc>
                <a:spcPct val="100000"/>
              </a:lnSpc>
              <a:buFont typeface="Arial" panose="020B0604020202020204" pitchFamily="34" charset="0"/>
              <a:buChar char="•"/>
            </a:pPr>
            <a:r>
              <a:rPr lang="en-US" sz="1800" u="sng" dirty="0">
                <a:effectLst/>
              </a:rPr>
              <a:t>Interference with work </a:t>
            </a:r>
            <a:r>
              <a:rPr lang="en-US" sz="1800" dirty="0">
                <a:effectLst/>
              </a:rPr>
              <a:t>is by a large margin the dominant feature </a:t>
            </a:r>
            <a:r>
              <a:rPr lang="en-US" sz="1800" dirty="0">
                <a:solidFill>
                  <a:srgbClr val="002060">
                    <a:alpha val="60000"/>
                  </a:srgbClr>
                </a:solidFill>
                <a:effectLst/>
              </a:rPr>
              <a:t>…</a:t>
            </a:r>
            <a:r>
              <a:rPr lang="en-US" sz="1800" dirty="0">
                <a:effectLst/>
              </a:rPr>
              <a:t>in predicting treatmen</a:t>
            </a:r>
            <a:r>
              <a:rPr lang="en-US" sz="1800" dirty="0"/>
              <a:t>t</a:t>
            </a:r>
          </a:p>
          <a:p>
            <a:pPr marL="0">
              <a:lnSpc>
                <a:spcPct val="100000"/>
              </a:lnSpc>
              <a:buFont typeface="Arial" panose="020B0604020202020204" pitchFamily="34" charset="0"/>
              <a:buChar char="•"/>
            </a:pPr>
            <a:r>
              <a:rPr lang="en-US" sz="1800" dirty="0"/>
              <a:t>Family History, Care Options follow</a:t>
            </a:r>
          </a:p>
          <a:p>
            <a:pPr marL="0">
              <a:lnSpc>
                <a:spcPct val="100000"/>
              </a:lnSpc>
              <a:buFont typeface="Arial" panose="020B0604020202020204" pitchFamily="34" charset="0"/>
              <a:buChar char="•"/>
            </a:pPr>
            <a:r>
              <a:rPr lang="en-US" sz="1800" dirty="0"/>
              <a:t>Talking to coworkers</a:t>
            </a:r>
          </a:p>
          <a:p>
            <a:pPr marL="0">
              <a:lnSpc>
                <a:spcPct val="100000"/>
              </a:lnSpc>
              <a:buFont typeface="Arial" panose="020B0604020202020204" pitchFamily="34" charset="0"/>
              <a:buChar char="•"/>
            </a:pPr>
            <a:r>
              <a:rPr lang="en-US" sz="1800" dirty="0"/>
              <a:t>Anonymity in seeking help</a:t>
            </a:r>
          </a:p>
          <a:p>
            <a:pPr marL="0">
              <a:lnSpc>
                <a:spcPct val="100000"/>
              </a:lnSpc>
              <a:buFont typeface="Arial" panose="020B0604020202020204" pitchFamily="34" charset="0"/>
              <a:buChar char="•"/>
            </a:pPr>
            <a:r>
              <a:rPr lang="en-US" sz="1800" dirty="0"/>
              <a:t>Company benefits related to mental-health</a:t>
            </a:r>
          </a:p>
          <a:p>
            <a:pPr marL="0">
              <a:lnSpc>
                <a:spcPct val="100000"/>
              </a:lnSpc>
              <a:buFont typeface="Arial" panose="020B0604020202020204" pitchFamily="34" charset="0"/>
              <a:buChar char="•"/>
            </a:pPr>
            <a:r>
              <a:rPr lang="en-US" sz="1800" dirty="0"/>
              <a:t>The remaining features appear to be less influential features</a:t>
            </a:r>
          </a:p>
          <a:p>
            <a:pPr marL="457200">
              <a:lnSpc>
                <a:spcPct val="100000"/>
              </a:lnSpc>
              <a:buFont typeface="Arial" panose="020B0604020202020204" pitchFamily="34" charset="0"/>
              <a:buChar char="•"/>
            </a:pPr>
            <a:endParaRPr lang="en-US" sz="1400"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16</a:t>
            </a:fld>
            <a:endParaRPr lang="en-US">
              <a:solidFill>
                <a:schemeClr val="tx1">
                  <a:alpha val="80000"/>
                </a:schemeClr>
              </a:solidFill>
            </a:endParaRPr>
          </a:p>
        </p:txBody>
      </p:sp>
      <p:sp>
        <p:nvSpPr>
          <p:cNvPr id="78" name="Oval 77">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4513" y="621955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5816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4" name="Freeform: Shape 6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Freeform: Shape 6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69" name="Rectangle 6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Summary</a:t>
            </a:r>
            <a:endParaRPr lang="en-US" kern="1200" dirty="0">
              <a:solidFill>
                <a:schemeClr val="tx1"/>
              </a:solidFill>
              <a:latin typeface="+mj-lt"/>
              <a:ea typeface="+mj-ea"/>
              <a:cs typeface="+mj-cs"/>
            </a:endParaRP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2678400"/>
            <a:ext cx="3565525" cy="3414425"/>
          </a:xfrm>
        </p:spPr>
        <p:txBody>
          <a:bodyPr vert="horz" wrap="square" lIns="0" tIns="0" rIns="0" bIns="0" rtlCol="0" anchor="t">
            <a:normAutofit/>
          </a:bodyPr>
          <a:lstStyle/>
          <a:p>
            <a:pPr indent="-228600">
              <a:lnSpc>
                <a:spcPct val="100000"/>
              </a:lnSpc>
              <a:buFont typeface="Arial" panose="020B0604020202020204" pitchFamily="34" charset="0"/>
              <a:buChar char="•"/>
            </a:pPr>
            <a:r>
              <a:rPr lang="en-US" sz="1200"/>
              <a:t>At the job, work benefits, coworker trust and anonymity play an important role in allowing comfortable access to treatment</a:t>
            </a:r>
          </a:p>
          <a:p>
            <a:pPr indent="-228600">
              <a:lnSpc>
                <a:spcPct val="100000"/>
              </a:lnSpc>
              <a:buFont typeface="Arial" panose="020B0604020202020204" pitchFamily="34" charset="0"/>
              <a:buChar char="•"/>
            </a:pPr>
            <a:r>
              <a:rPr lang="en-US" sz="1200"/>
              <a:t>Difficult medical leaves and fear of consequences from the employer actually show an increased need to employee treatment</a:t>
            </a:r>
          </a:p>
          <a:p>
            <a:pPr indent="-228600">
              <a:lnSpc>
                <a:spcPct val="100000"/>
              </a:lnSpc>
              <a:buFont typeface="Arial" panose="020B0604020202020204" pitchFamily="34" charset="0"/>
              <a:buChar char="•"/>
            </a:pPr>
            <a:r>
              <a:rPr lang="en-US" sz="1200"/>
              <a:t>W</a:t>
            </a:r>
            <a:r>
              <a:rPr lang="en-US" sz="1200" b="0">
                <a:effectLst/>
              </a:rPr>
              <a:t>ork interference is the largest contributor in predicting whether an employee would seek out treatment</a:t>
            </a:r>
          </a:p>
          <a:p>
            <a:pPr indent="-228600">
              <a:lnSpc>
                <a:spcPct val="100000"/>
              </a:lnSpc>
              <a:buFont typeface="Arial" panose="020B0604020202020204" pitchFamily="34" charset="0"/>
              <a:buChar char="•"/>
            </a:pPr>
            <a:r>
              <a:rPr lang="en-US" sz="1200"/>
              <a:t>Providing an environment to seek help, free of judgement and negative consequences appears to have a positive impact on employees mental health.</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6084" r="22916" b="-1"/>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71" name="Group 70">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72"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8" name="Oval 75">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err="1"/>
              <a:t>Jusef</a:t>
            </a:r>
            <a:r>
              <a:rPr lang="en-US" dirty="0"/>
              <a:t> Khayal</a:t>
            </a:r>
          </a:p>
          <a:p>
            <a:r>
              <a:rPr lang="en-US" dirty="0"/>
              <a:t>jusefkhayal@gmail.com</a:t>
            </a:r>
          </a:p>
          <a:p>
            <a:r>
              <a:rPr lang="en-US" sz="2000" dirty="0"/>
              <a:t>https://github.com/CaptainDaedalus/FinalProject</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244258"/>
            <a:ext cx="3565524" cy="1258819"/>
          </a:xfrm>
        </p:spPr>
        <p:txBody>
          <a:bodyPr/>
          <a:lstStyle/>
          <a:p>
            <a:r>
              <a:rPr lang="en-US" dirty="0"/>
              <a:t>Content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2" y="2101109"/>
            <a:ext cx="3565525" cy="3729757"/>
          </a:xfrm>
        </p:spPr>
        <p:txBody>
          <a:bodyPr/>
          <a:lstStyle/>
          <a:p>
            <a:r>
              <a:rPr lang="en-US" dirty="0"/>
              <a:t>1. Intro</a:t>
            </a:r>
          </a:p>
          <a:p>
            <a:r>
              <a:rPr lang="en-US" dirty="0"/>
              <a:t>2. Problem Statement</a:t>
            </a:r>
          </a:p>
          <a:p>
            <a:r>
              <a:rPr lang="en-US" dirty="0"/>
              <a:t>3. Business Use-Case</a:t>
            </a:r>
          </a:p>
          <a:p>
            <a:r>
              <a:rPr lang="en-US" dirty="0"/>
              <a:t>4. EDA</a:t>
            </a:r>
          </a:p>
          <a:p>
            <a:r>
              <a:rPr lang="en-US" dirty="0"/>
              <a:t>5. Models</a:t>
            </a:r>
          </a:p>
          <a:p>
            <a:r>
              <a:rPr lang="en-US" dirty="0"/>
              <a:t>6. Key-Features</a:t>
            </a:r>
          </a:p>
          <a:p>
            <a:r>
              <a:rPr lang="en-US" dirty="0"/>
              <a:t>7. Summary</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0000" lnSpcReduction="20000"/>
          </a:bodyPr>
          <a:lstStyle/>
          <a:p>
            <a:pPr marL="0" indent="0">
              <a:buNone/>
            </a:pPr>
            <a:r>
              <a:rPr lang="en-US" b="0" i="0" dirty="0">
                <a:solidFill>
                  <a:srgbClr val="C9D1D9"/>
                </a:solidFill>
                <a:effectLst/>
                <a:latin typeface="Gill Sans MT (Body)"/>
              </a:rPr>
              <a:t>With over 1200 responses, the 2014 Mental Health in Tech Survey was the largest survey done on mental health in the tech industry. The dataset measures attitudes towards mental health and frequency of mental health disorders in the tech workplace.</a:t>
            </a:r>
            <a:r>
              <a:rPr lang="en-US" dirty="0">
                <a:latin typeface="Gill Sans MT (Body)"/>
              </a:rPr>
              <a:t> </a:t>
            </a:r>
          </a:p>
          <a:p>
            <a:pPr marL="0" indent="0">
              <a:buNone/>
            </a:pPr>
            <a:r>
              <a:rPr lang="en-US" sz="1900" dirty="0">
                <a:latin typeface="Gill Sans MT (Body)"/>
              </a:rPr>
              <a:t>Source: </a:t>
            </a:r>
            <a:r>
              <a:rPr lang="de-DE" sz="1900" b="0" dirty="0">
                <a:solidFill>
                  <a:srgbClr val="D4D4D4"/>
                </a:solidFill>
                <a:effectLst/>
                <a:latin typeface="Gill Sans MT (Body)"/>
              </a:rPr>
              <a:t>https://osmihelp.org/research</a:t>
            </a:r>
            <a:br>
              <a:rPr lang="de-DE" sz="1900" b="0" dirty="0">
                <a:solidFill>
                  <a:srgbClr val="D4D4D4"/>
                </a:solidFill>
                <a:effectLst/>
                <a:latin typeface="Gill Sans MT (Body)"/>
              </a:rPr>
            </a:br>
            <a:endParaRPr lang="de-DE" sz="1900" b="0" dirty="0">
              <a:solidFill>
                <a:srgbClr val="D4D4D4"/>
              </a:solidFill>
              <a:effectLst/>
              <a:latin typeface="Gill Sans MT (Body)"/>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Problem Statements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lnSpcReduction="10000"/>
          </a:bodyPr>
          <a:lstStyle/>
          <a:p>
            <a:r>
              <a:rPr lang="en-US" b="0" dirty="0">
                <a:solidFill>
                  <a:srgbClr val="6796E6"/>
                </a:solidFill>
                <a:effectLst/>
                <a:latin typeface="Gill Sans MT (Body)"/>
              </a:rPr>
              <a:t>1.</a:t>
            </a:r>
            <a:r>
              <a:rPr lang="en-US" b="0" dirty="0">
                <a:solidFill>
                  <a:srgbClr val="D4D4D4"/>
                </a:solidFill>
                <a:effectLst/>
                <a:latin typeface="Gill Sans MT (Body)"/>
              </a:rPr>
              <a:t> Create a model that can predict if an employee in the tech-industry would seek out mental-health </a:t>
            </a:r>
            <a:r>
              <a:rPr lang="en-US" u="sng" dirty="0">
                <a:solidFill>
                  <a:srgbClr val="D4D4D4"/>
                </a:solidFill>
                <a:effectLst/>
                <a:latin typeface="Gill Sans MT (Body)"/>
              </a:rPr>
              <a:t>treatment</a:t>
            </a:r>
            <a:r>
              <a:rPr lang="en-US" b="0" dirty="0">
                <a:solidFill>
                  <a:srgbClr val="D4D4D4"/>
                </a:solidFill>
                <a:effectLst/>
                <a:latin typeface="Gill Sans MT (Body)"/>
              </a:rPr>
              <a:t>.</a:t>
            </a:r>
          </a:p>
          <a:p>
            <a:r>
              <a:rPr lang="en-US" b="0" dirty="0">
                <a:solidFill>
                  <a:srgbClr val="6796E6"/>
                </a:solidFill>
                <a:effectLst/>
                <a:latin typeface="Gill Sans MT (Body)"/>
              </a:rPr>
              <a:t>2.</a:t>
            </a:r>
            <a:r>
              <a:rPr lang="en-US" b="0" dirty="0">
                <a:solidFill>
                  <a:srgbClr val="D4D4D4"/>
                </a:solidFill>
                <a:effectLst/>
                <a:latin typeface="Gill Sans MT (Body)"/>
              </a:rPr>
              <a:t> Identify the </a:t>
            </a:r>
            <a:r>
              <a:rPr lang="en-US" b="0" u="sng" dirty="0">
                <a:solidFill>
                  <a:srgbClr val="D4D4D4"/>
                </a:solidFill>
                <a:effectLst/>
                <a:latin typeface="Gill Sans MT (Body)"/>
              </a:rPr>
              <a:t>key-features</a:t>
            </a:r>
            <a:r>
              <a:rPr lang="en-US" b="0" dirty="0">
                <a:solidFill>
                  <a:srgbClr val="D4D4D4"/>
                </a:solidFill>
                <a:effectLst/>
                <a:latin typeface="Gill Sans MT (Body)"/>
              </a:rPr>
              <a:t> for the predictions.</a:t>
            </a:r>
          </a:p>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548835"/>
          </a:xfrm>
        </p:spPr>
        <p:txBody>
          <a:bodyPr/>
          <a:lstStyle/>
          <a:p>
            <a:r>
              <a:rPr lang="en-US" dirty="0"/>
              <a:t>Business Use-Case</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640556" y="2494674"/>
            <a:ext cx="5437187" cy="3179615"/>
          </a:xfrm>
        </p:spPr>
        <p:txBody>
          <a:bodyPr/>
          <a:lstStyle/>
          <a:p>
            <a:r>
              <a:rPr lang="en-US" sz="1500" b="0" dirty="0">
                <a:solidFill>
                  <a:srgbClr val="D4D4D4"/>
                </a:solidFill>
                <a:effectLst/>
                <a:latin typeface="Gill Sans MT (Body)"/>
              </a:rPr>
              <a:t>	Almost 86% of employees report </a:t>
            </a:r>
            <a:r>
              <a:rPr lang="en-US" sz="1500" b="0" u="sng" dirty="0">
                <a:solidFill>
                  <a:srgbClr val="D4D4D4"/>
                </a:solidFill>
                <a:effectLst/>
                <a:latin typeface="Gill Sans MT (Body)"/>
              </a:rPr>
              <a:t>improved work performance </a:t>
            </a:r>
            <a:r>
              <a:rPr lang="en-US" sz="1500" b="0" dirty="0">
                <a:solidFill>
                  <a:srgbClr val="D4D4D4"/>
                </a:solidFill>
                <a:effectLst/>
                <a:latin typeface="Gill Sans MT (Body)"/>
              </a:rPr>
              <a:t>and </a:t>
            </a:r>
            <a:r>
              <a:rPr lang="en-US" sz="1500" b="0" u="sng" dirty="0">
                <a:solidFill>
                  <a:srgbClr val="D4D4D4"/>
                </a:solidFill>
                <a:effectLst/>
                <a:latin typeface="Gill Sans MT (Body)"/>
              </a:rPr>
              <a:t>lower rates of absenteeism </a:t>
            </a:r>
            <a:r>
              <a:rPr lang="en-US" sz="1500" b="0" dirty="0">
                <a:solidFill>
                  <a:srgbClr val="D4D4D4"/>
                </a:solidFill>
                <a:effectLst/>
                <a:latin typeface="Gill Sans MT (Body)"/>
              </a:rPr>
              <a:t>after receiving treatment for depression and anxiety.</a:t>
            </a:r>
          </a:p>
          <a:p>
            <a:r>
              <a:rPr lang="en-US" sz="1500" dirty="0">
                <a:solidFill>
                  <a:srgbClr val="D4D4D4"/>
                </a:solidFill>
                <a:latin typeface="Gill Sans MT (Body)"/>
              </a:rPr>
              <a:t>	Employers can i</a:t>
            </a:r>
            <a:r>
              <a:rPr lang="en-US" sz="1500" b="0" dirty="0">
                <a:solidFill>
                  <a:srgbClr val="D4D4D4"/>
                </a:solidFill>
                <a:effectLst/>
                <a:latin typeface="Gill Sans MT (Body)"/>
              </a:rPr>
              <a:t>ncrease the ability to </a:t>
            </a:r>
            <a:r>
              <a:rPr lang="en-US" sz="1500" b="0" u="sng" dirty="0">
                <a:solidFill>
                  <a:srgbClr val="D4D4D4"/>
                </a:solidFill>
                <a:effectLst/>
                <a:latin typeface="Gill Sans MT (Body)"/>
              </a:rPr>
              <a:t>retain valuable employees </a:t>
            </a:r>
            <a:r>
              <a:rPr lang="en-US" sz="1500" b="0" dirty="0">
                <a:solidFill>
                  <a:srgbClr val="D4D4D4"/>
                </a:solidFill>
                <a:effectLst/>
                <a:latin typeface="Gill Sans MT (Body)"/>
              </a:rPr>
              <a:t>by providing access to mental health benefits.</a:t>
            </a:r>
          </a:p>
          <a:p>
            <a:r>
              <a:rPr lang="en-US" sz="1500" b="0" dirty="0">
                <a:solidFill>
                  <a:srgbClr val="D4D4D4"/>
                </a:solidFill>
                <a:effectLst/>
                <a:latin typeface="Gill Sans MT (Body)"/>
              </a:rPr>
              <a:t>	The models developed here can provide companies with a tool to better </a:t>
            </a:r>
            <a:r>
              <a:rPr lang="en-US" sz="1500" b="0" u="sng" dirty="0">
                <a:solidFill>
                  <a:srgbClr val="D4D4D4"/>
                </a:solidFill>
                <a:effectLst/>
                <a:latin typeface="Gill Sans MT (Body)"/>
              </a:rPr>
              <a:t>understand the mental-health challenges.</a:t>
            </a:r>
          </a:p>
          <a:p>
            <a:r>
              <a:rPr lang="en-US" sz="1500" b="0" dirty="0">
                <a:solidFill>
                  <a:srgbClr val="D4D4D4"/>
                </a:solidFill>
                <a:effectLst/>
                <a:latin typeface="Gill Sans MT (Body)"/>
              </a:rPr>
              <a:t>	Finding </a:t>
            </a:r>
            <a:r>
              <a:rPr lang="en-US" sz="1500" b="0" u="sng" dirty="0">
                <a:solidFill>
                  <a:srgbClr val="D4D4D4"/>
                </a:solidFill>
                <a:effectLst/>
                <a:latin typeface="Gill Sans MT (Body)"/>
              </a:rPr>
              <a:t>cost-cutting methods </a:t>
            </a:r>
            <a:r>
              <a:rPr lang="en-US" sz="1500" u="sng" dirty="0">
                <a:solidFill>
                  <a:srgbClr val="D4D4D4"/>
                </a:solidFill>
                <a:latin typeface="Gill Sans MT (Body)"/>
              </a:rPr>
              <a:t>by</a:t>
            </a:r>
            <a:r>
              <a:rPr lang="en-US" sz="1500" b="0" dirty="0">
                <a:solidFill>
                  <a:srgbClr val="D4D4D4"/>
                </a:solidFill>
                <a:effectLst/>
                <a:latin typeface="Gill Sans MT (Body)"/>
              </a:rPr>
              <a:t> removing the need for employees to seek expensive treatments</a:t>
            </a:r>
          </a:p>
          <a:p>
            <a:endParaRPr lang="en-US" sz="1000" dirty="0">
              <a:solidFill>
                <a:srgbClr val="D4D4D4"/>
              </a:solidFill>
              <a:latin typeface="Gill Sans MT (Body)"/>
            </a:endParaRPr>
          </a:p>
          <a:p>
            <a:r>
              <a:rPr lang="en-US" sz="1000" dirty="0">
                <a:solidFill>
                  <a:srgbClr val="D4D4D4"/>
                </a:solidFill>
                <a:latin typeface="Gill Sans MT (Body)"/>
              </a:rPr>
              <a:t>Source: </a:t>
            </a:r>
            <a:r>
              <a:rPr lang="en-US" sz="1000" b="0" dirty="0">
                <a:solidFill>
                  <a:srgbClr val="D4D4D4"/>
                </a:solidFill>
                <a:effectLst/>
                <a:latin typeface="Gill Sans MT (Body)"/>
              </a:rPr>
              <a:t>Journal of Occupational and Environmental Medicine: April 2018 - Volume 60 - Issue 4 - p 322-330, </a:t>
            </a:r>
            <a:r>
              <a:rPr lang="en-US" sz="1000" b="0" dirty="0" err="1">
                <a:solidFill>
                  <a:srgbClr val="D4D4D4"/>
                </a:solidFill>
                <a:effectLst/>
                <a:latin typeface="Gill Sans MT (Body)"/>
              </a:rPr>
              <a:t>doi</a:t>
            </a:r>
            <a:r>
              <a:rPr lang="en-US" sz="1000" b="0" dirty="0">
                <a:solidFill>
                  <a:srgbClr val="D4D4D4"/>
                </a:solidFill>
                <a:effectLst/>
                <a:latin typeface="Gill Sans MT (Body)"/>
              </a:rPr>
              <a:t>: 10.1097/JOM.0000000000001271</a:t>
            </a:r>
          </a:p>
          <a:p>
            <a:endParaRPr lang="en-US" sz="1500" b="0" u="sng" dirty="0">
              <a:solidFill>
                <a:srgbClr val="D4D4D4"/>
              </a:solidFill>
              <a:effectLst/>
              <a:latin typeface="Gill Sans MT (Body)"/>
            </a:endParaRPr>
          </a:p>
          <a:p>
            <a:endParaRPr lang="en-US" sz="1500" b="0" dirty="0">
              <a:solidFill>
                <a:srgbClr val="D4D4D4"/>
              </a:solidFill>
              <a:effectLst/>
              <a:latin typeface="Gill Sans MT (Body)"/>
            </a:endParaRPr>
          </a:p>
          <a:p>
            <a:endParaRPr lang="en-US" sz="1500" b="0" u="sng" dirty="0">
              <a:solidFill>
                <a:srgbClr val="D4D4D4"/>
              </a:solidFill>
              <a:effectLst/>
              <a:latin typeface="Gill Sans MT (Body)"/>
            </a:endParaRPr>
          </a:p>
          <a:p>
            <a:endParaRPr lang="en-US" sz="1500" b="0" dirty="0">
              <a:solidFill>
                <a:srgbClr val="D4D4D4"/>
              </a:solidFill>
              <a:effectLst/>
              <a:latin typeface="Gill Sans MT (Body)"/>
            </a:endParaRPr>
          </a:p>
          <a:p>
            <a:endParaRPr lang="en-US" sz="1500" b="0" dirty="0">
              <a:solidFill>
                <a:srgbClr val="D4D4D4"/>
              </a:solidFill>
              <a:effectLst/>
              <a:latin typeface="Gill Sans MT (Body)"/>
            </a:endParaRPr>
          </a:p>
          <a:p>
            <a:endParaRPr lang="en-US" sz="1500" b="0" dirty="0">
              <a:solidFill>
                <a:srgbClr val="D4D4D4"/>
              </a:solidFill>
              <a:effectLst/>
              <a:latin typeface="Gill Sans MT (Body)"/>
            </a:endParaRPr>
          </a:p>
          <a:p>
            <a:endParaRPr lang="en-US" sz="1500" b="0" dirty="0">
              <a:solidFill>
                <a:srgbClr val="D4D4D4"/>
              </a:solidFill>
              <a:effectLst/>
              <a:latin typeface="Gill Sans MT (Body)"/>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Tree>
    <p:extLst>
      <p:ext uri="{BB962C8B-B14F-4D97-AF65-F5344CB8AC3E}">
        <p14:creationId xmlns:p14="http://schemas.microsoft.com/office/powerpoint/2010/main" val="349670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EDA</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5" y="1346826"/>
            <a:ext cx="9080253" cy="369332"/>
          </a:xfrm>
          <a:prstGeom prst="rect">
            <a:avLst/>
          </a:prstGeom>
          <a:noFill/>
        </p:spPr>
        <p:txBody>
          <a:bodyPr wrap="square">
            <a:spAutoFit/>
          </a:bodyPr>
          <a:lstStyle/>
          <a:p>
            <a:r>
              <a:rPr lang="en-US" b="1" dirty="0">
                <a:solidFill>
                  <a:srgbClr val="D4D4D4"/>
                </a:solidFill>
                <a:effectLst/>
                <a:latin typeface="Gill Sans MT (Body)"/>
              </a:rPr>
              <a:t>Have tech-industry employees sought out treatment for a mental health condition?</a:t>
            </a:r>
          </a:p>
        </p:txBody>
      </p:sp>
      <p:pic>
        <p:nvPicPr>
          <p:cNvPr id="16" name="Picture 15" descr="Chart, bar chart&#10;&#10;Description automatically generated">
            <a:extLst>
              <a:ext uri="{FF2B5EF4-FFF2-40B4-BE49-F238E27FC236}">
                <a16:creationId xmlns:a16="http://schemas.microsoft.com/office/drawing/2014/main" id="{28172221-1A78-9A92-2F26-629DE87211BA}"/>
              </a:ext>
            </a:extLst>
          </p:cNvPr>
          <p:cNvPicPr>
            <a:picLocks noChangeAspect="1"/>
          </p:cNvPicPr>
          <p:nvPr/>
        </p:nvPicPr>
        <p:blipFill>
          <a:blip r:embed="rId2"/>
          <a:stretch>
            <a:fillRect/>
          </a:stretch>
        </p:blipFill>
        <p:spPr>
          <a:xfrm>
            <a:off x="4813549" y="2215907"/>
            <a:ext cx="6827588" cy="3413794"/>
          </a:xfrm>
          <a:prstGeom prst="rect">
            <a:avLst/>
          </a:prstGeom>
        </p:spPr>
      </p:pic>
      <p:sp>
        <p:nvSpPr>
          <p:cNvPr id="20" name="TextBox 19">
            <a:extLst>
              <a:ext uri="{FF2B5EF4-FFF2-40B4-BE49-F238E27FC236}">
                <a16:creationId xmlns:a16="http://schemas.microsoft.com/office/drawing/2014/main" id="{D9C4B703-3F06-975A-9929-EE456E34F1E3}"/>
              </a:ext>
            </a:extLst>
          </p:cNvPr>
          <p:cNvSpPr txBox="1"/>
          <p:nvPr/>
        </p:nvSpPr>
        <p:spPr>
          <a:xfrm>
            <a:off x="213324" y="3184140"/>
            <a:ext cx="4204001" cy="1477328"/>
          </a:xfrm>
          <a:prstGeom prst="rect">
            <a:avLst/>
          </a:prstGeom>
          <a:noFill/>
        </p:spPr>
        <p:txBody>
          <a:bodyPr wrap="square">
            <a:spAutoFit/>
          </a:bodyPr>
          <a:lstStyle/>
          <a:p>
            <a:r>
              <a:rPr lang="en-US" b="0" dirty="0">
                <a:solidFill>
                  <a:srgbClr val="D4D4D4"/>
                </a:solidFill>
                <a:effectLst/>
                <a:latin typeface="Gill Sans MT (Body)"/>
              </a:rPr>
              <a:t>Almost half of the datasets respondents are seeking treatment. This is a significant ratio.</a:t>
            </a:r>
          </a:p>
          <a:p>
            <a:endParaRPr lang="en-US" dirty="0">
              <a:solidFill>
                <a:srgbClr val="D4D4D4"/>
              </a:solidFill>
              <a:latin typeface="Gill Sans MT (Body)"/>
            </a:endParaRPr>
          </a:p>
          <a:p>
            <a:r>
              <a:rPr lang="en-US" b="0" dirty="0">
                <a:solidFill>
                  <a:srgbClr val="D4D4D4"/>
                </a:solidFill>
                <a:effectLst/>
                <a:latin typeface="Gill Sans MT (Body)"/>
              </a:rPr>
              <a:t>Treatment is our Dependent Variable</a:t>
            </a:r>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7827" y="544068"/>
            <a:ext cx="11091600" cy="1332000"/>
          </a:xfrm>
        </p:spPr>
        <p:txBody>
          <a:bodyPr/>
          <a:lstStyle/>
          <a:p>
            <a:r>
              <a:rPr lang="en-US" dirty="0"/>
              <a:t>Age</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8130958" cy="369332"/>
          </a:xfrm>
          <a:prstGeom prst="rect">
            <a:avLst/>
          </a:prstGeom>
          <a:noFill/>
        </p:spPr>
        <p:txBody>
          <a:bodyPr wrap="square">
            <a:spAutoFit/>
          </a:bodyPr>
          <a:lstStyle/>
          <a:p>
            <a:r>
              <a:rPr lang="en-US" b="1" dirty="0">
                <a:solidFill>
                  <a:srgbClr val="D4D4D4"/>
                </a:solidFill>
                <a:effectLst/>
                <a:latin typeface="Gill Sans MT (Body)"/>
              </a:rPr>
              <a:t>What ages get/do not get treatment?</a:t>
            </a:r>
          </a:p>
        </p:txBody>
      </p:sp>
      <p:sp>
        <p:nvSpPr>
          <p:cNvPr id="20" name="TextBox 19">
            <a:extLst>
              <a:ext uri="{FF2B5EF4-FFF2-40B4-BE49-F238E27FC236}">
                <a16:creationId xmlns:a16="http://schemas.microsoft.com/office/drawing/2014/main" id="{D9C4B703-3F06-975A-9929-EE456E34F1E3}"/>
              </a:ext>
            </a:extLst>
          </p:cNvPr>
          <p:cNvSpPr txBox="1"/>
          <p:nvPr/>
        </p:nvSpPr>
        <p:spPr>
          <a:xfrm>
            <a:off x="236475" y="2593669"/>
            <a:ext cx="4204001" cy="2554545"/>
          </a:xfrm>
          <a:prstGeom prst="rect">
            <a:avLst/>
          </a:prstGeom>
          <a:noFill/>
        </p:spPr>
        <p:txBody>
          <a:bodyPr wrap="square">
            <a:spAutoFit/>
          </a:bodyPr>
          <a:lstStyle/>
          <a:p>
            <a:r>
              <a:rPr lang="en-US" sz="1600" b="0" dirty="0">
                <a:solidFill>
                  <a:srgbClr val="D4D4D4"/>
                </a:solidFill>
                <a:effectLst/>
                <a:latin typeface="Gill Sans MT (Body)"/>
              </a:rPr>
              <a:t>Most people seeking/and not-seeking mental-health treatment are within the age-range of 25 to 35.</a:t>
            </a:r>
          </a:p>
          <a:p>
            <a:endParaRPr lang="en-US" sz="1600" dirty="0">
              <a:solidFill>
                <a:srgbClr val="D4D4D4"/>
              </a:solidFill>
              <a:latin typeface="Gill Sans MT (Body)"/>
            </a:endParaRPr>
          </a:p>
          <a:p>
            <a:r>
              <a:rPr lang="en-US" sz="1600" b="0" dirty="0">
                <a:solidFill>
                  <a:srgbClr val="D4D4D4"/>
                </a:solidFill>
                <a:effectLst/>
                <a:latin typeface="Gill Sans MT (Body)"/>
              </a:rPr>
              <a:t>This imbalance is most likely due to the fact that most employees are in that age group.</a:t>
            </a:r>
          </a:p>
          <a:p>
            <a:endParaRPr lang="en-US" sz="1600" b="0" dirty="0">
              <a:solidFill>
                <a:srgbClr val="D4D4D4"/>
              </a:solidFill>
              <a:effectLst/>
              <a:latin typeface="Gill Sans MT (Body)"/>
            </a:endParaRPr>
          </a:p>
          <a:p>
            <a:r>
              <a:rPr lang="en-US" sz="1600" b="0" dirty="0">
                <a:solidFill>
                  <a:srgbClr val="D4D4D4"/>
                </a:solidFill>
                <a:effectLst/>
                <a:latin typeface="Gill Sans MT (Body)"/>
              </a:rPr>
              <a:t>It does not reveal anything related to age and its propensity to mental-health.</a:t>
            </a:r>
          </a:p>
          <a:p>
            <a:endParaRPr lang="en-US" sz="1600" b="0" dirty="0">
              <a:solidFill>
                <a:srgbClr val="D4D4D4"/>
              </a:solidFill>
              <a:effectLst/>
              <a:latin typeface="Gill Sans MT (Body)"/>
            </a:endParaRPr>
          </a:p>
        </p:txBody>
      </p:sp>
      <p:pic>
        <p:nvPicPr>
          <p:cNvPr id="3" name="Picture 2" descr="Chart, histogram&#10;&#10;Description automatically generated">
            <a:extLst>
              <a:ext uri="{FF2B5EF4-FFF2-40B4-BE49-F238E27FC236}">
                <a16:creationId xmlns:a16="http://schemas.microsoft.com/office/drawing/2014/main" id="{ABC469A9-DD76-2A9E-9DC3-F5B0C555D394}"/>
              </a:ext>
            </a:extLst>
          </p:cNvPr>
          <p:cNvPicPr>
            <a:picLocks noChangeAspect="1"/>
          </p:cNvPicPr>
          <p:nvPr/>
        </p:nvPicPr>
        <p:blipFill>
          <a:blip r:embed="rId2"/>
          <a:stretch>
            <a:fillRect/>
          </a:stretch>
        </p:blipFill>
        <p:spPr>
          <a:xfrm>
            <a:off x="5147887" y="1876068"/>
            <a:ext cx="6686286" cy="3343143"/>
          </a:xfrm>
          <a:prstGeom prst="rect">
            <a:avLst/>
          </a:prstGeom>
        </p:spPr>
      </p:pic>
    </p:spTree>
    <p:extLst>
      <p:ext uri="{BB962C8B-B14F-4D97-AF65-F5344CB8AC3E}">
        <p14:creationId xmlns:p14="http://schemas.microsoft.com/office/powerpoint/2010/main" val="8884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7827" y="515905"/>
            <a:ext cx="11091600" cy="1332000"/>
          </a:xfrm>
        </p:spPr>
        <p:txBody>
          <a:bodyPr/>
          <a:lstStyle/>
          <a:p>
            <a:r>
              <a:rPr lang="en-US" dirty="0"/>
              <a:t>Interference</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8130958" cy="369332"/>
          </a:xfrm>
          <a:prstGeom prst="rect">
            <a:avLst/>
          </a:prstGeom>
          <a:noFill/>
        </p:spPr>
        <p:txBody>
          <a:bodyPr wrap="square">
            <a:spAutoFit/>
          </a:bodyPr>
          <a:lstStyle/>
          <a:p>
            <a:r>
              <a:rPr lang="en-US" b="1" dirty="0">
                <a:solidFill>
                  <a:srgbClr val="D4D4D4"/>
                </a:solidFill>
                <a:effectLst/>
                <a:latin typeface="Gill Sans MT (Body)"/>
              </a:rPr>
              <a:t>Does your mental-health cause an interference with your work?</a:t>
            </a:r>
          </a:p>
        </p:txBody>
      </p:sp>
      <p:sp>
        <p:nvSpPr>
          <p:cNvPr id="20" name="TextBox 19">
            <a:extLst>
              <a:ext uri="{FF2B5EF4-FFF2-40B4-BE49-F238E27FC236}">
                <a16:creationId xmlns:a16="http://schemas.microsoft.com/office/drawing/2014/main" id="{D9C4B703-3F06-975A-9929-EE456E34F1E3}"/>
              </a:ext>
            </a:extLst>
          </p:cNvPr>
          <p:cNvSpPr txBox="1"/>
          <p:nvPr/>
        </p:nvSpPr>
        <p:spPr>
          <a:xfrm>
            <a:off x="351846" y="3429000"/>
            <a:ext cx="4204001" cy="2062103"/>
          </a:xfrm>
          <a:prstGeom prst="rect">
            <a:avLst/>
          </a:prstGeom>
          <a:noFill/>
        </p:spPr>
        <p:txBody>
          <a:bodyPr wrap="square">
            <a:spAutoFit/>
          </a:bodyPr>
          <a:lstStyle/>
          <a:p>
            <a:r>
              <a:rPr lang="en-US" sz="1600" b="0" dirty="0">
                <a:solidFill>
                  <a:srgbClr val="D4D4D4"/>
                </a:solidFill>
                <a:effectLst/>
                <a:latin typeface="Gill Sans MT (Body)"/>
              </a:rPr>
              <a:t>Around 62% of participants have noted that they experience interference at work</a:t>
            </a:r>
          </a:p>
          <a:p>
            <a:endParaRPr lang="en-US" sz="1600" dirty="0">
              <a:solidFill>
                <a:srgbClr val="D4D4D4"/>
              </a:solidFill>
              <a:latin typeface="Gill Sans MT (Body)"/>
            </a:endParaRPr>
          </a:p>
          <a:p>
            <a:r>
              <a:rPr lang="en-US" sz="1600" dirty="0">
                <a:solidFill>
                  <a:srgbClr val="D4D4D4"/>
                </a:solidFill>
                <a:latin typeface="Gill Sans MT (Body)"/>
              </a:rPr>
              <a:t>T</a:t>
            </a:r>
            <a:r>
              <a:rPr lang="en-US" sz="1600" b="0" dirty="0">
                <a:solidFill>
                  <a:srgbClr val="D4D4D4"/>
                </a:solidFill>
                <a:effectLst/>
                <a:latin typeface="Gill Sans MT (Body)"/>
              </a:rPr>
              <a:t>he "never" interferes-with-work still contains a number of people that want to get treatment</a:t>
            </a:r>
          </a:p>
          <a:p>
            <a:endParaRPr lang="en-US" sz="1600" dirty="0">
              <a:solidFill>
                <a:srgbClr val="D4D4D4"/>
              </a:solidFill>
              <a:latin typeface="Gill Sans MT (Body)"/>
            </a:endParaRPr>
          </a:p>
          <a:p>
            <a:r>
              <a:rPr lang="en-US" sz="1600" b="0" dirty="0">
                <a:solidFill>
                  <a:srgbClr val="D4D4D4"/>
                </a:solidFill>
                <a:effectLst/>
                <a:latin typeface="Gill Sans MT (Body)"/>
              </a:rPr>
              <a:t>If it interferes, </a:t>
            </a:r>
            <a:r>
              <a:rPr lang="en-US" sz="1600" dirty="0">
                <a:solidFill>
                  <a:srgbClr val="D4D4D4"/>
                </a:solidFill>
                <a:latin typeface="Gill Sans MT (Body)"/>
              </a:rPr>
              <a:t>most choose treatment</a:t>
            </a:r>
            <a:endParaRPr lang="en-US" sz="1600" b="0" dirty="0">
              <a:solidFill>
                <a:srgbClr val="D4D4D4"/>
              </a:solidFill>
              <a:effectLst/>
              <a:latin typeface="Gill Sans MT (Body)"/>
            </a:endParaRPr>
          </a:p>
          <a:p>
            <a:endParaRPr lang="en-US" sz="1600" b="0" dirty="0">
              <a:solidFill>
                <a:srgbClr val="D4D4D4"/>
              </a:solidFill>
              <a:effectLst/>
              <a:latin typeface="Gill Sans MT (Body)"/>
            </a:endParaRPr>
          </a:p>
        </p:txBody>
      </p:sp>
      <p:pic>
        <p:nvPicPr>
          <p:cNvPr id="10" name="Picture 9" descr="Chart, bar chart&#10;&#10;Description automatically generated">
            <a:extLst>
              <a:ext uri="{FF2B5EF4-FFF2-40B4-BE49-F238E27FC236}">
                <a16:creationId xmlns:a16="http://schemas.microsoft.com/office/drawing/2014/main" id="{BDA5255D-9F19-E8A0-2B02-EC9E0B5CFAE3}"/>
              </a:ext>
            </a:extLst>
          </p:cNvPr>
          <p:cNvPicPr>
            <a:picLocks noChangeAspect="1"/>
          </p:cNvPicPr>
          <p:nvPr/>
        </p:nvPicPr>
        <p:blipFill>
          <a:blip r:embed="rId2"/>
          <a:stretch>
            <a:fillRect/>
          </a:stretch>
        </p:blipFill>
        <p:spPr>
          <a:xfrm>
            <a:off x="5644476" y="3212676"/>
            <a:ext cx="6258838" cy="3129419"/>
          </a:xfrm>
          <a:prstGeom prst="rect">
            <a:avLst/>
          </a:prstGeom>
        </p:spPr>
      </p:pic>
      <p:pic>
        <p:nvPicPr>
          <p:cNvPr id="12" name="Picture 11">
            <a:extLst>
              <a:ext uri="{FF2B5EF4-FFF2-40B4-BE49-F238E27FC236}">
                <a16:creationId xmlns:a16="http://schemas.microsoft.com/office/drawing/2014/main" id="{98FA4325-AEB4-FEB6-EF4A-786138F4D73E}"/>
              </a:ext>
            </a:extLst>
          </p:cNvPr>
          <p:cNvPicPr>
            <a:picLocks noChangeAspect="1"/>
          </p:cNvPicPr>
          <p:nvPr/>
        </p:nvPicPr>
        <p:blipFill>
          <a:blip r:embed="rId3"/>
          <a:stretch>
            <a:fillRect/>
          </a:stretch>
        </p:blipFill>
        <p:spPr>
          <a:xfrm>
            <a:off x="8289011" y="190915"/>
            <a:ext cx="3614303" cy="2778299"/>
          </a:xfrm>
          <a:prstGeom prst="rect">
            <a:avLst/>
          </a:prstGeom>
        </p:spPr>
      </p:pic>
    </p:spTree>
    <p:extLst>
      <p:ext uri="{BB962C8B-B14F-4D97-AF65-F5344CB8AC3E}">
        <p14:creationId xmlns:p14="http://schemas.microsoft.com/office/powerpoint/2010/main" val="140593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351846" y="504979"/>
            <a:ext cx="11091600" cy="1332000"/>
          </a:xfrm>
        </p:spPr>
        <p:txBody>
          <a:bodyPr/>
          <a:lstStyle/>
          <a:p>
            <a:r>
              <a:rPr lang="en-US" dirty="0"/>
              <a:t>Family-History</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9" name="TextBox 8">
            <a:extLst>
              <a:ext uri="{FF2B5EF4-FFF2-40B4-BE49-F238E27FC236}">
                <a16:creationId xmlns:a16="http://schemas.microsoft.com/office/drawing/2014/main" id="{024E2EED-1584-26CF-455E-E16F6A55BAB2}"/>
              </a:ext>
            </a:extLst>
          </p:cNvPr>
          <p:cNvSpPr txBox="1"/>
          <p:nvPr/>
        </p:nvSpPr>
        <p:spPr>
          <a:xfrm>
            <a:off x="351846" y="1346826"/>
            <a:ext cx="8130958" cy="369332"/>
          </a:xfrm>
          <a:prstGeom prst="rect">
            <a:avLst/>
          </a:prstGeom>
          <a:noFill/>
        </p:spPr>
        <p:txBody>
          <a:bodyPr wrap="square">
            <a:spAutoFit/>
          </a:bodyPr>
          <a:lstStyle/>
          <a:p>
            <a:r>
              <a:rPr lang="en-US" b="1" dirty="0">
                <a:solidFill>
                  <a:srgbClr val="D4D4D4"/>
                </a:solidFill>
                <a:effectLst/>
                <a:latin typeface="Gill Sans MT (Body)"/>
              </a:rPr>
              <a:t>Does the employee have a family-history of mental illness?</a:t>
            </a:r>
          </a:p>
        </p:txBody>
      </p:sp>
      <p:sp>
        <p:nvSpPr>
          <p:cNvPr id="20" name="TextBox 19">
            <a:extLst>
              <a:ext uri="{FF2B5EF4-FFF2-40B4-BE49-F238E27FC236}">
                <a16:creationId xmlns:a16="http://schemas.microsoft.com/office/drawing/2014/main" id="{D9C4B703-3F06-975A-9929-EE456E34F1E3}"/>
              </a:ext>
            </a:extLst>
          </p:cNvPr>
          <p:cNvSpPr txBox="1"/>
          <p:nvPr/>
        </p:nvSpPr>
        <p:spPr>
          <a:xfrm>
            <a:off x="213324" y="3387517"/>
            <a:ext cx="4204001" cy="1754326"/>
          </a:xfrm>
          <a:prstGeom prst="rect">
            <a:avLst/>
          </a:prstGeom>
          <a:noFill/>
        </p:spPr>
        <p:txBody>
          <a:bodyPr wrap="square">
            <a:spAutoFit/>
          </a:bodyPr>
          <a:lstStyle/>
          <a:p>
            <a:r>
              <a:rPr lang="en-US" b="0" dirty="0">
                <a:solidFill>
                  <a:srgbClr val="D4D4D4"/>
                </a:solidFill>
                <a:effectLst/>
                <a:latin typeface="Gill Sans MT (Body)"/>
              </a:rPr>
              <a:t>People who have family history of mental illness are more likely to seek treatment.</a:t>
            </a:r>
          </a:p>
          <a:p>
            <a:endParaRPr lang="en-US" b="0" dirty="0">
              <a:solidFill>
                <a:srgbClr val="D4D4D4"/>
              </a:solidFill>
              <a:effectLst/>
              <a:latin typeface="Gill Sans MT (Body)"/>
            </a:endParaRPr>
          </a:p>
          <a:p>
            <a:r>
              <a:rPr lang="en-US" b="0" dirty="0">
                <a:solidFill>
                  <a:srgbClr val="D4D4D4"/>
                </a:solidFill>
                <a:effectLst/>
                <a:latin typeface="Gill Sans MT (Body)"/>
              </a:rPr>
              <a:t>Family history is very likely to be an important feature in predicting the choice for treatment.</a:t>
            </a:r>
          </a:p>
        </p:txBody>
      </p:sp>
      <p:pic>
        <p:nvPicPr>
          <p:cNvPr id="10" name="Picture 9" descr="Chart, bar chart&#10;&#10;Description automatically generated">
            <a:extLst>
              <a:ext uri="{FF2B5EF4-FFF2-40B4-BE49-F238E27FC236}">
                <a16:creationId xmlns:a16="http://schemas.microsoft.com/office/drawing/2014/main" id="{428D8A15-8836-E044-E86E-24B3DD2FEBD5}"/>
              </a:ext>
            </a:extLst>
          </p:cNvPr>
          <p:cNvPicPr>
            <a:picLocks noChangeAspect="1"/>
          </p:cNvPicPr>
          <p:nvPr/>
        </p:nvPicPr>
        <p:blipFill>
          <a:blip r:embed="rId2"/>
          <a:stretch>
            <a:fillRect/>
          </a:stretch>
        </p:blipFill>
        <p:spPr>
          <a:xfrm>
            <a:off x="4724400" y="2513709"/>
            <a:ext cx="7010094" cy="3505047"/>
          </a:xfrm>
          <a:prstGeom prst="rect">
            <a:avLst/>
          </a:prstGeom>
        </p:spPr>
      </p:pic>
      <p:sp>
        <p:nvSpPr>
          <p:cNvPr id="12" name="TextBox 11">
            <a:extLst>
              <a:ext uri="{FF2B5EF4-FFF2-40B4-BE49-F238E27FC236}">
                <a16:creationId xmlns:a16="http://schemas.microsoft.com/office/drawing/2014/main" id="{83D67059-7A31-899D-FF82-CFC39A39A7DB}"/>
              </a:ext>
            </a:extLst>
          </p:cNvPr>
          <p:cNvSpPr txBox="1"/>
          <p:nvPr/>
        </p:nvSpPr>
        <p:spPr>
          <a:xfrm>
            <a:off x="10795000" y="1888149"/>
            <a:ext cx="1849156" cy="523220"/>
          </a:xfrm>
          <a:prstGeom prst="rect">
            <a:avLst/>
          </a:prstGeom>
          <a:noFill/>
        </p:spPr>
        <p:txBody>
          <a:bodyPr wrap="square">
            <a:spAutoFit/>
          </a:bodyPr>
          <a:lstStyle/>
          <a:p>
            <a:r>
              <a:rPr lang="de-DE" sz="1400" b="0" i="0" dirty="0" err="1">
                <a:solidFill>
                  <a:srgbClr val="D4D4D4"/>
                </a:solidFill>
                <a:effectLst/>
                <a:latin typeface="Gill Sans MT (Body)"/>
              </a:rPr>
              <a:t>No</a:t>
            </a:r>
            <a:r>
              <a:rPr lang="de-DE" sz="1400" b="0" i="0" dirty="0">
                <a:solidFill>
                  <a:srgbClr val="D4D4D4"/>
                </a:solidFill>
                <a:effectLst/>
                <a:latin typeface="Gill Sans MT (Body)"/>
              </a:rPr>
              <a:t>: 767 </a:t>
            </a:r>
          </a:p>
          <a:p>
            <a:r>
              <a:rPr lang="de-DE" sz="1400" b="0" i="0" dirty="0">
                <a:solidFill>
                  <a:srgbClr val="D4D4D4"/>
                </a:solidFill>
                <a:effectLst/>
                <a:latin typeface="Gill Sans MT (Body)"/>
              </a:rPr>
              <a:t>Yes: 492</a:t>
            </a:r>
            <a:endParaRPr lang="de-DE" sz="1400" b="1" dirty="0">
              <a:latin typeface="Gill Sans MT (Body)"/>
            </a:endParaRPr>
          </a:p>
        </p:txBody>
      </p:sp>
    </p:spTree>
    <p:extLst>
      <p:ext uri="{BB962C8B-B14F-4D97-AF65-F5344CB8AC3E}">
        <p14:creationId xmlns:p14="http://schemas.microsoft.com/office/powerpoint/2010/main" val="72002328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{675E47BB-6510-40CE-BB72-892C83B02155}tf33713516_win32</Template>
  <TotalTime>0</TotalTime>
  <Words>1014</Words>
  <Application>Microsoft Office PowerPoint</Application>
  <PresentationFormat>Widescreen</PresentationFormat>
  <Paragraphs>152</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 MT</vt:lpstr>
      <vt:lpstr>Gill Sans MT (Body)</vt:lpstr>
      <vt:lpstr>Symbol</vt:lpstr>
      <vt:lpstr>Walbaum Display</vt:lpstr>
      <vt:lpstr>3DFloatVTI</vt:lpstr>
      <vt:lpstr>Mental Health in Tech</vt:lpstr>
      <vt:lpstr>Content</vt:lpstr>
      <vt:lpstr>Introduction</vt:lpstr>
      <vt:lpstr>Problem Statements</vt:lpstr>
      <vt:lpstr>Business Use-Case</vt:lpstr>
      <vt:lpstr>EDA</vt:lpstr>
      <vt:lpstr>Age</vt:lpstr>
      <vt:lpstr>Interference</vt:lpstr>
      <vt:lpstr>Family-History</vt:lpstr>
      <vt:lpstr>Work Benefits</vt:lpstr>
      <vt:lpstr>Anonymity</vt:lpstr>
      <vt:lpstr>Medical Leave</vt:lpstr>
      <vt:lpstr>Employer Consequences</vt:lpstr>
      <vt:lpstr>Coworker Trust</vt:lpstr>
      <vt:lpstr>Models</vt:lpstr>
      <vt:lpstr>Key-Features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dc:title>
  <dc:creator>Sylvia Beitke</dc:creator>
  <cp:lastModifiedBy>Sylvia Beitke</cp:lastModifiedBy>
  <cp:revision>13</cp:revision>
  <dcterms:created xsi:type="dcterms:W3CDTF">2022-11-29T10:45:48Z</dcterms:created>
  <dcterms:modified xsi:type="dcterms:W3CDTF">2022-11-30T12:37:13Z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