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31"/>
  </p:notesMasterIdLst>
  <p:handoutMasterIdLst>
    <p:handoutMasterId r:id="rId32"/>
  </p:handoutMasterIdLst>
  <p:sldIdLst>
    <p:sldId id="272" r:id="rId8"/>
    <p:sldId id="327" r:id="rId9"/>
    <p:sldId id="315" r:id="rId10"/>
    <p:sldId id="329" r:id="rId11"/>
    <p:sldId id="312" r:id="rId12"/>
    <p:sldId id="330" r:id="rId13"/>
    <p:sldId id="331" r:id="rId14"/>
    <p:sldId id="313" r:id="rId15"/>
    <p:sldId id="314" r:id="rId16"/>
    <p:sldId id="328" r:id="rId17"/>
    <p:sldId id="325" r:id="rId18"/>
    <p:sldId id="323" r:id="rId19"/>
    <p:sldId id="316" r:id="rId20"/>
    <p:sldId id="317" r:id="rId21"/>
    <p:sldId id="318" r:id="rId22"/>
    <p:sldId id="319" r:id="rId23"/>
    <p:sldId id="322" r:id="rId24"/>
    <p:sldId id="320" r:id="rId25"/>
    <p:sldId id="324" r:id="rId26"/>
    <p:sldId id="321" r:id="rId27"/>
    <p:sldId id="326" r:id="rId28"/>
    <p:sldId id="300" r:id="rId29"/>
    <p:sldId id="301"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03.12.2015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03.12.2015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12/3/2015 11:39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54183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12/3/2015 11:39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12/3/2015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Разработка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a:t>
            </a:r>
            <a:r>
              <a:rPr lang="en-US" sz="4000" dirty="0"/>
              <a:t>2</a:t>
            </a:r>
            <a:r>
              <a:rPr lang="ru-RU" sz="4000" dirty="0" smtClean="0"/>
              <a:t>: Привязка данных</a:t>
            </a:r>
            <a:r>
              <a:rPr lang="en-US" sz="4000" dirty="0" smtClean="0"/>
              <a:t> </a:t>
            </a:r>
            <a:r>
              <a:rPr lang="ru-RU" sz="4000" dirty="0" smtClean="0"/>
              <a:t>и </a:t>
            </a:r>
            <a:r>
              <a:rPr lang="en-US" sz="4000" dirty="0" smtClean="0"/>
              <a:t>MVVM</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a:t>
            </a:r>
            <a:r>
              <a:rPr lang="en-US" dirty="0"/>
              <a:t>3</a:t>
            </a:r>
            <a:r>
              <a:rPr lang="en-US" dirty="0" smtClean="0"/>
              <a:t>:</a:t>
            </a:r>
            <a:r>
              <a:rPr lang="en-US" dirty="0" smtClean="0"/>
              <a:t/>
            </a:r>
            <a:br>
              <a:rPr lang="en-US" dirty="0" smtClean="0"/>
            </a:br>
            <a:r>
              <a:rPr lang="ru-RU" dirty="0" smtClean="0"/>
              <a:t>Использование </a:t>
            </a:r>
            <a:r>
              <a:rPr lang="en-US" dirty="0" err="1" smtClean="0"/>
              <a:t>ViewModel</a:t>
            </a:r>
            <a:r>
              <a:rPr lang="en-US" dirty="0" smtClean="0"/>
              <a:t>.</a:t>
            </a:r>
            <a:endParaRPr lang="ru-RU" dirty="0"/>
          </a:p>
        </p:txBody>
      </p:sp>
    </p:spTree>
    <p:extLst>
      <p:ext uri="{BB962C8B-B14F-4D97-AF65-F5344CB8AC3E}">
        <p14:creationId xmlns:p14="http://schemas.microsoft.com/office/powerpoint/2010/main" val="2534765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Паттерн </a:t>
            </a:r>
            <a:r>
              <a:rPr lang="en-US" dirty="0" smtClean="0"/>
              <a:t>Model-View-</a:t>
            </a:r>
            <a:r>
              <a:rPr lang="en-US" dirty="0" err="1" smtClean="0"/>
              <a:t>ViewModel</a:t>
            </a:r>
            <a:r>
              <a:rPr lang="en-US" dirty="0" smtClean="0"/>
              <a:t> (MVVM)</a:t>
            </a:r>
            <a:endParaRPr lang="ru-RU" dirty="0"/>
          </a:p>
        </p:txBody>
      </p:sp>
      <p:sp>
        <p:nvSpPr>
          <p:cNvPr id="7" name="Text Placeholder 5"/>
          <p:cNvSpPr>
            <a:spLocks noGrp="1"/>
          </p:cNvSpPr>
          <p:nvPr>
            <p:ph type="body" sz="quarter" idx="10"/>
          </p:nvPr>
        </p:nvSpPr>
        <p:spPr>
          <a:xfrm>
            <a:off x="293211" y="1749122"/>
            <a:ext cx="2682278" cy="4355038"/>
          </a:xfrm>
        </p:spPr>
        <p:txBody>
          <a:bodyPr/>
          <a:lstStyle/>
          <a:p>
            <a:r>
              <a:rPr lang="en-US" sz="2800" dirty="0"/>
              <a:t>Views</a:t>
            </a:r>
          </a:p>
          <a:p>
            <a:pPr lvl="1"/>
            <a:r>
              <a:rPr lang="ru-RU" sz="1400" dirty="0"/>
              <a:t>Отвечают за отображение информации (XAML</a:t>
            </a:r>
            <a:r>
              <a:rPr lang="ru-RU" sz="1400" dirty="0" smtClean="0"/>
              <a:t>)</a:t>
            </a:r>
          </a:p>
          <a:p>
            <a:pPr lvl="1"/>
            <a:endParaRPr lang="en-US" sz="1400" dirty="0"/>
          </a:p>
          <a:p>
            <a:endParaRPr lang="ru-RU" sz="2800" dirty="0" smtClean="0"/>
          </a:p>
          <a:p>
            <a:r>
              <a:rPr lang="en-US" sz="2800" dirty="0" smtClean="0"/>
              <a:t>View </a:t>
            </a:r>
            <a:r>
              <a:rPr lang="en-US" sz="2800" dirty="0"/>
              <a:t>Models</a:t>
            </a:r>
          </a:p>
          <a:p>
            <a:pPr lvl="1"/>
            <a:r>
              <a:rPr lang="ru-RU" sz="1400" dirty="0"/>
              <a:t>Что показывать</a:t>
            </a:r>
          </a:p>
          <a:p>
            <a:pPr lvl="1"/>
            <a:r>
              <a:rPr lang="ru-RU" sz="1400" dirty="0"/>
              <a:t>Взаимодействие элементов</a:t>
            </a:r>
            <a:endParaRPr lang="en-US" sz="1400" dirty="0"/>
          </a:p>
          <a:p>
            <a:endParaRPr lang="ru-RU" sz="2800" dirty="0" smtClean="0"/>
          </a:p>
          <a:p>
            <a:endParaRPr lang="ru-RU" sz="1200" dirty="0"/>
          </a:p>
          <a:p>
            <a:r>
              <a:rPr lang="en-US" sz="2800" dirty="0" smtClean="0"/>
              <a:t>Models</a:t>
            </a:r>
            <a:endParaRPr lang="en-US" sz="2800" dirty="0"/>
          </a:p>
          <a:p>
            <a:pPr lvl="1"/>
            <a:r>
              <a:rPr lang="ru-RU" sz="1400" dirty="0"/>
              <a:t>Объекты данных</a:t>
            </a:r>
          </a:p>
          <a:p>
            <a:pPr lvl="1"/>
            <a:r>
              <a:rPr lang="ru-RU" sz="1400" dirty="0"/>
              <a:t>Бизнес-логика</a:t>
            </a:r>
            <a:endParaRPr lang="en-US" sz="1400" dirty="0"/>
          </a:p>
        </p:txBody>
      </p:sp>
      <p:sp>
        <p:nvSpPr>
          <p:cNvPr id="8" name="Rectangle 3"/>
          <p:cNvSpPr/>
          <p:nvPr/>
        </p:nvSpPr>
        <p:spPr bwMode="auto">
          <a:xfrm>
            <a:off x="3179050" y="5101896"/>
            <a:ext cx="3293774" cy="667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Model</a:t>
            </a:r>
          </a:p>
        </p:txBody>
      </p:sp>
      <p:sp>
        <p:nvSpPr>
          <p:cNvPr id="9" name="Rectangle 4"/>
          <p:cNvSpPr/>
          <p:nvPr/>
        </p:nvSpPr>
        <p:spPr bwMode="auto">
          <a:xfrm>
            <a:off x="3179051" y="3376069"/>
            <a:ext cx="3293775" cy="70786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 Model</a:t>
            </a:r>
          </a:p>
        </p:txBody>
      </p:sp>
      <p:sp>
        <p:nvSpPr>
          <p:cNvPr id="10" name="Rectangle 6"/>
          <p:cNvSpPr/>
          <p:nvPr/>
        </p:nvSpPr>
        <p:spPr bwMode="auto">
          <a:xfrm>
            <a:off x="3179050" y="1749122"/>
            <a:ext cx="3293775" cy="77987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r>
              <a:rPr lang="en-US" sz="2000" dirty="0">
                <a:gradFill>
                  <a:gsLst>
                    <a:gs pos="0">
                      <a:srgbClr val="FFFFFF"/>
                    </a:gs>
                    <a:gs pos="100000">
                      <a:srgbClr val="FFFFFF"/>
                    </a:gs>
                  </a:gsLst>
                  <a:lin ang="5400000" scaled="0"/>
                </a:gradFill>
              </a:rPr>
              <a:t>View</a:t>
            </a:r>
          </a:p>
        </p:txBody>
      </p:sp>
      <p:sp>
        <p:nvSpPr>
          <p:cNvPr id="11" name="Down Arrow 13"/>
          <p:cNvSpPr/>
          <p:nvPr/>
        </p:nvSpPr>
        <p:spPr bwMode="auto">
          <a:xfrm>
            <a:off x="4705993" y="4171202"/>
            <a:ext cx="239888" cy="87779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TextBox 11"/>
          <p:cNvSpPr txBox="1"/>
          <p:nvPr/>
        </p:nvSpPr>
        <p:spPr>
          <a:xfrm>
            <a:off x="4945880" y="4436394"/>
            <a:ext cx="563552" cy="230832"/>
          </a:xfrm>
          <a:prstGeom prst="rect">
            <a:avLst/>
          </a:prstGeom>
          <a:noFill/>
        </p:spPr>
        <p:txBody>
          <a:bodyPr wrap="none" lIns="0" tIns="0" rIns="0" bIns="0" rtlCol="0">
            <a:spAutoFit/>
          </a:bodyPr>
          <a:lstStyle/>
          <a:p>
            <a:r>
              <a:rPr lang="ru-RU" sz="1500" spc="-53" dirty="0">
                <a:gradFill>
                  <a:gsLst>
                    <a:gs pos="2917">
                      <a:srgbClr val="000000"/>
                    </a:gs>
                    <a:gs pos="30000">
                      <a:srgbClr val="000000"/>
                    </a:gs>
                  </a:gsLst>
                  <a:lin ang="5400000" scaled="0"/>
                </a:gradFill>
              </a:rPr>
              <a:t>Ссылки</a:t>
            </a:r>
            <a:endParaRPr lang="en-US" sz="1500" spc="-53" dirty="0">
              <a:gradFill>
                <a:gsLst>
                  <a:gs pos="2917">
                    <a:srgbClr val="000000"/>
                  </a:gs>
                  <a:gs pos="30000">
                    <a:srgbClr val="000000"/>
                  </a:gs>
                </a:gsLst>
                <a:lin ang="5400000" scaled="0"/>
              </a:gradFill>
            </a:endParaRPr>
          </a:p>
        </p:txBody>
      </p:sp>
      <p:sp>
        <p:nvSpPr>
          <p:cNvPr id="13" name="Down Arrow 20"/>
          <p:cNvSpPr/>
          <p:nvPr/>
        </p:nvSpPr>
        <p:spPr bwMode="auto">
          <a:xfrm>
            <a:off x="4705993" y="2601164"/>
            <a:ext cx="239889" cy="722968"/>
          </a:xfrm>
          <a:prstGeom prst="down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4" name="TextBox 13"/>
          <p:cNvSpPr txBox="1"/>
          <p:nvPr/>
        </p:nvSpPr>
        <p:spPr>
          <a:xfrm>
            <a:off x="4945880" y="2799288"/>
            <a:ext cx="870046" cy="230832"/>
          </a:xfrm>
          <a:prstGeom prst="rect">
            <a:avLst/>
          </a:prstGeom>
          <a:noFill/>
        </p:spPr>
        <p:txBody>
          <a:bodyPr wrap="none" lIns="0" tIns="0" rIns="0" bIns="0" rtlCol="0">
            <a:spAutoFit/>
          </a:bodyPr>
          <a:lstStyle/>
          <a:p>
            <a:r>
              <a:rPr lang="en-US" sz="1500" spc="-53" dirty="0" err="1">
                <a:solidFill>
                  <a:srgbClr val="000000"/>
                </a:solidFill>
              </a:rPr>
              <a:t>Databind</a:t>
            </a:r>
            <a:r>
              <a:rPr lang="ru-RU" sz="1500" spc="-53" dirty="0" err="1">
                <a:solidFill>
                  <a:srgbClr val="000000"/>
                </a:solidFill>
              </a:rPr>
              <a:t>ing</a:t>
            </a:r>
            <a:endParaRPr lang="en-US" sz="1500" spc="-53" dirty="0">
              <a:solidFill>
                <a:srgbClr val="000000"/>
              </a:solidFill>
            </a:endParaRPr>
          </a:p>
        </p:txBody>
      </p:sp>
    </p:spTree>
    <p:extLst>
      <p:ext uri="{BB962C8B-B14F-4D97-AF65-F5344CB8AC3E}">
        <p14:creationId xmlns:p14="http://schemas.microsoft.com/office/powerpoint/2010/main" val="97920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fade">
                                      <p:cBhvr>
                                        <p:cTn id="7" dur="500"/>
                                        <p:tgtEl>
                                          <p:spTgt spid="7">
                                            <p:txEl>
                                              <p:pRg st="11" end="1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0" end="10"/>
                                            </p:txEl>
                                          </p:spTgt>
                                        </p:tgtEl>
                                        <p:attrNameLst>
                                          <p:attrName>style.visibility</p:attrName>
                                        </p:attrNameLst>
                                      </p:cBhvr>
                                      <p:to>
                                        <p:strVal val="visible"/>
                                      </p:to>
                                    </p:set>
                                    <p:animEffect transition="in" filter="fade">
                                      <p:cBhvr>
                                        <p:cTn id="10" dur="500"/>
                                        <p:tgtEl>
                                          <p:spTgt spid="7">
                                            <p:txEl>
                                              <p:pRg st="10" end="1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Effect transition="in" filter="fade">
                                      <p:cBhvr>
                                        <p:cTn id="13" dur="500"/>
                                        <p:tgtEl>
                                          <p:spTgt spid="7">
                                            <p:txEl>
                                              <p:pRg st="9" end="9"/>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500"/>
                                        <p:tgtEl>
                                          <p:spTgt spid="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rev="1"/>
      <p:bldP spid="8" grpId="0" animBg="1"/>
      <p:bldP spid="9" grpId="0" animBg="1"/>
      <p:bldP spid="10" grpId="0" animBg="1"/>
      <p:bldP spid="11" grpId="0" animBg="1"/>
      <p:bldP spid="12" grpId="0"/>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Синтаксис</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1236000" y="1629000"/>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8" name="Rectangle 5"/>
          <p:cNvSpPr/>
          <p:nvPr/>
        </p:nvSpPr>
        <p:spPr>
          <a:xfrm>
            <a:off x="1236000" y="3729541"/>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4" name="Прямоугольник 3"/>
          <p:cNvSpPr/>
          <p:nvPr/>
        </p:nvSpPr>
        <p:spPr>
          <a:xfrm>
            <a:off x="1236000" y="3779629"/>
            <a:ext cx="4020652" cy="369332"/>
          </a:xfrm>
          <a:prstGeom prst="rect">
            <a:avLst/>
          </a:prstGeom>
        </p:spPr>
        <p:txBody>
          <a:bodyPr wrap="none">
            <a:spAutoFit/>
          </a:bodyPr>
          <a:lstStyle/>
          <a:p>
            <a:pPr marL="914400">
              <a:lnSpc>
                <a:spcPct val="100000"/>
              </a:lnSpc>
              <a:spcBef>
                <a:spcPts val="400"/>
              </a:spcBef>
            </a:pPr>
            <a:r>
              <a:rPr lang="en-US" dirty="0" err="1" smtClean="0">
                <a:solidFill>
                  <a:schemeClr val="tx2">
                    <a:lumMod val="75000"/>
                  </a:schemeClr>
                </a:solidFill>
                <a:latin typeface="Consolas" panose="020B0609020204030204" pitchFamily="49" charset="0"/>
                <a:cs typeface="Consolas" panose="020B0609020204030204" pitchFamily="49" charset="0"/>
              </a:rPr>
              <a:t>OneTime</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OneWay</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TwoWay</a:t>
            </a:r>
            <a:endParaRPr lang="en-US"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3320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Как поле узнает, что оно изменилось</a:t>
            </a:r>
            <a:endParaRPr lang="en-US" dirty="0"/>
          </a:p>
        </p:txBody>
      </p:sp>
      <p:sp>
        <p:nvSpPr>
          <p:cNvPr id="4" name="Content Placeholder 3"/>
          <p:cNvSpPr>
            <a:spLocks noGrp="1"/>
          </p:cNvSpPr>
          <p:nvPr>
            <p:ph type="body" sz="quarter" idx="10"/>
          </p:nvPr>
        </p:nvSpPr>
        <p:spPr>
          <a:xfrm>
            <a:off x="269238" y="984578"/>
            <a:ext cx="11653523" cy="1933093"/>
          </a:xfrm>
        </p:spPr>
        <p:txBody>
          <a:bodyPr/>
          <a:lstStyle/>
          <a:p>
            <a:pPr marL="0" indent="0">
              <a:buNone/>
            </a:pPr>
            <a:r>
              <a:rPr lang="ru-RU" dirty="0" smtClean="0"/>
              <a:t>Разметка </a:t>
            </a:r>
            <a:r>
              <a:rPr lang="en-US" dirty="0" smtClean="0"/>
              <a:t>XAML:</a:t>
            </a:r>
          </a:p>
          <a:p>
            <a:pPr marL="0" indent="0">
              <a:buNone/>
            </a:pPr>
            <a:endParaRPr lang="en-US" sz="2800" dirty="0"/>
          </a:p>
          <a:p>
            <a:pPr marL="0" indent="0">
              <a:buNone/>
            </a:pPr>
            <a:r>
              <a:rPr lang="ru-RU" dirty="0" smtClean="0"/>
              <a:t>Код </a:t>
            </a:r>
            <a:r>
              <a:rPr lang="en-US" dirty="0" smtClean="0"/>
              <a:t>C#:</a:t>
            </a:r>
          </a:p>
        </p:txBody>
      </p:sp>
      <p:sp>
        <p:nvSpPr>
          <p:cNvPr id="2" name="Прямоугольник 1"/>
          <p:cNvSpPr/>
          <p:nvPr/>
        </p:nvSpPr>
        <p:spPr>
          <a:xfrm>
            <a:off x="343548" y="1638851"/>
            <a:ext cx="11406762" cy="369332"/>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Text=“{Binding Temperature, Mode=</a:t>
            </a:r>
            <a:r>
              <a:rPr lang="en-US" dirty="0" err="1" smtClean="0">
                <a:solidFill>
                  <a:srgbClr val="0000FF"/>
                </a:solidFill>
                <a:highlight>
                  <a:srgbClr val="FFFFFF"/>
                </a:highlight>
                <a:latin typeface="Consolas" panose="020B0609020204030204" pitchFamily="49" charset="0"/>
              </a:rPr>
              <a:t>OneWay</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43548" y="2889000"/>
            <a:ext cx="7323382" cy="3754874"/>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WeatherViewModel</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INotifyPropertyChanged</a:t>
            </a:r>
            <a:endParaRPr lang="en-US" sz="1400" dirty="0">
              <a:solidFill>
                <a:srgbClr val="000000"/>
              </a:solidFill>
              <a:highlight>
                <a:srgbClr val="FFFFFF"/>
              </a:highlight>
              <a:latin typeface="Consolas" panose="020B0609020204030204" pitchFamily="49" charset="0"/>
            </a:endParaRPr>
          </a:p>
          <a:p>
            <a:r>
              <a:rPr lang="ru-RU"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Temperature</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temp;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temp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Notify(</a:t>
            </a:r>
            <a:r>
              <a:rPr lang="en-US" sz="1400" dirty="0">
                <a:solidFill>
                  <a:srgbClr val="A31515"/>
                </a:solidFill>
                <a:highlight>
                  <a:srgbClr val="FFFFFF"/>
                </a:highlight>
                <a:latin typeface="Consolas" panose="020B0609020204030204" pitchFamily="49" charset="0"/>
              </a:rPr>
              <a:t>"Temperature"</a:t>
            </a:r>
            <a:r>
              <a:rPr lang="en-US"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Notify(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f)</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PropertyChangedEventArgs</a:t>
            </a:r>
            <a:r>
              <a:rPr lang="en-US" sz="1400" dirty="0">
                <a:solidFill>
                  <a:srgbClr val="000000"/>
                </a:solidFill>
                <a:highlight>
                  <a:srgbClr val="FFFFFF"/>
                </a:highlight>
                <a:latin typeface="Consolas" panose="020B0609020204030204" pitchFamily="49" charset="0"/>
              </a:rPr>
              <a:t>(f));</a:t>
            </a:r>
          </a:p>
          <a:p>
            <a:r>
              <a:rPr lang="ru-RU"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a:t>
            </a:r>
            <a:endParaRPr lang="ru-RU" sz="1400" dirty="0"/>
          </a:p>
        </p:txBody>
      </p:sp>
    </p:spTree>
    <p:extLst>
      <p:ext uri="{BB962C8B-B14F-4D97-AF65-F5344CB8AC3E}">
        <p14:creationId xmlns:p14="http://schemas.microsoft.com/office/powerpoint/2010/main" val="40328343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Отображение коллекций</a:t>
            </a:r>
            <a:endParaRPr lang="en-US" dirty="0"/>
          </a:p>
        </p:txBody>
      </p:sp>
      <p:sp>
        <p:nvSpPr>
          <p:cNvPr id="2" name="Content Placeholder 1"/>
          <p:cNvSpPr>
            <a:spLocks noGrp="1"/>
          </p:cNvSpPr>
          <p:nvPr>
            <p:ph type="body" sz="quarter" idx="10"/>
          </p:nvPr>
        </p:nvSpPr>
        <p:spPr>
          <a:xfrm>
            <a:off x="269239" y="1189177"/>
            <a:ext cx="11653523" cy="4318042"/>
          </a:xfrm>
        </p:spPr>
        <p:txBody>
          <a:bodyPr/>
          <a:lstStyle/>
          <a:p>
            <a:r>
              <a:rPr lang="en-US" dirty="0" err="1" smtClean="0"/>
              <a:t>INotifyPropertyChanged</a:t>
            </a:r>
            <a:endParaRPr lang="en-US" dirty="0" smtClean="0"/>
          </a:p>
          <a:p>
            <a:pPr lvl="1"/>
            <a:r>
              <a:rPr lang="ru-RU" dirty="0" smtClean="0"/>
              <a:t>Необходимо реализовать интерфейс в </a:t>
            </a:r>
            <a:r>
              <a:rPr lang="en-US" dirty="0" err="1" smtClean="0"/>
              <a:t>ViewModel</a:t>
            </a:r>
            <a:endParaRPr lang="en-US" dirty="0" smtClean="0"/>
          </a:p>
          <a:p>
            <a:pPr lvl="1"/>
            <a:r>
              <a:rPr lang="ru-RU" dirty="0" smtClean="0"/>
              <a:t>Событие возбуждается </a:t>
            </a:r>
            <a:r>
              <a:rPr lang="en-US" dirty="0" smtClean="0"/>
              <a:t>View Model </a:t>
            </a:r>
            <a:r>
              <a:rPr lang="ru-RU" dirty="0" smtClean="0"/>
              <a:t>когда изменяется</a:t>
            </a:r>
            <a:br>
              <a:rPr lang="ru-RU" dirty="0" smtClean="0"/>
            </a:br>
            <a:r>
              <a:rPr lang="ru-RU" dirty="0" smtClean="0"/>
              <a:t>значение поля</a:t>
            </a:r>
            <a:endParaRPr lang="en-US" dirty="0" smtClean="0"/>
          </a:p>
          <a:p>
            <a:r>
              <a:rPr lang="en-US" dirty="0" err="1" smtClean="0"/>
              <a:t>INotifyCollectionChanged</a:t>
            </a:r>
            <a:endParaRPr lang="en-US" dirty="0" smtClean="0"/>
          </a:p>
          <a:p>
            <a:pPr lvl="1"/>
            <a:r>
              <a:rPr lang="ru-RU" dirty="0" smtClean="0"/>
              <a:t>Реализовано в</a:t>
            </a:r>
            <a:r>
              <a:rPr lang="en-US" dirty="0" smtClean="0"/>
              <a:t> </a:t>
            </a:r>
            <a:r>
              <a:rPr lang="en-US" i="1" dirty="0" err="1" smtClean="0"/>
              <a:t>ObservableCollection</a:t>
            </a:r>
            <a:r>
              <a:rPr lang="en-US" i="1" dirty="0" smtClean="0"/>
              <a:t>&lt;T&gt;</a:t>
            </a:r>
            <a:endParaRPr lang="ru-RU" dirty="0" smtClean="0"/>
          </a:p>
          <a:p>
            <a:pPr lvl="1"/>
            <a:r>
              <a:rPr lang="ru-RU" dirty="0" smtClean="0"/>
              <a:t>и</a:t>
            </a:r>
            <a:r>
              <a:rPr lang="ru-RU" i="1" dirty="0" smtClean="0"/>
              <a:t> </a:t>
            </a:r>
            <a:r>
              <a:rPr lang="en-US" i="1" dirty="0" err="1" smtClean="0"/>
              <a:t>ReadOnlyObservableCollection</a:t>
            </a:r>
            <a:r>
              <a:rPr lang="en-US" i="1" dirty="0" smtClean="0"/>
              <a:t>&lt;T&gt;</a:t>
            </a:r>
            <a:endParaRPr lang="en-US" dirty="0" smtClean="0"/>
          </a:p>
          <a:p>
            <a:pPr lvl="1"/>
            <a:r>
              <a:rPr lang="ru-RU" dirty="0" smtClean="0"/>
              <a:t>Возбуждается коллекцией, когда она модифицируется</a:t>
            </a:r>
          </a:p>
          <a:p>
            <a:pPr lvl="1"/>
            <a:r>
              <a:rPr lang="ru-RU" dirty="0" smtClean="0"/>
              <a:t>Во многих случаях для отображения коллекции</a:t>
            </a:r>
          </a:p>
          <a:p>
            <a:pPr lvl="1"/>
            <a:r>
              <a:rPr lang="ru-RU" dirty="0" smtClean="0"/>
              <a:t>достаточно вместо </a:t>
            </a:r>
            <a:r>
              <a:rPr lang="en-US" i="1" dirty="0" smtClean="0"/>
              <a:t>List&lt;T&gt;</a:t>
            </a:r>
            <a:r>
              <a:rPr lang="en-US" dirty="0" smtClean="0"/>
              <a:t> </a:t>
            </a:r>
            <a:r>
              <a:rPr lang="ru-RU" dirty="0" smtClean="0"/>
              <a:t>использовать</a:t>
            </a:r>
          </a:p>
          <a:p>
            <a:pPr lvl="1"/>
            <a:r>
              <a:rPr lang="en-US" i="1" dirty="0" err="1" smtClean="0"/>
              <a:t>ObservableCollection</a:t>
            </a:r>
            <a:r>
              <a:rPr lang="en-US" i="1" dirty="0" smtClean="0"/>
              <a:t>&lt;T</a:t>
            </a:r>
            <a:r>
              <a:rPr lang="en-US" i="1" dirty="0"/>
              <a:t>&gt;</a:t>
            </a:r>
            <a:endParaRPr lang="en-US" dirty="0" smtClean="0"/>
          </a:p>
        </p:txBody>
      </p:sp>
    </p:spTree>
    <p:extLst>
      <p:ext uri="{BB962C8B-B14F-4D97-AF65-F5344CB8AC3E}">
        <p14:creationId xmlns:p14="http://schemas.microsoft.com/office/powerpoint/2010/main" val="2929789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Отображаем коллекцию</a:t>
            </a:r>
            <a:endParaRPr lang="en-US" dirty="0"/>
          </a:p>
        </p:txBody>
      </p:sp>
      <p:sp>
        <p:nvSpPr>
          <p:cNvPr id="4" name="Content Placeholder 3"/>
          <p:cNvSpPr>
            <a:spLocks noGrp="1"/>
          </p:cNvSpPr>
          <p:nvPr>
            <p:ph type="body" sz="quarter" idx="10"/>
          </p:nvPr>
        </p:nvSpPr>
        <p:spPr>
          <a:xfrm>
            <a:off x="269239" y="1189177"/>
            <a:ext cx="11653523" cy="2718821"/>
          </a:xfrm>
        </p:spPr>
        <p:txBody>
          <a:bodyPr/>
          <a:lstStyle/>
          <a:p>
            <a:pPr marL="0" indent="0">
              <a:buNone/>
            </a:pPr>
            <a:r>
              <a:rPr lang="ru-RU" dirty="0" smtClean="0"/>
              <a:t>Класс с данными</a:t>
            </a:r>
            <a:endParaRPr lang="en-US" dirty="0" smtClean="0"/>
          </a:p>
          <a:p>
            <a:endParaRPr lang="en-US" dirty="0" smtClean="0"/>
          </a:p>
          <a:p>
            <a:endParaRPr lang="en-US" dirty="0" smtClean="0"/>
          </a:p>
          <a:p>
            <a:pPr marL="0" indent="0">
              <a:buNone/>
            </a:pPr>
            <a:r>
              <a:rPr lang="ru-RU" dirty="0" smtClean="0"/>
              <a:t>Код отображения:</a:t>
            </a:r>
            <a:endParaRPr lang="en-US" dirty="0" smtClean="0"/>
          </a:p>
        </p:txBody>
      </p:sp>
      <p:sp>
        <p:nvSpPr>
          <p:cNvPr id="2" name="Прямоугольник 1"/>
          <p:cNvSpPr/>
          <p:nvPr/>
        </p:nvSpPr>
        <p:spPr>
          <a:xfrm>
            <a:off x="392619" y="1809000"/>
            <a:ext cx="11406762"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WeatherRecord</a:t>
            </a:r>
            <a:endParaRPr lang="en-US" dirty="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Temp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BitmapImage</a:t>
            </a:r>
            <a:r>
              <a:rPr lang="en-US" dirty="0">
                <a:solidFill>
                  <a:srgbClr val="000000"/>
                </a:solidFill>
                <a:highlight>
                  <a:srgbClr val="FFFFFF"/>
                </a:highlight>
                <a:latin typeface="Consolas" panose="020B0609020204030204" pitchFamily="49" charset="0"/>
              </a:rPr>
              <a:t> Icon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92618" y="3906151"/>
            <a:ext cx="8943381"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Forecast</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Icon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smtClean="0">
                <a:solidFill>
                  <a:srgbClr val="FF0000"/>
                </a:solidFill>
                <a:highlight>
                  <a:srgbClr val="FFFFFF"/>
                </a:highlight>
                <a:latin typeface="Consolas" panose="020B0609020204030204" pitchFamily="49" charset="0"/>
              </a:rPr>
              <a:t> </a:t>
            </a:r>
          </a:p>
          <a:p>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0000FF"/>
                </a:solidFill>
                <a:highlight>
                  <a:srgbClr val="FFFFFF"/>
                </a:highlight>
                <a:latin typeface="Consolas" panose="020B0609020204030204" pitchFamily="49" charset="0"/>
              </a:rPr>
              <a:t>&gt;</a:t>
            </a:r>
            <a:endParaRPr lang="ru-RU" dirty="0"/>
          </a:p>
        </p:txBody>
      </p:sp>
    </p:spTree>
    <p:extLst>
      <p:ext uri="{BB962C8B-B14F-4D97-AF65-F5344CB8AC3E}">
        <p14:creationId xmlns:p14="http://schemas.microsoft.com/office/powerpoint/2010/main" val="2173944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a:t>
            </a:r>
            <a:r>
              <a:rPr lang="ru-RU" dirty="0"/>
              <a:t>4</a:t>
            </a:r>
            <a:r>
              <a:rPr lang="en-US" dirty="0" smtClean="0"/>
              <a:t>:</a:t>
            </a:r>
            <a:r>
              <a:rPr lang="en-US" dirty="0" smtClean="0"/>
              <a:t/>
            </a:r>
            <a:br>
              <a:rPr lang="en-US" dirty="0" smtClean="0"/>
            </a:br>
            <a:r>
              <a:rPr lang="en-US" dirty="0"/>
              <a:t>C</a:t>
            </a:r>
            <a:r>
              <a:rPr lang="ru-RU" dirty="0" err="1" smtClean="0"/>
              <a:t>вязывание</a:t>
            </a:r>
            <a:r>
              <a:rPr lang="en-US" dirty="0"/>
              <a:t> </a:t>
            </a:r>
            <a:r>
              <a:rPr lang="ru-RU" dirty="0" smtClean="0"/>
              <a:t>коллекций</a:t>
            </a:r>
            <a:endParaRPr lang="ru-RU" dirty="0"/>
          </a:p>
        </p:txBody>
      </p:sp>
    </p:spTree>
    <p:extLst>
      <p:ext uri="{BB962C8B-B14F-4D97-AF65-F5344CB8AC3E}">
        <p14:creationId xmlns:p14="http://schemas.microsoft.com/office/powerpoint/2010/main" val="205319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r>
              <a:rPr lang="ru-RU" dirty="0" smtClean="0"/>
              <a:t> вместо </a:t>
            </a:r>
            <a:r>
              <a:rPr lang="en-US" dirty="0" smtClean="0"/>
              <a:t>Binding</a:t>
            </a:r>
            <a:endParaRPr lang="en-US" dirty="0"/>
          </a:p>
        </p:txBody>
      </p:sp>
      <p:sp>
        <p:nvSpPr>
          <p:cNvPr id="4" name="Text Placeholder 3"/>
          <p:cNvSpPr>
            <a:spLocks noGrp="1"/>
          </p:cNvSpPr>
          <p:nvPr>
            <p:ph type="body" sz="quarter" idx="10"/>
          </p:nvPr>
        </p:nvSpPr>
        <p:spPr>
          <a:xfrm>
            <a:off x="269239" y="1189177"/>
            <a:ext cx="11653523" cy="5584990"/>
          </a:xfrm>
        </p:spPr>
        <p:txBody>
          <a:bodyPr/>
          <a:lstStyle/>
          <a:p>
            <a:r>
              <a:rPr lang="ru-RU" dirty="0" smtClean="0"/>
              <a:t>Компилируемое связывание</a:t>
            </a:r>
            <a:endParaRPr lang="en-US" dirty="0" smtClean="0"/>
          </a:p>
          <a:p>
            <a:pPr lvl="1"/>
            <a:r>
              <a:rPr lang="ru-RU" dirty="0" smtClean="0"/>
              <a:t>Всё связывание происходит во время компиляции</a:t>
            </a:r>
            <a:endParaRPr lang="en-US" dirty="0" smtClean="0"/>
          </a:p>
          <a:p>
            <a:r>
              <a:rPr lang="ru-RU" dirty="0" smtClean="0"/>
              <a:t>Сильно-типизированное</a:t>
            </a:r>
            <a:endParaRPr lang="en-US" dirty="0" smtClean="0"/>
          </a:p>
          <a:p>
            <a:pPr lvl="1"/>
            <a:r>
              <a:rPr lang="ru-RU" dirty="0" smtClean="0"/>
              <a:t>Нет поддержки </a:t>
            </a:r>
            <a:r>
              <a:rPr lang="en-US" dirty="0" smtClean="0"/>
              <a:t>duck typing</a:t>
            </a:r>
          </a:p>
          <a:p>
            <a:r>
              <a:rPr lang="ru-RU" dirty="0" smtClean="0"/>
              <a:t>По умолчанию - </a:t>
            </a:r>
            <a:r>
              <a:rPr lang="en-US" dirty="0" err="1" smtClean="0"/>
              <a:t>OneTime</a:t>
            </a:r>
            <a:endParaRPr lang="en-US" dirty="0" smtClean="0"/>
          </a:p>
          <a:p>
            <a:pPr lvl="1"/>
            <a:r>
              <a:rPr lang="en-US" dirty="0" err="1" smtClean="0"/>
              <a:t>OneWay</a:t>
            </a:r>
            <a:r>
              <a:rPr lang="en-US" dirty="0" smtClean="0"/>
              <a:t> </a:t>
            </a:r>
            <a:r>
              <a:rPr lang="ru-RU" dirty="0" smtClean="0"/>
              <a:t>и</a:t>
            </a:r>
            <a:r>
              <a:rPr lang="en-US" dirty="0" smtClean="0"/>
              <a:t> </a:t>
            </a:r>
            <a:r>
              <a:rPr lang="en-US" dirty="0" err="1" smtClean="0"/>
              <a:t>TwoWay</a:t>
            </a:r>
            <a:r>
              <a:rPr lang="en-US" dirty="0" smtClean="0"/>
              <a:t> </a:t>
            </a:r>
            <a:r>
              <a:rPr lang="ru-RU" dirty="0" smtClean="0"/>
              <a:t>по-прежнему доступны</a:t>
            </a:r>
            <a:endParaRPr lang="en-US" dirty="0" smtClean="0"/>
          </a:p>
          <a:p>
            <a:r>
              <a:rPr lang="ru-RU" dirty="0" smtClean="0"/>
              <a:t>Может связываться с полями</a:t>
            </a:r>
          </a:p>
          <a:p>
            <a:pPr lvl="1"/>
            <a:r>
              <a:rPr lang="ru-RU" dirty="0"/>
              <a:t>А не только со </a:t>
            </a:r>
            <a:r>
              <a:rPr lang="ru-RU" dirty="0" smtClean="0"/>
              <a:t>свойствами</a:t>
            </a:r>
            <a:endParaRPr lang="ru-RU" dirty="0"/>
          </a:p>
          <a:p>
            <a:r>
              <a:rPr lang="ru-RU" dirty="0" smtClean="0"/>
              <a:t>Стандартные подходы к</a:t>
            </a:r>
            <a:br>
              <a:rPr lang="ru-RU" dirty="0" smtClean="0"/>
            </a:br>
            <a:r>
              <a:rPr lang="ru-RU" dirty="0" smtClean="0"/>
              <a:t>уведомлениям</a:t>
            </a:r>
            <a:endParaRPr lang="en-US" dirty="0" smtClean="0"/>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extLst>
      <p:ext uri="{BB962C8B-B14F-4D97-AF65-F5344CB8AC3E}">
        <p14:creationId xmlns:p14="http://schemas.microsoft.com/office/powerpoint/2010/main" val="18750434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10080000" cy="2628605"/>
          </a:xfrm>
        </p:spPr>
        <p:txBody>
          <a:bodyPr/>
          <a:lstStyle/>
          <a:p>
            <a:r>
              <a:rPr lang="en-US" dirty="0" smtClean="0"/>
              <a:t>DEMO </a:t>
            </a:r>
            <a:r>
              <a:rPr lang="en-US" dirty="0" smtClean="0"/>
              <a:t>0</a:t>
            </a:r>
            <a:r>
              <a:rPr lang="ru-RU" dirty="0"/>
              <a:t>5</a:t>
            </a:r>
            <a:r>
              <a:rPr lang="en-US" dirty="0" smtClean="0"/>
              <a:t>:</a:t>
            </a:r>
            <a:r>
              <a:rPr lang="en-US" dirty="0" smtClean="0"/>
              <a:t/>
            </a:r>
            <a:br>
              <a:rPr lang="en-US" dirty="0" smtClean="0"/>
            </a:br>
            <a:r>
              <a:rPr lang="ru-RU" dirty="0" smtClean="0"/>
              <a:t>Статическое </a:t>
            </a:r>
            <a:r>
              <a:rPr lang="en-US" dirty="0" smtClean="0"/>
              <a:t>vs.</a:t>
            </a:r>
            <a:r>
              <a:rPr lang="ru-RU" dirty="0" smtClean="0"/>
              <a:t>  </a:t>
            </a:r>
            <a:r>
              <a:rPr lang="ru-RU" dirty="0"/>
              <a:t>д</a:t>
            </a:r>
            <a:r>
              <a:rPr lang="ru-RU" dirty="0" smtClean="0"/>
              <a:t>инамическое связывание</a:t>
            </a:r>
            <a:endParaRPr lang="ru-RU" dirty="0"/>
          </a:p>
        </p:txBody>
      </p:sp>
    </p:spTree>
    <p:extLst>
      <p:ext uri="{BB962C8B-B14F-4D97-AF65-F5344CB8AC3E}">
        <p14:creationId xmlns:p14="http://schemas.microsoft.com/office/powerpoint/2010/main" val="141569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Отличия от динамического связывания</a:t>
            </a:r>
            <a:endParaRPr lang="en-US" dirty="0"/>
          </a:p>
        </p:txBody>
      </p:sp>
      <p:sp>
        <p:nvSpPr>
          <p:cNvPr id="7" name="Text Placeholder 6"/>
          <p:cNvSpPr>
            <a:spLocks noGrp="1"/>
          </p:cNvSpPr>
          <p:nvPr>
            <p:ph type="body" sz="quarter" idx="4294967295"/>
          </p:nvPr>
        </p:nvSpPr>
        <p:spPr>
          <a:xfrm>
            <a:off x="538163" y="1371600"/>
            <a:ext cx="7537837" cy="4955203"/>
          </a:xfrm>
        </p:spPr>
        <p:txBody>
          <a:bodyPr/>
          <a:lstStyle/>
          <a:p>
            <a:pPr marL="0" indent="0">
              <a:lnSpc>
                <a:spcPct val="150000"/>
              </a:lnSpc>
              <a:spcBef>
                <a:spcPts val="564"/>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dirty="0" err="1" smtClean="0">
                <a:solidFill>
                  <a:srgbClr val="A31515"/>
                </a:solidFill>
                <a:latin typeface="Consolas" panose="020B0609020204030204" pitchFamily="49" charset="0"/>
                <a:cs typeface="Consolas" panose="020B0609020204030204" pitchFamily="49" charset="0"/>
              </a:rPr>
              <a:t>Grid</a:t>
            </a:r>
            <a:r>
              <a:rPr lang="en-US" sz="2000" b="0" dirty="0" err="1" smtClean="0">
                <a:solidFill>
                  <a:srgbClr val="A31515"/>
                </a:solidFill>
                <a:latin typeface="Consolas" panose="020B0609020204030204" pitchFamily="49" charset="0"/>
                <a:cs typeface="Consolas" panose="020B0609020204030204" pitchFamily="49" charset="0"/>
              </a:rPr>
              <a:t>View</a:t>
            </a:r>
            <a:r>
              <a:rPr lang="en-US" sz="2000" b="0" dirty="0" smtClean="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VM</a:t>
            </a:r>
            <a:r>
              <a:rPr lang="en-US" sz="2000" b="0" dirty="0" err="1" smtClean="0">
                <a:solidFill>
                  <a:srgbClr val="0000FF"/>
                </a:solidFill>
                <a:latin typeface="Consolas" panose="020B0609020204030204" pitchFamily="49" charset="0"/>
                <a:cs typeface="Consolas" panose="020B0609020204030204" pitchFamily="49" charset="0"/>
              </a:rPr>
              <a:t>.Forecast</a:t>
            </a:r>
            <a:r>
              <a:rPr lang="en-US" sz="2000" b="0" dirty="0" smtClean="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smtClean="0">
                <a:solidFill>
                  <a:srgbClr val="A31515"/>
                </a:solidFill>
                <a:latin typeface="Consolas" panose="020B0609020204030204" pitchFamily="49" charset="0"/>
                <a:cs typeface="Consolas" panose="020B0609020204030204" pitchFamily="49" charset="0"/>
              </a:rPr>
              <a:t>GridView.ItemTemplate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m:WearherRecord"&gt;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767695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833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Пример: интерактивная сортировка</a:t>
            </a:r>
            <a:endParaRPr lang="ru-RU" dirty="0"/>
          </a:p>
        </p:txBody>
      </p:sp>
      <p:sp>
        <p:nvSpPr>
          <p:cNvPr id="5" name="Объект 4"/>
          <p:cNvSpPr>
            <a:spLocks noGrp="1"/>
          </p:cNvSpPr>
          <p:nvPr>
            <p:ph idx="1"/>
          </p:nvPr>
        </p:nvSpPr>
        <p:spPr/>
        <p:txBody>
          <a:bodyPr/>
          <a:lstStyle/>
          <a:p>
            <a:pPr marL="0" indent="0">
              <a:buNone/>
            </a:pPr>
            <a:r>
              <a:rPr lang="ru-RU" dirty="0" smtClean="0"/>
              <a:t>Задача: показать процесс сортировки таблицы с данными</a:t>
            </a:r>
          </a:p>
          <a:p>
            <a:pPr marL="0" indent="0">
              <a:buNone/>
            </a:pPr>
            <a:r>
              <a:rPr lang="ru-RU" dirty="0" smtClean="0"/>
              <a:t>Данные: </a:t>
            </a:r>
            <a:r>
              <a:rPr lang="en-US" dirty="0" err="1" smtClean="0"/>
              <a:t>int</a:t>
            </a:r>
            <a:r>
              <a:rPr lang="en-US" dirty="0" smtClean="0"/>
              <a:t> [50]</a:t>
            </a:r>
          </a:p>
          <a:p>
            <a:pPr marL="0" indent="0">
              <a:buNone/>
            </a:pPr>
            <a:r>
              <a:rPr lang="ru-RU" dirty="0" smtClean="0"/>
              <a:t>Для отображения последовательности элементов используется </a:t>
            </a:r>
            <a:r>
              <a:rPr lang="en-US" dirty="0" smtClean="0"/>
              <a:t>&lt;</a:t>
            </a:r>
            <a:r>
              <a:rPr lang="en-US" dirty="0" err="1" smtClean="0"/>
              <a:t>ItemsControl</a:t>
            </a:r>
            <a:r>
              <a:rPr lang="en-US" dirty="0" smtClean="0"/>
              <a:t>&gt;</a:t>
            </a:r>
            <a:endParaRPr lang="ru-RU" dirty="0"/>
          </a:p>
        </p:txBody>
      </p:sp>
    </p:spTree>
    <p:extLst>
      <p:ext uri="{BB962C8B-B14F-4D97-AF65-F5344CB8AC3E}">
        <p14:creationId xmlns:p14="http://schemas.microsoft.com/office/powerpoint/2010/main" val="381457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74"/>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smtClean="0"/>
                <a:t>Static Binding</a:t>
              </a:r>
              <a:endParaRPr lang="en-US" sz="2353"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Compiled Binding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extLst>
      <p:ext uri="{BB962C8B-B14F-4D97-AF65-F5344CB8AC3E}">
        <p14:creationId xmlns:p14="http://schemas.microsoft.com/office/powerpoint/2010/main" val="3458064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558445"/>
          </a:xfrm>
        </p:spPr>
        <p:txBody>
          <a:bodyPr/>
          <a:lstStyle/>
          <a:p>
            <a:r>
              <a:rPr lang="ru-RU" sz="2800" dirty="0" smtClean="0"/>
              <a:t>Связывание данных позволяет еще больше разделить код и поведение</a:t>
            </a:r>
          </a:p>
          <a:p>
            <a:r>
              <a:rPr lang="ru-RU" sz="3200" dirty="0"/>
              <a:t>	</a:t>
            </a:r>
            <a:r>
              <a:rPr lang="ru-RU" sz="2000" dirty="0" smtClean="0">
                <a:solidFill>
                  <a:schemeClr val="tx1"/>
                </a:solidFill>
              </a:rPr>
              <a:t>Могут работать разные разработчики</a:t>
            </a:r>
            <a:endParaRPr lang="ru-RU" sz="3200" dirty="0" smtClean="0">
              <a:solidFill>
                <a:schemeClr val="tx1"/>
              </a:solidFill>
            </a:endParaRPr>
          </a:p>
          <a:p>
            <a:r>
              <a:rPr lang="ru-RU" sz="2800" dirty="0" smtClean="0"/>
              <a:t>Один и тот же </a:t>
            </a:r>
            <a:r>
              <a:rPr lang="en-US" sz="2800" dirty="0" err="1" smtClean="0"/>
              <a:t>ViewModel</a:t>
            </a:r>
            <a:r>
              <a:rPr lang="en-US" sz="2800" dirty="0" smtClean="0"/>
              <a:t> </a:t>
            </a:r>
            <a:r>
              <a:rPr lang="ru-RU" sz="2800" dirty="0" smtClean="0"/>
              <a:t>может использоваться для разных визуальных интерфейсов</a:t>
            </a:r>
          </a:p>
          <a:p>
            <a:r>
              <a:rPr lang="ru-RU" sz="3200" dirty="0"/>
              <a:t>	</a:t>
            </a:r>
            <a:r>
              <a:rPr lang="ru-RU" sz="2000" dirty="0">
                <a:solidFill>
                  <a:schemeClr val="tx1"/>
                </a:solidFill>
              </a:rPr>
              <a:t>на разных </a:t>
            </a:r>
            <a:r>
              <a:rPr lang="ru-RU" sz="2000" dirty="0" smtClean="0">
                <a:solidFill>
                  <a:schemeClr val="tx1"/>
                </a:solidFill>
              </a:rPr>
              <a:t>устройствах</a:t>
            </a:r>
          </a:p>
          <a:p>
            <a:pPr lvl="0"/>
            <a:r>
              <a:rPr lang="ru-RU" sz="2800" dirty="0" smtClean="0">
                <a:gradFill>
                  <a:gsLst>
                    <a:gs pos="1250">
                      <a:srgbClr val="0078D7"/>
                    </a:gs>
                    <a:gs pos="99000">
                      <a:srgbClr val="0078D7"/>
                    </a:gs>
                  </a:gsLst>
                  <a:lin ang="5400000" scaled="0"/>
                </a:gradFill>
              </a:rPr>
              <a:t>Использование </a:t>
            </a:r>
            <a:r>
              <a:rPr lang="en-US" sz="2800" dirty="0" smtClean="0">
                <a:gradFill>
                  <a:gsLst>
                    <a:gs pos="1250">
                      <a:srgbClr val="0078D7"/>
                    </a:gs>
                    <a:gs pos="99000">
                      <a:srgbClr val="0078D7"/>
                    </a:gs>
                  </a:gsLst>
                  <a:lin ang="5400000" scaled="0"/>
                </a:gradFill>
              </a:rPr>
              <a:t>MVVM </a:t>
            </a:r>
            <a:r>
              <a:rPr lang="ru-RU" sz="2800" dirty="0" smtClean="0">
                <a:gradFill>
                  <a:gsLst>
                    <a:gs pos="1250">
                      <a:srgbClr val="0078D7"/>
                    </a:gs>
                    <a:gs pos="99000">
                      <a:srgbClr val="0078D7"/>
                    </a:gs>
                  </a:gsLst>
                  <a:lin ang="5400000" scaled="0"/>
                </a:gradFill>
              </a:rPr>
              <a:t>увеличивает размер кода</a:t>
            </a:r>
            <a:endParaRPr lang="ru-RU" sz="2800" dirty="0">
              <a:gradFill>
                <a:gsLst>
                  <a:gs pos="1250">
                    <a:srgbClr val="0078D7"/>
                  </a:gs>
                  <a:gs pos="99000">
                    <a:srgbClr val="0078D7"/>
                  </a:gs>
                </a:gsLst>
                <a:lin ang="5400000" scaled="0"/>
              </a:gradFill>
            </a:endParaRPr>
          </a:p>
          <a:p>
            <a:pPr lvl="0"/>
            <a:r>
              <a:rPr lang="ru-RU" sz="3200" dirty="0">
                <a:gradFill>
                  <a:gsLst>
                    <a:gs pos="1250">
                      <a:srgbClr val="0078D7"/>
                    </a:gs>
                    <a:gs pos="99000">
                      <a:srgbClr val="0078D7"/>
                    </a:gs>
                  </a:gsLst>
                  <a:lin ang="5400000" scaled="0"/>
                </a:gradFill>
              </a:rPr>
              <a:t>	</a:t>
            </a:r>
            <a:r>
              <a:rPr lang="ru-RU" sz="2000" dirty="0" smtClean="0">
                <a:solidFill>
                  <a:srgbClr val="333333"/>
                </a:solidFill>
              </a:rPr>
              <a:t>но на больших проектах это оправдано!</a:t>
            </a:r>
          </a:p>
          <a:p>
            <a:pPr lvl="0"/>
            <a:r>
              <a:rPr lang="ru-RU" sz="2800" dirty="0" smtClean="0">
                <a:gradFill>
                  <a:gsLst>
                    <a:gs pos="1250">
                      <a:srgbClr val="0078D7"/>
                    </a:gs>
                    <a:gs pos="99000">
                      <a:srgbClr val="0078D7"/>
                    </a:gs>
                  </a:gsLst>
                  <a:lin ang="5400000" scaled="0"/>
                </a:gradFill>
              </a:rPr>
              <a:t>Связывание данных может использоваться и без </a:t>
            </a:r>
            <a:r>
              <a:rPr lang="en-US" sz="2800" dirty="0" smtClean="0">
                <a:gradFill>
                  <a:gsLst>
                    <a:gs pos="1250">
                      <a:srgbClr val="0078D7"/>
                    </a:gs>
                    <a:gs pos="99000">
                      <a:srgbClr val="0078D7"/>
                    </a:gs>
                  </a:gsLst>
                  <a:lin ang="5400000" scaled="0"/>
                </a:gradFill>
              </a:rPr>
              <a:t>MVVM</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a:t>
            </a:r>
            <a:r>
              <a:rPr lang="en-US" dirty="0"/>
              <a:t>1</a:t>
            </a:r>
            <a:r>
              <a:rPr lang="en-US" dirty="0" smtClean="0"/>
              <a:t>:</a:t>
            </a:r>
            <a:r>
              <a:rPr lang="en-US" dirty="0" smtClean="0"/>
              <a:t/>
            </a:r>
            <a:br>
              <a:rPr lang="en-US" dirty="0" smtClean="0"/>
            </a:br>
            <a:r>
              <a:rPr lang="ru-RU" dirty="0" smtClean="0"/>
              <a:t>Простая сортировка</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Шаблон отображения в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lnSpcReduction="1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="DataControl"&gt;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843285" y="2573066"/>
            <a:ext cx="1447345"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solidFill>
                  <a:srgbClr val="0000FF"/>
                </a:solidFill>
                <a:highlight>
                  <a:srgbClr val="FFFFFF"/>
                </a:highlight>
              </a:rPr>
              <a:t>int</a:t>
            </a:r>
            <a:r>
              <a:rPr lang="en-US" dirty="0" smtClean="0">
                <a:solidFill>
                  <a:srgbClr val="000000"/>
                </a:solidFill>
                <a:highlight>
                  <a:srgbClr val="FFFFFF"/>
                </a:highlight>
              </a:rPr>
              <a:t> </a:t>
            </a:r>
            <a:r>
              <a:rPr lang="en-US" dirty="0">
                <a:solidFill>
                  <a:srgbClr val="000000"/>
                </a:solidFill>
                <a:highlight>
                  <a:srgbClr val="FFFFFF"/>
                </a:highlight>
              </a:rPr>
              <a:t>[] Data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0000FF"/>
                </a:solidFill>
                <a:highlight>
                  <a:srgbClr val="FFFFFF"/>
                </a:highlight>
              </a:rPr>
              <a:t>int</a:t>
            </a:r>
            <a:r>
              <a:rPr lang="en-US" dirty="0">
                <a:solidFill>
                  <a:srgbClr val="000000"/>
                </a:solidFill>
                <a:highlight>
                  <a:srgbClr val="FFFFFF"/>
                </a:highlight>
              </a:rPr>
              <a:t>[30];</a:t>
            </a:r>
            <a:endParaRPr lang="en-US" dirty="0" smtClean="0"/>
          </a:p>
          <a:p>
            <a:endParaRPr lang="en-US" dirty="0"/>
          </a:p>
          <a:p>
            <a:r>
              <a:rPr lang="en-US" dirty="0" smtClean="0"/>
              <a:t>…</a:t>
            </a:r>
          </a:p>
          <a:p>
            <a:r>
              <a:rPr lang="en-US" dirty="0" err="1" smtClean="0">
                <a:solidFill>
                  <a:srgbClr val="000000"/>
                </a:solidFill>
                <a:highlight>
                  <a:srgbClr val="FFFFFF"/>
                </a:highlight>
              </a:rPr>
              <a:t>DataControl.ItemsSource</a:t>
            </a:r>
            <a:r>
              <a:rPr lang="en-US" dirty="0" smtClean="0">
                <a:solidFill>
                  <a:srgbClr val="000000"/>
                </a:solidFill>
                <a:highlight>
                  <a:srgbClr val="FFFFFF"/>
                </a:highlight>
              </a:rPr>
              <a:t> </a:t>
            </a:r>
            <a:r>
              <a:rPr lang="en-US" dirty="0">
                <a:solidFill>
                  <a:srgbClr val="000000"/>
                </a:solidFill>
                <a:highlight>
                  <a:srgbClr val="FFFFFF"/>
                </a:highlight>
              </a:rPr>
              <a:t>= Data</a:t>
            </a:r>
            <a:r>
              <a:rPr lang="en-US" dirty="0" smtClean="0">
                <a:solidFill>
                  <a:srgbClr val="000000"/>
                </a:solidFill>
                <a:highlight>
                  <a:srgbClr val="FFFFFF"/>
                </a:highlight>
              </a:rPr>
              <a:t>;</a:t>
            </a:r>
          </a:p>
          <a:p>
            <a:r>
              <a:rPr lang="en-US" dirty="0" smtClean="0">
                <a:solidFill>
                  <a:srgbClr val="000000"/>
                </a:solidFill>
                <a:highlight>
                  <a:srgbClr val="FFFFFF"/>
                </a:highlight>
              </a:rPr>
              <a:t>…</a:t>
            </a:r>
            <a:endParaRPr lang="ru-RU" dirty="0"/>
          </a:p>
        </p:txBody>
      </p:sp>
    </p:spTree>
    <p:extLst>
      <p:ext uri="{BB962C8B-B14F-4D97-AF65-F5344CB8AC3E}">
        <p14:creationId xmlns:p14="http://schemas.microsoft.com/office/powerpoint/2010/main" val="181408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Data Binding:</a:t>
            </a:r>
            <a:r>
              <a:rPr lang="ru-RU" dirty="0" smtClean="0"/>
              <a:t/>
            </a:r>
            <a:br>
              <a:rPr lang="ru-RU" dirty="0" smtClean="0"/>
            </a:br>
            <a:r>
              <a:rPr lang="ru-RU" dirty="0" smtClean="0"/>
              <a:t>Привязка данных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Привязка данных в </a:t>
            </a:r>
            <a:r>
              <a:rPr lang="en-US" dirty="0" err="1" smtClean="0"/>
              <a:t>ItemsControl</a:t>
            </a:r>
            <a:endParaRPr lang="ru-RU" dirty="0"/>
          </a:p>
        </p:txBody>
      </p:sp>
      <p:sp>
        <p:nvSpPr>
          <p:cNvPr id="6" name="Объект 5"/>
          <p:cNvSpPr>
            <a:spLocks noGrp="1"/>
          </p:cNvSpPr>
          <p:nvPr>
            <p:ph idx="1"/>
          </p:nvPr>
        </p:nvSpPr>
        <p:spPr>
          <a:xfrm>
            <a:off x="1056000" y="1449000"/>
            <a:ext cx="10297800" cy="2520000"/>
          </a:xfrm>
        </p:spPr>
        <p:txBody>
          <a:bodyPr>
            <a:normAutofit fontScale="92500" lnSpcReduction="20000"/>
          </a:bodyPr>
          <a:lstStyle/>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FF0000"/>
                </a:solidFill>
                <a:highlight>
                  <a:srgbClr val="FFFFFF"/>
                </a:highlight>
              </a:rPr>
              <a:t> x</a:t>
            </a:r>
            <a:r>
              <a:rPr lang="en-US" dirty="0">
                <a:solidFill>
                  <a:srgbClr val="0000FF"/>
                </a:solidFill>
                <a:highlight>
                  <a:srgbClr val="FFFFFF"/>
                </a:highlight>
              </a:rPr>
              <a:t>:</a:t>
            </a:r>
            <a:r>
              <a:rPr lang="en-US" dirty="0">
                <a:solidFill>
                  <a:srgbClr val="FF0000"/>
                </a:solidFill>
                <a:highlight>
                  <a:srgbClr val="FFFFFF"/>
                </a:highlight>
              </a:rPr>
              <a:t>Name</a:t>
            </a:r>
            <a:r>
              <a:rPr lang="en-US" dirty="0">
                <a:solidFill>
                  <a:srgbClr val="0000FF"/>
                </a:solidFill>
                <a:highlight>
                  <a:srgbClr val="FFFFFF"/>
                </a:highlight>
              </a:rPr>
              <a:t>="</a:t>
            </a:r>
            <a:r>
              <a:rPr lang="en-US" dirty="0" smtClean="0">
                <a:solidFill>
                  <a:srgbClr val="0000FF"/>
                </a:solidFill>
                <a:highlight>
                  <a:srgbClr val="FFFFFF"/>
                </a:highlight>
              </a:rPr>
              <a:t>DataControl</a:t>
            </a:r>
            <a:r>
              <a:rPr lang="en-US" dirty="0">
                <a:solidFill>
                  <a:srgbClr val="0000FF"/>
                </a:solidFill>
                <a:highlight>
                  <a:srgbClr val="FFFFFF"/>
                </a:highlight>
              </a:rPr>
              <a:t>"</a:t>
            </a:r>
            <a:endParaRPr lang="en-US" dirty="0" smtClean="0">
              <a:solidFill>
                <a:srgbClr val="0000FF"/>
              </a:solidFill>
              <a:highlight>
                <a:srgbClr val="FFFFFF"/>
              </a:highlight>
            </a:endParaRPr>
          </a:p>
          <a:p>
            <a:r>
              <a:rPr lang="en-US" dirty="0">
                <a:solidFill>
                  <a:srgbClr val="0000FF"/>
                </a:solidFill>
                <a:highlight>
                  <a:srgbClr val="FFFFFF"/>
                </a:highlight>
              </a:rPr>
              <a:t>	 </a:t>
            </a:r>
            <a:r>
              <a:rPr lang="en-US" dirty="0" smtClean="0">
                <a:solidFill>
                  <a:srgbClr val="0000FF"/>
                </a:solidFill>
                <a:highlight>
                  <a:srgbClr val="FFFFFF"/>
                </a:highlight>
              </a:rPr>
              <a:t>     </a:t>
            </a:r>
            <a:r>
              <a:rPr lang="en-US" dirty="0" err="1" smtClean="0">
                <a:solidFill>
                  <a:srgbClr val="FF0000"/>
                </a:solidFill>
                <a:highlight>
                  <a:srgbClr val="FFFFFF"/>
                </a:highlight>
              </a:rPr>
              <a:t>ItemsSource</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FF0000"/>
                </a:solidFill>
                <a:highlight>
                  <a:srgbClr val="FFFFFF"/>
                </a:highlight>
              </a:rPr>
              <a:t> Data</a:t>
            </a:r>
            <a:r>
              <a:rPr lang="en-US" dirty="0">
                <a:solidFill>
                  <a:srgbClr val="0000FF"/>
                </a:solidFill>
                <a:highlight>
                  <a:srgbClr val="FFFFFF"/>
                </a:highlight>
              </a:rPr>
              <a:t>,</a:t>
            </a:r>
            <a:r>
              <a:rPr lang="en-US" dirty="0">
                <a:solidFill>
                  <a:srgbClr val="FF0000"/>
                </a:solidFill>
                <a:highlight>
                  <a:srgbClr val="FFFFFF"/>
                </a:highlight>
              </a:rPr>
              <a:t> Mode</a:t>
            </a:r>
            <a:r>
              <a:rPr lang="en-US" dirty="0">
                <a:solidFill>
                  <a:srgbClr val="0000FF"/>
                </a:solidFill>
                <a:highlight>
                  <a:srgbClr val="FFFFFF"/>
                </a:highlight>
              </a:rPr>
              <a:t>=</a:t>
            </a:r>
            <a:r>
              <a:rPr lang="en-US" dirty="0" err="1">
                <a:solidFill>
                  <a:srgbClr val="0000FF"/>
                </a:solidFill>
                <a:highlight>
                  <a:srgbClr val="FFFFFF"/>
                </a:highlight>
              </a:rPr>
              <a:t>OneWay</a:t>
            </a:r>
            <a:r>
              <a:rPr lang="en-US" dirty="0">
                <a:solidFill>
                  <a:srgbClr val="0000FF"/>
                </a:solidFill>
                <a:highlight>
                  <a:srgbClr val="FFFFFF"/>
                </a:highlight>
              </a:rPr>
              <a:t>}"</a:t>
            </a:r>
            <a:r>
              <a:rPr lang="en-US" dirty="0" smtClean="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a:solidFill>
                  <a:srgbClr val="A31515"/>
                </a:solidFill>
                <a:highlight>
                  <a:srgbClr val="FFFFFF"/>
                </a:highlight>
              </a:rPr>
              <a:t>Rectangle</a:t>
            </a:r>
            <a:r>
              <a:rPr lang="en-US" dirty="0">
                <a:solidFill>
                  <a:srgbClr val="FF0000"/>
                </a:solidFill>
                <a:highlight>
                  <a:srgbClr val="FFFFFF"/>
                </a:highlight>
              </a:rPr>
              <a:t> Height</a:t>
            </a:r>
            <a:r>
              <a:rPr lang="en-US" dirty="0">
                <a:solidFill>
                  <a:srgbClr val="0000FF"/>
                </a:solidFill>
                <a:highlight>
                  <a:srgbClr val="FFFFFF"/>
                </a:highlight>
              </a:rPr>
              <a:t>="20"</a:t>
            </a:r>
            <a:r>
              <a:rPr lang="en-US" dirty="0">
                <a:solidFill>
                  <a:srgbClr val="FF0000"/>
                </a:solidFill>
                <a:highlight>
                  <a:srgbClr val="FFFFFF"/>
                </a:highlight>
              </a:rPr>
              <a:t> </a:t>
            </a:r>
            <a:endParaRPr lang="en-US" dirty="0" smtClean="0">
              <a:solidFill>
                <a:srgbClr val="FF0000"/>
              </a:solidFill>
              <a:highlight>
                <a:srgbClr val="FFFFFF"/>
              </a:highlight>
            </a:endParaRPr>
          </a:p>
          <a:p>
            <a:r>
              <a:rPr lang="en-US" dirty="0">
                <a:solidFill>
                  <a:srgbClr val="FF0000"/>
                </a:solidFill>
                <a:highlight>
                  <a:srgbClr val="FFFFFF"/>
                </a:highlight>
              </a:rPr>
              <a:t> </a:t>
            </a:r>
            <a:r>
              <a:rPr lang="en-US" dirty="0" smtClean="0">
                <a:solidFill>
                  <a:srgbClr val="FF0000"/>
                </a:solidFill>
                <a:highlight>
                  <a:srgbClr val="FFFFFF"/>
                </a:highlight>
              </a:rPr>
              <a:t>                      Width</a:t>
            </a:r>
            <a:r>
              <a:rPr lang="en-US" dirty="0">
                <a:solidFill>
                  <a:srgbClr val="0000FF"/>
                </a:solidFill>
                <a:highlight>
                  <a:srgbClr val="FFFFFF"/>
                </a:highlight>
              </a:rPr>
              <a:t>="{</a:t>
            </a:r>
            <a:r>
              <a:rPr lang="en-US" dirty="0">
                <a:solidFill>
                  <a:srgbClr val="A31515"/>
                </a:solidFill>
                <a:highlight>
                  <a:srgbClr val="FFFFFF"/>
                </a:highlight>
              </a:rPr>
              <a:t>Binding</a:t>
            </a:r>
            <a:r>
              <a:rPr lang="en-US" dirty="0">
                <a:solidFill>
                  <a:srgbClr val="0000FF"/>
                </a:solidFill>
                <a:highlight>
                  <a:srgbClr val="FFFFFF"/>
                </a:highlight>
              </a:rPr>
              <a:t>}"</a:t>
            </a:r>
            <a:r>
              <a:rPr lang="en-US" dirty="0">
                <a:solidFill>
                  <a:srgbClr val="FF0000"/>
                </a:solidFill>
                <a:highlight>
                  <a:srgbClr val="FFFFFF"/>
                </a:highlight>
              </a:rPr>
              <a:t> Fill</a:t>
            </a:r>
            <a:r>
              <a:rPr lang="en-US" dirty="0">
                <a:solidFill>
                  <a:srgbClr val="0000FF"/>
                </a:solidFill>
                <a:highlight>
                  <a:srgbClr val="FFFFFF"/>
                </a:highlight>
              </a:rPr>
              <a:t>="Red"/&gt;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DataTemplate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&lt;/</a:t>
            </a:r>
            <a:r>
              <a:rPr lang="en-US" dirty="0" err="1">
                <a:solidFill>
                  <a:srgbClr val="A31515"/>
                </a:solidFill>
                <a:highlight>
                  <a:srgbClr val="FFFFFF"/>
                </a:highlight>
              </a:rPr>
              <a:t>ItemsControl.ItemTemplate</a:t>
            </a:r>
            <a:r>
              <a:rPr lang="en-US" dirty="0">
                <a:solidFill>
                  <a:srgbClr val="0000FF"/>
                </a:solidFill>
                <a:highlight>
                  <a:srgbClr val="FFFFFF"/>
                </a:highlight>
              </a:rPr>
              <a:t>&gt;</a:t>
            </a:r>
            <a:endParaRPr lang="en-US" dirty="0">
              <a:solidFill>
                <a:srgbClr val="000000"/>
              </a:solidFill>
              <a:highlight>
                <a:srgbClr val="FFFFFF"/>
              </a:highlight>
            </a:endParaRPr>
          </a:p>
          <a:p>
            <a:r>
              <a:rPr lang="en-US" dirty="0">
                <a:solidFill>
                  <a:srgbClr val="0000FF"/>
                </a:solidFill>
                <a:highlight>
                  <a:srgbClr val="FFFFFF"/>
                </a:highlight>
              </a:rPr>
              <a:t>&lt;/</a:t>
            </a:r>
            <a:r>
              <a:rPr lang="en-US" dirty="0" err="1">
                <a:solidFill>
                  <a:srgbClr val="A31515"/>
                </a:solidFill>
                <a:highlight>
                  <a:srgbClr val="FFFFFF"/>
                </a:highlight>
              </a:rPr>
              <a:t>ItemsControl</a:t>
            </a:r>
            <a:r>
              <a:rPr lang="en-US" dirty="0">
                <a:solidFill>
                  <a:srgbClr val="0000FF"/>
                </a:solidFill>
                <a:highlight>
                  <a:srgbClr val="FFFFFF"/>
                </a:highlight>
              </a:rPr>
              <a:t>&gt;</a:t>
            </a:r>
            <a:endParaRPr lang="en-US" dirty="0">
              <a:solidFill>
                <a:srgbClr val="000000"/>
              </a:solidFill>
              <a:highlight>
                <a:srgbClr val="FFFFFF"/>
              </a:highlight>
            </a:endParaRPr>
          </a:p>
          <a:p>
            <a:endParaRPr lang="ru-RU" dirty="0"/>
          </a:p>
        </p:txBody>
      </p:sp>
      <p:sp>
        <p:nvSpPr>
          <p:cNvPr id="7" name="Rectangle 8"/>
          <p:cNvSpPr/>
          <p:nvPr/>
        </p:nvSpPr>
        <p:spPr bwMode="auto">
          <a:xfrm>
            <a:off x="4296000" y="1629000"/>
            <a:ext cx="3600000" cy="3794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Объект 5"/>
          <p:cNvSpPr txBox="1">
            <a:spLocks/>
          </p:cNvSpPr>
          <p:nvPr/>
        </p:nvSpPr>
        <p:spPr>
          <a:xfrm>
            <a:off x="1056000" y="4149000"/>
            <a:ext cx="102978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0000FF"/>
                </a:solidFill>
                <a:highlight>
                  <a:srgbClr val="FFFFFF"/>
                </a:highlight>
              </a:rPr>
              <a:t>public</a:t>
            </a:r>
            <a:r>
              <a:rPr lang="en-US" dirty="0" smtClean="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a:solidFill>
                  <a:srgbClr val="000000"/>
                </a:solidFill>
                <a:highlight>
                  <a:srgbClr val="FFFFFF"/>
                </a:highlight>
              </a:rPr>
              <a:t>&gt; Data { </a:t>
            </a:r>
            <a:r>
              <a:rPr lang="en-US" dirty="0">
                <a:solidFill>
                  <a:srgbClr val="0000FF"/>
                </a:solidFill>
                <a:highlight>
                  <a:srgbClr val="FFFFFF"/>
                </a:highlight>
              </a:rPr>
              <a:t>get</a:t>
            </a:r>
            <a:r>
              <a:rPr lang="en-US" dirty="0">
                <a:solidFill>
                  <a:srgbClr val="000000"/>
                </a:solidFill>
                <a:highlight>
                  <a:srgbClr val="FFFFFF"/>
                </a:highlight>
              </a:rPr>
              <a:t>; </a:t>
            </a:r>
            <a:r>
              <a:rPr lang="en-US" dirty="0">
                <a:solidFill>
                  <a:srgbClr val="0000FF"/>
                </a:solidFill>
                <a:highlight>
                  <a:srgbClr val="FFFFFF"/>
                </a:highlight>
              </a:rPr>
              <a:t>set</a:t>
            </a:r>
            <a:r>
              <a:rPr lang="en-US" dirty="0">
                <a:solidFill>
                  <a:srgbClr val="000000"/>
                </a:solidFill>
                <a:highlight>
                  <a:srgbClr val="FFFFFF"/>
                </a:highlight>
              </a:rPr>
              <a:t>; }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ObservableCollection</a:t>
            </a:r>
            <a:r>
              <a:rPr lang="en-US" dirty="0">
                <a:solidFill>
                  <a:srgbClr val="000000"/>
                </a:solidFill>
                <a:highlight>
                  <a:srgbClr val="FFFFFF"/>
                </a:highlight>
              </a:rPr>
              <a:t>&lt;</a:t>
            </a:r>
            <a:r>
              <a:rPr lang="en-US" dirty="0" err="1">
                <a:solidFill>
                  <a:srgbClr val="0000FF"/>
                </a:solidFill>
                <a:highlight>
                  <a:srgbClr val="FFFFFF"/>
                </a:highlight>
              </a:rPr>
              <a:t>int</a:t>
            </a:r>
            <a:r>
              <a:rPr lang="en-US" dirty="0" smtClean="0">
                <a:solidFill>
                  <a:srgbClr val="000000"/>
                </a:solidFill>
                <a:highlight>
                  <a:srgbClr val="FFFFFF"/>
                </a:highlight>
              </a:rPr>
              <a:t>&gt;();</a:t>
            </a:r>
            <a:endParaRPr lang="en-US" dirty="0" smtClean="0"/>
          </a:p>
        </p:txBody>
      </p:sp>
      <p:sp>
        <p:nvSpPr>
          <p:cNvPr id="10" name="Текст 2"/>
          <p:cNvSpPr txBox="1">
            <a:spLocks/>
          </p:cNvSpPr>
          <p:nvPr/>
        </p:nvSpPr>
        <p:spPr>
          <a:xfrm>
            <a:off x="996607" y="5049000"/>
            <a:ext cx="7079393" cy="1661993"/>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ru-RU" sz="2400" dirty="0" smtClean="0">
                <a:gradFill>
                  <a:gsLst>
                    <a:gs pos="1250">
                      <a:srgbClr val="0078D7"/>
                    </a:gs>
                    <a:gs pos="99000">
                      <a:srgbClr val="0078D7"/>
                    </a:gs>
                  </a:gsLst>
                  <a:lin ang="5400000" scaled="0"/>
                </a:gradFill>
                <a:latin typeface="Segoe UI Light"/>
              </a:rPr>
              <a:t>Связывание происходит со свойствами </a:t>
            </a:r>
            <a:br>
              <a:rPr lang="ru-RU" sz="2400" dirty="0" smtClean="0">
                <a:gradFill>
                  <a:gsLst>
                    <a:gs pos="1250">
                      <a:srgbClr val="0078D7"/>
                    </a:gs>
                    <a:gs pos="99000">
                      <a:srgbClr val="0078D7"/>
                    </a:gs>
                  </a:gsLst>
                  <a:lin ang="5400000" scaled="0"/>
                </a:gradFill>
                <a:latin typeface="Segoe UI Light"/>
              </a:rPr>
            </a:br>
            <a:r>
              <a:rPr lang="ru-RU" sz="2400" dirty="0" smtClean="0">
                <a:gradFill>
                  <a:gsLst>
                    <a:gs pos="1250">
                      <a:srgbClr val="0078D7"/>
                    </a:gs>
                    <a:gs pos="99000">
                      <a:srgbClr val="0078D7"/>
                    </a:gs>
                  </a:gsLst>
                  <a:lin ang="5400000" scaled="0"/>
                </a:gradFill>
                <a:latin typeface="Segoe UI Light"/>
              </a:rPr>
              <a:t>(не с полями</a:t>
            </a:r>
            <a:r>
              <a:rPr lang="en-US" sz="2400" dirty="0" smtClean="0">
                <a:gradFill>
                  <a:gsLst>
                    <a:gs pos="1250">
                      <a:srgbClr val="0078D7"/>
                    </a:gs>
                    <a:gs pos="99000">
                      <a:srgbClr val="0078D7"/>
                    </a:gs>
                  </a:gsLst>
                  <a:lin ang="5400000" scaled="0"/>
                </a:gradFill>
                <a:latin typeface="Segoe UI Light"/>
              </a:rPr>
              <a:t>/</a:t>
            </a:r>
            <a:r>
              <a:rPr lang="ru-RU" sz="2400" dirty="0" smtClean="0">
                <a:gradFill>
                  <a:gsLst>
                    <a:gs pos="1250">
                      <a:srgbClr val="0078D7"/>
                    </a:gs>
                    <a:gs pos="99000">
                      <a:srgbClr val="0078D7"/>
                    </a:gs>
                  </a:gsLst>
                  <a:lin ang="5400000" scaled="0"/>
                </a:gradFill>
                <a:latin typeface="Segoe UI Light"/>
              </a:rPr>
              <a:t>переменными)</a:t>
            </a:r>
            <a:endParaRPr lang="en-US" sz="2400" dirty="0" smtClean="0">
              <a:gradFill>
                <a:gsLst>
                  <a:gs pos="1250">
                    <a:srgbClr val="0078D7"/>
                  </a:gs>
                  <a:gs pos="99000">
                    <a:srgbClr val="0078D7"/>
                  </a:gs>
                </a:gsLst>
                <a:lin ang="5400000" scaled="0"/>
              </a:gradFill>
              <a:latin typeface="Segoe UI Light"/>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lang="ru-RU" sz="2400" dirty="0" smtClean="0">
                <a:gradFill>
                  <a:gsLst>
                    <a:gs pos="1250">
                      <a:srgbClr val="0078D7"/>
                    </a:gs>
                    <a:gs pos="99000">
                      <a:srgbClr val="0078D7"/>
                    </a:gs>
                  </a:gsLst>
                  <a:lin ang="5400000" scaled="0"/>
                </a:gradFill>
                <a:latin typeface="Segoe UI Light"/>
              </a:rPr>
              <a:t>Связывание происходит с </a:t>
            </a:r>
            <a:r>
              <a:rPr lang="en-US" sz="2400" dirty="0" smtClean="0">
                <a:gradFill>
                  <a:gsLst>
                    <a:gs pos="1250">
                      <a:srgbClr val="0078D7"/>
                    </a:gs>
                    <a:gs pos="99000">
                      <a:srgbClr val="0078D7"/>
                    </a:gs>
                  </a:gsLst>
                  <a:lin ang="5400000" scaled="0"/>
                </a:gradFill>
                <a:latin typeface="Segoe UI Light"/>
              </a:rPr>
              <a:t>public-</a:t>
            </a:r>
            <a:r>
              <a:rPr lang="ru-RU" sz="2400" dirty="0" smtClean="0">
                <a:gradFill>
                  <a:gsLst>
                    <a:gs pos="1250">
                      <a:srgbClr val="0078D7"/>
                    </a:gs>
                    <a:gs pos="99000">
                      <a:srgbClr val="0078D7"/>
                    </a:gs>
                  </a:gsLst>
                  <a:lin ang="5400000" scaled="0"/>
                </a:gradFill>
                <a:latin typeface="Segoe UI Light"/>
              </a:rPr>
              <a:t>свойствами</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ru-RU"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Для </a:t>
            </a:r>
            <a:r>
              <a:rPr lang="ru-RU" sz="2400" noProof="0" dirty="0" smtClean="0">
                <a:gradFill>
                  <a:gsLst>
                    <a:gs pos="1250">
                      <a:srgbClr val="0078D7"/>
                    </a:gs>
                    <a:gs pos="99000">
                      <a:srgbClr val="0078D7"/>
                    </a:gs>
                  </a:gsLst>
                  <a:lin ang="5400000" scaled="0"/>
                </a:gradFill>
                <a:latin typeface="Segoe UI Light"/>
              </a:rPr>
              <a:t>авто-</a:t>
            </a:r>
            <a:r>
              <a:rPr kumimoji="0" lang="ru-RU" sz="2400"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Segoe UI Light"/>
                <a:ea typeface="+mn-ea"/>
                <a:cs typeface="+mn-cs"/>
              </a:rPr>
              <a:t>обновления нужна </a:t>
            </a:r>
            <a:r>
              <a:rPr kumimoji="0" lang="en-US" sz="2400" b="0" i="0" u="none" strike="noStrike" kern="1200" cap="none" spc="0" normalizeH="0" baseline="0" noProof="0" dirty="0" err="1" smtClean="0">
                <a:ln>
                  <a:noFill/>
                </a:ln>
                <a:gradFill>
                  <a:gsLst>
                    <a:gs pos="1250">
                      <a:srgbClr val="0078D7"/>
                    </a:gs>
                    <a:gs pos="99000">
                      <a:srgbClr val="0078D7"/>
                    </a:gs>
                  </a:gsLst>
                  <a:lin ang="5400000" scaled="0"/>
                </a:gradFill>
                <a:effectLst/>
                <a:uLnTx/>
                <a:uFillTx/>
                <a:latin typeface="Segoe UI Light"/>
                <a:ea typeface="+mn-ea"/>
                <a:cs typeface="+mn-cs"/>
              </a:rPr>
              <a:t>ObservableCollection</a:t>
            </a:r>
            <a:endParaRPr kumimoji="0" lang="ru-RU" sz="1600" b="0" i="0" u="none" strike="noStrike" kern="1200" cap="none" spc="0" normalizeH="0" baseline="0" noProof="0" dirty="0">
              <a:ln>
                <a:noFill/>
              </a:ln>
              <a:solidFill>
                <a:srgbClr val="333333"/>
              </a:solidFill>
              <a:effectLst/>
              <a:uLnTx/>
              <a:uFillTx/>
              <a:latin typeface="Segoe UI Light"/>
              <a:ea typeface="+mn-ea"/>
              <a:cs typeface="+mn-cs"/>
            </a:endParaRPr>
          </a:p>
        </p:txBody>
      </p:sp>
    </p:spTree>
    <p:extLst>
      <p:ext uri="{BB962C8B-B14F-4D97-AF65-F5344CB8AC3E}">
        <p14:creationId xmlns:p14="http://schemas.microsoft.com/office/powerpoint/2010/main" val="4942695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a:t>
            </a:r>
            <a:r>
              <a:rPr lang="ru-RU" dirty="0" smtClean="0"/>
              <a:t>2</a:t>
            </a:r>
            <a:r>
              <a:rPr lang="en-US" dirty="0" smtClean="0"/>
              <a:t>:</a:t>
            </a:r>
            <a:r>
              <a:rPr lang="en-US" dirty="0" smtClean="0"/>
              <a:t/>
            </a:r>
            <a:br>
              <a:rPr lang="en-US" dirty="0" smtClean="0"/>
            </a:br>
            <a:r>
              <a:rPr lang="ru-RU" dirty="0" smtClean="0"/>
              <a:t>С</a:t>
            </a:r>
            <a:r>
              <a:rPr lang="ru-RU" dirty="0" smtClean="0"/>
              <a:t>ортировка с </a:t>
            </a:r>
            <a:r>
              <a:rPr lang="en-US" dirty="0" err="1" smtClean="0"/>
              <a:t>DataBinding</a:t>
            </a:r>
            <a:endParaRPr lang="ru-RU" dirty="0"/>
          </a:p>
        </p:txBody>
      </p:sp>
    </p:spTree>
    <p:extLst>
      <p:ext uri="{BB962C8B-B14F-4D97-AF65-F5344CB8AC3E}">
        <p14:creationId xmlns:p14="http://schemas.microsoft.com/office/powerpoint/2010/main" val="71954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Простой способ отображения данных </a:t>
            </a:r>
            <a:endParaRPr lang="en-US" dirty="0"/>
          </a:p>
        </p:txBody>
      </p:sp>
      <p:sp>
        <p:nvSpPr>
          <p:cNvPr id="4" name="Content Placeholder 3"/>
          <p:cNvSpPr>
            <a:spLocks noGrp="1"/>
          </p:cNvSpPr>
          <p:nvPr>
            <p:ph type="body" sz="quarter" idx="10"/>
          </p:nvPr>
        </p:nvSpPr>
        <p:spPr>
          <a:xfrm>
            <a:off x="269239" y="1189177"/>
            <a:ext cx="11653523" cy="4709944"/>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endParaRPr lang="en-US" dirty="0" smtClean="0"/>
          </a:p>
          <a:p>
            <a:pPr marL="0" indent="0">
              <a:buNone/>
            </a:pPr>
            <a:r>
              <a:rPr lang="ru-RU" dirty="0" smtClean="0"/>
              <a:t>Код </a:t>
            </a:r>
            <a:r>
              <a:rPr lang="en-US" dirty="0" smtClean="0"/>
              <a:t>C#:</a:t>
            </a:r>
          </a:p>
          <a:p>
            <a:endParaRPr lang="en-US" dirty="0" smtClean="0"/>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HorizontalAlignment</a:t>
            </a:r>
            <a:r>
              <a:rPr lang="en-US" dirty="0">
                <a:solidFill>
                  <a:srgbClr val="0000FF"/>
                </a:solidFill>
                <a:highlight>
                  <a:srgbClr val="FFFFFF"/>
                </a:highlight>
                <a:latin typeface="Consolas" panose="020B0609020204030204" pitchFamily="49" charset="0"/>
              </a:rPr>
              <a:t>="Center"</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VerticalAlignment</a:t>
            </a:r>
            <a:r>
              <a:rPr lang="en-US" dirty="0">
                <a:solidFill>
                  <a:srgbClr val="0000FF"/>
                </a:solidFill>
                <a:highlight>
                  <a:srgbClr val="FFFFFF"/>
                </a:highlight>
                <a:latin typeface="Consolas" panose="020B0609020204030204" pitchFamily="49" charset="0"/>
              </a:rPr>
              <a:t>="Center"&gt;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="Img</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Loading...</a:t>
            </a:r>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TextBlock</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5229000"/>
            <a:ext cx="5509212" cy="92333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Temp.Text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x.main.temp.ToString</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Img.Source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5776940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Привязка данных</a:t>
            </a:r>
            <a:endParaRPr lang="en-US" dirty="0"/>
          </a:p>
        </p:txBody>
      </p:sp>
      <p:sp>
        <p:nvSpPr>
          <p:cNvPr id="4" name="Content Placeholder 3"/>
          <p:cNvSpPr>
            <a:spLocks noGrp="1"/>
          </p:cNvSpPr>
          <p:nvPr>
            <p:ph type="body" sz="quarter" idx="10"/>
          </p:nvPr>
        </p:nvSpPr>
        <p:spPr>
          <a:xfrm>
            <a:off x="269239" y="1189177"/>
            <a:ext cx="11653523" cy="3382529"/>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pPr marL="0" indent="0">
              <a:buNone/>
            </a:pPr>
            <a:r>
              <a:rPr lang="ru-RU" dirty="0" smtClean="0"/>
              <a:t>Код </a:t>
            </a:r>
            <a:r>
              <a:rPr lang="en-US" dirty="0" smtClean="0"/>
              <a:t>C#:</a:t>
            </a:r>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Img“ Source=“{Binding Image}”/&gt;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Temp“ Text=“{Binding Temperature}”/&gt;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4567694"/>
            <a:ext cx="5509212" cy="2308324"/>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VM = new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DataContext</a:t>
            </a:r>
            <a:r>
              <a:rPr lang="en-US" dirty="0" smtClean="0">
                <a:solidFill>
                  <a:srgbClr val="000000"/>
                </a:solidFill>
                <a:highlight>
                  <a:srgbClr val="FFFFFF"/>
                </a:highlight>
                <a:latin typeface="Consolas" panose="020B0609020204030204" pitchFamily="49" charset="0"/>
              </a:rPr>
              <a:t> = VM;</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class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Temperature { get; set;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BitmapImage</a:t>
            </a:r>
            <a:r>
              <a:rPr lang="en-US" dirty="0" smtClean="0">
                <a:solidFill>
                  <a:srgbClr val="000000"/>
                </a:solidFill>
                <a:highlight>
                  <a:srgbClr val="FFFFFF"/>
                </a:highlight>
                <a:latin typeface="Consolas" panose="020B0609020204030204" pitchFamily="49" charset="0"/>
              </a:rPr>
              <a:t> Image { get; set; }</a:t>
            </a:r>
          </a:p>
          <a:p>
            <a:r>
              <a:rPr lang="en-US" dirty="0" smtClean="0">
                <a:solidFill>
                  <a:srgbClr val="000000"/>
                </a:solidFill>
                <a:highlight>
                  <a:srgbClr val="FFFFFF"/>
                </a:highlight>
                <a:latin typeface="Consolas" panose="020B0609020204030204" pitchFamily="49" charset="0"/>
              </a:rPr>
              <a:t>… }</a:t>
            </a:r>
            <a:endParaRPr lang="ru-RU" dirty="0"/>
          </a:p>
        </p:txBody>
      </p:sp>
    </p:spTree>
    <p:extLst>
      <p:ext uri="{BB962C8B-B14F-4D97-AF65-F5344CB8AC3E}">
        <p14:creationId xmlns:p14="http://schemas.microsoft.com/office/powerpoint/2010/main" val="3028996302"/>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3195</TotalTime>
  <Words>782</Words>
  <Application>Microsoft Office PowerPoint</Application>
  <PresentationFormat>Широкоэкранный</PresentationFormat>
  <Paragraphs>208</Paragraphs>
  <Slides>23</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23</vt:i4>
      </vt:variant>
    </vt:vector>
  </HeadingPairs>
  <TitlesOfParts>
    <vt:vector size="38"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Разработка универсальных приложений на платформе Windows  Часть 2: Привязка данных и MVVM</vt:lpstr>
      <vt:lpstr>Пример: интерактивная сортировка</vt:lpstr>
      <vt:lpstr>DEMO 01: Простая сортировка</vt:lpstr>
      <vt:lpstr>Шаблон отображения в ItemsControl</vt:lpstr>
      <vt:lpstr>Data Binding: Привязка данных</vt:lpstr>
      <vt:lpstr>Привязка данных в ItemsControl</vt:lpstr>
      <vt:lpstr>DEMO 02: Сортировка с DataBinding</vt:lpstr>
      <vt:lpstr>Простой способ отображения данных </vt:lpstr>
      <vt:lpstr>Привязка данных</vt:lpstr>
      <vt:lpstr>DEMO 03: Использование ViewModel.</vt:lpstr>
      <vt:lpstr>Паттерн Model-View-ViewModel (MVVM)</vt:lpstr>
      <vt:lpstr>Синтаксис</vt:lpstr>
      <vt:lpstr>Как поле узнает, что оно изменилось</vt:lpstr>
      <vt:lpstr>Отображение коллекций</vt:lpstr>
      <vt:lpstr>Отображаем коллекцию</vt:lpstr>
      <vt:lpstr>DEMO 04: Cвязывание коллекций</vt:lpstr>
      <vt:lpstr>x:Bind вместо Binding</vt:lpstr>
      <vt:lpstr>DEMO 05: Статическое vs.  динамическое связывание</vt:lpstr>
      <vt:lpstr>Отличия от динамического связывания</vt:lpstr>
      <vt:lpstr>Презентация PowerPoint</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99</cp:revision>
  <dcterms:created xsi:type="dcterms:W3CDTF">2013-05-05T18:28:09Z</dcterms:created>
  <dcterms:modified xsi:type="dcterms:W3CDTF">2015-12-03T09:30:32Z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