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2"/>
  </p:notesMasterIdLst>
  <p:handoutMasterIdLst>
    <p:handoutMasterId r:id="rId23"/>
  </p:handoutMasterIdLst>
  <p:sldIdLst>
    <p:sldId id="330" r:id="rId8"/>
    <p:sldId id="324" r:id="rId9"/>
    <p:sldId id="319" r:id="rId10"/>
    <p:sldId id="322" r:id="rId11"/>
    <p:sldId id="323" r:id="rId12"/>
    <p:sldId id="325" r:id="rId13"/>
    <p:sldId id="321" r:id="rId14"/>
    <p:sldId id="326" r:id="rId15"/>
    <p:sldId id="327" r:id="rId16"/>
    <p:sldId id="328" r:id="rId17"/>
    <p:sldId id="329" r:id="rId18"/>
    <p:sldId id="315" r:id="rId19"/>
    <p:sldId id="331" r:id="rId20"/>
    <p:sldId id="301"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11:10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2"/>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5" tIns="45725" rIns="45725" bIns="45725" numCol="1" spcCol="0" rtlCol="0" fromWordArt="0" anchor="ctr" anchorCtr="0" forceAA="0" compatLnSpc="1">
            <a:prstTxWarp prst="textNoShape">
              <a:avLst/>
            </a:prstTxWarp>
            <a:noAutofit/>
          </a:bodyPr>
          <a:lstStyle/>
          <a:p>
            <a:pPr algn="ctr" defTabSz="914137" fontAlgn="base">
              <a:spcBef>
                <a:spcPct val="0"/>
              </a:spcBef>
              <a:spcAft>
                <a:spcPct val="0"/>
              </a:spcAft>
            </a:pPr>
            <a:endParaRPr lang="en-US" sz="1867"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5" y="1447800"/>
            <a:ext cx="11155093" cy="1955472"/>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40"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12"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33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17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6.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20.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74"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t>Universal Application Development on Windows Platform for Beginners</a:t>
            </a:r>
            <a:r>
              <a:rPr lang="en-US" sz="4000" dirty="0" smtClean="0"/>
              <a:t/>
            </a:r>
            <a:br>
              <a:rPr lang="en-US" sz="4000" dirty="0" smtClean="0"/>
            </a:br>
            <a:r>
              <a:rPr lang="ru-RU" sz="4000" dirty="0" smtClean="0"/>
              <a:t/>
            </a:r>
            <a:br>
              <a:rPr lang="ru-RU" sz="4000" dirty="0" smtClean="0"/>
            </a:br>
            <a:r>
              <a:rPr lang="en-US" sz="4000" dirty="0" smtClean="0"/>
              <a:t>Module 1.2: XAML Controls</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en-US" dirty="0"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3016936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ContentDialog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8720" y="1269000"/>
            <a:ext cx="3043176" cy="50719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5763" y="1259518"/>
            <a:ext cx="3049575" cy="5082624"/>
          </a:xfrm>
          <a:prstGeom prst="rect">
            <a:avLst/>
          </a:prstGeom>
        </p:spPr>
      </p:pic>
    </p:spTree>
    <p:extLst>
      <p:ext uri="{BB962C8B-B14F-4D97-AF65-F5344CB8AC3E}">
        <p14:creationId xmlns:p14="http://schemas.microsoft.com/office/powerpoint/2010/main" val="3831718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ContentDialog</a:t>
            </a:r>
            <a:endParaRPr lang="en-GB" dirty="0"/>
          </a:p>
        </p:txBody>
      </p:sp>
      <p:sp>
        <p:nvSpPr>
          <p:cNvPr id="10" name="Text Placeholder 9"/>
          <p:cNvSpPr>
            <a:spLocks noGrp="1"/>
          </p:cNvSpPr>
          <p:nvPr>
            <p:ph type="body" sz="quarter" idx="10"/>
          </p:nvPr>
        </p:nvSpPr>
        <p:spPr>
          <a:xfrm>
            <a:off x="269241" y="1189175"/>
            <a:ext cx="5205127" cy="5187510"/>
          </a:xfrm>
        </p:spPr>
        <p:txBody>
          <a:bodyPr/>
          <a:lstStyle/>
          <a:p>
            <a:r>
              <a:rPr lang="en-GB" sz="2353" dirty="0"/>
              <a:t>Project -&gt; ‘Add New Item’ -&gt; </a:t>
            </a:r>
            <a:r>
              <a:rPr lang="en-GB" sz="2353" b="1" dirty="0" err="1" smtClean="0"/>
              <a:t>ContentDialog</a:t>
            </a:r>
            <a:endParaRPr lang="en-GB" sz="2353" b="1" dirty="0"/>
          </a:p>
          <a:p>
            <a:r>
              <a:rPr lang="en-GB" sz="2353" dirty="0" err="1" smtClean="0"/>
              <a:t>ContentDialog</a:t>
            </a:r>
            <a:r>
              <a:rPr lang="en-GB" sz="2353" dirty="0" smtClean="0"/>
              <a:t> </a:t>
            </a:r>
            <a:r>
              <a:rPr lang="en-US" sz="2353" dirty="0" smtClean="0"/>
              <a:t>is laid out in XAML as a separate page</a:t>
            </a:r>
            <a:endParaRPr lang="en-GB" sz="2353" dirty="0"/>
          </a:p>
          <a:p>
            <a:endParaRPr lang="en-GB" sz="2353" dirty="0" smtClean="0"/>
          </a:p>
          <a:p>
            <a:r>
              <a:rPr lang="en-US" sz="2353" dirty="0" smtClean="0"/>
              <a:t>To show, use the following code</a:t>
            </a:r>
            <a:r>
              <a:rPr lang="en-GB" sz="2353" dirty="0" smtClean="0"/>
              <a:t>:</a:t>
            </a:r>
            <a:endParaRPr lang="en-GB" sz="2353" dirty="0"/>
          </a:p>
          <a:p>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ContentDialogResult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result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myDialog.ShowAsync</a:t>
            </a:r>
            <a:r>
              <a:rPr lang="en-US" sz="1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if</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00"/>
                </a:solidFill>
                <a:highlight>
                  <a:srgbClr val="F2F2F2"/>
                </a:highlight>
                <a:latin typeface="Consolas" panose="020B0609020204030204" pitchFamily="49" charset="0"/>
                <a:cs typeface="Consolas" panose="020B0609020204030204" pitchFamily="49" charset="0"/>
              </a:rPr>
              <a:t>(result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.Primary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r>
            <a:br>
              <a:rPr lang="en-GB" sz="1400" dirty="0" smtClean="0">
                <a:solidFill>
                  <a:srgbClr val="000000"/>
                </a:solidFill>
                <a:highlight>
                  <a:srgbClr val="F2F2F2"/>
                </a:highlight>
                <a:latin typeface="Consolas" panose="020B0609020204030204" pitchFamily="49" charset="0"/>
                <a:cs typeface="Consolas" panose="020B0609020204030204" pitchFamily="49" charset="0"/>
              </a:rPr>
            </a:b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do some more Primary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else</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FF"/>
                </a:solidFill>
                <a:highlight>
                  <a:srgbClr val="F2F2F2"/>
                </a:highlight>
                <a:latin typeface="Consolas" panose="020B0609020204030204" pitchFamily="49" charset="0"/>
                <a:cs typeface="Consolas" panose="020B0609020204030204" pitchFamily="49" charset="0"/>
              </a:rPr>
              <a:t>if</a:t>
            </a:r>
            <a:r>
              <a:rPr lang="en-GB" sz="1400" dirty="0">
                <a:solidFill>
                  <a:srgbClr val="000000"/>
                </a:solidFill>
                <a:highlight>
                  <a:srgbClr val="F2F2F2"/>
                </a:highlight>
                <a:latin typeface="Consolas" panose="020B0609020204030204" pitchFamily="49" charset="0"/>
                <a:cs typeface="Consolas" panose="020B0609020204030204" pitchFamily="49" charset="0"/>
              </a:rPr>
              <a:t> (result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.Secondary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smtClean="0">
              <a:solidFill>
                <a:srgbClr val="000000"/>
              </a:solidFill>
              <a:highlight>
                <a:srgbClr val="F2F2F2"/>
              </a:highlight>
              <a:latin typeface="Consolas" panose="020B0609020204030204" pitchFamily="49" charset="0"/>
              <a:cs typeface="Consolas" panose="020B0609020204030204" pitchFamily="49" charset="0"/>
            </a:endParaRPr>
          </a:p>
          <a:p>
            <a:pPr lvl="0">
              <a:lnSpc>
                <a:spcPct val="110000"/>
              </a:lnSpc>
              <a:spcBef>
                <a:spcPct val="20000"/>
              </a:spcBef>
              <a:buClrTx/>
              <a:defRPr/>
            </a:pP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else do Secondary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a:latin typeface="Consolas" panose="020B0609020204030204" pitchFamily="49" charset="0"/>
              <a:ea typeface="Calibri" panose="020F0502020204030204" pitchFamily="34" charset="0"/>
              <a:cs typeface="Consolas" panose="020B0609020204030204" pitchFamily="49" charset="0"/>
            </a:endParaRPr>
          </a:p>
          <a:p>
            <a:endParaRPr lang="en-GB" sz="1961"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74368" y="262771"/>
            <a:ext cx="6246175" cy="3879820"/>
          </a:xfrm>
          <a:prstGeom prst="rect">
            <a:avLst/>
          </a:prstGeom>
        </p:spPr>
      </p:pic>
    </p:spTree>
    <p:extLst>
      <p:ext uri="{BB962C8B-B14F-4D97-AF65-F5344CB8AC3E}">
        <p14:creationId xmlns:p14="http://schemas.microsoft.com/office/powerpoint/2010/main" val="37540671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a:t>
            </a:r>
            <a:endParaRPr lang="ru-RU" dirty="0"/>
          </a:p>
        </p:txBody>
      </p:sp>
      <p:sp>
        <p:nvSpPr>
          <p:cNvPr id="3" name="Текст 2"/>
          <p:cNvSpPr>
            <a:spLocks noGrp="1"/>
          </p:cNvSpPr>
          <p:nvPr>
            <p:ph type="body" sz="quarter" idx="10"/>
          </p:nvPr>
        </p:nvSpPr>
        <p:spPr>
          <a:xfrm>
            <a:off x="269239" y="1189177"/>
            <a:ext cx="7086761" cy="4004173"/>
          </a:xfrm>
        </p:spPr>
        <p:txBody>
          <a:bodyPr/>
          <a:lstStyle/>
          <a:p>
            <a:r>
              <a:rPr lang="en-US" sz="2800" dirty="0" smtClean="0"/>
              <a:t>XAML </a:t>
            </a:r>
            <a:r>
              <a:rPr lang="en-US" sz="2800" dirty="0" smtClean="0"/>
              <a:t>gives you wide variety of controls</a:t>
            </a:r>
            <a:endParaRPr lang="ru-RU" sz="2800" dirty="0" smtClean="0"/>
          </a:p>
          <a:p>
            <a:r>
              <a:rPr lang="en-US" sz="2800" dirty="0" smtClean="0"/>
              <a:t>Containers automatically lay out elements on a page</a:t>
            </a:r>
            <a:endParaRPr lang="ru-RU" sz="2800" dirty="0" smtClean="0"/>
          </a:p>
          <a:p>
            <a:r>
              <a:rPr lang="en-US" sz="2800" dirty="0" smtClean="0"/>
              <a:t>We can position elements arbitrarily, and thus we are ready to make games</a:t>
            </a:r>
            <a:r>
              <a:rPr lang="ru-RU" sz="2800" dirty="0" smtClean="0"/>
              <a:t>!</a:t>
            </a:r>
            <a:endParaRPr lang="ru-RU" sz="2800" dirty="0" smtClean="0"/>
          </a:p>
          <a:p>
            <a:pPr marL="265113"/>
            <a:r>
              <a:rPr lang="en-US" sz="2400" dirty="0" smtClean="0">
                <a:solidFill>
                  <a:schemeClr val="tx1">
                    <a:lumMod val="75000"/>
                  </a:schemeClr>
                </a:solidFill>
              </a:rPr>
              <a:t>In the real life, XAML is rarely used for games,    because XAML Layout engine is not using hardware acceleration, and thus is not very performant</a:t>
            </a:r>
            <a:endParaRPr lang="ru-RU" sz="2800" dirty="0" smtClean="0">
              <a:solidFill>
                <a:schemeClr val="tx1">
                  <a:lumMod val="75000"/>
                </a:schemeClr>
              </a:solidFill>
            </a:endParaRPr>
          </a:p>
          <a:p>
            <a:endParaRPr lang="en-US" sz="1800" dirty="0">
              <a:solidFill>
                <a:schemeClr val="tx1"/>
              </a:solidFill>
            </a:endParaRPr>
          </a:p>
        </p:txBody>
      </p:sp>
    </p:spTree>
    <p:extLst>
      <p:ext uri="{BB962C8B-B14F-4D97-AF65-F5344CB8AC3E}">
        <p14:creationId xmlns:p14="http://schemas.microsoft.com/office/powerpoint/2010/main" val="40392332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120651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en-US" dirty="0" smtClean="0"/>
              <a:t>XAML Syntax</a:t>
            </a:r>
            <a:endParaRPr lang="ru-RU" dirty="0"/>
          </a:p>
        </p:txBody>
      </p:sp>
      <p:sp>
        <p:nvSpPr>
          <p:cNvPr id="5" name="Объект 4"/>
          <p:cNvSpPr>
            <a:spLocks noGrp="1"/>
          </p:cNvSpPr>
          <p:nvPr>
            <p:ph idx="1"/>
          </p:nvPr>
        </p:nvSpPr>
        <p:spPr>
          <a:xfrm>
            <a:off x="527682" y="1895043"/>
            <a:ext cx="7020000" cy="540000"/>
          </a:xfrm>
        </p:spPr>
        <p:txBody>
          <a:bodyPr>
            <a:normAutofit/>
          </a:bodyPr>
          <a:lstStyle/>
          <a:p>
            <a:r>
              <a:rPr lang="en-US" sz="2400" dirty="0" smtClean="0"/>
              <a:t>&lt;</a:t>
            </a:r>
            <a:r>
              <a:rPr lang="en-US" sz="2400" dirty="0" err="1" smtClean="0"/>
              <a:t>TextBlock</a:t>
            </a:r>
            <a:r>
              <a:rPr lang="en-US" sz="2400" dirty="0"/>
              <a:t> </a:t>
            </a:r>
            <a:r>
              <a:rPr lang="en-US" sz="2400" dirty="0" smtClean="0"/>
              <a:t>Text=“Hello, World!”/&gt;</a:t>
            </a:r>
            <a:endParaRPr lang="ru-RU" sz="2400" dirty="0"/>
          </a:p>
        </p:txBody>
      </p:sp>
      <p:sp>
        <p:nvSpPr>
          <p:cNvPr id="6" name="Объект 4"/>
          <p:cNvSpPr txBox="1">
            <a:spLocks/>
          </p:cNvSpPr>
          <p:nvPr/>
        </p:nvSpPr>
        <p:spPr>
          <a:xfrm>
            <a:off x="514554" y="3270075"/>
            <a:ext cx="7020000" cy="5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a:t>&gt;</a:t>
            </a:r>
            <a:r>
              <a:rPr lang="en-US" sz="2400" dirty="0" smtClean="0"/>
              <a:t>Hello, World!&lt;/</a:t>
            </a:r>
            <a:r>
              <a:rPr lang="en-US" sz="2400" dirty="0" err="1" smtClean="0"/>
              <a:t>TextBlock</a:t>
            </a:r>
            <a:r>
              <a:rPr lang="en-US" sz="2400" dirty="0" smtClean="0"/>
              <a:t>&gt;</a:t>
            </a:r>
            <a:endParaRPr lang="ru-RU" sz="2400" dirty="0"/>
          </a:p>
        </p:txBody>
      </p:sp>
      <p:sp>
        <p:nvSpPr>
          <p:cNvPr id="7" name="Объект 4"/>
          <p:cNvSpPr txBox="1">
            <a:spLocks/>
          </p:cNvSpPr>
          <p:nvPr/>
        </p:nvSpPr>
        <p:spPr>
          <a:xfrm>
            <a:off x="516000" y="4689000"/>
            <a:ext cx="7020000" cy="198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smtClean="0"/>
              <a:t>&gt;</a:t>
            </a:r>
            <a:endParaRPr lang="ru-RU" sz="2400" dirty="0" smtClean="0"/>
          </a:p>
          <a:p>
            <a:r>
              <a:rPr lang="ru-RU" sz="2400" dirty="0"/>
              <a:t>	</a:t>
            </a:r>
            <a:r>
              <a:rPr lang="en-US" sz="2400" dirty="0" smtClean="0"/>
              <a:t>&lt;</a:t>
            </a:r>
            <a:r>
              <a:rPr lang="en-US" sz="2400" dirty="0" err="1" smtClean="0"/>
              <a:t>TextBlock.Text</a:t>
            </a:r>
            <a:r>
              <a:rPr lang="en-US" sz="2400" dirty="0" smtClean="0"/>
              <a:t>&gt;</a:t>
            </a:r>
          </a:p>
          <a:p>
            <a:r>
              <a:rPr lang="en-US" sz="2400" dirty="0" smtClean="0"/>
              <a:t>		Hello</a:t>
            </a:r>
            <a:r>
              <a:rPr lang="en-US" sz="2400" dirty="0"/>
              <a:t>, World</a:t>
            </a:r>
            <a:r>
              <a:rPr lang="en-US" sz="2400" dirty="0" smtClean="0"/>
              <a:t>!</a:t>
            </a:r>
          </a:p>
          <a:p>
            <a:r>
              <a:rPr lang="en-US" sz="2400" dirty="0"/>
              <a:t>	</a:t>
            </a:r>
            <a:r>
              <a:rPr lang="en-US" sz="2400" dirty="0" smtClean="0"/>
              <a:t>&lt;/</a:t>
            </a:r>
            <a:r>
              <a:rPr lang="en-US" sz="2400" dirty="0" err="1" smtClean="0"/>
              <a:t>TextBlock.Text</a:t>
            </a:r>
            <a:r>
              <a:rPr lang="en-US" sz="2400" dirty="0"/>
              <a:t>&gt;</a:t>
            </a:r>
            <a:endParaRPr lang="ru-RU" sz="2400" dirty="0" smtClean="0"/>
          </a:p>
          <a:p>
            <a:r>
              <a:rPr lang="en-US" sz="2400" dirty="0" smtClean="0"/>
              <a:t>&lt;/</a:t>
            </a:r>
            <a:r>
              <a:rPr lang="en-US" sz="2400" dirty="0" err="1" smtClean="0"/>
              <a:t>TextBlock</a:t>
            </a:r>
            <a:r>
              <a:rPr lang="en-US" sz="2400" dirty="0" smtClean="0"/>
              <a:t>&gt;</a:t>
            </a:r>
            <a:endParaRPr lang="ru-RU" sz="2400" dirty="0"/>
          </a:p>
        </p:txBody>
      </p:sp>
      <p:sp>
        <p:nvSpPr>
          <p:cNvPr id="8" name="TextBox 7"/>
          <p:cNvSpPr txBox="1"/>
          <p:nvPr/>
        </p:nvSpPr>
        <p:spPr>
          <a:xfrm>
            <a:off x="347682" y="1427414"/>
            <a:ext cx="2862643" cy="461665"/>
          </a:xfrm>
          <a:prstGeom prst="rect">
            <a:avLst/>
          </a:prstGeom>
          <a:noFill/>
        </p:spPr>
        <p:txBody>
          <a:bodyPr wrap="none" rtlCol="0">
            <a:spAutoFit/>
          </a:bodyPr>
          <a:lstStyle/>
          <a:p>
            <a:r>
              <a:rPr lang="en-US" sz="2400" dirty="0" smtClean="0"/>
              <a:t>Tags with Attributes</a:t>
            </a:r>
            <a:endParaRPr lang="ru-RU" sz="2400" dirty="0"/>
          </a:p>
        </p:txBody>
      </p:sp>
      <p:sp>
        <p:nvSpPr>
          <p:cNvPr id="9" name="TextBox 8"/>
          <p:cNvSpPr txBox="1"/>
          <p:nvPr/>
        </p:nvSpPr>
        <p:spPr>
          <a:xfrm>
            <a:off x="347681" y="2743267"/>
            <a:ext cx="2587503" cy="461665"/>
          </a:xfrm>
          <a:prstGeom prst="rect">
            <a:avLst/>
          </a:prstGeom>
          <a:noFill/>
        </p:spPr>
        <p:txBody>
          <a:bodyPr wrap="none" rtlCol="0">
            <a:spAutoFit/>
          </a:bodyPr>
          <a:lstStyle/>
          <a:p>
            <a:r>
              <a:rPr lang="en-US" sz="2400" dirty="0" smtClean="0"/>
              <a:t>Default Attributes</a:t>
            </a:r>
            <a:endParaRPr lang="ru-RU" sz="2400" dirty="0"/>
          </a:p>
        </p:txBody>
      </p:sp>
      <p:sp>
        <p:nvSpPr>
          <p:cNvPr id="10" name="TextBox 9"/>
          <p:cNvSpPr txBox="1"/>
          <p:nvPr/>
        </p:nvSpPr>
        <p:spPr>
          <a:xfrm>
            <a:off x="347681" y="4087952"/>
            <a:ext cx="6247159" cy="461665"/>
          </a:xfrm>
          <a:prstGeom prst="rect">
            <a:avLst/>
          </a:prstGeom>
          <a:noFill/>
        </p:spPr>
        <p:txBody>
          <a:bodyPr wrap="none" rtlCol="0">
            <a:spAutoFit/>
          </a:bodyPr>
          <a:lstStyle/>
          <a:p>
            <a:r>
              <a:rPr lang="en-US" sz="2400" dirty="0" smtClean="0"/>
              <a:t>Detailed Attribute Definition </a:t>
            </a:r>
            <a:r>
              <a:rPr lang="ru-RU" sz="1600" dirty="0" smtClean="0"/>
              <a:t>(</a:t>
            </a:r>
            <a:r>
              <a:rPr lang="en-US" sz="1600" dirty="0" smtClean="0"/>
              <a:t>can contain other tags</a:t>
            </a:r>
            <a:r>
              <a:rPr lang="ru-RU" sz="1600" dirty="0" smtClean="0"/>
              <a:t>)</a:t>
            </a:r>
            <a:endParaRPr lang="ru-RU" sz="2400" dirty="0"/>
          </a:p>
        </p:txBody>
      </p:sp>
    </p:spTree>
    <p:extLst>
      <p:ext uri="{BB962C8B-B14F-4D97-AF65-F5344CB8AC3E}">
        <p14:creationId xmlns:p14="http://schemas.microsoft.com/office/powerpoint/2010/main" val="65093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Some Useful XAML Controls</a:t>
            </a:r>
            <a:endParaRPr lang="ru-RU" dirty="0"/>
          </a:p>
        </p:txBody>
      </p:sp>
      <p:sp>
        <p:nvSpPr>
          <p:cNvPr id="6" name="Текст 5"/>
          <p:cNvSpPr>
            <a:spLocks noGrp="1"/>
          </p:cNvSpPr>
          <p:nvPr>
            <p:ph type="body" sz="quarter" idx="10"/>
          </p:nvPr>
        </p:nvSpPr>
        <p:spPr>
          <a:xfrm>
            <a:off x="269240" y="1989000"/>
            <a:ext cx="5378548" cy="1795876"/>
          </a:xfrm>
        </p:spPr>
        <p:txBody>
          <a:bodyPr/>
          <a:lstStyle/>
          <a:p>
            <a:r>
              <a:rPr lang="en-US" dirty="0" err="1" smtClean="0"/>
              <a:t>StackPanel</a:t>
            </a:r>
            <a:endParaRPr lang="en-US" dirty="0" smtClean="0"/>
          </a:p>
          <a:p>
            <a:r>
              <a:rPr lang="en-US" dirty="0" smtClean="0"/>
              <a:t>Grid</a:t>
            </a:r>
          </a:p>
          <a:p>
            <a:r>
              <a:rPr lang="en-US" dirty="0" smtClean="0"/>
              <a:t>Canvas</a:t>
            </a:r>
            <a:endParaRPr lang="ru-RU" dirty="0"/>
          </a:p>
        </p:txBody>
      </p:sp>
      <p:sp>
        <p:nvSpPr>
          <p:cNvPr id="7" name="Текст 6"/>
          <p:cNvSpPr>
            <a:spLocks noGrp="1"/>
          </p:cNvSpPr>
          <p:nvPr>
            <p:ph type="body" sz="quarter" idx="11"/>
          </p:nvPr>
        </p:nvSpPr>
        <p:spPr>
          <a:xfrm>
            <a:off x="6096000" y="1989000"/>
            <a:ext cx="5378548" cy="1947958"/>
          </a:xfrm>
        </p:spPr>
        <p:txBody>
          <a:bodyPr numCol="2"/>
          <a:lstStyle/>
          <a:p>
            <a:r>
              <a:rPr lang="en-US" dirty="0" err="1" smtClean="0"/>
              <a:t>TextBlock</a:t>
            </a:r>
            <a:endParaRPr lang="en-US" dirty="0" smtClean="0"/>
          </a:p>
          <a:p>
            <a:r>
              <a:rPr lang="en-US" dirty="0" err="1" smtClean="0"/>
              <a:t>TextBox</a:t>
            </a:r>
            <a:endParaRPr lang="en-US" dirty="0" smtClean="0"/>
          </a:p>
          <a:p>
            <a:r>
              <a:rPr lang="en-US" dirty="0" smtClean="0"/>
              <a:t>Image</a:t>
            </a:r>
          </a:p>
          <a:p>
            <a:r>
              <a:rPr lang="en-US" dirty="0" smtClean="0"/>
              <a:t>Button</a:t>
            </a:r>
          </a:p>
          <a:p>
            <a:r>
              <a:rPr lang="en-US" dirty="0" err="1" smtClean="0"/>
              <a:t>CheckBox</a:t>
            </a:r>
            <a:endParaRPr lang="en-US" dirty="0" smtClean="0"/>
          </a:p>
          <a:p>
            <a:r>
              <a:rPr lang="en-US" dirty="0" err="1" smtClean="0"/>
              <a:t>ComboBox</a:t>
            </a:r>
            <a:endParaRPr lang="ru-RU" dirty="0"/>
          </a:p>
        </p:txBody>
      </p:sp>
      <p:sp>
        <p:nvSpPr>
          <p:cNvPr id="8" name="Текст 5"/>
          <p:cNvSpPr txBox="1">
            <a:spLocks/>
          </p:cNvSpPr>
          <p:nvPr/>
        </p:nvSpPr>
        <p:spPr>
          <a:xfrm>
            <a:off x="312556" y="1279516"/>
            <a:ext cx="3217388"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b="1" dirty="0" smtClean="0">
                <a:latin typeface="+mn-lt"/>
              </a:rPr>
              <a:t>Containers</a:t>
            </a:r>
            <a:endParaRPr lang="ru-RU" b="1" dirty="0">
              <a:latin typeface="+mn-lt"/>
            </a:endParaRPr>
          </a:p>
        </p:txBody>
      </p:sp>
      <p:sp>
        <p:nvSpPr>
          <p:cNvPr id="9" name="Текст 5"/>
          <p:cNvSpPr txBox="1">
            <a:spLocks/>
          </p:cNvSpPr>
          <p:nvPr/>
        </p:nvSpPr>
        <p:spPr>
          <a:xfrm>
            <a:off x="6096000" y="1279516"/>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b="1" dirty="0" smtClean="0">
                <a:latin typeface="+mn-lt"/>
              </a:rPr>
              <a:t>Simple Elements</a:t>
            </a:r>
            <a:endParaRPr lang="ru-RU" b="1" dirty="0">
              <a:latin typeface="+mn-lt"/>
            </a:endParaRPr>
          </a:p>
        </p:txBody>
      </p:sp>
      <p:sp>
        <p:nvSpPr>
          <p:cNvPr id="10" name="Текст 6"/>
          <p:cNvSpPr txBox="1">
            <a:spLocks/>
          </p:cNvSpPr>
          <p:nvPr/>
        </p:nvSpPr>
        <p:spPr>
          <a:xfrm>
            <a:off x="312556" y="4646442"/>
            <a:ext cx="5378548" cy="1795876"/>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err="1" smtClean="0"/>
              <a:t>ItemsControl</a:t>
            </a:r>
            <a:endParaRPr lang="en-US" dirty="0" smtClean="0"/>
          </a:p>
          <a:p>
            <a:r>
              <a:rPr lang="en-US" dirty="0" err="1" smtClean="0"/>
              <a:t>ListBox</a:t>
            </a:r>
            <a:endParaRPr lang="en-US" dirty="0" smtClean="0"/>
          </a:p>
          <a:p>
            <a:r>
              <a:rPr lang="en-US" dirty="0" err="1" smtClean="0"/>
              <a:t>GridView</a:t>
            </a:r>
            <a:r>
              <a:rPr lang="en-US" dirty="0" smtClean="0"/>
              <a:t> / </a:t>
            </a:r>
            <a:r>
              <a:rPr lang="en-US" dirty="0" err="1" smtClean="0"/>
              <a:t>ListView</a:t>
            </a:r>
            <a:endParaRPr lang="ru-RU" dirty="0"/>
          </a:p>
        </p:txBody>
      </p:sp>
      <p:sp>
        <p:nvSpPr>
          <p:cNvPr id="11" name="Текст 5"/>
          <p:cNvSpPr txBox="1">
            <a:spLocks/>
          </p:cNvSpPr>
          <p:nvPr/>
        </p:nvSpPr>
        <p:spPr>
          <a:xfrm>
            <a:off x="312555"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b="1" dirty="0" smtClean="0">
                <a:latin typeface="+mn-lt"/>
              </a:rPr>
              <a:t>Collections</a:t>
            </a:r>
            <a:endParaRPr lang="ru-RU" b="1" dirty="0">
              <a:latin typeface="+mn-lt"/>
            </a:endParaRPr>
          </a:p>
        </p:txBody>
      </p:sp>
      <p:sp>
        <p:nvSpPr>
          <p:cNvPr id="12" name="Текст 6"/>
          <p:cNvSpPr txBox="1">
            <a:spLocks/>
          </p:cNvSpPr>
          <p:nvPr/>
        </p:nvSpPr>
        <p:spPr>
          <a:xfrm>
            <a:off x="6096000" y="4556102"/>
            <a:ext cx="5774283" cy="2196000"/>
          </a:xfrm>
          <a:prstGeom prst="rect">
            <a:avLst/>
          </a:prstGeom>
        </p:spPr>
        <p:txBody>
          <a:bodyPr vert="horz" wrap="square" lIns="146304" tIns="91440" rIns="146304" bIns="91440" numCol="2"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Hub</a:t>
            </a:r>
          </a:p>
          <a:p>
            <a:r>
              <a:rPr lang="en-US" dirty="0" smtClean="0"/>
              <a:t>Pivot</a:t>
            </a:r>
          </a:p>
          <a:p>
            <a:r>
              <a:rPr lang="en-US" dirty="0" err="1" smtClean="0"/>
              <a:t>DatePicker</a:t>
            </a:r>
            <a:endParaRPr lang="en-US" dirty="0" smtClean="0"/>
          </a:p>
          <a:p>
            <a:r>
              <a:rPr lang="en-US" dirty="0" err="1" smtClean="0"/>
              <a:t>TimePicker</a:t>
            </a:r>
            <a:endParaRPr lang="en-US" dirty="0" smtClean="0"/>
          </a:p>
          <a:p>
            <a:r>
              <a:rPr lang="en-US" dirty="0" smtClean="0"/>
              <a:t>Rectangle</a:t>
            </a:r>
          </a:p>
          <a:p>
            <a:r>
              <a:rPr lang="en-US" dirty="0" smtClean="0"/>
              <a:t>Ellipse</a:t>
            </a:r>
          </a:p>
          <a:p>
            <a:r>
              <a:rPr lang="en-US" dirty="0" err="1" smtClean="0"/>
              <a:t>MediaElement</a:t>
            </a:r>
            <a:endParaRPr lang="en-US" dirty="0" smtClean="0"/>
          </a:p>
          <a:p>
            <a:endParaRPr lang="ru-RU" dirty="0"/>
          </a:p>
        </p:txBody>
      </p:sp>
      <p:sp>
        <p:nvSpPr>
          <p:cNvPr id="13" name="Текст 5"/>
          <p:cNvSpPr txBox="1">
            <a:spLocks/>
          </p:cNvSpPr>
          <p:nvPr/>
        </p:nvSpPr>
        <p:spPr>
          <a:xfrm>
            <a:off x="6095999"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b="1" dirty="0" smtClean="0">
                <a:latin typeface="+mn-lt"/>
              </a:rPr>
              <a:t>Tricky Elements</a:t>
            </a:r>
            <a:endParaRPr lang="ru-RU" b="1" dirty="0">
              <a:latin typeface="+mn-lt"/>
            </a:endParaRPr>
          </a:p>
        </p:txBody>
      </p:sp>
    </p:spTree>
    <p:extLst>
      <p:ext uri="{BB962C8B-B14F-4D97-AF65-F5344CB8AC3E}">
        <p14:creationId xmlns:p14="http://schemas.microsoft.com/office/powerpoint/2010/main" val="39694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StackPanel</a:t>
            </a:r>
            <a:endParaRPr lang="en-US" dirty="0"/>
          </a:p>
        </p:txBody>
      </p:sp>
      <p:pic>
        <p:nvPicPr>
          <p:cNvPr id="2" name="Picture 1"/>
          <p:cNvPicPr>
            <a:picLocks noChangeAspect="1"/>
          </p:cNvPicPr>
          <p:nvPr/>
        </p:nvPicPr>
        <p:blipFill>
          <a:blip r:embed="rId2"/>
          <a:stretch>
            <a:fillRect/>
          </a:stretch>
        </p:blipFill>
        <p:spPr>
          <a:xfrm>
            <a:off x="3396000" y="1236686"/>
            <a:ext cx="4491800" cy="3374550"/>
          </a:xfrm>
          <a:prstGeom prst="rect">
            <a:avLst/>
          </a:prstGeom>
        </p:spPr>
      </p:pic>
      <p:pic>
        <p:nvPicPr>
          <p:cNvPr id="5" name="Picture 4"/>
          <p:cNvPicPr>
            <a:picLocks noChangeAspect="1"/>
          </p:cNvPicPr>
          <p:nvPr/>
        </p:nvPicPr>
        <p:blipFill>
          <a:blip r:embed="rId3"/>
          <a:stretch>
            <a:fillRect/>
          </a:stretch>
        </p:blipFill>
        <p:spPr>
          <a:xfrm>
            <a:off x="506270" y="1314450"/>
            <a:ext cx="2587385" cy="5282925"/>
          </a:xfrm>
          <a:prstGeom prst="rect">
            <a:avLst/>
          </a:prstGeom>
        </p:spPr>
      </p:pic>
      <p:sp>
        <p:nvSpPr>
          <p:cNvPr id="6" name="TextBox 5"/>
          <p:cNvSpPr txBox="1"/>
          <p:nvPr/>
        </p:nvSpPr>
        <p:spPr>
          <a:xfrm>
            <a:off x="3216000" y="4706088"/>
            <a:ext cx="4860000" cy="1126462"/>
          </a:xfrm>
          <a:prstGeom prst="rect">
            <a:avLst/>
          </a:prstGeom>
          <a:noFill/>
        </p:spPr>
        <p:txBody>
          <a:bodyPr wrap="square" lIns="182880" tIns="146304" rIns="182880" bIns="146304" rtlCol="0">
            <a:spAutoFit/>
          </a:bodyPr>
          <a:lstStyle/>
          <a:p>
            <a:pPr>
              <a:lnSpc>
                <a:spcPct val="90000"/>
              </a:lnSpc>
              <a:spcAft>
                <a:spcPts val="600"/>
              </a:spcAft>
            </a:pPr>
            <a:r>
              <a:rPr lang="en-US" sz="2000" dirty="0" err="1" smtClean="0">
                <a:gradFill>
                  <a:gsLst>
                    <a:gs pos="2917">
                      <a:schemeClr val="tx1"/>
                    </a:gs>
                    <a:gs pos="30000">
                      <a:schemeClr val="tx1"/>
                    </a:gs>
                  </a:gsLst>
                  <a:lin ang="5400000" scaled="0"/>
                </a:gradFill>
                <a:latin typeface="+mj-lt"/>
              </a:rPr>
              <a:t>StackPanel</a:t>
            </a:r>
            <a:r>
              <a:rPr lang="en-US" sz="2000" dirty="0" smtClean="0">
                <a:gradFill>
                  <a:gsLst>
                    <a:gs pos="2917">
                      <a:schemeClr val="tx1"/>
                    </a:gs>
                    <a:gs pos="30000">
                      <a:schemeClr val="tx1"/>
                    </a:gs>
                  </a:gsLst>
                  <a:lin ang="5400000" scaled="0"/>
                </a:gradFill>
                <a:latin typeface="+mj-lt"/>
              </a:rPr>
              <a:t> </a:t>
            </a:r>
            <a:r>
              <a:rPr lang="en-US" sz="2000" dirty="0" smtClean="0">
                <a:gradFill>
                  <a:gsLst>
                    <a:gs pos="2917">
                      <a:schemeClr val="tx1"/>
                    </a:gs>
                    <a:gs pos="30000">
                      <a:schemeClr val="tx1"/>
                    </a:gs>
                  </a:gsLst>
                  <a:lin ang="5400000" scaled="0"/>
                </a:gradFill>
                <a:latin typeface="+mj-lt"/>
              </a:rPr>
              <a:t>can be used for vertica</a:t>
            </a:r>
            <a:r>
              <a:rPr lang="en-US" sz="2000" dirty="0" smtClean="0">
                <a:gradFill>
                  <a:gsLst>
                    <a:gs pos="2917">
                      <a:schemeClr val="tx1"/>
                    </a:gs>
                    <a:gs pos="30000">
                      <a:schemeClr val="tx1"/>
                    </a:gs>
                  </a:gsLst>
                  <a:lin ang="5400000" scaled="0"/>
                </a:gradFill>
                <a:latin typeface="+mj-lt"/>
              </a:rPr>
              <a:t>l, as well as for horizontal</a:t>
            </a:r>
            <a:r>
              <a:rPr lang="ru-RU"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a:t>
            </a:r>
            <a:r>
              <a:rPr lang="en-US" sz="2000" dirty="0" smtClean="0">
                <a:gradFill>
                  <a:gsLst>
                    <a:gs pos="2917">
                      <a:schemeClr val="tx1"/>
                    </a:gs>
                    <a:gs pos="30000">
                      <a:schemeClr val="tx1"/>
                    </a:gs>
                  </a:gsLst>
                  <a:lin ang="5400000" scaled="0"/>
                </a:gradFill>
                <a:latin typeface="+mj-lt"/>
              </a:rPr>
              <a:t>Orientation=“Horizontal”) </a:t>
            </a:r>
            <a:r>
              <a:rPr lang="en-US" sz="2000" dirty="0" smtClean="0">
                <a:gradFill>
                  <a:gsLst>
                    <a:gs pos="2917">
                      <a:schemeClr val="tx1"/>
                    </a:gs>
                    <a:gs pos="30000">
                      <a:schemeClr val="tx1"/>
                    </a:gs>
                  </a:gsLst>
                  <a:lin ang="5400000" scaled="0"/>
                </a:gradFill>
                <a:latin typeface="+mj-lt"/>
              </a:rPr>
              <a:t>layout</a:t>
            </a:r>
            <a:r>
              <a:rPr lang="ru-RU" sz="2000" dirty="0" smtClean="0">
                <a:gradFill>
                  <a:gsLst>
                    <a:gs pos="2917">
                      <a:schemeClr val="tx1"/>
                    </a:gs>
                    <a:gs pos="30000">
                      <a:schemeClr val="tx1"/>
                    </a:gs>
                  </a:gsLst>
                  <a:lin ang="5400000" scaled="0"/>
                </a:gradFill>
                <a:latin typeface="+mj-lt"/>
              </a:rPr>
              <a:t>.</a:t>
            </a:r>
            <a:endParaRPr lang="ru-RU"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36036961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Grid</a:t>
            </a:r>
            <a:endParaRPr lang="en-US" dirty="0"/>
          </a:p>
        </p:txBody>
      </p:sp>
      <p:pic>
        <p:nvPicPr>
          <p:cNvPr id="4" name="Picture 3"/>
          <p:cNvPicPr>
            <a:picLocks noChangeAspect="1"/>
          </p:cNvPicPr>
          <p:nvPr/>
        </p:nvPicPr>
        <p:blipFill>
          <a:blip r:embed="rId2"/>
          <a:stretch>
            <a:fillRect/>
          </a:stretch>
        </p:blipFill>
        <p:spPr>
          <a:xfrm>
            <a:off x="379514" y="1432583"/>
            <a:ext cx="6280833" cy="3976417"/>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6000" y="206499"/>
            <a:ext cx="5962533" cy="3271957"/>
          </a:xfrm>
          <a:prstGeom prst="rect">
            <a:avLst/>
          </a:prstGeom>
        </p:spPr>
      </p:pic>
      <p:sp>
        <p:nvSpPr>
          <p:cNvPr id="5" name="TextBox 4"/>
          <p:cNvSpPr txBox="1"/>
          <p:nvPr/>
        </p:nvSpPr>
        <p:spPr>
          <a:xfrm>
            <a:off x="246281" y="5412275"/>
            <a:ext cx="6391107" cy="1126462"/>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latin typeface="+mj-lt"/>
              </a:rPr>
              <a:t>Sized in Grid can be specified using Auto, stretchable</a:t>
            </a:r>
            <a:r>
              <a:rPr lang="ru-RU"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a:t>
            </a:r>
            <a:r>
              <a:rPr lang="en-US" sz="2000" dirty="0" smtClean="0">
                <a:gradFill>
                  <a:gsLst>
                    <a:gs pos="2917">
                      <a:schemeClr val="tx1"/>
                    </a:gs>
                    <a:gs pos="30000">
                      <a:schemeClr val="tx1"/>
                    </a:gs>
                  </a:gsLst>
                  <a:lin ang="5400000" scaled="0"/>
                </a:gradFill>
                <a:latin typeface="+mj-lt"/>
              </a:rPr>
              <a:t>, </a:t>
            </a:r>
            <a:r>
              <a:rPr lang="en-US" sz="2000" dirty="0" smtClean="0">
                <a:gradFill>
                  <a:gsLst>
                    <a:gs pos="2917">
                      <a:schemeClr val="tx1"/>
                    </a:gs>
                    <a:gs pos="30000">
                      <a:schemeClr val="tx1"/>
                    </a:gs>
                  </a:gsLst>
                  <a:lin ang="5400000" scaled="0"/>
                </a:gradFill>
                <a:latin typeface="+mj-lt"/>
              </a:rPr>
              <a:t>or absolute size in pixels</a:t>
            </a:r>
            <a:r>
              <a:rPr lang="ru-RU" sz="2000" dirty="0" smtClean="0">
                <a:gradFill>
                  <a:gsLst>
                    <a:gs pos="2917">
                      <a:schemeClr val="tx1"/>
                    </a:gs>
                    <a:gs pos="30000">
                      <a:schemeClr val="tx1"/>
                    </a:gs>
                  </a:gsLst>
                  <a:lin ang="5400000" scaled="0"/>
                </a:gradFill>
                <a:latin typeface="+mj-lt"/>
              </a:rPr>
              <a:t>. </a:t>
            </a:r>
            <a:r>
              <a:rPr lang="en-US" sz="2000" dirty="0" smtClean="0">
                <a:gradFill>
                  <a:gsLst>
                    <a:gs pos="2917">
                      <a:schemeClr val="tx1"/>
                    </a:gs>
                    <a:gs pos="30000">
                      <a:schemeClr val="tx1"/>
                    </a:gs>
                  </a:gsLst>
                  <a:lin ang="5400000" scaled="0"/>
                </a:gradFill>
                <a:latin typeface="+mj-lt"/>
              </a:rPr>
              <a:t>Placement of the child element is determined by its</a:t>
            </a:r>
            <a:r>
              <a:rPr lang="ru-RU" sz="2000" dirty="0" smtClean="0">
                <a:gradFill>
                  <a:gsLst>
                    <a:gs pos="2917">
                      <a:schemeClr val="tx1"/>
                    </a:gs>
                    <a:gs pos="30000">
                      <a:schemeClr val="tx1"/>
                    </a:gs>
                  </a:gsLst>
                  <a:lin ang="5400000" scaled="0"/>
                </a:gradFill>
                <a:latin typeface="+mj-lt"/>
              </a:rPr>
              <a:t> </a:t>
            </a:r>
            <a:r>
              <a:rPr lang="en-US" sz="2000" dirty="0" err="1" smtClean="0">
                <a:gradFill>
                  <a:gsLst>
                    <a:gs pos="2917">
                      <a:schemeClr val="tx1"/>
                    </a:gs>
                    <a:gs pos="30000">
                      <a:schemeClr val="tx1"/>
                    </a:gs>
                  </a:gsLst>
                  <a:lin ang="5400000" scaled="0"/>
                </a:gradFill>
                <a:latin typeface="+mj-lt"/>
              </a:rPr>
              <a:t>Grid.Row</a:t>
            </a:r>
            <a:r>
              <a:rPr lang="en-US" sz="2000" dirty="0" smtClean="0">
                <a:gradFill>
                  <a:gsLst>
                    <a:gs pos="2917">
                      <a:schemeClr val="tx1"/>
                    </a:gs>
                    <a:gs pos="30000">
                      <a:schemeClr val="tx1"/>
                    </a:gs>
                  </a:gsLst>
                  <a:lin ang="5400000" scaled="0"/>
                </a:gradFill>
                <a:latin typeface="+mj-lt"/>
              </a:rPr>
              <a:t>/Column attributes.</a:t>
            </a:r>
            <a:endParaRPr lang="ru-RU"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3111683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03:</a:t>
            </a:r>
            <a:br>
              <a:rPr lang="en-US" dirty="0" smtClean="0"/>
            </a:br>
            <a:r>
              <a:rPr lang="en-US" dirty="0" smtClean="0"/>
              <a:t>Data Entry Form</a:t>
            </a:r>
            <a:endParaRPr lang="ru-RU" dirty="0"/>
          </a:p>
        </p:txBody>
      </p:sp>
    </p:spTree>
    <p:extLst>
      <p:ext uri="{BB962C8B-B14F-4D97-AF65-F5344CB8AC3E}">
        <p14:creationId xmlns:p14="http://schemas.microsoft.com/office/powerpoint/2010/main" val="4233968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Canvas</a:t>
            </a:r>
            <a:endParaRPr lang="en-US" dirty="0"/>
          </a:p>
        </p:txBody>
      </p:sp>
      <p:pic>
        <p:nvPicPr>
          <p:cNvPr id="7" name="Picture 6"/>
          <p:cNvPicPr>
            <a:picLocks noChangeAspect="1"/>
          </p:cNvPicPr>
          <p:nvPr/>
        </p:nvPicPr>
        <p:blipFill>
          <a:blip r:embed="rId2"/>
          <a:stretch>
            <a:fillRect/>
          </a:stretch>
        </p:blipFill>
        <p:spPr>
          <a:xfrm>
            <a:off x="516000" y="1449001"/>
            <a:ext cx="6270000" cy="3420000"/>
          </a:xfrm>
          <a:prstGeom prst="rect">
            <a:avLst/>
          </a:prstGeom>
        </p:spPr>
      </p:pic>
      <p:pic>
        <p:nvPicPr>
          <p:cNvPr id="4" name="Picture 3"/>
          <p:cNvPicPr>
            <a:picLocks noChangeAspect="1"/>
          </p:cNvPicPr>
          <p:nvPr/>
        </p:nvPicPr>
        <p:blipFill>
          <a:blip r:embed="rId3"/>
          <a:stretch>
            <a:fillRect/>
          </a:stretch>
        </p:blipFill>
        <p:spPr>
          <a:xfrm>
            <a:off x="5235539" y="189000"/>
            <a:ext cx="3520922" cy="3139489"/>
          </a:xfrm>
          <a:prstGeom prst="rect">
            <a:avLst/>
          </a:prstGeom>
        </p:spPr>
      </p:pic>
      <p:sp>
        <p:nvSpPr>
          <p:cNvPr id="2" name="TextBox 1"/>
          <p:cNvSpPr txBox="1"/>
          <p:nvPr/>
        </p:nvSpPr>
        <p:spPr>
          <a:xfrm>
            <a:off x="336000" y="5049000"/>
            <a:ext cx="6660000"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latin typeface="+mj-lt"/>
              </a:rPr>
              <a:t>Canvas allows you to individually position each element using Left/Top</a:t>
            </a:r>
            <a:r>
              <a:rPr lang="ru-RU" sz="2400" dirty="0" smtClean="0">
                <a:gradFill>
                  <a:gsLst>
                    <a:gs pos="2917">
                      <a:schemeClr val="tx1"/>
                    </a:gs>
                    <a:gs pos="30000">
                      <a:schemeClr val="tx1"/>
                    </a:gs>
                  </a:gsLst>
                  <a:lin ang="5400000" scaled="0"/>
                </a:gradFill>
                <a:latin typeface="+mj-lt"/>
              </a:rPr>
              <a:t> </a:t>
            </a:r>
            <a:r>
              <a:rPr lang="en-US" sz="2400" dirty="0" smtClean="0">
                <a:gradFill>
                  <a:gsLst>
                    <a:gs pos="2917">
                      <a:schemeClr val="tx1"/>
                    </a:gs>
                    <a:gs pos="30000">
                      <a:schemeClr val="tx1"/>
                    </a:gs>
                  </a:gsLst>
                  <a:lin ang="5400000" scaled="0"/>
                </a:gradFill>
                <a:latin typeface="+mj-lt"/>
              </a:rPr>
              <a:t>attribute in </a:t>
            </a:r>
            <a:r>
              <a:rPr lang="en-US" sz="2400" dirty="0" smtClean="0">
                <a:gradFill>
                  <a:gsLst>
                    <a:gs pos="2917">
                      <a:schemeClr val="tx1"/>
                    </a:gs>
                    <a:gs pos="30000">
                      <a:schemeClr val="tx1"/>
                    </a:gs>
                  </a:gsLst>
                  <a:lin ang="5400000" scaled="0"/>
                </a:gradFill>
                <a:latin typeface="+mj-lt"/>
              </a:rPr>
              <a:t>XAML or </a:t>
            </a:r>
            <a:r>
              <a:rPr lang="en-US" sz="2400" dirty="0" err="1" smtClean="0">
                <a:gradFill>
                  <a:gsLst>
                    <a:gs pos="2917">
                      <a:schemeClr val="tx1"/>
                    </a:gs>
                    <a:gs pos="30000">
                      <a:schemeClr val="tx1"/>
                    </a:gs>
                  </a:gsLst>
                  <a:lin ang="5400000" scaled="0"/>
                </a:gradFill>
                <a:latin typeface="+mj-lt"/>
              </a:rPr>
              <a:t>Canvas.SetLeft</a:t>
            </a:r>
            <a:r>
              <a:rPr lang="en-US" sz="2400" dirty="0" smtClean="0">
                <a:gradFill>
                  <a:gsLst>
                    <a:gs pos="2917">
                      <a:schemeClr val="tx1"/>
                    </a:gs>
                    <a:gs pos="30000">
                      <a:schemeClr val="tx1"/>
                    </a:gs>
                  </a:gsLst>
                  <a:lin ang="5400000" scaled="0"/>
                </a:gradFill>
                <a:latin typeface="+mj-lt"/>
              </a:rPr>
              <a:t>/</a:t>
            </a:r>
            <a:r>
              <a:rPr lang="en-US" sz="2400" dirty="0" err="1" smtClean="0">
                <a:gradFill>
                  <a:gsLst>
                    <a:gs pos="2917">
                      <a:schemeClr val="tx1"/>
                    </a:gs>
                    <a:gs pos="30000">
                      <a:schemeClr val="tx1"/>
                    </a:gs>
                  </a:gsLst>
                  <a:lin ang="5400000" scaled="0"/>
                </a:gradFill>
                <a:latin typeface="+mj-lt"/>
              </a:rPr>
              <a:t>SetTop</a:t>
            </a:r>
            <a:r>
              <a:rPr lang="en-US" sz="2400" dirty="0" smtClean="0">
                <a:gradFill>
                  <a:gsLst>
                    <a:gs pos="2917">
                      <a:schemeClr val="tx1"/>
                    </a:gs>
                    <a:gs pos="30000">
                      <a:schemeClr val="tx1"/>
                    </a:gs>
                  </a:gsLst>
                  <a:lin ang="5400000" scaled="0"/>
                </a:gradFill>
                <a:latin typeface="+mj-lt"/>
              </a:rPr>
              <a:t> functions in the code-behind (C#)</a:t>
            </a:r>
            <a:endParaRPr lang="ru-RU"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41139145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04:</a:t>
            </a:r>
            <a:br>
              <a:rPr lang="en-US" dirty="0" smtClean="0"/>
            </a:br>
            <a:r>
              <a:rPr lang="en-US" dirty="0" smtClean="0"/>
              <a:t>Moving Circle</a:t>
            </a:r>
            <a:endParaRPr lang="ru-RU" dirty="0"/>
          </a:p>
        </p:txBody>
      </p:sp>
    </p:spTree>
    <p:extLst>
      <p:ext uri="{BB962C8B-B14F-4D97-AF65-F5344CB8AC3E}">
        <p14:creationId xmlns:p14="http://schemas.microsoft.com/office/powerpoint/2010/main" val="1728274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Flyout</a:t>
            </a:r>
            <a:r>
              <a:rPr lang="en-US" dirty="0" smtClean="0"/>
              <a:t> Elements</a:t>
            </a:r>
            <a:endParaRPr lang="en-US" dirty="0"/>
          </a:p>
        </p:txBody>
      </p:sp>
      <p:sp>
        <p:nvSpPr>
          <p:cNvPr id="4" name="Content Placeholder 3"/>
          <p:cNvSpPr>
            <a:spLocks noGrp="1"/>
          </p:cNvSpPr>
          <p:nvPr>
            <p:ph type="body" sz="quarter" idx="10"/>
          </p:nvPr>
        </p:nvSpPr>
        <p:spPr/>
        <p:txBody>
          <a:bodyPr vert="horz" lIns="137160" tIns="109728" rIns="137160" bIns="109728" rtlCol="0">
            <a:noAutofit/>
          </a:bodyPr>
          <a:lstStyle/>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Popup</a:t>
            </a:r>
            <a:r>
              <a:rPr lang="en-US" sz="2400" b="0" dirty="0" smtClean="0">
                <a:latin typeface="Consolas" panose="020B0609020204030204" pitchFamily="49" charset="0"/>
                <a:cs typeface="Consolas" panose="020B0609020204030204" pitchFamily="49" charset="0"/>
              </a:rPr>
              <a:t> </a:t>
            </a:r>
            <a:r>
              <a:rPr lang="en-US" sz="2400" b="0" dirty="0" err="1" smtClean="0">
                <a:latin typeface="Consolas" panose="020B0609020204030204" pitchFamily="49" charset="0"/>
                <a:cs typeface="Consolas" panose="020B0609020204030204" pitchFamily="49" charset="0"/>
              </a:rPr>
              <a:t>IsOpen</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ContentDialog</a:t>
            </a:r>
            <a:r>
              <a:rPr lang="en-US" sz="2400" b="0" dirty="0" smtClean="0">
                <a:latin typeface="Consolas" panose="020B0609020204030204" pitchFamily="49" charset="0"/>
                <a:cs typeface="Consolas" panose="020B0609020204030204" pitchFamily="49" charset="0"/>
              </a:rPr>
              <a:t> Title="" Content=""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Flyout</a:t>
            </a:r>
            <a:r>
              <a:rPr lang="en-US" sz="2400" b="0" dirty="0" smtClean="0">
                <a:latin typeface="Consolas" panose="020B0609020204030204" pitchFamily="49" charset="0"/>
                <a:cs typeface="Consolas" panose="020B0609020204030204" pitchFamily="49" charset="0"/>
              </a:rPr>
              <a:t> Placement=""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MenuFlyout</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ToolTip</a:t>
            </a:r>
            <a:r>
              <a:rPr lang="en-US" sz="2400" b="0" dirty="0" smtClean="0">
                <a:latin typeface="Consolas" panose="020B0609020204030204" pitchFamily="49" charset="0"/>
                <a:cs typeface="Consolas" panose="020B0609020204030204" pitchFamily="49" charset="0"/>
              </a:rPr>
              <a:t> /&gt;</a:t>
            </a:r>
            <a:endParaRPr lang="en-US" sz="24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3531900"/>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3769</TotalTime>
  <Words>393</Words>
  <Application>Microsoft Office PowerPoint</Application>
  <PresentationFormat>Широкоэкранный</PresentationFormat>
  <Paragraphs>79</Paragraphs>
  <Slides>14</Slides>
  <Notes>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14</vt:i4>
      </vt:variant>
    </vt:vector>
  </HeadingPairs>
  <TitlesOfParts>
    <vt:vector size="29"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Universal Application Development on Windows Platform for Beginners  Module 1.2: XAML Controls</vt:lpstr>
      <vt:lpstr>XAML Syntax</vt:lpstr>
      <vt:lpstr>Some Useful XAML Controls</vt:lpstr>
      <vt:lpstr>StackPanel</vt:lpstr>
      <vt:lpstr>Grid</vt:lpstr>
      <vt:lpstr>DEMO 03: Data Entry Form</vt:lpstr>
      <vt:lpstr>Canvas</vt:lpstr>
      <vt:lpstr>DEMO 04: Moving Circle</vt:lpstr>
      <vt:lpstr>Flyout Elements</vt:lpstr>
      <vt:lpstr>ContentDialog</vt:lpstr>
      <vt:lpstr>ContentDialog</vt:lpstr>
      <vt:lpstr>Conclusion</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119</cp:revision>
  <dcterms:created xsi:type="dcterms:W3CDTF">2013-05-05T18:28:09Z</dcterms:created>
  <dcterms:modified xsi:type="dcterms:W3CDTF">2015-12-06T20:16:52Z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