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31"/>
  </p:notesMasterIdLst>
  <p:handoutMasterIdLst>
    <p:handoutMasterId r:id="rId32"/>
  </p:handoutMasterIdLst>
  <p:sldIdLst>
    <p:sldId id="332" r:id="rId8"/>
    <p:sldId id="327" r:id="rId9"/>
    <p:sldId id="315" r:id="rId10"/>
    <p:sldId id="329" r:id="rId11"/>
    <p:sldId id="312" r:id="rId12"/>
    <p:sldId id="330" r:id="rId13"/>
    <p:sldId id="331" r:id="rId14"/>
    <p:sldId id="313" r:id="rId15"/>
    <p:sldId id="314" r:id="rId16"/>
    <p:sldId id="328" r:id="rId17"/>
    <p:sldId id="325" r:id="rId18"/>
    <p:sldId id="323" r:id="rId19"/>
    <p:sldId id="316" r:id="rId20"/>
    <p:sldId id="317" r:id="rId21"/>
    <p:sldId id="318" r:id="rId22"/>
    <p:sldId id="319" r:id="rId23"/>
    <p:sldId id="322" r:id="rId24"/>
    <p:sldId id="320" r:id="rId25"/>
    <p:sldId id="324" r:id="rId26"/>
    <p:sldId id="321" r:id="rId27"/>
    <p:sldId id="326" r:id="rId28"/>
    <p:sldId id="333" r:id="rId29"/>
    <p:sldId id="301"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12/6/2015 11:17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4183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11:17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23</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t>Universal Application Development on Windows Platform for Beginners</a:t>
            </a:r>
            <a:r>
              <a:rPr lang="en-US" sz="4000" dirty="0" smtClean="0"/>
              <a:t/>
            </a:r>
            <a:br>
              <a:rPr lang="en-US" sz="4000" dirty="0" smtClean="0"/>
            </a:br>
            <a:r>
              <a:rPr lang="ru-RU" sz="4000" dirty="0" smtClean="0"/>
              <a:t/>
            </a:r>
            <a:br>
              <a:rPr lang="ru-RU" sz="4000" dirty="0" smtClean="0"/>
            </a:br>
            <a:r>
              <a:rPr lang="en-US" sz="4000" dirty="0" smtClean="0"/>
              <a:t>Module 2: Data Binding and MVVM</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en-US" dirty="0" smtClean="0"/>
              <a:t>Dmitry Soshnikov</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879927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3</a:t>
            </a:r>
            <a:r>
              <a:rPr lang="en-US" dirty="0" smtClean="0"/>
              <a:t>:</a:t>
            </a:r>
            <a:br>
              <a:rPr lang="en-US" dirty="0" smtClean="0"/>
            </a:br>
            <a:r>
              <a:rPr lang="en-US" dirty="0" smtClean="0"/>
              <a:t>Using </a:t>
            </a:r>
            <a:r>
              <a:rPr lang="en-US" dirty="0" err="1" smtClean="0"/>
              <a:t>ViewModel</a:t>
            </a:r>
            <a:r>
              <a:rPr lang="en-US" dirty="0" smtClean="0"/>
              <a:t>.</a:t>
            </a:r>
            <a:endParaRPr lang="ru-RU" dirty="0"/>
          </a:p>
        </p:txBody>
      </p:sp>
    </p:spTree>
    <p:extLst>
      <p:ext uri="{BB962C8B-B14F-4D97-AF65-F5344CB8AC3E}">
        <p14:creationId xmlns:p14="http://schemas.microsoft.com/office/powerpoint/2010/main" val="2534765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Model-View-</a:t>
            </a:r>
            <a:r>
              <a:rPr lang="en-US" dirty="0" err="1" smtClean="0"/>
              <a:t>ViewModel</a:t>
            </a:r>
            <a:r>
              <a:rPr lang="en-US" dirty="0" smtClean="0"/>
              <a:t> </a:t>
            </a:r>
            <a:r>
              <a:rPr lang="en-US" dirty="0" smtClean="0"/>
              <a:t>(MVVM</a:t>
            </a:r>
            <a:r>
              <a:rPr lang="en-US" dirty="0" smtClean="0"/>
              <a:t>) Pattern</a:t>
            </a:r>
            <a:endParaRPr lang="ru-RU" dirty="0"/>
          </a:p>
        </p:txBody>
      </p:sp>
      <p:sp>
        <p:nvSpPr>
          <p:cNvPr id="7" name="Text Placeholder 5"/>
          <p:cNvSpPr>
            <a:spLocks noGrp="1"/>
          </p:cNvSpPr>
          <p:nvPr>
            <p:ph type="body" sz="quarter" idx="10"/>
          </p:nvPr>
        </p:nvSpPr>
        <p:spPr>
          <a:xfrm>
            <a:off x="293211" y="1749122"/>
            <a:ext cx="2682278" cy="4582793"/>
          </a:xfrm>
        </p:spPr>
        <p:txBody>
          <a:bodyPr/>
          <a:lstStyle/>
          <a:p>
            <a:r>
              <a:rPr lang="en-US" sz="2800" dirty="0"/>
              <a:t>Views</a:t>
            </a:r>
          </a:p>
          <a:p>
            <a:pPr lvl="1"/>
            <a:r>
              <a:rPr lang="en-US" sz="1800" dirty="0" smtClean="0"/>
              <a:t>Define how data is displayed</a:t>
            </a:r>
            <a:r>
              <a:rPr lang="ru-RU" sz="1800" dirty="0" smtClean="0"/>
              <a:t> </a:t>
            </a:r>
            <a:r>
              <a:rPr lang="ru-RU" sz="1800" dirty="0"/>
              <a:t>(XAML</a:t>
            </a:r>
            <a:r>
              <a:rPr lang="ru-RU" sz="1800" dirty="0" smtClean="0"/>
              <a:t>)</a:t>
            </a:r>
          </a:p>
          <a:p>
            <a:endParaRPr lang="ru-RU" sz="2800" dirty="0" smtClean="0"/>
          </a:p>
          <a:p>
            <a:r>
              <a:rPr lang="en-US" sz="2800" dirty="0" smtClean="0"/>
              <a:t>View </a:t>
            </a:r>
            <a:r>
              <a:rPr lang="en-US" sz="2800" dirty="0"/>
              <a:t>Models</a:t>
            </a:r>
          </a:p>
          <a:p>
            <a:pPr lvl="1"/>
            <a:r>
              <a:rPr lang="en-US" sz="1800" dirty="0" smtClean="0"/>
              <a:t>Defines what to show and the UX logic</a:t>
            </a:r>
            <a:endParaRPr lang="en-US" sz="1400" dirty="0"/>
          </a:p>
          <a:p>
            <a:endParaRPr lang="ru-RU" sz="2800" dirty="0" smtClean="0"/>
          </a:p>
          <a:p>
            <a:endParaRPr lang="ru-RU" sz="1200" dirty="0"/>
          </a:p>
          <a:p>
            <a:r>
              <a:rPr lang="en-US" sz="2800" dirty="0" smtClean="0"/>
              <a:t>Models</a:t>
            </a:r>
            <a:endParaRPr lang="en-US" sz="2800" dirty="0"/>
          </a:p>
          <a:p>
            <a:pPr lvl="1"/>
            <a:r>
              <a:rPr lang="en-US" sz="1800" dirty="0" smtClean="0"/>
              <a:t>Objects representing entities in real life and business logic</a:t>
            </a:r>
            <a:endParaRPr lang="en-US" sz="1400" dirty="0"/>
          </a:p>
        </p:txBody>
      </p:sp>
      <p:sp>
        <p:nvSpPr>
          <p:cNvPr id="8" name="Rectangle 3"/>
          <p:cNvSpPr/>
          <p:nvPr/>
        </p:nvSpPr>
        <p:spPr bwMode="auto">
          <a:xfrm>
            <a:off x="3179050" y="5101896"/>
            <a:ext cx="3293774" cy="667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Model</a:t>
            </a:r>
          </a:p>
        </p:txBody>
      </p:sp>
      <p:sp>
        <p:nvSpPr>
          <p:cNvPr id="9" name="Rectangle 4"/>
          <p:cNvSpPr/>
          <p:nvPr/>
        </p:nvSpPr>
        <p:spPr bwMode="auto">
          <a:xfrm>
            <a:off x="3179051" y="3376069"/>
            <a:ext cx="3293775" cy="70786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View Model</a:t>
            </a:r>
          </a:p>
        </p:txBody>
      </p:sp>
      <p:sp>
        <p:nvSpPr>
          <p:cNvPr id="10" name="Rectangle 6"/>
          <p:cNvSpPr/>
          <p:nvPr/>
        </p:nvSpPr>
        <p:spPr bwMode="auto">
          <a:xfrm>
            <a:off x="3179050" y="1749122"/>
            <a:ext cx="3293775" cy="7798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View</a:t>
            </a:r>
          </a:p>
        </p:txBody>
      </p:sp>
      <p:sp>
        <p:nvSpPr>
          <p:cNvPr id="11" name="Down Arrow 13"/>
          <p:cNvSpPr/>
          <p:nvPr/>
        </p:nvSpPr>
        <p:spPr bwMode="auto">
          <a:xfrm>
            <a:off x="4705993" y="4171202"/>
            <a:ext cx="239888" cy="877798"/>
          </a:xfrm>
          <a:prstGeom prst="down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2" name="TextBox 11"/>
          <p:cNvSpPr txBox="1"/>
          <p:nvPr/>
        </p:nvSpPr>
        <p:spPr>
          <a:xfrm>
            <a:off x="4945880" y="4436394"/>
            <a:ext cx="850682" cy="230832"/>
          </a:xfrm>
          <a:prstGeom prst="rect">
            <a:avLst/>
          </a:prstGeom>
          <a:noFill/>
        </p:spPr>
        <p:txBody>
          <a:bodyPr wrap="none" lIns="0" tIns="0" rIns="0" bIns="0" rtlCol="0">
            <a:spAutoFit/>
          </a:bodyPr>
          <a:lstStyle/>
          <a:p>
            <a:r>
              <a:rPr lang="en-US" sz="1500" spc="-53" dirty="0" smtClean="0">
                <a:gradFill>
                  <a:gsLst>
                    <a:gs pos="2917">
                      <a:srgbClr val="000000"/>
                    </a:gs>
                    <a:gs pos="30000">
                      <a:srgbClr val="000000"/>
                    </a:gs>
                  </a:gsLst>
                  <a:lin ang="5400000" scaled="0"/>
                </a:gradFill>
              </a:rPr>
              <a:t>References</a:t>
            </a:r>
            <a:endParaRPr lang="en-US" sz="1500" spc="-53" dirty="0">
              <a:gradFill>
                <a:gsLst>
                  <a:gs pos="2917">
                    <a:srgbClr val="000000"/>
                  </a:gs>
                  <a:gs pos="30000">
                    <a:srgbClr val="000000"/>
                  </a:gs>
                </a:gsLst>
                <a:lin ang="5400000" scaled="0"/>
              </a:gradFill>
            </a:endParaRPr>
          </a:p>
        </p:txBody>
      </p:sp>
      <p:sp>
        <p:nvSpPr>
          <p:cNvPr id="13" name="Down Arrow 20"/>
          <p:cNvSpPr/>
          <p:nvPr/>
        </p:nvSpPr>
        <p:spPr bwMode="auto">
          <a:xfrm>
            <a:off x="4705993" y="2601164"/>
            <a:ext cx="239889" cy="722968"/>
          </a:xfrm>
          <a:prstGeom prst="down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4" name="TextBox 13"/>
          <p:cNvSpPr txBox="1"/>
          <p:nvPr/>
        </p:nvSpPr>
        <p:spPr>
          <a:xfrm>
            <a:off x="4945880" y="2799288"/>
            <a:ext cx="870046" cy="230832"/>
          </a:xfrm>
          <a:prstGeom prst="rect">
            <a:avLst/>
          </a:prstGeom>
          <a:noFill/>
        </p:spPr>
        <p:txBody>
          <a:bodyPr wrap="none" lIns="0" tIns="0" rIns="0" bIns="0" rtlCol="0">
            <a:spAutoFit/>
          </a:bodyPr>
          <a:lstStyle/>
          <a:p>
            <a:r>
              <a:rPr lang="en-US" sz="1500" spc="-53" dirty="0" err="1">
                <a:solidFill>
                  <a:srgbClr val="000000"/>
                </a:solidFill>
              </a:rPr>
              <a:t>Databind</a:t>
            </a:r>
            <a:r>
              <a:rPr lang="ru-RU" sz="1500" spc="-53" dirty="0" err="1">
                <a:solidFill>
                  <a:srgbClr val="000000"/>
                </a:solidFill>
              </a:rPr>
              <a:t>ing</a:t>
            </a:r>
            <a:endParaRPr lang="en-US" sz="1500" spc="-53" dirty="0">
              <a:solidFill>
                <a:srgbClr val="000000"/>
              </a:solidFill>
            </a:endParaRPr>
          </a:p>
        </p:txBody>
      </p:sp>
    </p:spTree>
    <p:extLst>
      <p:ext uri="{BB962C8B-B14F-4D97-AF65-F5344CB8AC3E}">
        <p14:creationId xmlns:p14="http://schemas.microsoft.com/office/powerpoint/2010/main" val="97920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fade">
                                      <p:cBhvr>
                                        <p:cTn id="7" dur="500"/>
                                        <p:tgtEl>
                                          <p:spTgt spid="7">
                                            <p:txEl>
                                              <p:pRg st="8" end="8"/>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animEffect transition="in" filter="fade">
                                      <p:cBhvr>
                                        <p:cTn id="10" dur="500"/>
                                        <p:tgtEl>
                                          <p:spTgt spid="7">
                                            <p:txEl>
                                              <p:pRg st="7" end="7"/>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500"/>
                                        <p:tgtEl>
                                          <p:spTgt spid="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fade">
                                      <p:cBhvr>
                                        <p:cTn id="36" dur="500"/>
                                        <p:tgtEl>
                                          <p:spTgt spid="7">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fade">
                                      <p:cBhvr>
                                        <p:cTn id="39" dur="500"/>
                                        <p:tgtEl>
                                          <p:spTgt spid="7">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rev="1"/>
      <p:bldP spid="8" grpId="0" animBg="1"/>
      <p:bldP spid="9" grpId="0" animBg="1"/>
      <p:bldP spid="10" grpId="0" animBg="1"/>
      <p:bldP spid="11" grpId="0" animBg="1"/>
      <p:bldP spid="12" grpId="0"/>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a:t>
            </a:r>
            <a:r>
              <a:rPr lang="en-US" dirty="0" err="1" smtClean="0"/>
              <a:t>Sytax</a:t>
            </a:r>
            <a:endParaRPr lang="en-US" dirty="0"/>
          </a:p>
        </p:txBody>
      </p:sp>
      <p:sp>
        <p:nvSpPr>
          <p:cNvPr id="3" name="Text Placeholder 2"/>
          <p:cNvSpPr>
            <a:spLocks noGrp="1"/>
          </p:cNvSpPr>
          <p:nvPr>
            <p:ph type="body" sz="quarter" idx="10"/>
          </p:nvPr>
        </p:nvSpPr>
        <p:spPr>
          <a:xfrm>
            <a:off x="269239" y="1189177"/>
            <a:ext cx="11653523" cy="5180905"/>
          </a:xfrm>
        </p:spPr>
        <p:txBody>
          <a:bodyPr/>
          <a:lstStyle/>
          <a:p>
            <a:pPr>
              <a:lnSpc>
                <a:spcPct val="100000"/>
              </a:lnSpc>
              <a:spcBef>
                <a:spcPts val="400"/>
              </a:spcBef>
            </a:pPr>
            <a:r>
              <a:rPr lang="en-US" sz="2400" b="0" dirty="0" smtClean="0">
                <a:solidFill>
                  <a:schemeClr val="tx1"/>
                </a:solidFill>
                <a:latin typeface="Consolas" panose="020B0609020204030204" pitchFamily="49" charset="0"/>
                <a:cs typeface="Consolas" panose="020B0609020204030204" pitchFamily="49" charset="0"/>
              </a:rPr>
              <a:t>&lt;</a:t>
            </a:r>
            <a:r>
              <a:rPr lang="en-US" sz="2400" b="0" dirty="0" err="1" smtClean="0">
                <a:solidFill>
                  <a:schemeClr val="tx1"/>
                </a:solidFill>
                <a:latin typeface="Consolas" panose="020B0609020204030204" pitchFamily="49" charset="0"/>
                <a:cs typeface="Consolas" panose="020B0609020204030204" pitchFamily="49" charset="0"/>
              </a:rPr>
              <a:t>TextBox</a:t>
            </a:r>
            <a:r>
              <a:rPr lang="en-US" sz="2400" b="0" dirty="0" smtClean="0">
                <a:solidFill>
                  <a:schemeClr val="tx1"/>
                </a:solidFill>
                <a:latin typeface="Consolas" panose="020B0609020204030204" pitchFamily="49" charset="0"/>
                <a:cs typeface="Consolas" panose="020B0609020204030204" pitchFamily="49" charset="0"/>
              </a:rPr>
              <a:t> Text="{</a:t>
            </a:r>
            <a:r>
              <a:rPr lang="en-US" sz="2400" b="0" dirty="0" smtClean="0">
                <a:solidFill>
                  <a:schemeClr val="accent6">
                    <a:lumMod val="60000"/>
                    <a:lumOff val="40000"/>
                  </a:schemeClr>
                </a:solidFill>
                <a:latin typeface="Consolas" panose="020B0609020204030204" pitchFamily="49" charset="0"/>
                <a:cs typeface="Consolas" panose="020B0609020204030204" pitchFamily="49" charset="0"/>
              </a:rPr>
              <a:t>Binding</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Converter</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ConverterLanguage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ConverterParameter</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ElementName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FallbackValue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Mode</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Path</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RelativeSource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Source</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TargetNullValue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UpdateSourceTrigger</a:t>
            </a:r>
            <a:r>
              <a:rPr lang="en-US" sz="2400" b="0" dirty="0" smtClean="0">
                <a:solidFill>
                  <a:schemeClr val="tx1"/>
                </a:solidFill>
                <a:latin typeface="Consolas" panose="020B0609020204030204" pitchFamily="49" charset="0"/>
                <a:cs typeface="Consolas" panose="020B0609020204030204" pitchFamily="49" charset="0"/>
              </a:rPr>
              <a:t>}</a:t>
            </a:r>
            <a:endParaRPr lang="en-US" sz="2400" b="0" dirty="0">
              <a:solidFill>
                <a:schemeClr val="tx1"/>
              </a:solidFill>
              <a:latin typeface="Consolas" panose="020B0609020204030204" pitchFamily="49" charset="0"/>
              <a:cs typeface="Consolas" panose="020B0609020204030204" pitchFamily="49" charset="0"/>
            </a:endParaRPr>
          </a:p>
        </p:txBody>
      </p:sp>
      <p:sp>
        <p:nvSpPr>
          <p:cNvPr id="6" name="Rectangle 5"/>
          <p:cNvSpPr/>
          <p:nvPr/>
        </p:nvSpPr>
        <p:spPr>
          <a:xfrm>
            <a:off x="1236000" y="1629000"/>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8" name="Rectangle 5"/>
          <p:cNvSpPr/>
          <p:nvPr/>
        </p:nvSpPr>
        <p:spPr>
          <a:xfrm>
            <a:off x="1236000" y="3729541"/>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4" name="Прямоугольник 3"/>
          <p:cNvSpPr/>
          <p:nvPr/>
        </p:nvSpPr>
        <p:spPr>
          <a:xfrm>
            <a:off x="1236000" y="3779629"/>
            <a:ext cx="4020652" cy="369332"/>
          </a:xfrm>
          <a:prstGeom prst="rect">
            <a:avLst/>
          </a:prstGeom>
        </p:spPr>
        <p:txBody>
          <a:bodyPr wrap="none">
            <a:spAutoFit/>
          </a:bodyPr>
          <a:lstStyle/>
          <a:p>
            <a:pPr marL="914400">
              <a:lnSpc>
                <a:spcPct val="100000"/>
              </a:lnSpc>
              <a:spcBef>
                <a:spcPts val="400"/>
              </a:spcBef>
            </a:pPr>
            <a:r>
              <a:rPr lang="en-US" dirty="0" err="1" smtClean="0">
                <a:solidFill>
                  <a:schemeClr val="tx2">
                    <a:lumMod val="75000"/>
                  </a:schemeClr>
                </a:solidFill>
                <a:latin typeface="Consolas" panose="020B0609020204030204" pitchFamily="49" charset="0"/>
                <a:cs typeface="Consolas" panose="020B0609020204030204" pitchFamily="49" charset="0"/>
              </a:rPr>
              <a:t>OneTime</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OneWay</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TwoWay</a:t>
            </a:r>
            <a:endParaRPr lang="en-US" dirty="0">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3320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the Field Knows, When to Update?</a:t>
            </a:r>
            <a:endParaRPr lang="en-US" dirty="0"/>
          </a:p>
        </p:txBody>
      </p:sp>
      <p:sp>
        <p:nvSpPr>
          <p:cNvPr id="4" name="Content Placeholder 3"/>
          <p:cNvSpPr>
            <a:spLocks noGrp="1"/>
          </p:cNvSpPr>
          <p:nvPr>
            <p:ph type="body" sz="quarter" idx="10"/>
          </p:nvPr>
        </p:nvSpPr>
        <p:spPr>
          <a:xfrm>
            <a:off x="269238" y="984578"/>
            <a:ext cx="11653523" cy="1933093"/>
          </a:xfrm>
        </p:spPr>
        <p:txBody>
          <a:bodyPr/>
          <a:lstStyle/>
          <a:p>
            <a:pPr marL="0" indent="0">
              <a:buNone/>
            </a:pPr>
            <a:r>
              <a:rPr lang="en-US" dirty="0" smtClean="0"/>
              <a:t>XAML Layout:</a:t>
            </a:r>
            <a:endParaRPr lang="en-US" dirty="0" smtClean="0"/>
          </a:p>
          <a:p>
            <a:pPr marL="0" indent="0">
              <a:buNone/>
            </a:pPr>
            <a:endParaRPr lang="en-US" sz="2800" dirty="0"/>
          </a:p>
          <a:p>
            <a:pPr marL="0" indent="0">
              <a:buNone/>
            </a:pPr>
            <a:r>
              <a:rPr lang="en-US" dirty="0" smtClean="0"/>
              <a:t>C# Code:</a:t>
            </a:r>
            <a:endParaRPr lang="en-US" dirty="0" smtClean="0"/>
          </a:p>
        </p:txBody>
      </p:sp>
      <p:sp>
        <p:nvSpPr>
          <p:cNvPr id="2" name="Прямоугольник 1"/>
          <p:cNvSpPr/>
          <p:nvPr/>
        </p:nvSpPr>
        <p:spPr>
          <a:xfrm>
            <a:off x="343548" y="1638851"/>
            <a:ext cx="11406762" cy="369332"/>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Text=“{Binding Temperature, Mode=</a:t>
            </a:r>
            <a:r>
              <a:rPr lang="en-US" dirty="0" err="1" smtClean="0">
                <a:solidFill>
                  <a:srgbClr val="0000FF"/>
                </a:solidFill>
                <a:highlight>
                  <a:srgbClr val="FFFFFF"/>
                </a:highlight>
                <a:latin typeface="Consolas" panose="020B0609020204030204" pitchFamily="49" charset="0"/>
              </a:rPr>
              <a:t>OneWay</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43548" y="2889000"/>
            <a:ext cx="7323382" cy="3754874"/>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WeatherViewModel</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INotifyPropertyChanged</a:t>
            </a:r>
            <a:endParaRPr lang="en-US" sz="1400" dirty="0">
              <a:solidFill>
                <a:srgbClr val="000000"/>
              </a:solidFill>
              <a:highlight>
                <a:srgbClr val="FFFFFF"/>
              </a:highlight>
              <a:latin typeface="Consolas" panose="020B0609020204030204" pitchFamily="49" charset="0"/>
            </a:endParaRPr>
          </a:p>
          <a:p>
            <a:r>
              <a:rPr lang="ru-RU"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PropertyChangedEventHandler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Temperature</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temp;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 temp =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Notify(</a:t>
            </a:r>
            <a:r>
              <a:rPr lang="en-US" sz="1400" dirty="0">
                <a:solidFill>
                  <a:srgbClr val="A31515"/>
                </a:solidFill>
                <a:highlight>
                  <a:srgbClr val="FFFFFF"/>
                </a:highlight>
                <a:latin typeface="Consolas" panose="020B0609020204030204" pitchFamily="49" charset="0"/>
              </a:rPr>
              <a:t>"Temperature"</a:t>
            </a:r>
            <a:r>
              <a:rPr lang="en-US"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Notify(</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f)</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PropertyChangedEventArgs</a:t>
            </a:r>
            <a:r>
              <a:rPr lang="en-US" sz="1400" dirty="0">
                <a:solidFill>
                  <a:srgbClr val="000000"/>
                </a:solidFill>
                <a:highlight>
                  <a:srgbClr val="FFFFFF"/>
                </a:highlight>
                <a:latin typeface="Consolas" panose="020B0609020204030204" pitchFamily="49" charset="0"/>
              </a:rPr>
              <a:t>(f));</a:t>
            </a:r>
          </a:p>
          <a:p>
            <a:r>
              <a:rPr lang="ru-RU"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a:t>
            </a:r>
            <a:endParaRPr lang="ru-RU" sz="1400" dirty="0"/>
          </a:p>
        </p:txBody>
      </p:sp>
    </p:spTree>
    <p:extLst>
      <p:ext uri="{BB962C8B-B14F-4D97-AF65-F5344CB8AC3E}">
        <p14:creationId xmlns:p14="http://schemas.microsoft.com/office/powerpoint/2010/main" val="40328343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Properties and Collections</a:t>
            </a:r>
            <a:endParaRPr lang="en-US" dirty="0"/>
          </a:p>
        </p:txBody>
      </p:sp>
      <p:sp>
        <p:nvSpPr>
          <p:cNvPr id="2" name="Content Placeholder 1"/>
          <p:cNvSpPr>
            <a:spLocks noGrp="1"/>
          </p:cNvSpPr>
          <p:nvPr>
            <p:ph type="body" sz="quarter" idx="10"/>
          </p:nvPr>
        </p:nvSpPr>
        <p:spPr>
          <a:xfrm>
            <a:off x="269239" y="1189177"/>
            <a:ext cx="11653523" cy="4981813"/>
          </a:xfrm>
        </p:spPr>
        <p:txBody>
          <a:bodyPr/>
          <a:lstStyle/>
          <a:p>
            <a:r>
              <a:rPr lang="en-US" dirty="0" err="1" smtClean="0"/>
              <a:t>INotifyPropertyChanged</a:t>
            </a:r>
            <a:endParaRPr lang="en-US" dirty="0" smtClean="0"/>
          </a:p>
          <a:p>
            <a:pPr lvl="1"/>
            <a:r>
              <a:rPr lang="en-US" dirty="0" smtClean="0"/>
              <a:t>You need to </a:t>
            </a:r>
            <a:r>
              <a:rPr lang="en-US" dirty="0" smtClean="0"/>
              <a:t>implement this interface in </a:t>
            </a:r>
            <a:r>
              <a:rPr lang="en-US" dirty="0" err="1" smtClean="0"/>
              <a:t>ViewModel</a:t>
            </a:r>
            <a:endParaRPr lang="en-US" dirty="0" smtClean="0"/>
          </a:p>
          <a:p>
            <a:pPr lvl="1"/>
            <a:r>
              <a:rPr lang="en-US" dirty="0" smtClean="0"/>
              <a:t>Interface is used to register an event, to be triggered</a:t>
            </a:r>
          </a:p>
          <a:p>
            <a:pPr lvl="1"/>
            <a:r>
              <a:rPr lang="en-US" dirty="0" smtClean="0"/>
              <a:t>on update</a:t>
            </a:r>
            <a:endParaRPr lang="en-US" dirty="0" smtClean="0"/>
          </a:p>
          <a:p>
            <a:pPr lvl="1"/>
            <a:r>
              <a:rPr lang="en-US" dirty="0" smtClean="0"/>
              <a:t>When property value changes, View </a:t>
            </a:r>
            <a:r>
              <a:rPr lang="en-US" dirty="0" smtClean="0"/>
              <a:t>Model </a:t>
            </a:r>
            <a:r>
              <a:rPr lang="en-US" dirty="0" smtClean="0"/>
              <a:t>triggers</a:t>
            </a:r>
            <a:r>
              <a:rPr lang="ru-RU" dirty="0" smtClean="0"/>
              <a:t/>
            </a:r>
            <a:br>
              <a:rPr lang="ru-RU" dirty="0" smtClean="0"/>
            </a:br>
            <a:r>
              <a:rPr lang="en-US" dirty="0" smtClean="0"/>
              <a:t>registered event</a:t>
            </a:r>
            <a:endParaRPr lang="en-US" dirty="0" smtClean="0"/>
          </a:p>
          <a:p>
            <a:r>
              <a:rPr lang="en-US" dirty="0" err="1" smtClean="0"/>
              <a:t>INotifyCollectionChanged</a:t>
            </a:r>
            <a:endParaRPr lang="en-US" dirty="0" smtClean="0"/>
          </a:p>
          <a:p>
            <a:pPr lvl="1"/>
            <a:r>
              <a:rPr lang="en-US" dirty="0" smtClean="0"/>
              <a:t>Implemented by </a:t>
            </a:r>
            <a:r>
              <a:rPr lang="en-US" i="1" dirty="0" err="1" smtClean="0"/>
              <a:t>ObservableCollection</a:t>
            </a:r>
            <a:r>
              <a:rPr lang="en-US" i="1" dirty="0" smtClean="0"/>
              <a:t>&lt;T</a:t>
            </a:r>
            <a:r>
              <a:rPr lang="en-US" i="1" dirty="0" smtClean="0"/>
              <a:t>&gt;</a:t>
            </a:r>
            <a:endParaRPr lang="ru-RU" dirty="0" smtClean="0"/>
          </a:p>
          <a:p>
            <a:pPr lvl="1"/>
            <a:r>
              <a:rPr lang="en-US" dirty="0" smtClean="0"/>
              <a:t>and</a:t>
            </a:r>
            <a:r>
              <a:rPr lang="ru-RU" i="1" dirty="0" smtClean="0"/>
              <a:t> </a:t>
            </a:r>
            <a:r>
              <a:rPr lang="en-US" i="1" dirty="0" err="1" smtClean="0"/>
              <a:t>ReadOnlyObservableCollection</a:t>
            </a:r>
            <a:r>
              <a:rPr lang="en-US" i="1" dirty="0" smtClean="0"/>
              <a:t>&lt;T&gt;</a:t>
            </a:r>
            <a:endParaRPr lang="en-US" dirty="0" smtClean="0"/>
          </a:p>
          <a:p>
            <a:pPr lvl="1"/>
            <a:r>
              <a:rPr lang="en-US" dirty="0" smtClean="0"/>
              <a:t>Event triggered by collection on modification</a:t>
            </a:r>
            <a:endParaRPr lang="ru-RU" dirty="0" smtClean="0"/>
          </a:p>
          <a:p>
            <a:pPr lvl="1"/>
            <a:r>
              <a:rPr lang="en-US" dirty="0" smtClean="0"/>
              <a:t>In many cases, to correctly update collection you just</a:t>
            </a:r>
          </a:p>
          <a:p>
            <a:pPr lvl="1"/>
            <a:r>
              <a:rPr lang="en-US" dirty="0" smtClean="0"/>
              <a:t>need to replace</a:t>
            </a:r>
            <a:r>
              <a:rPr lang="ru-RU" dirty="0" smtClean="0"/>
              <a:t> </a:t>
            </a:r>
            <a:r>
              <a:rPr lang="en-US" i="1" dirty="0" smtClean="0"/>
              <a:t>List&lt;T&gt;</a:t>
            </a:r>
            <a:r>
              <a:rPr lang="en-US" dirty="0" smtClean="0"/>
              <a:t> </a:t>
            </a:r>
            <a:r>
              <a:rPr lang="en-US" dirty="0" smtClean="0"/>
              <a:t>by</a:t>
            </a:r>
            <a:endParaRPr lang="ru-RU" dirty="0" smtClean="0"/>
          </a:p>
          <a:p>
            <a:pPr lvl="1"/>
            <a:r>
              <a:rPr lang="en-US" i="1" dirty="0" err="1" smtClean="0"/>
              <a:t>ObservableCollection</a:t>
            </a:r>
            <a:r>
              <a:rPr lang="en-US" i="1" dirty="0" smtClean="0"/>
              <a:t>&lt;T</a:t>
            </a:r>
            <a:r>
              <a:rPr lang="en-US" i="1" dirty="0"/>
              <a:t>&gt;</a:t>
            </a:r>
            <a:endParaRPr lang="en-US" dirty="0" smtClean="0"/>
          </a:p>
        </p:txBody>
      </p:sp>
    </p:spTree>
    <p:extLst>
      <p:ext uri="{BB962C8B-B14F-4D97-AF65-F5344CB8AC3E}">
        <p14:creationId xmlns:p14="http://schemas.microsoft.com/office/powerpoint/2010/main" val="29297899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Displaying Collection Data</a:t>
            </a:r>
            <a:endParaRPr lang="en-US" dirty="0"/>
          </a:p>
        </p:txBody>
      </p:sp>
      <p:sp>
        <p:nvSpPr>
          <p:cNvPr id="4" name="Content Placeholder 3"/>
          <p:cNvSpPr>
            <a:spLocks noGrp="1"/>
          </p:cNvSpPr>
          <p:nvPr>
            <p:ph type="body" sz="quarter" idx="10"/>
          </p:nvPr>
        </p:nvSpPr>
        <p:spPr>
          <a:xfrm>
            <a:off x="269239" y="1189177"/>
            <a:ext cx="11653523" cy="2718821"/>
          </a:xfrm>
        </p:spPr>
        <p:txBody>
          <a:bodyPr/>
          <a:lstStyle/>
          <a:p>
            <a:pPr marL="0" indent="0">
              <a:buNone/>
            </a:pPr>
            <a:r>
              <a:rPr lang="en-US" dirty="0" smtClean="0"/>
              <a:t>Code with Data (C#):</a:t>
            </a:r>
            <a:endParaRPr lang="en-US" dirty="0" smtClean="0"/>
          </a:p>
          <a:p>
            <a:endParaRPr lang="en-US" dirty="0" smtClean="0"/>
          </a:p>
          <a:p>
            <a:endParaRPr lang="en-US" dirty="0" smtClean="0"/>
          </a:p>
          <a:p>
            <a:pPr marL="0" indent="0">
              <a:buNone/>
            </a:pPr>
            <a:r>
              <a:rPr lang="en-US" dirty="0" smtClean="0"/>
              <a:t>Layout Code (XAML)</a:t>
            </a:r>
            <a:r>
              <a:rPr lang="ru-RU" dirty="0" smtClean="0"/>
              <a:t>:</a:t>
            </a:r>
            <a:endParaRPr lang="en-US" dirty="0" smtClean="0"/>
          </a:p>
        </p:txBody>
      </p:sp>
      <p:sp>
        <p:nvSpPr>
          <p:cNvPr id="2" name="Прямоугольник 1"/>
          <p:cNvSpPr/>
          <p:nvPr/>
        </p:nvSpPr>
        <p:spPr>
          <a:xfrm>
            <a:off x="392619" y="1809000"/>
            <a:ext cx="11406762"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WeatherRecord</a:t>
            </a:r>
            <a:endParaRPr lang="en-US" dirty="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Temp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BitmapImage</a:t>
            </a:r>
            <a:r>
              <a:rPr lang="en-US" dirty="0">
                <a:solidFill>
                  <a:srgbClr val="000000"/>
                </a:solidFill>
                <a:highlight>
                  <a:srgbClr val="FFFFFF"/>
                </a:highlight>
                <a:latin typeface="Consolas" panose="020B0609020204030204" pitchFamily="49" charset="0"/>
              </a:rPr>
              <a:t> Icon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92618" y="3906151"/>
            <a:ext cx="8943381"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FF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ItemsSource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Forecast</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Icon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Text</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smtClean="0">
                <a:solidFill>
                  <a:srgbClr val="FF0000"/>
                </a:solidFill>
                <a:highlight>
                  <a:srgbClr val="FFFFFF"/>
                </a:highlight>
                <a:latin typeface="Consolas" panose="020B0609020204030204" pitchFamily="49" charset="0"/>
              </a:rPr>
              <a:t> </a:t>
            </a:r>
          </a:p>
          <a:p>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0000FF"/>
                </a:solidFill>
                <a:highlight>
                  <a:srgbClr val="FFFFFF"/>
                </a:highlight>
                <a:latin typeface="Consolas" panose="020B0609020204030204" pitchFamily="49" charset="0"/>
              </a:rPr>
              <a:t>&gt;</a:t>
            </a:r>
            <a:endParaRPr lang="ru-RU" dirty="0"/>
          </a:p>
        </p:txBody>
      </p:sp>
    </p:spTree>
    <p:extLst>
      <p:ext uri="{BB962C8B-B14F-4D97-AF65-F5344CB8AC3E}">
        <p14:creationId xmlns:p14="http://schemas.microsoft.com/office/powerpoint/2010/main" val="21739442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ru-RU" dirty="0"/>
              <a:t>4</a:t>
            </a:r>
            <a:r>
              <a:rPr lang="en-US" dirty="0" smtClean="0"/>
              <a:t>:</a:t>
            </a:r>
            <a:br>
              <a:rPr lang="en-US" dirty="0" smtClean="0"/>
            </a:br>
            <a:r>
              <a:rPr lang="en-US" dirty="0" smtClean="0"/>
              <a:t>Collection Binding</a:t>
            </a:r>
            <a:endParaRPr lang="ru-RU" dirty="0"/>
          </a:p>
        </p:txBody>
      </p:sp>
    </p:spTree>
    <p:extLst>
      <p:ext uri="{BB962C8B-B14F-4D97-AF65-F5344CB8AC3E}">
        <p14:creationId xmlns:p14="http://schemas.microsoft.com/office/powerpoint/2010/main" val="205319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x:Bind</a:t>
            </a:r>
            <a:r>
              <a:rPr lang="ru-RU" dirty="0" smtClean="0"/>
              <a:t> </a:t>
            </a:r>
            <a:r>
              <a:rPr lang="en-US" dirty="0" smtClean="0"/>
              <a:t>vs.</a:t>
            </a:r>
            <a:r>
              <a:rPr lang="ru-RU" dirty="0" smtClean="0"/>
              <a:t> </a:t>
            </a:r>
            <a:r>
              <a:rPr lang="en-US" dirty="0" smtClean="0"/>
              <a:t>Binding</a:t>
            </a:r>
            <a:endParaRPr lang="en-US" dirty="0"/>
          </a:p>
        </p:txBody>
      </p:sp>
      <p:sp>
        <p:nvSpPr>
          <p:cNvPr id="4" name="Text Placeholder 3"/>
          <p:cNvSpPr>
            <a:spLocks noGrp="1"/>
          </p:cNvSpPr>
          <p:nvPr>
            <p:ph type="body" sz="quarter" idx="10"/>
          </p:nvPr>
        </p:nvSpPr>
        <p:spPr>
          <a:xfrm>
            <a:off x="269239" y="1189177"/>
            <a:ext cx="11653523" cy="5041958"/>
          </a:xfrm>
        </p:spPr>
        <p:txBody>
          <a:bodyPr/>
          <a:lstStyle/>
          <a:p>
            <a:r>
              <a:rPr lang="en-US" dirty="0" smtClean="0"/>
              <a:t>Compiled Binding</a:t>
            </a:r>
            <a:endParaRPr lang="en-US" dirty="0" smtClean="0"/>
          </a:p>
          <a:p>
            <a:pPr lvl="1"/>
            <a:r>
              <a:rPr lang="en-US" dirty="0" smtClean="0"/>
              <a:t>All binding happens at compile-time</a:t>
            </a:r>
            <a:endParaRPr lang="en-US" dirty="0" smtClean="0"/>
          </a:p>
          <a:p>
            <a:r>
              <a:rPr lang="en-US" dirty="0" smtClean="0"/>
              <a:t>Strongly Typed</a:t>
            </a:r>
            <a:endParaRPr lang="en-US" dirty="0" smtClean="0"/>
          </a:p>
          <a:p>
            <a:pPr lvl="1"/>
            <a:r>
              <a:rPr lang="en-US" dirty="0" smtClean="0"/>
              <a:t>Duck typing is not supported</a:t>
            </a:r>
            <a:endParaRPr lang="en-US" dirty="0" smtClean="0"/>
          </a:p>
          <a:p>
            <a:r>
              <a:rPr lang="en-US" dirty="0" smtClean="0"/>
              <a:t>By Default</a:t>
            </a:r>
            <a:r>
              <a:rPr lang="ru-RU" dirty="0" smtClean="0"/>
              <a:t> </a:t>
            </a:r>
            <a:r>
              <a:rPr lang="ru-RU" dirty="0" smtClean="0"/>
              <a:t>- </a:t>
            </a:r>
            <a:r>
              <a:rPr lang="en-US" dirty="0" err="1" smtClean="0"/>
              <a:t>OneTime</a:t>
            </a:r>
            <a:endParaRPr lang="en-US" dirty="0" smtClean="0"/>
          </a:p>
          <a:p>
            <a:pPr lvl="1"/>
            <a:r>
              <a:rPr lang="en-US" dirty="0" err="1" smtClean="0"/>
              <a:t>OneWay</a:t>
            </a:r>
            <a:r>
              <a:rPr lang="en-US" dirty="0" smtClean="0"/>
              <a:t> </a:t>
            </a:r>
            <a:r>
              <a:rPr lang="en-US" dirty="0" smtClean="0"/>
              <a:t>and </a:t>
            </a:r>
            <a:r>
              <a:rPr lang="en-US" dirty="0" err="1" smtClean="0"/>
              <a:t>TwoWay</a:t>
            </a:r>
            <a:r>
              <a:rPr lang="en-US" dirty="0" smtClean="0"/>
              <a:t> </a:t>
            </a:r>
            <a:r>
              <a:rPr lang="en-US" dirty="0" smtClean="0"/>
              <a:t>are still available</a:t>
            </a:r>
            <a:endParaRPr lang="en-US" dirty="0" smtClean="0"/>
          </a:p>
          <a:p>
            <a:r>
              <a:rPr lang="en-US" dirty="0" smtClean="0"/>
              <a:t>Can x:Bind to Fields/Variables</a:t>
            </a:r>
            <a:endParaRPr lang="ru-RU" dirty="0" smtClean="0"/>
          </a:p>
          <a:p>
            <a:pPr lvl="1"/>
            <a:r>
              <a:rPr lang="en-US" dirty="0" smtClean="0"/>
              <a:t>Not only with properties</a:t>
            </a:r>
            <a:endParaRPr lang="ru-RU" dirty="0"/>
          </a:p>
          <a:p>
            <a:r>
              <a:rPr lang="en-US" dirty="0" smtClean="0"/>
              <a:t>Standard Approach to Notification</a:t>
            </a:r>
            <a:endParaRPr lang="en-US" dirty="0" smtClean="0"/>
          </a:p>
          <a:p>
            <a:pPr lvl="1"/>
            <a:r>
              <a:rPr lang="en-US" dirty="0" err="1" smtClean="0"/>
              <a:t>INotifyPropertyChanged</a:t>
            </a:r>
            <a:r>
              <a:rPr lang="en-US" dirty="0" smtClean="0"/>
              <a:t>, </a:t>
            </a:r>
            <a:r>
              <a:rPr lang="en-US" dirty="0" err="1" smtClean="0"/>
              <a:t>IObservableVector</a:t>
            </a:r>
            <a:r>
              <a:rPr lang="en-US" dirty="0" smtClean="0"/>
              <a:t>, </a:t>
            </a:r>
            <a:r>
              <a:rPr lang="en-US" dirty="0" err="1" smtClean="0"/>
              <a:t>INotifyCollectionChanged</a:t>
            </a:r>
            <a:endParaRPr lang="en-US" dirty="0"/>
          </a:p>
        </p:txBody>
      </p:sp>
    </p:spTree>
    <p:extLst>
      <p:ext uri="{BB962C8B-B14F-4D97-AF65-F5344CB8AC3E}">
        <p14:creationId xmlns:p14="http://schemas.microsoft.com/office/powerpoint/2010/main" val="18750434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10080000" cy="1813958"/>
          </a:xfrm>
        </p:spPr>
        <p:txBody>
          <a:bodyPr/>
          <a:lstStyle/>
          <a:p>
            <a:r>
              <a:rPr lang="en-US" dirty="0" smtClean="0"/>
              <a:t>DEMO 0</a:t>
            </a:r>
            <a:r>
              <a:rPr lang="ru-RU" dirty="0"/>
              <a:t>5</a:t>
            </a:r>
            <a:r>
              <a:rPr lang="en-US" dirty="0" smtClean="0"/>
              <a:t>:</a:t>
            </a:r>
            <a:br>
              <a:rPr lang="en-US" dirty="0" smtClean="0"/>
            </a:br>
            <a:r>
              <a:rPr lang="en-US" dirty="0" smtClean="0"/>
              <a:t>Static vs</a:t>
            </a:r>
            <a:r>
              <a:rPr lang="en-US" dirty="0" smtClean="0"/>
              <a:t>.</a:t>
            </a:r>
            <a:r>
              <a:rPr lang="ru-RU" dirty="0" smtClean="0"/>
              <a:t> </a:t>
            </a:r>
            <a:r>
              <a:rPr lang="en-US" dirty="0" smtClean="0"/>
              <a:t>Dynamic Binding</a:t>
            </a:r>
            <a:endParaRPr lang="ru-RU" dirty="0"/>
          </a:p>
        </p:txBody>
      </p:sp>
    </p:spTree>
    <p:extLst>
      <p:ext uri="{BB962C8B-B14F-4D97-AF65-F5344CB8AC3E}">
        <p14:creationId xmlns:p14="http://schemas.microsoft.com/office/powerpoint/2010/main" val="141569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Main Differences from Dynamic Binding</a:t>
            </a:r>
            <a:endParaRPr lang="en-US" dirty="0"/>
          </a:p>
        </p:txBody>
      </p:sp>
      <p:sp>
        <p:nvSpPr>
          <p:cNvPr id="7" name="Text Placeholder 6"/>
          <p:cNvSpPr>
            <a:spLocks noGrp="1"/>
          </p:cNvSpPr>
          <p:nvPr>
            <p:ph type="body" sz="quarter" idx="4294967295"/>
          </p:nvPr>
        </p:nvSpPr>
        <p:spPr>
          <a:xfrm>
            <a:off x="538163" y="1371600"/>
            <a:ext cx="7537837" cy="4955203"/>
          </a:xfrm>
        </p:spPr>
        <p:txBody>
          <a:bodyPr/>
          <a:lstStyle/>
          <a:p>
            <a:pPr marL="0" indent="0">
              <a:lnSpc>
                <a:spcPct val="150000"/>
              </a:lnSpc>
              <a:spcBef>
                <a:spcPts val="564"/>
              </a:spcBef>
              <a:buNone/>
            </a:pPr>
            <a:r>
              <a:rPr lang="en-US" sz="2000" b="0" dirty="0" smtClean="0">
                <a:solidFill>
                  <a:srgbClr val="0000FF"/>
                </a:solidFill>
                <a:latin typeface="Consolas" panose="020B0609020204030204" pitchFamily="49" charset="0"/>
                <a:cs typeface="Consolas" panose="020B0609020204030204" pitchFamily="49" charset="0"/>
              </a:rPr>
              <a:t>&lt;</a:t>
            </a:r>
            <a:r>
              <a:rPr lang="en-US" sz="2000" dirty="0" err="1" smtClean="0">
                <a:solidFill>
                  <a:srgbClr val="A31515"/>
                </a:solidFill>
                <a:latin typeface="Consolas" panose="020B0609020204030204" pitchFamily="49" charset="0"/>
                <a:cs typeface="Consolas" panose="020B0609020204030204" pitchFamily="49" charset="0"/>
              </a:rPr>
              <a:t>Grid</a:t>
            </a:r>
            <a:r>
              <a:rPr lang="en-US" sz="2000" b="0" dirty="0" err="1" smtClean="0">
                <a:solidFill>
                  <a:srgbClr val="A31515"/>
                </a:solidFill>
                <a:latin typeface="Consolas" panose="020B0609020204030204" pitchFamily="49" charset="0"/>
                <a:cs typeface="Consolas" panose="020B0609020204030204" pitchFamily="49" charset="0"/>
              </a:rPr>
              <a:t>View</a:t>
            </a:r>
            <a:r>
              <a:rPr lang="en-US" sz="2000" b="0" dirty="0" smtClean="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ItemsSource</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VM</a:t>
            </a:r>
            <a:r>
              <a:rPr lang="en-US" sz="2000" b="0" dirty="0" err="1" smtClean="0">
                <a:solidFill>
                  <a:srgbClr val="0000FF"/>
                </a:solidFill>
                <a:latin typeface="Consolas" panose="020B0609020204030204" pitchFamily="49" charset="0"/>
                <a:cs typeface="Consolas" panose="020B0609020204030204" pitchFamily="49" charset="0"/>
              </a:rPr>
              <a:t>.Forecast</a:t>
            </a:r>
            <a:r>
              <a:rPr lang="en-US" sz="2000" b="0" dirty="0" smtClean="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smtClean="0">
                <a:solidFill>
                  <a:srgbClr val="0000FF"/>
                </a:solidFill>
                <a:latin typeface="Consolas" panose="020B0609020204030204" pitchFamily="49" charset="0"/>
                <a:cs typeface="Consolas" panose="020B0609020204030204" pitchFamily="49" charset="0"/>
              </a:rPr>
              <a:t>&lt;</a:t>
            </a:r>
            <a:r>
              <a:rPr lang="en-US" sz="2000" b="0" dirty="0" err="1" smtClean="0">
                <a:solidFill>
                  <a:srgbClr val="A31515"/>
                </a:solidFill>
                <a:latin typeface="Consolas" panose="020B0609020204030204" pitchFamily="49" charset="0"/>
                <a:cs typeface="Consolas" panose="020B0609020204030204" pitchFamily="49" charset="0"/>
              </a:rPr>
              <a:t>GridView.ItemTemplate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FF0000"/>
                </a:solidFill>
                <a:latin typeface="Consolas" panose="020B0609020204030204" pitchFamily="49" charset="0"/>
                <a:cs typeface="Consolas" panose="020B0609020204030204" pitchFamily="49" charset="0"/>
              </a:rPr>
              <a:t> x</a:t>
            </a:r>
            <a:r>
              <a:rPr lang="en-US" sz="2000" b="0" dirty="0">
                <a:solidFill>
                  <a:srgbClr val="0000FF"/>
                </a:solidFill>
                <a:latin typeface="Consolas" panose="020B0609020204030204" pitchFamily="49" charset="0"/>
                <a:cs typeface="Consolas" panose="020B0609020204030204" pitchFamily="49" charset="0"/>
              </a:rPr>
              <a:t>:</a:t>
            </a:r>
            <a:r>
              <a:rPr lang="en-US" sz="2000" b="0" dirty="0">
                <a:solidFill>
                  <a:srgbClr val="FF0000"/>
                </a:solidFill>
                <a:latin typeface="Consolas" panose="020B0609020204030204" pitchFamily="49" charset="0"/>
                <a:cs typeface="Consolas" panose="020B0609020204030204" pitchFamily="49" charset="0"/>
              </a:rPr>
              <a:t>DataType</a:t>
            </a:r>
            <a:r>
              <a:rPr lang="en-US" sz="2000" b="0" dirty="0">
                <a:solidFill>
                  <a:srgbClr val="0000FF"/>
                </a:solidFill>
                <a:latin typeface="Consolas" panose="020B0609020204030204" pitchFamily="49" charset="0"/>
                <a:cs typeface="Consolas" panose="020B0609020204030204" pitchFamily="49" charset="0"/>
              </a:rPr>
              <a:t>="</a:t>
            </a:r>
            <a:r>
              <a:rPr lang="en-US" sz="2000" b="0" dirty="0" smtClean="0">
                <a:solidFill>
                  <a:srgbClr val="0000FF"/>
                </a:solidFill>
                <a:latin typeface="Consolas" panose="020B0609020204030204" pitchFamily="49" charset="0"/>
                <a:cs typeface="Consolas" panose="020B0609020204030204" pitchFamily="49" charset="0"/>
              </a:rPr>
              <a:t>m:WearherRecord"&gt;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TextBlock</a:t>
            </a:r>
            <a:r>
              <a:rPr lang="en-US" sz="2000" b="0" dirty="0">
                <a:solidFill>
                  <a:srgbClr val="FF0000"/>
                </a:solidFill>
                <a:latin typeface="Consolas" panose="020B0609020204030204" pitchFamily="49" charset="0"/>
                <a:cs typeface="Consolas" panose="020B0609020204030204" pitchFamily="49" charset="0"/>
              </a:rPr>
              <a:t> Text</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smtClean="0">
                <a:solidFill>
                  <a:srgbClr val="FF0000"/>
                </a:solidFill>
                <a:latin typeface="Consolas" panose="020B0609020204030204" pitchFamily="49" charset="0"/>
                <a:cs typeface="Consolas" panose="020B0609020204030204" pitchFamily="49" charset="0"/>
              </a:rPr>
              <a:t>Name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p:txBody>
      </p:sp>
      <p:sp>
        <p:nvSpPr>
          <p:cNvPr id="8" name="Rectangle 7"/>
          <p:cNvSpPr/>
          <p:nvPr/>
        </p:nvSpPr>
        <p:spPr bwMode="auto">
          <a:xfrm>
            <a:off x="247843" y="1502224"/>
            <a:ext cx="767695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14613" y="2584123"/>
            <a:ext cx="671018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284461" y="3634320"/>
            <a:ext cx="564033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8335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Example</a:t>
            </a:r>
            <a:r>
              <a:rPr lang="ru-RU" dirty="0" smtClean="0"/>
              <a:t>: </a:t>
            </a:r>
            <a:r>
              <a:rPr lang="en-US" dirty="0" smtClean="0"/>
              <a:t>Interactive Sort</a:t>
            </a:r>
            <a:endParaRPr lang="ru-RU" dirty="0"/>
          </a:p>
        </p:txBody>
      </p:sp>
      <p:sp>
        <p:nvSpPr>
          <p:cNvPr id="5" name="Объект 4"/>
          <p:cNvSpPr>
            <a:spLocks noGrp="1"/>
          </p:cNvSpPr>
          <p:nvPr>
            <p:ph idx="1"/>
          </p:nvPr>
        </p:nvSpPr>
        <p:spPr>
          <a:xfrm>
            <a:off x="1056000" y="1539000"/>
            <a:ext cx="6300000" cy="2880000"/>
          </a:xfrm>
        </p:spPr>
        <p:txBody>
          <a:bodyPr>
            <a:normAutofit/>
          </a:bodyPr>
          <a:lstStyle/>
          <a:p>
            <a:pPr marL="0" indent="0">
              <a:buNone/>
            </a:pPr>
            <a:r>
              <a:rPr lang="en-US" dirty="0" smtClean="0">
                <a:latin typeface="+mj-lt"/>
              </a:rPr>
              <a:t>Task</a:t>
            </a:r>
            <a:r>
              <a:rPr lang="ru-RU" dirty="0" smtClean="0">
                <a:latin typeface="+mj-lt"/>
              </a:rPr>
              <a:t>: </a:t>
            </a:r>
            <a:r>
              <a:rPr lang="en-US" dirty="0" smtClean="0">
                <a:latin typeface="+mj-lt"/>
              </a:rPr>
              <a:t>show the process of sorting a table with some data interactively</a:t>
            </a:r>
            <a:endParaRPr lang="ru-RU" dirty="0" smtClean="0">
              <a:latin typeface="+mj-lt"/>
            </a:endParaRPr>
          </a:p>
          <a:p>
            <a:pPr marL="0" indent="0">
              <a:buNone/>
            </a:pPr>
            <a:r>
              <a:rPr lang="en-US" dirty="0" smtClean="0">
                <a:latin typeface="+mj-lt"/>
              </a:rPr>
              <a:t>Data</a:t>
            </a:r>
            <a:r>
              <a:rPr lang="ru-RU" dirty="0" smtClean="0">
                <a:latin typeface="+mj-lt"/>
              </a:rPr>
              <a:t>: </a:t>
            </a:r>
            <a:r>
              <a:rPr lang="en-US" dirty="0" err="1" smtClean="0">
                <a:latin typeface="+mj-lt"/>
              </a:rPr>
              <a:t>int</a:t>
            </a:r>
            <a:r>
              <a:rPr lang="en-US" dirty="0" smtClean="0">
                <a:latin typeface="+mj-lt"/>
              </a:rPr>
              <a:t> [50]</a:t>
            </a:r>
          </a:p>
          <a:p>
            <a:pPr marL="0" indent="0">
              <a:buNone/>
            </a:pPr>
            <a:r>
              <a:rPr lang="en-US" dirty="0" smtClean="0">
                <a:latin typeface="+mj-lt"/>
              </a:rPr>
              <a:t>To show the sequence of elements, we wil</a:t>
            </a:r>
            <a:r>
              <a:rPr lang="en-US" dirty="0" smtClean="0">
                <a:latin typeface="+mj-lt"/>
              </a:rPr>
              <a:t>l use</a:t>
            </a:r>
            <a:r>
              <a:rPr lang="ru-RU" dirty="0" smtClean="0">
                <a:latin typeface="+mj-lt"/>
              </a:rPr>
              <a:t> </a:t>
            </a:r>
            <a:r>
              <a:rPr lang="en-US" dirty="0" smtClean="0">
                <a:latin typeface="+mj-lt"/>
              </a:rPr>
              <a:t>&lt;</a:t>
            </a:r>
            <a:r>
              <a:rPr lang="en-US" dirty="0" err="1" smtClean="0">
                <a:latin typeface="+mj-lt"/>
              </a:rPr>
              <a:t>ItemsControl</a:t>
            </a:r>
            <a:r>
              <a:rPr lang="en-US" dirty="0" smtClean="0">
                <a:latin typeface="+mj-lt"/>
              </a:rPr>
              <a:t>&gt;</a:t>
            </a:r>
            <a:endParaRPr lang="ru-RU" dirty="0">
              <a:latin typeface="+mj-lt"/>
            </a:endParaRPr>
          </a:p>
        </p:txBody>
      </p:sp>
      <p:sp>
        <p:nvSpPr>
          <p:cNvPr id="2" name="TextBox 1"/>
          <p:cNvSpPr txBox="1"/>
          <p:nvPr/>
        </p:nvSpPr>
        <p:spPr>
          <a:xfrm>
            <a:off x="1056000" y="4689000"/>
            <a:ext cx="5760000" cy="1200329"/>
          </a:xfrm>
          <a:prstGeom prst="rect">
            <a:avLst/>
          </a:prstGeom>
          <a:noFill/>
        </p:spPr>
        <p:txBody>
          <a:bodyPr wrap="square" rtlCol="0">
            <a:spAutoFit/>
          </a:bodyPr>
          <a:lstStyle/>
          <a:p>
            <a:r>
              <a:rPr lang="en-US" sz="2400" i="1" dirty="0" smtClean="0">
                <a:latin typeface="+mj-lt"/>
              </a:rPr>
              <a:t>You may want to attempt solving this problem yourself before going on with this course</a:t>
            </a:r>
            <a:endParaRPr lang="ru-RU" sz="2400" i="1" dirty="0">
              <a:latin typeface="+mj-lt"/>
            </a:endParaRPr>
          </a:p>
        </p:txBody>
      </p:sp>
    </p:spTree>
    <p:extLst>
      <p:ext uri="{BB962C8B-B14F-4D97-AF65-F5344CB8AC3E}">
        <p14:creationId xmlns:p14="http://schemas.microsoft.com/office/powerpoint/2010/main" val="381457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0788" y="291513"/>
            <a:ext cx="11399534" cy="3047588"/>
            <a:chOff x="190788" y="291513"/>
            <a:chExt cx="11399534" cy="3047588"/>
          </a:xfrm>
        </p:grpSpPr>
        <p:sp>
          <p:nvSpPr>
            <p:cNvPr id="8" name="TextBox 7"/>
            <p:cNvSpPr txBox="1"/>
            <p:nvPr/>
          </p:nvSpPr>
          <p:spPr>
            <a:xfrm>
              <a:off x="190788" y="291513"/>
              <a:ext cx="1538862" cy="941374"/>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smtClean="0"/>
                <a:t>Static Binding</a:t>
              </a:r>
              <a:endParaRPr lang="en-US" sz="2353"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649" y="291513"/>
              <a:ext cx="9860673" cy="3047588"/>
            </a:xfrm>
            <a:prstGeom prst="rect">
              <a:avLst/>
            </a:prstGeom>
          </p:spPr>
        </p:pic>
      </p:grpSp>
      <p:grpSp>
        <p:nvGrpSpPr>
          <p:cNvPr id="10" name="Group 9"/>
          <p:cNvGrpSpPr/>
          <p:nvPr/>
        </p:nvGrpSpPr>
        <p:grpSpPr>
          <a:xfrm>
            <a:off x="11502" y="3503702"/>
            <a:ext cx="11578821" cy="3022159"/>
            <a:chOff x="350837" y="3573462"/>
            <a:chExt cx="11811000" cy="3082760"/>
          </a:xfrm>
        </p:grpSpPr>
        <p:sp>
          <p:nvSpPr>
            <p:cNvPr id="9" name="TextBox 8"/>
            <p:cNvSpPr txBox="1"/>
            <p:nvPr/>
          </p:nvSpPr>
          <p:spPr>
            <a:xfrm>
              <a:off x="350837" y="3573462"/>
              <a:ext cx="1754863" cy="960263"/>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a:t>Compiled Binding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37" y="3573462"/>
              <a:ext cx="10058400" cy="3082760"/>
            </a:xfrm>
            <a:prstGeom prst="rect">
              <a:avLst/>
            </a:prstGeom>
          </p:spPr>
        </p:pic>
      </p:grpSp>
    </p:spTree>
    <p:extLst>
      <p:ext uri="{BB962C8B-B14F-4D97-AF65-F5344CB8AC3E}">
        <p14:creationId xmlns:p14="http://schemas.microsoft.com/office/powerpoint/2010/main" val="3458064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a:t>
            </a:r>
            <a:endParaRPr lang="ru-RU" dirty="0"/>
          </a:p>
        </p:txBody>
      </p:sp>
      <p:sp>
        <p:nvSpPr>
          <p:cNvPr id="3" name="Текст 2"/>
          <p:cNvSpPr>
            <a:spLocks noGrp="1"/>
          </p:cNvSpPr>
          <p:nvPr>
            <p:ph type="body" sz="quarter" idx="10"/>
          </p:nvPr>
        </p:nvSpPr>
        <p:spPr>
          <a:xfrm>
            <a:off x="269239" y="1189177"/>
            <a:ext cx="7446761" cy="4782848"/>
          </a:xfrm>
        </p:spPr>
        <p:txBody>
          <a:bodyPr/>
          <a:lstStyle/>
          <a:p>
            <a:r>
              <a:rPr lang="en-US" sz="2800" dirty="0" smtClean="0"/>
              <a:t>Data Binding allows to further separate code and </a:t>
            </a:r>
            <a:r>
              <a:rPr lang="en-US" sz="2800" dirty="0" err="1" smtClean="0"/>
              <a:t>behaviour</a:t>
            </a:r>
            <a:endParaRPr lang="ru-RU" sz="2800" dirty="0" smtClean="0"/>
          </a:p>
          <a:p>
            <a:r>
              <a:rPr lang="ru-RU" sz="3200" dirty="0"/>
              <a:t>	</a:t>
            </a:r>
            <a:r>
              <a:rPr lang="en-US" sz="2000" dirty="0" smtClean="0">
                <a:solidFill>
                  <a:schemeClr val="tx1"/>
                </a:solidFill>
              </a:rPr>
              <a:t>Separate developers can work on different code</a:t>
            </a:r>
            <a:endParaRPr lang="ru-RU" sz="3200" dirty="0" smtClean="0">
              <a:solidFill>
                <a:schemeClr val="tx1"/>
              </a:solidFill>
            </a:endParaRPr>
          </a:p>
          <a:p>
            <a:r>
              <a:rPr lang="en-US" sz="2800" dirty="0" smtClean="0"/>
              <a:t>The same </a:t>
            </a:r>
            <a:r>
              <a:rPr lang="en-US" sz="2800" dirty="0" err="1" smtClean="0"/>
              <a:t>ViewModel</a:t>
            </a:r>
            <a:r>
              <a:rPr lang="en-US" sz="2800" dirty="0" smtClean="0"/>
              <a:t> can be used or structurally similar bu</a:t>
            </a:r>
            <a:r>
              <a:rPr lang="en-US" sz="2800" dirty="0" smtClean="0"/>
              <a:t>t visually different </a:t>
            </a:r>
            <a:r>
              <a:rPr lang="en-US" sz="2800" dirty="0" err="1" smtClean="0"/>
              <a:t>UXes</a:t>
            </a:r>
            <a:endParaRPr lang="ru-RU" sz="2800" dirty="0" smtClean="0"/>
          </a:p>
          <a:p>
            <a:r>
              <a:rPr lang="ru-RU" sz="3200" dirty="0"/>
              <a:t>	</a:t>
            </a:r>
            <a:r>
              <a:rPr lang="en-US" sz="2000" dirty="0" smtClean="0">
                <a:solidFill>
                  <a:schemeClr val="tx1"/>
                </a:solidFill>
              </a:rPr>
              <a:t>on different devices</a:t>
            </a:r>
            <a:endParaRPr lang="ru-RU" sz="2000" dirty="0" smtClean="0">
              <a:solidFill>
                <a:schemeClr val="tx1"/>
              </a:solidFill>
            </a:endParaRPr>
          </a:p>
          <a:p>
            <a:pPr lvl="0"/>
            <a:r>
              <a:rPr lang="en-US" sz="2800" dirty="0" smtClean="0">
                <a:gradFill>
                  <a:gsLst>
                    <a:gs pos="1250">
                      <a:srgbClr val="0078D7"/>
                    </a:gs>
                    <a:gs pos="99000">
                      <a:srgbClr val="0078D7"/>
                    </a:gs>
                  </a:gsLst>
                  <a:lin ang="5400000" scaled="0"/>
                </a:gradFill>
              </a:rPr>
              <a:t>Using MVVM requires more code</a:t>
            </a:r>
            <a:endParaRPr lang="ru-RU" sz="2800" dirty="0">
              <a:gradFill>
                <a:gsLst>
                  <a:gs pos="1250">
                    <a:srgbClr val="0078D7"/>
                  </a:gs>
                  <a:gs pos="99000">
                    <a:srgbClr val="0078D7"/>
                  </a:gs>
                </a:gsLst>
                <a:lin ang="5400000" scaled="0"/>
              </a:gradFill>
            </a:endParaRPr>
          </a:p>
          <a:p>
            <a:pPr lvl="0"/>
            <a:r>
              <a:rPr lang="ru-RU" sz="3200" dirty="0">
                <a:gradFill>
                  <a:gsLst>
                    <a:gs pos="1250">
                      <a:srgbClr val="0078D7"/>
                    </a:gs>
                    <a:gs pos="99000">
                      <a:srgbClr val="0078D7"/>
                    </a:gs>
                  </a:gsLst>
                  <a:lin ang="5400000" scaled="0"/>
                </a:gradFill>
              </a:rPr>
              <a:t>	</a:t>
            </a:r>
            <a:r>
              <a:rPr lang="en-US" sz="2000" dirty="0" smtClean="0">
                <a:solidFill>
                  <a:srgbClr val="333333"/>
                </a:solidFill>
              </a:rPr>
              <a:t>you should use MVVM on really complex projects</a:t>
            </a:r>
            <a:r>
              <a:rPr lang="ru-RU" sz="2000" dirty="0" smtClean="0">
                <a:solidFill>
                  <a:srgbClr val="333333"/>
                </a:solidFill>
              </a:rPr>
              <a:t>!</a:t>
            </a:r>
            <a:endParaRPr lang="ru-RU" sz="2000" dirty="0" smtClean="0">
              <a:solidFill>
                <a:srgbClr val="333333"/>
              </a:solidFill>
            </a:endParaRPr>
          </a:p>
          <a:p>
            <a:pPr lvl="0"/>
            <a:r>
              <a:rPr lang="en-US" sz="2800" dirty="0" smtClean="0">
                <a:gradFill>
                  <a:gsLst>
                    <a:gs pos="1250">
                      <a:srgbClr val="0078D7"/>
                    </a:gs>
                    <a:gs pos="99000">
                      <a:srgbClr val="0078D7"/>
                    </a:gs>
                  </a:gsLst>
                  <a:lin ang="5400000" scaled="0"/>
                </a:gradFill>
              </a:rPr>
              <a:t>Using </a:t>
            </a:r>
            <a:r>
              <a:rPr lang="en-US" sz="2800" dirty="0" err="1" smtClean="0">
                <a:gradFill>
                  <a:gsLst>
                    <a:gs pos="1250">
                      <a:srgbClr val="0078D7"/>
                    </a:gs>
                    <a:gs pos="99000">
                      <a:srgbClr val="0078D7"/>
                    </a:gs>
                  </a:gsLst>
                  <a:lin ang="5400000" scaled="0"/>
                </a:gradFill>
              </a:rPr>
              <a:t>DataBinding</a:t>
            </a:r>
            <a:r>
              <a:rPr lang="en-US" sz="2800" dirty="0" smtClean="0">
                <a:gradFill>
                  <a:gsLst>
                    <a:gs pos="1250">
                      <a:srgbClr val="0078D7"/>
                    </a:gs>
                    <a:gs pos="99000">
                      <a:srgbClr val="0078D7"/>
                    </a:gs>
                  </a:gsLst>
                  <a:lin ang="5400000" scaled="0"/>
                </a:gradFill>
              </a:rPr>
              <a:t> is a good idea regardless of MVVM</a:t>
            </a:r>
            <a:endParaRPr lang="ru-RU" sz="1800" dirty="0">
              <a:solidFill>
                <a:srgbClr val="333333"/>
              </a:solidFill>
            </a:endParaRPr>
          </a:p>
        </p:txBody>
      </p:sp>
    </p:spTree>
    <p:extLst>
      <p:ext uri="{BB962C8B-B14F-4D97-AF65-F5344CB8AC3E}">
        <p14:creationId xmlns:p14="http://schemas.microsoft.com/office/powerpoint/2010/main" val="32693889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1384828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1</a:t>
            </a:r>
            <a:r>
              <a:rPr lang="en-US" dirty="0" smtClean="0"/>
              <a:t>:</a:t>
            </a:r>
            <a:br>
              <a:rPr lang="en-US" dirty="0" smtClean="0"/>
            </a:br>
            <a:r>
              <a:rPr lang="en-US" dirty="0" smtClean="0"/>
              <a:t>Interactive Sort</a:t>
            </a:r>
            <a:endParaRPr lang="ru-RU" dirty="0"/>
          </a:p>
        </p:txBody>
      </p:sp>
    </p:spTree>
    <p:extLst>
      <p:ext uri="{BB962C8B-B14F-4D97-AF65-F5344CB8AC3E}">
        <p14:creationId xmlns:p14="http://schemas.microsoft.com/office/powerpoint/2010/main" val="3348461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Item Template in </a:t>
            </a:r>
            <a:r>
              <a:rPr lang="en-US" dirty="0" err="1" smtClean="0"/>
              <a:t>ItemsControl</a:t>
            </a:r>
            <a:endParaRPr lang="ru-RU" dirty="0"/>
          </a:p>
        </p:txBody>
      </p:sp>
      <p:sp>
        <p:nvSpPr>
          <p:cNvPr id="6" name="Объект 5"/>
          <p:cNvSpPr>
            <a:spLocks noGrp="1"/>
          </p:cNvSpPr>
          <p:nvPr>
            <p:ph idx="1"/>
          </p:nvPr>
        </p:nvSpPr>
        <p:spPr>
          <a:xfrm>
            <a:off x="1056000" y="1449000"/>
            <a:ext cx="10297800" cy="2520000"/>
          </a:xfrm>
        </p:spPr>
        <p:txBody>
          <a:bodyPr>
            <a:normAutofit lnSpcReduction="10000"/>
          </a:bodyPr>
          <a:lstStyle/>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FF0000"/>
                </a:solidFill>
                <a:highlight>
                  <a:srgbClr val="FFFFFF"/>
                </a:highlight>
              </a:rPr>
              <a:t> x</a:t>
            </a:r>
            <a:r>
              <a:rPr lang="en-US" dirty="0">
                <a:solidFill>
                  <a:srgbClr val="0000FF"/>
                </a:solidFill>
                <a:highlight>
                  <a:srgbClr val="FFFFFF"/>
                </a:highlight>
              </a:rPr>
              <a:t>:</a:t>
            </a:r>
            <a:r>
              <a:rPr lang="en-US" dirty="0">
                <a:solidFill>
                  <a:srgbClr val="FF0000"/>
                </a:solidFill>
                <a:highlight>
                  <a:srgbClr val="FFFFFF"/>
                </a:highlight>
              </a:rPr>
              <a:t>Name</a:t>
            </a:r>
            <a:r>
              <a:rPr lang="en-US" dirty="0">
                <a:solidFill>
                  <a:srgbClr val="0000FF"/>
                </a:solidFill>
                <a:highlight>
                  <a:srgbClr val="FFFFFF"/>
                </a:highlight>
              </a:rPr>
              <a:t>="DataControl"&gt;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A31515"/>
                </a:solidFill>
                <a:highlight>
                  <a:srgbClr val="FFFFFF"/>
                </a:highlight>
              </a:rPr>
              <a:t>Rectangle</a:t>
            </a:r>
            <a:r>
              <a:rPr lang="en-US" dirty="0">
                <a:solidFill>
                  <a:srgbClr val="FF0000"/>
                </a:solidFill>
                <a:highlight>
                  <a:srgbClr val="FFFFFF"/>
                </a:highlight>
              </a:rPr>
              <a:t> Height</a:t>
            </a:r>
            <a:r>
              <a:rPr lang="en-US" dirty="0">
                <a:solidFill>
                  <a:srgbClr val="0000FF"/>
                </a:solidFill>
                <a:highlight>
                  <a:srgbClr val="FFFFFF"/>
                </a:highlight>
              </a:rPr>
              <a:t>="20"</a:t>
            </a:r>
            <a:r>
              <a:rPr lang="en-US" dirty="0">
                <a:solidFill>
                  <a:srgbClr val="FF0000"/>
                </a:solidFill>
                <a:highlight>
                  <a:srgbClr val="FFFFFF"/>
                </a:highlight>
              </a:rPr>
              <a:t> </a:t>
            </a:r>
            <a:endParaRPr lang="en-US" dirty="0" smtClean="0">
              <a:solidFill>
                <a:srgbClr val="FF0000"/>
              </a:solidFill>
              <a:highlight>
                <a:srgbClr val="FFFFFF"/>
              </a:highlight>
            </a:endParaRPr>
          </a:p>
          <a:p>
            <a:r>
              <a:rPr lang="en-US" dirty="0">
                <a:solidFill>
                  <a:srgbClr val="FF0000"/>
                </a:solidFill>
                <a:highlight>
                  <a:srgbClr val="FFFFFF"/>
                </a:highlight>
              </a:rPr>
              <a:t> </a:t>
            </a:r>
            <a:r>
              <a:rPr lang="en-US" dirty="0" smtClean="0">
                <a:solidFill>
                  <a:srgbClr val="FF0000"/>
                </a:solidFill>
                <a:highlight>
                  <a:srgbClr val="FFFFFF"/>
                </a:highlight>
              </a:rPr>
              <a:t>                      Width</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0000FF"/>
                </a:solidFill>
                <a:highlight>
                  <a:srgbClr val="FFFFFF"/>
                </a:highlight>
              </a:rPr>
              <a:t>}"</a:t>
            </a:r>
            <a:r>
              <a:rPr lang="en-US" dirty="0">
                <a:solidFill>
                  <a:srgbClr val="FF0000"/>
                </a:solidFill>
                <a:highlight>
                  <a:srgbClr val="FFFFFF"/>
                </a:highlight>
              </a:rPr>
              <a:t> Fill</a:t>
            </a:r>
            <a:r>
              <a:rPr lang="en-US" dirty="0">
                <a:solidFill>
                  <a:srgbClr val="0000FF"/>
                </a:solidFill>
                <a:highlight>
                  <a:srgbClr val="FFFFFF"/>
                </a:highlight>
              </a:rPr>
              <a:t>="Red"/&gt;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0000FF"/>
                </a:solidFill>
                <a:highlight>
                  <a:srgbClr val="FFFFFF"/>
                </a:highlight>
              </a:rPr>
              <a:t>&gt;</a:t>
            </a:r>
            <a:endParaRPr lang="en-US" dirty="0">
              <a:solidFill>
                <a:srgbClr val="000000"/>
              </a:solidFill>
              <a:highlight>
                <a:srgbClr val="FFFFFF"/>
              </a:highlight>
            </a:endParaRPr>
          </a:p>
          <a:p>
            <a:endParaRPr lang="ru-RU" dirty="0"/>
          </a:p>
        </p:txBody>
      </p:sp>
      <p:sp>
        <p:nvSpPr>
          <p:cNvPr id="7" name="Rectangle 8"/>
          <p:cNvSpPr/>
          <p:nvPr/>
        </p:nvSpPr>
        <p:spPr bwMode="auto">
          <a:xfrm>
            <a:off x="4843285" y="2573066"/>
            <a:ext cx="1447345" cy="3794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Объект 5"/>
          <p:cNvSpPr txBox="1">
            <a:spLocks/>
          </p:cNvSpPr>
          <p:nvPr/>
        </p:nvSpPr>
        <p:spPr>
          <a:xfrm>
            <a:off x="1056000" y="4149000"/>
            <a:ext cx="10297800" cy="23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solidFill>
                  <a:srgbClr val="0000FF"/>
                </a:solidFill>
                <a:highlight>
                  <a:srgbClr val="FFFFFF"/>
                </a:highlight>
              </a:rPr>
              <a:t>int</a:t>
            </a:r>
            <a:r>
              <a:rPr lang="en-US" dirty="0" smtClean="0">
                <a:solidFill>
                  <a:srgbClr val="000000"/>
                </a:solidFill>
                <a:highlight>
                  <a:srgbClr val="FFFFFF"/>
                </a:highlight>
              </a:rPr>
              <a:t> </a:t>
            </a:r>
            <a:r>
              <a:rPr lang="en-US" dirty="0">
                <a:solidFill>
                  <a:srgbClr val="000000"/>
                </a:solidFill>
                <a:highlight>
                  <a:srgbClr val="FFFFFF"/>
                </a:highlight>
              </a:rPr>
              <a:t>[] Data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0000FF"/>
                </a:solidFill>
                <a:highlight>
                  <a:srgbClr val="FFFFFF"/>
                </a:highlight>
              </a:rPr>
              <a:t>int</a:t>
            </a:r>
            <a:r>
              <a:rPr lang="en-US" dirty="0">
                <a:solidFill>
                  <a:srgbClr val="000000"/>
                </a:solidFill>
                <a:highlight>
                  <a:srgbClr val="FFFFFF"/>
                </a:highlight>
              </a:rPr>
              <a:t>[30];</a:t>
            </a:r>
            <a:endParaRPr lang="en-US" dirty="0" smtClean="0"/>
          </a:p>
          <a:p>
            <a:endParaRPr lang="en-US" dirty="0"/>
          </a:p>
          <a:p>
            <a:r>
              <a:rPr lang="en-US" dirty="0" smtClean="0"/>
              <a:t>…</a:t>
            </a:r>
          </a:p>
          <a:p>
            <a:r>
              <a:rPr lang="en-US" dirty="0" err="1" smtClean="0">
                <a:solidFill>
                  <a:srgbClr val="000000"/>
                </a:solidFill>
                <a:highlight>
                  <a:srgbClr val="FFFFFF"/>
                </a:highlight>
              </a:rPr>
              <a:t>DataControl.ItemsSource</a:t>
            </a:r>
            <a:r>
              <a:rPr lang="en-US" dirty="0" smtClean="0">
                <a:solidFill>
                  <a:srgbClr val="000000"/>
                </a:solidFill>
                <a:highlight>
                  <a:srgbClr val="FFFFFF"/>
                </a:highlight>
              </a:rPr>
              <a:t> </a:t>
            </a:r>
            <a:r>
              <a:rPr lang="en-US" dirty="0">
                <a:solidFill>
                  <a:srgbClr val="000000"/>
                </a:solidFill>
                <a:highlight>
                  <a:srgbClr val="FFFFFF"/>
                </a:highlight>
              </a:rPr>
              <a:t>= Data</a:t>
            </a:r>
            <a:r>
              <a:rPr lang="en-US" dirty="0" smtClean="0">
                <a:solidFill>
                  <a:srgbClr val="000000"/>
                </a:solidFill>
                <a:highlight>
                  <a:srgbClr val="FFFFFF"/>
                </a:highlight>
              </a:rPr>
              <a:t>;</a:t>
            </a:r>
          </a:p>
          <a:p>
            <a:r>
              <a:rPr lang="en-US" dirty="0" smtClean="0">
                <a:solidFill>
                  <a:srgbClr val="000000"/>
                </a:solidFill>
                <a:highlight>
                  <a:srgbClr val="FFFFFF"/>
                </a:highlight>
              </a:rPr>
              <a:t>…</a:t>
            </a:r>
            <a:endParaRPr lang="ru-RU" dirty="0"/>
          </a:p>
        </p:txBody>
      </p:sp>
    </p:spTree>
    <p:extLst>
      <p:ext uri="{BB962C8B-B14F-4D97-AF65-F5344CB8AC3E}">
        <p14:creationId xmlns:p14="http://schemas.microsoft.com/office/powerpoint/2010/main" val="181408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Data </a:t>
            </a:r>
            <a:r>
              <a:rPr lang="en-US" dirty="0" smtClean="0"/>
              <a:t>Binding</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3910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Data Binding to </a:t>
            </a:r>
            <a:r>
              <a:rPr lang="en-US" dirty="0" err="1" smtClean="0"/>
              <a:t>ItemsControl</a:t>
            </a:r>
            <a:endParaRPr lang="ru-RU" dirty="0"/>
          </a:p>
        </p:txBody>
      </p:sp>
      <p:sp>
        <p:nvSpPr>
          <p:cNvPr id="6" name="Объект 5"/>
          <p:cNvSpPr>
            <a:spLocks noGrp="1"/>
          </p:cNvSpPr>
          <p:nvPr>
            <p:ph idx="1"/>
          </p:nvPr>
        </p:nvSpPr>
        <p:spPr>
          <a:xfrm>
            <a:off x="1056000" y="1449000"/>
            <a:ext cx="10297800" cy="2520000"/>
          </a:xfrm>
        </p:spPr>
        <p:txBody>
          <a:bodyPr>
            <a:normAutofit fontScale="92500" lnSpcReduction="20000"/>
          </a:bodyPr>
          <a:lstStyle/>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FF0000"/>
                </a:solidFill>
                <a:highlight>
                  <a:srgbClr val="FFFFFF"/>
                </a:highlight>
              </a:rPr>
              <a:t> x</a:t>
            </a:r>
            <a:r>
              <a:rPr lang="en-US" dirty="0">
                <a:solidFill>
                  <a:srgbClr val="0000FF"/>
                </a:solidFill>
                <a:highlight>
                  <a:srgbClr val="FFFFFF"/>
                </a:highlight>
              </a:rPr>
              <a:t>:</a:t>
            </a:r>
            <a:r>
              <a:rPr lang="en-US" dirty="0">
                <a:solidFill>
                  <a:srgbClr val="FF0000"/>
                </a:solidFill>
                <a:highlight>
                  <a:srgbClr val="FFFFFF"/>
                </a:highlight>
              </a:rPr>
              <a:t>Name</a:t>
            </a:r>
            <a:r>
              <a:rPr lang="en-US" dirty="0">
                <a:solidFill>
                  <a:srgbClr val="0000FF"/>
                </a:solidFill>
                <a:highlight>
                  <a:srgbClr val="FFFFFF"/>
                </a:highlight>
              </a:rPr>
              <a:t>="</a:t>
            </a:r>
            <a:r>
              <a:rPr lang="en-US" dirty="0" smtClean="0">
                <a:solidFill>
                  <a:srgbClr val="0000FF"/>
                </a:solidFill>
                <a:highlight>
                  <a:srgbClr val="FFFFFF"/>
                </a:highlight>
              </a:rPr>
              <a:t>DataControl</a:t>
            </a:r>
            <a:r>
              <a:rPr lang="en-US" dirty="0">
                <a:solidFill>
                  <a:srgbClr val="0000FF"/>
                </a:solidFill>
                <a:highlight>
                  <a:srgbClr val="FFFFFF"/>
                </a:highlight>
              </a:rPr>
              <a:t>"</a:t>
            </a:r>
            <a:endParaRPr lang="en-US" dirty="0" smtClean="0">
              <a:solidFill>
                <a:srgbClr val="0000FF"/>
              </a:solidFill>
              <a:highlight>
                <a:srgbClr val="FFFFFF"/>
              </a:highlight>
            </a:endParaRPr>
          </a:p>
          <a:p>
            <a:r>
              <a:rPr lang="en-US" dirty="0">
                <a:solidFill>
                  <a:srgbClr val="0000FF"/>
                </a:solidFill>
                <a:highlight>
                  <a:srgbClr val="FFFFFF"/>
                </a:highlight>
              </a:rPr>
              <a:t>	 </a:t>
            </a:r>
            <a:r>
              <a:rPr lang="en-US" dirty="0" smtClean="0">
                <a:solidFill>
                  <a:srgbClr val="0000FF"/>
                </a:solidFill>
                <a:highlight>
                  <a:srgbClr val="FFFFFF"/>
                </a:highlight>
              </a:rPr>
              <a:t>     </a:t>
            </a:r>
            <a:r>
              <a:rPr lang="en-US" dirty="0" err="1" smtClean="0">
                <a:solidFill>
                  <a:srgbClr val="FF0000"/>
                </a:solidFill>
                <a:highlight>
                  <a:srgbClr val="FFFFFF"/>
                </a:highlight>
              </a:rPr>
              <a:t>ItemsSource</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FF0000"/>
                </a:solidFill>
                <a:highlight>
                  <a:srgbClr val="FFFFFF"/>
                </a:highlight>
              </a:rPr>
              <a:t> Data</a:t>
            </a:r>
            <a:r>
              <a:rPr lang="en-US" dirty="0">
                <a:solidFill>
                  <a:srgbClr val="0000FF"/>
                </a:solidFill>
                <a:highlight>
                  <a:srgbClr val="FFFFFF"/>
                </a:highlight>
              </a:rPr>
              <a:t>,</a:t>
            </a:r>
            <a:r>
              <a:rPr lang="en-US" dirty="0">
                <a:solidFill>
                  <a:srgbClr val="FF0000"/>
                </a:solidFill>
                <a:highlight>
                  <a:srgbClr val="FFFFFF"/>
                </a:highlight>
              </a:rPr>
              <a:t> Mode</a:t>
            </a:r>
            <a:r>
              <a:rPr lang="en-US" dirty="0">
                <a:solidFill>
                  <a:srgbClr val="0000FF"/>
                </a:solidFill>
                <a:highlight>
                  <a:srgbClr val="FFFFFF"/>
                </a:highlight>
              </a:rPr>
              <a:t>=</a:t>
            </a:r>
            <a:r>
              <a:rPr lang="en-US" dirty="0" err="1">
                <a:solidFill>
                  <a:srgbClr val="0000FF"/>
                </a:solidFill>
                <a:highlight>
                  <a:srgbClr val="FFFFFF"/>
                </a:highlight>
              </a:rPr>
              <a:t>OneWay</a:t>
            </a:r>
            <a:r>
              <a:rPr lang="en-US" dirty="0">
                <a:solidFill>
                  <a:srgbClr val="0000FF"/>
                </a:solidFill>
                <a:highlight>
                  <a:srgbClr val="FFFFFF"/>
                </a:highlight>
              </a:rPr>
              <a:t>}"</a:t>
            </a:r>
            <a:r>
              <a:rPr lang="en-US" dirty="0" smtClean="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A31515"/>
                </a:solidFill>
                <a:highlight>
                  <a:srgbClr val="FFFFFF"/>
                </a:highlight>
              </a:rPr>
              <a:t>Rectangle</a:t>
            </a:r>
            <a:r>
              <a:rPr lang="en-US" dirty="0">
                <a:solidFill>
                  <a:srgbClr val="FF0000"/>
                </a:solidFill>
                <a:highlight>
                  <a:srgbClr val="FFFFFF"/>
                </a:highlight>
              </a:rPr>
              <a:t> Height</a:t>
            </a:r>
            <a:r>
              <a:rPr lang="en-US" dirty="0">
                <a:solidFill>
                  <a:srgbClr val="0000FF"/>
                </a:solidFill>
                <a:highlight>
                  <a:srgbClr val="FFFFFF"/>
                </a:highlight>
              </a:rPr>
              <a:t>="20"</a:t>
            </a:r>
            <a:r>
              <a:rPr lang="en-US" dirty="0">
                <a:solidFill>
                  <a:srgbClr val="FF0000"/>
                </a:solidFill>
                <a:highlight>
                  <a:srgbClr val="FFFFFF"/>
                </a:highlight>
              </a:rPr>
              <a:t> </a:t>
            </a:r>
            <a:endParaRPr lang="en-US" dirty="0" smtClean="0">
              <a:solidFill>
                <a:srgbClr val="FF0000"/>
              </a:solidFill>
              <a:highlight>
                <a:srgbClr val="FFFFFF"/>
              </a:highlight>
            </a:endParaRPr>
          </a:p>
          <a:p>
            <a:r>
              <a:rPr lang="en-US" dirty="0">
                <a:solidFill>
                  <a:srgbClr val="FF0000"/>
                </a:solidFill>
                <a:highlight>
                  <a:srgbClr val="FFFFFF"/>
                </a:highlight>
              </a:rPr>
              <a:t> </a:t>
            </a:r>
            <a:r>
              <a:rPr lang="en-US" dirty="0" smtClean="0">
                <a:solidFill>
                  <a:srgbClr val="FF0000"/>
                </a:solidFill>
                <a:highlight>
                  <a:srgbClr val="FFFFFF"/>
                </a:highlight>
              </a:rPr>
              <a:t>                      Width</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0000FF"/>
                </a:solidFill>
                <a:highlight>
                  <a:srgbClr val="FFFFFF"/>
                </a:highlight>
              </a:rPr>
              <a:t>}"</a:t>
            </a:r>
            <a:r>
              <a:rPr lang="en-US" dirty="0">
                <a:solidFill>
                  <a:srgbClr val="FF0000"/>
                </a:solidFill>
                <a:highlight>
                  <a:srgbClr val="FFFFFF"/>
                </a:highlight>
              </a:rPr>
              <a:t> Fill</a:t>
            </a:r>
            <a:r>
              <a:rPr lang="en-US" dirty="0">
                <a:solidFill>
                  <a:srgbClr val="0000FF"/>
                </a:solidFill>
                <a:highlight>
                  <a:srgbClr val="FFFFFF"/>
                </a:highlight>
              </a:rPr>
              <a:t>="Red"/&gt;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0000FF"/>
                </a:solidFill>
                <a:highlight>
                  <a:srgbClr val="FFFFFF"/>
                </a:highlight>
              </a:rPr>
              <a:t>&gt;</a:t>
            </a:r>
            <a:endParaRPr lang="en-US" dirty="0">
              <a:solidFill>
                <a:srgbClr val="000000"/>
              </a:solidFill>
              <a:highlight>
                <a:srgbClr val="FFFFFF"/>
              </a:highlight>
            </a:endParaRPr>
          </a:p>
          <a:p>
            <a:endParaRPr lang="ru-RU" dirty="0"/>
          </a:p>
        </p:txBody>
      </p:sp>
      <p:sp>
        <p:nvSpPr>
          <p:cNvPr id="7" name="Rectangle 8"/>
          <p:cNvSpPr/>
          <p:nvPr/>
        </p:nvSpPr>
        <p:spPr bwMode="auto">
          <a:xfrm>
            <a:off x="4296000" y="1629000"/>
            <a:ext cx="3600000" cy="3794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Объект 5"/>
          <p:cNvSpPr txBox="1">
            <a:spLocks/>
          </p:cNvSpPr>
          <p:nvPr/>
        </p:nvSpPr>
        <p:spPr>
          <a:xfrm>
            <a:off x="1056000" y="4149000"/>
            <a:ext cx="10297800" cy="72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0000FF"/>
                </a:solidFill>
                <a:highlight>
                  <a:srgbClr val="FFFFFF"/>
                </a:highlight>
              </a:rPr>
              <a:t>public</a:t>
            </a:r>
            <a:r>
              <a:rPr lang="en-US" dirty="0" smtClean="0">
                <a:solidFill>
                  <a:srgbClr val="000000"/>
                </a:solidFill>
                <a:highlight>
                  <a:srgbClr val="FFFFFF"/>
                </a:highlight>
              </a:rPr>
              <a:t> </a:t>
            </a:r>
            <a:r>
              <a:rPr lang="en-US" dirty="0" err="1">
                <a:solidFill>
                  <a:srgbClr val="2B91AF"/>
                </a:solidFill>
                <a:highlight>
                  <a:srgbClr val="FFFFFF"/>
                </a:highlight>
              </a:rPr>
              <a:t>ObservableCollection</a:t>
            </a:r>
            <a:r>
              <a:rPr lang="en-US" dirty="0">
                <a:solidFill>
                  <a:srgbClr val="000000"/>
                </a:solidFill>
                <a:highlight>
                  <a:srgbClr val="FFFFFF"/>
                </a:highlight>
              </a:rPr>
              <a:t>&lt;</a:t>
            </a:r>
            <a:r>
              <a:rPr lang="en-US" dirty="0" err="1">
                <a:solidFill>
                  <a:srgbClr val="0000FF"/>
                </a:solidFill>
                <a:highlight>
                  <a:srgbClr val="FFFFFF"/>
                </a:highlight>
              </a:rPr>
              <a:t>int</a:t>
            </a:r>
            <a:r>
              <a:rPr lang="en-US" dirty="0">
                <a:solidFill>
                  <a:srgbClr val="000000"/>
                </a:solidFill>
                <a:highlight>
                  <a:srgbClr val="FFFFFF"/>
                </a:highlight>
              </a:rPr>
              <a:t>&gt; Data { </a:t>
            </a:r>
            <a:r>
              <a:rPr lang="en-US" dirty="0">
                <a:solidFill>
                  <a:srgbClr val="0000FF"/>
                </a:solidFill>
                <a:highlight>
                  <a:srgbClr val="FFFFFF"/>
                </a:highlight>
              </a:rPr>
              <a:t>get</a:t>
            </a:r>
            <a:r>
              <a:rPr lang="en-US" dirty="0">
                <a:solidFill>
                  <a:srgbClr val="000000"/>
                </a:solidFill>
                <a:highlight>
                  <a:srgbClr val="FFFFFF"/>
                </a:highlight>
              </a:rPr>
              <a:t>; </a:t>
            </a:r>
            <a:r>
              <a:rPr lang="en-US" dirty="0">
                <a:solidFill>
                  <a:srgbClr val="0000FF"/>
                </a:solidFill>
                <a:highlight>
                  <a:srgbClr val="FFFFFF"/>
                </a:highlight>
              </a:rPr>
              <a:t>set</a:t>
            </a:r>
            <a:r>
              <a:rPr lang="en-US" dirty="0">
                <a:solidFill>
                  <a:srgbClr val="000000"/>
                </a:solidFill>
                <a:highlight>
                  <a:srgbClr val="FFFFFF"/>
                </a:highlight>
              </a:rPr>
              <a:t>; } </a:t>
            </a:r>
            <a:endParaRPr lang="en-US" dirty="0" smtClean="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ObservableCollection</a:t>
            </a:r>
            <a:r>
              <a:rPr lang="en-US" dirty="0">
                <a:solidFill>
                  <a:srgbClr val="000000"/>
                </a:solidFill>
                <a:highlight>
                  <a:srgbClr val="FFFFFF"/>
                </a:highlight>
              </a:rPr>
              <a:t>&lt;</a:t>
            </a:r>
            <a:r>
              <a:rPr lang="en-US" dirty="0" err="1">
                <a:solidFill>
                  <a:srgbClr val="0000FF"/>
                </a:solidFill>
                <a:highlight>
                  <a:srgbClr val="FFFFFF"/>
                </a:highlight>
              </a:rPr>
              <a:t>int</a:t>
            </a:r>
            <a:r>
              <a:rPr lang="en-US" dirty="0" smtClean="0">
                <a:solidFill>
                  <a:srgbClr val="000000"/>
                </a:solidFill>
                <a:highlight>
                  <a:srgbClr val="FFFFFF"/>
                </a:highlight>
              </a:rPr>
              <a:t>&gt;();</a:t>
            </a:r>
            <a:endParaRPr lang="en-US" dirty="0" smtClean="0"/>
          </a:p>
        </p:txBody>
      </p:sp>
      <p:sp>
        <p:nvSpPr>
          <p:cNvPr id="10" name="Текст 2"/>
          <p:cNvSpPr txBox="1">
            <a:spLocks/>
          </p:cNvSpPr>
          <p:nvPr/>
        </p:nvSpPr>
        <p:spPr>
          <a:xfrm>
            <a:off x="996607" y="5049000"/>
            <a:ext cx="7079393" cy="158812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lang="en-US" sz="2400" dirty="0" smtClean="0">
                <a:gradFill>
                  <a:gsLst>
                    <a:gs pos="1250">
                      <a:srgbClr val="0078D7"/>
                    </a:gs>
                    <a:gs pos="99000">
                      <a:srgbClr val="0078D7"/>
                    </a:gs>
                  </a:gsLst>
                  <a:lin ang="5400000" scaled="0"/>
                </a:gradFill>
                <a:latin typeface="Segoe UI Light"/>
              </a:rPr>
              <a:t>Data Binding works with properties, not fields / variables</a:t>
            </a:r>
            <a:r>
              <a:rPr lang="ru-RU" sz="2400" dirty="0" smtClean="0">
                <a:gradFill>
                  <a:gsLst>
                    <a:gs pos="1250">
                      <a:srgbClr val="0078D7"/>
                    </a:gs>
                    <a:gs pos="99000">
                      <a:srgbClr val="0078D7"/>
                    </a:gs>
                  </a:gsLst>
                  <a:lin ang="5400000" scaled="0"/>
                </a:gradFill>
                <a:latin typeface="Segoe UI Light"/>
              </a:rPr>
              <a:t/>
            </a:r>
            <a:br>
              <a:rPr lang="ru-RU" sz="2400" dirty="0" smtClean="0">
                <a:gradFill>
                  <a:gsLst>
                    <a:gs pos="1250">
                      <a:srgbClr val="0078D7"/>
                    </a:gs>
                    <a:gs pos="99000">
                      <a:srgbClr val="0078D7"/>
                    </a:gs>
                  </a:gsLst>
                  <a:lin ang="5400000" scaled="0"/>
                </a:gradFill>
                <a:latin typeface="Segoe UI Light"/>
              </a:rPr>
            </a:br>
            <a:r>
              <a:rPr lang="en-US" sz="2400" dirty="0" smtClean="0">
                <a:gradFill>
                  <a:gsLst>
                    <a:gs pos="1250">
                      <a:srgbClr val="0078D7"/>
                    </a:gs>
                    <a:gs pos="99000">
                      <a:srgbClr val="0078D7"/>
                    </a:gs>
                  </a:gsLst>
                  <a:lin ang="5400000" scaled="0"/>
                </a:gradFill>
                <a:latin typeface="Segoe UI Light"/>
              </a:rPr>
              <a:t>Property should be public</a:t>
            </a:r>
            <a:endParaRPr lang="ru-RU" sz="2400" dirty="0" smtClean="0">
              <a:gradFill>
                <a:gsLst>
                  <a:gs pos="1250">
                    <a:srgbClr val="0078D7"/>
                  </a:gs>
                  <a:gs pos="99000">
                    <a:srgbClr val="0078D7"/>
                  </a:gs>
                </a:gsLst>
                <a:lin ang="5400000" scaled="0"/>
              </a:gradFill>
              <a:latin typeface="Segoe UI Light"/>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Segoe UI Light"/>
                <a:ea typeface="+mn-ea"/>
                <a:cs typeface="+mn-cs"/>
              </a:rPr>
              <a:t>To </a:t>
            </a:r>
            <a:r>
              <a:rPr lang="en-US" sz="2400" dirty="0" smtClean="0">
                <a:gradFill>
                  <a:gsLst>
                    <a:gs pos="1250">
                      <a:srgbClr val="0078D7"/>
                    </a:gs>
                    <a:gs pos="99000">
                      <a:srgbClr val="0078D7"/>
                    </a:gs>
                  </a:gsLst>
                  <a:lin ang="5400000" scaled="0"/>
                </a:gradFill>
                <a:latin typeface="Segoe UI Light"/>
              </a:rPr>
              <a:t>auto-update, we need </a:t>
            </a:r>
            <a:r>
              <a:rPr kumimoji="0" lang="en-US" sz="2400" b="0" i="0" u="none" strike="noStrike" kern="1200" cap="none" spc="0" normalizeH="0" baseline="0" noProof="0" dirty="0" err="1" smtClean="0">
                <a:ln>
                  <a:noFill/>
                </a:ln>
                <a:gradFill>
                  <a:gsLst>
                    <a:gs pos="1250">
                      <a:srgbClr val="0078D7"/>
                    </a:gs>
                    <a:gs pos="99000">
                      <a:srgbClr val="0078D7"/>
                    </a:gs>
                  </a:gsLst>
                  <a:lin ang="5400000" scaled="0"/>
                </a:gradFill>
                <a:effectLst/>
                <a:uLnTx/>
                <a:uFillTx/>
                <a:latin typeface="Segoe UI Light"/>
                <a:ea typeface="+mn-ea"/>
                <a:cs typeface="+mn-cs"/>
              </a:rPr>
              <a:t>ObservableCollection</a:t>
            </a:r>
            <a:endParaRPr kumimoji="0" lang="ru-RU" sz="1600" b="0" i="0" u="none" strike="noStrike" kern="1200" cap="none" spc="0" normalizeH="0" baseline="0" noProof="0" dirty="0">
              <a:ln>
                <a:noFill/>
              </a:ln>
              <a:solidFill>
                <a:srgbClr val="333333"/>
              </a:solidFill>
              <a:effectLst/>
              <a:uLnTx/>
              <a:uFillTx/>
              <a:latin typeface="Segoe UI Light"/>
              <a:ea typeface="+mn-ea"/>
              <a:cs typeface="+mn-cs"/>
            </a:endParaRPr>
          </a:p>
        </p:txBody>
      </p:sp>
    </p:spTree>
    <p:extLst>
      <p:ext uri="{BB962C8B-B14F-4D97-AF65-F5344CB8AC3E}">
        <p14:creationId xmlns:p14="http://schemas.microsoft.com/office/powerpoint/2010/main" val="49426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ru-RU" dirty="0" smtClean="0"/>
              <a:t>2</a:t>
            </a:r>
            <a:r>
              <a:rPr lang="en-US" dirty="0" smtClean="0"/>
              <a:t>:</a:t>
            </a:r>
            <a:br>
              <a:rPr lang="en-US" dirty="0" smtClean="0"/>
            </a:br>
            <a:r>
              <a:rPr lang="en-US" dirty="0" smtClean="0"/>
              <a:t>Sorting with </a:t>
            </a:r>
            <a:r>
              <a:rPr lang="en-US" dirty="0" err="1" smtClean="0"/>
              <a:t>DataBinding</a:t>
            </a:r>
            <a:endParaRPr lang="ru-RU" dirty="0"/>
          </a:p>
        </p:txBody>
      </p:sp>
    </p:spTree>
    <p:extLst>
      <p:ext uri="{BB962C8B-B14F-4D97-AF65-F5344CB8AC3E}">
        <p14:creationId xmlns:p14="http://schemas.microsoft.com/office/powerpoint/2010/main" val="71954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Simple way to show data in UI</a:t>
            </a:r>
            <a:endParaRPr lang="en-US" dirty="0"/>
          </a:p>
        </p:txBody>
      </p:sp>
      <p:sp>
        <p:nvSpPr>
          <p:cNvPr id="4" name="Content Placeholder 3"/>
          <p:cNvSpPr>
            <a:spLocks noGrp="1"/>
          </p:cNvSpPr>
          <p:nvPr>
            <p:ph type="body" sz="quarter" idx="10"/>
          </p:nvPr>
        </p:nvSpPr>
        <p:spPr>
          <a:xfrm>
            <a:off x="269239" y="1189177"/>
            <a:ext cx="11653523" cy="4709944"/>
          </a:xfrm>
        </p:spPr>
        <p:txBody>
          <a:bodyPr/>
          <a:lstStyle/>
          <a:p>
            <a:pPr marL="0" indent="0">
              <a:buNone/>
            </a:pPr>
            <a:r>
              <a:rPr lang="en-US" dirty="0" smtClean="0"/>
              <a:t>XAML Layout:</a:t>
            </a:r>
            <a:endParaRPr lang="en-US" dirty="0" smtClean="0"/>
          </a:p>
          <a:p>
            <a:endParaRPr lang="en-US" dirty="0" smtClean="0"/>
          </a:p>
          <a:p>
            <a:endParaRPr lang="en-US" dirty="0" smtClean="0"/>
          </a:p>
          <a:p>
            <a:endParaRPr lang="en-US" dirty="0" smtClean="0"/>
          </a:p>
          <a:p>
            <a:endParaRPr lang="en-US" dirty="0" smtClean="0"/>
          </a:p>
          <a:p>
            <a:pPr marL="0" indent="0">
              <a:buNone/>
            </a:pPr>
            <a:r>
              <a:rPr lang="en-US" dirty="0" smtClean="0"/>
              <a:t>C# Code:</a:t>
            </a:r>
            <a:endParaRPr lang="en-US" dirty="0" smtClean="0"/>
          </a:p>
          <a:p>
            <a:endParaRPr lang="en-US" dirty="0" smtClean="0"/>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HorizontalAlignment</a:t>
            </a:r>
            <a:r>
              <a:rPr lang="en-US" dirty="0">
                <a:solidFill>
                  <a:srgbClr val="0000FF"/>
                </a:solidFill>
                <a:highlight>
                  <a:srgbClr val="FFFFFF"/>
                </a:highlight>
                <a:latin typeface="Consolas" panose="020B0609020204030204" pitchFamily="49" charset="0"/>
              </a:rPr>
              <a:t>="Center"</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VerticalAlignment</a:t>
            </a:r>
            <a:r>
              <a:rPr lang="en-US" dirty="0">
                <a:solidFill>
                  <a:srgbClr val="0000FF"/>
                </a:solidFill>
                <a:highlight>
                  <a:srgbClr val="FFFFFF"/>
                </a:highlight>
                <a:latin typeface="Consolas" panose="020B0609020204030204" pitchFamily="49" charset="0"/>
              </a:rPr>
              <a:t>="Center"&gt;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="Img</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Loading...</a:t>
            </a:r>
            <a:r>
              <a:rPr lang="en-US" dirty="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TextBlock</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5229000"/>
            <a:ext cx="5509212" cy="923330"/>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Temp.Text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x.main.temp.ToString</a:t>
            </a:r>
            <a:r>
              <a:rPr lang="en-US" dirty="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Img.Source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img</a:t>
            </a:r>
            <a:r>
              <a:rPr lang="en-US"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5776940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Binding</a:t>
            </a:r>
            <a:endParaRPr lang="en-US" dirty="0"/>
          </a:p>
        </p:txBody>
      </p:sp>
      <p:sp>
        <p:nvSpPr>
          <p:cNvPr id="4" name="Content Placeholder 3"/>
          <p:cNvSpPr>
            <a:spLocks noGrp="1"/>
          </p:cNvSpPr>
          <p:nvPr>
            <p:ph type="body" sz="quarter" idx="10"/>
          </p:nvPr>
        </p:nvSpPr>
        <p:spPr>
          <a:xfrm>
            <a:off x="269239" y="1189177"/>
            <a:ext cx="11653523" cy="3382529"/>
          </a:xfrm>
        </p:spPr>
        <p:txBody>
          <a:bodyPr/>
          <a:lstStyle/>
          <a:p>
            <a:pPr marL="0" indent="0">
              <a:buNone/>
            </a:pPr>
            <a:r>
              <a:rPr lang="en-US" dirty="0" smtClean="0"/>
              <a:t>XAML Layout:</a:t>
            </a:r>
            <a:endParaRPr lang="en-US" dirty="0" smtClean="0"/>
          </a:p>
          <a:p>
            <a:endParaRPr lang="en-US" dirty="0" smtClean="0"/>
          </a:p>
          <a:p>
            <a:endParaRPr lang="en-US" dirty="0" smtClean="0"/>
          </a:p>
          <a:p>
            <a:endParaRPr lang="en-US" dirty="0" smtClean="0"/>
          </a:p>
          <a:p>
            <a:pPr marL="0" indent="0">
              <a:buNone/>
            </a:pPr>
            <a:r>
              <a:rPr lang="en-US" dirty="0" smtClean="0"/>
              <a:t>C# Code:</a:t>
            </a:r>
            <a:endParaRPr lang="en-US" dirty="0" smtClean="0"/>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smtClean="0">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Img“ Source=“{Binding Image}”/&gt;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Temp“ Text=“{Binding Temperature}”/&gt;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4567694"/>
            <a:ext cx="5509212" cy="2308324"/>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VM = new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DataContext</a:t>
            </a:r>
            <a:r>
              <a:rPr lang="en-US" dirty="0" smtClean="0">
                <a:solidFill>
                  <a:srgbClr val="000000"/>
                </a:solidFill>
                <a:highlight>
                  <a:srgbClr val="FFFFFF"/>
                </a:highlight>
                <a:latin typeface="Consolas" panose="020B0609020204030204" pitchFamily="49" charset="0"/>
              </a:rPr>
              <a:t> = VM;</a:t>
            </a:r>
          </a:p>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class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Temperature { get; set;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BitmapImage</a:t>
            </a:r>
            <a:r>
              <a:rPr lang="en-US" dirty="0" smtClean="0">
                <a:solidFill>
                  <a:srgbClr val="000000"/>
                </a:solidFill>
                <a:highlight>
                  <a:srgbClr val="FFFFFF"/>
                </a:highlight>
                <a:latin typeface="Consolas" panose="020B0609020204030204" pitchFamily="49" charset="0"/>
              </a:rPr>
              <a:t> Image { get; set; }</a:t>
            </a:r>
          </a:p>
          <a:p>
            <a:r>
              <a:rPr lang="en-US" dirty="0" smtClean="0">
                <a:solidFill>
                  <a:srgbClr val="000000"/>
                </a:solidFill>
                <a:highlight>
                  <a:srgbClr val="FFFFFF"/>
                </a:highlight>
                <a:latin typeface="Consolas" panose="020B0609020204030204" pitchFamily="49" charset="0"/>
              </a:rPr>
              <a:t>… }</a:t>
            </a:r>
            <a:endParaRPr lang="ru-RU" dirty="0"/>
          </a:p>
        </p:txBody>
      </p:sp>
    </p:spTree>
    <p:extLst>
      <p:ext uri="{BB962C8B-B14F-4D97-AF65-F5344CB8AC3E}">
        <p14:creationId xmlns:p14="http://schemas.microsoft.com/office/powerpoint/2010/main" val="3028996302"/>
      </p:ext>
    </p:extLst>
  </p:cSld>
  <p:clrMapOvr>
    <a:masterClrMapping/>
  </p:clrMapOvr>
  <p:transition>
    <p:fade/>
  </p:transition>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3210</TotalTime>
  <Words>872</Words>
  <Application>Microsoft Office PowerPoint</Application>
  <PresentationFormat>Широкоэкранный</PresentationFormat>
  <Paragraphs>208</Paragraphs>
  <Slides>23</Slides>
  <Notes>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4</vt:i4>
      </vt:variant>
      <vt:variant>
        <vt:lpstr>Заголовки слайдов</vt:lpstr>
      </vt:variant>
      <vt:variant>
        <vt:i4>23</vt:i4>
      </vt:variant>
    </vt:vector>
  </HeadingPairs>
  <TitlesOfParts>
    <vt:vector size="38" baseType="lpstr">
      <vt:lpstr>Arial</vt:lpstr>
      <vt:lpstr>Calibri</vt:lpstr>
      <vt:lpstr>Consolas</vt:lpstr>
      <vt:lpstr>Segoe Light</vt:lpstr>
      <vt:lpstr>Segoe UI</vt:lpstr>
      <vt:lpstr>Segoe UI Light</vt:lpstr>
      <vt:lpstr>Segoe UI Semibold</vt:lpstr>
      <vt:lpstr>Segoe UI Semilight</vt:lpstr>
      <vt:lpstr>Segoe UI Symbol</vt:lpstr>
      <vt:lpstr>Times New Roman</vt:lpstr>
      <vt:lpstr>Wingdings</vt:lpstr>
      <vt:lpstr>Тема Office</vt:lpstr>
      <vt:lpstr>MSVID_White_Blue_Accent_16x9_2013_06</vt:lpstr>
      <vt:lpstr>BUILD WHITE TEMPLATE</vt:lpstr>
      <vt:lpstr>1_BUILD WHITE TEMPLATE</vt:lpstr>
      <vt:lpstr>Universal Application Development on Windows Platform for Beginners  Module 2: Data Binding and MVVM</vt:lpstr>
      <vt:lpstr>Example: Interactive Sort</vt:lpstr>
      <vt:lpstr>DEMO 01: Interactive Sort</vt:lpstr>
      <vt:lpstr>Item Template in ItemsControl</vt:lpstr>
      <vt:lpstr>Data Binding</vt:lpstr>
      <vt:lpstr>Data Binding to ItemsControl</vt:lpstr>
      <vt:lpstr>DEMO 02: Sorting with DataBinding</vt:lpstr>
      <vt:lpstr>Simple way to show data in UI</vt:lpstr>
      <vt:lpstr>Data Binding</vt:lpstr>
      <vt:lpstr>DEMO 03: Using ViewModel.</vt:lpstr>
      <vt:lpstr>Model-View-ViewModel (MVVM) Pattern</vt:lpstr>
      <vt:lpstr>DataBinding Sytax</vt:lpstr>
      <vt:lpstr>How the Field Knows, When to Update?</vt:lpstr>
      <vt:lpstr>Properties and Collections</vt:lpstr>
      <vt:lpstr>Displaying Collection Data</vt:lpstr>
      <vt:lpstr>DEMO 04: Collection Binding</vt:lpstr>
      <vt:lpstr>x:Bind vs. Binding</vt:lpstr>
      <vt:lpstr>DEMO 05: Static vs. Dynamic Binding</vt:lpstr>
      <vt:lpstr>Main Differences from Dynamic Binding</vt:lpstr>
      <vt:lpstr>Презентация PowerPoint</vt:lpstr>
      <vt:lpstr>Conclusion</vt:lpstr>
      <vt:lpstr>Contact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104</cp:revision>
  <dcterms:created xsi:type="dcterms:W3CDTF">2013-05-05T18:28:09Z</dcterms:created>
  <dcterms:modified xsi:type="dcterms:W3CDTF">2015-12-06T20:32:28Z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