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5041" r:id="rId4"/>
    <p:sldMasterId id="2147485060" r:id="rId5"/>
    <p:sldMasterId id="2147485152" r:id="rId6"/>
  </p:sldMasterIdLst>
  <p:notesMasterIdLst>
    <p:notesMasterId r:id="rId19"/>
  </p:notesMasterIdLst>
  <p:handoutMasterIdLst>
    <p:handoutMasterId r:id="rId20"/>
  </p:handoutMasterIdLst>
  <p:sldIdLst>
    <p:sldId id="389" r:id="rId7"/>
    <p:sldId id="387" r:id="rId8"/>
    <p:sldId id="306" r:id="rId9"/>
    <p:sldId id="384" r:id="rId10"/>
    <p:sldId id="395" r:id="rId11"/>
    <p:sldId id="382" r:id="rId12"/>
    <p:sldId id="386" r:id="rId13"/>
    <p:sldId id="394" r:id="rId14"/>
    <p:sldId id="383" r:id="rId15"/>
    <p:sldId id="388" r:id="rId16"/>
    <p:sldId id="391" r:id="rId17"/>
    <p:sldId id="392"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B02962-814A-4707-809F-1A7FBFC77F41}">
          <p14:sldIdLst>
            <p14:sldId id="389"/>
            <p14:sldId id="387"/>
            <p14:sldId id="306"/>
            <p14:sldId id="384"/>
            <p14:sldId id="395"/>
            <p14:sldId id="382"/>
            <p14:sldId id="386"/>
            <p14:sldId id="394"/>
            <p14:sldId id="383"/>
            <p14:sldId id="388"/>
            <p14:sldId id="391"/>
            <p14:sldId id="3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767676"/>
    <a:srgbClr val="2F5994"/>
    <a:srgbClr val="0078D7"/>
    <a:srgbClr val="F2F2F2"/>
    <a:srgbClr val="202124"/>
    <a:srgbClr val="0B5A99"/>
    <a:srgbClr val="216398"/>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6" autoAdjust="0"/>
    <p:restoredTop sz="95288" autoAdjust="0"/>
  </p:normalViewPr>
  <p:slideViewPr>
    <p:cSldViewPr snapToGrid="0">
      <p:cViewPr varScale="1">
        <p:scale>
          <a:sx n="66" d="100"/>
          <a:sy n="66" d="100"/>
        </p:scale>
        <p:origin x="816" y="31"/>
      </p:cViewPr>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12/7/2015 10:53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27791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12/7/2015 10:53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540070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12/7/2015 10:53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22483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10:53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12</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315061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772337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2319206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21490311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4231107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51879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97407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69152789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1133881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41816333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901473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3143174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0310532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715891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058611"/>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29775419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417065666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4057438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15772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930108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1" y="6356351"/>
            <a:ext cx="2743200" cy="365125"/>
          </a:xfrm>
          <a:prstGeom prst="rect">
            <a:avLst/>
          </a:prstGeom>
        </p:spPr>
        <p:txBody>
          <a:bodyPr/>
          <a:lstStyle/>
          <a:p>
            <a:pPr defTabSz="914367"/>
            <a:fld id="{E7B94D1A-0277-43F2-91AF-16186F4AA5C7}" type="datetimeFigureOut">
              <a:rPr lang="en-US" smtClean="0">
                <a:solidFill>
                  <a:srgbClr val="404040"/>
                </a:solidFill>
              </a:rPr>
              <a:pPr defTabSz="914367"/>
              <a:t>12/7/2015</a:t>
            </a:fld>
            <a:endParaRPr lang="en-US">
              <a:solidFill>
                <a:srgbClr val="404040"/>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7"/>
            <a:endParaRPr lang="en-US">
              <a:solidFill>
                <a:srgbClr val="404040"/>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7"/>
            <a:fld id="{F244BFF5-CF07-4137-9059-16D41660439E}" type="slidenum">
              <a:rPr lang="en-US" smtClean="0">
                <a:solidFill>
                  <a:srgbClr val="404040"/>
                </a:solidFill>
              </a:rPr>
              <a:pPr defTabSz="914367"/>
              <a:t>‹#›</a:t>
            </a:fld>
            <a:endParaRPr lang="en-US">
              <a:solidFill>
                <a:srgbClr val="404040"/>
              </a:solidFill>
            </a:endParaRPr>
          </a:p>
        </p:txBody>
      </p:sp>
    </p:spTree>
    <p:extLst>
      <p:ext uri="{BB962C8B-B14F-4D97-AF65-F5344CB8AC3E}">
        <p14:creationId xmlns:p14="http://schemas.microsoft.com/office/powerpoint/2010/main" val="14790930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6" y="225146"/>
            <a:ext cx="11615490" cy="739775"/>
          </a:xfrm>
        </p:spPr>
        <p:txBody>
          <a:bodyPr/>
          <a:lstStyle>
            <a:lvl1pPr>
              <a:defRPr>
                <a:solidFill>
                  <a:schemeClr val="accent3"/>
                </a:solidFill>
                <a:latin typeface="Segoe UI Semilight" panose="020B0402040204020203" pitchFamily="34" charset="0"/>
                <a:cs typeface="Segoe UI Semilight" panose="020B04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71127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053841"/>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4618"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417180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207865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091829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26112705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5727657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042203487"/>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1749477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969437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1570792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627412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0706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19971311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83187148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32465401"/>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463933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223060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1" y="6356351"/>
            <a:ext cx="2743200" cy="365125"/>
          </a:xfrm>
          <a:prstGeom prst="rect">
            <a:avLst/>
          </a:prstGeom>
        </p:spPr>
        <p:txBody>
          <a:bodyPr/>
          <a:lstStyle/>
          <a:p>
            <a:pPr defTabSz="914367"/>
            <a:fld id="{E7B94D1A-0277-43F2-91AF-16186F4AA5C7}" type="datetimeFigureOut">
              <a:rPr lang="en-US" smtClean="0">
                <a:solidFill>
                  <a:srgbClr val="404040"/>
                </a:solidFill>
              </a:rPr>
              <a:pPr defTabSz="914367"/>
              <a:t>12/7/2015</a:t>
            </a:fld>
            <a:endParaRPr lang="en-US">
              <a:solidFill>
                <a:srgbClr val="404040"/>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7"/>
            <a:endParaRPr lang="en-US">
              <a:solidFill>
                <a:srgbClr val="404040"/>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7"/>
            <a:fld id="{F244BFF5-CF07-4137-9059-16D41660439E}" type="slidenum">
              <a:rPr lang="en-US" smtClean="0">
                <a:solidFill>
                  <a:srgbClr val="404040"/>
                </a:solidFill>
              </a:rPr>
              <a:pPr defTabSz="914367"/>
              <a:t>‹#›</a:t>
            </a:fld>
            <a:endParaRPr lang="en-US">
              <a:solidFill>
                <a:srgbClr val="404040"/>
              </a:solidFill>
            </a:endParaRPr>
          </a:p>
        </p:txBody>
      </p:sp>
    </p:spTree>
    <p:extLst>
      <p:ext uri="{BB962C8B-B14F-4D97-AF65-F5344CB8AC3E}">
        <p14:creationId xmlns:p14="http://schemas.microsoft.com/office/powerpoint/2010/main" val="13525997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84985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889523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631355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0067703"/>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03476791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2016109464"/>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4097948984"/>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147195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49264647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77649545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3526603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26623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427673353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334728768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195594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582603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15821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6" y="225146"/>
            <a:ext cx="11615490" cy="739775"/>
          </a:xfrm>
        </p:spPr>
        <p:txBody>
          <a:bodyPr/>
          <a:lstStyle>
            <a:lvl1pPr>
              <a:defRPr>
                <a:solidFill>
                  <a:schemeClr val="accent3"/>
                </a:solidFill>
                <a:latin typeface="Segoe UI Semilight" panose="020B0402040204020203" pitchFamily="34" charset="0"/>
                <a:cs typeface="Segoe UI Semilight" panose="020B04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4118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4.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3.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4.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image" Target="../media/image4.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theme" Target="../theme/theme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theme" Target="../theme/theme6.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19" Type="http://schemas.openxmlformats.org/officeDocument/2006/relationships/image" Target="../media/image4.png"/><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1" r:id="rId5"/>
    <p:sldLayoutId id="2147483684" r:id="rId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9" r:id="rId10"/>
    <p:sldLayoutId id="2147485032" r:id="rId11"/>
    <p:sldLayoutId id="2147485037" r:id="rId12"/>
    <p:sldLayoutId id="2147485175" r:id="rId13"/>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9" r:id="rId10"/>
    <p:sldLayoutId id="2147485006" r:id="rId11"/>
    <p:sldLayoutId id="2147483724" r:id="rId12"/>
    <p:sldLayoutId id="2147485173" r:id="rId13"/>
    <p:sldLayoutId id="2147485174" r:id="rId1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719169806"/>
      </p:ext>
    </p:extLst>
  </p:cSld>
  <p:clrMap bg1="lt1" tx1="dk1" bg2="lt2" tx2="dk2" accent1="accent1" accent2="accent2" accent3="accent3" accent4="accent4" accent5="accent5" accent6="accent6" hlink="hlink" folHlink="folHlink"/>
  <p:sldLayoutIdLst>
    <p:sldLayoutId id="2147485042" r:id="rId1"/>
    <p:sldLayoutId id="2147485043" r:id="rId2"/>
    <p:sldLayoutId id="2147485044" r:id="rId3"/>
    <p:sldLayoutId id="2147485045" r:id="rId4"/>
    <p:sldLayoutId id="2147485046" r:id="rId5"/>
    <p:sldLayoutId id="2147485047" r:id="rId6"/>
    <p:sldLayoutId id="2147485048" r:id="rId7"/>
    <p:sldLayoutId id="2147485049" r:id="rId8"/>
    <p:sldLayoutId id="2147485050" r:id="rId9"/>
    <p:sldLayoutId id="2147485051" r:id="rId10"/>
    <p:sldLayoutId id="2147485052" r:id="rId11"/>
    <p:sldLayoutId id="2147485053" r:id="rId12"/>
    <p:sldLayoutId id="2147485054" r:id="rId13"/>
    <p:sldLayoutId id="2147485055" r:id="rId14"/>
    <p:sldLayoutId id="2147485056" r:id="rId15"/>
    <p:sldLayoutId id="2147485057" r:id="rId16"/>
    <p:sldLayoutId id="2147485058" r:id="rId17"/>
    <p:sldLayoutId id="2147485059" r:id="rId1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37019351"/>
      </p:ext>
    </p:extLst>
  </p:cSld>
  <p:clrMap bg1="lt1" tx1="dk1" bg2="lt2" tx2="dk2" accent1="accent1" accent2="accent2" accent3="accent3" accent4="accent4" accent5="accent5" accent6="accent6" hlink="hlink" folHlink="folHlink"/>
  <p:sldLayoutIdLst>
    <p:sldLayoutId id="2147485061" r:id="rId1"/>
    <p:sldLayoutId id="2147485062" r:id="rId2"/>
    <p:sldLayoutId id="2147485063" r:id="rId3"/>
    <p:sldLayoutId id="2147485064" r:id="rId4"/>
    <p:sldLayoutId id="2147485065" r:id="rId5"/>
    <p:sldLayoutId id="2147485066" r:id="rId6"/>
    <p:sldLayoutId id="2147485067" r:id="rId7"/>
    <p:sldLayoutId id="2147485068" r:id="rId8"/>
    <p:sldLayoutId id="2147485069" r:id="rId9"/>
    <p:sldLayoutId id="2147485070" r:id="rId10"/>
    <p:sldLayoutId id="2147485071" r:id="rId11"/>
    <p:sldLayoutId id="2147485072" r:id="rId12"/>
    <p:sldLayoutId id="2147485073" r:id="rId13"/>
    <p:sldLayoutId id="2147485074" r:id="rId14"/>
    <p:sldLayoutId id="2147485075" r:id="rId15"/>
    <p:sldLayoutId id="2147485076" r:id="rId16"/>
    <p:sldLayoutId id="2147485077" r:id="rId17"/>
    <p:sldLayoutId id="2147485171" r:id="rId1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1944807"/>
      </p:ext>
    </p:extLst>
  </p:cSld>
  <p:clrMap bg1="lt1" tx1="dk1" bg2="lt2" tx2="dk2" accent1="accent1" accent2="accent2" accent3="accent3" accent4="accent4" accent5="accent5" accent6="accent6" hlink="hlink" folHlink="folHlink"/>
  <p:sldLayoutIdLst>
    <p:sldLayoutId id="2147485153" r:id="rId1"/>
    <p:sldLayoutId id="2147485154" r:id="rId2"/>
    <p:sldLayoutId id="2147485155" r:id="rId3"/>
    <p:sldLayoutId id="2147485156" r:id="rId4"/>
    <p:sldLayoutId id="2147485157" r:id="rId5"/>
    <p:sldLayoutId id="2147485158" r:id="rId6"/>
    <p:sldLayoutId id="2147485159" r:id="rId7"/>
    <p:sldLayoutId id="2147485160" r:id="rId8"/>
    <p:sldLayoutId id="2147485161" r:id="rId9"/>
    <p:sldLayoutId id="2147485162" r:id="rId10"/>
    <p:sldLayoutId id="2147485163" r:id="rId11"/>
    <p:sldLayoutId id="2147485164" r:id="rId12"/>
    <p:sldLayoutId id="2147485165" r:id="rId13"/>
    <p:sldLayoutId id="2147485166" r:id="rId14"/>
    <p:sldLayoutId id="2147485167" r:id="rId15"/>
    <p:sldLayoutId id="2147485168" r:id="rId16"/>
    <p:sldLayoutId id="2147485170" r:id="rId1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0" y="4367032"/>
            <a:ext cx="1364400" cy="1210203"/>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solidFill>
                  <a:srgbClr val="00188F"/>
                </a:solidFill>
              </a:rPr>
              <a:t>Разработка универсальных приложений на платформе </a:t>
            </a:r>
            <a:r>
              <a:rPr lang="en-US" sz="4000" dirty="0" smtClean="0">
                <a:solidFill>
                  <a:srgbClr val="00188F"/>
                </a:solidFill>
              </a:rPr>
              <a:t>Windows</a:t>
            </a:r>
            <a:br>
              <a:rPr lang="en-US" sz="4000" dirty="0" smtClean="0">
                <a:solidFill>
                  <a:srgbClr val="00188F"/>
                </a:solidFill>
              </a:rPr>
            </a:br>
            <a:r>
              <a:rPr lang="ru-RU" sz="4000" dirty="0" smtClean="0">
                <a:solidFill>
                  <a:srgbClr val="00188F"/>
                </a:solidFill>
              </a:rPr>
              <a:t/>
            </a:r>
            <a:br>
              <a:rPr lang="ru-RU" sz="4000" dirty="0" smtClean="0">
                <a:solidFill>
                  <a:srgbClr val="00188F"/>
                </a:solidFill>
              </a:rPr>
            </a:br>
            <a:r>
              <a:rPr lang="ru-RU" sz="4000" dirty="0" smtClean="0">
                <a:solidFill>
                  <a:srgbClr val="00188F"/>
                </a:solidFill>
              </a:rPr>
              <a:t>Часть </a:t>
            </a:r>
            <a:r>
              <a:rPr lang="en-US" sz="4000" dirty="0">
                <a:solidFill>
                  <a:srgbClr val="00188F"/>
                </a:solidFill>
              </a:rPr>
              <a:t>9</a:t>
            </a:r>
            <a:r>
              <a:rPr lang="ru-RU" sz="4000" dirty="0" smtClean="0">
                <a:solidFill>
                  <a:srgbClr val="00188F"/>
                </a:solidFill>
              </a:rPr>
              <a:t>: Публикация приложения в магазин</a:t>
            </a:r>
            <a:endParaRPr lang="ru-RU" sz="4000" dirty="0">
              <a:solidFill>
                <a:srgbClr val="00188F"/>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ru-RU" dirty="0" smtClean="0"/>
              <a:t>Мария Горелкина</a:t>
            </a:r>
            <a:endParaRPr lang="en-US" dirty="0" smtClean="0"/>
          </a:p>
          <a:p>
            <a:r>
              <a:rPr lang="en-US" sz="2400" dirty="0" smtClean="0"/>
              <a:t>magore@microsoft.com | twitter.com/</a:t>
            </a:r>
            <a:r>
              <a:rPr lang="en-US" sz="2400" dirty="0" err="1" smtClean="0"/>
              <a:t>MariaGorelkina</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806626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Заключение</a:t>
            </a:r>
            <a:endParaRPr lang="en-US" dirty="0"/>
          </a:p>
        </p:txBody>
      </p:sp>
      <p:sp>
        <p:nvSpPr>
          <p:cNvPr id="4" name="Content Placeholder 3"/>
          <p:cNvSpPr>
            <a:spLocks noGrp="1"/>
          </p:cNvSpPr>
          <p:nvPr>
            <p:ph type="body" sz="quarter" idx="11"/>
          </p:nvPr>
        </p:nvSpPr>
        <p:spPr>
          <a:xfrm>
            <a:off x="274638" y="1583196"/>
            <a:ext cx="7474902" cy="3545979"/>
          </a:xfrm>
        </p:spPr>
        <p:txBody>
          <a:bodyPr/>
          <a:lstStyle/>
          <a:p>
            <a:pPr marL="0" indent="0"/>
            <a:r>
              <a:rPr lang="ru-RU" sz="3600" dirty="0" smtClean="0">
                <a:solidFill>
                  <a:srgbClr val="0078D7"/>
                </a:solidFill>
                <a:latin typeface="+mj-lt"/>
              </a:rPr>
              <a:t>Создание пакета приложения</a:t>
            </a:r>
          </a:p>
          <a:p>
            <a:pPr marL="0" indent="0"/>
            <a:r>
              <a:rPr lang="ru-RU" sz="3600" dirty="0" smtClean="0">
                <a:solidFill>
                  <a:srgbClr val="0078D7"/>
                </a:solidFill>
                <a:latin typeface="+mj-lt"/>
              </a:rPr>
              <a:t>Публикация приложения в магазин</a:t>
            </a:r>
          </a:p>
          <a:p>
            <a:pPr marL="0" indent="0"/>
            <a:r>
              <a:rPr lang="ru-RU" sz="3600" dirty="0" smtClean="0">
                <a:solidFill>
                  <a:srgbClr val="0078D7"/>
                </a:solidFill>
                <a:latin typeface="+mj-lt"/>
              </a:rPr>
              <a:t>Монетизация</a:t>
            </a:r>
          </a:p>
          <a:p>
            <a:pPr marL="0" indent="0"/>
            <a:endParaRPr lang="ru-RU" sz="2745" dirty="0" smtClean="0"/>
          </a:p>
          <a:p>
            <a:pPr marL="0" indent="0"/>
            <a:endParaRPr lang="ru-RU" sz="2745" dirty="0"/>
          </a:p>
          <a:p>
            <a:pPr marL="0" indent="0"/>
            <a:endParaRPr lang="en-US" sz="2745" dirty="0"/>
          </a:p>
        </p:txBody>
      </p:sp>
      <p:sp>
        <p:nvSpPr>
          <p:cNvPr id="5" name="Text Placeholder 1"/>
          <p:cNvSpPr txBox="1">
            <a:spLocks/>
          </p:cNvSpPr>
          <p:nvPr/>
        </p:nvSpPr>
        <p:spPr>
          <a:xfrm>
            <a:off x="325752" y="4406086"/>
            <a:ext cx="11653523" cy="1034129"/>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ru-RU" sz="3200" dirty="0">
                <a:solidFill>
                  <a:schemeClr val="tx1"/>
                </a:solidFill>
              </a:rPr>
              <a:t>Ресурсы</a:t>
            </a:r>
            <a:r>
              <a:rPr lang="ru-RU" sz="3200" dirty="0" smtClean="0">
                <a:solidFill>
                  <a:schemeClr val="tx1"/>
                </a:solidFill>
              </a:rPr>
              <a:t>:</a:t>
            </a:r>
          </a:p>
          <a:p>
            <a:r>
              <a:rPr lang="en-US" sz="2400" dirty="0" smtClean="0">
                <a:solidFill>
                  <a:srgbClr val="0078D7"/>
                </a:solidFill>
              </a:rPr>
              <a:t>https://github.com/evangelism/Win10UWPCourse</a:t>
            </a:r>
            <a:endParaRPr lang="en-US" sz="2400" dirty="0">
              <a:solidFill>
                <a:srgbClr val="0078D7"/>
              </a:solidFill>
            </a:endParaRPr>
          </a:p>
        </p:txBody>
      </p:sp>
    </p:spTree>
    <p:extLst>
      <p:ext uri="{BB962C8B-B14F-4D97-AF65-F5344CB8AC3E}">
        <p14:creationId xmlns:p14="http://schemas.microsoft.com/office/powerpoint/2010/main" val="165965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a:xfrm>
            <a:off x="1056000" y="4149138"/>
            <a:ext cx="10297800" cy="1524200"/>
          </a:xfrm>
        </p:spPr>
        <p:txBody>
          <a:bodyPr/>
          <a:lstStyle/>
          <a:p>
            <a:r>
              <a:rPr lang="ru-RU" dirty="0" smtClean="0"/>
              <a:t>Мария Горелкина</a:t>
            </a:r>
          </a:p>
          <a:p>
            <a:pPr lvl="1"/>
            <a:r>
              <a:rPr lang="en-US" dirty="0" smtClean="0"/>
              <a:t>Microsoft</a:t>
            </a:r>
          </a:p>
          <a:p>
            <a:pPr lvl="1"/>
            <a:r>
              <a:rPr lang="en-US" dirty="0" smtClean="0"/>
              <a:t>magore@microsoft.com &amp; @</a:t>
            </a:r>
            <a:r>
              <a:rPr lang="en-US" dirty="0" err="1" smtClean="0"/>
              <a:t>MariaGorelkina</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00" y="1856275"/>
            <a:ext cx="1923818" cy="1706400"/>
          </a:xfrm>
          <a:prstGeom prst="wedgeEllipseCallout">
            <a:avLst>
              <a:gd name="adj1" fmla="val -46497"/>
              <a:gd name="adj2" fmla="val 50046"/>
            </a:avLst>
          </a:prstGeom>
        </p:spPr>
      </p:pic>
    </p:spTree>
    <p:extLst>
      <p:ext uri="{BB962C8B-B14F-4D97-AF65-F5344CB8AC3E}">
        <p14:creationId xmlns:p14="http://schemas.microsoft.com/office/powerpoint/2010/main" val="2595682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50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Содержание</a:t>
            </a:r>
            <a:endParaRPr lang="en-US" dirty="0"/>
          </a:p>
        </p:txBody>
      </p:sp>
      <p:sp>
        <p:nvSpPr>
          <p:cNvPr id="4" name="Content Placeholder 3"/>
          <p:cNvSpPr>
            <a:spLocks noGrp="1"/>
          </p:cNvSpPr>
          <p:nvPr>
            <p:ph type="body" sz="quarter" idx="11"/>
          </p:nvPr>
        </p:nvSpPr>
        <p:spPr>
          <a:xfrm>
            <a:off x="274638" y="1583196"/>
            <a:ext cx="7474902" cy="3545979"/>
          </a:xfrm>
        </p:spPr>
        <p:txBody>
          <a:bodyPr/>
          <a:lstStyle/>
          <a:p>
            <a:pPr marL="0" indent="0"/>
            <a:r>
              <a:rPr lang="ru-RU" sz="3600" dirty="0" smtClean="0">
                <a:solidFill>
                  <a:srgbClr val="0078D7"/>
                </a:solidFill>
                <a:latin typeface="+mj-lt"/>
              </a:rPr>
              <a:t>Создание пакета приложения</a:t>
            </a:r>
          </a:p>
          <a:p>
            <a:pPr marL="0" indent="0"/>
            <a:r>
              <a:rPr lang="ru-RU" sz="3600" dirty="0" smtClean="0">
                <a:solidFill>
                  <a:srgbClr val="0078D7"/>
                </a:solidFill>
                <a:latin typeface="+mj-lt"/>
              </a:rPr>
              <a:t>Публикация приложения в магазин</a:t>
            </a:r>
          </a:p>
          <a:p>
            <a:pPr marL="0" indent="0"/>
            <a:r>
              <a:rPr lang="ru-RU" sz="3600" dirty="0" smtClean="0">
                <a:solidFill>
                  <a:srgbClr val="0078D7"/>
                </a:solidFill>
                <a:latin typeface="+mj-lt"/>
              </a:rPr>
              <a:t>Монетизация</a:t>
            </a:r>
          </a:p>
          <a:p>
            <a:pPr marL="0" indent="0"/>
            <a:endParaRPr lang="en-US" sz="2745" dirty="0"/>
          </a:p>
        </p:txBody>
      </p:sp>
    </p:spTree>
    <p:extLst>
      <p:ext uri="{BB962C8B-B14F-4D97-AF65-F5344CB8AC3E}">
        <p14:creationId xmlns:p14="http://schemas.microsoft.com/office/powerpoint/2010/main" val="2833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Ц</a:t>
            </a:r>
            <a:r>
              <a:rPr lang="ru-RU" dirty="0" smtClean="0"/>
              <a:t>ентр разработчика</a:t>
            </a:r>
            <a:endParaRPr lang="en-US" dirty="0"/>
          </a:p>
        </p:txBody>
      </p:sp>
      <p:sp>
        <p:nvSpPr>
          <p:cNvPr id="4" name="Content Placeholder 3"/>
          <p:cNvSpPr>
            <a:spLocks noGrp="1"/>
          </p:cNvSpPr>
          <p:nvPr>
            <p:ph type="body" sz="quarter" idx="11"/>
          </p:nvPr>
        </p:nvSpPr>
        <p:spPr>
          <a:xfrm>
            <a:off x="409194" y="1095516"/>
            <a:ext cx="6007041" cy="3545979"/>
          </a:xfrm>
        </p:spPr>
        <p:txBody>
          <a:bodyPr/>
          <a:lstStyle/>
          <a:p>
            <a:pPr marL="0" indent="0"/>
            <a:r>
              <a:rPr lang="ru-RU" sz="2745" dirty="0" smtClean="0">
                <a:latin typeface="+mj-lt"/>
              </a:rPr>
              <a:t>Единое место для публикации всех </a:t>
            </a:r>
            <a:r>
              <a:rPr lang="en-US" sz="2745" dirty="0" smtClean="0">
                <a:latin typeface="+mj-lt"/>
              </a:rPr>
              <a:t>Windows </a:t>
            </a:r>
            <a:r>
              <a:rPr lang="ru-RU" sz="2745" dirty="0" smtClean="0">
                <a:latin typeface="+mj-lt"/>
              </a:rPr>
              <a:t>приложений</a:t>
            </a:r>
            <a:endParaRPr lang="en-US" sz="2745" dirty="0" smtClean="0">
              <a:latin typeface="+mj-lt"/>
            </a:endParaRPr>
          </a:p>
          <a:p>
            <a:pPr marL="448193" indent="-448193">
              <a:buFont typeface="Wingdings" panose="05000000000000000000" pitchFamily="2" charset="2"/>
              <a:buChar char="ü"/>
            </a:pPr>
            <a:r>
              <a:rPr lang="ru-RU" sz="2745" dirty="0" smtClean="0">
                <a:latin typeface="+mj-lt"/>
              </a:rPr>
              <a:t>Единая регистрация</a:t>
            </a:r>
            <a:endParaRPr lang="en-US" sz="2745" dirty="0" smtClean="0">
              <a:latin typeface="+mj-lt"/>
            </a:endParaRPr>
          </a:p>
          <a:p>
            <a:pPr marL="448193" indent="-448193">
              <a:buFont typeface="Wingdings" panose="05000000000000000000" pitchFamily="2" charset="2"/>
              <a:buChar char="ü"/>
            </a:pPr>
            <a:r>
              <a:rPr lang="ru-RU" sz="2745" dirty="0" smtClean="0">
                <a:latin typeface="+mj-lt"/>
              </a:rPr>
              <a:t>Единый выпуск приложений</a:t>
            </a:r>
            <a:endParaRPr lang="en-US" sz="2745" dirty="0">
              <a:latin typeface="+mj-lt"/>
            </a:endParaRPr>
          </a:p>
          <a:p>
            <a:pPr marL="448193" indent="-448193">
              <a:buFont typeface="Wingdings" panose="05000000000000000000" pitchFamily="2" charset="2"/>
              <a:buChar char="ü"/>
            </a:pPr>
            <a:r>
              <a:rPr lang="ru-RU" sz="2745" dirty="0" smtClean="0">
                <a:latin typeface="+mj-lt"/>
              </a:rPr>
              <a:t>Инструменты привлечения потребителей</a:t>
            </a:r>
            <a:endParaRPr lang="en-US" sz="2745" dirty="0">
              <a:latin typeface="+mj-lt"/>
            </a:endParaRPr>
          </a:p>
          <a:p>
            <a:pPr marL="448193" indent="-448193">
              <a:buFont typeface="Wingdings" panose="05000000000000000000" pitchFamily="2" charset="2"/>
              <a:buChar char="ü"/>
            </a:pPr>
            <a:r>
              <a:rPr lang="ru-RU" sz="2745" dirty="0" smtClean="0">
                <a:latin typeface="+mj-lt"/>
              </a:rPr>
              <a:t>Инструменты взаимодействия с потребителем</a:t>
            </a:r>
            <a:endParaRPr lang="en-US" sz="2745" dirty="0">
              <a:latin typeface="+mj-lt"/>
            </a:endParaRPr>
          </a:p>
          <a:p>
            <a:pPr marL="448193" indent="-448193">
              <a:buFont typeface="Wingdings" panose="05000000000000000000" pitchFamily="2" charset="2"/>
              <a:buChar char="ü"/>
            </a:pPr>
            <a:r>
              <a:rPr lang="ru-RU" sz="2745" dirty="0">
                <a:latin typeface="+mj-lt"/>
              </a:rPr>
              <a:t>М</a:t>
            </a:r>
            <a:r>
              <a:rPr lang="ru-RU" sz="2745" dirty="0" smtClean="0">
                <a:latin typeface="+mj-lt"/>
              </a:rPr>
              <a:t>онетизация</a:t>
            </a:r>
            <a:endParaRPr lang="en-US" sz="2745" dirty="0">
              <a:latin typeface="+mj-lt"/>
            </a:endParaRPr>
          </a:p>
          <a:p>
            <a:pPr marL="448193" indent="-448193">
              <a:buFont typeface="Wingdings" panose="05000000000000000000" pitchFamily="2" charset="2"/>
              <a:buChar char="ü"/>
            </a:pPr>
            <a:r>
              <a:rPr lang="ru-RU" sz="2745" dirty="0" smtClean="0">
                <a:latin typeface="+mj-lt"/>
              </a:rPr>
              <a:t>Аналитика</a:t>
            </a:r>
            <a:endParaRPr lang="en-US" sz="2745" dirty="0">
              <a:latin typeface="+mj-lt"/>
            </a:endParaRPr>
          </a:p>
          <a:p>
            <a:pPr marL="448193" indent="-448193">
              <a:buFont typeface="Wingdings" panose="05000000000000000000" pitchFamily="2" charset="2"/>
              <a:buChar char="ü"/>
            </a:pPr>
            <a:r>
              <a:rPr lang="ru-RU" sz="2745" dirty="0" smtClean="0">
                <a:latin typeface="+mj-lt"/>
              </a:rPr>
              <a:t>Единая точка получения прибыли</a:t>
            </a:r>
            <a:endParaRPr lang="en-US" sz="2745" dirty="0">
              <a:latin typeface="+mj-lt"/>
            </a:endParaRPr>
          </a:p>
          <a:p>
            <a:pPr marL="0" indent="0"/>
            <a:endParaRPr lang="en-US" sz="2745" dirty="0"/>
          </a:p>
        </p:txBody>
      </p:sp>
      <p:sp>
        <p:nvSpPr>
          <p:cNvPr id="8" name="Rectangle 7"/>
          <p:cNvSpPr/>
          <p:nvPr/>
        </p:nvSpPr>
        <p:spPr>
          <a:xfrm>
            <a:off x="457200" y="6153028"/>
            <a:ext cx="2209580" cy="362072"/>
          </a:xfrm>
          <a:prstGeom prst="rect">
            <a:avLst/>
          </a:prstGeom>
        </p:spPr>
        <p:txBody>
          <a:bodyPr wrap="none">
            <a:spAutoFit/>
          </a:bodyPr>
          <a:lstStyle/>
          <a:p>
            <a:pPr defTabSz="914367"/>
            <a:r>
              <a:rPr lang="en-US" sz="1765" b="1" dirty="0">
                <a:solidFill>
                  <a:srgbClr val="0070C0"/>
                </a:solidFill>
                <a:latin typeface="Segoe UI Light"/>
              </a:rPr>
              <a:t>DEV.WINDOWS.COM</a:t>
            </a:r>
          </a:p>
        </p:txBody>
      </p:sp>
    </p:spTree>
    <p:extLst>
      <p:ext uri="{BB962C8B-B14F-4D97-AF65-F5344CB8AC3E}">
        <p14:creationId xmlns:p14="http://schemas.microsoft.com/office/powerpoint/2010/main" val="283902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пакета приложения</a:t>
            </a:r>
            <a:endParaRPr lang="en-US" dirty="0"/>
          </a:p>
        </p:txBody>
      </p:sp>
      <p:sp>
        <p:nvSpPr>
          <p:cNvPr id="3" name="TextBox 2"/>
          <p:cNvSpPr txBox="1"/>
          <p:nvPr/>
        </p:nvSpPr>
        <p:spPr>
          <a:xfrm>
            <a:off x="354831" y="1501513"/>
            <a:ext cx="7979813" cy="5219891"/>
          </a:xfrm>
          <a:prstGeom prst="rect">
            <a:avLst/>
          </a:prstGeom>
          <a:noFill/>
        </p:spPr>
        <p:txBody>
          <a:bodyPr wrap="none" lIns="182880" tIns="146304" rIns="182880" bIns="146304" rtlCol="0">
            <a:spAutoFit/>
          </a:bodyPr>
          <a:lstStyle/>
          <a:p>
            <a:pPr>
              <a:lnSpc>
                <a:spcPct val="90000"/>
              </a:lnSpc>
              <a:spcAft>
                <a:spcPts val="600"/>
              </a:spcAft>
            </a:pPr>
            <a:r>
              <a:rPr lang="ru-RU" sz="2800" dirty="0" smtClean="0">
                <a:gradFill>
                  <a:gsLst>
                    <a:gs pos="2917">
                      <a:schemeClr val="tx1"/>
                    </a:gs>
                    <a:gs pos="30000">
                      <a:schemeClr val="tx1"/>
                    </a:gs>
                  </a:gsLst>
                  <a:lin ang="5400000" scaled="0"/>
                </a:gradFill>
                <a:latin typeface="+mj-lt"/>
              </a:rPr>
              <a:t>Привязка приложения к аккаунту</a:t>
            </a:r>
          </a:p>
          <a:p>
            <a:pPr>
              <a:lnSpc>
                <a:spcPct val="90000"/>
              </a:lnSpc>
              <a:spcAft>
                <a:spcPts val="600"/>
              </a:spcAft>
            </a:pPr>
            <a:endParaRPr lang="ru-RU" sz="2800" dirty="0" smtClean="0">
              <a:gradFill>
                <a:gsLst>
                  <a:gs pos="2917">
                    <a:schemeClr val="tx1"/>
                  </a:gs>
                  <a:gs pos="30000">
                    <a:schemeClr val="tx1"/>
                  </a:gs>
                </a:gsLst>
                <a:lin ang="5400000" scaled="0"/>
              </a:gradFill>
              <a:latin typeface="+mj-lt"/>
            </a:endParaRPr>
          </a:p>
          <a:p>
            <a:pPr>
              <a:lnSpc>
                <a:spcPct val="90000"/>
              </a:lnSpc>
              <a:spcAft>
                <a:spcPts val="600"/>
              </a:spcAft>
            </a:pPr>
            <a:r>
              <a:rPr lang="ru-RU" sz="2800" dirty="0" smtClean="0">
                <a:gradFill>
                  <a:gsLst>
                    <a:gs pos="2917">
                      <a:schemeClr val="tx1"/>
                    </a:gs>
                    <a:gs pos="30000">
                      <a:schemeClr val="tx1"/>
                    </a:gs>
                  </a:gsLst>
                  <a:lin ang="5400000" scaled="0"/>
                </a:gradFill>
                <a:latin typeface="+mj-lt"/>
              </a:rPr>
              <a:t>Версия приложения, выбор целевой платформы</a:t>
            </a:r>
          </a:p>
          <a:p>
            <a:pPr>
              <a:lnSpc>
                <a:spcPct val="90000"/>
              </a:lnSpc>
              <a:spcAft>
                <a:spcPts val="600"/>
              </a:spcAft>
            </a:pPr>
            <a:endParaRPr lang="ru-RU" sz="2800" dirty="0" smtClean="0">
              <a:gradFill>
                <a:gsLst>
                  <a:gs pos="2917">
                    <a:schemeClr val="tx1"/>
                  </a:gs>
                  <a:gs pos="30000">
                    <a:schemeClr val="tx1"/>
                  </a:gs>
                </a:gsLst>
                <a:lin ang="5400000" scaled="0"/>
              </a:gradFill>
              <a:latin typeface="+mj-lt"/>
            </a:endParaRPr>
          </a:p>
          <a:p>
            <a:pPr>
              <a:lnSpc>
                <a:spcPct val="90000"/>
              </a:lnSpc>
              <a:spcAft>
                <a:spcPts val="600"/>
              </a:spcAft>
            </a:pPr>
            <a:r>
              <a:rPr lang="ru-RU" sz="2800" dirty="0" smtClean="0">
                <a:gradFill>
                  <a:gsLst>
                    <a:gs pos="2917">
                      <a:schemeClr val="tx1"/>
                    </a:gs>
                    <a:gs pos="30000">
                      <a:schemeClr val="tx1"/>
                    </a:gs>
                  </a:gsLst>
                  <a:lin ang="5400000" scaled="0"/>
                </a:gradFill>
                <a:latin typeface="+mj-lt"/>
              </a:rPr>
              <a:t>Автоматизированные </a:t>
            </a:r>
            <a:r>
              <a:rPr lang="ru-RU" sz="2800" dirty="0" smtClean="0">
                <a:gradFill>
                  <a:gsLst>
                    <a:gs pos="2917">
                      <a:schemeClr val="tx1"/>
                    </a:gs>
                    <a:gs pos="30000">
                      <a:schemeClr val="tx1"/>
                    </a:gs>
                  </a:gsLst>
                  <a:lin ang="5400000" scaled="0"/>
                </a:gradFill>
                <a:latin typeface="+mj-lt"/>
              </a:rPr>
              <a:t>тесты</a:t>
            </a:r>
            <a:endParaRPr lang="en-US" sz="2800" dirty="0">
              <a:gradFill>
                <a:gsLst>
                  <a:gs pos="2917">
                    <a:schemeClr val="tx1"/>
                  </a:gs>
                  <a:gs pos="30000">
                    <a:schemeClr val="tx1"/>
                  </a:gs>
                </a:gsLst>
                <a:lin ang="5400000" scaled="0"/>
              </a:gradFill>
              <a:latin typeface="+mj-lt"/>
            </a:endParaRPr>
          </a:p>
          <a:p>
            <a:pPr>
              <a:lnSpc>
                <a:spcPct val="90000"/>
              </a:lnSpc>
              <a:spcAft>
                <a:spcPts val="600"/>
              </a:spcAft>
            </a:pPr>
            <a:endParaRPr lang="en-US" sz="2800" dirty="0" smtClean="0">
              <a:gradFill>
                <a:gsLst>
                  <a:gs pos="2917">
                    <a:schemeClr val="tx1"/>
                  </a:gs>
                  <a:gs pos="30000">
                    <a:schemeClr val="tx1"/>
                  </a:gs>
                </a:gsLst>
                <a:lin ang="5400000" scaled="0"/>
              </a:gradFill>
              <a:latin typeface="+mj-lt"/>
            </a:endParaRPr>
          </a:p>
          <a:p>
            <a:pPr>
              <a:lnSpc>
                <a:spcPct val="90000"/>
              </a:lnSpc>
              <a:spcAft>
                <a:spcPts val="600"/>
              </a:spcAft>
            </a:pPr>
            <a:r>
              <a:rPr lang="ru-RU" sz="2800" dirty="0" smtClean="0">
                <a:gradFill>
                  <a:gsLst>
                    <a:gs pos="2917">
                      <a:schemeClr val="tx1"/>
                    </a:gs>
                    <a:gs pos="30000">
                      <a:schemeClr val="tx1"/>
                    </a:gs>
                  </a:gsLst>
                  <a:lin ang="5400000" scaled="0"/>
                </a:gradFill>
                <a:latin typeface="+mj-lt"/>
              </a:rPr>
              <a:t>Задумайтесь о рекламе</a:t>
            </a:r>
            <a:endParaRPr lang="ru-RU" sz="2800" dirty="0" smtClean="0">
              <a:gradFill>
                <a:gsLst>
                  <a:gs pos="2917">
                    <a:schemeClr val="tx1"/>
                  </a:gs>
                  <a:gs pos="30000">
                    <a:schemeClr val="tx1"/>
                  </a:gs>
                </a:gsLst>
                <a:lin ang="5400000" scaled="0"/>
              </a:gradFill>
              <a:latin typeface="+mj-lt"/>
            </a:endParaRPr>
          </a:p>
          <a:p>
            <a:pPr>
              <a:lnSpc>
                <a:spcPct val="90000"/>
              </a:lnSpc>
              <a:spcAft>
                <a:spcPts val="600"/>
              </a:spcAft>
            </a:pPr>
            <a:endParaRPr lang="ru-RU" sz="2800" dirty="0" smtClean="0">
              <a:gradFill>
                <a:gsLst>
                  <a:gs pos="2917">
                    <a:schemeClr val="tx1"/>
                  </a:gs>
                  <a:gs pos="30000">
                    <a:schemeClr val="tx1"/>
                  </a:gs>
                </a:gsLst>
                <a:lin ang="5400000" scaled="0"/>
              </a:gradFill>
              <a:latin typeface="+mj-lt"/>
            </a:endParaRPr>
          </a:p>
          <a:p>
            <a:pPr>
              <a:lnSpc>
                <a:spcPct val="90000"/>
              </a:lnSpc>
              <a:spcAft>
                <a:spcPts val="600"/>
              </a:spcAft>
            </a:pPr>
            <a:r>
              <a:rPr lang="ru-RU" sz="2800" dirty="0" smtClean="0">
                <a:gradFill>
                  <a:gsLst>
                    <a:gs pos="2917">
                      <a:schemeClr val="tx1"/>
                    </a:gs>
                    <a:gs pos="30000">
                      <a:schemeClr val="tx1"/>
                    </a:gs>
                  </a:gsLst>
                  <a:lin ang="5400000" scaled="0"/>
                </a:gradFill>
                <a:latin typeface="+mj-lt"/>
              </a:rPr>
              <a:t>Сборка пакета</a:t>
            </a:r>
          </a:p>
          <a:p>
            <a:pPr marL="457200" indent="-457200">
              <a:lnSpc>
                <a:spcPct val="90000"/>
              </a:lnSpc>
              <a:spcAft>
                <a:spcPts val="600"/>
              </a:spcAft>
              <a:buAutoNum type="arabicParenR"/>
            </a:pPr>
            <a:endParaRPr lang="ru-RU" sz="2400" dirty="0" smtClean="0">
              <a:gradFill>
                <a:gsLst>
                  <a:gs pos="2917">
                    <a:schemeClr val="tx1"/>
                  </a:gs>
                  <a:gs pos="30000">
                    <a:schemeClr val="tx1"/>
                  </a:gs>
                </a:gsLst>
                <a:lin ang="5400000" scaled="0"/>
              </a:gradFill>
            </a:endParaRPr>
          </a:p>
          <a:p>
            <a:pPr marL="457200" indent="-457200">
              <a:lnSpc>
                <a:spcPct val="90000"/>
              </a:lnSpc>
              <a:spcAft>
                <a:spcPts val="600"/>
              </a:spcAft>
              <a:buAutoNum type="arabicParenR"/>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58391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ru-RU" dirty="0" smtClean="0"/>
              <a:t>1</a:t>
            </a:r>
            <a:r>
              <a:rPr lang="en-US" dirty="0" smtClean="0"/>
              <a:t>:</a:t>
            </a:r>
            <a:br>
              <a:rPr lang="en-US" dirty="0" smtClean="0"/>
            </a:br>
            <a:r>
              <a:rPr lang="ru-RU" sz="5400" dirty="0" smtClean="0"/>
              <a:t>Создание пакета приложения</a:t>
            </a:r>
            <a:endParaRPr lang="ru-RU" sz="5400" dirty="0"/>
          </a:p>
        </p:txBody>
      </p:sp>
    </p:spTree>
    <p:extLst>
      <p:ext uri="{BB962C8B-B14F-4D97-AF65-F5344CB8AC3E}">
        <p14:creationId xmlns:p14="http://schemas.microsoft.com/office/powerpoint/2010/main" val="116370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Публикация приложения в магазин</a:t>
            </a:r>
            <a:endParaRPr lang="en-US" dirty="0"/>
          </a:p>
        </p:txBody>
      </p:sp>
      <p:sp>
        <p:nvSpPr>
          <p:cNvPr id="3" name="TextBox 2"/>
          <p:cNvSpPr txBox="1"/>
          <p:nvPr/>
        </p:nvSpPr>
        <p:spPr>
          <a:xfrm>
            <a:off x="341454" y="1096579"/>
            <a:ext cx="6913418" cy="5712333"/>
          </a:xfrm>
          <a:prstGeom prst="rect">
            <a:avLst/>
          </a:prstGeom>
          <a:noFill/>
        </p:spPr>
        <p:txBody>
          <a:bodyPr wrap="square" lIns="182880" tIns="146304" rIns="182880" bIns="146304" rtlCol="0">
            <a:spAutoFit/>
          </a:bodyPr>
          <a:lstStyle/>
          <a:p>
            <a:pPr>
              <a:lnSpc>
                <a:spcPct val="90000"/>
              </a:lnSpc>
              <a:spcAft>
                <a:spcPts val="600"/>
              </a:spcAft>
            </a:pPr>
            <a:r>
              <a:rPr lang="ru-RU" sz="2400" dirty="0" smtClean="0">
                <a:gradFill>
                  <a:gsLst>
                    <a:gs pos="2917">
                      <a:schemeClr val="tx1"/>
                    </a:gs>
                    <a:gs pos="30000">
                      <a:schemeClr val="tx1"/>
                    </a:gs>
                  </a:gsLst>
                  <a:lin ang="5400000" scaled="0"/>
                </a:gradFill>
                <a:latin typeface="+mj-lt"/>
              </a:rPr>
              <a:t>Изображения приложения на телефоне </a:t>
            </a:r>
          </a:p>
          <a:p>
            <a:pPr>
              <a:lnSpc>
                <a:spcPct val="90000"/>
              </a:lnSpc>
              <a:spcAft>
                <a:spcPts val="600"/>
              </a:spcAft>
            </a:pPr>
            <a:r>
              <a:rPr lang="en-US" dirty="0" smtClean="0">
                <a:latin typeface="+mj-lt"/>
              </a:rPr>
              <a:t>768 x 1280, 720 x 1280, </a:t>
            </a:r>
            <a:r>
              <a:rPr lang="ru-RU" dirty="0" smtClean="0">
                <a:latin typeface="+mj-lt"/>
              </a:rPr>
              <a:t>или </a:t>
            </a:r>
            <a:r>
              <a:rPr lang="en-US" dirty="0" smtClean="0">
                <a:latin typeface="+mj-lt"/>
              </a:rPr>
              <a:t>480 x 800</a:t>
            </a:r>
            <a:endParaRPr lang="ru-RU" dirty="0" smtClean="0">
              <a:gradFill>
                <a:gsLst>
                  <a:gs pos="2917">
                    <a:schemeClr val="tx1"/>
                  </a:gs>
                  <a:gs pos="30000">
                    <a:schemeClr val="tx1"/>
                  </a:gs>
                </a:gsLst>
                <a:lin ang="5400000" scaled="0"/>
              </a:gradFill>
              <a:latin typeface="+mj-lt"/>
            </a:endParaRPr>
          </a:p>
          <a:p>
            <a:pPr>
              <a:lnSpc>
                <a:spcPct val="90000"/>
              </a:lnSpc>
              <a:spcAft>
                <a:spcPts val="600"/>
              </a:spcAft>
            </a:pP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r>
              <a:rPr lang="ru-RU" sz="2400" dirty="0" smtClean="0">
                <a:gradFill>
                  <a:gsLst>
                    <a:gs pos="2917">
                      <a:schemeClr val="tx1"/>
                    </a:gs>
                    <a:gs pos="30000">
                      <a:schemeClr val="tx1"/>
                    </a:gs>
                  </a:gsLst>
                  <a:lin ang="5400000" scaled="0"/>
                </a:gradFill>
                <a:latin typeface="+mj-lt"/>
              </a:rPr>
              <a:t>Изображения приложения на компьютере</a:t>
            </a:r>
          </a:p>
          <a:p>
            <a:pPr>
              <a:lnSpc>
                <a:spcPct val="90000"/>
              </a:lnSpc>
              <a:spcAft>
                <a:spcPts val="600"/>
              </a:spcAft>
            </a:pPr>
            <a:r>
              <a:rPr lang="it-IT" dirty="0" smtClean="0">
                <a:latin typeface="+mj-lt"/>
              </a:rPr>
              <a:t>1366 x 768 </a:t>
            </a:r>
            <a:endParaRPr lang="ru-RU" dirty="0" smtClean="0">
              <a:latin typeface="+mj-lt"/>
            </a:endParaRPr>
          </a:p>
          <a:p>
            <a:endParaRPr lang="ru-RU" sz="2400" dirty="0" smtClean="0">
              <a:gradFill>
                <a:gsLst>
                  <a:gs pos="2917">
                    <a:schemeClr val="tx1"/>
                  </a:gs>
                  <a:gs pos="30000">
                    <a:schemeClr val="tx1"/>
                  </a:gs>
                </a:gsLst>
                <a:lin ang="5400000" scaled="0"/>
              </a:gradFill>
              <a:latin typeface="+mj-lt"/>
            </a:endParaRPr>
          </a:p>
          <a:p>
            <a:r>
              <a:rPr lang="ru-RU" sz="2400" dirty="0" smtClean="0">
                <a:gradFill>
                  <a:gsLst>
                    <a:gs pos="2917">
                      <a:schemeClr val="tx1"/>
                    </a:gs>
                    <a:gs pos="30000">
                      <a:schemeClr val="tx1"/>
                    </a:gs>
                  </a:gsLst>
                  <a:lin ang="5400000" scaled="0"/>
                </a:gradFill>
                <a:latin typeface="+mj-lt"/>
              </a:rPr>
              <a:t>Промо-материалы</a:t>
            </a:r>
          </a:p>
          <a:p>
            <a:r>
              <a:rPr lang="fr-FR" dirty="0" smtClean="0">
                <a:latin typeface="+mj-lt"/>
              </a:rPr>
              <a:t>358 x 173</a:t>
            </a:r>
            <a:r>
              <a:rPr lang="ru-RU" dirty="0" smtClean="0">
                <a:latin typeface="+mj-lt"/>
              </a:rPr>
              <a:t>, </a:t>
            </a:r>
            <a:r>
              <a:rPr lang="fr-FR" dirty="0" smtClean="0">
                <a:latin typeface="+mj-lt"/>
              </a:rPr>
              <a:t>358 x 358 </a:t>
            </a:r>
            <a:r>
              <a:rPr lang="ru-RU" dirty="0" smtClean="0">
                <a:latin typeface="+mj-lt"/>
              </a:rPr>
              <a:t>иконки</a:t>
            </a:r>
            <a:endParaRPr lang="fr-FR" dirty="0" smtClean="0">
              <a:latin typeface="+mj-lt"/>
            </a:endParaRPr>
          </a:p>
          <a:p>
            <a:r>
              <a:rPr lang="fr-FR" dirty="0" smtClean="0">
                <a:latin typeface="+mj-lt"/>
              </a:rPr>
              <a:t>1000 x 800 </a:t>
            </a:r>
            <a:r>
              <a:rPr lang="ru-RU" dirty="0" smtClean="0">
                <a:latin typeface="+mj-lt"/>
              </a:rPr>
              <a:t>фоновое изображение</a:t>
            </a:r>
            <a:endParaRPr lang="fr-FR" dirty="0" smtClean="0">
              <a:latin typeface="+mj-lt"/>
            </a:endParaRPr>
          </a:p>
          <a:p>
            <a:r>
              <a:rPr lang="fr-FR" dirty="0" smtClean="0">
                <a:latin typeface="+mj-lt"/>
              </a:rPr>
              <a:t>414 x 180</a:t>
            </a:r>
            <a:r>
              <a:rPr lang="ru-RU" dirty="0" smtClean="0">
                <a:latin typeface="+mj-lt"/>
              </a:rPr>
              <a:t>, </a:t>
            </a:r>
            <a:r>
              <a:rPr lang="fr-FR" dirty="0" smtClean="0">
                <a:latin typeface="+mj-lt"/>
              </a:rPr>
              <a:t>414 x 468</a:t>
            </a:r>
            <a:r>
              <a:rPr lang="ru-RU" dirty="0" smtClean="0">
                <a:latin typeface="+mj-lt"/>
              </a:rPr>
              <a:t>, </a:t>
            </a:r>
            <a:r>
              <a:rPr lang="fr-FR" dirty="0" smtClean="0">
                <a:latin typeface="+mj-lt"/>
              </a:rPr>
              <a:t>558 x 558</a:t>
            </a:r>
            <a:r>
              <a:rPr lang="ru-RU" dirty="0" smtClean="0">
                <a:latin typeface="+mj-lt"/>
              </a:rPr>
              <a:t>, </a:t>
            </a:r>
            <a:r>
              <a:rPr lang="fr-FR" dirty="0" smtClean="0">
                <a:latin typeface="+mj-lt"/>
              </a:rPr>
              <a:t>558 x 756</a:t>
            </a:r>
            <a:r>
              <a:rPr lang="ru-RU" dirty="0" smtClean="0">
                <a:latin typeface="+mj-lt"/>
              </a:rPr>
              <a:t>, </a:t>
            </a:r>
            <a:r>
              <a:rPr lang="fr-FR" dirty="0" smtClean="0">
                <a:latin typeface="+mj-lt"/>
              </a:rPr>
              <a:t>846 x 468</a:t>
            </a:r>
            <a:r>
              <a:rPr lang="ru-RU" dirty="0" smtClean="0">
                <a:latin typeface="+mj-lt"/>
              </a:rPr>
              <a:t>, </a:t>
            </a:r>
            <a:r>
              <a:rPr lang="is-IS" dirty="0" smtClean="0">
                <a:latin typeface="+mj-lt"/>
              </a:rPr>
              <a:t>2400 x 1200</a:t>
            </a:r>
            <a:endParaRPr lang="ru-RU" dirty="0" smtClean="0">
              <a:latin typeface="+mj-lt"/>
            </a:endParaRPr>
          </a:p>
          <a:p>
            <a:endParaRPr lang="ru-RU" sz="2400" dirty="0">
              <a:latin typeface="+mj-lt"/>
            </a:endParaRPr>
          </a:p>
          <a:p>
            <a:pPr>
              <a:lnSpc>
                <a:spcPct val="90000"/>
              </a:lnSpc>
              <a:spcAft>
                <a:spcPts val="600"/>
              </a:spcAft>
            </a:pPr>
            <a:r>
              <a:rPr lang="ru-RU" sz="2400" dirty="0">
                <a:gradFill>
                  <a:gsLst>
                    <a:gs pos="2917">
                      <a:schemeClr val="tx1"/>
                    </a:gs>
                    <a:gs pos="30000">
                      <a:schemeClr val="tx1"/>
                    </a:gs>
                  </a:gsLst>
                  <a:lin ang="5400000" scaled="0"/>
                </a:gradFill>
                <a:latin typeface="+mj-lt"/>
              </a:rPr>
              <a:t>Указывайте свои контакты</a:t>
            </a:r>
          </a:p>
          <a:p>
            <a:pPr>
              <a:lnSpc>
                <a:spcPct val="90000"/>
              </a:lnSpc>
              <a:spcAft>
                <a:spcPts val="600"/>
              </a:spcAft>
            </a:pPr>
            <a:endParaRPr lang="ru-RU" sz="2400" dirty="0">
              <a:gradFill>
                <a:gsLst>
                  <a:gs pos="2917">
                    <a:schemeClr val="tx1"/>
                  </a:gs>
                  <a:gs pos="30000">
                    <a:schemeClr val="tx1"/>
                  </a:gs>
                </a:gsLst>
                <a:lin ang="5400000" scaled="0"/>
              </a:gradFill>
              <a:latin typeface="+mj-lt"/>
            </a:endParaRPr>
          </a:p>
          <a:p>
            <a:pPr>
              <a:lnSpc>
                <a:spcPct val="90000"/>
              </a:lnSpc>
              <a:spcAft>
                <a:spcPts val="600"/>
              </a:spcAft>
            </a:pPr>
            <a:r>
              <a:rPr lang="ru-RU" sz="2400" dirty="0">
                <a:gradFill>
                  <a:gsLst>
                    <a:gs pos="2917">
                      <a:schemeClr val="tx1"/>
                    </a:gs>
                    <a:gs pos="30000">
                      <a:schemeClr val="tx1"/>
                    </a:gs>
                  </a:gsLst>
                  <a:lin ang="5400000" scaled="0"/>
                </a:gradFill>
                <a:latin typeface="+mj-lt"/>
              </a:rPr>
              <a:t>Позаботьтесь о возрастных категориях</a:t>
            </a:r>
            <a:endParaRPr lang="en-US" sz="2400" dirty="0">
              <a:gradFill>
                <a:gsLst>
                  <a:gs pos="2917">
                    <a:schemeClr val="tx1"/>
                  </a:gs>
                  <a:gs pos="30000">
                    <a:schemeClr val="tx1"/>
                  </a:gs>
                </a:gsLst>
                <a:lin ang="5400000" scaled="0"/>
              </a:gradFill>
              <a:latin typeface="+mj-lt"/>
            </a:endParaRPr>
          </a:p>
          <a:p>
            <a:endParaRPr lang="is-IS" sz="2400" dirty="0">
              <a:latin typeface="+mj-lt"/>
            </a:endParaRPr>
          </a:p>
        </p:txBody>
      </p:sp>
      <p:sp>
        <p:nvSpPr>
          <p:cNvPr id="6" name="TextBox 5"/>
          <p:cNvSpPr txBox="1"/>
          <p:nvPr/>
        </p:nvSpPr>
        <p:spPr>
          <a:xfrm>
            <a:off x="6143002" y="2088841"/>
            <a:ext cx="5104436" cy="627864"/>
          </a:xfrm>
          <a:prstGeom prst="rect">
            <a:avLst/>
          </a:prstGeom>
          <a:noFill/>
        </p:spPr>
        <p:txBody>
          <a:bodyPr wrap="square" lIns="182880" tIns="146304" rIns="182880" bIns="146304" rtlCol="0">
            <a:spAutoFit/>
          </a:bodyPr>
          <a:lstStyle/>
          <a:p>
            <a:pPr>
              <a:lnSpc>
                <a:spcPct val="90000"/>
              </a:lnSpc>
              <a:spcAft>
                <a:spcPts val="600"/>
              </a:spcAft>
            </a:pPr>
            <a:endParaRPr lang="en-US" sz="2400" dirty="0" err="1"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6086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Способы монетизации приложения</a:t>
            </a:r>
            <a:endParaRPr lang="en-US" dirty="0"/>
          </a:p>
        </p:txBody>
      </p:sp>
      <p:sp>
        <p:nvSpPr>
          <p:cNvPr id="3" name="TextBox 2"/>
          <p:cNvSpPr txBox="1"/>
          <p:nvPr/>
        </p:nvSpPr>
        <p:spPr>
          <a:xfrm>
            <a:off x="349074" y="1393759"/>
            <a:ext cx="6913418" cy="3557897"/>
          </a:xfrm>
          <a:prstGeom prst="rect">
            <a:avLst/>
          </a:prstGeom>
          <a:noFill/>
        </p:spPr>
        <p:txBody>
          <a:bodyPr wrap="square" lIns="182880" tIns="146304" rIns="182880" bIns="146304" rtlCol="0">
            <a:spAutoFit/>
          </a:bodyPr>
          <a:lstStyle/>
          <a:p>
            <a:r>
              <a:rPr lang="ru-RU" sz="3200" dirty="0" smtClean="0">
                <a:latin typeface="+mj-lt"/>
              </a:rPr>
              <a:t>Встроенные покупки</a:t>
            </a:r>
          </a:p>
          <a:p>
            <a:endParaRPr lang="ru-RU" sz="3200" dirty="0" smtClean="0">
              <a:latin typeface="+mj-lt"/>
            </a:endParaRPr>
          </a:p>
          <a:p>
            <a:r>
              <a:rPr lang="ru-RU" sz="3200" dirty="0" smtClean="0">
                <a:latin typeface="+mj-lt"/>
              </a:rPr>
              <a:t>Реклама в приложении</a:t>
            </a:r>
          </a:p>
          <a:p>
            <a:endParaRPr lang="ru-RU" sz="3200" dirty="0" smtClean="0">
              <a:latin typeface="+mj-lt"/>
            </a:endParaRPr>
          </a:p>
          <a:p>
            <a:r>
              <a:rPr lang="ru-RU" sz="3200" dirty="0" err="1" smtClean="0">
                <a:latin typeface="+mj-lt"/>
              </a:rPr>
              <a:t>Промокоды</a:t>
            </a:r>
            <a:r>
              <a:rPr lang="ru-RU" sz="3200" dirty="0" smtClean="0">
                <a:latin typeface="+mj-lt"/>
              </a:rPr>
              <a:t> </a:t>
            </a:r>
          </a:p>
          <a:p>
            <a:endParaRPr lang="en-US" sz="2400" dirty="0" smtClean="0">
              <a:latin typeface="+mj-lt"/>
            </a:endParaRPr>
          </a:p>
          <a:p>
            <a:endParaRPr lang="is-IS" sz="2800" dirty="0">
              <a:latin typeface="+mj-lt"/>
            </a:endParaRPr>
          </a:p>
        </p:txBody>
      </p:sp>
      <p:sp>
        <p:nvSpPr>
          <p:cNvPr id="6" name="TextBox 5"/>
          <p:cNvSpPr txBox="1"/>
          <p:nvPr/>
        </p:nvSpPr>
        <p:spPr>
          <a:xfrm>
            <a:off x="6143002" y="2088841"/>
            <a:ext cx="5104436" cy="627864"/>
          </a:xfrm>
          <a:prstGeom prst="rect">
            <a:avLst/>
          </a:prstGeom>
          <a:noFill/>
        </p:spPr>
        <p:txBody>
          <a:bodyPr wrap="square" lIns="182880" tIns="146304" rIns="182880" bIns="146304" rtlCol="0">
            <a:spAutoFit/>
          </a:bodyPr>
          <a:lstStyle/>
          <a:p>
            <a:pPr>
              <a:lnSpc>
                <a:spcPct val="90000"/>
              </a:lnSpc>
              <a:spcAft>
                <a:spcPts val="600"/>
              </a:spcAft>
            </a:pPr>
            <a:endParaRPr lang="en-US" sz="2400" dirty="0" err="1"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60912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610395"/>
            <a:ext cx="9859116" cy="1747210"/>
          </a:xfrm>
        </p:spPr>
        <p:txBody>
          <a:bodyPr/>
          <a:lstStyle/>
          <a:p>
            <a:r>
              <a:rPr lang="en-US" dirty="0" smtClean="0"/>
              <a:t>DEMO 0</a:t>
            </a:r>
            <a:r>
              <a:rPr lang="ru-RU" dirty="0" smtClean="0"/>
              <a:t>2</a:t>
            </a:r>
            <a:r>
              <a:rPr lang="en-US" dirty="0" smtClean="0"/>
              <a:t>:</a:t>
            </a:r>
            <a:br>
              <a:rPr lang="en-US" dirty="0" smtClean="0"/>
            </a:br>
            <a:r>
              <a:rPr lang="ru-RU" sz="5400" dirty="0" smtClean="0"/>
              <a:t>Публикация в магазин</a:t>
            </a:r>
            <a:endParaRPr lang="ru-RU" sz="4800" dirty="0"/>
          </a:p>
        </p:txBody>
      </p:sp>
    </p:spTree>
    <p:extLst>
      <p:ext uri="{BB962C8B-B14F-4D97-AF65-F5344CB8AC3E}">
        <p14:creationId xmlns:p14="http://schemas.microsoft.com/office/powerpoint/2010/main" val="371493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Поддержка приложения</a:t>
            </a:r>
            <a:endParaRPr lang="en-US" dirty="0"/>
          </a:p>
        </p:txBody>
      </p:sp>
      <p:sp>
        <p:nvSpPr>
          <p:cNvPr id="3" name="TextBox 2"/>
          <p:cNvSpPr txBox="1"/>
          <p:nvPr/>
        </p:nvSpPr>
        <p:spPr>
          <a:xfrm>
            <a:off x="274638" y="1385946"/>
            <a:ext cx="6910086" cy="3416320"/>
          </a:xfrm>
          <a:prstGeom prst="rect">
            <a:avLst/>
          </a:prstGeom>
          <a:noFill/>
        </p:spPr>
        <p:txBody>
          <a:bodyPr wrap="square" lIns="182880" tIns="146304" rIns="182880" bIns="146304" rtlCol="0">
            <a:spAutoFit/>
          </a:bodyPr>
          <a:lstStyle/>
          <a:p>
            <a:pPr>
              <a:lnSpc>
                <a:spcPct val="90000"/>
              </a:lnSpc>
              <a:spcAft>
                <a:spcPts val="600"/>
              </a:spcAft>
            </a:pPr>
            <a:r>
              <a:rPr lang="ru-RU" sz="2400" dirty="0" smtClean="0">
                <a:gradFill>
                  <a:gsLst>
                    <a:gs pos="2917">
                      <a:schemeClr val="tx1"/>
                    </a:gs>
                    <a:gs pos="30000">
                      <a:schemeClr val="tx1"/>
                    </a:gs>
                  </a:gsLst>
                  <a:lin ang="5400000" scaled="0"/>
                </a:gradFill>
                <a:latin typeface="+mj-lt"/>
              </a:rPr>
              <a:t>Отвечайте на вопросы пользователей</a:t>
            </a:r>
          </a:p>
          <a:p>
            <a:pPr>
              <a:lnSpc>
                <a:spcPct val="90000"/>
              </a:lnSpc>
              <a:spcAft>
                <a:spcPts val="600"/>
              </a:spcAft>
            </a:pP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r>
              <a:rPr lang="ru-RU" sz="2400" dirty="0" smtClean="0">
                <a:gradFill>
                  <a:gsLst>
                    <a:gs pos="2917">
                      <a:schemeClr val="tx1"/>
                    </a:gs>
                    <a:gs pos="30000">
                      <a:schemeClr val="tx1"/>
                    </a:gs>
                  </a:gsLst>
                  <a:lin ang="5400000" scaled="0"/>
                </a:gradFill>
                <a:latin typeface="+mj-lt"/>
              </a:rPr>
              <a:t>Публикуйте обновления</a:t>
            </a:r>
          </a:p>
          <a:p>
            <a:pPr>
              <a:lnSpc>
                <a:spcPct val="90000"/>
              </a:lnSpc>
              <a:spcAft>
                <a:spcPts val="600"/>
              </a:spcAft>
            </a:pP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r>
              <a:rPr lang="ru-RU" sz="2400" dirty="0" smtClean="0">
                <a:gradFill>
                  <a:gsLst>
                    <a:gs pos="2917">
                      <a:schemeClr val="tx1"/>
                    </a:gs>
                    <a:gs pos="30000">
                      <a:schemeClr val="tx1"/>
                    </a:gs>
                  </a:gsLst>
                  <a:lin ang="5400000" scaled="0"/>
                </a:gradFill>
                <a:latin typeface="+mj-lt"/>
              </a:rPr>
              <a:t>Используйте аналитику и отчеты об ошибках </a:t>
            </a:r>
            <a:br>
              <a:rPr lang="ru-RU" sz="2400" dirty="0" smtClean="0">
                <a:gradFill>
                  <a:gsLst>
                    <a:gs pos="2917">
                      <a:schemeClr val="tx1"/>
                    </a:gs>
                    <a:gs pos="30000">
                      <a:schemeClr val="tx1"/>
                    </a:gs>
                  </a:gsLst>
                  <a:lin ang="5400000" scaled="0"/>
                </a:gradFill>
                <a:latin typeface="+mj-lt"/>
              </a:rPr>
            </a:br>
            <a:r>
              <a:rPr lang="ru-RU" sz="2400" dirty="0" smtClean="0">
                <a:gradFill>
                  <a:gsLst>
                    <a:gs pos="2917">
                      <a:schemeClr val="tx1"/>
                    </a:gs>
                    <a:gs pos="30000">
                      <a:schemeClr val="tx1"/>
                    </a:gs>
                  </a:gsLst>
                  <a:lin ang="5400000" scaled="0"/>
                </a:gradFill>
                <a:latin typeface="+mj-lt"/>
              </a:rPr>
              <a:t>в приложении</a:t>
            </a:r>
          </a:p>
          <a:p>
            <a:pPr>
              <a:lnSpc>
                <a:spcPct val="90000"/>
              </a:lnSpc>
              <a:spcAft>
                <a:spcPts val="600"/>
              </a:spcAft>
            </a:pP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r>
              <a:rPr lang="ru-RU" sz="2400" dirty="0" smtClean="0">
                <a:gradFill>
                  <a:gsLst>
                    <a:gs pos="2917">
                      <a:schemeClr val="tx1"/>
                    </a:gs>
                    <a:gs pos="30000">
                      <a:schemeClr val="tx1"/>
                    </a:gs>
                  </a:gsLst>
                  <a:lin ang="5400000" scaled="0"/>
                </a:gradFill>
                <a:latin typeface="+mj-lt"/>
              </a:rPr>
              <a:t>Привлекайте новых пользователей</a:t>
            </a:r>
          </a:p>
        </p:txBody>
      </p:sp>
    </p:spTree>
    <p:extLst>
      <p:ext uri="{BB962C8B-B14F-4D97-AF65-F5344CB8AC3E}">
        <p14:creationId xmlns:p14="http://schemas.microsoft.com/office/powerpoint/2010/main" val="231566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5.xml><?xml version="1.0" encoding="utf-8"?>
<a:theme xmlns:a="http://schemas.openxmlformats.org/drawingml/2006/main" name="3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6.xml><?xml version="1.0" encoding="utf-8"?>
<a:theme xmlns:a="http://schemas.openxmlformats.org/drawingml/2006/main" name="4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Widescreen</PresentationFormat>
  <Paragraphs>86</Paragraphs>
  <Slides>12</Slides>
  <Notes>4</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12</vt:i4>
      </vt:variant>
    </vt:vector>
  </HeadingPairs>
  <TitlesOfParts>
    <vt:vector size="27" baseType="lpstr">
      <vt:lpstr>Arial</vt:lpstr>
      <vt:lpstr>Avenir LT Pro 45 Book</vt:lpstr>
      <vt:lpstr>Calibri</vt:lpstr>
      <vt:lpstr>Consolas</vt:lpstr>
      <vt:lpstr>ＭＳ Ｐゴシック</vt:lpstr>
      <vt:lpstr>Segoe UI</vt:lpstr>
      <vt:lpstr>Segoe UI Light</vt:lpstr>
      <vt:lpstr>Segoe UI Semilight</vt:lpstr>
      <vt:lpstr>Wingdings</vt:lpstr>
      <vt:lpstr>BUILD CHARCOAL BACKGROUND</vt:lpstr>
      <vt:lpstr>1_BUILD CHARCOAL BACKGROUND</vt:lpstr>
      <vt:lpstr>BUILD WHITE TEMPLATE</vt:lpstr>
      <vt:lpstr>2_5-30629_Build_Template_WHITE</vt:lpstr>
      <vt:lpstr>3_5-30629_Build_Template_WHITE</vt:lpstr>
      <vt:lpstr>4_5-30629_Build_Template_WHITE</vt:lpstr>
      <vt:lpstr>Разработка универсальных приложений на платформе Windows  Часть 9: Публикация приложения в магазин</vt:lpstr>
      <vt:lpstr>Содержание</vt:lpstr>
      <vt:lpstr>Центр разработчика</vt:lpstr>
      <vt:lpstr>Создание пакета приложения</vt:lpstr>
      <vt:lpstr>DEMO 01: Создание пакета приложения</vt:lpstr>
      <vt:lpstr>Публикация приложения в магазин</vt:lpstr>
      <vt:lpstr>Способы монетизации приложения</vt:lpstr>
      <vt:lpstr>DEMO 02: Публикация в магазин</vt:lpstr>
      <vt:lpstr>Поддержка приложения</vt:lpstr>
      <vt:lpstr>Заключение</vt:lpstr>
      <vt:lpstr>Контакты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2015-08-17T15:32:40Z</dcterms:created>
  <dcterms:modified xsi:type="dcterms:W3CDTF">2015-12-07T08:06:10Z</dcterms:modified>
</cp:coreProperties>
</file>