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5" r:id="rId1"/>
  </p:sldMasterIdLst>
  <p:notesMasterIdLst>
    <p:notesMasterId r:id="rId27"/>
  </p:notesMasterIdLst>
  <p:sldIdLst>
    <p:sldId id="312" r:id="rId2"/>
    <p:sldId id="257" r:id="rId3"/>
    <p:sldId id="259" r:id="rId4"/>
    <p:sldId id="314" r:id="rId5"/>
    <p:sldId id="261" r:id="rId6"/>
    <p:sldId id="262" r:id="rId7"/>
    <p:sldId id="268" r:id="rId8"/>
    <p:sldId id="267" r:id="rId9"/>
    <p:sldId id="269" r:id="rId10"/>
    <p:sldId id="270" r:id="rId11"/>
    <p:sldId id="309" r:id="rId12"/>
    <p:sldId id="317" r:id="rId13"/>
    <p:sldId id="271" r:id="rId14"/>
    <p:sldId id="278" r:id="rId15"/>
    <p:sldId id="281" r:id="rId16"/>
    <p:sldId id="279" r:id="rId17"/>
    <p:sldId id="286" r:id="rId18"/>
    <p:sldId id="288" r:id="rId19"/>
    <p:sldId id="316" r:id="rId20"/>
    <p:sldId id="289" r:id="rId21"/>
    <p:sldId id="306" r:id="rId22"/>
    <p:sldId id="307" r:id="rId23"/>
    <p:sldId id="297" r:id="rId24"/>
    <p:sldId id="315" r:id="rId25"/>
    <p:sldId id="31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1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74457" autoAdjust="0"/>
  </p:normalViewPr>
  <p:slideViewPr>
    <p:cSldViewPr snapToGrid="0">
      <p:cViewPr varScale="1">
        <p:scale>
          <a:sx n="52" d="100"/>
          <a:sy n="52" d="100"/>
        </p:scale>
        <p:origin x="1224" y="3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C734E-82A9-4C7C-898E-CADFD1D2FFAD}" type="datetimeFigureOut">
              <a:rPr lang="en-GB" smtClean="0"/>
              <a:t>06/12/2015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B4647-7887-4ABA-813C-F50384827C09}" type="slidenum">
              <a:rPr lang="en-GB" smtClean="0"/>
              <a:t>‹#›</a:t>
            </a:fld>
            <a:endParaRPr lang="en-GB"/>
          </a:p>
        </p:txBody>
      </p:sp>
    </p:spTree>
    <p:extLst>
      <p:ext uri="{BB962C8B-B14F-4D97-AF65-F5344CB8AC3E}">
        <p14:creationId xmlns:p14="http://schemas.microsoft.com/office/powerpoint/2010/main" val="39596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91038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u-RU" dirty="0" smtClean="0"/>
              <a:t>Приложения могут получить доступ к любому типу файлов </a:t>
            </a:r>
          </a:p>
          <a:p>
            <a:pPr lvl="1"/>
            <a:r>
              <a:rPr lang="ru-RU" dirty="0" smtClean="0"/>
              <a:t>Позволяет приложению получить доступ к файлам вне папки с данными приложения Доступ к файлам из библиотек </a:t>
            </a:r>
            <a:r>
              <a:rPr lang="en-US" dirty="0" smtClean="0"/>
              <a:t>Pictures, Videos </a:t>
            </a:r>
            <a:r>
              <a:rPr lang="ru-RU" dirty="0" smtClean="0"/>
              <a:t>без использования </a:t>
            </a:r>
            <a:r>
              <a:rPr lang="en-US" dirty="0" err="1" smtClean="0"/>
              <a:t>KnownFolders</a:t>
            </a:r>
            <a:r>
              <a:rPr lang="en-US" dirty="0" smtClean="0"/>
              <a:t> API (</a:t>
            </a:r>
            <a:r>
              <a:rPr lang="ru-RU" dirty="0" smtClean="0"/>
              <a:t>необходимо прописывать в возможностях</a:t>
            </a:r>
            <a:r>
              <a:rPr lang="en-US" dirty="0" smtClean="0"/>
              <a:t>) </a:t>
            </a:r>
            <a:endParaRPr lang="ru-RU" dirty="0" smtClean="0"/>
          </a:p>
          <a:p>
            <a:pPr lvl="1"/>
            <a:endParaRPr lang="ru-RU"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ru-RU" dirty="0" smtClean="0"/>
              <a:t>Сохраняет в облако, на устройство или в приложение </a:t>
            </a:r>
          </a:p>
          <a:p>
            <a:pPr lvl="1"/>
            <a:endParaRPr lang="ru-RU"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31057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lnSpc>
                <a:spcPct val="100000"/>
              </a:lnSpc>
            </a:pPr>
            <a:r>
              <a:rPr lang="en-US" sz="1200" dirty="0" smtClean="0"/>
              <a:t>Package Manager </a:t>
            </a:r>
            <a:r>
              <a:rPr lang="ru-RU" sz="1200" dirty="0" smtClean="0"/>
              <a:t>устанавливает все файлы приложения</a:t>
            </a:r>
            <a:r>
              <a:rPr lang="en-US" sz="1200" dirty="0" smtClean="0"/>
              <a:t> </a:t>
            </a:r>
            <a:r>
              <a:rPr lang="ru-RU" sz="1200" dirty="0" smtClean="0"/>
              <a:t>в папку</a:t>
            </a:r>
            <a:r>
              <a:rPr lang="en-US" sz="1200" dirty="0" smtClean="0"/>
              <a:t> </a:t>
            </a:r>
            <a:r>
              <a:rPr lang="ru-RU" sz="1200" dirty="0" smtClean="0"/>
              <a:t>«</a:t>
            </a:r>
            <a:r>
              <a:rPr lang="en-US" sz="1200" dirty="0" smtClean="0"/>
              <a:t>App package Folder</a:t>
            </a:r>
            <a:r>
              <a:rPr lang="ru-RU" sz="1200" dirty="0" smtClean="0"/>
              <a:t>»</a:t>
            </a:r>
            <a:endParaRPr lang="en-US" sz="1200" dirty="0" smtClean="0"/>
          </a:p>
          <a:p>
            <a:pPr>
              <a:lnSpc>
                <a:spcPct val="100000"/>
              </a:lnSpc>
            </a:pPr>
            <a:r>
              <a:rPr lang="ru-RU" sz="1200" dirty="0" smtClean="0"/>
              <a:t>Приложение имеет доступ «</a:t>
            </a:r>
            <a:r>
              <a:rPr lang="en-US" sz="1200" dirty="0" smtClean="0"/>
              <a:t>Read-only</a:t>
            </a:r>
            <a:r>
              <a:rPr lang="ru-RU" sz="1200" dirty="0" smtClean="0"/>
              <a:t>» </a:t>
            </a:r>
          </a:p>
          <a:p>
            <a:pPr>
              <a:lnSpc>
                <a:spcPct val="100000"/>
              </a:lnSpc>
            </a:pPr>
            <a:r>
              <a:rPr lang="ru-RU" sz="1200" dirty="0" smtClean="0"/>
              <a:t>Приложение сохраняет данные в локальной папке</a:t>
            </a:r>
            <a:r>
              <a:rPr lang="en-US" sz="1200" dirty="0" smtClean="0"/>
              <a:t/>
            </a:r>
            <a:br>
              <a:rPr lang="en-US" sz="1200" dirty="0" smtClean="0"/>
            </a:br>
            <a:r>
              <a:rPr lang="ru-RU" sz="1200" dirty="0" smtClean="0"/>
              <a:t>«</a:t>
            </a:r>
            <a:r>
              <a:rPr lang="en-US" sz="1200" dirty="0" smtClean="0"/>
              <a:t>Local Folder</a:t>
            </a:r>
            <a:r>
              <a:rPr lang="ru-RU" sz="1200" dirty="0" smtClean="0"/>
              <a:t>»</a:t>
            </a:r>
            <a:endParaRPr lang="en-US" sz="1200" dirty="0" smtClean="0"/>
          </a:p>
          <a:p>
            <a:pPr>
              <a:lnSpc>
                <a:spcPct val="100000"/>
              </a:lnSpc>
            </a:pPr>
            <a:r>
              <a:rPr lang="ru-RU" sz="1200" dirty="0" smtClean="0"/>
              <a:t>Настройки и свойства в приложение в </a:t>
            </a:r>
            <a:r>
              <a:rPr lang="en-US" sz="1200" dirty="0" smtClean="0"/>
              <a:t>settings dictionaries</a:t>
            </a:r>
          </a:p>
          <a:p>
            <a:pPr>
              <a:lnSpc>
                <a:spcPct val="100000"/>
              </a:lnSpc>
            </a:pPr>
            <a:r>
              <a:rPr lang="ru-RU" sz="1200" dirty="0" smtClean="0"/>
              <a:t>Данные в файлах</a:t>
            </a:r>
            <a:endParaRPr lang="en-US" sz="1200" dirty="0" smtClean="0"/>
          </a:p>
          <a:p>
            <a:pPr>
              <a:lnSpc>
                <a:spcPct val="100000"/>
              </a:lnSpc>
            </a:pPr>
            <a:r>
              <a:rPr lang="ru-RU" sz="1200" dirty="0" smtClean="0"/>
              <a:t>Структурированные данные в файлах базы данных</a:t>
            </a:r>
            <a:endParaRPr lang="en-US" sz="1200" dirty="0" smtClean="0"/>
          </a:p>
          <a:p>
            <a:pPr>
              <a:lnSpc>
                <a:spcPct val="115000"/>
              </a:lnSpc>
              <a:spcBef>
                <a:spcPts val="1000"/>
              </a:spcBef>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pPr/>
              <a:t>5</a:t>
            </a:fld>
            <a:endParaRPr lang="en-US"/>
          </a:p>
        </p:txBody>
      </p:sp>
    </p:spTree>
    <p:extLst>
      <p:ext uri="{BB962C8B-B14F-4D97-AF65-F5344CB8AC3E}">
        <p14:creationId xmlns:p14="http://schemas.microsoft.com/office/powerpoint/2010/main" val="300091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564601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7</a:t>
            </a:fld>
            <a:endParaRPr lang="en-US"/>
          </a:p>
        </p:txBody>
      </p:sp>
    </p:spTree>
    <p:extLst>
      <p:ext uri="{BB962C8B-B14F-4D97-AF65-F5344CB8AC3E}">
        <p14:creationId xmlns:p14="http://schemas.microsoft.com/office/powerpoint/2010/main" val="2823153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6222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KnownFolders</a:t>
            </a:r>
            <a:r>
              <a:rPr lang="en-GB" dirty="0" smtClean="0"/>
              <a:t> </a:t>
            </a:r>
            <a:r>
              <a:rPr lang="ru-RU" dirty="0" smtClean="0"/>
              <a:t>позволяют получить прямой доступ к папкам с файлами пользователей</a:t>
            </a:r>
            <a:r>
              <a:rPr lang="en-GB" dirty="0" smtClean="0"/>
              <a:t/>
            </a:r>
            <a:br>
              <a:rPr lang="en-GB" dirty="0" smtClean="0"/>
            </a:br>
            <a:r>
              <a:rPr lang="en-GB" sz="800" dirty="0" smtClean="0"/>
              <a:t/>
            </a:r>
            <a:br>
              <a:rPr lang="en-GB" sz="800" dirty="0" smtClean="0"/>
            </a:br>
            <a:r>
              <a:rPr lang="en-GB" sz="800" dirty="0" smtClean="0"/>
              <a:t>(</a:t>
            </a:r>
            <a:r>
              <a:rPr lang="ru-RU" sz="800" dirty="0" smtClean="0"/>
              <a:t>не забудьте указать это в возможностях</a:t>
            </a:r>
            <a:r>
              <a:rPr lang="en-GB" sz="800" dirty="0" smtClean="0"/>
              <a:t> Capabilities)</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231858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ru-RU" dirty="0" smtClean="0"/>
              <a:t>Вместо того, чтобы искать во всех возможных местах на устройствах для конкретного типа файла, программа может запросить единый список всех файлов </a:t>
            </a:r>
            <a:br>
              <a:rPr lang="ru-RU" dirty="0" smtClean="0"/>
            </a:br>
            <a:r>
              <a:rPr lang="ru-RU" dirty="0" smtClean="0"/>
              <a:t>Это включает в себя файлы на карте памяти SD (если она установлена ​​) вместе с файлами , сохраненными  на устройстве</a:t>
            </a:r>
          </a:p>
          <a:p>
            <a:pPr marL="0" marR="0" lvl="1"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ru-RU" dirty="0"/>
          </a:p>
        </p:txBody>
      </p:sp>
      <p:sp>
        <p:nvSpPr>
          <p:cNvPr id="4" name="Slide Number Placeholder 3"/>
          <p:cNvSpPr>
            <a:spLocks noGrp="1"/>
          </p:cNvSpPr>
          <p:nvPr>
            <p:ph type="sldNum" sz="quarter" idx="10"/>
          </p:nvPr>
        </p:nvSpPr>
        <p:spPr/>
        <p:txBody>
          <a:bodyPr/>
          <a:lstStyle/>
          <a:p>
            <a:fld id="{29AB4647-7887-4ABA-813C-F50384827C09}" type="slidenum">
              <a:rPr lang="en-GB" smtClean="0"/>
              <a:t>16</a:t>
            </a:fld>
            <a:endParaRPr lang="en-GB"/>
          </a:p>
        </p:txBody>
      </p:sp>
    </p:spTree>
    <p:extLst>
      <p:ext uri="{BB962C8B-B14F-4D97-AF65-F5344CB8AC3E}">
        <p14:creationId xmlns:p14="http://schemas.microsoft.com/office/powerpoint/2010/main" val="2602423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72970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69287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25600903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2644867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53320801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3" name="Rectangle 2"/>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59705654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4043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02169827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91589617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487728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15881355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Review</a:t>
            </a:r>
            <a:endParaRPr lang="en-US" dirty="0"/>
          </a:p>
        </p:txBody>
      </p:sp>
    </p:spTree>
    <p:extLst>
      <p:ext uri="{BB962C8B-B14F-4D97-AF65-F5344CB8AC3E}">
        <p14:creationId xmlns:p14="http://schemas.microsoft.com/office/powerpoint/2010/main" val="1857538631"/>
      </p:ext>
    </p:extLst>
  </p:cSld>
  <p:clrMapOvr>
    <a:masterClrMapping/>
  </p:clrMapOvr>
  <p:transition>
    <p:fade/>
  </p:transition>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solidFill>
        <a:effectLst/>
      </p:bgPr>
    </p:bg>
    <p:spTree>
      <p:nvGrpSpPr>
        <p:cNvPr id="1" name=""/>
        <p:cNvGrpSpPr/>
        <p:nvPr/>
      </p:nvGrpSpPr>
      <p:grpSpPr>
        <a:xfrm>
          <a:off x="0" y="0"/>
          <a:ext cx="0" cy="0"/>
          <a:chOff x="0" y="0"/>
          <a:chExt cx="0" cy="0"/>
        </a:xfrm>
      </p:grpSpPr>
      <p:grpSp>
        <p:nvGrpSpPr>
          <p:cNvPr id="44" name="Group 43"/>
          <p:cNvGrpSpPr/>
          <p:nvPr/>
        </p:nvGrpSpPr>
        <p:grpSpPr>
          <a:xfrm>
            <a:off x="459229" y="3141133"/>
            <a:ext cx="3338715" cy="711200"/>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
        <p:nvSpPr>
          <p:cNvPr id="16" name="Text Box 3"/>
          <p:cNvSpPr txBox="1">
            <a:spLocks noChangeArrowheads="1"/>
          </p:cNvSpPr>
          <p:nvPr/>
        </p:nvSpPr>
        <p:spPr bwMode="blackWhite">
          <a:xfrm>
            <a:off x="273051" y="5983783"/>
            <a:ext cx="10974388" cy="603435"/>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67" eaLnBrk="0" hangingPunct="0"/>
            <a:r>
              <a:rPr lang="en-US" sz="667" dirty="0">
                <a:solidFill>
                  <a:prstClr val="white">
                    <a:alpha val="95000"/>
                  </a:prstClr>
                </a:solidFill>
                <a:cs typeface="Segoe UI" pitchFamily="34" charset="0"/>
              </a:rPr>
              <a:t>© 2014 Microsoft Corporation. All rights reserved. Microsoft, Windows, Windows Vista and other product names are or may be registered trademarks and/or trademarks in the U.S. and/or other countries.</a:t>
            </a:r>
          </a:p>
          <a:p>
            <a:pPr defTabSz="932267" eaLnBrk="0" hangingPunct="0"/>
            <a:r>
              <a:rPr lang="en-US" sz="667" dirty="0">
                <a:solidFill>
                  <a:prstClr val="white">
                    <a:alpha val="95000"/>
                  </a:prst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373804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5"/>
          <p:cNvSpPr txBox="1">
            <a:spLocks/>
          </p:cNvSpPr>
          <p:nvPr/>
        </p:nvSpPr>
        <p:spPr>
          <a:xfrm>
            <a:off x="269239" y="193524"/>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endParaRPr lang="en-US" dirty="0"/>
          </a:p>
        </p:txBody>
      </p:sp>
    </p:spTree>
    <p:extLst>
      <p:ext uri="{BB962C8B-B14F-4D97-AF65-F5344CB8AC3E}">
        <p14:creationId xmlns:p14="http://schemas.microsoft.com/office/powerpoint/2010/main" val="2524599731"/>
      </p:ext>
    </p:extLst>
  </p:cSld>
  <p:clrMapOvr>
    <a:masterClrMapping/>
  </p:clrMapOvr>
  <p:transition>
    <p:fade/>
  </p:transition>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37597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9CDF5C6C-1D7F-4181-894D-D1D5CDC09395}" type="datetime1">
              <a:rPr lang="en-US" smtClean="0"/>
              <a:t>12/6/2015</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50216983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bg2">
                    <a:lumMod val="40000"/>
                    <a:lumOff val="60000"/>
                  </a:schemeClr>
                </a:solidFill>
              </a:defRPr>
            </a:lvl1pPr>
          </a:lstStyle>
          <a:p>
            <a:fld id="{6F87C8DF-A29B-444F-AC30-6D2947C5E82B}" type="datetime1">
              <a:rPr lang="en-US" smtClean="0"/>
              <a:pPr/>
              <a:t>12/6/2015</a:t>
            </a:fld>
            <a:endParaRPr lang="en-US"/>
          </a:p>
        </p:txBody>
      </p:sp>
      <p:sp>
        <p:nvSpPr>
          <p:cNvPr id="4" name="Footer Placeholder 3"/>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5"/>
            <a:ext cx="1360136" cy="460492"/>
          </a:xfrm>
          <a:prstGeom prst="rect">
            <a:avLst/>
          </a:prstGeom>
        </p:spPr>
      </p:pic>
    </p:spTree>
    <p:extLst>
      <p:ext uri="{BB962C8B-B14F-4D97-AF65-F5344CB8AC3E}">
        <p14:creationId xmlns:p14="http://schemas.microsoft.com/office/powerpoint/2010/main" val="2904772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2">
                    <a:lumMod val="40000"/>
                    <a:lumOff val="60000"/>
                  </a:schemeClr>
                </a:solidFill>
              </a:defRPr>
            </a:lvl1pPr>
          </a:lstStyle>
          <a:p>
            <a:fld id="{F274F2DA-A81A-445A-980A-0AA0F39FE90C}" type="datetime1">
              <a:rPr lang="en-US" smtClean="0"/>
              <a:pPr/>
              <a:t>12/6/2015</a:t>
            </a:fld>
            <a:endParaRPr lang="en-US"/>
          </a:p>
        </p:txBody>
      </p:sp>
      <p:sp>
        <p:nvSpPr>
          <p:cNvPr id="4" name="Footer Placeholder 3"/>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5"/>
            <a:ext cx="1360136" cy="460492"/>
          </a:xfrm>
          <a:prstGeom prst="rect">
            <a:avLst/>
          </a:prstGeom>
        </p:spPr>
      </p:pic>
    </p:spTree>
    <p:extLst>
      <p:ext uri="{BB962C8B-B14F-4D97-AF65-F5344CB8AC3E}">
        <p14:creationId xmlns:p14="http://schemas.microsoft.com/office/powerpoint/2010/main" val="2760151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12/6/2015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75596755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714846"/>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714846"/>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12/6/2015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428574751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12/6/2015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1602879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42860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65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323093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220902217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9799343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B">
    <p:bg>
      <p:bgPr>
        <a:solidFill>
          <a:schemeClr val="accent3"/>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6" name="Content Placeholder 35"/>
          <p:cNvSpPr>
            <a:spLocks noGrp="1"/>
          </p:cNvSpPr>
          <p:nvPr>
            <p:ph sz="quarter" idx="11" hasCustomPrompt="1"/>
          </p:nvPr>
        </p:nvSpPr>
        <p:spPr>
          <a:xfrm>
            <a:off x="703263" y="5721273"/>
            <a:ext cx="10760075" cy="823913"/>
          </a:xfrm>
        </p:spPr>
        <p:txBody>
          <a:bodyPr/>
          <a:lstStyle>
            <a:lvl1pPr>
              <a:defRPr sz="3600">
                <a:solidFill>
                  <a:schemeClr val="accent3">
                    <a:lumMod val="20000"/>
                    <a:lumOff val="80000"/>
                  </a:schemeClr>
                </a:solidFill>
                <a:latin typeface="Consolas" panose="020B0609020204030204" pitchFamily="49" charset="0"/>
                <a:cs typeface="Consolas" panose="020B0609020204030204" pitchFamily="49" charset="0"/>
              </a:defRPr>
            </a:lvl1pPr>
          </a:lstStyle>
          <a:p>
            <a:pPr lvl="0"/>
            <a:r>
              <a:rPr lang="en-US" dirty="0" smtClean="0"/>
              <a:t>http://location</a:t>
            </a:r>
            <a:endParaRPr lang="en-US" dirty="0"/>
          </a:p>
        </p:txBody>
      </p:sp>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035840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Tree>
    <p:extLst>
      <p:ext uri="{BB962C8B-B14F-4D97-AF65-F5344CB8AC3E}">
        <p14:creationId xmlns:p14="http://schemas.microsoft.com/office/powerpoint/2010/main" val="225687790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69828745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46747663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9803572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414658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ru-RU" dirty="0" smtClean="0"/>
              <a:t>Содержание</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278754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8" r:id="rId22"/>
    <p:sldLayoutId id="2147483739" r:id="rId23"/>
    <p:sldLayoutId id="2147483740" r:id="rId24"/>
    <p:sldLayoutId id="2147483742" r:id="rId25"/>
    <p:sldLayoutId id="2147483743" r:id="rId26"/>
    <p:sldLayoutId id="2147483744" r:id="rId27"/>
  </p:sldLayoutIdLst>
  <p:transition>
    <p:fade/>
  </p:transition>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800" b="0" kern="1200">
          <a:solidFill>
            <a:schemeClr val="tx2">
              <a:lumMod val="75000"/>
              <a:lumOff val="25000"/>
            </a:schemeClr>
          </a:solidFill>
          <a:latin typeface="+mn-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ru-RU" dirty="0" smtClean="0"/>
              <a:t>Мария Горелкина</a:t>
            </a:r>
          </a:p>
          <a:p>
            <a:r>
              <a:rPr lang="en-US" dirty="0" smtClean="0"/>
              <a:t>magore@microsoft.com</a:t>
            </a:r>
            <a:endParaRPr lang="ru-RU" dirty="0"/>
          </a:p>
        </p:txBody>
      </p:sp>
      <p:sp>
        <p:nvSpPr>
          <p:cNvPr id="2" name="Title 1"/>
          <p:cNvSpPr>
            <a:spLocks noGrp="1"/>
          </p:cNvSpPr>
          <p:nvPr>
            <p:ph type="title"/>
          </p:nvPr>
        </p:nvSpPr>
        <p:spPr/>
        <p:txBody>
          <a:bodyPr/>
          <a:lstStyle/>
          <a:p>
            <a:r>
              <a:rPr lang="ru-RU" sz="4800" b="0" dirty="0" smtClean="0">
                <a:latin typeface="+mn-lt"/>
              </a:rPr>
              <a:t>Файлы и хранение данных</a:t>
            </a:r>
            <a:r>
              <a:rPr lang="en-GB" b="0" dirty="0" smtClean="0">
                <a:latin typeface="+mn-lt"/>
              </a:rPr>
              <a:t/>
            </a:r>
            <a:br>
              <a:rPr lang="en-GB" b="0" dirty="0" smtClean="0">
                <a:latin typeface="+mn-lt"/>
              </a:rPr>
            </a:br>
            <a:r>
              <a:rPr lang="ru-RU" sz="3200" b="0" dirty="0" smtClean="0">
                <a:latin typeface="+mn-lt"/>
              </a:rPr>
              <a:t>Разработка универсальных приложений </a:t>
            </a:r>
            <a:br>
              <a:rPr lang="ru-RU" sz="3200" b="0" dirty="0" smtClean="0">
                <a:latin typeface="+mn-lt"/>
              </a:rPr>
            </a:br>
            <a:r>
              <a:rPr lang="ru-RU" sz="3200" b="0" dirty="0" smtClean="0">
                <a:latin typeface="+mn-lt"/>
              </a:rPr>
              <a:t>на </a:t>
            </a:r>
            <a:r>
              <a:rPr lang="en-GB" sz="3200" b="0" dirty="0" smtClean="0">
                <a:latin typeface="+mn-lt"/>
              </a:rPr>
              <a:t>Windows 10</a:t>
            </a:r>
            <a:endParaRPr lang="en-GB" sz="3600" b="0" dirty="0">
              <a:latin typeface="+mn-lt"/>
            </a:endParaRPr>
          </a:p>
        </p:txBody>
      </p:sp>
    </p:spTree>
    <p:extLst>
      <p:ext uri="{BB962C8B-B14F-4D97-AF65-F5344CB8AC3E}">
        <p14:creationId xmlns:p14="http://schemas.microsoft.com/office/powerpoint/2010/main" val="1004007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4829" y="2168800"/>
            <a:ext cx="5276956" cy="440660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
        <p:nvSpPr>
          <p:cNvPr id="3" name="Title 2"/>
          <p:cNvSpPr>
            <a:spLocks noGrp="1"/>
          </p:cNvSpPr>
          <p:nvPr>
            <p:ph type="title" idx="4294967295"/>
          </p:nvPr>
        </p:nvSpPr>
        <p:spPr>
          <a:xfrm>
            <a:off x="202531" y="222251"/>
            <a:ext cx="11652250" cy="982662"/>
          </a:xfrm>
        </p:spPr>
        <p:txBody>
          <a:bodyPr/>
          <a:lstStyle/>
          <a:p>
            <a:r>
              <a:rPr lang="ru-RU" dirty="0" smtClean="0"/>
              <a:t>Чтение файла</a:t>
            </a:r>
            <a:endParaRPr lang="en-US" dirty="0"/>
          </a:p>
        </p:txBody>
      </p:sp>
      <p:sp>
        <p:nvSpPr>
          <p:cNvPr id="9" name="Text Placeholder 8"/>
          <p:cNvSpPr>
            <a:spLocks noGrp="1"/>
          </p:cNvSpPr>
          <p:nvPr>
            <p:ph type="body" sz="quarter" idx="4294967295"/>
          </p:nvPr>
        </p:nvSpPr>
        <p:spPr>
          <a:xfrm>
            <a:off x="404829" y="53060"/>
            <a:ext cx="5353538" cy="6141549"/>
          </a:xfrm>
        </p:spPr>
        <p:txBody>
          <a:bodyPr/>
          <a:lstStyle/>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r>
              <a:rPr lang="en-GB" sz="1800" b="0" dirty="0">
                <a:solidFill>
                  <a:srgbClr val="0000FF"/>
                </a:solidFill>
                <a:highlight>
                  <a:srgbClr val="F2F2F2"/>
                </a:highlight>
                <a:latin typeface="Consolas" panose="020B0609020204030204" pitchFamily="49" charset="0"/>
              </a:rPr>
              <a:t>private</a:t>
            </a:r>
            <a:r>
              <a:rPr lang="en-GB" sz="1800" b="0" dirty="0">
                <a:solidFill>
                  <a:srgbClr val="000000"/>
                </a:solidFill>
                <a:highlight>
                  <a:srgbClr val="F2F2F2"/>
                </a:highlight>
                <a:latin typeface="Consolas" panose="020B0609020204030204" pitchFamily="49" charset="0"/>
              </a:rPr>
              <a:t> </a:t>
            </a:r>
            <a:r>
              <a:rPr lang="en-GB" sz="1800" b="0" dirty="0" err="1">
                <a:solidFill>
                  <a:srgbClr val="0000FF"/>
                </a:solidFill>
                <a:highlight>
                  <a:srgbClr val="F2F2F2"/>
                </a:highlight>
                <a:latin typeface="Consolas" panose="020B0609020204030204" pitchFamily="49" charset="0"/>
              </a:rPr>
              <a:t>async</a:t>
            </a:r>
            <a:r>
              <a:rPr lang="en-GB" sz="1800" b="0" dirty="0">
                <a:solidFill>
                  <a:srgbClr val="000000"/>
                </a:solidFill>
                <a:highlight>
                  <a:srgbClr val="F2F2F2"/>
                </a:highlight>
                <a:latin typeface="Consolas" panose="020B0609020204030204" pitchFamily="49" charset="0"/>
              </a:rPr>
              <a:t> </a:t>
            </a:r>
            <a:r>
              <a:rPr lang="en-GB" sz="1800" b="0" dirty="0">
                <a:solidFill>
                  <a:srgbClr val="2B91AF"/>
                </a:solidFill>
                <a:highlight>
                  <a:srgbClr val="F2F2F2"/>
                </a:highlight>
                <a:latin typeface="Consolas" panose="020B0609020204030204" pitchFamily="49" charset="0"/>
              </a:rPr>
              <a:t>Task</a:t>
            </a:r>
            <a:r>
              <a:rPr lang="en-GB" sz="1800" b="0" dirty="0">
                <a:solidFill>
                  <a:srgbClr val="000000"/>
                </a:solidFill>
                <a:highlight>
                  <a:srgbClr val="F2F2F2"/>
                </a:highlight>
                <a:latin typeface="Consolas" panose="020B0609020204030204" pitchFamily="49" charset="0"/>
              </a:rPr>
              <a:t>&lt;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&gt; </a:t>
            </a:r>
            <a:r>
              <a:rPr lang="en-GB" sz="1800" b="0" dirty="0" err="1">
                <a:solidFill>
                  <a:srgbClr val="000000"/>
                </a:solidFill>
                <a:highlight>
                  <a:srgbClr val="F2F2F2"/>
                </a:highlight>
                <a:latin typeface="Consolas" panose="020B0609020204030204" pitchFamily="49" charset="0"/>
              </a:rPr>
              <a:t>readTextFromLocalStorage</a:t>
            </a:r>
            <a:r>
              <a:rPr lang="en-GB" sz="1800" b="0" dirty="0">
                <a:solidFill>
                  <a:srgbClr val="000000"/>
                </a:solidFill>
                <a:highlight>
                  <a:srgbClr val="F2F2F2"/>
                </a:highlight>
                <a:latin typeface="Consolas" panose="020B0609020204030204" pitchFamily="49" charset="0"/>
              </a:rPr>
              <a: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filename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var</a:t>
            </a:r>
            <a:r>
              <a:rPr lang="en-GB" sz="1800" b="0" dirty="0">
                <a:solidFill>
                  <a:srgbClr val="000000"/>
                </a:solidFill>
                <a:highlight>
                  <a:srgbClr val="F2F2F2"/>
                </a:highlight>
                <a:latin typeface="Consolas" panose="020B0609020204030204" pitchFamily="49" charset="0"/>
              </a:rPr>
              <a:t> fold = </a:t>
            </a:r>
            <a:r>
              <a:rPr lang="en-GB" sz="1800" b="0" dirty="0" err="1">
                <a:solidFill>
                  <a:srgbClr val="000000"/>
                </a:solidFill>
                <a:highlight>
                  <a:srgbClr val="F2F2F2"/>
                </a:highlight>
                <a:latin typeface="Consolas" panose="020B0609020204030204" pitchFamily="49" charset="0"/>
              </a:rPr>
              <a:t>Windows.Storage.</a:t>
            </a:r>
            <a:r>
              <a:rPr lang="en-GB" sz="1800" b="0" dirty="0" err="1">
                <a:solidFill>
                  <a:srgbClr val="2B91AF"/>
                </a:solidFill>
                <a:highlight>
                  <a:srgbClr val="F2F2F2"/>
                </a:highlight>
                <a:latin typeface="Consolas" panose="020B0609020204030204" pitchFamily="49" charset="0"/>
              </a:rPr>
              <a:t>ApplicationData</a:t>
            </a:r>
            <a:r>
              <a:rPr lang="en-GB" sz="1800" b="0" dirty="0" err="1">
                <a:solidFill>
                  <a:srgbClr val="000000"/>
                </a:solidFill>
                <a:highlight>
                  <a:srgbClr val="F2F2F2"/>
                </a:highlight>
                <a:latin typeface="Consolas" panose="020B0609020204030204" pitchFamily="49" charset="0"/>
              </a:rPr>
              <a:t>.Current.LocalFolder</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StorageFile</a:t>
            </a:r>
            <a:r>
              <a:rPr lang="en-GB" sz="1800" b="0" dirty="0">
                <a:solidFill>
                  <a:srgbClr val="000000"/>
                </a:solidFill>
                <a:highlight>
                  <a:srgbClr val="F2F2F2"/>
                </a:highlight>
                <a:latin typeface="Consolas" panose="020B0609020204030204" pitchFamily="49" charset="0"/>
              </a:rPr>
              <a:t> file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fold.GetFileAsync</a:t>
            </a:r>
            <a:r>
              <a:rPr lang="en-GB" sz="1800" b="0" dirty="0">
                <a:solidFill>
                  <a:srgbClr val="000000"/>
                </a:solidFill>
                <a:highlight>
                  <a:srgbClr val="F2F2F2"/>
                </a:highlight>
                <a:latin typeface="Consolas" panose="020B0609020204030204" pitchFamily="49" charset="0"/>
              </a:rPr>
              <a:t>(filename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result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FileIO</a:t>
            </a:r>
            <a:r>
              <a:rPr lang="en-GB" sz="1800" b="0" dirty="0" err="1">
                <a:solidFill>
                  <a:srgbClr val="000000"/>
                </a:solidFill>
                <a:highlight>
                  <a:srgbClr val="F2F2F2"/>
                </a:highlight>
                <a:latin typeface="Consolas" panose="020B0609020204030204" pitchFamily="49" charset="0"/>
              </a:rPr>
              <a:t>.ReadTextAsync</a:t>
            </a:r>
            <a:r>
              <a:rPr lang="en-GB" sz="1800" b="0" dirty="0">
                <a:solidFill>
                  <a:srgbClr val="000000"/>
                </a:solidFill>
                <a:highlight>
                  <a:srgbClr val="F2F2F2"/>
                </a:highlight>
                <a:latin typeface="Consolas" panose="020B0609020204030204" pitchFamily="49" charset="0"/>
              </a:rPr>
              <a:t>(file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return</a:t>
            </a:r>
            <a:r>
              <a:rPr lang="en-GB" sz="1800" b="0" dirty="0">
                <a:solidFill>
                  <a:srgbClr val="000000"/>
                </a:solidFill>
                <a:highlight>
                  <a:srgbClr val="F2F2F2"/>
                </a:highlight>
                <a:latin typeface="Consolas" panose="020B0609020204030204" pitchFamily="49" charset="0"/>
              </a:rPr>
              <a:t> result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endParaRPr lang="en-GB" sz="1800" b="0" dirty="0">
              <a:solidFill>
                <a:srgbClr val="000000"/>
              </a:solidFill>
              <a:highlight>
                <a:srgbClr val="F2F2F2"/>
              </a:highlight>
              <a:latin typeface="Consolas" panose="020B0609020204030204" pitchFamily="49" charset="0"/>
            </a:endParaRPr>
          </a:p>
        </p:txBody>
      </p:sp>
      <p:sp>
        <p:nvSpPr>
          <p:cNvPr id="6" name="Slide Number Placeholder 5"/>
          <p:cNvSpPr>
            <a:spLocks noGrp="1"/>
          </p:cNvSpPr>
          <p:nvPr>
            <p:ph type="sldNum" sz="quarter" idx="4294967295"/>
          </p:nvPr>
        </p:nvSpPr>
        <p:spPr/>
        <p:txBody>
          <a:bodyPr/>
          <a:lstStyle/>
          <a:p>
            <a:endParaRPr lang="en-US" dirty="0"/>
          </a:p>
        </p:txBody>
      </p:sp>
      <p:sp>
        <p:nvSpPr>
          <p:cNvPr id="2" name="TextBox 1"/>
          <p:cNvSpPr txBox="1"/>
          <p:nvPr/>
        </p:nvSpPr>
        <p:spPr>
          <a:xfrm>
            <a:off x="201259" y="978569"/>
            <a:ext cx="11653522" cy="1114114"/>
          </a:xfrm>
          <a:prstGeom prst="rect">
            <a:avLst/>
          </a:prstGeom>
          <a:solidFill>
            <a:schemeClr val="bg1"/>
          </a:solidFill>
        </p:spPr>
        <p:txBody>
          <a:bodyPr wrap="square" lIns="179285" tIns="143428" rIns="179285" bIns="143428" rtlCol="0">
            <a:spAutoFit/>
          </a:bodyPr>
          <a:lstStyle/>
          <a:p>
            <a:pPr>
              <a:lnSpc>
                <a:spcPct val="90000"/>
              </a:lnSpc>
            </a:pPr>
            <a:endParaRPr lang="en-GB" sz="2353" dirty="0">
              <a:gradFill>
                <a:gsLst>
                  <a:gs pos="2917">
                    <a:schemeClr val="tx1"/>
                  </a:gs>
                  <a:gs pos="30000">
                    <a:schemeClr val="tx1"/>
                  </a:gs>
                </a:gsLst>
                <a:lin ang="5400000" scaled="0"/>
              </a:gradFill>
            </a:endParaRPr>
          </a:p>
          <a:p>
            <a:pPr>
              <a:lnSpc>
                <a:spcPct val="90000"/>
              </a:lnSpc>
            </a:pPr>
            <a:r>
              <a:rPr lang="ru-RU" sz="3600" dirty="0" smtClean="0">
                <a:gradFill>
                  <a:gsLst>
                    <a:gs pos="1250">
                      <a:schemeClr val="tx2"/>
                    </a:gs>
                    <a:gs pos="99000">
                      <a:schemeClr val="tx2"/>
                    </a:gs>
                  </a:gsLst>
                  <a:lin ang="5400000" scaled="0"/>
                </a:gradFill>
              </a:rPr>
              <a:t>Метод для чтения данных из файла в строку</a:t>
            </a:r>
            <a:endParaRPr lang="en-GB" sz="3600" dirty="0">
              <a:gradFill>
                <a:gsLst>
                  <a:gs pos="1250">
                    <a:schemeClr val="tx2"/>
                  </a:gs>
                  <a:gs pos="99000">
                    <a:schemeClr val="tx2"/>
                  </a:gs>
                </a:gsLst>
                <a:lin ang="5400000" scaled="0"/>
              </a:gradFill>
            </a:endParaRPr>
          </a:p>
        </p:txBody>
      </p:sp>
    </p:spTree>
    <p:extLst>
      <p:ext uri="{BB962C8B-B14F-4D97-AF65-F5344CB8AC3E}">
        <p14:creationId xmlns:p14="http://schemas.microsoft.com/office/powerpoint/2010/main" val="2631655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7174" y="222251"/>
            <a:ext cx="11652250" cy="982662"/>
          </a:xfrm>
        </p:spPr>
        <p:txBody>
          <a:bodyPr/>
          <a:lstStyle/>
          <a:p>
            <a:r>
              <a:rPr lang="ru-RU" dirty="0" smtClean="0"/>
              <a:t>Хранилище учетных данных</a:t>
            </a:r>
            <a:endParaRPr lang="en-GB" dirty="0"/>
          </a:p>
        </p:txBody>
      </p:sp>
      <p:sp>
        <p:nvSpPr>
          <p:cNvPr id="3" name="Text Placeholder 2"/>
          <p:cNvSpPr>
            <a:spLocks noGrp="1"/>
          </p:cNvSpPr>
          <p:nvPr>
            <p:ph type="body" sz="quarter" idx="4294967295"/>
          </p:nvPr>
        </p:nvSpPr>
        <p:spPr>
          <a:xfrm>
            <a:off x="257175" y="1204913"/>
            <a:ext cx="11934825" cy="5653087"/>
          </a:xfrm>
        </p:spPr>
        <p:txBody>
          <a:bodyPr/>
          <a:lstStyle/>
          <a:p>
            <a:r>
              <a:rPr lang="ru-RU" sz="3600" dirty="0" smtClean="0">
                <a:latin typeface="+mn-lt"/>
              </a:rPr>
              <a:t>Зашифрованное</a:t>
            </a:r>
            <a:r>
              <a:rPr lang="en-GB" sz="3600" dirty="0" smtClean="0">
                <a:latin typeface="+mn-lt"/>
              </a:rPr>
              <a:t>,</a:t>
            </a:r>
            <a:r>
              <a:rPr lang="ru-RU" sz="3600" dirty="0" smtClean="0">
                <a:latin typeface="+mn-lt"/>
              </a:rPr>
              <a:t> доступное по сети хранилище </a:t>
            </a:r>
            <a:br>
              <a:rPr lang="ru-RU" sz="3600" dirty="0" smtClean="0">
                <a:latin typeface="+mn-lt"/>
              </a:rPr>
            </a:br>
            <a:r>
              <a:rPr lang="ru-RU" sz="3600" dirty="0" smtClean="0">
                <a:latin typeface="+mn-lt"/>
              </a:rPr>
              <a:t>для объектов</a:t>
            </a:r>
            <a:r>
              <a:rPr lang="en-GB" sz="3600" dirty="0" smtClean="0">
                <a:latin typeface="+mn-lt"/>
              </a:rPr>
              <a:t> </a:t>
            </a:r>
            <a:r>
              <a:rPr lang="en-GB" sz="3600" dirty="0" err="1" smtClean="0">
                <a:latin typeface="+mn-lt"/>
              </a:rPr>
              <a:t>PasswordCredential</a:t>
            </a:r>
            <a:endParaRPr lang="en-GB" sz="3600" dirty="0">
              <a:latin typeface="+mn-lt"/>
            </a:endParaRPr>
          </a:p>
        </p:txBody>
      </p:sp>
      <p:sp>
        <p:nvSpPr>
          <p:cNvPr id="4" name="Text Placeholder 2"/>
          <p:cNvSpPr txBox="1">
            <a:spLocks/>
          </p:cNvSpPr>
          <p:nvPr/>
        </p:nvSpPr>
        <p:spPr>
          <a:xfrm>
            <a:off x="402102" y="2457582"/>
            <a:ext cx="6350391" cy="4122972"/>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smtClean="0">
                <a:solidFill>
                  <a:srgbClr val="0000FF"/>
                </a:solidFill>
                <a:highlight>
                  <a:srgbClr val="F2F2F2"/>
                </a:highlight>
                <a:latin typeface="Consolas" panose="020B0609020204030204" pitchFamily="49" charset="0"/>
              </a:rPr>
              <a:t>void</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SaveCredential</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0000FF"/>
                </a:solidFill>
                <a:highlight>
                  <a:srgbClr val="F2F2F2"/>
                </a:highlight>
                <a:latin typeface="Consolas" panose="020B0609020204030204" pitchFamily="49" charset="0"/>
              </a:rPr>
              <a:t>string</a:t>
            </a:r>
            <a:r>
              <a:rPr lang="en-GB" sz="1800" dirty="0" smtClean="0">
                <a:solidFill>
                  <a:srgbClr val="000000"/>
                </a:solidFill>
                <a:highlight>
                  <a:srgbClr val="F2F2F2"/>
                </a:highlight>
                <a:latin typeface="Consolas" panose="020B0609020204030204" pitchFamily="49" charset="0"/>
              </a:rPr>
              <a:t> username, </a:t>
            </a:r>
            <a:r>
              <a:rPr lang="en-GB" sz="1800" dirty="0" smtClean="0">
                <a:solidFill>
                  <a:srgbClr val="0000FF"/>
                </a:solidFill>
                <a:highlight>
                  <a:srgbClr val="F2F2F2"/>
                </a:highlight>
                <a:latin typeface="Consolas" panose="020B0609020204030204" pitchFamily="49" charset="0"/>
              </a:rPr>
              <a:t>string</a:t>
            </a:r>
            <a:r>
              <a:rPr lang="en-GB" sz="1800" dirty="0" smtClean="0">
                <a:solidFill>
                  <a:srgbClr val="000000"/>
                </a:solidFill>
                <a:highlight>
                  <a:srgbClr val="F2F2F2"/>
                </a:highlight>
                <a:latin typeface="Consolas" panose="020B0609020204030204" pitchFamily="49" charset="0"/>
              </a:rPr>
              <a:t> password)</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 vault =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PasswordCredential</a:t>
            </a:r>
            <a:r>
              <a:rPr lang="en-GB" sz="1800" dirty="0" smtClean="0">
                <a:solidFill>
                  <a:srgbClr val="000000"/>
                </a:solidFill>
                <a:highlight>
                  <a:srgbClr val="F2F2F2"/>
                </a:highlight>
                <a:latin typeface="Consolas" panose="020B0609020204030204" pitchFamily="49" charset="0"/>
              </a:rPr>
              <a:t> cred =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PasswordCredential</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A31515"/>
                </a:solidFill>
                <a:highlight>
                  <a:srgbClr val="F2F2F2"/>
                </a:highlight>
                <a:latin typeface="Consolas" panose="020B0609020204030204" pitchFamily="49" charset="0"/>
              </a:rPr>
              <a:t>"</a:t>
            </a:r>
            <a:r>
              <a:rPr lang="en-GB" sz="1800" dirty="0" err="1" smtClean="0">
                <a:solidFill>
                  <a:srgbClr val="A31515"/>
                </a:solidFill>
                <a:highlight>
                  <a:srgbClr val="F2F2F2"/>
                </a:highlight>
                <a:latin typeface="Consolas" panose="020B0609020204030204" pitchFamily="49" charset="0"/>
              </a:rPr>
              <a:t>MyAppResource</a:t>
            </a:r>
            <a:r>
              <a:rPr lang="en-GB" sz="1800" dirty="0" smtClean="0">
                <a:solidFill>
                  <a:srgbClr val="A31515"/>
                </a:solidFill>
                <a:highlight>
                  <a:srgbClr val="F2F2F2"/>
                </a:highlight>
                <a:latin typeface="Consolas" panose="020B0609020204030204" pitchFamily="49" charset="0"/>
              </a:rPr>
              <a:t>"</a:t>
            </a:r>
            <a:r>
              <a:rPr lang="en-GB" sz="1800" dirty="0" smtClean="0">
                <a:solidFill>
                  <a:srgbClr val="000000"/>
                </a:solidFill>
                <a:highlight>
                  <a:srgbClr val="F2F2F2"/>
                </a:highlight>
                <a:latin typeface="Consolas" panose="020B0609020204030204" pitchFamily="49" charset="0"/>
              </a:rPr>
              <a:t>, username, password);</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vault.Add</a:t>
            </a:r>
            <a:r>
              <a:rPr lang="en-GB" sz="1800" dirty="0" smtClean="0">
                <a:solidFill>
                  <a:srgbClr val="000000"/>
                </a:solidFill>
                <a:highlight>
                  <a:srgbClr val="F2F2F2"/>
                </a:highlight>
                <a:latin typeface="Consolas" panose="020B0609020204030204" pitchFamily="49" charset="0"/>
              </a:rPr>
              <a:t>(cred);</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rPr>
              <a:t>IReadOnlyList</a:t>
            </a:r>
            <a:r>
              <a:rPr lang="en-GB" sz="1800" dirty="0" smtClean="0">
                <a:solidFill>
                  <a:srgbClr val="000000"/>
                </a:solidFill>
                <a:highlight>
                  <a:srgbClr val="F2F2F2"/>
                </a:highlight>
                <a:latin typeface="Consolas" panose="020B0609020204030204" pitchFamily="49" charset="0"/>
              </a:rPr>
              <a:t>&lt;</a:t>
            </a:r>
            <a:r>
              <a:rPr lang="en-GB" sz="1800" dirty="0" err="1" smtClean="0">
                <a:solidFill>
                  <a:srgbClr val="2B91AF"/>
                </a:solidFill>
                <a:highlight>
                  <a:srgbClr val="F2F2F2"/>
                </a:highlight>
                <a:latin typeface="Consolas" panose="020B0609020204030204" pitchFamily="49" charset="0"/>
              </a:rPr>
              <a:t>PasswordCredential</a:t>
            </a:r>
            <a:r>
              <a:rPr lang="en-GB" sz="1800" dirty="0" smtClean="0">
                <a:solidFill>
                  <a:srgbClr val="000000"/>
                </a:solidFill>
                <a:highlight>
                  <a:srgbClr val="F2F2F2"/>
                </a:highlight>
                <a:latin typeface="Consolas" panose="020B0609020204030204" pitchFamily="49" charset="0"/>
              </a:rPr>
              <a:t>&gt; </a:t>
            </a:r>
            <a:r>
              <a:rPr lang="en-GB" sz="1800" dirty="0" err="1" smtClean="0">
                <a:solidFill>
                  <a:srgbClr val="000000"/>
                </a:solidFill>
                <a:highlight>
                  <a:srgbClr val="F2F2F2"/>
                </a:highlight>
                <a:latin typeface="Consolas" panose="020B0609020204030204" pitchFamily="49" charset="0"/>
              </a:rPr>
              <a:t>RetrieveCredential</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0000FF"/>
                </a:solidFill>
                <a:highlight>
                  <a:srgbClr val="F2F2F2"/>
                </a:highlight>
                <a:latin typeface="Consolas" panose="020B0609020204030204" pitchFamily="49" charset="0"/>
              </a:rPr>
              <a:t>string</a:t>
            </a:r>
            <a:r>
              <a:rPr lang="en-GB" sz="1800" dirty="0" smtClean="0">
                <a:solidFill>
                  <a:srgbClr val="000000"/>
                </a:solidFill>
                <a:highlight>
                  <a:srgbClr val="F2F2F2"/>
                </a:highlight>
                <a:latin typeface="Consolas" panose="020B0609020204030204" pitchFamily="49" charset="0"/>
              </a:rPr>
              <a:t> resource)</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 vault =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smtClean="0">
                <a:solidFill>
                  <a:srgbClr val="0000FF"/>
                </a:solidFill>
                <a:highlight>
                  <a:srgbClr val="F2F2F2"/>
                </a:highlight>
                <a:latin typeface="Consolas" panose="020B0609020204030204" pitchFamily="49" charset="0"/>
              </a:rPr>
              <a:t>return</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vault.FindAllByResource</a:t>
            </a:r>
            <a:r>
              <a:rPr lang="en-GB" sz="1800" dirty="0" smtClean="0">
                <a:solidFill>
                  <a:srgbClr val="000000"/>
                </a:solidFill>
                <a:highlight>
                  <a:srgbClr val="F2F2F2"/>
                </a:highlight>
                <a:latin typeface="Consolas" panose="020B0609020204030204" pitchFamily="49" charset="0"/>
              </a:rPr>
              <a:t>(resource);</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endParaRPr lang="en-GB" sz="1800" dirty="0"/>
          </a:p>
        </p:txBody>
      </p:sp>
    </p:spTree>
    <p:extLst>
      <p:ext uri="{BB962C8B-B14F-4D97-AF65-F5344CB8AC3E}">
        <p14:creationId xmlns:p14="http://schemas.microsoft.com/office/powerpoint/2010/main" val="1746650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34381" y="5405284"/>
            <a:ext cx="2477729" cy="258097"/>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ru-RU" sz="2000" dirty="0" err="1" smtClean="0"/>
          </a:p>
        </p:txBody>
      </p:sp>
      <p:sp>
        <p:nvSpPr>
          <p:cNvPr id="3" name="Rectangle 2"/>
          <p:cNvSpPr/>
          <p:nvPr/>
        </p:nvSpPr>
        <p:spPr>
          <a:xfrm>
            <a:off x="562897" y="1510463"/>
            <a:ext cx="6560574" cy="3416320"/>
          </a:xfrm>
          <a:prstGeom prst="rect">
            <a:avLst/>
          </a:prstGeom>
        </p:spPr>
        <p:txBody>
          <a:bodyPr wrap="square">
            <a:spAutoFit/>
          </a:bodyPr>
          <a:lstStyle/>
          <a:p>
            <a:r>
              <a:rPr lang="ru-RU" sz="2400" dirty="0" smtClean="0">
                <a:solidFill>
                  <a:schemeClr val="accent1"/>
                </a:solidFill>
              </a:rPr>
              <a:t>Приложения одного </a:t>
            </a:r>
            <a:r>
              <a:rPr lang="ru-RU" sz="2400" dirty="0">
                <a:solidFill>
                  <a:schemeClr val="accent1"/>
                </a:solidFill>
              </a:rPr>
              <a:t>автора могут использовать общие файлы и </a:t>
            </a:r>
            <a:r>
              <a:rPr lang="ru-RU" sz="2400" dirty="0" smtClean="0">
                <a:solidFill>
                  <a:schemeClr val="accent1"/>
                </a:solidFill>
              </a:rPr>
              <a:t>настройки</a:t>
            </a:r>
          </a:p>
          <a:p>
            <a:endParaRPr lang="ru-RU" sz="2400" dirty="0" smtClean="0">
              <a:solidFill>
                <a:schemeClr val="accent1"/>
              </a:solidFill>
            </a:endParaRPr>
          </a:p>
          <a:p>
            <a:r>
              <a:rPr lang="ru-RU" sz="2400" dirty="0" smtClean="0">
                <a:solidFill>
                  <a:schemeClr val="accent1"/>
                </a:solidFill>
              </a:rPr>
              <a:t>Папка представляется </a:t>
            </a:r>
            <a:r>
              <a:rPr lang="ru-RU" sz="2400" dirty="0">
                <a:solidFill>
                  <a:schemeClr val="accent1"/>
                </a:solidFill>
              </a:rPr>
              <a:t>автоматически</a:t>
            </a:r>
          </a:p>
          <a:p>
            <a:endParaRPr lang="ru-RU" sz="2400" dirty="0">
              <a:solidFill>
                <a:schemeClr val="accent1"/>
              </a:solidFill>
            </a:endParaRPr>
          </a:p>
          <a:p>
            <a:pPr>
              <a:defRPr/>
            </a:pPr>
            <a:r>
              <a:rPr lang="ru-RU" sz="2400" dirty="0" smtClean="0">
                <a:solidFill>
                  <a:schemeClr val="accent1"/>
                </a:solidFill>
              </a:rPr>
              <a:t>Необходимо создать подпапку</a:t>
            </a:r>
          </a:p>
          <a:p>
            <a:pPr>
              <a:defRPr/>
            </a:pPr>
            <a:r>
              <a:rPr lang="ru-RU" sz="2400" dirty="0">
                <a:solidFill>
                  <a:schemeClr val="accent1"/>
                </a:solidFill>
              </a:rPr>
              <a:t/>
            </a:r>
            <a:br>
              <a:rPr lang="ru-RU" sz="2400" dirty="0">
                <a:solidFill>
                  <a:schemeClr val="accent1"/>
                </a:solidFill>
              </a:rPr>
            </a:br>
            <a:r>
              <a:rPr lang="ru-RU" sz="2400" dirty="0">
                <a:solidFill>
                  <a:schemeClr val="accent1"/>
                </a:solidFill>
              </a:rPr>
              <a:t>Необходимо отредактировать манифест</a:t>
            </a:r>
            <a:r>
              <a:rPr lang="en-GB" sz="2400" dirty="0">
                <a:solidFill>
                  <a:schemeClr val="accent1"/>
                </a:solidFill>
              </a:rPr>
              <a:t/>
            </a:r>
            <a:br>
              <a:rPr lang="en-GB" sz="2400" dirty="0">
                <a:solidFill>
                  <a:schemeClr val="accent1"/>
                </a:solidFill>
              </a:rPr>
            </a:br>
            <a:endParaRPr lang="ru-RU" sz="2400" dirty="0">
              <a:solidFill>
                <a:schemeClr val="accent1"/>
              </a:solidFill>
            </a:endParaRPr>
          </a:p>
        </p:txBody>
      </p:sp>
      <p:sp>
        <p:nvSpPr>
          <p:cNvPr id="4" name="TextBox 3"/>
          <p:cNvSpPr txBox="1"/>
          <p:nvPr/>
        </p:nvSpPr>
        <p:spPr>
          <a:xfrm>
            <a:off x="373801" y="386620"/>
            <a:ext cx="10305085" cy="830997"/>
          </a:xfrm>
          <a:prstGeom prst="rect">
            <a:avLst/>
          </a:prstGeom>
          <a:noFill/>
        </p:spPr>
        <p:txBody>
          <a:bodyPr wrap="square" lIns="137160" tIns="109728" rIns="137160" bIns="109728" rtlCol="0">
            <a:spAutoFit/>
          </a:bodyPr>
          <a:lstStyle/>
          <a:p>
            <a:pPr>
              <a:lnSpc>
                <a:spcPct val="90000"/>
              </a:lnSpc>
              <a:spcBef>
                <a:spcPts val="600"/>
              </a:spcBef>
            </a:pPr>
            <a:r>
              <a:rPr lang="ru-RU" sz="4400" dirty="0" smtClean="0">
                <a:solidFill>
                  <a:schemeClr val="tx2">
                    <a:lumMod val="75000"/>
                    <a:lumOff val="25000"/>
                  </a:schemeClr>
                </a:solidFill>
              </a:rPr>
              <a:t>Хранилище данных автора приложения</a:t>
            </a:r>
          </a:p>
        </p:txBody>
      </p:sp>
      <p:sp>
        <p:nvSpPr>
          <p:cNvPr id="5" name="Rectangle 4"/>
          <p:cNvSpPr/>
          <p:nvPr/>
        </p:nvSpPr>
        <p:spPr>
          <a:xfrm>
            <a:off x="688258" y="4556684"/>
            <a:ext cx="6096000" cy="2031325"/>
          </a:xfrm>
          <a:prstGeom prst="rect">
            <a:avLst/>
          </a:prstGeom>
        </p:spPr>
        <p:txBody>
          <a:bodyPr>
            <a:spAutoFit/>
          </a:bodyPr>
          <a:lstStyle/>
          <a:p>
            <a:r>
              <a:rPr lang="en-GB" sz="1400" dirty="0">
                <a:solidFill>
                  <a:schemeClr val="tx2"/>
                </a:solidFill>
                <a:latin typeface="Consolas" panose="020B0609020204030204" pitchFamily="49" charset="0"/>
                <a:cs typeface="Consolas" panose="020B0609020204030204" pitchFamily="49" charset="0"/>
              </a:rPr>
              <a:t>&lt;Package&gt;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&lt;Extensions&gt;</a:t>
            </a:r>
          </a:p>
          <a:p>
            <a:r>
              <a:rPr lang="en-GB" sz="1400" dirty="0">
                <a:solidFill>
                  <a:schemeClr val="tx2"/>
                </a:solidFill>
                <a:latin typeface="Consolas" panose="020B0609020204030204" pitchFamily="49" charset="0"/>
                <a:cs typeface="Consolas" panose="020B0609020204030204" pitchFamily="49" charset="0"/>
              </a:rPr>
              <a:t>        &lt;Extension Category="</a:t>
            </a:r>
            <a:r>
              <a:rPr lang="en-GB" sz="1400" dirty="0" err="1">
                <a:solidFill>
                  <a:schemeClr val="tx2"/>
                </a:solidFill>
                <a:latin typeface="Consolas" panose="020B0609020204030204" pitchFamily="49" charset="0"/>
                <a:cs typeface="Consolas" panose="020B0609020204030204" pitchFamily="49" charset="0"/>
              </a:rPr>
              <a:t>windows.publisherCacheFolder</a:t>
            </a:r>
            <a:r>
              <a:rPr lang="en-GB" sz="1400" dirty="0">
                <a:solidFill>
                  <a:schemeClr val="tx2"/>
                </a:solidFill>
                <a:latin typeface="Consolas" panose="020B0609020204030204" pitchFamily="49" charset="0"/>
                <a:cs typeface="Consolas" panose="020B0609020204030204" pitchFamily="49" charset="0"/>
              </a:rPr>
              <a:t>"&gt;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a:t>
            </a:r>
            <a:r>
              <a:rPr lang="en-GB" sz="1400" dirty="0" err="1">
                <a:solidFill>
                  <a:schemeClr val="tx2"/>
                </a:solidFill>
                <a:latin typeface="Consolas" panose="020B0609020204030204" pitchFamily="49" charset="0"/>
                <a:cs typeface="Consolas" panose="020B0609020204030204" pitchFamily="49" charset="0"/>
              </a:rPr>
              <a:t>PublisherCacheFolder</a:t>
            </a:r>
            <a:r>
              <a:rPr lang="en-GB" sz="1400" dirty="0">
                <a:solidFill>
                  <a:schemeClr val="tx2"/>
                </a:solidFill>
                <a:latin typeface="Consolas" panose="020B0609020204030204" pitchFamily="49" charset="0"/>
                <a:cs typeface="Consolas" panose="020B0609020204030204" pitchFamily="49" charset="0"/>
              </a:rPr>
              <a:t>&gt;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&lt;Folder Name="Folder1"&gt;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a:t>
            </a:r>
            <a:r>
              <a:rPr lang="en-GB" sz="1400" dirty="0" err="1">
                <a:solidFill>
                  <a:schemeClr val="tx2"/>
                </a:solidFill>
                <a:latin typeface="Consolas" panose="020B0609020204030204" pitchFamily="49" charset="0"/>
                <a:cs typeface="Consolas" panose="020B0609020204030204" pitchFamily="49" charset="0"/>
              </a:rPr>
              <a:t>PublisherCacheFolder</a:t>
            </a:r>
            <a:r>
              <a:rPr lang="en-GB" sz="1400" dirty="0">
                <a:solidFill>
                  <a:schemeClr val="tx2"/>
                </a:solidFill>
                <a:latin typeface="Consolas" panose="020B0609020204030204" pitchFamily="49" charset="0"/>
                <a:cs typeface="Consolas" panose="020B0609020204030204" pitchFamily="49" charset="0"/>
              </a:rPr>
              <a:t>&gt;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&lt;/Extension&gt;</a:t>
            </a:r>
          </a:p>
          <a:p>
            <a:r>
              <a:rPr lang="en-GB" sz="1400" dirty="0">
                <a:solidFill>
                  <a:schemeClr val="tx2"/>
                </a:solidFill>
                <a:latin typeface="Consolas" panose="020B0609020204030204" pitchFamily="49" charset="0"/>
                <a:cs typeface="Consolas" panose="020B0609020204030204" pitchFamily="49" charset="0"/>
              </a:rPr>
              <a:t>    &lt;/Extensions&gt;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&lt;/Package&gt;</a:t>
            </a:r>
          </a:p>
        </p:txBody>
      </p:sp>
    </p:spTree>
    <p:extLst>
      <p:ext uri="{BB962C8B-B14F-4D97-AF65-F5344CB8AC3E}">
        <p14:creationId xmlns:p14="http://schemas.microsoft.com/office/powerpoint/2010/main" val="1754369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579602"/>
            <a:ext cx="11637012" cy="1698798"/>
          </a:xfrm>
        </p:spPr>
        <p:txBody>
          <a:bodyPr/>
          <a:lstStyle/>
          <a:p>
            <a:r>
              <a:rPr lang="ru-RU" dirty="0" err="1" smtClean="0"/>
              <a:t>Демо</a:t>
            </a:r>
            <a:r>
              <a:rPr lang="ru-RU" dirty="0" smtClean="0"/>
              <a:t>:</a:t>
            </a:r>
            <a:br>
              <a:rPr lang="ru-RU" dirty="0" smtClean="0"/>
            </a:br>
            <a:r>
              <a:rPr lang="ru-RU" dirty="0" smtClean="0"/>
              <a:t>Работа с файлами</a:t>
            </a:r>
            <a:endParaRPr lang="en-GB" dirty="0"/>
          </a:p>
        </p:txBody>
      </p:sp>
    </p:spTree>
    <p:extLst>
      <p:ext uri="{BB962C8B-B14F-4D97-AF65-F5344CB8AC3E}">
        <p14:creationId xmlns:p14="http://schemas.microsoft.com/office/powerpoint/2010/main" val="751648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idx="4294967295"/>
          </p:nvPr>
        </p:nvSpPr>
        <p:spPr>
          <a:xfrm>
            <a:off x="361336" y="3008568"/>
            <a:ext cx="11636375" cy="958850"/>
          </a:xfrm>
        </p:spPr>
        <p:txBody>
          <a:bodyPr/>
          <a:lstStyle/>
          <a:p>
            <a:r>
              <a:rPr lang="ru-RU" dirty="0" smtClean="0"/>
              <a:t>Стандартные папки</a:t>
            </a:r>
            <a:endParaRPr lang="en-GB" dirty="0"/>
          </a:p>
        </p:txBody>
      </p:sp>
      <p:sp>
        <p:nvSpPr>
          <p:cNvPr id="6" name="Slide Number Placeholder 5"/>
          <p:cNvSpPr>
            <a:spLocks noGrp="1"/>
          </p:cNvSpPr>
          <p:nvPr>
            <p:ph type="sldNum" sz="quarter" idx="4294967295"/>
          </p:nvPr>
        </p:nvSpPr>
        <p:spPr/>
        <p:txBody>
          <a:bodyPr/>
          <a:lstStyle/>
          <a:p>
            <a:endParaRPr lang="en-US" dirty="0"/>
          </a:p>
        </p:txBody>
      </p:sp>
    </p:spTree>
    <p:extLst>
      <p:ext uri="{BB962C8B-B14F-4D97-AF65-F5344CB8AC3E}">
        <p14:creationId xmlns:p14="http://schemas.microsoft.com/office/powerpoint/2010/main" val="751053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58097" y="2536902"/>
            <a:ext cx="4938713" cy="2389187"/>
          </a:xfrm>
        </p:spPr>
        <p:txBody>
          <a:bodyPr/>
          <a:lstStyle/>
          <a:p>
            <a:r>
              <a:rPr lang="en-US" sz="2800" dirty="0" err="1">
                <a:latin typeface="+mn-lt"/>
                <a:cs typeface="Consolas" panose="020B0609020204030204" pitchFamily="49" charset="0"/>
              </a:rPr>
              <a:t>KnownFolders</a:t>
            </a:r>
            <a:r>
              <a:rPr lang="en-US" sz="2800" dirty="0">
                <a:latin typeface="+mn-lt"/>
              </a:rPr>
              <a:t> </a:t>
            </a:r>
            <a:r>
              <a:rPr lang="ru-RU" sz="2800" dirty="0" smtClean="0">
                <a:latin typeface="+mn-lt"/>
              </a:rPr>
              <a:t>предоставляют доступ к папкам</a:t>
            </a:r>
            <a:r>
              <a:rPr lang="en-US" sz="2800" dirty="0" smtClean="0">
                <a:latin typeface="+mn-lt"/>
              </a:rPr>
              <a:t>:</a:t>
            </a:r>
            <a:endParaRPr lang="en-US" sz="2800" dirty="0">
              <a:latin typeface="+mn-lt"/>
            </a:endParaRPr>
          </a:p>
          <a:p>
            <a:r>
              <a:rPr lang="en-US" sz="2800" dirty="0" smtClean="0">
                <a:latin typeface="+mn-lt"/>
              </a:rPr>
              <a:t>Pictures</a:t>
            </a:r>
            <a:r>
              <a:rPr lang="ru-RU" sz="2800" dirty="0" smtClean="0">
                <a:latin typeface="+mn-lt"/>
              </a:rPr>
              <a:t>, </a:t>
            </a:r>
            <a:r>
              <a:rPr lang="en-US" sz="2800" dirty="0" smtClean="0">
                <a:latin typeface="+mn-lt"/>
              </a:rPr>
              <a:t>Videos</a:t>
            </a:r>
            <a:r>
              <a:rPr lang="ru-RU" sz="2800" dirty="0" smtClean="0">
                <a:latin typeface="+mn-lt"/>
              </a:rPr>
              <a:t>, </a:t>
            </a:r>
            <a:r>
              <a:rPr lang="en-US" sz="2800" dirty="0" smtClean="0">
                <a:latin typeface="+mn-lt"/>
              </a:rPr>
              <a:t>Music </a:t>
            </a:r>
            <a:endParaRPr lang="en-US" sz="2800" dirty="0">
              <a:latin typeface="+mn-lt"/>
            </a:endParaRPr>
          </a:p>
          <a:p>
            <a:endParaRPr lang="en-US" sz="2800" dirty="0"/>
          </a:p>
        </p:txBody>
      </p:sp>
      <p:sp>
        <p:nvSpPr>
          <p:cNvPr id="3" name="Title 2"/>
          <p:cNvSpPr>
            <a:spLocks noGrp="1"/>
          </p:cNvSpPr>
          <p:nvPr>
            <p:ph type="title" idx="4294967295"/>
          </p:nvPr>
        </p:nvSpPr>
        <p:spPr>
          <a:xfrm>
            <a:off x="331838" y="193036"/>
            <a:ext cx="11652250" cy="982662"/>
          </a:xfrm>
        </p:spPr>
        <p:txBody>
          <a:bodyPr/>
          <a:lstStyle/>
          <a:p>
            <a:r>
              <a:rPr lang="ru-RU" dirty="0" smtClean="0"/>
              <a:t>Доступ к файлам пользователя</a:t>
            </a:r>
            <a:endParaRPr lang="en-US" dirty="0"/>
          </a:p>
        </p:txBody>
      </p:sp>
      <p:sp>
        <p:nvSpPr>
          <p:cNvPr id="7" name="Rectangle 6"/>
          <p:cNvSpPr/>
          <p:nvPr/>
        </p:nvSpPr>
        <p:spPr>
          <a:xfrm>
            <a:off x="331838" y="1259758"/>
            <a:ext cx="7048279" cy="1193084"/>
          </a:xfrm>
          <a:prstGeom prst="rect">
            <a:avLst/>
          </a:prstGeom>
          <a:solidFill>
            <a:schemeClr val="bg1">
              <a:lumMod val="95000"/>
            </a:schemeClr>
          </a:solidFill>
        </p:spPr>
        <p:txBody>
          <a:bodyPr wrap="square">
            <a:spAutoFit/>
          </a:bodyPr>
          <a:lstStyle/>
          <a:p>
            <a:r>
              <a:rPr lang="en-GB" sz="1600" dirty="0">
                <a:solidFill>
                  <a:srgbClr val="0000FF"/>
                </a:solidFill>
                <a:highlight>
                  <a:srgbClr val="F2F2F2"/>
                </a:highlight>
                <a:latin typeface="Consolas" panose="020B0609020204030204" pitchFamily="49" charset="0"/>
              </a:rPr>
              <a:t>var</a:t>
            </a:r>
            <a:r>
              <a:rPr lang="en-GB" sz="1600" dirty="0">
                <a:solidFill>
                  <a:srgbClr val="000000"/>
                </a:solidFill>
                <a:highlight>
                  <a:srgbClr val="F2F2F2"/>
                </a:highlight>
                <a:latin typeface="Consolas" panose="020B0609020204030204" pitchFamily="49" charset="0"/>
              </a:rPr>
              <a:t> pictures = </a:t>
            </a:r>
            <a:r>
              <a:rPr lang="en-GB" sz="1600" dirty="0">
                <a:solidFill>
                  <a:srgbClr val="0000FF"/>
                </a:solidFill>
                <a:highlight>
                  <a:srgbClr val="F2F2F2"/>
                </a:highlight>
                <a:latin typeface="Consolas" panose="020B0609020204030204" pitchFamily="49" charset="0"/>
              </a:rPr>
              <a:t>await</a:t>
            </a:r>
            <a:r>
              <a:rPr lang="en-GB" sz="1600" dirty="0">
                <a:solidFill>
                  <a:srgbClr val="000000"/>
                </a:solidFill>
                <a:highlight>
                  <a:srgbClr val="F2F2F2"/>
                </a:highlight>
                <a:latin typeface="Consolas" panose="020B0609020204030204" pitchFamily="49" charset="0"/>
              </a:rPr>
              <a:t> </a:t>
            </a:r>
            <a:r>
              <a:rPr lang="en-GB" sz="1600" dirty="0" smtClean="0">
                <a:solidFill>
                  <a:srgbClr val="000000"/>
                </a:solidFill>
                <a:highlight>
                  <a:srgbClr val="F2F2F2"/>
                </a:highlight>
                <a:latin typeface="Consolas" panose="020B0609020204030204" pitchFamily="49" charset="0"/>
              </a:rPr>
              <a:t> </a:t>
            </a:r>
            <a:br>
              <a:rPr lang="en-GB" sz="1600" dirty="0" smtClean="0">
                <a:solidFill>
                  <a:srgbClr val="000000"/>
                </a:solidFill>
                <a:highlight>
                  <a:srgbClr val="F2F2F2"/>
                </a:highlight>
                <a:latin typeface="Consolas" panose="020B0609020204030204" pitchFamily="49" charset="0"/>
              </a:rPr>
            </a:br>
            <a:r>
              <a:rPr lang="en-GB" sz="1600" dirty="0" smtClean="0">
                <a:solidFill>
                  <a:srgbClr val="000000"/>
                </a:solidFill>
                <a:highlight>
                  <a:srgbClr val="F2F2F2"/>
                </a:highlight>
                <a:latin typeface="Consolas" panose="020B0609020204030204" pitchFamily="49" charset="0"/>
              </a:rPr>
              <a:t>   </a:t>
            </a:r>
            <a:r>
              <a:rPr lang="en-GB" sz="1600" dirty="0" err="1" smtClean="0">
                <a:solidFill>
                  <a:srgbClr val="000000"/>
                </a:solidFill>
                <a:highlight>
                  <a:srgbClr val="F2F2F2"/>
                </a:highlight>
                <a:latin typeface="Consolas" panose="020B0609020204030204" pitchFamily="49" charset="0"/>
              </a:rPr>
              <a:t>Windows.Storage.</a:t>
            </a:r>
            <a:r>
              <a:rPr lang="en-GB" sz="1600" dirty="0" err="1" smtClean="0">
                <a:solidFill>
                  <a:srgbClr val="2B91AF"/>
                </a:solidFill>
                <a:highlight>
                  <a:srgbClr val="F2F2F2"/>
                </a:highlight>
                <a:latin typeface="Consolas" panose="020B0609020204030204" pitchFamily="49" charset="0"/>
              </a:rPr>
              <a:t>KnownFolders</a:t>
            </a:r>
            <a:r>
              <a:rPr lang="en-GB" sz="1600" dirty="0" err="1" smtClean="0">
                <a:solidFill>
                  <a:srgbClr val="000000"/>
                </a:solidFill>
                <a:highlight>
                  <a:srgbClr val="F2F2F2"/>
                </a:highlight>
                <a:latin typeface="Consolas" panose="020B0609020204030204" pitchFamily="49" charset="0"/>
              </a:rPr>
              <a:t>.PicturesLibrary.GetFilesAsync</a:t>
            </a:r>
            <a:r>
              <a:rPr lang="en-GB" sz="1600" dirty="0">
                <a:solidFill>
                  <a:srgbClr val="000000"/>
                </a:solidFill>
                <a:highlight>
                  <a:srgbClr val="F2F2F2"/>
                </a:highlight>
                <a:latin typeface="Consolas" panose="020B0609020204030204" pitchFamily="49" charset="0"/>
              </a:rPr>
              <a:t>();</a:t>
            </a:r>
          </a:p>
          <a:p>
            <a:endParaRPr lang="en-US" sz="2353" dirty="0"/>
          </a:p>
        </p:txBody>
      </p:sp>
    </p:spTree>
    <p:extLst>
      <p:ext uri="{BB962C8B-B14F-4D97-AF65-F5344CB8AC3E}">
        <p14:creationId xmlns:p14="http://schemas.microsoft.com/office/powerpoint/2010/main" val="2715315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86837" y="134449"/>
            <a:ext cx="11652250" cy="982662"/>
          </a:xfrm>
        </p:spPr>
        <p:txBody>
          <a:bodyPr/>
          <a:lstStyle/>
          <a:p>
            <a:r>
              <a:rPr lang="en-US" dirty="0" err="1" smtClean="0"/>
              <a:t>KnownFolders</a:t>
            </a:r>
            <a:endParaRPr lang="en-US" dirty="0"/>
          </a:p>
        </p:txBody>
      </p:sp>
      <p:sp>
        <p:nvSpPr>
          <p:cNvPr id="2" name="Text Placeholder 1"/>
          <p:cNvSpPr>
            <a:spLocks noGrp="1"/>
          </p:cNvSpPr>
          <p:nvPr>
            <p:ph type="body" sz="quarter" idx="4294967295"/>
          </p:nvPr>
        </p:nvSpPr>
        <p:spPr>
          <a:xfrm>
            <a:off x="257175" y="1204914"/>
            <a:ext cx="6378087" cy="5289672"/>
          </a:xfrm>
        </p:spPr>
        <p:txBody>
          <a:bodyPr/>
          <a:lstStyle/>
          <a:p>
            <a:r>
              <a:rPr lang="en-US" sz="3200" dirty="0" err="1">
                <a:latin typeface="+mn-lt"/>
                <a:cs typeface="Consolas" panose="020B0609020204030204" pitchFamily="49" charset="0"/>
              </a:rPr>
              <a:t>KnownFolders</a:t>
            </a:r>
            <a:r>
              <a:rPr lang="en-US" sz="3200" dirty="0">
                <a:latin typeface="+mn-lt"/>
              </a:rPr>
              <a:t> </a:t>
            </a:r>
            <a:r>
              <a:rPr lang="en-US" sz="3200" dirty="0" smtClean="0">
                <a:latin typeface="+mn-lt"/>
              </a:rPr>
              <a:t>API </a:t>
            </a:r>
            <a:r>
              <a:rPr lang="ru-RU" sz="3200" dirty="0" smtClean="0">
                <a:latin typeface="+mn-lt"/>
              </a:rPr>
              <a:t>упрощают доступ к файлам пользователя из приложения</a:t>
            </a:r>
          </a:p>
          <a:p>
            <a:r>
              <a:rPr lang="ru-RU" sz="3200" dirty="0" smtClean="0">
                <a:latin typeface="+mn-lt"/>
              </a:rPr>
              <a:t>Файлы в </a:t>
            </a:r>
            <a:r>
              <a:rPr lang="en-US" sz="3200" dirty="0" err="1" smtClean="0">
                <a:latin typeface="+mn-lt"/>
                <a:cs typeface="Consolas" panose="020B0609020204030204" pitchFamily="49" charset="0"/>
              </a:rPr>
              <a:t>KnownFolders</a:t>
            </a:r>
            <a:r>
              <a:rPr lang="en-US" sz="3200" dirty="0" smtClean="0">
                <a:latin typeface="+mn-lt"/>
              </a:rPr>
              <a:t> </a:t>
            </a:r>
            <a:r>
              <a:rPr lang="ru-RU" sz="3200" dirty="0" smtClean="0">
                <a:latin typeface="+mn-lt"/>
              </a:rPr>
              <a:t>видимы для всех приложений </a:t>
            </a:r>
          </a:p>
          <a:p>
            <a:r>
              <a:rPr lang="ru-RU" sz="3200" dirty="0" smtClean="0">
                <a:latin typeface="+mn-lt"/>
              </a:rPr>
              <a:t>Возможно использовать </a:t>
            </a:r>
            <a:r>
              <a:rPr lang="en-US" sz="3200" dirty="0" err="1" smtClean="0">
                <a:latin typeface="+mn-lt"/>
              </a:rPr>
              <a:t>FileOpenPicker</a:t>
            </a:r>
            <a:r>
              <a:rPr lang="en-US" sz="3200" dirty="0" smtClean="0">
                <a:latin typeface="+mn-lt"/>
              </a:rPr>
              <a:t> </a:t>
            </a:r>
            <a:r>
              <a:rPr lang="en-US" sz="3200" dirty="0">
                <a:latin typeface="+mn-lt"/>
              </a:rPr>
              <a:t>API </a:t>
            </a:r>
            <a:r>
              <a:rPr lang="ru-RU" sz="3200" dirty="0" smtClean="0">
                <a:latin typeface="+mn-lt"/>
              </a:rPr>
              <a:t>в качестве альтернативы</a:t>
            </a:r>
          </a:p>
        </p:txBody>
      </p:sp>
      <p:sp>
        <p:nvSpPr>
          <p:cNvPr id="6" name="Slide Number Placeholder 5"/>
          <p:cNvSpPr>
            <a:spLocks noGrp="1"/>
          </p:cNvSpPr>
          <p:nvPr>
            <p:ph type="sldNum" sz="quarter" idx="4294967295"/>
          </p:nvPr>
        </p:nvSpPr>
        <p:spPr/>
        <p:txBody>
          <a:bodyPr/>
          <a:lstStyle/>
          <a:p>
            <a:endParaRPr lang="en-US" dirty="0"/>
          </a:p>
        </p:txBody>
      </p:sp>
    </p:spTree>
    <p:extLst>
      <p:ext uri="{BB962C8B-B14F-4D97-AF65-F5344CB8AC3E}">
        <p14:creationId xmlns:p14="http://schemas.microsoft.com/office/powerpoint/2010/main" val="1534915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35077" y="2942201"/>
            <a:ext cx="11636375" cy="958850"/>
          </a:xfrm>
        </p:spPr>
        <p:txBody>
          <a:bodyPr/>
          <a:lstStyle/>
          <a:p>
            <a:r>
              <a:rPr lang="ru-RU" dirty="0" smtClean="0"/>
              <a:t>Файловые диалоги</a:t>
            </a:r>
            <a:endParaRPr lang="en-US" dirty="0"/>
          </a:p>
        </p:txBody>
      </p:sp>
      <p:sp>
        <p:nvSpPr>
          <p:cNvPr id="5" name="Slide Number Placeholder 4"/>
          <p:cNvSpPr>
            <a:spLocks noGrp="1"/>
          </p:cNvSpPr>
          <p:nvPr>
            <p:ph type="sldNum" sz="quarter" idx="4294967295"/>
          </p:nvPr>
        </p:nvSpPr>
        <p:spPr/>
        <p:txBody>
          <a:bodyPr/>
          <a:lstStyle/>
          <a:p>
            <a:endParaRPr lang="en-US" dirty="0"/>
          </a:p>
        </p:txBody>
      </p:sp>
    </p:spTree>
    <p:extLst>
      <p:ext uri="{BB962C8B-B14F-4D97-AF65-F5344CB8AC3E}">
        <p14:creationId xmlns:p14="http://schemas.microsoft.com/office/powerpoint/2010/main" val="149704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98462" y="262883"/>
            <a:ext cx="11652250" cy="982662"/>
          </a:xfrm>
        </p:spPr>
        <p:txBody>
          <a:bodyPr/>
          <a:lstStyle/>
          <a:p>
            <a:r>
              <a:rPr lang="en-GB" dirty="0" err="1" smtClean="0"/>
              <a:t>FileOpenPicker</a:t>
            </a:r>
            <a:r>
              <a:rPr lang="en-GB" dirty="0" smtClean="0"/>
              <a:t>/</a:t>
            </a:r>
            <a:r>
              <a:rPr lang="en-GB" dirty="0" err="1" smtClean="0"/>
              <a:t>FileSavePicker</a:t>
            </a:r>
            <a:r>
              <a:rPr lang="en-GB" dirty="0" smtClean="0"/>
              <a:t> </a:t>
            </a:r>
            <a:endParaRPr lang="en-GB" dirty="0"/>
          </a:p>
        </p:txBody>
      </p:sp>
      <p:sp>
        <p:nvSpPr>
          <p:cNvPr id="2" name="Text Placeholder 1"/>
          <p:cNvSpPr>
            <a:spLocks noGrp="1"/>
          </p:cNvSpPr>
          <p:nvPr>
            <p:ph type="body" sz="quarter" idx="4294967295"/>
          </p:nvPr>
        </p:nvSpPr>
        <p:spPr>
          <a:xfrm>
            <a:off x="257175" y="1204913"/>
            <a:ext cx="11934825" cy="5653087"/>
          </a:xfrm>
        </p:spPr>
        <p:txBody>
          <a:bodyPr/>
          <a:lstStyle/>
          <a:p>
            <a:r>
              <a:rPr lang="en-GB" dirty="0" smtClean="0"/>
              <a:t> </a:t>
            </a:r>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398" y="1994170"/>
            <a:ext cx="1577448" cy="283089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5566" y="2016302"/>
            <a:ext cx="1568743" cy="2808765"/>
          </a:xfrm>
          <a:prstGeom prst="rect">
            <a:avLst/>
          </a:prstGeom>
        </p:spPr>
      </p:pic>
      <p:cxnSp>
        <p:nvCxnSpPr>
          <p:cNvPr id="14" name="Straight Arrow Connector 13"/>
          <p:cNvCxnSpPr/>
          <p:nvPr/>
        </p:nvCxnSpPr>
        <p:spPr>
          <a:xfrm>
            <a:off x="2733247" y="3352608"/>
            <a:ext cx="552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3175" y="5650696"/>
            <a:ext cx="2091893" cy="941374"/>
          </a:xfrm>
          <a:prstGeom prst="rect">
            <a:avLst/>
          </a:prstGeom>
          <a:noFill/>
        </p:spPr>
        <p:txBody>
          <a:bodyPr wrap="square" lIns="179285" tIns="143428" rIns="179285" bIns="143428" rtlCol="0">
            <a:spAutoFit/>
          </a:bodyPr>
          <a:lstStyle/>
          <a:p>
            <a:pPr algn="ctr">
              <a:lnSpc>
                <a:spcPct val="90000"/>
              </a:lnSpc>
            </a:pPr>
            <a:r>
              <a:rPr lang="ru-RU" sz="2353" dirty="0" smtClean="0">
                <a:gradFill>
                  <a:gsLst>
                    <a:gs pos="2917">
                      <a:schemeClr val="tx1"/>
                    </a:gs>
                    <a:gs pos="30000">
                      <a:schemeClr val="tx1"/>
                    </a:gs>
                  </a:gsLst>
                  <a:lin ang="5400000" scaled="0"/>
                </a:gradFill>
              </a:rPr>
              <a:t>Ваше приложение</a:t>
            </a:r>
            <a:endParaRPr lang="en-GB" sz="2353" dirty="0">
              <a:gradFill>
                <a:gsLst>
                  <a:gs pos="2917">
                    <a:schemeClr val="tx1"/>
                  </a:gs>
                  <a:gs pos="30000">
                    <a:schemeClr val="tx1"/>
                  </a:gs>
                </a:gsLst>
                <a:lin ang="5400000" scaled="0"/>
              </a:gradFill>
            </a:endParaRPr>
          </a:p>
        </p:txBody>
      </p:sp>
      <p:sp>
        <p:nvSpPr>
          <p:cNvPr id="20" name="TextBox 19"/>
          <p:cNvSpPr txBox="1"/>
          <p:nvPr/>
        </p:nvSpPr>
        <p:spPr>
          <a:xfrm>
            <a:off x="3051619" y="5650696"/>
            <a:ext cx="2420210" cy="941374"/>
          </a:xfrm>
          <a:prstGeom prst="rect">
            <a:avLst/>
          </a:prstGeom>
          <a:noFill/>
        </p:spPr>
        <p:txBody>
          <a:bodyPr wrap="square" lIns="179285" tIns="143428" rIns="179285" bIns="143428" rtlCol="0">
            <a:spAutoFit/>
          </a:bodyPr>
          <a:lstStyle/>
          <a:p>
            <a:pPr algn="ctr">
              <a:lnSpc>
                <a:spcPct val="90000"/>
              </a:lnSpc>
            </a:pPr>
            <a:r>
              <a:rPr lang="ru-RU" sz="2353" dirty="0" smtClean="0">
                <a:gradFill>
                  <a:gsLst>
                    <a:gs pos="2917">
                      <a:schemeClr val="tx1"/>
                    </a:gs>
                    <a:gs pos="30000">
                      <a:schemeClr val="tx1"/>
                    </a:gs>
                  </a:gsLst>
                  <a:lin ang="5400000" scaled="0"/>
                </a:gradFill>
              </a:rPr>
              <a:t>Предлагает выбрать файл</a:t>
            </a:r>
            <a:endParaRPr lang="en-GB"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45086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98462" y="262883"/>
            <a:ext cx="11652250" cy="982662"/>
          </a:xfrm>
        </p:spPr>
        <p:txBody>
          <a:bodyPr/>
          <a:lstStyle/>
          <a:p>
            <a:r>
              <a:rPr lang="en-GB" dirty="0" err="1" smtClean="0"/>
              <a:t>FileOpenPicker</a:t>
            </a:r>
            <a:r>
              <a:rPr lang="en-GB" dirty="0" smtClean="0"/>
              <a:t>/</a:t>
            </a:r>
            <a:r>
              <a:rPr lang="en-GB" dirty="0" err="1" smtClean="0"/>
              <a:t>FileSavePicker</a:t>
            </a:r>
            <a:r>
              <a:rPr lang="en-GB" dirty="0" smtClean="0"/>
              <a:t> </a:t>
            </a:r>
            <a:endParaRPr lang="en-GB" dirty="0"/>
          </a:p>
        </p:txBody>
      </p:sp>
      <p:sp>
        <p:nvSpPr>
          <p:cNvPr id="2" name="Text Placeholder 1"/>
          <p:cNvSpPr>
            <a:spLocks noGrp="1"/>
          </p:cNvSpPr>
          <p:nvPr>
            <p:ph type="body" sz="quarter" idx="4294967295"/>
          </p:nvPr>
        </p:nvSpPr>
        <p:spPr>
          <a:xfrm>
            <a:off x="-211752" y="1204913"/>
            <a:ext cx="11934825" cy="5653087"/>
          </a:xfrm>
        </p:spPr>
        <p:txBody>
          <a:bodyPr/>
          <a:lstStyle/>
          <a:p>
            <a:r>
              <a:rPr lang="en-GB" dirty="0" smtClean="0"/>
              <a:t> </a:t>
            </a:r>
            <a:endParaRPr lang="en-GB"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684" y="1286177"/>
            <a:ext cx="1155475" cy="206643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2893" y="2517084"/>
            <a:ext cx="1159195" cy="2068272"/>
          </a:xfrm>
          <a:prstGeom prst="rect">
            <a:avLst/>
          </a:prstGeom>
        </p:spPr>
      </p:pic>
      <p:pic>
        <p:nvPicPr>
          <p:cNvPr id="11" name="Picture 10"/>
          <p:cNvPicPr>
            <a:picLocks noChangeAspect="1"/>
          </p:cNvPicPr>
          <p:nvPr/>
        </p:nvPicPr>
        <p:blipFill>
          <a:blip r:embed="rId5" cstate="print">
            <a:extLst>
              <a:ext uri="{BEBA8EAE-BF5A-486C-A8C5-ECC9F3942E4B}">
                <a14:imgProps xmlns:a14="http://schemas.microsoft.com/office/drawing/2010/main">
                  <a14:imgLayer r:embed="rId6">
                    <a14:imgEffect>
                      <a14:artisticLineDrawing/>
                    </a14:imgEffect>
                  </a14:imgLayer>
                </a14:imgProps>
              </a:ext>
              <a:ext uri="{28A0092B-C50C-407E-A947-70E740481C1C}">
                <a14:useLocalDpi xmlns:a14="http://schemas.microsoft.com/office/drawing/2010/main" val="0"/>
              </a:ext>
            </a:extLst>
          </a:blip>
          <a:stretch>
            <a:fillRect/>
          </a:stretch>
        </p:blipFill>
        <p:spPr>
          <a:xfrm>
            <a:off x="2187822" y="3552140"/>
            <a:ext cx="1155475" cy="2066431"/>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93458" y="2197328"/>
            <a:ext cx="1567303" cy="2808765"/>
          </a:xfrm>
          <a:prstGeom prst="rect">
            <a:avLst/>
          </a:prstGeom>
        </p:spPr>
      </p:pic>
      <p:cxnSp>
        <p:nvCxnSpPr>
          <p:cNvPr id="16" name="Straight Arrow Connector 15"/>
          <p:cNvCxnSpPr/>
          <p:nvPr/>
        </p:nvCxnSpPr>
        <p:spPr>
          <a:xfrm>
            <a:off x="3623921" y="3551220"/>
            <a:ext cx="552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46817" y="5566049"/>
            <a:ext cx="2349446" cy="506833"/>
          </a:xfrm>
          <a:prstGeom prst="rect">
            <a:avLst/>
          </a:prstGeom>
          <a:noFill/>
        </p:spPr>
        <p:txBody>
          <a:bodyPr wrap="square" lIns="179285" tIns="143428" rIns="179285" bIns="143428" rtlCol="0">
            <a:spAutoFit/>
          </a:bodyPr>
          <a:lstStyle/>
          <a:p>
            <a:pPr>
              <a:lnSpc>
                <a:spcPct val="90000"/>
              </a:lnSpc>
            </a:pPr>
            <a:r>
              <a:rPr lang="ru-RU" sz="1568" dirty="0" smtClean="0">
                <a:gradFill>
                  <a:gsLst>
                    <a:gs pos="2917">
                      <a:schemeClr val="tx1"/>
                    </a:gs>
                    <a:gs pos="30000">
                      <a:schemeClr val="tx1"/>
                    </a:gs>
                  </a:gsLst>
                  <a:lin ang="5400000" scaled="0"/>
                </a:gradFill>
              </a:rPr>
              <a:t>Другие приложения</a:t>
            </a:r>
            <a:r>
              <a:rPr lang="en-GB" sz="1568" dirty="0" smtClean="0">
                <a:gradFill>
                  <a:gsLst>
                    <a:gs pos="2917">
                      <a:schemeClr val="tx1"/>
                    </a:gs>
                    <a:gs pos="30000">
                      <a:schemeClr val="tx1"/>
                    </a:gs>
                  </a:gsLst>
                  <a:lin ang="5400000" scaled="0"/>
                </a:gradFill>
              </a:rPr>
              <a:t>…</a:t>
            </a:r>
            <a:endParaRPr lang="en-GB" sz="1568" dirty="0">
              <a:gradFill>
                <a:gsLst>
                  <a:gs pos="2917">
                    <a:schemeClr val="tx1"/>
                  </a:gs>
                  <a:gs pos="30000">
                    <a:schemeClr val="tx1"/>
                  </a:gs>
                </a:gsLst>
                <a:lin ang="5400000" scaled="0"/>
              </a:gradFill>
            </a:endParaRPr>
          </a:p>
        </p:txBody>
      </p:sp>
      <p:sp>
        <p:nvSpPr>
          <p:cNvPr id="21" name="TextBox 20"/>
          <p:cNvSpPr txBox="1"/>
          <p:nvPr/>
        </p:nvSpPr>
        <p:spPr>
          <a:xfrm>
            <a:off x="1099420" y="5819466"/>
            <a:ext cx="2420210" cy="941374"/>
          </a:xfrm>
          <a:prstGeom prst="rect">
            <a:avLst/>
          </a:prstGeom>
          <a:noFill/>
        </p:spPr>
        <p:txBody>
          <a:bodyPr wrap="square" lIns="179285" tIns="143428" rIns="179285" bIns="143428" rtlCol="0">
            <a:spAutoFit/>
          </a:bodyPr>
          <a:lstStyle/>
          <a:p>
            <a:pPr algn="ctr">
              <a:lnSpc>
                <a:spcPct val="90000"/>
              </a:lnSpc>
            </a:pPr>
            <a:r>
              <a:rPr lang="ru-RU" sz="2353" dirty="0" smtClean="0">
                <a:gradFill>
                  <a:gsLst>
                    <a:gs pos="2917">
                      <a:schemeClr val="tx1"/>
                    </a:gs>
                    <a:gs pos="30000">
                      <a:schemeClr val="tx1"/>
                    </a:gs>
                  </a:gsLst>
                  <a:lin ang="5400000" scaled="0"/>
                </a:gradFill>
              </a:rPr>
              <a:t>Предоставляет интерфейс</a:t>
            </a:r>
            <a:r>
              <a:rPr lang="en-GB" sz="2353" dirty="0" smtClean="0">
                <a:gradFill>
                  <a:gsLst>
                    <a:gs pos="2917">
                      <a:schemeClr val="tx1"/>
                    </a:gs>
                    <a:gs pos="30000">
                      <a:schemeClr val="tx1"/>
                    </a:gs>
                  </a:gsLst>
                  <a:lin ang="5400000" scaled="0"/>
                </a:gradFill>
              </a:rPr>
              <a:t> </a:t>
            </a:r>
            <a:endParaRPr lang="en-GB" sz="2353" dirty="0">
              <a:gradFill>
                <a:gsLst>
                  <a:gs pos="2917">
                    <a:schemeClr val="tx1"/>
                  </a:gs>
                  <a:gs pos="30000">
                    <a:schemeClr val="tx1"/>
                  </a:gs>
                </a:gsLst>
                <a:lin ang="5400000" scaled="0"/>
              </a:gradFill>
            </a:endParaRPr>
          </a:p>
        </p:txBody>
      </p:sp>
      <p:sp>
        <p:nvSpPr>
          <p:cNvPr id="22" name="TextBox 21"/>
          <p:cNvSpPr txBox="1"/>
          <p:nvPr/>
        </p:nvSpPr>
        <p:spPr>
          <a:xfrm>
            <a:off x="4123450" y="5799174"/>
            <a:ext cx="2420210" cy="941374"/>
          </a:xfrm>
          <a:prstGeom prst="rect">
            <a:avLst/>
          </a:prstGeom>
          <a:noFill/>
        </p:spPr>
        <p:txBody>
          <a:bodyPr wrap="square" lIns="179285" tIns="143428" rIns="179285" bIns="143428" rtlCol="0">
            <a:spAutoFit/>
          </a:bodyPr>
          <a:lstStyle/>
          <a:p>
            <a:pPr algn="ctr">
              <a:lnSpc>
                <a:spcPct val="90000"/>
              </a:lnSpc>
            </a:pPr>
            <a:r>
              <a:rPr lang="ru-RU" sz="2353" dirty="0" smtClean="0">
                <a:gradFill>
                  <a:gsLst>
                    <a:gs pos="2917">
                      <a:schemeClr val="tx1"/>
                    </a:gs>
                    <a:gs pos="30000">
                      <a:schemeClr val="tx1"/>
                    </a:gs>
                  </a:gsLst>
                  <a:lin ang="5400000" scaled="0"/>
                </a:gradFill>
              </a:rPr>
              <a:t>Ваше приложение</a:t>
            </a:r>
            <a:endParaRPr lang="en-GB"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41285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506414" y="1204913"/>
            <a:ext cx="3924910" cy="5289672"/>
          </a:xfrm>
        </p:spPr>
        <p:txBody>
          <a:bodyPr/>
          <a:lstStyle/>
          <a:p>
            <a:r>
              <a:rPr lang="ru-RU" sz="3200" dirty="0" smtClean="0">
                <a:latin typeface="+mn-lt"/>
              </a:rPr>
              <a:t>Файлы</a:t>
            </a:r>
            <a:endParaRPr lang="en-GB" sz="3200" dirty="0" smtClean="0">
              <a:latin typeface="+mn-lt"/>
            </a:endParaRPr>
          </a:p>
          <a:p>
            <a:pPr lvl="1"/>
            <a:r>
              <a:rPr lang="ru-RU" sz="1867" dirty="0" smtClean="0"/>
              <a:t>Запись и чтение файлов</a:t>
            </a:r>
            <a:endParaRPr lang="en-GB" sz="1867" dirty="0" smtClean="0"/>
          </a:p>
          <a:p>
            <a:pPr lvl="1"/>
            <a:r>
              <a:rPr lang="ru-RU" sz="1867" dirty="0" smtClean="0"/>
              <a:t>Папки</a:t>
            </a:r>
            <a:endParaRPr lang="en-GB" sz="1867" dirty="0" smtClean="0"/>
          </a:p>
          <a:p>
            <a:r>
              <a:rPr lang="ru-RU" sz="3200" dirty="0" smtClean="0">
                <a:latin typeface="+mn-lt"/>
              </a:rPr>
              <a:t>Файловые диалоги</a:t>
            </a:r>
            <a:endParaRPr lang="en-GB" sz="3200" dirty="0" smtClean="0">
              <a:latin typeface="+mn-lt"/>
            </a:endParaRPr>
          </a:p>
          <a:p>
            <a:pPr lvl="1"/>
            <a:r>
              <a:rPr lang="ru-RU" sz="1867" dirty="0" smtClean="0"/>
              <a:t>Стандартные папки</a:t>
            </a:r>
            <a:endParaRPr lang="en-GB" sz="1867" dirty="0" smtClean="0"/>
          </a:p>
          <a:p>
            <a:pPr lvl="1"/>
            <a:endParaRPr lang="ru-RU" sz="1867" dirty="0" smtClean="0"/>
          </a:p>
        </p:txBody>
      </p:sp>
      <p:sp>
        <p:nvSpPr>
          <p:cNvPr id="3" name="TextBox 2"/>
          <p:cNvSpPr txBox="1"/>
          <p:nvPr/>
        </p:nvSpPr>
        <p:spPr>
          <a:xfrm>
            <a:off x="342900" y="370114"/>
            <a:ext cx="11125200" cy="830997"/>
          </a:xfrm>
          <a:prstGeom prst="rect">
            <a:avLst/>
          </a:prstGeom>
          <a:noFill/>
        </p:spPr>
        <p:txBody>
          <a:bodyPr wrap="square" lIns="137160" tIns="109728" rIns="137160" bIns="109728" rtlCol="0">
            <a:spAutoFit/>
          </a:bodyPr>
          <a:lstStyle/>
          <a:p>
            <a:pPr>
              <a:lnSpc>
                <a:spcPct val="90000"/>
              </a:lnSpc>
              <a:spcBef>
                <a:spcPts val="600"/>
              </a:spcBef>
            </a:pPr>
            <a:r>
              <a:rPr lang="ru-RU" sz="4400" dirty="0" smtClean="0">
                <a:solidFill>
                  <a:schemeClr val="tx2">
                    <a:lumMod val="75000"/>
                    <a:lumOff val="25000"/>
                  </a:schemeClr>
                </a:solidFill>
              </a:rPr>
              <a:t>Содержание</a:t>
            </a:r>
          </a:p>
        </p:txBody>
      </p:sp>
    </p:spTree>
    <p:extLst>
      <p:ext uri="{BB962C8B-B14F-4D97-AF65-F5344CB8AC3E}">
        <p14:creationId xmlns:p14="http://schemas.microsoft.com/office/powerpoint/2010/main" val="3172623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idx="4294967295"/>
          </p:nvPr>
        </p:nvSpPr>
        <p:spPr>
          <a:xfrm>
            <a:off x="257175" y="222251"/>
            <a:ext cx="11652250" cy="982662"/>
          </a:xfrm>
        </p:spPr>
        <p:txBody>
          <a:bodyPr/>
          <a:lstStyle/>
          <a:p>
            <a:r>
              <a:rPr lang="ru-RU" dirty="0" smtClean="0"/>
              <a:t>Файловые диалоги</a:t>
            </a:r>
            <a:endParaRPr lang="en-US" dirty="0"/>
          </a:p>
        </p:txBody>
      </p:sp>
      <p:sp>
        <p:nvSpPr>
          <p:cNvPr id="11" name="Text Placeholder 10"/>
          <p:cNvSpPr>
            <a:spLocks noGrp="1"/>
          </p:cNvSpPr>
          <p:nvPr>
            <p:ph type="body" sz="quarter" idx="4294967295"/>
          </p:nvPr>
        </p:nvSpPr>
        <p:spPr>
          <a:xfrm>
            <a:off x="257175" y="1204913"/>
            <a:ext cx="6346825" cy="5653087"/>
          </a:xfrm>
        </p:spPr>
        <p:txBody>
          <a:bodyPr/>
          <a:lstStyle/>
          <a:p>
            <a:r>
              <a:rPr lang="ru-RU" sz="2800" dirty="0" smtClean="0">
                <a:latin typeface="+mn-lt"/>
              </a:rPr>
              <a:t>Приложение не интересует откуда берутся файлы или куда отправляются </a:t>
            </a:r>
            <a:endParaRPr lang="en-US" sz="2800" dirty="0" smtClean="0">
              <a:latin typeface="+mn-lt"/>
            </a:endParaRPr>
          </a:p>
          <a:p>
            <a:pPr lvl="1"/>
            <a:endParaRPr lang="ru-RU" sz="2800" dirty="0" smtClean="0"/>
          </a:p>
          <a:p>
            <a:pPr lvl="1"/>
            <a:r>
              <a:rPr lang="ru-RU" sz="2800" dirty="0">
                <a:solidFill>
                  <a:schemeClr val="accent1"/>
                </a:solidFill>
              </a:rPr>
              <a:t>Простой </a:t>
            </a:r>
            <a:r>
              <a:rPr lang="ru-RU" sz="2800" dirty="0" smtClean="0">
                <a:solidFill>
                  <a:schemeClr val="accent1"/>
                </a:solidFill>
              </a:rPr>
              <a:t>доступ </a:t>
            </a:r>
            <a:r>
              <a:rPr lang="ru-RU" sz="2800" dirty="0">
                <a:solidFill>
                  <a:schemeClr val="accent1"/>
                </a:solidFill>
              </a:rPr>
              <a:t>к облаку, устройству или </a:t>
            </a:r>
            <a:r>
              <a:rPr lang="ru-RU" sz="2800" dirty="0" smtClean="0">
                <a:solidFill>
                  <a:schemeClr val="accent1"/>
                </a:solidFill>
              </a:rPr>
              <a:t>в другое приложение </a:t>
            </a:r>
            <a:r>
              <a:rPr lang="ru-RU" sz="2800" dirty="0">
                <a:solidFill>
                  <a:schemeClr val="accent1"/>
                </a:solidFill>
              </a:rPr>
              <a:t>для получения файла </a:t>
            </a:r>
          </a:p>
          <a:p>
            <a:pPr lvl="1"/>
            <a:endParaRPr lang="ru-RU" sz="2800" dirty="0" smtClean="0"/>
          </a:p>
          <a:p>
            <a:pPr lvl="1"/>
            <a:r>
              <a:rPr lang="ru-RU" sz="2800" dirty="0" smtClean="0">
                <a:solidFill>
                  <a:schemeClr val="accent1"/>
                </a:solidFill>
              </a:rPr>
              <a:t>Поддержка операций Открыть и Сохранить </a:t>
            </a:r>
          </a:p>
        </p:txBody>
      </p:sp>
    </p:spTree>
    <p:extLst>
      <p:ext uri="{BB962C8B-B14F-4D97-AF65-F5344CB8AC3E}">
        <p14:creationId xmlns:p14="http://schemas.microsoft.com/office/powerpoint/2010/main" val="1540423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820" y="252249"/>
            <a:ext cx="11652250" cy="982662"/>
          </a:xfrm>
        </p:spPr>
        <p:txBody>
          <a:bodyPr/>
          <a:lstStyle/>
          <a:p>
            <a:r>
              <a:rPr lang="ru-RU" dirty="0" smtClean="0"/>
              <a:t>Выбрать файл </a:t>
            </a:r>
            <a:endParaRPr lang="en-GB" dirty="0"/>
          </a:p>
        </p:txBody>
      </p:sp>
      <p:sp>
        <p:nvSpPr>
          <p:cNvPr id="4" name="Text Placeholder 10"/>
          <p:cNvSpPr txBox="1">
            <a:spLocks/>
          </p:cNvSpPr>
          <p:nvPr/>
        </p:nvSpPr>
        <p:spPr>
          <a:xfrm>
            <a:off x="378655" y="1410798"/>
            <a:ext cx="7624299" cy="5193202"/>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smtClean="0">
                <a:solidFill>
                  <a:srgbClr val="008000"/>
                </a:solidFill>
                <a:highlight>
                  <a:srgbClr val="F2F2F2"/>
                </a:highlight>
                <a:latin typeface="Consolas" panose="020B0609020204030204" pitchFamily="49" charset="0"/>
              </a:rPr>
              <a:t>//</a:t>
            </a:r>
            <a:r>
              <a:rPr lang="ru-RU" sz="1800" dirty="0" smtClean="0">
                <a:solidFill>
                  <a:srgbClr val="008000"/>
                </a:solidFill>
                <a:highlight>
                  <a:srgbClr val="F2F2F2"/>
                </a:highlight>
                <a:latin typeface="Consolas" panose="020B0609020204030204" pitchFamily="49" charset="0"/>
              </a:rPr>
              <a:t>Создаем объект диалога</a:t>
            </a:r>
          </a:p>
          <a:p>
            <a:r>
              <a:rPr lang="en-GB" sz="1800" dirty="0" err="1" smtClean="0">
                <a:solidFill>
                  <a:srgbClr val="2B91AF"/>
                </a:solidFill>
                <a:highlight>
                  <a:srgbClr val="F2F2F2"/>
                </a:highlight>
                <a:latin typeface="Consolas" panose="020B0609020204030204" pitchFamily="49" charset="0"/>
              </a:rPr>
              <a:t>FileOpenPicker</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openPicker</a:t>
            </a:r>
            <a:r>
              <a:rPr lang="en-GB" sz="1800" dirty="0" smtClean="0">
                <a:solidFill>
                  <a:srgbClr val="000000"/>
                </a:solidFill>
                <a:highlight>
                  <a:srgbClr val="F2F2F2"/>
                </a:highlight>
                <a:latin typeface="Consolas" panose="020B0609020204030204" pitchFamily="49" charset="0"/>
              </a:rPr>
              <a:t> =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FileOpenPicker</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openPicker.ViewMode</a:t>
            </a:r>
            <a:r>
              <a:rPr lang="en-GB" sz="1800" dirty="0" smtClean="0">
                <a:solidFill>
                  <a:srgbClr val="000000"/>
                </a:solidFill>
                <a:highlight>
                  <a:srgbClr val="F2F2F2"/>
                </a:highlight>
                <a:latin typeface="Consolas" panose="020B0609020204030204" pitchFamily="49" charset="0"/>
              </a:rPr>
              <a:t> = </a:t>
            </a:r>
            <a:r>
              <a:rPr lang="en-GB" sz="1800" dirty="0" err="1" smtClean="0">
                <a:solidFill>
                  <a:srgbClr val="2B91AF"/>
                </a:solidFill>
                <a:highlight>
                  <a:srgbClr val="F2F2F2"/>
                </a:highlight>
                <a:latin typeface="Consolas" panose="020B0609020204030204" pitchFamily="49" charset="0"/>
              </a:rPr>
              <a:t>PickerViewMode</a:t>
            </a:r>
            <a:r>
              <a:rPr lang="en-GB" sz="1800" dirty="0" err="1" smtClean="0">
                <a:solidFill>
                  <a:srgbClr val="000000"/>
                </a:solidFill>
                <a:highlight>
                  <a:srgbClr val="F2F2F2"/>
                </a:highlight>
                <a:latin typeface="Consolas" panose="020B0609020204030204" pitchFamily="49" charset="0"/>
              </a:rPr>
              <a:t>.Thumbnail</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openPicker.SuggestedStartLocation</a:t>
            </a:r>
            <a:r>
              <a:rPr lang="en-GB" sz="1800" dirty="0" smtClean="0">
                <a:solidFill>
                  <a:srgbClr val="000000"/>
                </a:solidFill>
                <a:highlight>
                  <a:srgbClr val="F2F2F2"/>
                </a:highlight>
                <a:latin typeface="Consolas" panose="020B0609020204030204" pitchFamily="49" charset="0"/>
              </a:rPr>
              <a:t> = </a:t>
            </a:r>
            <a:r>
              <a:rPr lang="en-GB" sz="1800" dirty="0" err="1" smtClean="0">
                <a:solidFill>
                  <a:srgbClr val="2B91AF"/>
                </a:solidFill>
                <a:highlight>
                  <a:srgbClr val="F2F2F2"/>
                </a:highlight>
                <a:latin typeface="Consolas" panose="020B0609020204030204" pitchFamily="49" charset="0"/>
              </a:rPr>
              <a:t>PickerLocationId</a:t>
            </a:r>
            <a:r>
              <a:rPr lang="en-GB" sz="1800" dirty="0" err="1" smtClean="0">
                <a:solidFill>
                  <a:srgbClr val="000000"/>
                </a:solidFill>
                <a:highlight>
                  <a:srgbClr val="F2F2F2"/>
                </a:highlight>
                <a:latin typeface="Consolas" panose="020B0609020204030204" pitchFamily="49" charset="0"/>
              </a:rPr>
              <a:t>.PicturesLibrary</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8000"/>
                </a:solidFill>
                <a:highlight>
                  <a:srgbClr val="F2F2F2"/>
                </a:highlight>
                <a:latin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rPr>
              <a:t>Пользователь хочет увидеть определенный тип файлов, применяем фильтр</a:t>
            </a:r>
            <a:r>
              <a:rPr lang="en-GB" sz="1800" dirty="0" smtClean="0">
                <a:solidFill>
                  <a:srgbClr val="008000"/>
                </a:solidFill>
                <a:highlight>
                  <a:srgbClr val="F2F2F2"/>
                </a:highlight>
                <a:latin typeface="Consolas" panose="020B0609020204030204" pitchFamily="49" charset="0"/>
              </a:rPr>
              <a:t/>
            </a:r>
            <a:br>
              <a:rPr lang="en-GB" sz="1800" dirty="0" smtClean="0">
                <a:solidFill>
                  <a:srgbClr val="008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openPicker.FileTypeFilter.Add</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A31515"/>
                </a:solidFill>
                <a:highlight>
                  <a:srgbClr val="F2F2F2"/>
                </a:highlight>
                <a:latin typeface="Consolas" panose="020B0609020204030204" pitchFamily="49" charset="0"/>
              </a:rPr>
              <a:t>".jpg"</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openPicker.FileTypeFilter.Add</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A31515"/>
                </a:solidFill>
                <a:highlight>
                  <a:srgbClr val="F2F2F2"/>
                </a:highlight>
                <a:latin typeface="Consolas" panose="020B0609020204030204" pitchFamily="49" charset="0"/>
              </a:rPr>
              <a:t>".</a:t>
            </a:r>
            <a:r>
              <a:rPr lang="en-GB" sz="1800" dirty="0" err="1" smtClean="0">
                <a:solidFill>
                  <a:srgbClr val="A31515"/>
                </a:solidFill>
                <a:highlight>
                  <a:srgbClr val="F2F2F2"/>
                </a:highlight>
                <a:latin typeface="Consolas" panose="020B0609020204030204" pitchFamily="49" charset="0"/>
              </a:rPr>
              <a:t>png</a:t>
            </a:r>
            <a:r>
              <a:rPr lang="en-GB" sz="1800" dirty="0" smtClean="0">
                <a:solidFill>
                  <a:srgbClr val="A31515"/>
                </a:solidFill>
                <a:highlight>
                  <a:srgbClr val="F2F2F2"/>
                </a:highlight>
                <a:latin typeface="Consolas" panose="020B0609020204030204" pitchFamily="49" charset="0"/>
              </a:rPr>
              <a: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8000"/>
                </a:solidFill>
                <a:highlight>
                  <a:srgbClr val="F2F2F2"/>
                </a:highlight>
                <a:latin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rPr>
              <a:t>Открываем диалог, чтобы пользователь мог выбрать файл </a:t>
            </a:r>
            <a:r>
              <a:rPr lang="en-GB" sz="1800" dirty="0" smtClean="0">
                <a:solidFill>
                  <a:srgbClr val="008000"/>
                </a:solidFill>
                <a:highlight>
                  <a:srgbClr val="F2F2F2"/>
                </a:highlight>
                <a:latin typeface="Consolas" panose="020B0609020204030204" pitchFamily="49" charset="0"/>
              </a:rPr>
              <a:t/>
            </a:r>
            <a:br>
              <a:rPr lang="en-GB" sz="1800" dirty="0" smtClean="0">
                <a:solidFill>
                  <a:srgbClr val="008000"/>
                </a:solidFill>
                <a:highlight>
                  <a:srgbClr val="F2F2F2"/>
                </a:highlight>
                <a:latin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rPr>
              <a:t>StorageFile</a:t>
            </a:r>
            <a:r>
              <a:rPr lang="en-GB" sz="1800" dirty="0" smtClean="0">
                <a:solidFill>
                  <a:srgbClr val="000000"/>
                </a:solidFill>
                <a:highlight>
                  <a:srgbClr val="F2F2F2"/>
                </a:highlight>
                <a:latin typeface="Consolas" panose="020B0609020204030204" pitchFamily="49" charset="0"/>
              </a:rPr>
              <a:t> file = </a:t>
            </a:r>
            <a:r>
              <a:rPr lang="en-GB" sz="1800" dirty="0" smtClean="0">
                <a:solidFill>
                  <a:srgbClr val="0000FF"/>
                </a:solidFill>
                <a:highlight>
                  <a:srgbClr val="F2F2F2"/>
                </a:highlight>
                <a:latin typeface="Consolas" panose="020B0609020204030204" pitchFamily="49" charset="0"/>
              </a:rPr>
              <a:t>await</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openPicker.PickSingleFileAsync</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FF"/>
                </a:solidFill>
                <a:highlight>
                  <a:srgbClr val="F2F2F2"/>
                </a:highlight>
                <a:latin typeface="Consolas" panose="020B0609020204030204" pitchFamily="49" charset="0"/>
              </a:rPr>
              <a:t>if</a:t>
            </a:r>
            <a:r>
              <a:rPr lang="en-GB" sz="1800" dirty="0" smtClean="0">
                <a:solidFill>
                  <a:srgbClr val="000000"/>
                </a:solidFill>
                <a:highlight>
                  <a:srgbClr val="F2F2F2"/>
                </a:highlight>
                <a:latin typeface="Consolas" panose="020B0609020204030204" pitchFamily="49" charset="0"/>
              </a:rPr>
              <a:t> (file != </a:t>
            </a:r>
            <a:r>
              <a:rPr lang="en-GB" sz="1800" dirty="0" smtClean="0">
                <a:solidFill>
                  <a:srgbClr val="0000FF"/>
                </a:solidFill>
                <a:highlight>
                  <a:srgbClr val="F2F2F2"/>
                </a:highlight>
                <a:latin typeface="Consolas" panose="020B0609020204030204" pitchFamily="49" charset="0"/>
              </a:rPr>
              <a:t>null</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smtClean="0">
                <a:solidFill>
                  <a:srgbClr val="008000"/>
                </a:solidFill>
                <a:highlight>
                  <a:srgbClr val="F2F2F2"/>
                </a:highlight>
                <a:latin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rPr>
              <a:t>Действия с файлом</a:t>
            </a:r>
            <a:r>
              <a:rPr lang="en-GB" sz="1800" dirty="0" smtClean="0">
                <a:solidFill>
                  <a:srgbClr val="008000"/>
                </a:solidFill>
                <a:highlight>
                  <a:srgbClr val="F2F2F2"/>
                </a:highlight>
                <a:latin typeface="Consolas" panose="020B0609020204030204" pitchFamily="49" charset="0"/>
              </a:rPr>
              <a:t>...</a:t>
            </a:r>
            <a:br>
              <a:rPr lang="en-GB" sz="1800" dirty="0" smtClean="0">
                <a:solidFill>
                  <a:srgbClr val="008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r>
              <a:rPr lang="en-GB" sz="1600" dirty="0" smtClean="0">
                <a:solidFill>
                  <a:srgbClr val="000000"/>
                </a:solidFill>
                <a:highlight>
                  <a:srgbClr val="F2F2F2"/>
                </a:highlight>
                <a:latin typeface="Consolas" panose="020B0609020204030204" pitchFamily="49" charset="0"/>
              </a:rPr>
              <a:t> </a:t>
            </a:r>
            <a:endParaRPr lang="en-US" sz="1600" dirty="0"/>
          </a:p>
        </p:txBody>
      </p:sp>
      <p:sp>
        <p:nvSpPr>
          <p:cNvPr id="3" name="Rectangle 2"/>
          <p:cNvSpPr/>
          <p:nvPr/>
        </p:nvSpPr>
        <p:spPr>
          <a:xfrm>
            <a:off x="3503066" y="4702608"/>
            <a:ext cx="4148195" cy="385209"/>
          </a:xfrm>
          <a:prstGeom prst="rect">
            <a:avLst/>
          </a:prstGeom>
          <a:solidFill>
            <a:srgbClr val="FFF1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Tree>
    <p:extLst>
      <p:ext uri="{BB962C8B-B14F-4D97-AF65-F5344CB8AC3E}">
        <p14:creationId xmlns:p14="http://schemas.microsoft.com/office/powerpoint/2010/main" val="2281120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901" y="300405"/>
            <a:ext cx="11652250" cy="982662"/>
          </a:xfrm>
        </p:spPr>
        <p:txBody>
          <a:bodyPr/>
          <a:lstStyle/>
          <a:p>
            <a:r>
              <a:rPr lang="ru-RU" dirty="0" smtClean="0"/>
              <a:t>Сохранить файл</a:t>
            </a:r>
            <a:endParaRPr lang="en-GB" dirty="0"/>
          </a:p>
        </p:txBody>
      </p:sp>
      <p:sp>
        <p:nvSpPr>
          <p:cNvPr id="3" name="Text Placeholder 2"/>
          <p:cNvSpPr>
            <a:spLocks noGrp="1"/>
          </p:cNvSpPr>
          <p:nvPr>
            <p:ph type="body" sz="quarter" idx="4294967295"/>
          </p:nvPr>
        </p:nvSpPr>
        <p:spPr>
          <a:xfrm>
            <a:off x="257175" y="1204913"/>
            <a:ext cx="11934825" cy="5653087"/>
          </a:xfrm>
        </p:spPr>
        <p:txBody>
          <a:bodyPr/>
          <a:lstStyle/>
          <a:p>
            <a:r>
              <a:rPr lang="en-GB" dirty="0" smtClean="0"/>
              <a:t> </a:t>
            </a:r>
            <a:endParaRPr lang="en-GB" dirty="0"/>
          </a:p>
        </p:txBody>
      </p:sp>
      <p:sp>
        <p:nvSpPr>
          <p:cNvPr id="4" name="Text Placeholder 10"/>
          <p:cNvSpPr txBox="1">
            <a:spLocks/>
          </p:cNvSpPr>
          <p:nvPr/>
        </p:nvSpPr>
        <p:spPr>
          <a:xfrm>
            <a:off x="257174" y="1204913"/>
            <a:ext cx="7214333" cy="5485056"/>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smtClean="0">
                <a:solidFill>
                  <a:srgbClr val="008000"/>
                </a:solidFill>
                <a:highlight>
                  <a:srgbClr val="F2F2F2"/>
                </a:highlight>
                <a:latin typeface="Consolas" panose="020B0609020204030204" pitchFamily="49" charset="0"/>
                <a:cs typeface="Consolas" panose="020B0609020204030204" pitchFamily="49" charset="0"/>
              </a:rPr>
              <a:t>/</a:t>
            </a:r>
            <a:r>
              <a:rPr lang="en-US" sz="1800" dirty="0" smtClean="0">
                <a:solidFill>
                  <a:srgbClr val="008000"/>
                </a:solidFill>
                <a:highlight>
                  <a:srgbClr val="F2F2F2"/>
                </a:highlight>
                <a:latin typeface="Consolas" panose="020B0609020204030204" pitchFamily="49" charset="0"/>
                <a:cs typeface="Consolas" panose="020B0609020204030204" pitchFamily="49" charset="0"/>
              </a:rPr>
              <a:t>/</a:t>
            </a:r>
            <a:r>
              <a:rPr lang="ru-RU" sz="1800" dirty="0" smtClean="0">
                <a:solidFill>
                  <a:srgbClr val="008000"/>
                </a:solidFill>
                <a:highlight>
                  <a:srgbClr val="F2F2F2"/>
                </a:highlight>
                <a:latin typeface="Consolas" panose="020B0609020204030204" pitchFamily="49" charset="0"/>
                <a:cs typeface="Consolas" panose="020B0609020204030204" pitchFamily="49" charset="0"/>
              </a:rPr>
              <a:t>Создаем объект диалога</a:t>
            </a:r>
            <a:r>
              <a:rPr lang="en-GB" sz="1800" dirty="0" smtClean="0">
                <a:solidFill>
                  <a:srgbClr val="008000"/>
                </a:solidFill>
                <a:highlight>
                  <a:srgbClr val="F2F2F2"/>
                </a:highlight>
                <a:latin typeface="Consolas" panose="020B0609020204030204" pitchFamily="49" charset="0"/>
                <a:cs typeface="Consolas" panose="020B0609020204030204" pitchFamily="49" charset="0"/>
              </a:rPr>
              <a:t/>
            </a:r>
            <a:br>
              <a:rPr lang="en-GB" sz="1800" dirty="0" smtClean="0">
                <a:solidFill>
                  <a:srgbClr val="008000"/>
                </a:solidFill>
                <a:highlight>
                  <a:srgbClr val="F2F2F2"/>
                </a:highlight>
                <a:latin typeface="Consolas" panose="020B0609020204030204" pitchFamily="49" charset="0"/>
                <a:cs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FileSavePicker</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savePicker</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 </a:t>
            </a:r>
            <a:r>
              <a:rPr lang="en-GB" sz="1800" dirty="0" smtClean="0">
                <a:solidFill>
                  <a:srgbClr val="0000FF"/>
                </a:solidFill>
                <a:highlight>
                  <a:srgbClr val="F2F2F2"/>
                </a:highlight>
                <a:latin typeface="Consolas" panose="020B0609020204030204" pitchFamily="49" charset="0"/>
                <a:cs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FileSavePicker</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0000"/>
                </a:solidFill>
                <a:highlight>
                  <a:srgbClr val="F2F2F2"/>
                </a:highlight>
                <a:latin typeface="Consolas" panose="020B0609020204030204" pitchFamily="49" charset="0"/>
                <a:cs typeface="Consolas" panose="020B0609020204030204" pitchFamily="49" charset="0"/>
              </a:rPr>
              <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savePicker.SuggestedStartLocation</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 </a:t>
            </a: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PickerLocationId</a:t>
            </a: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.DocumentsLibrary</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0000"/>
                </a:solidFill>
                <a:highlight>
                  <a:srgbClr val="F2F2F2"/>
                </a:highlight>
                <a:latin typeface="Consolas" panose="020B0609020204030204" pitchFamily="49" charset="0"/>
                <a:cs typeface="Consolas" panose="020B0609020204030204" pitchFamily="49" charset="0"/>
              </a:rPr>
              <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US" sz="1800" dirty="0" smtClean="0">
                <a:solidFill>
                  <a:srgbClr val="008000"/>
                </a:solidFill>
                <a:latin typeface="Consolas" panose="020B0609020204030204" pitchFamily="49" charset="0"/>
                <a:cs typeface="Consolas" panose="020B0609020204030204" pitchFamily="49" charset="0"/>
              </a:rPr>
              <a:t>// </a:t>
            </a:r>
            <a:r>
              <a:rPr lang="ru-RU" sz="1800" dirty="0" smtClean="0">
                <a:solidFill>
                  <a:srgbClr val="008000"/>
                </a:solidFill>
                <a:latin typeface="Consolas" panose="020B0609020204030204" pitchFamily="49" charset="0"/>
                <a:cs typeface="Consolas" panose="020B0609020204030204" pitchFamily="49" charset="0"/>
              </a:rPr>
              <a:t>Предлагаем пользователю тип, в котором он может сохранить файл</a:t>
            </a:r>
            <a:r>
              <a:rPr lang="en-US" sz="1800" dirty="0" smtClean="0">
                <a:latin typeface="Consolas" panose="020B0609020204030204" pitchFamily="49" charset="0"/>
                <a:cs typeface="Consolas" panose="020B0609020204030204" pitchFamily="49" charset="0"/>
              </a:rPr>
              <a:t>  </a:t>
            </a:r>
            <a:br>
              <a:rPr lang="en-US" sz="1800" dirty="0" smtClean="0">
                <a:latin typeface="Consolas" panose="020B0609020204030204" pitchFamily="49" charset="0"/>
                <a:cs typeface="Consolas" panose="020B0609020204030204" pitchFamily="49" charset="0"/>
              </a:rPr>
            </a:br>
            <a:r>
              <a:rPr lang="en-US" sz="1800" dirty="0" err="1" smtClean="0">
                <a:solidFill>
                  <a:srgbClr val="000000"/>
                </a:solidFill>
                <a:highlight>
                  <a:srgbClr val="F2F2F2"/>
                </a:highlight>
                <a:latin typeface="Consolas" panose="020B0609020204030204" pitchFamily="49" charset="0"/>
                <a:cs typeface="Consolas" panose="020B0609020204030204" pitchFamily="49" charset="0"/>
              </a:rPr>
              <a:t>savePicker.FileTypeChoices.Add</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a:t>
            </a:r>
            <a:r>
              <a:rPr lang="en-US" sz="1800" dirty="0" smtClean="0">
                <a:solidFill>
                  <a:srgbClr val="800000"/>
                </a:solidFill>
                <a:latin typeface="Consolas" panose="020B0609020204030204" pitchFamily="49" charset="0"/>
                <a:cs typeface="Consolas" panose="020B0609020204030204" pitchFamily="49" charset="0"/>
              </a:rPr>
              <a:t>"Plain Text"</a:t>
            </a:r>
            <a:r>
              <a:rPr lang="en-US" sz="1800" dirty="0" smtClean="0">
                <a:latin typeface="Consolas" panose="020B0609020204030204" pitchFamily="49" charset="0"/>
                <a:cs typeface="Consolas" panose="020B0609020204030204" pitchFamily="49" charset="0"/>
              </a:rPr>
              <a:t>, </a:t>
            </a:r>
            <a:r>
              <a:rPr lang="en-US" sz="1800" b="1" dirty="0" smtClean="0">
                <a:solidFill>
                  <a:srgbClr val="3A3AFF"/>
                </a:solidFill>
                <a:latin typeface="Consolas" panose="020B0609020204030204" pitchFamily="49" charset="0"/>
                <a:cs typeface="Consolas" panose="020B0609020204030204" pitchFamily="49" charset="0"/>
              </a:rPr>
              <a:t>new </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List&lt;</a:t>
            </a:r>
            <a:r>
              <a:rPr lang="en-US" sz="1800" b="1" dirty="0" smtClean="0">
                <a:solidFill>
                  <a:srgbClr val="3A3AFF"/>
                </a:solidFill>
                <a:latin typeface="Consolas" panose="020B0609020204030204" pitchFamily="49" charset="0"/>
                <a:cs typeface="Consolas" panose="020B0609020204030204" pitchFamily="49" charset="0"/>
              </a:rPr>
              <a:t>string</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&gt;()</a:t>
            </a:r>
            <a:r>
              <a:rPr lang="en-US" sz="1800" dirty="0" smtClean="0">
                <a:latin typeface="Consolas" panose="020B0609020204030204" pitchFamily="49" charset="0"/>
                <a:cs typeface="Consolas" panose="020B0609020204030204" pitchFamily="49" charset="0"/>
              </a:rPr>
              <a:t> </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a:t>
            </a:r>
            <a:r>
              <a:rPr lang="en-US" sz="1800" dirty="0" smtClean="0">
                <a:latin typeface="Consolas" panose="020B0609020204030204" pitchFamily="49" charset="0"/>
                <a:cs typeface="Consolas" panose="020B0609020204030204" pitchFamily="49" charset="0"/>
              </a:rPr>
              <a:t> </a:t>
            </a:r>
            <a:r>
              <a:rPr lang="en-US" sz="1800" dirty="0" smtClean="0">
                <a:solidFill>
                  <a:srgbClr val="800000"/>
                </a:solidFill>
                <a:latin typeface="Consolas" panose="020B0609020204030204" pitchFamily="49" charset="0"/>
                <a:cs typeface="Consolas" panose="020B0609020204030204" pitchFamily="49" charset="0"/>
              </a:rPr>
              <a:t>".txt"</a:t>
            </a:r>
            <a:r>
              <a:rPr lang="en-US" sz="1800" dirty="0" smtClean="0">
                <a:latin typeface="Consolas" panose="020B0609020204030204" pitchFamily="49" charset="0"/>
                <a:cs typeface="Consolas" panose="020B0609020204030204" pitchFamily="49" charset="0"/>
              </a:rPr>
              <a:t> </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US" sz="1800" dirty="0" smtClean="0">
                <a:solidFill>
                  <a:srgbClr val="000000"/>
                </a:solidFill>
                <a:highlight>
                  <a:srgbClr val="F2F2F2"/>
                </a:highlight>
                <a:latin typeface="Consolas" panose="020B0609020204030204" pitchFamily="49" charset="0"/>
                <a:cs typeface="Consolas" panose="020B0609020204030204" pitchFamily="49" charset="0"/>
              </a:rPr>
            </a:br>
            <a:r>
              <a:rPr lang="en-US" sz="1800" dirty="0" smtClean="0">
                <a:solidFill>
                  <a:srgbClr val="000000"/>
                </a:solidFill>
                <a:highlight>
                  <a:srgbClr val="F2F2F2"/>
                </a:highlight>
                <a:latin typeface="Consolas" panose="020B0609020204030204" pitchFamily="49" charset="0"/>
                <a:cs typeface="Consolas" panose="020B0609020204030204" pitchFamily="49" charset="0"/>
              </a:rPr>
              <a:t/>
            </a:r>
            <a:br>
              <a:rPr lang="en-US" sz="1800" dirty="0" smtClean="0">
                <a:solidFill>
                  <a:srgbClr val="000000"/>
                </a:solidFill>
                <a:highlight>
                  <a:srgbClr val="F2F2F2"/>
                </a:highlight>
                <a:latin typeface="Consolas" panose="020B0609020204030204" pitchFamily="49" charset="0"/>
                <a:cs typeface="Consolas" panose="020B0609020204030204" pitchFamily="49" charset="0"/>
              </a:rPr>
            </a:br>
            <a:r>
              <a:rPr lang="en-US" sz="1800" dirty="0" smtClean="0">
                <a:solidFill>
                  <a:srgbClr val="008000"/>
                </a:solidFill>
                <a:latin typeface="Consolas" panose="020B0609020204030204" pitchFamily="49" charset="0"/>
                <a:cs typeface="Consolas" panose="020B0609020204030204" pitchFamily="49" charset="0"/>
              </a:rPr>
              <a:t>// </a:t>
            </a:r>
            <a:r>
              <a:rPr lang="ru-RU" sz="1800" dirty="0" smtClean="0">
                <a:solidFill>
                  <a:srgbClr val="008000"/>
                </a:solidFill>
                <a:latin typeface="Consolas" panose="020B0609020204030204" pitchFamily="49" charset="0"/>
                <a:cs typeface="Consolas" panose="020B0609020204030204" pitchFamily="49" charset="0"/>
              </a:rPr>
              <a:t>Указываем имя файла по умолчанию, если пользователь не указал его или выбрал существующее</a:t>
            </a:r>
            <a:r>
              <a:rPr lang="en-US" sz="1800" dirty="0" smtClean="0">
                <a:solidFill>
                  <a:srgbClr val="008000"/>
                </a:solidFill>
                <a:latin typeface="Consolas" panose="020B0609020204030204" pitchFamily="49" charset="0"/>
                <a:cs typeface="Consolas" panose="020B0609020204030204" pitchFamily="49" charset="0"/>
              </a:rPr>
              <a:t/>
            </a:r>
            <a:br>
              <a:rPr lang="en-US" sz="1800" dirty="0" smtClean="0">
                <a:solidFill>
                  <a:srgbClr val="008000"/>
                </a:solidFill>
                <a:latin typeface="Consolas" panose="020B0609020204030204" pitchFamily="49" charset="0"/>
                <a:cs typeface="Consolas" panose="020B0609020204030204" pitchFamily="49" charset="0"/>
              </a:rPr>
            </a:br>
            <a:r>
              <a:rPr lang="en-US" sz="1800" dirty="0" err="1" smtClean="0">
                <a:solidFill>
                  <a:srgbClr val="000000"/>
                </a:solidFill>
                <a:highlight>
                  <a:srgbClr val="F2F2F2"/>
                </a:highlight>
                <a:latin typeface="Consolas" panose="020B0609020204030204" pitchFamily="49" charset="0"/>
                <a:cs typeface="Consolas" panose="020B0609020204030204" pitchFamily="49" charset="0"/>
              </a:rPr>
              <a:t>savePicker.SuggestedFileName</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 = </a:t>
            </a:r>
            <a:r>
              <a:rPr lang="en-US" sz="1800" dirty="0" smtClean="0">
                <a:solidFill>
                  <a:srgbClr val="800000"/>
                </a:solidFill>
                <a:latin typeface="Consolas" panose="020B0609020204030204" pitchFamily="49" charset="0"/>
                <a:cs typeface="Consolas" panose="020B0609020204030204" pitchFamily="49" charset="0"/>
              </a:rPr>
              <a:t>"New Document"</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r>
            <a:br>
              <a:rPr lang="en-US" sz="1800" dirty="0" smtClean="0">
                <a:latin typeface="Consolas" panose="020B0609020204030204" pitchFamily="49" charset="0"/>
                <a:cs typeface="Consolas" panose="020B0609020204030204" pitchFamily="49" charset="0"/>
              </a:rPr>
            </a:br>
            <a:r>
              <a:rPr lang="en-GB" sz="1800" dirty="0" smtClean="0">
                <a:solidFill>
                  <a:srgbClr val="008000"/>
                </a:solidFill>
                <a:highlight>
                  <a:srgbClr val="F2F2F2"/>
                </a:highlight>
                <a:latin typeface="Consolas" panose="020B0609020204030204" pitchFamily="49" charset="0"/>
                <a:cs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cs typeface="Consolas" panose="020B0609020204030204" pitchFamily="49" charset="0"/>
              </a:rPr>
              <a:t>Открываем диалог, чтобы пользователь сохранил файл</a:t>
            </a:r>
            <a:r>
              <a:rPr lang="en-GB" sz="1800" dirty="0" smtClean="0">
                <a:solidFill>
                  <a:srgbClr val="008000"/>
                </a:solidFill>
                <a:highlight>
                  <a:srgbClr val="F2F2F2"/>
                </a:highlight>
                <a:latin typeface="Consolas" panose="020B0609020204030204" pitchFamily="49" charset="0"/>
                <a:cs typeface="Consolas" panose="020B0609020204030204" pitchFamily="49" charset="0"/>
              </a:rPr>
              <a:t/>
            </a:r>
            <a:br>
              <a:rPr lang="en-GB" sz="1800" dirty="0" smtClean="0">
                <a:solidFill>
                  <a:srgbClr val="008000"/>
                </a:solidFill>
                <a:highlight>
                  <a:srgbClr val="F2F2F2"/>
                </a:highlight>
                <a:latin typeface="Consolas" panose="020B0609020204030204" pitchFamily="49" charset="0"/>
                <a:cs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StorageFile</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file = </a:t>
            </a:r>
            <a:r>
              <a:rPr lang="en-GB" sz="1800" dirty="0" smtClean="0">
                <a:solidFill>
                  <a:srgbClr val="0000FF"/>
                </a:solidFill>
                <a:highlight>
                  <a:srgbClr val="F2F2F2"/>
                </a:highlight>
                <a:latin typeface="Consolas" panose="020B0609020204030204" pitchFamily="49" charset="0"/>
                <a:cs typeface="Consolas" panose="020B0609020204030204" pitchFamily="49" charset="0"/>
              </a:rPr>
              <a:t>await</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openPicker.PickSaveFileAsync</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0000"/>
                </a:solidFill>
                <a:highlight>
                  <a:srgbClr val="F2F2F2"/>
                </a:highlight>
                <a:latin typeface="Consolas" panose="020B0609020204030204" pitchFamily="49" charset="0"/>
                <a:cs typeface="Consolas" panose="020B0609020204030204" pitchFamily="49" charset="0"/>
              </a:rPr>
              <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8000"/>
                </a:solidFill>
                <a:highlight>
                  <a:srgbClr val="F2F2F2"/>
                </a:highlight>
                <a:latin typeface="Consolas" panose="020B0609020204030204" pitchFamily="49" charset="0"/>
                <a:cs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cs typeface="Consolas" panose="020B0609020204030204" pitchFamily="49" charset="0"/>
              </a:rPr>
              <a:t>Сохраняем данные в файл</a:t>
            </a:r>
            <a:r>
              <a:rPr lang="en-GB" sz="1800" dirty="0" smtClean="0">
                <a:solidFill>
                  <a:srgbClr val="008000"/>
                </a:solidFill>
                <a:highlight>
                  <a:srgbClr val="F2F2F2"/>
                </a:highlight>
                <a:latin typeface="Consolas" panose="020B0609020204030204" pitchFamily="49" charset="0"/>
                <a:cs typeface="Consolas" panose="020B0609020204030204" pitchFamily="49" charset="0"/>
              </a:rPr>
              <a:t/>
            </a:r>
            <a:br>
              <a:rPr lang="en-GB" sz="1800" dirty="0" smtClean="0">
                <a:solidFill>
                  <a:srgbClr val="008000"/>
                </a:solidFill>
                <a:highlight>
                  <a:srgbClr val="F2F2F2"/>
                </a:highlight>
                <a:latin typeface="Consolas" panose="020B0609020204030204" pitchFamily="49" charset="0"/>
                <a:cs typeface="Consolas" panose="020B0609020204030204" pitchFamily="49" charset="0"/>
              </a:rPr>
            </a:br>
            <a:r>
              <a:rPr lang="en-GB" sz="1800" dirty="0" smtClean="0">
                <a:solidFill>
                  <a:srgbClr val="0000FF"/>
                </a:solidFill>
                <a:highlight>
                  <a:srgbClr val="F2F2F2"/>
                </a:highlight>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5" name="Rectangle 4"/>
          <p:cNvSpPr/>
          <p:nvPr/>
        </p:nvSpPr>
        <p:spPr>
          <a:xfrm>
            <a:off x="2531452" y="5148244"/>
            <a:ext cx="4817096" cy="433633"/>
          </a:xfrm>
          <a:prstGeom prst="rect">
            <a:avLst/>
          </a:prstGeom>
          <a:solidFill>
            <a:srgbClr val="FFF1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Tree>
    <p:extLst>
      <p:ext uri="{BB962C8B-B14F-4D97-AF65-F5344CB8AC3E}">
        <p14:creationId xmlns:p14="http://schemas.microsoft.com/office/powerpoint/2010/main" val="1333672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579602"/>
            <a:ext cx="11637012" cy="1698798"/>
          </a:xfrm>
        </p:spPr>
        <p:txBody>
          <a:bodyPr/>
          <a:lstStyle/>
          <a:p>
            <a:r>
              <a:rPr lang="ru-RU" dirty="0" err="1" smtClean="0"/>
              <a:t>Демо</a:t>
            </a:r>
            <a:r>
              <a:rPr lang="ru-RU" dirty="0" smtClean="0"/>
              <a:t>: </a:t>
            </a:r>
            <a:br>
              <a:rPr lang="ru-RU" dirty="0" smtClean="0"/>
            </a:br>
            <a:r>
              <a:rPr lang="ru-RU" dirty="0" smtClean="0"/>
              <a:t>Использование файловых диалогов</a:t>
            </a:r>
            <a:endParaRPr lang="en-US" dirty="0"/>
          </a:p>
        </p:txBody>
      </p:sp>
      <p:sp>
        <p:nvSpPr>
          <p:cNvPr id="5" name="Text Placeholder 4"/>
          <p:cNvSpPr>
            <a:spLocks noGrp="1"/>
          </p:cNvSpPr>
          <p:nvPr>
            <p:ph sz="quarter" idx="4294967295"/>
          </p:nvPr>
        </p:nvSpPr>
        <p:spPr>
          <a:xfrm>
            <a:off x="10552113" y="6378575"/>
            <a:ext cx="1639887" cy="323850"/>
          </a:xfrm>
        </p:spPr>
        <p:txBody>
          <a:bodyPr/>
          <a:lstStyle/>
          <a:p>
            <a:r>
              <a:rPr lang="en-US" dirty="0" smtClean="0"/>
              <a:t>demo</a:t>
            </a:r>
            <a:endParaRPr lang="en-US"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23</a:t>
            </a:fld>
            <a:endParaRPr lang="en-US"/>
          </a:p>
        </p:txBody>
      </p:sp>
    </p:spTree>
    <p:extLst>
      <p:ext uri="{BB962C8B-B14F-4D97-AF65-F5344CB8AC3E}">
        <p14:creationId xmlns:p14="http://schemas.microsoft.com/office/powerpoint/2010/main" val="3610516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412629" y="1201112"/>
            <a:ext cx="7684110" cy="5184058"/>
          </a:xfrm>
        </p:spPr>
        <p:txBody>
          <a:bodyPr/>
          <a:lstStyle/>
          <a:p>
            <a:r>
              <a:rPr lang="ru-RU" sz="3200" dirty="0" smtClean="0">
                <a:latin typeface="+mn-lt"/>
              </a:rPr>
              <a:t>Файлы</a:t>
            </a:r>
            <a:endParaRPr lang="en-GB" sz="3200" dirty="0" smtClean="0">
              <a:latin typeface="+mn-lt"/>
            </a:endParaRPr>
          </a:p>
          <a:p>
            <a:pPr lvl="1"/>
            <a:r>
              <a:rPr lang="ru-RU" sz="1867" dirty="0" smtClean="0"/>
              <a:t>Запись и чтение файлов</a:t>
            </a:r>
            <a:endParaRPr lang="en-GB" sz="1867" dirty="0" smtClean="0"/>
          </a:p>
          <a:p>
            <a:pPr lvl="1"/>
            <a:r>
              <a:rPr lang="ru-RU" sz="1867" dirty="0" smtClean="0"/>
              <a:t>Папки</a:t>
            </a:r>
            <a:endParaRPr lang="en-GB" sz="1867" dirty="0" smtClean="0"/>
          </a:p>
          <a:p>
            <a:r>
              <a:rPr lang="ru-RU" sz="3200" dirty="0" smtClean="0">
                <a:latin typeface="+mn-lt"/>
              </a:rPr>
              <a:t>Файловые диалоги</a:t>
            </a:r>
            <a:endParaRPr lang="en-GB" sz="3200" dirty="0" smtClean="0">
              <a:latin typeface="+mn-lt"/>
            </a:endParaRPr>
          </a:p>
          <a:p>
            <a:pPr lvl="1"/>
            <a:r>
              <a:rPr lang="ru-RU" sz="1867" dirty="0" smtClean="0"/>
              <a:t>Стандартные папки (</a:t>
            </a:r>
            <a:r>
              <a:rPr lang="en-US" sz="1867" dirty="0" err="1" smtClean="0"/>
              <a:t>KnownFolders</a:t>
            </a:r>
            <a:r>
              <a:rPr lang="ru-RU" sz="1867" dirty="0" smtClean="0"/>
              <a:t>)</a:t>
            </a:r>
            <a:endParaRPr lang="en-US" sz="1867" dirty="0" smtClean="0"/>
          </a:p>
          <a:p>
            <a:pPr lvl="1"/>
            <a:endParaRPr lang="en-GB" sz="1867" dirty="0" smtClean="0"/>
          </a:p>
          <a:p>
            <a:pPr lvl="1"/>
            <a:endParaRPr lang="ru-RU" sz="1867" dirty="0"/>
          </a:p>
          <a:p>
            <a:pPr lvl="1"/>
            <a:endParaRPr lang="ru-RU" sz="1867" dirty="0" smtClean="0"/>
          </a:p>
          <a:p>
            <a:pPr lvl="1"/>
            <a:endParaRPr lang="ru-RU" sz="1867" dirty="0"/>
          </a:p>
          <a:p>
            <a:r>
              <a:rPr lang="ru-RU" sz="3200" dirty="0">
                <a:solidFill>
                  <a:schemeClr val="tx1"/>
                </a:solidFill>
                <a:latin typeface="+mn-lt"/>
              </a:rPr>
              <a:t>Ресурсы:</a:t>
            </a:r>
          </a:p>
          <a:p>
            <a:r>
              <a:rPr lang="en-US" sz="2400" dirty="0">
                <a:solidFill>
                  <a:srgbClr val="0078D7"/>
                </a:solidFill>
                <a:latin typeface="+mn-lt"/>
              </a:rPr>
              <a:t>https://github.com/evangelism/Win10UWPCourse</a:t>
            </a:r>
          </a:p>
          <a:p>
            <a:pPr lvl="1"/>
            <a:endParaRPr lang="ru-RU" sz="1867" dirty="0" smtClean="0"/>
          </a:p>
          <a:p>
            <a:pPr lvl="1"/>
            <a:endParaRPr lang="ru-RU" sz="1867" dirty="0" smtClean="0"/>
          </a:p>
          <a:p>
            <a:pPr lvl="1"/>
            <a:endParaRPr lang="en-GB" sz="1867" dirty="0"/>
          </a:p>
        </p:txBody>
      </p:sp>
      <p:sp>
        <p:nvSpPr>
          <p:cNvPr id="3" name="TextBox 2"/>
          <p:cNvSpPr txBox="1"/>
          <p:nvPr/>
        </p:nvSpPr>
        <p:spPr>
          <a:xfrm>
            <a:off x="342900" y="370114"/>
            <a:ext cx="11125200" cy="830997"/>
          </a:xfrm>
          <a:prstGeom prst="rect">
            <a:avLst/>
          </a:prstGeom>
          <a:noFill/>
        </p:spPr>
        <p:txBody>
          <a:bodyPr wrap="square" lIns="137160" tIns="109728" rIns="137160" bIns="109728" rtlCol="0">
            <a:spAutoFit/>
          </a:bodyPr>
          <a:lstStyle/>
          <a:p>
            <a:pPr>
              <a:lnSpc>
                <a:spcPct val="90000"/>
              </a:lnSpc>
              <a:spcBef>
                <a:spcPts val="600"/>
              </a:spcBef>
            </a:pPr>
            <a:r>
              <a:rPr lang="ru-RU" sz="4400" dirty="0" smtClean="0">
                <a:solidFill>
                  <a:schemeClr val="tx2">
                    <a:lumMod val="75000"/>
                    <a:lumOff val="25000"/>
                  </a:schemeClr>
                </a:solidFill>
              </a:rPr>
              <a:t>Заключение </a:t>
            </a:r>
          </a:p>
        </p:txBody>
      </p:sp>
    </p:spTree>
    <p:extLst>
      <p:ext uri="{BB962C8B-B14F-4D97-AF65-F5344CB8AC3E}">
        <p14:creationId xmlns:p14="http://schemas.microsoft.com/office/powerpoint/2010/main" val="1806709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134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idx="4294967295"/>
          </p:nvPr>
        </p:nvSpPr>
        <p:spPr>
          <a:xfrm>
            <a:off x="445477" y="2832344"/>
            <a:ext cx="11636375" cy="958850"/>
          </a:xfrm>
        </p:spPr>
        <p:txBody>
          <a:bodyPr/>
          <a:lstStyle/>
          <a:p>
            <a:r>
              <a:rPr lang="ru-RU" dirty="0" smtClean="0"/>
              <a:t>Где расположены файлы</a:t>
            </a:r>
            <a:r>
              <a:rPr lang="en-GB" dirty="0" smtClean="0"/>
              <a:t>?</a:t>
            </a:r>
            <a:endParaRPr lang="en-GB" dirty="0"/>
          </a:p>
        </p:txBody>
      </p:sp>
    </p:spTree>
    <p:extLst>
      <p:ext uri="{BB962C8B-B14F-4D97-AF65-F5344CB8AC3E}">
        <p14:creationId xmlns:p14="http://schemas.microsoft.com/office/powerpoint/2010/main" val="1121162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223157" y="211091"/>
            <a:ext cx="11652250" cy="982662"/>
          </a:xfrm>
        </p:spPr>
        <p:txBody>
          <a:bodyPr/>
          <a:lstStyle/>
          <a:p>
            <a:r>
              <a:rPr lang="ru-RU" sz="4000" dirty="0"/>
              <a:t>Д</a:t>
            </a:r>
            <a:r>
              <a:rPr lang="ru-RU" sz="4000" dirty="0" smtClean="0"/>
              <a:t>оступ к данным из приложения</a:t>
            </a:r>
            <a:endParaRPr lang="en-GB" sz="4000" dirty="0"/>
          </a:p>
        </p:txBody>
      </p:sp>
      <p:sp>
        <p:nvSpPr>
          <p:cNvPr id="64" name="Rounded Rectangle 63"/>
          <p:cNvSpPr/>
          <p:nvPr/>
        </p:nvSpPr>
        <p:spPr bwMode="auto">
          <a:xfrm>
            <a:off x="2100770" y="3697401"/>
            <a:ext cx="1490790" cy="88475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ru-RU" sz="1400" dirty="0" smtClean="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ru-RU" sz="1400" dirty="0" smtClean="0">
                <a:gradFill>
                  <a:gsLst>
                    <a:gs pos="0">
                      <a:srgbClr val="FFFFFF"/>
                    </a:gs>
                    <a:gs pos="100000">
                      <a:srgbClr val="FFFFFF"/>
                    </a:gs>
                  </a:gsLst>
                  <a:lin ang="5400000" scaled="0"/>
                </a:gradFill>
                <a:ea typeface="Segoe UI" pitchFamily="34" charset="0"/>
                <a:cs typeface="Segoe UI" pitchFamily="34" charset="0"/>
              </a:rPr>
              <a:t>Приложение</a:t>
            </a: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a:grpSpLocks noChangeAspect="1"/>
          </p:cNvGrpSpPr>
          <p:nvPr/>
        </p:nvGrpSpPr>
        <p:grpSpPr>
          <a:xfrm>
            <a:off x="307069" y="3973211"/>
            <a:ext cx="1760360" cy="700389"/>
            <a:chOff x="618328" y="5427583"/>
            <a:chExt cx="2483983" cy="988295"/>
          </a:xfrm>
        </p:grpSpPr>
        <p:sp>
          <p:nvSpPr>
            <p:cNvPr id="67" name="Flowchart: Magnetic Disk 66"/>
            <p:cNvSpPr/>
            <p:nvPr/>
          </p:nvSpPr>
          <p:spPr bwMode="auto">
            <a:xfrm>
              <a:off x="618328" y="5427583"/>
              <a:ext cx="1482442" cy="988295"/>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ru-RU" sz="900" dirty="0" smtClean="0">
                  <a:solidFill>
                    <a:schemeClr val="bg1"/>
                  </a:solidFill>
                  <a:ea typeface="Segoe UI" pitchFamily="34" charset="0"/>
                  <a:cs typeface="Segoe UI" pitchFamily="34" charset="0"/>
                </a:rPr>
                <a:t>Папка приложения</a:t>
              </a:r>
              <a:endParaRPr lang="en-GB" sz="900" dirty="0">
                <a:solidFill>
                  <a:schemeClr val="bg1"/>
                </a:solidFill>
                <a:ea typeface="Segoe UI" pitchFamily="34" charset="0"/>
                <a:cs typeface="Segoe UI" pitchFamily="34" charset="0"/>
              </a:endParaRPr>
            </a:p>
          </p:txBody>
        </p:sp>
        <p:cxnSp>
          <p:nvCxnSpPr>
            <p:cNvPr id="68" name="Straight Arrow Connector 67"/>
            <p:cNvCxnSpPr>
              <a:stCxn id="67" idx="4"/>
            </p:cNvCxnSpPr>
            <p:nvPr/>
          </p:nvCxnSpPr>
          <p:spPr>
            <a:xfrm>
              <a:off x="2100771" y="5921730"/>
              <a:ext cx="95449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204933" y="5427583"/>
              <a:ext cx="897378" cy="604158"/>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r/o</a:t>
              </a:r>
              <a:endParaRPr lang="en-GB" sz="500" dirty="0">
                <a:gradFill>
                  <a:gsLst>
                    <a:gs pos="2917">
                      <a:schemeClr val="tx1"/>
                    </a:gs>
                    <a:gs pos="30000">
                      <a:schemeClr val="tx1"/>
                    </a:gs>
                  </a:gsLst>
                  <a:lin ang="5400000" scaled="0"/>
                </a:gradFill>
              </a:endParaRPr>
            </a:p>
          </p:txBody>
        </p:sp>
      </p:grpSp>
      <p:sp>
        <p:nvSpPr>
          <p:cNvPr id="70" name="Snip Diagonal Corner Rectangle 69"/>
          <p:cNvSpPr/>
          <p:nvPr/>
        </p:nvSpPr>
        <p:spPr bwMode="auto">
          <a:xfrm>
            <a:off x="2392243" y="5222565"/>
            <a:ext cx="945753" cy="534243"/>
          </a:xfrm>
          <a:prstGeom prst="snip2Diag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800" dirty="0" smtClean="0">
                <a:solidFill>
                  <a:schemeClr val="bg1"/>
                </a:solidFill>
                <a:ea typeface="Segoe UI" pitchFamily="34" charset="0"/>
                <a:cs typeface="Segoe UI" pitchFamily="34" charset="0"/>
              </a:rPr>
              <a:t>Removable</a:t>
            </a:r>
          </a:p>
          <a:p>
            <a:pPr algn="ctr" defTabSz="914102" fontAlgn="base">
              <a:lnSpc>
                <a:spcPct val="90000"/>
              </a:lnSpc>
              <a:spcBef>
                <a:spcPct val="0"/>
              </a:spcBef>
              <a:spcAft>
                <a:spcPct val="0"/>
              </a:spcAft>
            </a:pPr>
            <a:r>
              <a:rPr lang="en-GB" sz="800" dirty="0" smtClean="0">
                <a:solidFill>
                  <a:schemeClr val="bg1"/>
                </a:solidFill>
                <a:ea typeface="Segoe UI" pitchFamily="34" charset="0"/>
                <a:cs typeface="Segoe UI" pitchFamily="34" charset="0"/>
              </a:rPr>
              <a:t>Storage</a:t>
            </a:r>
            <a:br>
              <a:rPr lang="en-GB" sz="800" dirty="0" smtClean="0">
                <a:solidFill>
                  <a:schemeClr val="bg1"/>
                </a:solidFill>
                <a:ea typeface="Segoe UI" pitchFamily="34" charset="0"/>
                <a:cs typeface="Segoe UI" pitchFamily="34" charset="0"/>
              </a:rPr>
            </a:br>
            <a:r>
              <a:rPr lang="en-GB" sz="800" dirty="0" smtClean="0">
                <a:solidFill>
                  <a:schemeClr val="bg1"/>
                </a:solidFill>
                <a:ea typeface="Segoe UI" pitchFamily="34" charset="0"/>
                <a:cs typeface="Segoe UI" pitchFamily="34" charset="0"/>
              </a:rPr>
              <a:t> (SD Card)</a:t>
            </a:r>
            <a:endParaRPr lang="en-GB" sz="800" dirty="0">
              <a:solidFill>
                <a:schemeClr val="bg1"/>
              </a:solidFill>
              <a:ea typeface="Segoe UI" pitchFamily="34" charset="0"/>
              <a:cs typeface="Segoe UI" pitchFamily="34" charset="0"/>
            </a:endParaRPr>
          </a:p>
        </p:txBody>
      </p:sp>
      <p:cxnSp>
        <p:nvCxnSpPr>
          <p:cNvPr id="71" name="Straight Arrow Connector 70"/>
          <p:cNvCxnSpPr/>
          <p:nvPr/>
        </p:nvCxnSpPr>
        <p:spPr>
          <a:xfrm>
            <a:off x="2865120" y="4673600"/>
            <a:ext cx="0" cy="49784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745073" y="3084855"/>
            <a:ext cx="531619" cy="428157"/>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900" dirty="0">
              <a:gradFill>
                <a:gsLst>
                  <a:gs pos="2917">
                    <a:schemeClr val="tx1"/>
                  </a:gs>
                  <a:gs pos="30000">
                    <a:schemeClr val="tx1"/>
                  </a:gs>
                </a:gsLst>
                <a:lin ang="5400000" scaled="0"/>
              </a:gradFill>
            </a:endParaRPr>
          </a:p>
        </p:txBody>
      </p:sp>
      <p:cxnSp>
        <p:nvCxnSpPr>
          <p:cNvPr id="74" name="Straight Arrow Connector 73"/>
          <p:cNvCxnSpPr/>
          <p:nvPr/>
        </p:nvCxnSpPr>
        <p:spPr>
          <a:xfrm>
            <a:off x="1611259" y="3214540"/>
            <a:ext cx="489511" cy="448832"/>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223157" y="2419170"/>
            <a:ext cx="1440573" cy="1119518"/>
            <a:chOff x="307069" y="1877682"/>
            <a:chExt cx="1440573" cy="1119518"/>
          </a:xfrm>
        </p:grpSpPr>
        <p:sp>
          <p:nvSpPr>
            <p:cNvPr id="72" name="Flowchart: Magnetic Disk 71"/>
            <p:cNvSpPr/>
            <p:nvPr/>
          </p:nvSpPr>
          <p:spPr bwMode="auto">
            <a:xfrm>
              <a:off x="623240" y="1877682"/>
              <a:ext cx="1124402" cy="564559"/>
            </a:xfrm>
            <a:prstGeom prst="flowChartMagneticDisk">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100" dirty="0">
                  <a:solidFill>
                    <a:schemeClr val="accent4"/>
                  </a:solidFill>
                  <a:ea typeface="Segoe UI" pitchFamily="34" charset="0"/>
                  <a:cs typeface="Segoe UI" pitchFamily="34" charset="0"/>
                </a:rPr>
                <a:t>App data Folders</a:t>
              </a:r>
            </a:p>
          </p:txBody>
        </p:sp>
        <p:sp>
          <p:nvSpPr>
            <p:cNvPr id="75" name="Flowchart: Magnetic Disk 74"/>
            <p:cNvSpPr/>
            <p:nvPr/>
          </p:nvSpPr>
          <p:spPr bwMode="auto">
            <a:xfrm>
              <a:off x="489756" y="2108713"/>
              <a:ext cx="1124402" cy="564559"/>
            </a:xfrm>
            <a:prstGeom prst="flowChartMagneticDisk">
              <a:avLst/>
            </a:prstGeom>
            <a:solidFill>
              <a:schemeClr val="accent1">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100" dirty="0">
                  <a:solidFill>
                    <a:schemeClr val="accent4"/>
                  </a:solidFill>
                  <a:ea typeface="Segoe UI" pitchFamily="34" charset="0"/>
                  <a:cs typeface="Segoe UI" pitchFamily="34" charset="0"/>
                </a:rPr>
                <a:t>App data Folders</a:t>
              </a:r>
            </a:p>
          </p:txBody>
        </p:sp>
        <p:sp>
          <p:nvSpPr>
            <p:cNvPr id="76" name="Flowchart: Magnetic Disk 75"/>
            <p:cNvSpPr/>
            <p:nvPr/>
          </p:nvSpPr>
          <p:spPr bwMode="auto">
            <a:xfrm>
              <a:off x="307069" y="2432641"/>
              <a:ext cx="1124402" cy="564559"/>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900" dirty="0">
                <a:solidFill>
                  <a:schemeClr val="accent4"/>
                </a:solidFill>
                <a:ea typeface="Segoe UI" pitchFamily="34" charset="0"/>
                <a:cs typeface="Segoe UI" pitchFamily="34" charset="0"/>
              </a:endParaRPr>
            </a:p>
          </p:txBody>
        </p:sp>
      </p:grpSp>
      <p:sp>
        <p:nvSpPr>
          <p:cNvPr id="32" name="TextBox 31"/>
          <p:cNvSpPr txBox="1"/>
          <p:nvPr/>
        </p:nvSpPr>
        <p:spPr>
          <a:xfrm>
            <a:off x="324831" y="3050195"/>
            <a:ext cx="932583" cy="595548"/>
          </a:xfrm>
          <a:prstGeom prst="rect">
            <a:avLst/>
          </a:prstGeom>
          <a:noFill/>
        </p:spPr>
        <p:txBody>
          <a:bodyPr wrap="square" lIns="137160" tIns="109728" rIns="137160" bIns="109728" rtlCol="0">
            <a:spAutoFit/>
          </a:bodyPr>
          <a:lstStyle/>
          <a:p>
            <a:pPr algn="ctr">
              <a:lnSpc>
                <a:spcPct val="90000"/>
              </a:lnSpc>
              <a:spcBef>
                <a:spcPts val="600"/>
              </a:spcBef>
            </a:pPr>
            <a:r>
              <a:rPr lang="ru-RU" sz="900" dirty="0">
                <a:solidFill>
                  <a:schemeClr val="bg1"/>
                </a:solidFill>
                <a:ea typeface="Segoe UI" pitchFamily="34" charset="0"/>
                <a:cs typeface="Segoe UI" pitchFamily="34" charset="0"/>
              </a:rPr>
              <a:t>Папки с данными </a:t>
            </a:r>
            <a:r>
              <a:rPr lang="ru-RU" sz="900" dirty="0" smtClean="0">
                <a:solidFill>
                  <a:schemeClr val="bg1"/>
                </a:solidFill>
                <a:ea typeface="Segoe UI" pitchFamily="34" charset="0"/>
                <a:cs typeface="Segoe UI" pitchFamily="34" charset="0"/>
              </a:rPr>
              <a:t>приложения</a:t>
            </a:r>
            <a:endParaRPr lang="en-GB" sz="900" dirty="0">
              <a:solidFill>
                <a:schemeClr val="bg1"/>
              </a:solidFill>
              <a:ea typeface="Segoe UI" pitchFamily="34" charset="0"/>
              <a:cs typeface="Segoe UI" pitchFamily="34" charset="0"/>
            </a:endParaRPr>
          </a:p>
        </p:txBody>
      </p:sp>
      <p:sp>
        <p:nvSpPr>
          <p:cNvPr id="78" name="TextBox 77"/>
          <p:cNvSpPr txBox="1"/>
          <p:nvPr/>
        </p:nvSpPr>
        <p:spPr>
          <a:xfrm>
            <a:off x="436324" y="2840049"/>
            <a:ext cx="991286" cy="455857"/>
          </a:xfrm>
          <a:prstGeom prst="rect">
            <a:avLst/>
          </a:prstGeom>
          <a:noFill/>
        </p:spPr>
        <p:txBody>
          <a:bodyPr wrap="square" lIns="179285" tIns="143428" rIns="179285" bIns="143428" rtlCol="0">
            <a:spAutoFit/>
          </a:bodyPr>
          <a:lstStyle/>
          <a:p>
            <a:pPr>
              <a:lnSpc>
                <a:spcPct val="90000"/>
              </a:lnSpc>
            </a:pPr>
            <a:r>
              <a:rPr lang="en-GB" sz="1200" dirty="0">
                <a:solidFill>
                  <a:schemeClr val="bg1"/>
                </a:solidFill>
              </a:rPr>
              <a:t>Local</a:t>
            </a:r>
          </a:p>
        </p:txBody>
      </p:sp>
      <p:sp>
        <p:nvSpPr>
          <p:cNvPr id="79" name="TextBox 78"/>
          <p:cNvSpPr txBox="1"/>
          <p:nvPr/>
        </p:nvSpPr>
        <p:spPr>
          <a:xfrm>
            <a:off x="490103" y="2517581"/>
            <a:ext cx="1352825" cy="455857"/>
          </a:xfrm>
          <a:prstGeom prst="rect">
            <a:avLst/>
          </a:prstGeom>
          <a:noFill/>
        </p:spPr>
        <p:txBody>
          <a:bodyPr wrap="square" lIns="179285" tIns="143428" rIns="179285" bIns="143428" rtlCol="0">
            <a:spAutoFit/>
          </a:bodyPr>
          <a:lstStyle/>
          <a:p>
            <a:pPr>
              <a:lnSpc>
                <a:spcPct val="90000"/>
              </a:lnSpc>
            </a:pPr>
            <a:r>
              <a:rPr lang="en-GB" sz="1200" dirty="0">
                <a:solidFill>
                  <a:schemeClr val="bg1"/>
                </a:solidFill>
              </a:rPr>
              <a:t>Roaming</a:t>
            </a:r>
          </a:p>
        </p:txBody>
      </p:sp>
      <p:sp>
        <p:nvSpPr>
          <p:cNvPr id="80" name="TextBox 79"/>
          <p:cNvSpPr txBox="1"/>
          <p:nvPr/>
        </p:nvSpPr>
        <p:spPr>
          <a:xfrm>
            <a:off x="752972" y="2274475"/>
            <a:ext cx="991286" cy="455857"/>
          </a:xfrm>
          <a:prstGeom prst="rect">
            <a:avLst/>
          </a:prstGeom>
          <a:noFill/>
        </p:spPr>
        <p:txBody>
          <a:bodyPr wrap="square" lIns="179285" tIns="143428" rIns="179285" bIns="143428" rtlCol="0">
            <a:spAutoFit/>
          </a:bodyPr>
          <a:lstStyle/>
          <a:p>
            <a:pPr>
              <a:lnSpc>
                <a:spcPct val="90000"/>
              </a:lnSpc>
            </a:pPr>
            <a:r>
              <a:rPr lang="en-GB" sz="1200" dirty="0">
                <a:solidFill>
                  <a:schemeClr val="bg1"/>
                </a:solidFill>
              </a:rPr>
              <a:t>Temp</a:t>
            </a:r>
          </a:p>
        </p:txBody>
      </p:sp>
      <p:sp>
        <p:nvSpPr>
          <p:cNvPr id="81" name="Flowchart: Magnetic Disk 80"/>
          <p:cNvSpPr/>
          <p:nvPr/>
        </p:nvSpPr>
        <p:spPr bwMode="auto">
          <a:xfrm>
            <a:off x="1766734" y="1869765"/>
            <a:ext cx="824065" cy="544743"/>
          </a:xfrm>
          <a:prstGeom prst="flowChartMagneticDisk">
            <a:avLst/>
          </a:prstGeom>
          <a:solidFill>
            <a:schemeClr val="accent3">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ru-RU" sz="800" dirty="0" smtClean="0">
              <a:solidFill>
                <a:schemeClr val="bg1">
                  <a:lumMod val="95000"/>
                </a:schemeClr>
              </a:solidFill>
              <a:ea typeface="Segoe UI" pitchFamily="34" charset="0"/>
              <a:cs typeface="Segoe UI" pitchFamily="34" charset="0"/>
            </a:endParaRPr>
          </a:p>
        </p:txBody>
      </p:sp>
      <p:cxnSp>
        <p:nvCxnSpPr>
          <p:cNvPr id="82" name="Straight Arrow Connector 81"/>
          <p:cNvCxnSpPr/>
          <p:nvPr/>
        </p:nvCxnSpPr>
        <p:spPr>
          <a:xfrm flipH="1" flipV="1">
            <a:off x="2181783" y="2502403"/>
            <a:ext cx="336549" cy="1030788"/>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310302" y="2718401"/>
            <a:ext cx="610490" cy="428157"/>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900" dirty="0">
              <a:gradFill>
                <a:gsLst>
                  <a:gs pos="2917">
                    <a:schemeClr val="tx1"/>
                  </a:gs>
                  <a:gs pos="30000">
                    <a:schemeClr val="tx1"/>
                  </a:gs>
                </a:gsLst>
                <a:lin ang="5400000" scaled="0"/>
              </a:gradFill>
            </a:endParaRPr>
          </a:p>
        </p:txBody>
      </p:sp>
      <p:grpSp>
        <p:nvGrpSpPr>
          <p:cNvPr id="42" name="Group 41"/>
          <p:cNvGrpSpPr/>
          <p:nvPr/>
        </p:nvGrpSpPr>
        <p:grpSpPr>
          <a:xfrm>
            <a:off x="2357342" y="1166495"/>
            <a:ext cx="958396" cy="624420"/>
            <a:chOff x="2355379" y="1200594"/>
            <a:chExt cx="885037" cy="668901"/>
          </a:xfrm>
        </p:grpSpPr>
        <p:sp>
          <p:nvSpPr>
            <p:cNvPr id="84" name="Flowchart: Magnetic Disk 83"/>
            <p:cNvSpPr/>
            <p:nvPr/>
          </p:nvSpPr>
          <p:spPr bwMode="auto">
            <a:xfrm>
              <a:off x="2355379" y="1246955"/>
              <a:ext cx="885037" cy="622540"/>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8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900" dirty="0">
                <a:solidFill>
                  <a:schemeClr val="bg1"/>
                </a:solidFill>
                <a:ea typeface="Segoe UI" pitchFamily="34" charset="0"/>
                <a:cs typeface="Segoe UI" pitchFamily="34" charset="0"/>
              </a:endParaRPr>
            </a:p>
          </p:txBody>
        </p:sp>
        <p:pic>
          <p:nvPicPr>
            <p:cNvPr id="85" name="Picture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8210" y="1200594"/>
              <a:ext cx="561930" cy="280966"/>
            </a:xfrm>
            <a:prstGeom prst="rect">
              <a:avLst/>
            </a:prstGeom>
          </p:spPr>
        </p:pic>
      </p:grpSp>
      <p:cxnSp>
        <p:nvCxnSpPr>
          <p:cNvPr id="86" name="Straight Arrow Connector 85"/>
          <p:cNvCxnSpPr/>
          <p:nvPr/>
        </p:nvCxnSpPr>
        <p:spPr>
          <a:xfrm flipH="1" flipV="1">
            <a:off x="2865119" y="1831519"/>
            <a:ext cx="18911" cy="168149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857187" y="2705470"/>
            <a:ext cx="635332" cy="435082"/>
          </a:xfrm>
          <a:prstGeom prst="rect">
            <a:avLst/>
          </a:prstGeom>
          <a:noFill/>
        </p:spPr>
        <p:txBody>
          <a:bodyPr wrap="square" lIns="179285" tIns="143428" rIns="179285" bIns="143428" rtlCol="0">
            <a:spAutoFit/>
          </a:bodyPr>
          <a:lstStyle/>
          <a:p>
            <a:pPr>
              <a:lnSpc>
                <a:spcPct val="90000"/>
              </a:lnSpc>
            </a:pPr>
            <a:r>
              <a:rPr lang="en-GB" sz="1050" dirty="0">
                <a:gradFill>
                  <a:gsLst>
                    <a:gs pos="2917">
                      <a:schemeClr val="tx1"/>
                    </a:gs>
                    <a:gs pos="30000">
                      <a:schemeClr val="tx1"/>
                    </a:gs>
                  </a:gsLst>
                  <a:lin ang="5400000" scaled="0"/>
                </a:gradFill>
              </a:rPr>
              <a:t>r/w</a:t>
            </a:r>
          </a:p>
        </p:txBody>
      </p:sp>
      <p:sp>
        <p:nvSpPr>
          <p:cNvPr id="89" name="TextBox 88"/>
          <p:cNvSpPr txBox="1"/>
          <p:nvPr/>
        </p:nvSpPr>
        <p:spPr>
          <a:xfrm>
            <a:off x="1695870" y="1990906"/>
            <a:ext cx="972349" cy="470898"/>
          </a:xfrm>
          <a:prstGeom prst="rect">
            <a:avLst/>
          </a:prstGeom>
          <a:noFill/>
        </p:spPr>
        <p:txBody>
          <a:bodyPr wrap="square" lIns="137160" tIns="109728" rIns="137160" bIns="109728" rtlCol="0">
            <a:spAutoFit/>
          </a:bodyPr>
          <a:lstStyle/>
          <a:p>
            <a:pPr algn="ctr">
              <a:lnSpc>
                <a:spcPct val="90000"/>
              </a:lnSpc>
              <a:spcBef>
                <a:spcPts val="600"/>
              </a:spcBef>
            </a:pPr>
            <a:r>
              <a:rPr lang="ru-RU" sz="900" dirty="0">
                <a:solidFill>
                  <a:schemeClr val="bg1">
                    <a:lumMod val="95000"/>
                  </a:schemeClr>
                </a:solidFill>
                <a:ea typeface="Segoe UI" pitchFamily="34" charset="0"/>
                <a:cs typeface="Segoe UI" pitchFamily="34" charset="0"/>
              </a:rPr>
              <a:t>Общая папка </a:t>
            </a:r>
            <a:r>
              <a:rPr lang="ru-RU" sz="900" dirty="0" smtClean="0">
                <a:solidFill>
                  <a:schemeClr val="bg1">
                    <a:lumMod val="95000"/>
                  </a:schemeClr>
                </a:solidFill>
                <a:ea typeface="Segoe UI" pitchFamily="34" charset="0"/>
                <a:cs typeface="Segoe UI" pitchFamily="34" charset="0"/>
              </a:rPr>
              <a:t>автора</a:t>
            </a:r>
            <a:endParaRPr lang="en-GB" sz="900" dirty="0">
              <a:solidFill>
                <a:schemeClr val="bg1">
                  <a:lumMod val="95000"/>
                </a:schemeClr>
              </a:solidFill>
              <a:ea typeface="Segoe UI" pitchFamily="34" charset="0"/>
              <a:cs typeface="Segoe UI" pitchFamily="34" charset="0"/>
            </a:endParaRPr>
          </a:p>
        </p:txBody>
      </p:sp>
      <p:sp>
        <p:nvSpPr>
          <p:cNvPr id="90" name="Cloud 89"/>
          <p:cNvSpPr/>
          <p:nvPr/>
        </p:nvSpPr>
        <p:spPr bwMode="auto">
          <a:xfrm>
            <a:off x="3473163" y="1632559"/>
            <a:ext cx="1336805" cy="902764"/>
          </a:xfrm>
          <a:prstGeom prst="cloud">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ru-RU" sz="1200" dirty="0" smtClean="0">
                <a:gradFill>
                  <a:gsLst>
                    <a:gs pos="0">
                      <a:srgbClr val="FFFFFF"/>
                    </a:gs>
                    <a:gs pos="100000">
                      <a:srgbClr val="FFFFFF"/>
                    </a:gs>
                  </a:gsLst>
                  <a:lin ang="5400000" scaled="0"/>
                </a:gradFill>
                <a:ea typeface="Segoe UI" pitchFamily="34" charset="0"/>
                <a:cs typeface="Segoe UI" pitchFamily="34" charset="0"/>
              </a:rPr>
              <a:t>Облако</a:t>
            </a:r>
            <a:endParaRPr lang="en-GB" sz="1200" dirty="0">
              <a:gradFill>
                <a:gsLst>
                  <a:gs pos="0">
                    <a:srgbClr val="FFFFFF"/>
                  </a:gs>
                  <a:gs pos="100000">
                    <a:srgbClr val="FFFFFF"/>
                  </a:gs>
                </a:gsLst>
                <a:lin ang="5400000" scaled="0"/>
              </a:gradFill>
              <a:ea typeface="Segoe UI" pitchFamily="34" charset="0"/>
              <a:cs typeface="Segoe UI" pitchFamily="34" charset="0"/>
            </a:endParaRPr>
          </a:p>
        </p:txBody>
      </p:sp>
      <p:cxnSp>
        <p:nvCxnSpPr>
          <p:cNvPr id="91" name="Straight Arrow Connector 90"/>
          <p:cNvCxnSpPr/>
          <p:nvPr/>
        </p:nvCxnSpPr>
        <p:spPr>
          <a:xfrm flipV="1">
            <a:off x="3186272" y="2502405"/>
            <a:ext cx="424845" cy="1010607"/>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281301" y="1350501"/>
            <a:ext cx="1167636" cy="797141"/>
          </a:xfrm>
          <a:prstGeom prst="rect">
            <a:avLst/>
          </a:prstGeom>
          <a:noFill/>
        </p:spPr>
        <p:txBody>
          <a:bodyPr wrap="square" lIns="137160" tIns="109728" rIns="137160" bIns="109728" rtlCol="0">
            <a:spAutoFit/>
          </a:bodyPr>
          <a:lstStyle/>
          <a:p>
            <a:pPr algn="ctr">
              <a:lnSpc>
                <a:spcPct val="90000"/>
              </a:lnSpc>
              <a:spcBef>
                <a:spcPts val="600"/>
              </a:spcBef>
            </a:pPr>
            <a:r>
              <a:rPr lang="ru-RU" sz="900" dirty="0">
                <a:solidFill>
                  <a:schemeClr val="bg1"/>
                </a:solidFill>
                <a:ea typeface="Segoe UI" pitchFamily="34" charset="0"/>
                <a:cs typeface="Segoe UI" pitchFamily="34" charset="0"/>
              </a:rPr>
              <a:t>Данные учетных записей</a:t>
            </a:r>
            <a:endParaRPr lang="en-GB" sz="900" dirty="0">
              <a:solidFill>
                <a:schemeClr val="bg1"/>
              </a:solidFill>
              <a:ea typeface="Segoe UI" pitchFamily="34" charset="0"/>
              <a:cs typeface="Segoe UI" pitchFamily="34" charset="0"/>
            </a:endParaRPr>
          </a:p>
          <a:p>
            <a:pPr>
              <a:lnSpc>
                <a:spcPct val="90000"/>
              </a:lnSpc>
              <a:spcBef>
                <a:spcPts val="600"/>
              </a:spcBef>
            </a:pPr>
            <a:endParaRPr lang="ru-RU" dirty="0" err="1" smtClean="0"/>
          </a:p>
        </p:txBody>
      </p:sp>
      <p:cxnSp>
        <p:nvCxnSpPr>
          <p:cNvPr id="97" name="Straight Arrow Connector 96"/>
          <p:cNvCxnSpPr/>
          <p:nvPr/>
        </p:nvCxnSpPr>
        <p:spPr>
          <a:xfrm flipV="1">
            <a:off x="3699824" y="3214540"/>
            <a:ext cx="839255" cy="72059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829045" y="3105378"/>
            <a:ext cx="635332" cy="435082"/>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1176" dirty="0">
              <a:gradFill>
                <a:gsLst>
                  <a:gs pos="2917">
                    <a:schemeClr val="tx1"/>
                  </a:gs>
                  <a:gs pos="30000">
                    <a:schemeClr val="tx1"/>
                  </a:gs>
                </a:gsLst>
                <a:lin ang="5400000" scaled="0"/>
              </a:gradFill>
            </a:endParaRPr>
          </a:p>
        </p:txBody>
      </p:sp>
      <p:sp>
        <p:nvSpPr>
          <p:cNvPr id="99" name="Rounded Rectangle 98"/>
          <p:cNvSpPr/>
          <p:nvPr/>
        </p:nvSpPr>
        <p:spPr bwMode="auto">
          <a:xfrm>
            <a:off x="4703402" y="2567558"/>
            <a:ext cx="1286018" cy="62641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36000" rIns="144000"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API </a:t>
            </a:r>
            <a:r>
              <a:rPr lang="ru-RU" sz="1200" dirty="0" smtClean="0">
                <a:gradFill>
                  <a:gsLst>
                    <a:gs pos="0">
                      <a:srgbClr val="FFFFFF"/>
                    </a:gs>
                    <a:gs pos="100000">
                      <a:srgbClr val="FFFFFF"/>
                    </a:gs>
                  </a:gsLst>
                  <a:lin ang="5400000" scaled="0"/>
                </a:gradFill>
                <a:ea typeface="Segoe UI" pitchFamily="34" charset="0"/>
                <a:cs typeface="Segoe UI" pitchFamily="34" charset="0"/>
              </a:rPr>
              <a:t>файловых </a:t>
            </a:r>
            <a:r>
              <a:rPr lang="en-GB" sz="1200" dirty="0" smtClean="0">
                <a:gradFill>
                  <a:gsLst>
                    <a:gs pos="0">
                      <a:srgbClr val="FFFFFF"/>
                    </a:gs>
                    <a:gs pos="100000">
                      <a:srgbClr val="FFFFFF"/>
                    </a:gs>
                  </a:gsLst>
                  <a:lin ang="5400000" scaled="0"/>
                </a:gradFill>
                <a:ea typeface="Segoe UI" pitchFamily="34" charset="0"/>
                <a:cs typeface="Segoe UI" pitchFamily="34" charset="0"/>
              </a:rPr>
              <a:t>Open/Save </a:t>
            </a:r>
            <a:r>
              <a:rPr lang="ru-RU" sz="1200" dirty="0" smtClean="0">
                <a:gradFill>
                  <a:gsLst>
                    <a:gs pos="0">
                      <a:srgbClr val="FFFFFF"/>
                    </a:gs>
                    <a:gs pos="100000">
                      <a:srgbClr val="FFFFFF"/>
                    </a:gs>
                  </a:gsLst>
                  <a:lin ang="5400000" scaled="0"/>
                </a:gradFill>
                <a:ea typeface="Segoe UI" pitchFamily="34" charset="0"/>
                <a:cs typeface="Segoe UI" pitchFamily="34" charset="0"/>
              </a:rPr>
              <a:t>диалогов</a:t>
            </a: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100" name="Snip Single Corner Rectangle 99"/>
          <p:cNvSpPr/>
          <p:nvPr/>
        </p:nvSpPr>
        <p:spPr bwMode="auto">
          <a:xfrm>
            <a:off x="6101903" y="1503099"/>
            <a:ext cx="910505" cy="531254"/>
          </a:xfrm>
          <a:prstGeom prst="snip1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ru-RU" sz="900" dirty="0" smtClean="0">
                <a:gradFill>
                  <a:gsLst>
                    <a:gs pos="0">
                      <a:srgbClr val="FFFFFF"/>
                    </a:gs>
                    <a:gs pos="100000">
                      <a:srgbClr val="FFFFFF"/>
                    </a:gs>
                  </a:gsLst>
                  <a:lin ang="5400000" scaled="0"/>
                </a:gradFill>
                <a:ea typeface="Segoe UI" pitchFamily="34" charset="0"/>
                <a:cs typeface="Segoe UI" pitchFamily="34" charset="0"/>
              </a:rPr>
              <a:t>Файловая система</a:t>
            </a:r>
            <a:endParaRPr lang="en-GB" sz="900" dirty="0">
              <a:gradFill>
                <a:gsLst>
                  <a:gs pos="0">
                    <a:srgbClr val="FFFFFF"/>
                  </a:gs>
                  <a:gs pos="100000">
                    <a:srgbClr val="FFFFFF"/>
                  </a:gs>
                </a:gsLst>
                <a:lin ang="5400000" scaled="0"/>
              </a:gradFill>
              <a:ea typeface="Segoe UI" pitchFamily="34" charset="0"/>
              <a:cs typeface="Segoe UI" pitchFamily="34" charset="0"/>
            </a:endParaRPr>
          </a:p>
        </p:txBody>
      </p:sp>
      <p:pic>
        <p:nvPicPr>
          <p:cNvPr id="101" name="Picture 100"/>
          <p:cNvPicPr>
            <a:picLocks noChangeAspect="1"/>
          </p:cNvPicPr>
          <p:nvPr/>
        </p:nvPicPr>
        <p:blipFill>
          <a:blip r:embed="rId4"/>
          <a:stretch>
            <a:fillRect/>
          </a:stretch>
        </p:blipFill>
        <p:spPr>
          <a:xfrm>
            <a:off x="4841667" y="1602265"/>
            <a:ext cx="1138406" cy="339480"/>
          </a:xfrm>
          <a:prstGeom prst="rect">
            <a:avLst/>
          </a:prstGeom>
        </p:spPr>
      </p:pic>
      <p:cxnSp>
        <p:nvCxnSpPr>
          <p:cNvPr id="102" name="Straight Arrow Connector 101"/>
          <p:cNvCxnSpPr/>
          <p:nvPr/>
        </p:nvCxnSpPr>
        <p:spPr>
          <a:xfrm flipV="1">
            <a:off x="5722618" y="2131100"/>
            <a:ext cx="472899" cy="346071"/>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5387051" y="2011763"/>
            <a:ext cx="0" cy="47581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Snip Single Corner Rectangle 103"/>
          <p:cNvSpPr/>
          <p:nvPr/>
        </p:nvSpPr>
        <p:spPr bwMode="auto">
          <a:xfrm>
            <a:off x="4458999" y="3700896"/>
            <a:ext cx="1053714" cy="491146"/>
          </a:xfrm>
          <a:prstGeom prst="snip1Rect">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Snip Single Corner Rectangle 104"/>
          <p:cNvSpPr/>
          <p:nvPr/>
        </p:nvSpPr>
        <p:spPr bwMode="auto">
          <a:xfrm>
            <a:off x="4608403" y="3850301"/>
            <a:ext cx="1053714" cy="491146"/>
          </a:xfrm>
          <a:prstGeom prst="snip1Rect">
            <a:avLst/>
          </a:prstGeom>
          <a:solidFill>
            <a:schemeClr val="accent4">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Snip Single Corner Rectangle 105"/>
          <p:cNvSpPr/>
          <p:nvPr/>
        </p:nvSpPr>
        <p:spPr bwMode="auto">
          <a:xfrm>
            <a:off x="4757807" y="3999705"/>
            <a:ext cx="1053714" cy="491146"/>
          </a:xfrm>
          <a:prstGeom prst="snip1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ru-RU" sz="900" dirty="0" smtClean="0">
                <a:gradFill>
                  <a:gsLst>
                    <a:gs pos="0">
                      <a:srgbClr val="FFFFFF"/>
                    </a:gs>
                    <a:gs pos="100000">
                      <a:srgbClr val="FFFFFF"/>
                    </a:gs>
                  </a:gsLst>
                  <a:lin ang="5400000" scaled="0"/>
                </a:gradFill>
                <a:ea typeface="Segoe UI" pitchFamily="34" charset="0"/>
                <a:cs typeface="Segoe UI" pitchFamily="34" charset="0"/>
              </a:rPr>
              <a:t>Стандартные папки</a:t>
            </a:r>
            <a:endParaRPr lang="en-GB" sz="900" dirty="0">
              <a:gradFill>
                <a:gsLst>
                  <a:gs pos="0">
                    <a:srgbClr val="FFFFFF"/>
                  </a:gs>
                  <a:gs pos="100000">
                    <a:srgbClr val="FFFFFF"/>
                  </a:gs>
                </a:gsLst>
                <a:lin ang="5400000" scaled="0"/>
              </a:gradFill>
              <a:ea typeface="Segoe UI" pitchFamily="34" charset="0"/>
              <a:cs typeface="Segoe UI" pitchFamily="34" charset="0"/>
            </a:endParaRPr>
          </a:p>
        </p:txBody>
      </p:sp>
      <p:sp>
        <p:nvSpPr>
          <p:cNvPr id="107" name="TextBox 106"/>
          <p:cNvSpPr txBox="1"/>
          <p:nvPr/>
        </p:nvSpPr>
        <p:spPr>
          <a:xfrm>
            <a:off x="5786635" y="3877004"/>
            <a:ext cx="2526608" cy="705156"/>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Pictures</a:t>
            </a:r>
            <a:br>
              <a:rPr lang="en-GB" sz="1000" dirty="0">
                <a:gradFill>
                  <a:gsLst>
                    <a:gs pos="2917">
                      <a:schemeClr val="tx1"/>
                    </a:gs>
                    <a:gs pos="30000">
                      <a:schemeClr val="tx1"/>
                    </a:gs>
                  </a:gsLst>
                  <a:lin ang="5400000" scaled="0"/>
                </a:gradFill>
              </a:rPr>
            </a:br>
            <a:r>
              <a:rPr lang="en-GB" sz="1000" dirty="0">
                <a:gradFill>
                  <a:gsLst>
                    <a:gs pos="2917">
                      <a:schemeClr val="tx1"/>
                    </a:gs>
                    <a:gs pos="30000">
                      <a:schemeClr val="tx1"/>
                    </a:gs>
                  </a:gsLst>
                  <a:lin ang="5400000" scaled="0"/>
                </a:gradFill>
              </a:rPr>
              <a:t>Videos</a:t>
            </a:r>
            <a:br>
              <a:rPr lang="en-GB" sz="1000" dirty="0">
                <a:gradFill>
                  <a:gsLst>
                    <a:gs pos="2917">
                      <a:schemeClr val="tx1"/>
                    </a:gs>
                    <a:gs pos="30000">
                      <a:schemeClr val="tx1"/>
                    </a:gs>
                  </a:gsLst>
                  <a:lin ang="5400000" scaled="0"/>
                </a:gradFill>
              </a:rPr>
            </a:br>
            <a:r>
              <a:rPr lang="en-GB" sz="1000" dirty="0" smtClean="0">
                <a:gradFill>
                  <a:gsLst>
                    <a:gs pos="2917">
                      <a:schemeClr val="tx1"/>
                    </a:gs>
                    <a:gs pos="30000">
                      <a:schemeClr val="tx1"/>
                    </a:gs>
                  </a:gsLst>
                  <a:lin ang="5400000" scaled="0"/>
                </a:gradFill>
              </a:rPr>
              <a:t>Music</a:t>
            </a:r>
          </a:p>
        </p:txBody>
      </p:sp>
      <p:cxnSp>
        <p:nvCxnSpPr>
          <p:cNvPr id="108" name="Straight Arrow Connector 107"/>
          <p:cNvCxnSpPr/>
          <p:nvPr/>
        </p:nvCxnSpPr>
        <p:spPr>
          <a:xfrm>
            <a:off x="3617930" y="4334171"/>
            <a:ext cx="686697" cy="727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3699824" y="3935133"/>
            <a:ext cx="635332" cy="435082"/>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1176"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2460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
          <p:cNvSpPr>
            <a:spLocks noGrp="1" noChangeAspect="1"/>
          </p:cNvSpPr>
          <p:nvPr>
            <p:ph type="title" idx="4294967295"/>
          </p:nvPr>
        </p:nvSpPr>
        <p:spPr>
          <a:xfrm>
            <a:off x="165230" y="177641"/>
            <a:ext cx="11652250" cy="982662"/>
          </a:xfrm>
        </p:spPr>
        <p:txBody>
          <a:bodyPr/>
          <a:lstStyle/>
          <a:p>
            <a:r>
              <a:rPr lang="ru-RU" dirty="0" smtClean="0"/>
              <a:t>Пакет</a:t>
            </a:r>
            <a:r>
              <a:rPr lang="en-US" dirty="0" smtClean="0"/>
              <a:t> </a:t>
            </a:r>
            <a:r>
              <a:rPr lang="ru-RU" dirty="0" smtClean="0"/>
              <a:t>и папки с данными приложения</a:t>
            </a:r>
            <a:r>
              <a:rPr lang="en-US" dirty="0" smtClean="0"/>
              <a:t> </a:t>
            </a:r>
            <a:br>
              <a:rPr lang="en-US" dirty="0" smtClean="0"/>
            </a:br>
            <a:endParaRPr lang="en-US" dirty="0"/>
          </a:p>
        </p:txBody>
      </p:sp>
      <p:grpSp>
        <p:nvGrpSpPr>
          <p:cNvPr id="3" name="Group 2"/>
          <p:cNvGrpSpPr/>
          <p:nvPr/>
        </p:nvGrpSpPr>
        <p:grpSpPr>
          <a:xfrm>
            <a:off x="360819" y="1204661"/>
            <a:ext cx="6529119" cy="4812681"/>
            <a:chOff x="360818" y="1204661"/>
            <a:chExt cx="8219509" cy="5441947"/>
          </a:xfrm>
        </p:grpSpPr>
        <p:sp>
          <p:nvSpPr>
            <p:cNvPr id="41" name="Rectangle 40"/>
            <p:cNvSpPr>
              <a:spLocks noChangeAspect="1"/>
            </p:cNvSpPr>
            <p:nvPr/>
          </p:nvSpPr>
          <p:spPr bwMode="auto">
            <a:xfrm>
              <a:off x="360818" y="1204661"/>
              <a:ext cx="8210592" cy="2638245"/>
            </a:xfrm>
            <a:prstGeom prst="rect">
              <a:avLst/>
            </a:prstGeom>
            <a:solidFill>
              <a:schemeClr val="accent1"/>
            </a:solidFill>
            <a:ln w="12700">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09441" tIns="102360" rIns="511799" bIns="102360" numCol="1" rtlCol="0" anchor="ctr" anchorCtr="0" compatLnSpc="1">
              <a:prstTxWarp prst="textNoShape">
                <a:avLst/>
              </a:prstTxWarp>
            </a:bodyPr>
            <a:lstStyle/>
            <a:p>
              <a:pPr marL="259447" indent="-259447" fontAlgn="base">
                <a:lnSpc>
                  <a:spcPct val="120000"/>
                </a:lnSpc>
                <a:spcBef>
                  <a:spcPts val="672"/>
                </a:spcBef>
                <a:spcAft>
                  <a:spcPct val="0"/>
                </a:spcAft>
                <a:buFont typeface="Arial" pitchFamily="34" charset="0"/>
                <a:buChar char="•"/>
                <a:defRPr/>
              </a:pPr>
              <a:endParaRPr lang="en-US" sz="1400" dirty="0">
                <a:solidFill>
                  <a:schemeClr val="bg1"/>
                </a:solidFill>
                <a:ea typeface="Times New Roman"/>
              </a:endParaRPr>
            </a:p>
          </p:txBody>
        </p:sp>
        <p:sp>
          <p:nvSpPr>
            <p:cNvPr id="46" name="Rounded Rectangle 45"/>
            <p:cNvSpPr>
              <a:spLocks noChangeAspect="1"/>
            </p:cNvSpPr>
            <p:nvPr/>
          </p:nvSpPr>
          <p:spPr bwMode="auto">
            <a:xfrm>
              <a:off x="401323" y="1375246"/>
              <a:ext cx="3230278" cy="1250370"/>
            </a:xfrm>
            <a:prstGeom prst="roundRect">
              <a:avLst>
                <a:gd name="adj" fmla="val 21540"/>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t" anchorCtr="0" compatLnSpc="1">
              <a:prstTxWarp prst="textNoShape">
                <a:avLst/>
              </a:prstTxWarp>
            </a:bodyPr>
            <a:lstStyle/>
            <a:p>
              <a:pPr>
                <a:lnSpc>
                  <a:spcPct val="90000"/>
                </a:lnSpc>
                <a:spcBef>
                  <a:spcPts val="672"/>
                </a:spcBef>
                <a:buClr>
                  <a:schemeClr val="accent3"/>
                </a:buClr>
                <a:buSzPct val="80000"/>
              </a:pPr>
              <a:endParaRPr lang="en-US" sz="1600" spc="-130" dirty="0">
                <a:gradFill>
                  <a:gsLst>
                    <a:gs pos="0">
                      <a:schemeClr val="tx2">
                        <a:lumMod val="85000"/>
                        <a:lumOff val="15000"/>
                      </a:schemeClr>
                    </a:gs>
                    <a:gs pos="100000">
                      <a:schemeClr val="tx2">
                        <a:lumMod val="85000"/>
                        <a:lumOff val="15000"/>
                      </a:schemeClr>
                    </a:gs>
                  </a:gsLst>
                  <a:lin ang="10800000" scaled="1"/>
                </a:gradFill>
              </a:endParaRPr>
            </a:p>
          </p:txBody>
        </p:sp>
        <p:sp>
          <p:nvSpPr>
            <p:cNvPr id="51" name="Rectangle 50"/>
            <p:cNvSpPr>
              <a:spLocks noChangeAspect="1"/>
            </p:cNvSpPr>
            <p:nvPr/>
          </p:nvSpPr>
          <p:spPr bwMode="auto">
            <a:xfrm>
              <a:off x="369735" y="3882743"/>
              <a:ext cx="8210592" cy="2763865"/>
            </a:xfrm>
            <a:prstGeom prst="rect">
              <a:avLst/>
            </a:prstGeom>
            <a:solidFill>
              <a:srgbClr val="7030A0"/>
            </a:solidFill>
            <a:ln w="12700">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09441" tIns="102360" rIns="511799" bIns="102360" numCol="1" rtlCol="0" anchor="ctr" anchorCtr="0" compatLnSpc="1">
              <a:prstTxWarp prst="textNoShape">
                <a:avLst/>
              </a:prstTxWarp>
            </a:bodyPr>
            <a:lstStyle/>
            <a:p>
              <a:pPr marL="259447" indent="-259447" fontAlgn="base">
                <a:lnSpc>
                  <a:spcPct val="120000"/>
                </a:lnSpc>
                <a:spcBef>
                  <a:spcPts val="672"/>
                </a:spcBef>
                <a:spcAft>
                  <a:spcPct val="0"/>
                </a:spcAft>
                <a:buFont typeface="Arial" pitchFamily="34" charset="0"/>
                <a:buChar char="•"/>
                <a:defRPr/>
              </a:pPr>
              <a:endParaRPr lang="en-US" sz="1400" dirty="0">
                <a:solidFill>
                  <a:prstClr val="black">
                    <a:lumMod val="65000"/>
                    <a:lumOff val="35000"/>
                  </a:prstClr>
                </a:solidFill>
                <a:ea typeface="Times New Roman"/>
              </a:endParaRPr>
            </a:p>
          </p:txBody>
        </p:sp>
        <p:sp>
          <p:nvSpPr>
            <p:cNvPr id="58" name="TextBox 57"/>
            <p:cNvSpPr txBox="1">
              <a:spLocks noChangeAspect="1"/>
            </p:cNvSpPr>
            <p:nvPr/>
          </p:nvSpPr>
          <p:spPr>
            <a:xfrm>
              <a:off x="2741016" y="5365930"/>
              <a:ext cx="1838952" cy="691107"/>
            </a:xfrm>
            <a:prstGeom prst="rect">
              <a:avLst/>
            </a:prstGeom>
            <a:noFill/>
          </p:spPr>
          <p:txBody>
            <a:bodyPr wrap="square" lIns="102360" tIns="51181" rIns="102360" bIns="51181">
              <a:spAutoFit/>
            </a:bodyPr>
            <a:lstStyle/>
            <a:p>
              <a:pPr algn="ctr" fontAlgn="base">
                <a:spcBef>
                  <a:spcPct val="0"/>
                </a:spcBef>
              </a:pPr>
              <a:r>
                <a:rPr lang="ru-RU" sz="1100" b="1" dirty="0" smtClean="0">
                  <a:solidFill>
                    <a:schemeClr val="bg1"/>
                  </a:solidFill>
                </a:rPr>
                <a:t>Локальный или доступный  по сети файл настройки</a:t>
              </a:r>
              <a:endParaRPr lang="en-US" sz="1100" b="1" dirty="0">
                <a:solidFill>
                  <a:schemeClr val="bg1"/>
                </a:solidFill>
              </a:endParaRPr>
            </a:p>
          </p:txBody>
        </p:sp>
        <p:sp>
          <p:nvSpPr>
            <p:cNvPr id="60" name="AutoShape 4"/>
            <p:cNvSpPr>
              <a:spLocks noChangeAspect="1" noChangeArrowheads="1"/>
            </p:cNvSpPr>
            <p:nvPr/>
          </p:nvSpPr>
          <p:spPr bwMode="auto">
            <a:xfrm>
              <a:off x="594974" y="4368095"/>
              <a:ext cx="1752352" cy="1246732"/>
            </a:xfrm>
            <a:prstGeom prst="rect">
              <a:avLst/>
            </a:prstGeom>
            <a:solidFill>
              <a:srgbClr val="0070C0"/>
            </a:solidFill>
            <a:ln w="12700">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02357" tIns="71652" rIns="102357" bIns="51178" numCol="1" rtlCol="0" anchor="t" anchorCtr="0" compatLnSpc="1">
              <a:prstTxWarp prst="textNoShape">
                <a:avLst/>
              </a:prstTxWarp>
            </a:bodyPr>
            <a:lstStyle/>
            <a:p>
              <a:pPr indent="-383839" algn="ctr" defTabSz="895626" fontAlgn="base">
                <a:lnSpc>
                  <a:spcPct val="90000"/>
                </a:lnSpc>
                <a:spcBef>
                  <a:spcPct val="0"/>
                </a:spcBef>
                <a:spcAft>
                  <a:spcPct val="35000"/>
                </a:spcAft>
                <a:defRPr/>
              </a:pPr>
              <a:r>
                <a:rPr lang="ru-RU" sz="1400" b="1" dirty="0" smtClean="0">
                  <a:solidFill>
                    <a:prstClr val="white"/>
                  </a:solidFill>
                </a:rPr>
                <a:t>Приложение</a:t>
              </a:r>
              <a:endParaRPr lang="en-US" sz="1400" b="1" dirty="0">
                <a:solidFill>
                  <a:prstClr val="white"/>
                </a:solidFill>
              </a:endParaRPr>
            </a:p>
          </p:txBody>
        </p:sp>
        <p:sp>
          <p:nvSpPr>
            <p:cNvPr id="62" name="Rectangle 61"/>
            <p:cNvSpPr>
              <a:spLocks noChangeAspect="1"/>
            </p:cNvSpPr>
            <p:nvPr/>
          </p:nvSpPr>
          <p:spPr>
            <a:xfrm>
              <a:off x="2346318" y="4260264"/>
              <a:ext cx="2195981" cy="4996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102360" tIns="51181" rIns="102360" bIns="51181">
              <a:spAutoFit/>
            </a:bodyPr>
            <a:lstStyle/>
            <a:p>
              <a:pPr algn="ctr"/>
              <a:r>
                <a:rPr lang="ru-RU" sz="1100" b="1" dirty="0" smtClean="0">
                  <a:solidFill>
                    <a:schemeClr val="bg1"/>
                  </a:solidFill>
                </a:rPr>
                <a:t>Создает</a:t>
              </a:r>
              <a:r>
                <a:rPr lang="en-US" sz="1100" b="1" dirty="0" smtClean="0">
                  <a:solidFill>
                    <a:schemeClr val="bg1"/>
                  </a:solidFill>
                </a:rPr>
                <a:t>/</a:t>
              </a:r>
              <a:r>
                <a:rPr lang="ru-RU" sz="1100" b="1" dirty="0" smtClean="0">
                  <a:solidFill>
                    <a:schemeClr val="bg1"/>
                  </a:solidFill>
                </a:rPr>
                <a:t>Управляет</a:t>
              </a:r>
              <a:endParaRPr lang="en-US" sz="1100" b="1" dirty="0">
                <a:solidFill>
                  <a:schemeClr val="bg1"/>
                </a:solidFill>
              </a:endParaRPr>
            </a:p>
            <a:p>
              <a:pPr algn="ctr"/>
              <a:r>
                <a:rPr lang="ru-RU" sz="1100" b="1" dirty="0">
                  <a:solidFill>
                    <a:schemeClr val="bg1"/>
                  </a:solidFill>
                </a:rPr>
                <a:t>ф</a:t>
              </a:r>
              <a:r>
                <a:rPr lang="ru-RU" sz="1100" b="1" dirty="0" smtClean="0">
                  <a:solidFill>
                    <a:schemeClr val="bg1"/>
                  </a:solidFill>
                </a:rPr>
                <a:t>айлами и настройками</a:t>
              </a:r>
              <a:endParaRPr lang="en-US" sz="1100" b="1" dirty="0">
                <a:solidFill>
                  <a:schemeClr val="bg1"/>
                </a:solidFill>
              </a:endParaRPr>
            </a:p>
          </p:txBody>
        </p:sp>
        <p:sp>
          <p:nvSpPr>
            <p:cNvPr id="63" name="Rectangle 62"/>
            <p:cNvSpPr>
              <a:spLocks noChangeAspect="1"/>
            </p:cNvSpPr>
            <p:nvPr/>
          </p:nvSpPr>
          <p:spPr>
            <a:xfrm>
              <a:off x="7231563" y="5318421"/>
              <a:ext cx="1245562" cy="493297"/>
            </a:xfrm>
            <a:prstGeom prst="rect">
              <a:avLst/>
            </a:prstGeom>
            <a:noFill/>
          </p:spPr>
          <p:txBody>
            <a:bodyPr wrap="square" lIns="102360" tIns="51181" rIns="102360" bIns="51181">
              <a:spAutoFit/>
            </a:bodyPr>
            <a:lstStyle/>
            <a:p>
              <a:pPr algn="ctr" fontAlgn="base">
                <a:spcBef>
                  <a:spcPct val="0"/>
                </a:spcBef>
              </a:pPr>
              <a:r>
                <a:rPr lang="ru-RU" sz="1050" b="1" dirty="0" smtClean="0">
                  <a:solidFill>
                    <a:schemeClr val="bg1"/>
                  </a:solidFill>
                </a:rPr>
                <a:t>Файлы приложения</a:t>
              </a:r>
              <a:endParaRPr lang="en-US" sz="1050" b="1" dirty="0">
                <a:solidFill>
                  <a:schemeClr val="bg1"/>
                </a:solidFill>
              </a:endParaRPr>
            </a:p>
          </p:txBody>
        </p:sp>
        <p:sp>
          <p:nvSpPr>
            <p:cNvPr id="64" name="TextBox 63"/>
            <p:cNvSpPr txBox="1">
              <a:spLocks noChangeAspect="1"/>
            </p:cNvSpPr>
            <p:nvPr/>
          </p:nvSpPr>
          <p:spPr>
            <a:xfrm>
              <a:off x="6819711" y="3890002"/>
              <a:ext cx="1725346" cy="842025"/>
            </a:xfrm>
            <a:prstGeom prst="rect">
              <a:avLst/>
            </a:prstGeom>
            <a:noFill/>
          </p:spPr>
          <p:txBody>
            <a:bodyPr wrap="square" lIns="102360" tIns="51181" rIns="102360" bIns="51181">
              <a:spAutoFit/>
            </a:bodyPr>
            <a:lstStyle/>
            <a:p>
              <a:pPr algn="ctr"/>
              <a:r>
                <a:rPr lang="ru-RU" sz="1600" b="1" dirty="0" smtClean="0">
                  <a:solidFill>
                    <a:schemeClr val="bg1"/>
                  </a:solidFill>
                </a:rPr>
                <a:t>Папка с данными приложения</a:t>
              </a:r>
              <a:endParaRPr lang="en-US" sz="1600" b="1" dirty="0">
                <a:solidFill>
                  <a:schemeClr val="bg1"/>
                </a:solidFill>
              </a:endParaRPr>
            </a:p>
          </p:txBody>
        </p:sp>
        <p:sp>
          <p:nvSpPr>
            <p:cNvPr id="65" name="Rectangle 64"/>
            <p:cNvSpPr>
              <a:spLocks noChangeAspect="1"/>
            </p:cNvSpPr>
            <p:nvPr/>
          </p:nvSpPr>
          <p:spPr>
            <a:xfrm>
              <a:off x="2687766" y="1814568"/>
              <a:ext cx="1828541" cy="441916"/>
            </a:xfrm>
            <a:prstGeom prst="rect">
              <a:avLst/>
            </a:prstGeom>
            <a:noFill/>
          </p:spPr>
          <p:txBody>
            <a:bodyPr wrap="square" lIns="102360" tIns="51181" rIns="102360" bIns="51181">
              <a:spAutoFit/>
            </a:bodyPr>
            <a:lstStyle/>
            <a:p>
              <a:pPr algn="ctr"/>
              <a:r>
                <a:rPr lang="ru-RU" sz="1100" b="1" dirty="0" smtClean="0">
                  <a:solidFill>
                    <a:schemeClr val="bg1"/>
                  </a:solidFill>
                </a:rPr>
                <a:t>Создает корневую папку для приложения </a:t>
              </a:r>
              <a:endParaRPr lang="en-US" sz="1100" b="1" dirty="0">
                <a:solidFill>
                  <a:schemeClr val="bg1"/>
                </a:solidFill>
              </a:endParaRPr>
            </a:p>
          </p:txBody>
        </p:sp>
        <p:sp>
          <p:nvSpPr>
            <p:cNvPr id="66" name="Rectangle 65"/>
            <p:cNvSpPr>
              <a:spLocks noChangeAspect="1"/>
            </p:cNvSpPr>
            <p:nvPr/>
          </p:nvSpPr>
          <p:spPr>
            <a:xfrm>
              <a:off x="610790" y="2059053"/>
              <a:ext cx="1676162" cy="1066648"/>
            </a:xfrm>
            <a:prstGeom prst="rect">
              <a:avLst/>
            </a:prstGeom>
            <a:solidFill>
              <a:srgbClr val="7030A0"/>
            </a:solidFill>
            <a:ln w="12700">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2357" tIns="51178" rIns="102357" bIns="51178" numCol="1" rtlCol="0" anchor="ctr" anchorCtr="0" compatLnSpc="1">
              <a:prstTxWarp prst="textNoShape">
                <a:avLst/>
              </a:prstTxWarp>
            </a:bodyPr>
            <a:lstStyle/>
            <a:p>
              <a:pPr indent="-383839" algn="ctr" defTabSz="895626" fontAlgn="base">
                <a:lnSpc>
                  <a:spcPct val="90000"/>
                </a:lnSpc>
                <a:spcBef>
                  <a:spcPct val="0"/>
                </a:spcBef>
                <a:spcAft>
                  <a:spcPct val="35000"/>
                </a:spcAft>
                <a:defRPr/>
              </a:pPr>
              <a:r>
                <a:rPr lang="en-US" sz="1400" b="1" dirty="0">
                  <a:solidFill>
                    <a:schemeClr val="bg1"/>
                  </a:solidFill>
                </a:rPr>
                <a:t>Package Manager</a:t>
              </a:r>
            </a:p>
          </p:txBody>
        </p:sp>
        <p:sp>
          <p:nvSpPr>
            <p:cNvPr id="67" name="TextBox 66"/>
            <p:cNvSpPr txBox="1">
              <a:spLocks noChangeAspect="1"/>
            </p:cNvSpPr>
            <p:nvPr/>
          </p:nvSpPr>
          <p:spPr>
            <a:xfrm>
              <a:off x="6353027" y="1303860"/>
              <a:ext cx="2227299" cy="349583"/>
            </a:xfrm>
            <a:prstGeom prst="rect">
              <a:avLst/>
            </a:prstGeom>
            <a:noFill/>
          </p:spPr>
          <p:txBody>
            <a:bodyPr wrap="square" lIns="102360" tIns="51181" rIns="102360" bIns="51181">
              <a:spAutoFit/>
            </a:bodyPr>
            <a:lstStyle/>
            <a:p>
              <a:pPr algn="ctr"/>
              <a:r>
                <a:rPr lang="ru-RU" sz="1600" b="1" dirty="0" smtClean="0">
                  <a:solidFill>
                    <a:schemeClr val="bg1"/>
                  </a:solidFill>
                </a:rPr>
                <a:t>Папка приложения</a:t>
              </a:r>
              <a:endParaRPr lang="en-US" sz="1600" b="1" dirty="0">
                <a:solidFill>
                  <a:schemeClr val="bg1"/>
                </a:solidFill>
              </a:endParaRPr>
            </a:p>
          </p:txBody>
        </p:sp>
        <p:sp>
          <p:nvSpPr>
            <p:cNvPr id="68" name="Rectangle 67"/>
            <p:cNvSpPr>
              <a:spLocks noChangeAspect="1"/>
            </p:cNvSpPr>
            <p:nvPr/>
          </p:nvSpPr>
          <p:spPr bwMode="auto">
            <a:xfrm>
              <a:off x="748293" y="4712387"/>
              <a:ext cx="1411911" cy="850935"/>
            </a:xfrm>
            <a:prstGeom prst="rect">
              <a:avLst/>
            </a:prstGeom>
            <a:solidFill>
              <a:schemeClr val="accent1">
                <a:lumMod val="20000"/>
                <a:lumOff val="80000"/>
                <a:alpha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a:r>
                <a:rPr lang="en-US" sz="1100" dirty="0" smtClean="0">
                  <a:solidFill>
                    <a:prstClr val="white"/>
                  </a:solidFill>
                </a:rPr>
                <a:t>API </a:t>
              </a:r>
              <a:r>
                <a:rPr lang="ru-RU" sz="1100" dirty="0" smtClean="0">
                  <a:solidFill>
                    <a:prstClr val="white"/>
                  </a:solidFill>
                </a:rPr>
                <a:t>Хранилища</a:t>
              </a:r>
              <a:endParaRPr lang="en-US" sz="1100" dirty="0">
                <a:solidFill>
                  <a:prstClr val="white"/>
                </a:solidFill>
              </a:endParaRPr>
            </a:p>
          </p:txBody>
        </p:sp>
        <p:sp>
          <p:nvSpPr>
            <p:cNvPr id="69" name="Right Arrow 68"/>
            <p:cNvSpPr>
              <a:spLocks noChangeAspect="1"/>
            </p:cNvSpPr>
            <p:nvPr/>
          </p:nvSpPr>
          <p:spPr bwMode="black">
            <a:xfrm>
              <a:off x="2183110" y="2436606"/>
              <a:ext cx="2359190" cy="379088"/>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0" name="Right Arrow 69"/>
            <p:cNvSpPr>
              <a:spLocks noChangeAspect="1"/>
            </p:cNvSpPr>
            <p:nvPr/>
          </p:nvSpPr>
          <p:spPr bwMode="black">
            <a:xfrm>
              <a:off x="2319966" y="4909523"/>
              <a:ext cx="2222335" cy="379088"/>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71" name="Picture 5" descr="C:\Documents and Settings\Pennie\My Documents\ACERDATA (D)\Pennie's documents\MS Image\Shapes and Graphics\MSN Illustration Icon\document folder icon.png"/>
            <p:cNvPicPr>
              <a:picLocks noChangeAspect="1" noChangeArrowheads="1"/>
            </p:cNvPicPr>
            <p:nvPr/>
          </p:nvPicPr>
          <p:blipFill>
            <a:blip r:embed="rId3" cstate="print"/>
            <a:srcRect/>
            <a:stretch>
              <a:fillRect/>
            </a:stretch>
          </p:blipFill>
          <p:spPr bwMode="auto">
            <a:xfrm>
              <a:off x="5026444" y="1616901"/>
              <a:ext cx="1187233" cy="925079"/>
            </a:xfrm>
            <a:prstGeom prst="rect">
              <a:avLst/>
            </a:prstGeom>
            <a:noFill/>
          </p:spPr>
        </p:pic>
        <p:pic>
          <p:nvPicPr>
            <p:cNvPr id="72" name="Picture 5" descr="C:\Documents and Settings\Pennie\My Documents\ACERDATA (D)\Pennie's documents\MS Image\Shapes and Graphics\MSN Illustration Icon\document folder icon.png"/>
            <p:cNvPicPr>
              <a:picLocks noChangeAspect="1" noChangeArrowheads="1"/>
            </p:cNvPicPr>
            <p:nvPr/>
          </p:nvPicPr>
          <p:blipFill>
            <a:blip r:embed="rId3" cstate="print"/>
            <a:srcRect/>
            <a:stretch>
              <a:fillRect/>
            </a:stretch>
          </p:blipFill>
          <p:spPr bwMode="auto">
            <a:xfrm>
              <a:off x="5038469" y="3882744"/>
              <a:ext cx="1187233" cy="925079"/>
            </a:xfrm>
            <a:prstGeom prst="rect">
              <a:avLst/>
            </a:prstGeom>
            <a:noFill/>
          </p:spPr>
        </p:pic>
        <p:pic>
          <p:nvPicPr>
            <p:cNvPr id="73"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4" cstate="print"/>
            <a:srcRect/>
            <a:stretch>
              <a:fillRect/>
            </a:stretch>
          </p:blipFill>
          <p:spPr bwMode="auto">
            <a:xfrm>
              <a:off x="6369415" y="5322883"/>
              <a:ext cx="306180" cy="394810"/>
            </a:xfrm>
            <a:prstGeom prst="rect">
              <a:avLst/>
            </a:prstGeom>
            <a:noFill/>
          </p:spPr>
        </p:pic>
        <p:pic>
          <p:nvPicPr>
            <p:cNvPr id="74" name="Picture 4" descr="C:\Documents and Settings\Pennie\My Documents\ACERDATA (D)\Pennie's documents\MS Image\Shapes and Graphics\Windows_Vista_Icons_ for_Marketing_use\Vista Icons off the web\imageres.dll_I0043_0409.png"/>
            <p:cNvPicPr>
              <a:picLocks noChangeAspect="1" noChangeArrowheads="1"/>
            </p:cNvPicPr>
            <p:nvPr/>
          </p:nvPicPr>
          <p:blipFill>
            <a:blip r:embed="rId5" cstate="print"/>
            <a:srcRect/>
            <a:stretch>
              <a:fillRect/>
            </a:stretch>
          </p:blipFill>
          <p:spPr bwMode="auto">
            <a:xfrm>
              <a:off x="4466114" y="5208602"/>
              <a:ext cx="636519" cy="636519"/>
            </a:xfrm>
            <a:prstGeom prst="rect">
              <a:avLst/>
            </a:prstGeom>
            <a:noFill/>
          </p:spPr>
        </p:pic>
        <p:sp>
          <p:nvSpPr>
            <p:cNvPr id="75" name="Right Arrow 74"/>
            <p:cNvSpPr>
              <a:spLocks noChangeAspect="1"/>
            </p:cNvSpPr>
            <p:nvPr/>
          </p:nvSpPr>
          <p:spPr bwMode="black">
            <a:xfrm rot="5400000">
              <a:off x="4967596" y="3116168"/>
              <a:ext cx="1328974" cy="256784"/>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Right Arrow 76"/>
            <p:cNvSpPr>
              <a:spLocks noChangeAspect="1"/>
            </p:cNvSpPr>
            <p:nvPr/>
          </p:nvSpPr>
          <p:spPr bwMode="black">
            <a:xfrm rot="5400000">
              <a:off x="5388084" y="4760625"/>
              <a:ext cx="488002" cy="266181"/>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Right Arrow 77"/>
            <p:cNvSpPr>
              <a:spLocks noChangeAspect="1"/>
            </p:cNvSpPr>
            <p:nvPr/>
          </p:nvSpPr>
          <p:spPr bwMode="black">
            <a:xfrm rot="8560660">
              <a:off x="4923730" y="4866716"/>
              <a:ext cx="488002" cy="266181"/>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Right Arrow 79"/>
            <p:cNvSpPr>
              <a:spLocks noChangeAspect="1"/>
            </p:cNvSpPr>
            <p:nvPr/>
          </p:nvSpPr>
          <p:spPr bwMode="black">
            <a:xfrm rot="12064995" flipH="1">
              <a:off x="5849735" y="4791876"/>
              <a:ext cx="750324" cy="291524"/>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81" name="Picture 5" descr="C:\Documents and Settings\Pennie\My Documents\ACERDATA (D)\Pennie's documents\MS Image\Shapes and Graphics\MSN Illustration Icon\document folder icon.png"/>
            <p:cNvPicPr>
              <a:picLocks noChangeAspect="1" noChangeArrowheads="1"/>
            </p:cNvPicPr>
            <p:nvPr/>
          </p:nvPicPr>
          <p:blipFill>
            <a:blip r:embed="rId6" cstate="print"/>
            <a:srcRect/>
            <a:stretch>
              <a:fillRect/>
            </a:stretch>
          </p:blipFill>
          <p:spPr bwMode="auto">
            <a:xfrm>
              <a:off x="6599410" y="2199123"/>
              <a:ext cx="616294" cy="480211"/>
            </a:xfrm>
            <a:prstGeom prst="rect">
              <a:avLst/>
            </a:prstGeom>
            <a:noFill/>
          </p:spPr>
        </p:pic>
        <p:sp>
          <p:nvSpPr>
            <p:cNvPr id="82" name="Right Arrow 81"/>
            <p:cNvSpPr>
              <a:spLocks noChangeAspect="1"/>
            </p:cNvSpPr>
            <p:nvPr/>
          </p:nvSpPr>
          <p:spPr bwMode="black">
            <a:xfrm rot="5400000">
              <a:off x="6777155" y="2652980"/>
              <a:ext cx="292437" cy="190156"/>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83" name="Picture 5" descr="C:\Documents and Settings\Pennie\My Documents\ACERDATA (D)\Pennie's documents\MS Image\Shapes and Graphics\MSN Illustration Icon\document folder icon.png"/>
            <p:cNvPicPr>
              <a:picLocks noChangeAspect="1" noChangeArrowheads="1"/>
            </p:cNvPicPr>
            <p:nvPr/>
          </p:nvPicPr>
          <p:blipFill>
            <a:blip r:embed="rId6" cstate="print"/>
            <a:srcRect/>
            <a:stretch>
              <a:fillRect/>
            </a:stretch>
          </p:blipFill>
          <p:spPr bwMode="auto">
            <a:xfrm>
              <a:off x="6751789" y="4801876"/>
              <a:ext cx="616294" cy="480211"/>
            </a:xfrm>
            <a:prstGeom prst="rect">
              <a:avLst/>
            </a:prstGeom>
            <a:noFill/>
          </p:spPr>
        </p:pic>
        <p:sp>
          <p:nvSpPr>
            <p:cNvPr id="84" name="Right Arrow 83"/>
            <p:cNvSpPr>
              <a:spLocks noChangeAspect="1"/>
            </p:cNvSpPr>
            <p:nvPr/>
          </p:nvSpPr>
          <p:spPr bwMode="black">
            <a:xfrm rot="5400000">
              <a:off x="6928664" y="5310154"/>
              <a:ext cx="292437" cy="190156"/>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85"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7" cstate="print"/>
            <a:srcRect/>
            <a:stretch>
              <a:fillRect/>
            </a:stretch>
          </p:blipFill>
          <p:spPr bwMode="auto">
            <a:xfrm>
              <a:off x="6904164" y="5586415"/>
              <a:ext cx="327398" cy="422171"/>
            </a:xfrm>
            <a:prstGeom prst="rect">
              <a:avLst/>
            </a:prstGeom>
            <a:noFill/>
          </p:spPr>
        </p:pic>
        <p:sp>
          <p:nvSpPr>
            <p:cNvPr id="86" name="Rectangle 85"/>
            <p:cNvSpPr>
              <a:spLocks noChangeAspect="1"/>
            </p:cNvSpPr>
            <p:nvPr/>
          </p:nvSpPr>
          <p:spPr>
            <a:xfrm>
              <a:off x="7329985" y="2237220"/>
              <a:ext cx="1147140" cy="308287"/>
            </a:xfrm>
            <a:prstGeom prst="rect">
              <a:avLst/>
            </a:prstGeom>
            <a:noFill/>
          </p:spPr>
          <p:txBody>
            <a:bodyPr wrap="square" lIns="102360" tIns="51181" rIns="102360" bIns="51181">
              <a:spAutoFit/>
            </a:bodyPr>
            <a:lstStyle/>
            <a:p>
              <a:pPr fontAlgn="base">
                <a:spcBef>
                  <a:spcPct val="0"/>
                </a:spcBef>
                <a:spcAft>
                  <a:spcPts val="1119"/>
                </a:spcAft>
              </a:pPr>
              <a:r>
                <a:rPr lang="ru-RU" sz="1100" b="1" dirty="0" smtClean="0">
                  <a:solidFill>
                    <a:schemeClr val="bg1"/>
                  </a:solidFill>
                </a:rPr>
                <a:t>Установка</a:t>
              </a:r>
              <a:endParaRPr lang="en-US" sz="1100" b="1" dirty="0">
                <a:solidFill>
                  <a:schemeClr val="bg1"/>
                </a:solidFill>
              </a:endParaRPr>
            </a:p>
          </p:txBody>
        </p:sp>
        <p:sp>
          <p:nvSpPr>
            <p:cNvPr id="88" name="Flowchart: Magnetic Disk 87"/>
            <p:cNvSpPr>
              <a:spLocks noChangeAspect="1"/>
            </p:cNvSpPr>
            <p:nvPr/>
          </p:nvSpPr>
          <p:spPr bwMode="auto">
            <a:xfrm>
              <a:off x="5380380" y="5246692"/>
              <a:ext cx="533325" cy="550808"/>
            </a:xfrm>
            <a:prstGeom prst="flowChartMagneticDisk">
              <a:avLst/>
            </a:prstGeom>
            <a:solidFill>
              <a:srgbClr val="00B0F0">
                <a:alpha val="49000"/>
              </a:srgbClr>
            </a:solidFill>
            <a:ln w="12700">
              <a:solidFill>
                <a:schemeClr val="accent1">
                  <a:lumMod val="75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r>
                <a:rPr lang="en-US" sz="1200" dirty="0">
                  <a:solidFill>
                    <a:schemeClr val="bg1"/>
                  </a:solidFill>
                </a:rPr>
                <a:t>DB</a:t>
              </a:r>
            </a:p>
          </p:txBody>
        </p:sp>
        <p:sp>
          <p:nvSpPr>
            <p:cNvPr id="89" name="TextBox 88"/>
            <p:cNvSpPr txBox="1">
              <a:spLocks noChangeAspect="1"/>
            </p:cNvSpPr>
            <p:nvPr/>
          </p:nvSpPr>
          <p:spPr>
            <a:xfrm>
              <a:off x="5009257" y="5807816"/>
              <a:ext cx="1219027" cy="499697"/>
            </a:xfrm>
            <a:prstGeom prst="rect">
              <a:avLst/>
            </a:prstGeom>
            <a:noFill/>
          </p:spPr>
          <p:txBody>
            <a:bodyPr wrap="square" lIns="102360" tIns="51181" rIns="102360" bIns="51181">
              <a:spAutoFit/>
            </a:bodyPr>
            <a:lstStyle/>
            <a:p>
              <a:pPr algn="ctr" fontAlgn="base">
                <a:spcBef>
                  <a:spcPct val="0"/>
                </a:spcBef>
                <a:spcAft>
                  <a:spcPts val="1119"/>
                </a:spcAft>
              </a:pPr>
              <a:r>
                <a:rPr lang="ru-RU" sz="1100" b="1" dirty="0" smtClean="0">
                  <a:solidFill>
                    <a:schemeClr val="bg1"/>
                  </a:solidFill>
                </a:rPr>
                <a:t>Файл базы данных</a:t>
              </a:r>
              <a:endParaRPr lang="en-US" sz="1100" b="1" dirty="0">
                <a:solidFill>
                  <a:schemeClr val="bg1"/>
                </a:solidFill>
              </a:endParaRPr>
            </a:p>
          </p:txBody>
        </p:sp>
        <p:sp>
          <p:nvSpPr>
            <p:cNvPr id="90" name="Right Arrow 89"/>
            <p:cNvSpPr>
              <a:spLocks noChangeAspect="1"/>
            </p:cNvSpPr>
            <p:nvPr/>
          </p:nvSpPr>
          <p:spPr bwMode="black">
            <a:xfrm rot="1238838">
              <a:off x="5904466" y="2368477"/>
              <a:ext cx="494469" cy="207263"/>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1" name="Flowchart: Magnetic Disk 90"/>
            <p:cNvSpPr>
              <a:spLocks noChangeAspect="1"/>
            </p:cNvSpPr>
            <p:nvPr/>
          </p:nvSpPr>
          <p:spPr bwMode="auto">
            <a:xfrm>
              <a:off x="6911454" y="2972239"/>
              <a:ext cx="533325" cy="550808"/>
            </a:xfrm>
            <a:prstGeom prst="flowChartMagneticDisk">
              <a:avLst/>
            </a:prstGeom>
            <a:solidFill>
              <a:schemeClr val="accent1">
                <a:lumMod val="60000"/>
                <a:lumOff val="40000"/>
                <a:alpha val="49000"/>
              </a:schemeClr>
            </a:solidFill>
            <a:ln w="12700">
              <a:solidFill>
                <a:schemeClr val="accent1">
                  <a:lumMod val="75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r>
                <a:rPr lang="en-US" sz="1200" dirty="0">
                  <a:solidFill>
                    <a:schemeClr val="bg1"/>
                  </a:solidFill>
                </a:rPr>
                <a:t>DB</a:t>
              </a:r>
            </a:p>
          </p:txBody>
        </p:sp>
        <p:sp>
          <p:nvSpPr>
            <p:cNvPr id="92" name="TextBox 91"/>
            <p:cNvSpPr txBox="1">
              <a:spLocks noChangeAspect="1"/>
            </p:cNvSpPr>
            <p:nvPr/>
          </p:nvSpPr>
          <p:spPr>
            <a:xfrm>
              <a:off x="6423122" y="3494560"/>
              <a:ext cx="1225804" cy="308287"/>
            </a:xfrm>
            <a:prstGeom prst="rect">
              <a:avLst/>
            </a:prstGeom>
            <a:noFill/>
          </p:spPr>
          <p:txBody>
            <a:bodyPr wrap="square" lIns="102360" tIns="51181" rIns="102360" bIns="51181">
              <a:spAutoFit/>
            </a:bodyPr>
            <a:lstStyle/>
            <a:p>
              <a:pPr fontAlgn="base">
                <a:spcBef>
                  <a:spcPct val="0"/>
                </a:spcBef>
              </a:pPr>
              <a:r>
                <a:rPr lang="ru-RU" sz="1100" b="1" dirty="0" smtClean="0">
                  <a:solidFill>
                    <a:schemeClr val="bg1"/>
                  </a:solidFill>
                </a:rPr>
                <a:t>Файлы</a:t>
              </a:r>
              <a:r>
                <a:rPr lang="en-US" sz="1100" b="1" dirty="0" smtClean="0">
                  <a:solidFill>
                    <a:schemeClr val="bg1"/>
                  </a:solidFill>
                </a:rPr>
                <a:t> </a:t>
              </a:r>
              <a:r>
                <a:rPr lang="en-US" sz="1100" b="1" dirty="0">
                  <a:solidFill>
                    <a:schemeClr val="bg1"/>
                  </a:solidFill>
                </a:rPr>
                <a:t>(r/o)</a:t>
              </a:r>
            </a:p>
          </p:txBody>
        </p:sp>
        <p:pic>
          <p:nvPicPr>
            <p:cNvPr id="37"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7" cstate="print"/>
            <a:srcRect/>
            <a:stretch>
              <a:fillRect/>
            </a:stretch>
          </p:blipFill>
          <p:spPr bwMode="auto">
            <a:xfrm>
              <a:off x="6465959" y="3044695"/>
              <a:ext cx="327398" cy="422171"/>
            </a:xfrm>
            <a:prstGeom prst="rect">
              <a:avLst/>
            </a:prstGeom>
            <a:noFill/>
          </p:spPr>
        </p:pic>
      </p:grpSp>
    </p:spTree>
    <p:extLst>
      <p:ext uri="{BB962C8B-B14F-4D97-AF65-F5344CB8AC3E}">
        <p14:creationId xmlns:p14="http://schemas.microsoft.com/office/powerpoint/2010/main" val="406923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0512" y="232715"/>
            <a:ext cx="11652250" cy="982662"/>
          </a:xfrm>
        </p:spPr>
        <p:txBody>
          <a:bodyPr/>
          <a:lstStyle/>
          <a:p>
            <a:r>
              <a:rPr lang="ru-RU" dirty="0" smtClean="0"/>
              <a:t>Прямой доступ к </a:t>
            </a:r>
            <a:r>
              <a:rPr lang="en-US" dirty="0" smtClean="0"/>
              <a:t>R/W </a:t>
            </a:r>
            <a:r>
              <a:rPr lang="ru-RU" dirty="0" smtClean="0"/>
              <a:t>хранилищу данных</a:t>
            </a:r>
            <a:endParaRPr lang="en-US" dirty="0"/>
          </a:p>
        </p:txBody>
      </p:sp>
      <p:grpSp>
        <p:nvGrpSpPr>
          <p:cNvPr id="18" name="Group 17"/>
          <p:cNvGrpSpPr/>
          <p:nvPr/>
        </p:nvGrpSpPr>
        <p:grpSpPr>
          <a:xfrm>
            <a:off x="539872" y="1423446"/>
            <a:ext cx="6760580" cy="3284772"/>
            <a:chOff x="498494" y="1423446"/>
            <a:chExt cx="12088913" cy="4104514"/>
          </a:xfrm>
        </p:grpSpPr>
        <p:grpSp>
          <p:nvGrpSpPr>
            <p:cNvPr id="3" name="Group 2"/>
            <p:cNvGrpSpPr/>
            <p:nvPr/>
          </p:nvGrpSpPr>
          <p:grpSpPr>
            <a:xfrm>
              <a:off x="498494" y="2216555"/>
              <a:ext cx="2735838" cy="1824540"/>
              <a:chOff x="671300" y="2364509"/>
              <a:chExt cx="3772899" cy="2915742"/>
            </a:xfrm>
          </p:grpSpPr>
          <p:sp>
            <p:nvSpPr>
              <p:cNvPr id="4" name="Rectangle 3"/>
              <p:cNvSpPr/>
              <p:nvPr/>
            </p:nvSpPr>
            <p:spPr>
              <a:xfrm>
                <a:off x="800765" y="2364509"/>
                <a:ext cx="3144984"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t>Roaming</a:t>
                </a:r>
              </a:p>
            </p:txBody>
          </p:sp>
          <p:sp>
            <p:nvSpPr>
              <p:cNvPr id="7" name="Rectangle 6"/>
              <p:cNvSpPr/>
              <p:nvPr/>
            </p:nvSpPr>
            <p:spPr>
              <a:xfrm>
                <a:off x="960579" y="2974108"/>
                <a:ext cx="1430770" cy="5719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800" dirty="0" smtClean="0"/>
                  <a:t>Папка</a:t>
                </a:r>
                <a:endParaRPr lang="en-US" sz="1100" dirty="0"/>
              </a:p>
            </p:txBody>
          </p:sp>
          <p:sp>
            <p:nvSpPr>
              <p:cNvPr id="8" name="Rectangle 7"/>
              <p:cNvSpPr/>
              <p:nvPr/>
            </p:nvSpPr>
            <p:spPr>
              <a:xfrm>
                <a:off x="2533652" y="2974112"/>
                <a:ext cx="1269791" cy="57195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2" name="TextBox 11"/>
              <p:cNvSpPr txBox="1"/>
              <p:nvPr/>
            </p:nvSpPr>
            <p:spPr>
              <a:xfrm>
                <a:off x="671300" y="4081795"/>
                <a:ext cx="3772899" cy="1198456"/>
              </a:xfrm>
              <a:prstGeom prst="rect">
                <a:avLst/>
              </a:prstGeom>
              <a:noFill/>
            </p:spPr>
            <p:txBody>
              <a:bodyPr wrap="square" rtlCol="0">
                <a:spAutoFit/>
              </a:bodyPr>
              <a:lstStyle/>
              <a:p>
                <a:r>
                  <a:rPr lang="ru-RU" sz="1100" dirty="0" smtClean="0"/>
                  <a:t>Другие устройства имеют доступ </a:t>
                </a:r>
                <a:br>
                  <a:rPr lang="ru-RU" sz="1100" dirty="0" smtClean="0"/>
                </a:br>
                <a:r>
                  <a:rPr lang="ru-RU" sz="1100" dirty="0" smtClean="0"/>
                  <a:t>к данным</a:t>
                </a:r>
              </a:p>
            </p:txBody>
          </p:sp>
        </p:grpSp>
        <p:grpSp>
          <p:nvGrpSpPr>
            <p:cNvPr id="21" name="Group 20"/>
            <p:cNvGrpSpPr/>
            <p:nvPr/>
          </p:nvGrpSpPr>
          <p:grpSpPr>
            <a:xfrm>
              <a:off x="2991443" y="2210340"/>
              <a:ext cx="2450711" cy="1859644"/>
              <a:chOff x="4121235" y="2701635"/>
              <a:chExt cx="3401604" cy="2971837"/>
            </a:xfrm>
          </p:grpSpPr>
          <p:sp>
            <p:nvSpPr>
              <p:cNvPr id="5" name="Rectangle 4"/>
              <p:cNvSpPr/>
              <p:nvPr/>
            </p:nvSpPr>
            <p:spPr>
              <a:xfrm>
                <a:off x="4234875" y="2701635"/>
                <a:ext cx="3144982"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t>Local</a:t>
                </a:r>
              </a:p>
            </p:txBody>
          </p:sp>
          <p:sp>
            <p:nvSpPr>
              <p:cNvPr id="9" name="Rectangle 8"/>
              <p:cNvSpPr/>
              <p:nvPr/>
            </p:nvSpPr>
            <p:spPr>
              <a:xfrm>
                <a:off x="4458367" y="3311234"/>
                <a:ext cx="1169693" cy="58189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800" dirty="0" smtClean="0"/>
                  <a:t>Папка</a:t>
                </a:r>
                <a:endParaRPr lang="en-US" sz="800" dirty="0"/>
              </a:p>
            </p:txBody>
          </p:sp>
          <p:sp>
            <p:nvSpPr>
              <p:cNvPr id="10" name="Rectangle 9"/>
              <p:cNvSpPr/>
              <p:nvPr/>
            </p:nvSpPr>
            <p:spPr>
              <a:xfrm>
                <a:off x="5969675" y="3311234"/>
                <a:ext cx="1339673" cy="58189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3" name="TextBox 12"/>
              <p:cNvSpPr txBox="1"/>
              <p:nvPr/>
            </p:nvSpPr>
            <p:spPr>
              <a:xfrm>
                <a:off x="4121235" y="4475017"/>
                <a:ext cx="3401604" cy="1198455"/>
              </a:xfrm>
              <a:prstGeom prst="rect">
                <a:avLst/>
              </a:prstGeom>
              <a:noFill/>
            </p:spPr>
            <p:txBody>
              <a:bodyPr wrap="square" rtlCol="0">
                <a:spAutoFit/>
              </a:bodyPr>
              <a:lstStyle/>
              <a:p>
                <a:r>
                  <a:rPr lang="ru-RU" sz="1100" dirty="0" smtClean="0"/>
                  <a:t>Локальные данные для использования в приложении</a:t>
                </a:r>
              </a:p>
            </p:txBody>
          </p:sp>
        </p:grpSp>
        <p:grpSp>
          <p:nvGrpSpPr>
            <p:cNvPr id="16" name="Group 15"/>
            <p:cNvGrpSpPr/>
            <p:nvPr/>
          </p:nvGrpSpPr>
          <p:grpSpPr>
            <a:xfrm>
              <a:off x="5442154" y="2210340"/>
              <a:ext cx="2629574" cy="1859644"/>
              <a:chOff x="7513384" y="2364509"/>
              <a:chExt cx="4200277" cy="2971835"/>
            </a:xfrm>
          </p:grpSpPr>
          <p:sp>
            <p:nvSpPr>
              <p:cNvPr id="6" name="Rectangle 5"/>
              <p:cNvSpPr/>
              <p:nvPr/>
            </p:nvSpPr>
            <p:spPr>
              <a:xfrm>
                <a:off x="7668986" y="2364509"/>
                <a:ext cx="3145536"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t>Temp</a:t>
                </a:r>
              </a:p>
            </p:txBody>
          </p:sp>
          <p:sp>
            <p:nvSpPr>
              <p:cNvPr id="11" name="Rectangle 10"/>
              <p:cNvSpPr/>
              <p:nvPr/>
            </p:nvSpPr>
            <p:spPr>
              <a:xfrm>
                <a:off x="8437914" y="2974108"/>
                <a:ext cx="1668380" cy="58188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smtClean="0"/>
                  <a:t>Папка</a:t>
                </a:r>
                <a:endParaRPr lang="en-US" sz="1100" dirty="0"/>
              </a:p>
            </p:txBody>
          </p:sp>
          <p:sp>
            <p:nvSpPr>
              <p:cNvPr id="14" name="TextBox 13"/>
              <p:cNvSpPr txBox="1"/>
              <p:nvPr/>
            </p:nvSpPr>
            <p:spPr>
              <a:xfrm>
                <a:off x="7513384" y="4137890"/>
                <a:ext cx="4200277" cy="1198454"/>
              </a:xfrm>
              <a:prstGeom prst="rect">
                <a:avLst/>
              </a:prstGeom>
              <a:noFill/>
            </p:spPr>
            <p:txBody>
              <a:bodyPr wrap="square" rtlCol="0">
                <a:spAutoFit/>
              </a:bodyPr>
              <a:lstStyle/>
              <a:p>
                <a:r>
                  <a:rPr lang="ru-RU" sz="1100" dirty="0" smtClean="0"/>
                  <a:t>Используется как временное хранилище</a:t>
                </a:r>
                <a:endParaRPr lang="en-US" sz="1100" dirty="0"/>
              </a:p>
            </p:txBody>
          </p:sp>
        </p:grpSp>
        <p:sp>
          <p:nvSpPr>
            <p:cNvPr id="15" name="Rectangle 14"/>
            <p:cNvSpPr/>
            <p:nvPr/>
          </p:nvSpPr>
          <p:spPr bwMode="auto">
            <a:xfrm>
              <a:off x="594125" y="1423446"/>
              <a:ext cx="9083688" cy="59389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Windows.Storage.ApplicationData</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9924280" y="1423446"/>
              <a:ext cx="2290461" cy="593890"/>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900" dirty="0" err="1">
                  <a:solidFill>
                    <a:schemeClr val="tx2">
                      <a:lumMod val="65000"/>
                      <a:lumOff val="35000"/>
                    </a:schemeClr>
                  </a:solidFill>
                  <a:ea typeface="Segoe UI" pitchFamily="34" charset="0"/>
                  <a:cs typeface="Segoe UI" pitchFamily="34" charset="0"/>
                </a:rPr>
                <a:t>Windows.Security</a:t>
              </a:r>
              <a:r>
                <a:rPr lang="en-US" sz="900" dirty="0">
                  <a:solidFill>
                    <a:schemeClr val="tx2">
                      <a:lumMod val="65000"/>
                      <a:lumOff val="35000"/>
                    </a:schemeClr>
                  </a:solidFill>
                  <a:ea typeface="Segoe UI" pitchFamily="34" charset="0"/>
                  <a:cs typeface="Segoe UI" pitchFamily="34" charset="0"/>
                </a:rPr>
                <a:t>.</a:t>
              </a:r>
              <a:br>
                <a:rPr lang="en-US" sz="900" dirty="0">
                  <a:solidFill>
                    <a:schemeClr val="tx2">
                      <a:lumMod val="65000"/>
                      <a:lumOff val="35000"/>
                    </a:schemeClr>
                  </a:solidFill>
                  <a:ea typeface="Segoe UI" pitchFamily="34" charset="0"/>
                  <a:cs typeface="Segoe UI" pitchFamily="34" charset="0"/>
                </a:rPr>
              </a:br>
              <a:r>
                <a:rPr lang="en-US" sz="900" dirty="0">
                  <a:solidFill>
                    <a:schemeClr val="tx2">
                      <a:lumMod val="65000"/>
                      <a:lumOff val="35000"/>
                    </a:schemeClr>
                  </a:solidFill>
                  <a:ea typeface="Segoe UI" pitchFamily="34" charset="0"/>
                  <a:cs typeface="Segoe UI" pitchFamily="34" charset="0"/>
                </a:rPr>
                <a:t>Credentials</a:t>
              </a:r>
            </a:p>
          </p:txBody>
        </p:sp>
        <p:grpSp>
          <p:nvGrpSpPr>
            <p:cNvPr id="23" name="Group 22"/>
            <p:cNvGrpSpPr/>
            <p:nvPr/>
          </p:nvGrpSpPr>
          <p:grpSpPr>
            <a:xfrm>
              <a:off x="9924279" y="2216555"/>
              <a:ext cx="2663128" cy="3311405"/>
              <a:chOff x="7668981" y="2364509"/>
              <a:chExt cx="4454974" cy="5291850"/>
            </a:xfrm>
          </p:grpSpPr>
          <p:sp>
            <p:nvSpPr>
              <p:cNvPr id="24" name="Rectangle 23"/>
              <p:cNvSpPr/>
              <p:nvPr/>
            </p:nvSpPr>
            <p:spPr>
              <a:xfrm>
                <a:off x="7668981" y="2364509"/>
                <a:ext cx="3831565" cy="1524001"/>
              </a:xfrm>
              <a:prstGeom prst="rect">
                <a:avLst/>
              </a:prstGeom>
              <a:solidFill>
                <a:schemeClr val="accent5">
                  <a:lumMod val="40000"/>
                  <a:lumOff val="6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err="1">
                    <a:solidFill>
                      <a:schemeClr val="tx2">
                        <a:lumMod val="65000"/>
                        <a:lumOff val="35000"/>
                      </a:schemeClr>
                    </a:solidFill>
                  </a:rPr>
                  <a:t>PasswordVault</a:t>
                </a:r>
                <a:endParaRPr lang="en-US" sz="1100" dirty="0">
                  <a:solidFill>
                    <a:schemeClr val="tx2">
                      <a:lumMod val="65000"/>
                      <a:lumOff val="35000"/>
                    </a:schemeClr>
                  </a:solidFill>
                </a:endParaRPr>
              </a:p>
            </p:txBody>
          </p:sp>
          <p:sp>
            <p:nvSpPr>
              <p:cNvPr id="25" name="Rectangle 24"/>
              <p:cNvSpPr/>
              <p:nvPr/>
            </p:nvSpPr>
            <p:spPr>
              <a:xfrm>
                <a:off x="8699598" y="2963239"/>
                <a:ext cx="1919569" cy="581891"/>
              </a:xfrm>
              <a:prstGeom prst="rect">
                <a:avLst/>
              </a:prstGeom>
              <a:solidFill>
                <a:schemeClr val="bg1">
                  <a:lumMod val="5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smtClean="0"/>
                  <a:t>Данные</a:t>
                </a:r>
                <a:endParaRPr lang="en-US" sz="1100" dirty="0"/>
              </a:p>
            </p:txBody>
          </p:sp>
          <p:sp>
            <p:nvSpPr>
              <p:cNvPr id="26" name="TextBox 25"/>
              <p:cNvSpPr txBox="1"/>
              <p:nvPr/>
            </p:nvSpPr>
            <p:spPr>
              <a:xfrm>
                <a:off x="7668984" y="4091723"/>
                <a:ext cx="4454971" cy="3564636"/>
              </a:xfrm>
              <a:prstGeom prst="rect">
                <a:avLst/>
              </a:prstGeom>
              <a:noFill/>
            </p:spPr>
            <p:txBody>
              <a:bodyPr wrap="square" rtlCol="0">
                <a:spAutoFit/>
              </a:bodyPr>
              <a:lstStyle/>
              <a:p>
                <a:r>
                  <a:rPr lang="ru-RU" sz="1100" dirty="0" smtClean="0"/>
                  <a:t>Хранилище учетных данных</a:t>
                </a:r>
              </a:p>
              <a:p>
                <a:endParaRPr lang="en-US" sz="1100" dirty="0"/>
              </a:p>
              <a:p>
                <a:r>
                  <a:rPr lang="ru-RU" sz="1100" dirty="0" smtClean="0"/>
                  <a:t>Используется для хранения объектов </a:t>
                </a:r>
                <a:r>
                  <a:rPr lang="en-US" sz="1100" dirty="0" err="1" smtClean="0"/>
                  <a:t>PasswordCredential</a:t>
                </a:r>
                <a:r>
                  <a:rPr lang="en-US" sz="1100" dirty="0" smtClean="0"/>
                  <a:t> </a:t>
                </a:r>
                <a:endParaRPr lang="ru-RU" sz="1100" dirty="0" smtClean="0"/>
              </a:p>
              <a:p>
                <a:endParaRPr lang="ru-RU" sz="1100" dirty="0"/>
              </a:p>
              <a:p>
                <a:r>
                  <a:rPr lang="ru-RU" sz="1100" dirty="0" smtClean="0"/>
                  <a:t>Данные доступны между устройствами </a:t>
                </a:r>
                <a:endParaRPr lang="en-US" sz="1100" dirty="0"/>
              </a:p>
              <a:p>
                <a:endParaRPr lang="en-US" sz="1100" dirty="0"/>
              </a:p>
            </p:txBody>
          </p:sp>
        </p:grpSp>
        <p:grpSp>
          <p:nvGrpSpPr>
            <p:cNvPr id="27" name="Group 26"/>
            <p:cNvGrpSpPr/>
            <p:nvPr/>
          </p:nvGrpSpPr>
          <p:grpSpPr>
            <a:xfrm>
              <a:off x="7508826" y="2210340"/>
              <a:ext cx="2663232" cy="1830756"/>
              <a:chOff x="7349396" y="2364509"/>
              <a:chExt cx="4254040" cy="2925671"/>
            </a:xfrm>
          </p:grpSpPr>
          <p:sp>
            <p:nvSpPr>
              <p:cNvPr id="28" name="Rectangle 27"/>
              <p:cNvSpPr/>
              <p:nvPr/>
            </p:nvSpPr>
            <p:spPr>
              <a:xfrm>
                <a:off x="7668986" y="2364509"/>
                <a:ext cx="3145536"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dirty="0" smtClean="0"/>
                  <a:t>Publisher Cache</a:t>
                </a:r>
                <a:endParaRPr lang="en-US" sz="1050" dirty="0"/>
              </a:p>
            </p:txBody>
          </p:sp>
          <p:sp>
            <p:nvSpPr>
              <p:cNvPr id="29" name="Rectangle 28"/>
              <p:cNvSpPr/>
              <p:nvPr/>
            </p:nvSpPr>
            <p:spPr>
              <a:xfrm>
                <a:off x="8404131" y="2974108"/>
                <a:ext cx="1668378" cy="581886"/>
              </a:xfrm>
              <a:prstGeom prst="rect">
                <a:avLst/>
              </a:prstGeom>
              <a:solidFill>
                <a:schemeClr val="bg1">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smtClean="0"/>
                  <a:t>Папка</a:t>
                </a:r>
                <a:endParaRPr lang="en-US" sz="1100" dirty="0"/>
              </a:p>
            </p:txBody>
          </p:sp>
          <p:sp>
            <p:nvSpPr>
              <p:cNvPr id="30" name="TextBox 29"/>
              <p:cNvSpPr txBox="1"/>
              <p:nvPr/>
            </p:nvSpPr>
            <p:spPr>
              <a:xfrm>
                <a:off x="7349396" y="4091724"/>
                <a:ext cx="4254040" cy="1198456"/>
              </a:xfrm>
              <a:prstGeom prst="rect">
                <a:avLst/>
              </a:prstGeom>
              <a:noFill/>
            </p:spPr>
            <p:txBody>
              <a:bodyPr wrap="square" rtlCol="0">
                <a:spAutoFit/>
              </a:bodyPr>
              <a:lstStyle/>
              <a:p>
                <a:r>
                  <a:rPr lang="ru-RU" sz="1100" dirty="0" smtClean="0"/>
                  <a:t>Общее хранилище данных приложений одного автора</a:t>
                </a:r>
                <a:endParaRPr lang="en-US" sz="1100" dirty="0"/>
              </a:p>
            </p:txBody>
          </p:sp>
        </p:grpSp>
      </p:grpSp>
      <p:pic>
        <p:nvPicPr>
          <p:cNvPr id="19" name="Picture 1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94855" y="2369464"/>
            <a:ext cx="268452" cy="268452"/>
          </a:xfrm>
          <a:prstGeom prst="rect">
            <a:avLst/>
          </a:prstGeom>
          <a:ln>
            <a:noFill/>
          </a:ln>
        </p:spPr>
      </p:pic>
      <p:pic>
        <p:nvPicPr>
          <p:cNvPr id="31" name="Picture 3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814430" y="2370114"/>
            <a:ext cx="268452" cy="268452"/>
          </a:xfrm>
          <a:prstGeom prst="rect">
            <a:avLst/>
          </a:prstGeom>
          <a:ln>
            <a:noFill/>
          </a:ln>
        </p:spPr>
      </p:pic>
    </p:spTree>
    <p:extLst>
      <p:ext uri="{BB962C8B-B14F-4D97-AF65-F5344CB8AC3E}">
        <p14:creationId xmlns:p14="http://schemas.microsoft.com/office/powerpoint/2010/main" val="432212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2277" y="236050"/>
            <a:ext cx="11652250" cy="982662"/>
          </a:xfrm>
        </p:spPr>
        <p:txBody>
          <a:bodyPr/>
          <a:lstStyle/>
          <a:p>
            <a:r>
              <a:rPr lang="ru-RU" dirty="0" smtClean="0"/>
              <a:t>Методы обращения к хранилищу</a:t>
            </a:r>
            <a:endParaRPr lang="en-US" dirty="0"/>
          </a:p>
        </p:txBody>
      </p:sp>
      <p:graphicFrame>
        <p:nvGraphicFramePr>
          <p:cNvPr id="4" name="Table Placeholder 7"/>
          <p:cNvGraphicFramePr>
            <a:graphicFrameLocks/>
          </p:cNvGraphicFramePr>
          <p:nvPr>
            <p:extLst>
              <p:ext uri="{D42A27DB-BD31-4B8C-83A1-F6EECF244321}">
                <p14:modId xmlns:p14="http://schemas.microsoft.com/office/powerpoint/2010/main" val="953449222"/>
              </p:ext>
            </p:extLst>
          </p:nvPr>
        </p:nvGraphicFramePr>
        <p:xfrm>
          <a:off x="242277" y="1847653"/>
          <a:ext cx="6936852" cy="3116872"/>
        </p:xfrm>
        <a:graphic>
          <a:graphicData uri="http://schemas.openxmlformats.org/drawingml/2006/table">
            <a:tbl>
              <a:tblPr bandRow="1"/>
              <a:tblGrid>
                <a:gridCol w="1336658">
                  <a:extLst>
                    <a:ext uri="{9D8B030D-6E8A-4147-A177-3AD203B41FA5}">
                      <a16:colId xmlns:a16="http://schemas.microsoft.com/office/drawing/2014/main" val="20000"/>
                    </a:ext>
                  </a:extLst>
                </a:gridCol>
                <a:gridCol w="1131608">
                  <a:extLst>
                    <a:ext uri="{9D8B030D-6E8A-4147-A177-3AD203B41FA5}">
                      <a16:colId xmlns:a16="http://schemas.microsoft.com/office/drawing/2014/main" val="20001"/>
                    </a:ext>
                  </a:extLst>
                </a:gridCol>
                <a:gridCol w="1513710">
                  <a:extLst>
                    <a:ext uri="{9D8B030D-6E8A-4147-A177-3AD203B41FA5}">
                      <a16:colId xmlns:a16="http://schemas.microsoft.com/office/drawing/2014/main" val="20002"/>
                    </a:ext>
                  </a:extLst>
                </a:gridCol>
                <a:gridCol w="2954876">
                  <a:extLst>
                    <a:ext uri="{9D8B030D-6E8A-4147-A177-3AD203B41FA5}">
                      <a16:colId xmlns:a16="http://schemas.microsoft.com/office/drawing/2014/main" val="20003"/>
                    </a:ext>
                  </a:extLst>
                </a:gridCol>
              </a:tblGrid>
              <a:tr h="466732">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Тип файла</a:t>
                      </a:r>
                      <a:r>
                        <a:rPr lang="en-US" sz="1100" b="0" dirty="0" smtClean="0">
                          <a:solidFill>
                            <a:schemeClr val="bg1"/>
                          </a:solidFill>
                        </a:rPr>
                        <a:t>/ API</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Папка установки</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Папка данных приложения</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Пример</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extLst>
                  <a:ext uri="{0D108BD9-81ED-4DB2-BD59-A6C34878D82A}">
                    <a16:rowId xmlns:a16="http://schemas.microsoft.com/office/drawing/2014/main" val="10000"/>
                  </a:ext>
                </a:extLst>
              </a:tr>
              <a:tr h="1203925">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ru-RU" sz="900" dirty="0" smtClean="0">
                          <a:solidFill>
                            <a:schemeClr val="accent4"/>
                          </a:solidFill>
                        </a:rPr>
                        <a:t>Для доступа к файлам</a:t>
                      </a:r>
                      <a:r>
                        <a:rPr lang="ru-RU" sz="900" baseline="0" dirty="0" smtClean="0">
                          <a:solidFill>
                            <a:schemeClr val="accent4"/>
                          </a:solidFill>
                        </a:rPr>
                        <a:t> </a:t>
                      </a:r>
                      <a:r>
                        <a:rPr lang="ru-RU" sz="900" dirty="0" smtClean="0">
                          <a:solidFill>
                            <a:schemeClr val="accent4"/>
                          </a:solidFill>
                        </a:rPr>
                        <a:t>используйте </a:t>
                      </a:r>
                      <a:r>
                        <a:rPr lang="en-US" sz="900" dirty="0" err="1" smtClean="0">
                          <a:solidFill>
                            <a:schemeClr val="accent4"/>
                          </a:solidFill>
                        </a:rPr>
                        <a:t>Windows.Storage</a:t>
                      </a:r>
                      <a:r>
                        <a:rPr lang="en-US" sz="900" dirty="0" smtClean="0">
                          <a:solidFill>
                            <a:schemeClr val="accent4"/>
                          </a:solidFill>
                        </a:rPr>
                        <a:t> </a:t>
                      </a:r>
                      <a:br>
                        <a:rPr lang="en-US" sz="900" dirty="0" smtClean="0">
                          <a:solidFill>
                            <a:schemeClr val="accent4"/>
                          </a:solidFill>
                        </a:rPr>
                      </a:br>
                      <a:r>
                        <a:rPr lang="en-US" sz="900" dirty="0" smtClean="0">
                          <a:solidFill>
                            <a:schemeClr val="accent4"/>
                          </a:solidFill>
                        </a:rPr>
                        <a:t>API </a:t>
                      </a:r>
                      <a:r>
                        <a:rPr lang="ru-RU" sz="900" dirty="0" smtClean="0">
                          <a:solidFill>
                            <a:schemeClr val="accent4"/>
                          </a:solidFill>
                        </a:rPr>
                        <a:t>через </a:t>
                      </a:r>
                      <a:r>
                        <a:rPr lang="en-US" sz="900" dirty="0" smtClean="0">
                          <a:solidFill>
                            <a:schemeClr val="accent4"/>
                          </a:solidFill>
                        </a:rPr>
                        <a:t>URIs</a:t>
                      </a:r>
                      <a:endParaRPr lang="en-US" sz="900" dirty="0">
                        <a:solidFill>
                          <a:schemeClr val="accent4"/>
                        </a:solidFill>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algn="l" defTabSz="914377" rtl="0" eaLnBrk="1" latinLnBrk="0" hangingPunct="1"/>
                      <a:r>
                        <a:rPr lang="en-GB" sz="9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ms-appx</a:t>
                      </a:r>
                      <a:r>
                        <a:rPr lang="en-GB" sz="9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endParaRPr lang="en-US" sz="900" kern="1200" dirty="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marR="0" indent="0" algn="l" defTabSz="914377" rtl="0" eaLnBrk="1" fontAlgn="auto" latinLnBrk="0" hangingPunct="1">
                        <a:lnSpc>
                          <a:spcPct val="100000"/>
                        </a:lnSpc>
                        <a:spcBef>
                          <a:spcPts val="0"/>
                        </a:spcBef>
                        <a:spcAft>
                          <a:spcPts val="0"/>
                        </a:spcAft>
                        <a:buClrTx/>
                        <a:buSzTx/>
                        <a:buFontTx/>
                        <a:buNone/>
                        <a:tabLst/>
                        <a:defRPr/>
                      </a:pP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t>
                      </a:r>
                      <a:r>
                        <a:rPr lang="ru-RU"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appdata:///local/</a:t>
                      </a:r>
                      <a:endParaRPr lang="ru-RU" sz="800" kern="1200" dirty="0" smtClean="0">
                        <a:solidFill>
                          <a:schemeClr val="tx1">
                            <a:lumMod val="50000"/>
                          </a:schemeClr>
                        </a:solidFill>
                        <a:effectLst/>
                        <a:latin typeface="Consolas" panose="020B0609020204030204" pitchFamily="49" charset="0"/>
                        <a:ea typeface="+mn-ea"/>
                        <a:cs typeface="Consolas" panose="020B0609020204030204" pitchFamily="49" charset="0"/>
                      </a:endParaRPr>
                    </a:p>
                    <a:p>
                      <a:pPr marL="0" marR="0" indent="0" algn="l" defTabSz="914377" rtl="0" eaLnBrk="1" fontAlgn="auto" latinLnBrk="0" hangingPunct="1">
                        <a:lnSpc>
                          <a:spcPct val="100000"/>
                        </a:lnSpc>
                        <a:spcBef>
                          <a:spcPts val="0"/>
                        </a:spcBef>
                        <a:spcAft>
                          <a:spcPts val="0"/>
                        </a:spcAft>
                        <a:buClrTx/>
                        <a:buSzTx/>
                        <a:buFontTx/>
                        <a:buNone/>
                        <a:tabLst/>
                        <a:defRPr/>
                      </a:pP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ms-appdata</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:///roaming/</a:t>
                      </a:r>
                      <a:endParaRPr lang="ru-RU" sz="800" kern="1200" dirty="0" smtClean="0">
                        <a:solidFill>
                          <a:schemeClr val="tx1">
                            <a:lumMod val="50000"/>
                          </a:schemeClr>
                        </a:solidFill>
                        <a:effectLst/>
                        <a:latin typeface="Consolas" panose="020B0609020204030204" pitchFamily="49" charset="0"/>
                        <a:ea typeface="+mn-ea"/>
                        <a:cs typeface="Consolas" panose="020B0609020204030204" pitchFamily="49" charset="0"/>
                      </a:endParaRPr>
                    </a:p>
                    <a:p>
                      <a:pPr marL="0" marR="0" indent="0" algn="l" defTabSz="914377" rtl="0" eaLnBrk="1" fontAlgn="auto" latinLnBrk="0" hangingPunct="1">
                        <a:lnSpc>
                          <a:spcPct val="100000"/>
                        </a:lnSpc>
                        <a:spcBef>
                          <a:spcPts val="0"/>
                        </a:spcBef>
                        <a:spcAft>
                          <a:spcPts val="0"/>
                        </a:spcAft>
                        <a:buClrTx/>
                        <a:buSzTx/>
                        <a:buFontTx/>
                        <a:buNone/>
                        <a:tabLst/>
                        <a:defRPr/>
                      </a:pP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ms-appdata</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:///temp/</a:t>
                      </a:r>
                      <a:endParaRPr lang="en-US" sz="800" kern="1200" dirty="0" smtClean="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900" kern="1200" dirty="0" smtClean="0">
                          <a:solidFill>
                            <a:srgbClr val="2B91AF"/>
                          </a:solidFill>
                          <a:latin typeface="Consolas"/>
                          <a:ea typeface="+mn-ea"/>
                          <a:cs typeface="+mn-cs"/>
                        </a:rPr>
                        <a:t>var</a:t>
                      </a:r>
                      <a:r>
                        <a:rPr lang="en-GB" sz="900" kern="1200" dirty="0" smtClean="0">
                          <a:solidFill>
                            <a:prstClr val="black"/>
                          </a:solidFill>
                          <a:latin typeface="Consolas"/>
                          <a:ea typeface="+mn-ea"/>
                          <a:cs typeface="+mn-cs"/>
                        </a:rPr>
                        <a:t> file = </a:t>
                      </a:r>
                      <a:r>
                        <a:rPr lang="en-GB" sz="900" kern="1200" dirty="0" smtClean="0">
                          <a:solidFill>
                            <a:srgbClr val="0000FF"/>
                          </a:solidFill>
                          <a:highlight>
                            <a:srgbClr val="FFFFFF"/>
                          </a:highlight>
                          <a:latin typeface="Consolas" panose="020B0609020204030204" pitchFamily="49" charset="0"/>
                          <a:ea typeface="+mn-ea"/>
                          <a:cs typeface="+mn-cs"/>
                        </a:rPr>
                        <a:t>await</a:t>
                      </a:r>
                      <a:r>
                        <a:rPr lang="en-GB" sz="900" kern="1200" dirty="0" smtClean="0">
                          <a:solidFill>
                            <a:prstClr val="black"/>
                          </a:solidFill>
                          <a:latin typeface="Consolas"/>
                          <a:ea typeface="+mn-ea"/>
                          <a:cs typeface="+mn-cs"/>
                        </a:rPr>
                        <a:t>  </a:t>
                      </a:r>
                      <a:br>
                        <a:rPr lang="en-GB" sz="900" kern="1200" dirty="0" smtClean="0">
                          <a:solidFill>
                            <a:prstClr val="black"/>
                          </a:solidFill>
                          <a:latin typeface="Consolas"/>
                          <a:ea typeface="+mn-ea"/>
                          <a:cs typeface="+mn-cs"/>
                        </a:rPr>
                      </a:br>
                      <a:r>
                        <a:rPr lang="en-GB" sz="900" kern="1200" dirty="0" err="1" smtClean="0">
                          <a:solidFill>
                            <a:srgbClr val="2B91AF"/>
                          </a:solidFill>
                          <a:latin typeface="Consolas"/>
                          <a:ea typeface="+mn-ea"/>
                          <a:cs typeface="+mn-cs"/>
                        </a:rPr>
                        <a:t>Windows.StorageFile</a:t>
                      </a:r>
                      <a:r>
                        <a:rPr lang="en-GB" sz="900" kern="1200" dirty="0" smtClean="0">
                          <a:solidFill>
                            <a:srgbClr val="2B91AF"/>
                          </a:solidFill>
                          <a:latin typeface="Consolas"/>
                          <a:ea typeface="+mn-ea"/>
                          <a:cs typeface="+mn-cs"/>
                        </a:rPr>
                        <a:t>.</a:t>
                      </a:r>
                      <a:r>
                        <a:rPr lang="ru-RU" sz="900" kern="1200" dirty="0" smtClean="0">
                          <a:solidFill>
                            <a:srgbClr val="2B91AF"/>
                          </a:solidFill>
                          <a:latin typeface="Consolas"/>
                          <a:ea typeface="+mn-ea"/>
                          <a:cs typeface="+mn-cs"/>
                        </a:rPr>
                        <a:t/>
                      </a:r>
                      <a:br>
                        <a:rPr lang="ru-RU" sz="900" kern="1200" dirty="0" smtClean="0">
                          <a:solidFill>
                            <a:srgbClr val="2B91AF"/>
                          </a:solidFill>
                          <a:latin typeface="Consolas"/>
                          <a:ea typeface="+mn-ea"/>
                          <a:cs typeface="+mn-cs"/>
                        </a:rPr>
                      </a:br>
                      <a:r>
                        <a:rPr lang="en-GB" sz="900" kern="1200" dirty="0" err="1" smtClean="0">
                          <a:solidFill>
                            <a:srgbClr val="2B91AF"/>
                          </a:solidFill>
                          <a:latin typeface="Consolas"/>
                          <a:ea typeface="+mn-ea"/>
                          <a:cs typeface="+mn-cs"/>
                        </a:rPr>
                        <a:t>GetFileFromApplicationUriAsync</a:t>
                      </a:r>
                      <a:r>
                        <a:rPr lang="en-GB" sz="900" kern="1200" dirty="0" smtClean="0">
                          <a:solidFill>
                            <a:schemeClr val="tx2"/>
                          </a:solidFill>
                          <a:latin typeface="Consolas"/>
                          <a:ea typeface="+mn-ea"/>
                          <a:cs typeface="+mn-cs"/>
                        </a:rPr>
                        <a:t>(</a:t>
                      </a:r>
                      <a:br>
                        <a:rPr lang="en-GB" sz="900" kern="1200" dirty="0" smtClean="0">
                          <a:solidFill>
                            <a:schemeClr val="tx2"/>
                          </a:solidFill>
                          <a:latin typeface="Consolas"/>
                          <a:ea typeface="+mn-ea"/>
                          <a:cs typeface="+mn-cs"/>
                        </a:rPr>
                      </a:br>
                      <a:r>
                        <a:rPr lang="en-GB" sz="900" kern="1200" dirty="0" smtClean="0">
                          <a:solidFill>
                            <a:srgbClr val="0000FF"/>
                          </a:solidFill>
                          <a:highlight>
                            <a:srgbClr val="FFFFFF"/>
                          </a:highlight>
                          <a:latin typeface="Consolas" panose="020B0609020204030204" pitchFamily="49" charset="0"/>
                          <a:ea typeface="+mn-ea"/>
                          <a:cs typeface="+mn-cs"/>
                        </a:rPr>
                        <a:t>new</a:t>
                      </a:r>
                      <a:r>
                        <a:rPr lang="en-GB" sz="900" kern="1200" dirty="0" smtClean="0">
                          <a:solidFill>
                            <a:prstClr val="black"/>
                          </a:solidFill>
                          <a:latin typeface="Consolas"/>
                          <a:ea typeface="+mn-ea"/>
                          <a:cs typeface="+mn-cs"/>
                        </a:rPr>
                        <a:t> </a:t>
                      </a:r>
                      <a:r>
                        <a:rPr lang="en-GB" sz="900" kern="1200" dirty="0" smtClean="0">
                          <a:solidFill>
                            <a:srgbClr val="2B91AF"/>
                          </a:solidFill>
                          <a:latin typeface="Consolas"/>
                          <a:ea typeface="+mn-ea"/>
                          <a:cs typeface="+mn-cs"/>
                        </a:rPr>
                        <a:t>Uri</a:t>
                      </a:r>
                      <a:r>
                        <a:rPr lang="en-GB" sz="900" kern="1200" dirty="0" smtClean="0">
                          <a:solidFill>
                            <a:prstClr val="black"/>
                          </a:solidFill>
                          <a:latin typeface="Consolas"/>
                          <a:ea typeface="+mn-ea"/>
                          <a:cs typeface="+mn-cs"/>
                        </a:rPr>
                        <a:t>(</a:t>
                      </a:r>
                      <a:r>
                        <a:rPr lang="en-GB" sz="900" kern="1200" dirty="0" smtClean="0">
                          <a:solidFill>
                            <a:srgbClr val="A31515"/>
                          </a:solidFill>
                          <a:highlight>
                            <a:srgbClr val="FFFFFF"/>
                          </a:highlight>
                          <a:latin typeface="Consolas" panose="020B0609020204030204" pitchFamily="49" charset="0"/>
                          <a:ea typeface="+mn-ea"/>
                          <a:cs typeface="+mn-cs"/>
                        </a:rPr>
                        <a:t>"</a:t>
                      </a:r>
                      <a:r>
                        <a:rPr lang="en-GB" sz="900" kern="1200" dirty="0" err="1" smtClean="0">
                          <a:solidFill>
                            <a:srgbClr val="A31515"/>
                          </a:solidFill>
                          <a:highlight>
                            <a:srgbClr val="FFFFFF"/>
                          </a:highlight>
                          <a:latin typeface="Consolas" panose="020B0609020204030204" pitchFamily="49" charset="0"/>
                          <a:ea typeface="+mn-ea"/>
                          <a:cs typeface="+mn-cs"/>
                        </a:rPr>
                        <a:t>ms-appdata</a:t>
                      </a:r>
                      <a:r>
                        <a:rPr lang="en-GB" sz="900" kern="1200" dirty="0" smtClean="0">
                          <a:solidFill>
                            <a:srgbClr val="A31515"/>
                          </a:solidFill>
                          <a:highlight>
                            <a:srgbClr val="FFFFFF"/>
                          </a:highlight>
                          <a:latin typeface="Consolas" panose="020B0609020204030204" pitchFamily="49" charset="0"/>
                          <a:ea typeface="+mn-ea"/>
                          <a:cs typeface="+mn-cs"/>
                        </a:rPr>
                        <a:t>:///local/AppConfig.xml"</a:t>
                      </a:r>
                      <a:r>
                        <a:rPr lang="en-GB" sz="900" kern="1200" dirty="0" smtClean="0">
                          <a:solidFill>
                            <a:prstClr val="black"/>
                          </a:solidFill>
                          <a:latin typeface="Consolas"/>
                          <a:ea typeface="+mn-ea"/>
                          <a:cs typeface="+mn-cs"/>
                        </a:rPr>
                        <a:t>));</a:t>
                      </a:r>
                      <a:endParaRPr lang="en-US" sz="900" kern="1200" dirty="0">
                        <a:solidFill>
                          <a:prstClr val="black"/>
                        </a:solidFill>
                        <a:latin typeface="Consolas"/>
                        <a:ea typeface="+mn-ea"/>
                        <a:cs typeface="+mn-cs"/>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91146">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ru-RU" sz="900" dirty="0" smtClean="0">
                          <a:solidFill>
                            <a:schemeClr val="accent4"/>
                          </a:solidFill>
                        </a:rPr>
                        <a:t>Для доступа к файлам используйте </a:t>
                      </a:r>
                      <a:r>
                        <a:rPr lang="en-US" sz="900" dirty="0" err="1" smtClean="0">
                          <a:solidFill>
                            <a:schemeClr val="accent4"/>
                          </a:solidFill>
                        </a:rPr>
                        <a:t>Windows.Storage</a:t>
                      </a:r>
                      <a:r>
                        <a:rPr lang="en-US" sz="900" dirty="0" smtClean="0">
                          <a:solidFill>
                            <a:schemeClr val="accent4"/>
                          </a:solidFill>
                        </a:rPr>
                        <a:t> API </a:t>
                      </a:r>
                      <a:r>
                        <a:rPr lang="ru-RU" sz="900" dirty="0" smtClean="0">
                          <a:solidFill>
                            <a:schemeClr val="accent4"/>
                          </a:solidFill>
                        </a:rPr>
                        <a:t>через указание </a:t>
                      </a:r>
                      <a:r>
                        <a:rPr lang="en-US" sz="900" dirty="0" err="1" smtClean="0">
                          <a:solidFill>
                            <a:schemeClr val="accent4"/>
                          </a:solidFill>
                        </a:rPr>
                        <a:t>StorageFolder</a:t>
                      </a:r>
                      <a:endParaRPr lang="en-US" sz="900" dirty="0">
                        <a:solidFill>
                          <a:schemeClr val="accent4"/>
                        </a:solidFill>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900" dirty="0" smtClean="0">
                          <a:solidFill>
                            <a:schemeClr val="tx1">
                              <a:lumMod val="50000"/>
                            </a:schemeClr>
                          </a:solidFill>
                          <a:effectLst/>
                          <a:latin typeface="Consolas" panose="020B0609020204030204" pitchFamily="49" charset="0"/>
                          <a:cs typeface="Consolas" panose="020B0609020204030204" pitchFamily="49" charset="0"/>
                        </a:rPr>
                        <a:t>Windows.</a:t>
                      </a:r>
                      <a:br>
                        <a:rPr lang="en-GB" sz="900" dirty="0" smtClean="0">
                          <a:solidFill>
                            <a:schemeClr val="tx1">
                              <a:lumMod val="50000"/>
                            </a:schemeClr>
                          </a:solidFill>
                          <a:effectLst/>
                          <a:latin typeface="Consolas" panose="020B0609020204030204" pitchFamily="49" charset="0"/>
                          <a:cs typeface="Consolas" panose="020B0609020204030204" pitchFamily="49" charset="0"/>
                        </a:rPr>
                      </a:br>
                      <a:r>
                        <a:rPr lang="en-GB" sz="900" dirty="0" err="1" smtClean="0">
                          <a:solidFill>
                            <a:schemeClr val="tx1">
                              <a:lumMod val="50000"/>
                            </a:schemeClr>
                          </a:solidFill>
                          <a:effectLst/>
                          <a:latin typeface="Consolas" panose="020B0609020204030204" pitchFamily="49" charset="0"/>
                          <a:cs typeface="Consolas" panose="020B0609020204030204" pitchFamily="49" charset="0"/>
                        </a:rPr>
                        <a:t>ApplicationModel.Package.Current</a:t>
                      </a:r>
                      <a:r>
                        <a:rPr lang="en-GB" sz="900" dirty="0" smtClean="0">
                          <a:solidFill>
                            <a:schemeClr val="tx1">
                              <a:lumMod val="50000"/>
                            </a:schemeClr>
                          </a:solidFill>
                          <a:effectLst/>
                          <a:latin typeface="Consolas" panose="020B0609020204030204" pitchFamily="49" charset="0"/>
                          <a:cs typeface="Consolas" panose="020B0609020204030204" pitchFamily="49" charset="0"/>
                        </a:rPr>
                        <a:t>.</a:t>
                      </a:r>
                      <a:br>
                        <a:rPr lang="en-GB" sz="900" dirty="0" smtClean="0">
                          <a:solidFill>
                            <a:schemeClr val="tx1">
                              <a:lumMod val="50000"/>
                            </a:schemeClr>
                          </a:solidFill>
                          <a:effectLst/>
                          <a:latin typeface="Consolas" panose="020B0609020204030204" pitchFamily="49" charset="0"/>
                          <a:cs typeface="Consolas" panose="020B0609020204030204" pitchFamily="49" charset="0"/>
                        </a:rPr>
                      </a:br>
                      <a:r>
                        <a:rPr lang="en-GB" sz="900" dirty="0" err="1" smtClean="0">
                          <a:solidFill>
                            <a:schemeClr val="tx1">
                              <a:lumMod val="50000"/>
                            </a:schemeClr>
                          </a:solidFill>
                          <a:effectLst/>
                          <a:latin typeface="Consolas" panose="020B0609020204030204" pitchFamily="49" charset="0"/>
                          <a:cs typeface="Consolas" panose="020B0609020204030204" pitchFamily="49" charset="0"/>
                        </a:rPr>
                        <a:t>InstalledLocation</a:t>
                      </a:r>
                      <a:r>
                        <a:rPr lang="en-GB" sz="800" dirty="0" smtClean="0">
                          <a:solidFill>
                            <a:schemeClr val="tx1">
                              <a:lumMod val="50000"/>
                            </a:schemeClr>
                          </a:solidFill>
                          <a:effectLst/>
                          <a:latin typeface="Consolas" panose="020B0609020204030204" pitchFamily="49" charset="0"/>
                          <a:cs typeface="Consolas" panose="020B0609020204030204" pitchFamily="49" charset="0"/>
                        </a:rPr>
                        <a:t> </a:t>
                      </a:r>
                      <a:endParaRPr lang="en-GB" sz="800" dirty="0">
                        <a:solidFill>
                          <a:schemeClr val="tx1">
                            <a:lumMod val="50000"/>
                          </a:schemeClr>
                        </a:solidFill>
                        <a:effectLst/>
                        <a:latin typeface="Consolas" panose="020B0609020204030204" pitchFamily="49" charset="0"/>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algn="l" defTabSz="914377" rtl="0" eaLnBrk="1" latinLnBrk="0" hangingPunct="1"/>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Windows.Storage</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ApplicationData</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Current</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LocalFolder</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RoamingFolder</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TempFolder</a:t>
                      </a:r>
                      <a:endParaRPr lang="en-GB" sz="800" kern="1200" dirty="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900" kern="1200" dirty="0" err="1" smtClean="0">
                          <a:solidFill>
                            <a:srgbClr val="2B91AF"/>
                          </a:solidFill>
                          <a:latin typeface="Consolas"/>
                          <a:ea typeface="+mn-ea"/>
                          <a:cs typeface="+mn-cs"/>
                        </a:rPr>
                        <a:t>var</a:t>
                      </a:r>
                      <a:r>
                        <a:rPr lang="en-GB" sz="900" kern="1200" dirty="0" smtClean="0">
                          <a:solidFill>
                            <a:srgbClr val="2B91AF"/>
                          </a:solidFill>
                          <a:latin typeface="Consolas"/>
                          <a:ea typeface="+mn-ea"/>
                          <a:cs typeface="+mn-cs"/>
                        </a:rPr>
                        <a:t> </a:t>
                      </a:r>
                      <a:r>
                        <a:rPr lang="en-GB" sz="900" kern="1200" dirty="0" err="1" smtClean="0">
                          <a:solidFill>
                            <a:prstClr val="black"/>
                          </a:solidFill>
                          <a:latin typeface="Consolas"/>
                          <a:ea typeface="+mn-ea"/>
                          <a:cs typeface="+mn-cs"/>
                        </a:rPr>
                        <a:t>localFolder</a:t>
                      </a:r>
                      <a:r>
                        <a:rPr lang="en-GB" sz="900" kern="1200" dirty="0" smtClean="0">
                          <a:solidFill>
                            <a:prstClr val="black"/>
                          </a:solidFill>
                          <a:latin typeface="Consolas"/>
                          <a:ea typeface="+mn-ea"/>
                          <a:cs typeface="+mn-cs"/>
                        </a:rPr>
                        <a:t> =    </a:t>
                      </a:r>
                      <a:r>
                        <a:rPr lang="en-GB" sz="900" kern="1200" dirty="0" err="1" smtClean="0">
                          <a:solidFill>
                            <a:prstClr val="black"/>
                          </a:solidFill>
                          <a:latin typeface="Consolas"/>
                          <a:ea typeface="+mn-ea"/>
                          <a:cs typeface="+mn-cs"/>
                        </a:rPr>
                        <a:t>Windows.Storage.</a:t>
                      </a:r>
                      <a:r>
                        <a:rPr lang="en-GB" sz="900" kern="1200" dirty="0" err="1" smtClean="0">
                          <a:solidFill>
                            <a:srgbClr val="2B91AF"/>
                          </a:solidFill>
                          <a:latin typeface="Consolas"/>
                          <a:ea typeface="+mn-ea"/>
                          <a:cs typeface="+mn-cs"/>
                        </a:rPr>
                        <a:t>ApplicationData</a:t>
                      </a:r>
                      <a:r>
                        <a:rPr lang="en-GB" sz="900" kern="1200" dirty="0" err="1" smtClean="0">
                          <a:solidFill>
                            <a:prstClr val="black"/>
                          </a:solidFill>
                          <a:latin typeface="Consolas"/>
                          <a:ea typeface="+mn-ea"/>
                          <a:cs typeface="+mn-cs"/>
                        </a:rPr>
                        <a:t>.Current.LocalFolder</a:t>
                      </a:r>
                      <a:r>
                        <a:rPr lang="en-GB" sz="900" kern="1200" dirty="0" smtClean="0">
                          <a:solidFill>
                            <a:prstClr val="black"/>
                          </a:solidFill>
                          <a:latin typeface="Consolas"/>
                          <a:ea typeface="+mn-ea"/>
                          <a:cs typeface="+mn-cs"/>
                        </a:rPr>
                        <a:t>;</a:t>
                      </a:r>
                    </a:p>
                    <a:p>
                      <a:endParaRPr lang="en-GB" sz="900" dirty="0" smtClean="0">
                        <a:solidFill>
                          <a:srgbClr val="000000"/>
                        </a:solidFill>
                        <a:highlight>
                          <a:srgbClr val="FFFFFF"/>
                        </a:highlight>
                        <a:latin typeface="Consolas" panose="020B0609020204030204" pitchFamily="49" charset="0"/>
                      </a:endParaRPr>
                    </a:p>
                    <a:p>
                      <a:r>
                        <a:rPr lang="en-GB" sz="900" kern="1200" dirty="0" err="1" smtClean="0">
                          <a:solidFill>
                            <a:prstClr val="black"/>
                          </a:solidFill>
                          <a:latin typeface="Consolas"/>
                          <a:ea typeface="+mn-ea"/>
                          <a:cs typeface="+mn-cs"/>
                        </a:rPr>
                        <a:t>Windows.Storage.</a:t>
                      </a:r>
                      <a:r>
                        <a:rPr lang="en-GB" sz="900" kern="1200" dirty="0" err="1" smtClean="0">
                          <a:solidFill>
                            <a:srgbClr val="2B91AF"/>
                          </a:solidFill>
                          <a:latin typeface="Consolas"/>
                          <a:ea typeface="+mn-ea"/>
                          <a:cs typeface="+mn-cs"/>
                        </a:rPr>
                        <a:t>StorageFile</a:t>
                      </a:r>
                      <a:r>
                        <a:rPr lang="en-GB" sz="900" kern="1200" dirty="0" smtClean="0">
                          <a:solidFill>
                            <a:srgbClr val="2B91AF"/>
                          </a:solidFill>
                          <a:latin typeface="Consolas"/>
                          <a:ea typeface="+mn-ea"/>
                          <a:cs typeface="+mn-cs"/>
                        </a:rPr>
                        <a:t> </a:t>
                      </a:r>
                      <a:r>
                        <a:rPr lang="en-GB" sz="900" kern="1200" dirty="0" err="1" smtClean="0">
                          <a:solidFill>
                            <a:prstClr val="black"/>
                          </a:solidFill>
                          <a:latin typeface="Consolas"/>
                          <a:ea typeface="+mn-ea"/>
                          <a:cs typeface="+mn-cs"/>
                        </a:rPr>
                        <a:t>storageFile</a:t>
                      </a:r>
                      <a:r>
                        <a:rPr lang="en-GB" sz="900" kern="1200" dirty="0" smtClean="0">
                          <a:solidFill>
                            <a:prstClr val="black"/>
                          </a:solidFill>
                          <a:latin typeface="Consolas"/>
                          <a:ea typeface="+mn-ea"/>
                          <a:cs typeface="+mn-cs"/>
                        </a:rPr>
                        <a:t> = </a:t>
                      </a:r>
                      <a:r>
                        <a:rPr lang="en-GB" sz="900" kern="1200" dirty="0" smtClean="0">
                          <a:solidFill>
                            <a:srgbClr val="0070C0"/>
                          </a:solidFill>
                          <a:latin typeface="Consolas"/>
                          <a:ea typeface="+mn-ea"/>
                          <a:cs typeface="+mn-cs"/>
                        </a:rPr>
                        <a:t>await </a:t>
                      </a:r>
                      <a:r>
                        <a:rPr lang="en-GB" sz="900" kern="1200" dirty="0" err="1" smtClean="0">
                          <a:solidFill>
                            <a:prstClr val="black"/>
                          </a:solidFill>
                          <a:latin typeface="Consolas"/>
                          <a:ea typeface="+mn-ea"/>
                          <a:cs typeface="+mn-cs"/>
                        </a:rPr>
                        <a:t>localFolder.GetFileAsync</a:t>
                      </a:r>
                      <a:r>
                        <a:rPr lang="en-GB" sz="900" kern="1200" dirty="0" smtClean="0">
                          <a:solidFill>
                            <a:prstClr val="black"/>
                          </a:solidFill>
                          <a:latin typeface="Consolas"/>
                          <a:ea typeface="+mn-ea"/>
                          <a:cs typeface="+mn-cs"/>
                        </a:rPr>
                        <a:t>(</a:t>
                      </a:r>
                      <a:r>
                        <a:rPr lang="en-GB" sz="900" kern="1200" dirty="0" smtClean="0">
                          <a:solidFill>
                            <a:srgbClr val="C00000"/>
                          </a:solidFill>
                          <a:latin typeface="Consolas"/>
                          <a:ea typeface="+mn-ea"/>
                          <a:cs typeface="+mn-cs"/>
                        </a:rPr>
                        <a:t>"</a:t>
                      </a:r>
                      <a:r>
                        <a:rPr lang="en-GB" sz="900" kern="1200" dirty="0" err="1" smtClean="0">
                          <a:solidFill>
                            <a:srgbClr val="C00000"/>
                          </a:solidFill>
                          <a:latin typeface="Consolas"/>
                          <a:ea typeface="+mn-ea"/>
                          <a:cs typeface="+mn-cs"/>
                        </a:rPr>
                        <a:t>CaptainsLog.store</a:t>
                      </a:r>
                      <a:r>
                        <a:rPr lang="en-GB" sz="900" kern="1200" dirty="0" smtClean="0">
                          <a:solidFill>
                            <a:srgbClr val="C00000"/>
                          </a:solidFill>
                          <a:latin typeface="Consolas"/>
                          <a:ea typeface="+mn-ea"/>
                          <a:cs typeface="+mn-cs"/>
                        </a:rPr>
                        <a:t>"</a:t>
                      </a:r>
                      <a:r>
                        <a:rPr lang="en-GB" sz="900" kern="1200" dirty="0" smtClean="0">
                          <a:solidFill>
                            <a:prstClr val="black"/>
                          </a:solidFill>
                          <a:latin typeface="Consolas"/>
                          <a:ea typeface="+mn-ea"/>
                          <a:cs typeface="+mn-cs"/>
                        </a:rPr>
                        <a:t>);</a:t>
                      </a:r>
                      <a:endParaRPr lang="en-US" sz="900" kern="1200" dirty="0">
                        <a:solidFill>
                          <a:prstClr val="black"/>
                        </a:solidFill>
                        <a:latin typeface="Consolas"/>
                        <a:ea typeface="+mn-ea"/>
                        <a:cs typeface="+mn-cs"/>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02221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endParaRPr lang="en-US" dirty="0"/>
          </a:p>
        </p:txBody>
      </p:sp>
      <p:sp>
        <p:nvSpPr>
          <p:cNvPr id="3" name="Title 2"/>
          <p:cNvSpPr>
            <a:spLocks noGrp="1"/>
          </p:cNvSpPr>
          <p:nvPr>
            <p:ph type="ctrTitle" idx="4294967295"/>
          </p:nvPr>
        </p:nvSpPr>
        <p:spPr>
          <a:xfrm>
            <a:off x="484554" y="2799861"/>
            <a:ext cx="11636375" cy="1117600"/>
          </a:xfrm>
        </p:spPr>
        <p:txBody>
          <a:bodyPr/>
          <a:lstStyle/>
          <a:p>
            <a:r>
              <a:rPr lang="ru-RU" sz="6470" dirty="0" smtClean="0"/>
              <a:t>Хранение </a:t>
            </a:r>
            <a:r>
              <a:rPr lang="ru-RU" sz="6470" dirty="0" smtClean="0"/>
              <a:t>данных</a:t>
            </a:r>
            <a:endParaRPr lang="en-US" sz="6470" dirty="0"/>
          </a:p>
        </p:txBody>
      </p:sp>
    </p:spTree>
    <p:extLst>
      <p:ext uri="{BB962C8B-B14F-4D97-AF65-F5344CB8AC3E}">
        <p14:creationId xmlns:p14="http://schemas.microsoft.com/office/powerpoint/2010/main" val="4221399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1692" y="1058282"/>
            <a:ext cx="5287499" cy="553715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
        <p:nvSpPr>
          <p:cNvPr id="9" name="Text Placeholder 8"/>
          <p:cNvSpPr>
            <a:spLocks noGrp="1"/>
          </p:cNvSpPr>
          <p:nvPr>
            <p:ph type="body" sz="quarter" idx="4294967295"/>
          </p:nvPr>
        </p:nvSpPr>
        <p:spPr>
          <a:xfrm>
            <a:off x="351692" y="-148492"/>
            <a:ext cx="5181600" cy="5326184"/>
          </a:xfrm>
        </p:spPr>
        <p:txBody>
          <a:bodyPr/>
          <a:lstStyle/>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r>
              <a:rPr lang="en-GB" sz="1800" b="0" dirty="0">
                <a:solidFill>
                  <a:srgbClr val="0000FF"/>
                </a:solidFill>
                <a:highlight>
                  <a:srgbClr val="F2F2F2"/>
                </a:highlight>
                <a:latin typeface="Consolas" panose="020B0609020204030204" pitchFamily="49" charset="0"/>
              </a:rPr>
              <a:t>private</a:t>
            </a:r>
            <a:r>
              <a:rPr lang="en-GB" sz="1800" b="0" dirty="0">
                <a:solidFill>
                  <a:srgbClr val="000000"/>
                </a:solidFill>
                <a:highlight>
                  <a:srgbClr val="F2F2F2"/>
                </a:highlight>
                <a:latin typeface="Consolas" panose="020B0609020204030204" pitchFamily="49" charset="0"/>
              </a:rPr>
              <a:t> </a:t>
            </a:r>
            <a:r>
              <a:rPr lang="en-GB" sz="1800" b="0" dirty="0" err="1">
                <a:solidFill>
                  <a:srgbClr val="0000FF"/>
                </a:solidFill>
                <a:highlight>
                  <a:srgbClr val="F2F2F2"/>
                </a:highlight>
                <a:latin typeface="Consolas" panose="020B0609020204030204" pitchFamily="49" charset="0"/>
              </a:rPr>
              <a:t>async</a:t>
            </a:r>
            <a:r>
              <a:rPr lang="en-GB" sz="1800" b="0" dirty="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void</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writeTextToLocalStorageFile</a:t>
            </a:r>
            <a:r>
              <a:rPr lang="en-GB" sz="1800" b="0" dirty="0">
                <a:solidFill>
                  <a:srgbClr val="000000"/>
                </a:solidFill>
                <a:highlight>
                  <a:srgbClr val="F2F2F2"/>
                </a:highlight>
                <a:latin typeface="Consolas" panose="020B0609020204030204" pitchFamily="49" charset="0"/>
              </a:rPr>
              <a: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filename, </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text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StorageFolder</a:t>
            </a:r>
            <a:r>
              <a:rPr lang="en-GB" sz="1800" b="0" dirty="0">
                <a:solidFill>
                  <a:srgbClr val="000000"/>
                </a:solidFill>
                <a:highlight>
                  <a:srgbClr val="F2F2F2"/>
                </a:highlight>
                <a:latin typeface="Consolas" panose="020B0609020204030204" pitchFamily="49" charset="0"/>
              </a:rPr>
              <a:t> fold = </a:t>
            </a:r>
            <a:r>
              <a:rPr lang="en-GB" sz="1800" b="0" dirty="0" err="1">
                <a:solidFill>
                  <a:srgbClr val="000000"/>
                </a:solidFill>
                <a:highlight>
                  <a:srgbClr val="F2F2F2"/>
                </a:highlight>
                <a:latin typeface="Consolas" panose="020B0609020204030204" pitchFamily="49" charset="0"/>
              </a:rPr>
              <a:t>Windows.Storage.</a:t>
            </a:r>
            <a:r>
              <a:rPr lang="en-GB" sz="1800" b="0" dirty="0" err="1">
                <a:solidFill>
                  <a:srgbClr val="2B91AF"/>
                </a:solidFill>
                <a:highlight>
                  <a:srgbClr val="F2F2F2"/>
                </a:highlight>
                <a:latin typeface="Consolas" panose="020B0609020204030204" pitchFamily="49" charset="0"/>
              </a:rPr>
              <a:t>ApplicationData</a:t>
            </a:r>
            <a:r>
              <a:rPr lang="en-GB" sz="1800" b="0" dirty="0" err="1">
                <a:solidFill>
                  <a:srgbClr val="000000"/>
                </a:solidFill>
                <a:highlight>
                  <a:srgbClr val="F2F2F2"/>
                </a:highlight>
                <a:latin typeface="Consolas" panose="020B0609020204030204" pitchFamily="49" charset="0"/>
              </a:rPr>
              <a:t>.Current.LocalFolder</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StorageFile</a:t>
            </a:r>
            <a:r>
              <a:rPr lang="en-GB" sz="1800" b="0" dirty="0">
                <a:solidFill>
                  <a:srgbClr val="000000"/>
                </a:solidFill>
                <a:highlight>
                  <a:srgbClr val="F2F2F2"/>
                </a:highlight>
                <a:latin typeface="Consolas" panose="020B0609020204030204" pitchFamily="49" charset="0"/>
              </a:rPr>
              <a:t> file = </a:t>
            </a: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fold.CreateFileAsync</a:t>
            </a:r>
            <a:r>
              <a:rPr lang="en-GB" sz="1800" b="0" dirty="0">
                <a:solidFill>
                  <a:srgbClr val="000000"/>
                </a:solidFill>
                <a:highlight>
                  <a:srgbClr val="F2F2F2"/>
                </a:highlight>
                <a:latin typeface="Consolas" panose="020B0609020204030204" pitchFamily="49" charset="0"/>
              </a:rPr>
              <a:t>(filename, </a:t>
            </a:r>
            <a:r>
              <a:rPr lang="en-GB" sz="1800" b="0" dirty="0" err="1">
                <a:solidFill>
                  <a:srgbClr val="2B91AF"/>
                </a:solidFill>
                <a:highlight>
                  <a:srgbClr val="F2F2F2"/>
                </a:highlight>
                <a:latin typeface="Consolas" panose="020B0609020204030204" pitchFamily="49" charset="0"/>
              </a:rPr>
              <a:t>CreationCollisionOption</a:t>
            </a:r>
            <a:r>
              <a:rPr lang="en-GB" sz="1800" b="0" dirty="0" err="1">
                <a:solidFill>
                  <a:srgbClr val="000000"/>
                </a:solidFill>
                <a:highlight>
                  <a:srgbClr val="F2F2F2"/>
                </a:highlight>
                <a:latin typeface="Consolas" panose="020B0609020204030204" pitchFamily="49" charset="0"/>
              </a:rPr>
              <a:t>.ReplaceExisting</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FileIO</a:t>
            </a:r>
            <a:r>
              <a:rPr lang="en-GB" sz="1800" b="0" dirty="0" err="1">
                <a:solidFill>
                  <a:srgbClr val="000000"/>
                </a:solidFill>
                <a:highlight>
                  <a:srgbClr val="F2F2F2"/>
                </a:highlight>
                <a:latin typeface="Consolas" panose="020B0609020204030204" pitchFamily="49" charset="0"/>
              </a:rPr>
              <a:t>.WriteTextAsync</a:t>
            </a:r>
            <a:r>
              <a:rPr lang="en-GB" sz="1800" b="0" dirty="0">
                <a:solidFill>
                  <a:srgbClr val="000000"/>
                </a:solidFill>
                <a:highlight>
                  <a:srgbClr val="F2F2F2"/>
                </a:highlight>
                <a:latin typeface="Consolas" panose="020B0609020204030204" pitchFamily="49" charset="0"/>
              </a:rPr>
              <a:t>(file, text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endParaRPr lang="en-GB" sz="1800" b="0" dirty="0">
              <a:solidFill>
                <a:srgbClr val="000000"/>
              </a:solidFill>
              <a:highlight>
                <a:srgbClr val="F2F2F2"/>
              </a:highlight>
              <a:latin typeface="Consolas" panose="020B0609020204030204" pitchFamily="49" charset="0"/>
            </a:endParaRPr>
          </a:p>
        </p:txBody>
      </p:sp>
      <p:sp>
        <p:nvSpPr>
          <p:cNvPr id="3" name="Title 2"/>
          <p:cNvSpPr>
            <a:spLocks noGrp="1"/>
          </p:cNvSpPr>
          <p:nvPr>
            <p:ph type="title" idx="4294967295"/>
          </p:nvPr>
        </p:nvSpPr>
        <p:spPr>
          <a:xfrm>
            <a:off x="125046" y="277677"/>
            <a:ext cx="11652250" cy="982662"/>
          </a:xfrm>
        </p:spPr>
        <p:txBody>
          <a:bodyPr/>
          <a:lstStyle/>
          <a:p>
            <a:r>
              <a:rPr lang="ru-RU" dirty="0" smtClean="0"/>
              <a:t>Запись файла</a:t>
            </a:r>
            <a:endParaRPr lang="en-US" dirty="0"/>
          </a:p>
        </p:txBody>
      </p:sp>
      <p:sp>
        <p:nvSpPr>
          <p:cNvPr id="6" name="Slide Number Placeholder 5"/>
          <p:cNvSpPr>
            <a:spLocks noGrp="1"/>
          </p:cNvSpPr>
          <p:nvPr>
            <p:ph type="sldNum" sz="quarter" idx="4294967295"/>
          </p:nvPr>
        </p:nvSpPr>
        <p:spPr/>
        <p:txBody>
          <a:bodyPr/>
          <a:lstStyle/>
          <a:p>
            <a:endParaRPr lang="en-US" dirty="0"/>
          </a:p>
        </p:txBody>
      </p:sp>
      <p:sp>
        <p:nvSpPr>
          <p:cNvPr id="2" name="TextBox 1"/>
          <p:cNvSpPr txBox="1"/>
          <p:nvPr/>
        </p:nvSpPr>
        <p:spPr>
          <a:xfrm>
            <a:off x="125046" y="936640"/>
            <a:ext cx="11653522" cy="1104304"/>
          </a:xfrm>
          <a:prstGeom prst="rect">
            <a:avLst/>
          </a:prstGeom>
          <a:solidFill>
            <a:schemeClr val="bg1"/>
          </a:solidFill>
        </p:spPr>
        <p:txBody>
          <a:bodyPr wrap="square" lIns="179285" tIns="143428" rIns="179285" bIns="143428" rtlCol="0">
            <a:spAutoFit/>
          </a:bodyPr>
          <a:lstStyle/>
          <a:p>
            <a:pPr>
              <a:lnSpc>
                <a:spcPct val="90000"/>
              </a:lnSpc>
            </a:pPr>
            <a:endParaRPr lang="en-GB" sz="2353" dirty="0">
              <a:gradFill>
                <a:gsLst>
                  <a:gs pos="2917">
                    <a:schemeClr val="tx1"/>
                  </a:gs>
                  <a:gs pos="30000">
                    <a:schemeClr val="tx1"/>
                  </a:gs>
                </a:gsLst>
                <a:lin ang="5400000" scaled="0"/>
              </a:gradFill>
            </a:endParaRPr>
          </a:p>
          <a:p>
            <a:pPr>
              <a:lnSpc>
                <a:spcPct val="90000"/>
              </a:lnSpc>
            </a:pPr>
            <a:r>
              <a:rPr lang="ru-RU" sz="3529" dirty="0" smtClean="0">
                <a:gradFill>
                  <a:gsLst>
                    <a:gs pos="1250">
                      <a:schemeClr val="tx2"/>
                    </a:gs>
                    <a:gs pos="99000">
                      <a:schemeClr val="tx2"/>
                    </a:gs>
                  </a:gsLst>
                  <a:lin ang="5400000" scaled="0"/>
                </a:gradFill>
              </a:rPr>
              <a:t>Метод для записи текста в файл</a:t>
            </a:r>
            <a:endParaRPr lang="en-GB" sz="3529" dirty="0">
              <a:gradFill>
                <a:gsLst>
                  <a:gs pos="1250">
                    <a:schemeClr val="tx2"/>
                  </a:gs>
                  <a:gs pos="99000">
                    <a:schemeClr val="tx2"/>
                  </a:gs>
                </a:gsLst>
                <a:lin ang="5400000" scaled="0"/>
              </a:gradFill>
            </a:endParaRPr>
          </a:p>
        </p:txBody>
      </p:sp>
      <p:sp>
        <p:nvSpPr>
          <p:cNvPr id="4" name="Oval 3"/>
          <p:cNvSpPr/>
          <p:nvPr/>
        </p:nvSpPr>
        <p:spPr>
          <a:xfrm>
            <a:off x="351692" y="3376247"/>
            <a:ext cx="2000739" cy="703384"/>
          </a:xfrm>
          <a:prstGeom prst="ellipse">
            <a:avLst/>
          </a:prstGeom>
          <a:noFill/>
          <a:ln w="38100">
            <a:solidFill>
              <a:srgbClr val="FFF1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ru-RU" sz="2000" dirty="0" err="1" smtClean="0"/>
          </a:p>
        </p:txBody>
      </p:sp>
      <p:sp>
        <p:nvSpPr>
          <p:cNvPr id="11" name="Oval 10"/>
          <p:cNvSpPr/>
          <p:nvPr/>
        </p:nvSpPr>
        <p:spPr>
          <a:xfrm>
            <a:off x="3282070" y="4622800"/>
            <a:ext cx="2251222" cy="746369"/>
          </a:xfrm>
          <a:prstGeom prst="ellipse">
            <a:avLst/>
          </a:prstGeom>
          <a:noFill/>
          <a:ln w="38100">
            <a:solidFill>
              <a:srgbClr val="FFF1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ru-RU" sz="2000" dirty="0" err="1" smtClean="0"/>
          </a:p>
        </p:txBody>
      </p:sp>
    </p:spTree>
    <p:extLst>
      <p:ext uri="{BB962C8B-B14F-4D97-AF65-F5344CB8AC3E}">
        <p14:creationId xmlns:p14="http://schemas.microsoft.com/office/powerpoint/2010/main" val="96835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PPT%20Theme</Template>
  <TotalTime>0</TotalTime>
  <Words>1376</Words>
  <Application>Microsoft Office PowerPoint</Application>
  <PresentationFormat>Widescreen</PresentationFormat>
  <Paragraphs>212</Paragraphs>
  <Slides>25</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Consolas</vt:lpstr>
      <vt:lpstr>Lucida Grande</vt:lpstr>
      <vt:lpstr>Segoe UI</vt:lpstr>
      <vt:lpstr>Segoe UI Light</vt:lpstr>
      <vt:lpstr>Times New Roman</vt:lpstr>
      <vt:lpstr>Wingdings</vt:lpstr>
      <vt:lpstr>PPT%20Theme</vt:lpstr>
      <vt:lpstr>Файлы и хранение данных Разработка универсальных приложений  на Windows 10</vt:lpstr>
      <vt:lpstr>PowerPoint Presentation</vt:lpstr>
      <vt:lpstr>Где расположены файлы?</vt:lpstr>
      <vt:lpstr>Доступ к данным из приложения</vt:lpstr>
      <vt:lpstr>Пакет и папки с данными приложения  </vt:lpstr>
      <vt:lpstr>Прямой доступ к R/W хранилищу данных</vt:lpstr>
      <vt:lpstr>Методы обращения к хранилищу</vt:lpstr>
      <vt:lpstr>Хранение данных</vt:lpstr>
      <vt:lpstr>Запись файла</vt:lpstr>
      <vt:lpstr>Чтение файла</vt:lpstr>
      <vt:lpstr>Хранилище учетных данных</vt:lpstr>
      <vt:lpstr>PowerPoint Presentation</vt:lpstr>
      <vt:lpstr>Демо: Работа с файлами</vt:lpstr>
      <vt:lpstr>Стандартные папки</vt:lpstr>
      <vt:lpstr>Доступ к файлам пользователя</vt:lpstr>
      <vt:lpstr>KnownFolders</vt:lpstr>
      <vt:lpstr>Файловые диалоги</vt:lpstr>
      <vt:lpstr>FileOpenPicker/FileSavePicker </vt:lpstr>
      <vt:lpstr>FileOpenPicker/FileSavePicker </vt:lpstr>
      <vt:lpstr>Файловые диалоги</vt:lpstr>
      <vt:lpstr>Выбрать файл </vt:lpstr>
      <vt:lpstr>Сохранить файл</vt:lpstr>
      <vt:lpstr>Демо:  Использование файловых диалогов</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2015-05-29T16:13:49Z</dcterms:created>
  <dcterms:modified xsi:type="dcterms:W3CDTF">2015-12-06T16:40:08Z</dcterms:modified>
</cp:coreProperties>
</file>