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9"/>
  </p:notesMasterIdLst>
  <p:handoutMasterIdLst>
    <p:handoutMasterId r:id="rId30"/>
  </p:handoutMasterIdLst>
  <p:sldIdLst>
    <p:sldId id="256"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08" r:id="rId23"/>
    <p:sldId id="349" r:id="rId24"/>
    <p:sldId id="338" r:id="rId25"/>
    <p:sldId id="350" r:id="rId26"/>
    <p:sldId id="325" r:id="rId27"/>
    <p:sldId id="298"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259"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12/5/2015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Добрый</a:t>
            </a:r>
            <a:r>
              <a:rPr lang="ru-RU" baseline="0" dirty="0" smtClean="0"/>
              <a:t> день! Сегодня мы поговорим</a:t>
            </a:r>
            <a:r>
              <a:rPr lang="en-US" baseline="0" dirty="0" smtClean="0"/>
              <a:t> </a:t>
            </a:r>
            <a:r>
              <a:rPr lang="ru-RU" baseline="0" dirty="0" smtClean="0"/>
              <a:t>о жизненном цикле приложений универсальной платформы </a:t>
            </a:r>
            <a:r>
              <a:rPr lang="en-US" baseline="0" dirty="0" smtClean="0"/>
              <a:t>Windows, </a:t>
            </a:r>
            <a:r>
              <a:rPr lang="ru-RU" baseline="0" dirty="0" smtClean="0"/>
              <a:t>об управлении состояниями приложения при его выполнении</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a:t>
            </a:fld>
            <a:endParaRPr lang="en-US"/>
          </a:p>
        </p:txBody>
      </p:sp>
    </p:spTree>
    <p:extLst>
      <p:ext uri="{BB962C8B-B14F-4D97-AF65-F5344CB8AC3E}">
        <p14:creationId xmlns:p14="http://schemas.microsoft.com/office/powerpoint/2010/main" val="1765417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12/5/2015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12/5/2015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12/5/2015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theme" Target="../theme/theme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theme" Target="../theme/theme4.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4.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ru-RU" dirty="0" smtClean="0"/>
              <a:t>Мария Горелкина</a:t>
            </a:r>
          </a:p>
          <a:p>
            <a:r>
              <a:rPr lang="en-US" dirty="0" smtClean="0"/>
              <a:t>magore@microsoft.com</a:t>
            </a:r>
            <a:endParaRPr lang="ru-RU" dirty="0"/>
          </a:p>
        </p:txBody>
      </p:sp>
      <p:sp>
        <p:nvSpPr>
          <p:cNvPr id="2" name="Title 1"/>
          <p:cNvSpPr>
            <a:spLocks noGrp="1"/>
          </p:cNvSpPr>
          <p:nvPr>
            <p:ph type="title"/>
          </p:nvPr>
        </p:nvSpPr>
        <p:spPr/>
        <p:txBody>
          <a:bodyPr/>
          <a:lstStyle/>
          <a:p>
            <a:r>
              <a:rPr lang="ru-RU" sz="4800" dirty="0" smtClean="0"/>
              <a:t>Жизненный цикл приложения</a:t>
            </a:r>
            <a:r>
              <a:rPr lang="en-GB" dirty="0" smtClean="0"/>
              <a:t/>
            </a:r>
            <a:br>
              <a:rPr lang="en-GB" dirty="0" smtClean="0"/>
            </a:br>
            <a:r>
              <a:rPr lang="ru-RU" sz="3200" dirty="0" smtClean="0"/>
              <a:t>Разработка универсальных приложений </a:t>
            </a:r>
            <a:br>
              <a:rPr lang="ru-RU" sz="3200" dirty="0" smtClean="0"/>
            </a:br>
            <a:r>
              <a:rPr lang="ru-RU" sz="3200" dirty="0" smtClean="0"/>
              <a:t>на </a:t>
            </a:r>
            <a:r>
              <a:rPr lang="en-GB" sz="3200" dirty="0" smtClean="0"/>
              <a:t>Windows 10</a:t>
            </a:r>
            <a:endParaRPr lang="en-GB" sz="3600" dirty="0"/>
          </a:p>
        </p:txBody>
      </p:sp>
      <p:sp>
        <p:nvSpPr>
          <p:cNvPr id="5" name="Text Placeholder 4"/>
          <p:cNvSpPr>
            <a:spLocks noGrp="1"/>
          </p:cNvSpPr>
          <p:nvPr>
            <p:ph type="body" sz="quarter" idx="13"/>
          </p:nvPr>
        </p:nvSpPr>
        <p:spPr/>
        <p:txBody>
          <a:bodyPr/>
          <a:lstStyle/>
          <a:p>
            <a:endParaRPr lang="ru-RU"/>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5" y="1299890"/>
            <a:ext cx="11652250" cy="5309146"/>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sealed</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partial</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class</a:t>
            </a:r>
            <a:r>
              <a:rPr lang="en-GB" sz="1800" dirty="0">
                <a:solidFill>
                  <a:srgbClr val="000000"/>
                </a:solidFill>
                <a:highlight>
                  <a:srgbClr val="FFFFFF"/>
                </a:highlight>
                <a:latin typeface="Consolas" panose="020B0609020204030204" pitchFamily="49" charset="0"/>
              </a:rPr>
              <a:t> </a:t>
            </a:r>
            <a:r>
              <a:rPr lang="en-GB" sz="1800" dirty="0">
                <a:solidFill>
                  <a:srgbClr val="2B91AF"/>
                </a:solidFill>
                <a:highlight>
                  <a:srgbClr val="FFFFFF"/>
                </a:highlight>
                <a:latin typeface="Consolas" panose="020B0609020204030204" pitchFamily="49" charset="0"/>
              </a:rPr>
              <a:t>App</a:t>
            </a:r>
            <a:r>
              <a:rPr lang="en-GB" sz="1800" dirty="0">
                <a:solidFill>
                  <a:srgbClr val="000000"/>
                </a:solidFill>
                <a:highlight>
                  <a:srgbClr val="FFFFFF"/>
                </a:highlight>
                <a:latin typeface="Consolas" panose="020B0609020204030204" pitchFamily="49" charset="0"/>
              </a:rPr>
              <a:t> : </a:t>
            </a:r>
            <a:r>
              <a:rPr lang="en-GB" sz="1800" dirty="0">
                <a:solidFill>
                  <a:srgbClr val="2B91AF"/>
                </a:solidFill>
                <a:highlight>
                  <a:srgbClr val="FFFFFF"/>
                </a:highlight>
                <a:latin typeface="Consolas" panose="020B0609020204030204" pitchFamily="49" charset="0"/>
              </a:rPr>
              <a:t>Application</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public</a:t>
            </a:r>
            <a:r>
              <a:rPr lang="en-GB" sz="1800" dirty="0">
                <a:solidFill>
                  <a:srgbClr val="000000"/>
                </a:solidFill>
                <a:highlight>
                  <a:srgbClr val="FFFFFF"/>
                </a:highlight>
                <a:latin typeface="Consolas" panose="020B0609020204030204" pitchFamily="49" charset="0"/>
              </a:rPr>
              <a:t> App()</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this</a:t>
            </a:r>
            <a:r>
              <a:rPr lang="en-GB" sz="1800" dirty="0" err="1">
                <a:solidFill>
                  <a:srgbClr val="000000"/>
                </a:solidFill>
                <a:highlight>
                  <a:srgbClr val="FFFFFF"/>
                </a:highlight>
                <a:latin typeface="Consolas" panose="020B0609020204030204" pitchFamily="49" charset="0"/>
              </a:rPr>
              <a:t>.InitializeComponent</a:t>
            </a:r>
            <a:r>
              <a:rPr lang="en-GB" sz="1800" dirty="0">
                <a:solidFill>
                  <a:srgbClr val="000000"/>
                </a:solidFill>
                <a:highlight>
                  <a:srgbClr val="FFFFFF"/>
                </a:highlight>
                <a:latin typeface="Consolas" panose="020B0609020204030204" pitchFamily="49" charset="0"/>
              </a:rPr>
              <a:t>();</a:t>
            </a: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this</a:t>
            </a:r>
            <a:r>
              <a:rPr lang="en-GB" sz="1800" dirty="0" err="1">
                <a:solidFill>
                  <a:srgbClr val="000000"/>
                </a:solidFill>
                <a:highlight>
                  <a:srgbClr val="FFFFFF"/>
                </a:highlight>
                <a:latin typeface="Consolas" panose="020B0609020204030204" pitchFamily="49" charset="0"/>
              </a:rPr>
              <a:t>.Suspending</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OnSuspending</a:t>
            </a:r>
            <a:r>
              <a:rPr lang="en-GB" sz="1800" dirty="0">
                <a:solidFill>
                  <a:srgbClr val="000000"/>
                </a:solidFill>
                <a:highlight>
                  <a:srgbClr val="FFFFFF"/>
                </a:highlight>
                <a:latin typeface="Consolas" panose="020B0609020204030204" pitchFamily="49" charset="0"/>
              </a:rPr>
              <a:t>;</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private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void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OnSuspending</a:t>
            </a:r>
            <a:r>
              <a:rPr lang="en-GB" sz="1800" dirty="0">
                <a:solidFill>
                  <a:srgbClr val="000000"/>
                </a:solidFill>
                <a:highlight>
                  <a:srgbClr val="FFFFFF"/>
                </a:highlight>
                <a:latin typeface="Consolas" panose="020B0609020204030204" pitchFamily="49" charset="0"/>
              </a:rPr>
              <a:t>(</a:t>
            </a:r>
            <a:r>
              <a:rPr lang="en-GB" sz="1800" dirty="0">
                <a:solidFill>
                  <a:srgbClr val="0000FF"/>
                </a:solidFill>
                <a:highlight>
                  <a:srgbClr val="FFFFFF"/>
                </a:highlight>
                <a:latin typeface="Consolas" panose="020B0609020204030204" pitchFamily="49" charset="0"/>
              </a:rPr>
              <a:t>object</a:t>
            </a:r>
            <a:r>
              <a:rPr lang="en-GB" sz="1800" dirty="0">
                <a:solidFill>
                  <a:srgbClr val="000000"/>
                </a:solidFill>
                <a:highlight>
                  <a:srgbClr val="FFFFFF"/>
                </a:highlight>
                <a:latin typeface="Consolas" panose="020B0609020204030204" pitchFamily="49" charset="0"/>
              </a:rPr>
              <a:t> sender, </a:t>
            </a:r>
            <a:r>
              <a:rPr lang="en-GB" sz="1800" dirty="0" err="1">
                <a:solidFill>
                  <a:srgbClr val="2B91AF"/>
                </a:solidFill>
                <a:highlight>
                  <a:srgbClr val="FFFFFF"/>
                </a:highlight>
                <a:latin typeface="Consolas" panose="020B0609020204030204" pitchFamily="49" charset="0"/>
              </a:rPr>
              <a:t>SuspendingEventArgs</a:t>
            </a:r>
            <a:r>
              <a:rPr lang="en-GB" sz="1800" dirty="0">
                <a:solidFill>
                  <a:srgbClr val="000000"/>
                </a:solidFill>
                <a:highlight>
                  <a:srgbClr val="FFFFFF"/>
                </a:highlight>
                <a:latin typeface="Consolas" panose="020B0609020204030204" pitchFamily="49" charset="0"/>
              </a:rPr>
              <a:t> e)</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Ask for a deferral if you need to do </a:t>
            </a:r>
            <a:r>
              <a:rPr lang="en-GB" sz="1800" dirty="0" err="1">
                <a:solidFill>
                  <a:srgbClr val="008000"/>
                </a:solidFill>
                <a:highlight>
                  <a:srgbClr val="FFFFFF"/>
                </a:highlight>
                <a:latin typeface="Consolas" panose="020B0609020204030204" pitchFamily="49" charset="0"/>
              </a:rPr>
              <a:t>async</a:t>
            </a:r>
            <a:r>
              <a:rPr lang="en-GB" sz="1800" dirty="0">
                <a:solidFill>
                  <a:srgbClr val="008000"/>
                </a:solidFill>
                <a:highlight>
                  <a:srgbClr val="FFFFFF"/>
                </a:highlight>
                <a:latin typeface="Consolas" panose="020B0609020204030204" pitchFamily="49" charset="0"/>
              </a:rPr>
              <a:t> work</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FF"/>
                </a:solidFill>
                <a:highlight>
                  <a:srgbClr val="FFFFFF"/>
                </a:highlight>
                <a:latin typeface="Consolas" panose="020B0609020204030204" pitchFamily="49" charset="0"/>
              </a:rPr>
              <a:t>var</a:t>
            </a:r>
            <a:r>
              <a:rPr lang="en-GB" sz="1800" dirty="0">
                <a:solidFill>
                  <a:srgbClr val="000000"/>
                </a:solidFill>
                <a:highlight>
                  <a:srgbClr val="FFFFFF"/>
                </a:highlight>
                <a:latin typeface="Consolas" panose="020B0609020204030204" pitchFamily="49" charset="0"/>
              </a:rPr>
              <a:t> deferral = </a:t>
            </a:r>
            <a:r>
              <a:rPr lang="en-GB" sz="1800" dirty="0" err="1">
                <a:solidFill>
                  <a:srgbClr val="000000"/>
                </a:solidFill>
                <a:highlight>
                  <a:srgbClr val="FFFFFF"/>
                </a:highlight>
                <a:latin typeface="Consolas" panose="020B0609020204030204" pitchFamily="49" charset="0"/>
              </a:rPr>
              <a:t>e.SuspendingOperation.GetDeferral</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//TODO: Save application state and stop any background activity</a:t>
            </a:r>
            <a:endParaRPr lang="en-GB" sz="1800" dirty="0">
              <a:solidFill>
                <a:srgbClr val="000000"/>
              </a:solidFill>
              <a:highlight>
                <a:srgbClr val="FFFFFF"/>
              </a:highlight>
              <a:latin typeface="Consolas" panose="020B0609020204030204" pitchFamily="49" charset="0"/>
            </a:endParaRP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deferral.Complete</a:t>
            </a: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Then mark the deferral complete</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endParaRPr lang="en-GB" sz="1800" dirty="0"/>
          </a:p>
        </p:txBody>
      </p:sp>
      <p:sp>
        <p:nvSpPr>
          <p:cNvPr id="2" name="Title 1"/>
          <p:cNvSpPr>
            <a:spLocks noGrp="1"/>
          </p:cNvSpPr>
          <p:nvPr>
            <p:ph type="title"/>
          </p:nvPr>
        </p:nvSpPr>
        <p:spPr/>
        <p:txBody>
          <a:bodyPr/>
          <a:lstStyle/>
          <a:p>
            <a:r>
              <a:rPr lang="ru-RU" dirty="0" smtClean="0"/>
              <a:t>Событие </a:t>
            </a:r>
            <a:r>
              <a:rPr lang="en-GB" dirty="0" err="1" smtClean="0"/>
              <a:t>Application.Suspending</a:t>
            </a:r>
            <a:endParaRPr lang="en-GB" dirty="0"/>
          </a:p>
        </p:txBody>
      </p:sp>
    </p:spTree>
    <p:extLst>
      <p:ext uri="{BB962C8B-B14F-4D97-AF65-F5344CB8AC3E}">
        <p14:creationId xmlns:p14="http://schemas.microsoft.com/office/powerpoint/2010/main" val="38856727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8516127" y="1416010"/>
            <a:ext cx="3393925" cy="510524"/>
          </a:xfrm>
        </p:spPr>
        <p:txBody>
          <a:bodyPr/>
          <a:lstStyle/>
          <a:p>
            <a:pPr marL="0" indent="0">
              <a:buNone/>
            </a:pPr>
            <a:endParaRPr lang="en-GB" sz="2353" dirty="0">
              <a:solidFill>
                <a:schemeClr val="tx1"/>
              </a:solidFill>
            </a:endParaRPr>
          </a:p>
        </p:txBody>
      </p:sp>
      <p:sp>
        <p:nvSpPr>
          <p:cNvPr id="2" name="Title 1"/>
          <p:cNvSpPr>
            <a:spLocks noGrp="1"/>
          </p:cNvSpPr>
          <p:nvPr>
            <p:ph type="title"/>
          </p:nvPr>
        </p:nvSpPr>
        <p:spPr/>
        <p:txBody>
          <a:bodyPr/>
          <a:lstStyle/>
          <a:p>
            <a:r>
              <a:rPr lang="ru-RU" dirty="0" smtClean="0"/>
              <a:t>Пользователь вернулся в приложение</a:t>
            </a:r>
            <a:endParaRPr lang="en-GB" dirty="0"/>
          </a:p>
        </p:txBody>
      </p:sp>
      <p:sp>
        <p:nvSpPr>
          <p:cNvPr id="21" name="TextBox 20"/>
          <p:cNvSpPr txBox="1"/>
          <p:nvPr/>
        </p:nvSpPr>
        <p:spPr>
          <a:xfrm>
            <a:off x="3551177" y="5662033"/>
            <a:ext cx="1306704" cy="738664"/>
          </a:xfrm>
          <a:prstGeom prst="rect">
            <a:avLst/>
          </a:prstGeom>
          <a:noFill/>
        </p:spPr>
        <p:txBody>
          <a:bodyPr wrap="none" lIns="0" tIns="0" rIns="0" bIns="0" rtlCol="0">
            <a:spAutoFit/>
          </a:bodyPr>
          <a:lstStyle/>
          <a:p>
            <a:r>
              <a:rPr lang="ru-RU" sz="2400" dirty="0" smtClean="0"/>
              <a:t>Кнопкой </a:t>
            </a:r>
            <a:br>
              <a:rPr lang="ru-RU" sz="2400" dirty="0" smtClean="0"/>
            </a:br>
            <a:r>
              <a:rPr lang="ru-RU" sz="2400" dirty="0" smtClean="0"/>
              <a:t>«Назад»</a:t>
            </a:r>
            <a:endParaRPr lang="en-GB" sz="2400" dirty="0"/>
          </a:p>
        </p:txBody>
      </p:sp>
      <p:sp>
        <p:nvSpPr>
          <p:cNvPr id="22" name="TextBox 21"/>
          <p:cNvSpPr txBox="1"/>
          <p:nvPr/>
        </p:nvSpPr>
        <p:spPr>
          <a:xfrm>
            <a:off x="5294961" y="5675234"/>
            <a:ext cx="2592825" cy="738664"/>
          </a:xfrm>
          <a:prstGeom prst="rect">
            <a:avLst/>
          </a:prstGeom>
          <a:noFill/>
        </p:spPr>
        <p:txBody>
          <a:bodyPr wrap="none" lIns="0" tIns="0" rIns="0" bIns="0" rtlCol="0">
            <a:spAutoFit/>
          </a:bodyPr>
          <a:lstStyle/>
          <a:p>
            <a:pPr algn="ctr"/>
            <a:r>
              <a:rPr lang="ru-RU" sz="2400" dirty="0" smtClean="0"/>
              <a:t>Выбрал из списка </a:t>
            </a:r>
            <a:br>
              <a:rPr lang="ru-RU" sz="2400" dirty="0" smtClean="0"/>
            </a:br>
            <a:r>
              <a:rPr lang="ru-RU" sz="2400" dirty="0" smtClean="0"/>
              <a:t>запущенных</a:t>
            </a:r>
            <a:endParaRPr lang="en-GB" sz="2400"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878299" y="5675234"/>
            <a:ext cx="1258358" cy="369332"/>
          </a:xfrm>
          <a:prstGeom prst="rect">
            <a:avLst/>
          </a:prstGeom>
          <a:noFill/>
        </p:spPr>
        <p:txBody>
          <a:bodyPr wrap="none" lIns="0" tIns="0" rIns="0" bIns="0" rtlCol="0">
            <a:spAutoFit/>
          </a:bodyPr>
          <a:lstStyle/>
          <a:p>
            <a:r>
              <a:rPr lang="ru-RU" sz="2400" dirty="0" smtClean="0"/>
              <a:t>Из меню</a:t>
            </a:r>
            <a:endParaRPr lang="en-GB" sz="2400"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par>
                          <p:cTn id="16" fill="hold">
                            <p:stCondLst>
                              <p:cond delay="30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0"/>
                                        </p:tgtEl>
                                      </p:cBhvr>
                                    </p:animEffect>
                                    <p:set>
                                      <p:cBhvr>
                                        <p:cTn id="30" dur="1" fill="hold">
                                          <p:stCondLst>
                                            <p:cond delay="499"/>
                                          </p:stCondLst>
                                        </p:cTn>
                                        <p:tgtEl>
                                          <p:spTgt spid="30"/>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1" grpId="0"/>
      <p:bldP spid="22" grpId="0"/>
      <p:bldP spid="27" grpId="0" animBg="1"/>
      <p:bldP spid="27" grpId="1" animBg="1"/>
      <p:bldP spid="28" grpId="0"/>
      <p:bldP spid="29" grpId="0" animBg="1"/>
      <p:bldP spid="29" grpId="1" animBg="1"/>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Application.Resuming</a:t>
            </a:r>
            <a:r>
              <a:rPr lang="en-GB" dirty="0" smtClean="0"/>
              <a:t> </a:t>
            </a:r>
            <a:endParaRPr lang="en-GB" dirty="0"/>
          </a:p>
        </p:txBody>
      </p:sp>
      <p:sp>
        <p:nvSpPr>
          <p:cNvPr id="4" name="Rectangle 3"/>
          <p:cNvSpPr/>
          <p:nvPr/>
        </p:nvSpPr>
        <p:spPr>
          <a:xfrm>
            <a:off x="345440" y="1451313"/>
            <a:ext cx="11103610" cy="4401205"/>
          </a:xfrm>
          <a:prstGeom prst="rect">
            <a:avLst/>
          </a:prstGeom>
        </p:spPr>
        <p:txBody>
          <a:bodyPr wrap="square">
            <a:spAutoFit/>
          </a:bodyPr>
          <a:lstStyle/>
          <a:p>
            <a:r>
              <a:rPr lang="en-GB" sz="2000" dirty="0">
                <a:solidFill>
                  <a:srgbClr val="0000FF"/>
                </a:solidFill>
                <a:highlight>
                  <a:srgbClr val="FFFFFF"/>
                </a:highlight>
                <a:latin typeface="Consolas" panose="020B0609020204030204" pitchFamily="49" charset="0"/>
              </a:rPr>
              <a:t>sealed</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partial</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class</a:t>
            </a:r>
            <a:r>
              <a:rPr lang="en-GB" sz="2000" dirty="0">
                <a:solidFill>
                  <a:srgbClr val="000000"/>
                </a:solidFill>
                <a:highlight>
                  <a:srgbClr val="FFFFFF"/>
                </a:highlight>
                <a:latin typeface="Consolas" panose="020B0609020204030204" pitchFamily="49" charset="0"/>
              </a:rPr>
              <a:t> </a:t>
            </a:r>
            <a:r>
              <a:rPr lang="en-GB" sz="2000" dirty="0">
                <a:solidFill>
                  <a:srgbClr val="2B91AF"/>
                </a:solidFill>
                <a:highlight>
                  <a:srgbClr val="FFFFFF"/>
                </a:highlight>
                <a:latin typeface="Consolas" panose="020B0609020204030204" pitchFamily="49" charset="0"/>
              </a:rPr>
              <a:t>App</a:t>
            </a:r>
            <a:r>
              <a:rPr lang="en-GB" sz="2000" dirty="0">
                <a:solidFill>
                  <a:srgbClr val="000000"/>
                </a:solidFill>
                <a:highlight>
                  <a:srgbClr val="FFFFFF"/>
                </a:highlight>
                <a:latin typeface="Consolas" panose="020B0609020204030204" pitchFamily="49" charset="0"/>
              </a:rPr>
              <a:t> : </a:t>
            </a:r>
            <a:r>
              <a:rPr lang="en-GB" sz="2000" dirty="0">
                <a:solidFill>
                  <a:srgbClr val="2B91AF"/>
                </a:solidFill>
                <a:highlight>
                  <a:srgbClr val="FFFFFF"/>
                </a:highlight>
                <a:latin typeface="Consolas" panose="020B0609020204030204" pitchFamily="49" charset="0"/>
              </a:rPr>
              <a:t>Application</a:t>
            </a:r>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public</a:t>
            </a:r>
            <a:r>
              <a:rPr lang="en-GB" sz="2000" dirty="0">
                <a:solidFill>
                  <a:srgbClr val="000000"/>
                </a:solidFill>
                <a:highlight>
                  <a:srgbClr val="FFFFFF"/>
                </a:highlight>
                <a:latin typeface="Consolas" panose="020B0609020204030204" pitchFamily="49" charset="0"/>
              </a:rPr>
              <a:t> App()</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.InitializeComponent</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.Suspending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OnSuspending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r>
              <a:rPr lang="en-GB" sz="2000" dirty="0" err="1">
                <a:solidFill>
                  <a:srgbClr val="0000FF"/>
                </a:solidFill>
                <a:highlight>
                  <a:srgbClr val="FFFFFF"/>
                </a:highlight>
                <a:latin typeface="Consolas" panose="020B0609020204030204" pitchFamily="49" charset="0"/>
              </a:rPr>
              <a:t>this</a:t>
            </a:r>
            <a:r>
              <a:rPr lang="en-GB" sz="2000" dirty="0" err="1">
                <a:solidFill>
                  <a:srgbClr val="000000"/>
                </a:solidFill>
                <a:highlight>
                  <a:srgbClr val="FFFFFF"/>
                </a:highlight>
                <a:latin typeface="Consolas" panose="020B0609020204030204" pitchFamily="49" charset="0"/>
              </a:rPr>
              <a:t>.Resuming</a:t>
            </a:r>
            <a:r>
              <a:rPr lang="en-GB" sz="2000" dirty="0">
                <a:solidFill>
                  <a:srgbClr val="000000"/>
                </a:solidFill>
                <a:highlight>
                  <a:srgbClr val="FFFFFF"/>
                </a:highlight>
                <a:latin typeface="Consolas" panose="020B0609020204030204" pitchFamily="49" charset="0"/>
              </a:rPr>
              <a:t> +=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p>
          <a:p>
            <a:r>
              <a:rPr lang="en-GB" sz="2000" dirty="0">
                <a:solidFill>
                  <a:srgbClr val="000000"/>
                </a:solidFill>
                <a:highlight>
                  <a:srgbClr val="FFFFFF"/>
                </a:highlight>
                <a:latin typeface="Consolas" panose="020B0609020204030204" pitchFamily="49" charset="0"/>
              </a:rPr>
              <a:t>    }</a:t>
            </a: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private</a:t>
            </a:r>
            <a:r>
              <a:rPr lang="en-GB" sz="2000" dirty="0">
                <a:solidFill>
                  <a:srgbClr val="000000"/>
                </a:solidFill>
                <a:highlight>
                  <a:srgbClr val="FFFFFF"/>
                </a:highlight>
                <a:latin typeface="Consolas" panose="020B0609020204030204" pitchFamily="49" charset="0"/>
              </a:rPr>
              <a:t> </a:t>
            </a:r>
            <a:r>
              <a:rPr lang="en-GB" sz="2000" dirty="0">
                <a:solidFill>
                  <a:srgbClr val="0000FF"/>
                </a:solidFill>
                <a:highlight>
                  <a:srgbClr val="FFFFFF"/>
                </a:highlight>
                <a:latin typeface="Consolas" panose="020B0609020204030204" pitchFamily="49" charset="0"/>
              </a:rPr>
              <a:t>void</a:t>
            </a:r>
            <a:r>
              <a:rPr lang="en-GB" sz="2000" dirty="0">
                <a:solidFill>
                  <a:srgbClr val="000000"/>
                </a:solidFill>
                <a:highlight>
                  <a:srgbClr val="FFFFFF"/>
                </a:highlight>
                <a:latin typeface="Consolas" panose="020B0609020204030204" pitchFamily="49" charset="0"/>
              </a:rPr>
              <a:t> </a:t>
            </a:r>
            <a:r>
              <a:rPr lang="en-GB" sz="2000" dirty="0" err="1">
                <a:solidFill>
                  <a:srgbClr val="000000"/>
                </a:solidFill>
                <a:highlight>
                  <a:srgbClr val="FFFFFF"/>
                </a:highlight>
                <a:latin typeface="Consolas" panose="020B0609020204030204" pitchFamily="49" charset="0"/>
              </a:rPr>
              <a:t>OnResuming</a:t>
            </a:r>
            <a:r>
              <a:rPr lang="en-GB" sz="2000" dirty="0">
                <a:solidFill>
                  <a:srgbClr val="000000"/>
                </a:solidFill>
                <a:highlight>
                  <a:srgbClr val="FFFFFF"/>
                </a:highlight>
                <a:latin typeface="Consolas" panose="020B0609020204030204" pitchFamily="49" charset="0"/>
              </a:rPr>
              <a:t>(</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sender, </a:t>
            </a:r>
            <a:r>
              <a:rPr lang="en-GB" sz="2000" dirty="0">
                <a:solidFill>
                  <a:srgbClr val="0000FF"/>
                </a:solidFill>
                <a:highlight>
                  <a:srgbClr val="FFFFFF"/>
                </a:highlight>
                <a:latin typeface="Consolas" panose="020B0609020204030204" pitchFamily="49" charset="0"/>
              </a:rPr>
              <a:t>object</a:t>
            </a:r>
            <a:r>
              <a:rPr lang="en-GB" sz="2000" dirty="0">
                <a:solidFill>
                  <a:srgbClr val="000000"/>
                </a:solidFill>
                <a:highlight>
                  <a:srgbClr val="FFFFFF"/>
                </a:highlight>
                <a:latin typeface="Consolas" panose="020B0609020204030204" pitchFamily="49" charset="0"/>
              </a:rPr>
              <a:t> e)</a:t>
            </a:r>
          </a:p>
          <a:p>
            <a:r>
              <a:rPr lang="en-GB" sz="2000" dirty="0">
                <a:solidFill>
                  <a:srgbClr val="000000"/>
                </a:solidFill>
                <a:highlight>
                  <a:srgbClr val="FFFFFF"/>
                </a:highlight>
                <a:latin typeface="Consolas" panose="020B0609020204030204" pitchFamily="49" charset="0"/>
              </a:rPr>
              <a:t>    {</a:t>
            </a:r>
          </a:p>
          <a:p>
            <a:r>
              <a:rPr lang="en-GB" sz="2000" dirty="0">
                <a:solidFill>
                  <a:srgbClr val="000000"/>
                </a:solidFill>
                <a:highlight>
                  <a:srgbClr val="FFFFFF"/>
                </a:highlight>
                <a:latin typeface="Consolas" panose="020B0609020204030204" pitchFamily="49" charset="0"/>
              </a:rPr>
              <a:t>        </a:t>
            </a:r>
            <a:r>
              <a:rPr lang="en-GB" sz="2000" dirty="0">
                <a:solidFill>
                  <a:srgbClr val="008000"/>
                </a:solidFill>
                <a:highlight>
                  <a:srgbClr val="FFFFFF"/>
                </a:highlight>
                <a:latin typeface="Consolas" panose="020B0609020204030204" pitchFamily="49" charset="0"/>
              </a:rPr>
              <a:t>// TODO: whatever you need to do to resume your app</a:t>
            </a:r>
            <a:endParaRPr lang="en-GB" sz="2000" dirty="0">
              <a:solidFill>
                <a:srgbClr val="000000"/>
              </a:solidFill>
              <a:highlight>
                <a:srgbClr val="FFFFFF"/>
              </a:highlight>
              <a:latin typeface="Consolas" panose="020B0609020204030204" pitchFamily="49" charset="0"/>
            </a:endParaRPr>
          </a:p>
          <a:p>
            <a:endParaRPr lang="en-GB" sz="2000" dirty="0">
              <a:solidFill>
                <a:srgbClr val="000000"/>
              </a:solidFill>
              <a:highlight>
                <a:srgbClr val="FFFFFF"/>
              </a:highlight>
              <a:latin typeface="Consolas" panose="020B0609020204030204" pitchFamily="49" charset="0"/>
            </a:endParaRPr>
          </a:p>
          <a:p>
            <a:r>
              <a:rPr lang="en-GB" sz="2000" dirty="0">
                <a:solidFill>
                  <a:srgbClr val="000000"/>
                </a:solidFill>
                <a:highlight>
                  <a:srgbClr val="FFFFFF"/>
                </a:highlight>
                <a:latin typeface="Consolas" panose="020B0609020204030204" pitchFamily="49" charset="0"/>
              </a:rPr>
              <a:t>    }</a:t>
            </a:r>
            <a:endParaRPr lang="en-GB" sz="4800" dirty="0"/>
          </a:p>
        </p:txBody>
      </p:sp>
      <p:sp>
        <p:nvSpPr>
          <p:cNvPr id="5" name="Rounded Rectangle 4"/>
          <p:cNvSpPr/>
          <p:nvPr/>
        </p:nvSpPr>
        <p:spPr bwMode="auto">
          <a:xfrm>
            <a:off x="1285874" y="3295650"/>
            <a:ext cx="4714875" cy="428625"/>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при возобновлении</a:t>
            </a:r>
            <a:r>
              <a:rPr lang="en-GB" sz="4400" dirty="0" smtClean="0"/>
              <a:t>?</a:t>
            </a:r>
            <a:endParaRPr lang="en-GB" sz="4400" dirty="0"/>
          </a:p>
        </p:txBody>
      </p:sp>
      <p:sp>
        <p:nvSpPr>
          <p:cNvPr id="3" name="Text Placeholder 2"/>
          <p:cNvSpPr>
            <a:spLocks noGrp="1"/>
          </p:cNvSpPr>
          <p:nvPr>
            <p:ph type="body" sz="quarter" idx="10"/>
          </p:nvPr>
        </p:nvSpPr>
        <p:spPr>
          <a:xfrm>
            <a:off x="368479" y="1444358"/>
            <a:ext cx="6804954" cy="3815916"/>
          </a:xfrm>
        </p:spPr>
        <p:txBody>
          <a:bodyPr/>
          <a:lstStyle/>
          <a:p>
            <a:r>
              <a:rPr lang="ru-RU" sz="3200" dirty="0" smtClean="0"/>
              <a:t>Загрузить актуальные данные, которые могли измениться пока приложение было приостановлено</a:t>
            </a:r>
          </a:p>
          <a:p>
            <a:endParaRPr lang="en-GB" sz="3200" dirty="0" smtClean="0"/>
          </a:p>
          <a:p>
            <a:r>
              <a:rPr lang="ru-RU" sz="3200" dirty="0" smtClean="0"/>
              <a:t>Оценить длительность приостановки приложения</a:t>
            </a:r>
            <a:endParaRPr lang="en-GB" sz="200" dirty="0" smtClean="0"/>
          </a:p>
          <a:p>
            <a:pPr lvl="1"/>
            <a:endParaRPr lang="en-GB" dirty="0" smtClean="0"/>
          </a:p>
        </p:txBody>
      </p:sp>
    </p:spTree>
    <p:extLst>
      <p:ext uri="{BB962C8B-B14F-4D97-AF65-F5344CB8AC3E}">
        <p14:creationId xmlns:p14="http://schemas.microsoft.com/office/powerpoint/2010/main" val="2341739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ru-RU" sz="3200" dirty="0" smtClean="0"/>
              <a:t>Инструмент </a:t>
            </a:r>
            <a:r>
              <a:rPr lang="en-GB" sz="3200" dirty="0"/>
              <a:t>Debug Location </a:t>
            </a:r>
            <a:r>
              <a:rPr lang="ru-RU" sz="3200" dirty="0" smtClean="0"/>
              <a:t>в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en-GB" sz="4400" dirty="0" smtClean="0"/>
              <a:t>Debug Location</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2238872"/>
            <a:ext cx="11106686" cy="1813958"/>
          </a:xfrm>
        </p:spPr>
        <p:txBody>
          <a:bodyPr/>
          <a:lstStyle/>
          <a:p>
            <a:r>
              <a:rPr lang="ru-RU" dirty="0" smtClean="0"/>
              <a:t>Прекращение работы приложения системой</a:t>
            </a:r>
            <a:endParaRPr lang="en-GB" dirty="0"/>
          </a:p>
        </p:txBody>
      </p:sp>
    </p:spTree>
    <p:extLst>
      <p:ext uri="{BB962C8B-B14F-4D97-AF65-F5344CB8AC3E}">
        <p14:creationId xmlns:p14="http://schemas.microsoft.com/office/powerpoint/2010/main" val="57147778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sz="4000" dirty="0" smtClean="0"/>
              <a:t>Система прекращает работу приложения</a:t>
            </a:r>
            <a:endParaRPr lang="en-GB" sz="4000" dirty="0"/>
          </a:p>
        </p:txBody>
      </p:sp>
      <p:grpSp>
        <p:nvGrpSpPr>
          <p:cNvPr id="5" name="Group 4"/>
          <p:cNvGrpSpPr/>
          <p:nvPr/>
        </p:nvGrpSpPr>
        <p:grpSpPr>
          <a:xfrm>
            <a:off x="1078425" y="1422005"/>
            <a:ext cx="2775439" cy="4654728"/>
            <a:chOff x="1658582" y="1426191"/>
            <a:chExt cx="2775439" cy="4654728"/>
          </a:xfrm>
        </p:grpSpPr>
        <p:sp>
          <p:nvSpPr>
            <p:cNvPr id="8" name="TextBox 7"/>
            <p:cNvSpPr txBox="1"/>
            <p:nvPr/>
          </p:nvSpPr>
          <p:spPr>
            <a:xfrm>
              <a:off x="1658582" y="5477420"/>
              <a:ext cx="2775439" cy="603499"/>
            </a:xfrm>
            <a:prstGeom prst="rect">
              <a:avLst/>
            </a:prstGeom>
            <a:noFill/>
          </p:spPr>
          <p:txBody>
            <a:bodyPr wrap="none" lIns="0" tIns="0" rIns="0" bIns="0" rtlCol="0">
              <a:spAutoFit/>
            </a:bodyPr>
            <a:lstStyle/>
            <a:p>
              <a:pPr algn="ctr"/>
              <a:r>
                <a:rPr lang="ru-RU" sz="1961" dirty="0" smtClean="0">
                  <a:gradFill>
                    <a:gsLst>
                      <a:gs pos="1250">
                        <a:schemeClr val="tx1"/>
                      </a:gs>
                      <a:gs pos="100000">
                        <a:schemeClr val="tx1"/>
                      </a:gs>
                    </a:gsLst>
                    <a:lin ang="5400000" scaled="0"/>
                  </a:gradFill>
                </a:rPr>
                <a:t>Пользователь запускает</a:t>
              </a:r>
              <a:br>
                <a:rPr lang="ru-RU" sz="1961" dirty="0" smtClean="0">
                  <a:gradFill>
                    <a:gsLst>
                      <a:gs pos="1250">
                        <a:schemeClr val="tx1"/>
                      </a:gs>
                      <a:gs pos="100000">
                        <a:schemeClr val="tx1"/>
                      </a:gs>
                    </a:gsLst>
                    <a:lin ang="5400000" scaled="0"/>
                  </a:gradFill>
                </a:rPr>
              </a:br>
              <a:r>
                <a:rPr lang="ru-RU" sz="1961" dirty="0" smtClean="0">
                  <a:gradFill>
                    <a:gsLst>
                      <a:gs pos="1250">
                        <a:schemeClr val="tx1"/>
                      </a:gs>
                      <a:gs pos="100000">
                        <a:schemeClr val="tx1"/>
                      </a:gs>
                    </a:gsLst>
                    <a:lin ang="5400000" scaled="0"/>
                  </a:gradFill>
                </a:rPr>
                <a:t>другие приложения</a:t>
              </a:r>
              <a:endParaRPr lang="en-GB" sz="1961"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4294143" y="1422004"/>
            <a:ext cx="2819811" cy="4654729"/>
            <a:chOff x="4416166" y="1422004"/>
            <a:chExt cx="2819811" cy="4654729"/>
          </a:xfrm>
        </p:grpSpPr>
        <p:sp>
          <p:nvSpPr>
            <p:cNvPr id="12" name="TextBox 11"/>
            <p:cNvSpPr txBox="1"/>
            <p:nvPr/>
          </p:nvSpPr>
          <p:spPr>
            <a:xfrm>
              <a:off x="4416166" y="5473234"/>
              <a:ext cx="2819811" cy="603499"/>
            </a:xfrm>
            <a:prstGeom prst="rect">
              <a:avLst/>
            </a:prstGeom>
            <a:noFill/>
          </p:spPr>
          <p:txBody>
            <a:bodyPr wrap="none" lIns="0" tIns="0" rIns="0" bIns="0" rtlCol="0">
              <a:spAutoFit/>
            </a:bodyPr>
            <a:lstStyle/>
            <a:p>
              <a:pPr algn="ctr"/>
              <a:r>
                <a:rPr lang="ru-RU" sz="1961" dirty="0" smtClean="0">
                  <a:gradFill>
                    <a:gsLst>
                      <a:gs pos="1250">
                        <a:schemeClr val="tx1"/>
                      </a:gs>
                      <a:gs pos="100000">
                        <a:schemeClr val="tx1"/>
                      </a:gs>
                    </a:gsLst>
                    <a:lin ang="5400000" scaled="0"/>
                  </a:gradFill>
                </a:rPr>
                <a:t>Операционной системе </a:t>
              </a:r>
              <a:br>
                <a:rPr lang="ru-RU" sz="1961" dirty="0" smtClean="0">
                  <a:gradFill>
                    <a:gsLst>
                      <a:gs pos="1250">
                        <a:schemeClr val="tx1"/>
                      </a:gs>
                      <a:gs pos="100000">
                        <a:schemeClr val="tx1"/>
                      </a:gs>
                    </a:gsLst>
                    <a:lin ang="5400000" scaled="0"/>
                  </a:gradFill>
                </a:rPr>
              </a:br>
              <a:r>
                <a:rPr lang="ru-RU" sz="1961" dirty="0" smtClean="0">
                  <a:gradFill>
                    <a:gsLst>
                      <a:gs pos="1250">
                        <a:schemeClr val="tx1"/>
                      </a:gs>
                      <a:gs pos="100000">
                        <a:schemeClr val="tx1"/>
                      </a:gs>
                    </a:gsLst>
                    <a:lin ang="5400000" scaled="0"/>
                  </a:gradFill>
                </a:rPr>
                <a:t>не достаточно памяти</a:t>
              </a:r>
              <a:endParaRPr lang="en-GB" sz="1961"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7878268" y="1422004"/>
            <a:ext cx="2473561" cy="4647763"/>
            <a:chOff x="7849693" y="1422004"/>
            <a:chExt cx="2473561" cy="4647763"/>
          </a:xfrm>
        </p:grpSpPr>
        <p:sp>
          <p:nvSpPr>
            <p:cNvPr id="16" name="TextBox 15"/>
            <p:cNvSpPr txBox="1"/>
            <p:nvPr/>
          </p:nvSpPr>
          <p:spPr>
            <a:xfrm>
              <a:off x="7849693" y="5466268"/>
              <a:ext cx="2473561" cy="603499"/>
            </a:xfrm>
            <a:prstGeom prst="rect">
              <a:avLst/>
            </a:prstGeom>
            <a:noFill/>
          </p:spPr>
          <p:txBody>
            <a:bodyPr wrap="none" lIns="0" tIns="0" rIns="0" bIns="0" rtlCol="0">
              <a:spAutoFit/>
            </a:bodyPr>
            <a:lstStyle/>
            <a:p>
              <a:pPr algn="ctr"/>
              <a:r>
                <a:rPr lang="ru-RU" sz="1961" dirty="0" smtClean="0">
                  <a:gradFill>
                    <a:gsLst>
                      <a:gs pos="1250">
                        <a:schemeClr val="tx1"/>
                      </a:gs>
                      <a:gs pos="100000">
                        <a:schemeClr val="tx1"/>
                      </a:gs>
                    </a:gsLst>
                    <a:lin ang="5400000" scaled="0"/>
                  </a:gradFill>
                </a:rPr>
                <a:t>Систему прекращает </a:t>
              </a:r>
              <a:br>
                <a:rPr lang="ru-RU" sz="1961" dirty="0" smtClean="0">
                  <a:gradFill>
                    <a:gsLst>
                      <a:gs pos="1250">
                        <a:schemeClr val="tx1"/>
                      </a:gs>
                      <a:gs pos="100000">
                        <a:schemeClr val="tx1"/>
                      </a:gs>
                    </a:gsLst>
                    <a:lin ang="5400000" scaled="0"/>
                  </a:gradFill>
                </a:rPr>
              </a:br>
              <a:r>
                <a:rPr lang="ru-RU" sz="1961" dirty="0" smtClean="0">
                  <a:gradFill>
                    <a:gsLst>
                      <a:gs pos="1250">
                        <a:schemeClr val="tx1"/>
                      </a:gs>
                      <a:gs pos="100000">
                        <a:schemeClr val="tx1"/>
                      </a:gs>
                    </a:gsLst>
                    <a:lin ang="5400000" scaled="0"/>
                  </a:gradFill>
                </a:rPr>
                <a:t>работу приложения</a:t>
              </a:r>
              <a:endParaRPr lang="en-GB" sz="1961"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4953364" y="2166429"/>
            <a:ext cx="4629936" cy="4168456"/>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2463141" y="1422004"/>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500"/>
                            </p:stCondLst>
                            <p:childTnLst>
                              <p:par>
                                <p:cTn id="9" presetID="21" presetClass="entr" presetSubtype="1"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heel(1)">
                                      <p:cBhvr>
                                        <p:cTn id="11" dur="1000"/>
                                        <p:tgtEl>
                                          <p:spTgt spid="27"/>
                                        </p:tgtEl>
                                      </p:cBhvr>
                                    </p:animEffect>
                                  </p:childTnLst>
                                </p:cTn>
                              </p:par>
                            </p:childTnLst>
                          </p:cTn>
                        </p:par>
                        <p:par>
                          <p:cTn id="12" fill="hold">
                            <p:stCondLst>
                              <p:cond delay="2500"/>
                            </p:stCondLst>
                            <p:childTnLst>
                              <p:par>
                                <p:cTn id="13" presetID="10" presetClass="entr" presetSubtype="0" fill="hold" nodeType="afterEffect">
                                  <p:stCondLst>
                                    <p:cond delay="20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0"/>
                            </p:stCondLst>
                            <p:childTnLst>
                              <p:par>
                                <p:cTn id="17" presetID="10" presetClass="entr" presetSubtype="0" fill="hold" nodeType="afterEffect">
                                  <p:stCondLst>
                                    <p:cond delay="20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7500"/>
                            </p:stCondLst>
                            <p:childTnLst>
                              <p:par>
                                <p:cTn id="21" presetID="22" presetClass="entr" presetSubtype="8" fill="hold"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Пользователь</a:t>
            </a:r>
            <a:r>
              <a:rPr lang="en-GB" sz="4400" dirty="0" smtClean="0"/>
              <a:t> ‘</a:t>
            </a:r>
            <a:r>
              <a:rPr lang="ru-RU" sz="4400" dirty="0" smtClean="0"/>
              <a:t>возвращается</a:t>
            </a:r>
            <a:r>
              <a:rPr lang="en-GB" sz="4400" dirty="0" smtClean="0"/>
              <a:t>’ </a:t>
            </a:r>
            <a:r>
              <a:rPr lang="ru-RU" sz="4400" dirty="0" smtClean="0"/>
              <a:t>в приложение</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z="4400" dirty="0" smtClean="0"/>
              <a:t>Что необходимо сделать в состоянии </a:t>
            </a:r>
            <a:r>
              <a:rPr lang="en-US" sz="4400" dirty="0" smtClean="0"/>
              <a:t>Suspend</a:t>
            </a:r>
            <a:r>
              <a:rPr lang="en-GB" sz="4400" dirty="0" smtClean="0"/>
              <a:t>?</a:t>
            </a:r>
            <a:endParaRPr lang="en-GB" sz="4400" dirty="0"/>
          </a:p>
        </p:txBody>
      </p:sp>
      <p:sp>
        <p:nvSpPr>
          <p:cNvPr id="3" name="Text Placeholder 2"/>
          <p:cNvSpPr>
            <a:spLocks noGrp="1"/>
          </p:cNvSpPr>
          <p:nvPr>
            <p:ph type="body" sz="quarter" idx="10"/>
          </p:nvPr>
        </p:nvSpPr>
        <p:spPr>
          <a:xfrm>
            <a:off x="325946" y="1235454"/>
            <a:ext cx="6096119" cy="4124206"/>
          </a:xfrm>
        </p:spPr>
        <p:txBody>
          <a:bodyPr/>
          <a:lstStyle/>
          <a:p>
            <a:r>
              <a:rPr lang="ru-RU" sz="3200" dirty="0" smtClean="0"/>
              <a:t>Сохранить данные</a:t>
            </a:r>
          </a:p>
          <a:p>
            <a:endParaRPr lang="en-GB" sz="3200" dirty="0" smtClean="0"/>
          </a:p>
          <a:p>
            <a:r>
              <a:rPr lang="ru-RU" sz="3200" dirty="0" smtClean="0"/>
              <a:t>Нет оповещений о прекращении работы</a:t>
            </a:r>
          </a:p>
          <a:p>
            <a:endParaRPr lang="en-GB" sz="3200" dirty="0" smtClean="0"/>
          </a:p>
          <a:p>
            <a:r>
              <a:rPr lang="ru-RU" sz="3200" dirty="0" smtClean="0"/>
              <a:t>С</a:t>
            </a:r>
            <a:r>
              <a:rPr lang="ru-RU" sz="3200" dirty="0" smtClean="0"/>
              <a:t>охранить состояние сессии, чтобы вернуть пользователя на то же место, где он остановился</a:t>
            </a:r>
            <a:endParaRPr lang="en-GB" sz="3200" dirty="0"/>
          </a:p>
        </p:txBody>
      </p:sp>
    </p:spTree>
    <p:extLst>
      <p:ext uri="{BB962C8B-B14F-4D97-AF65-F5344CB8AC3E}">
        <p14:creationId xmlns:p14="http://schemas.microsoft.com/office/powerpoint/2010/main" val="30343188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Демонстрация</a:t>
            </a:r>
            <a:endParaRPr lang="en-US" dirty="0"/>
          </a:p>
        </p:txBody>
      </p:sp>
      <p:sp>
        <p:nvSpPr>
          <p:cNvPr id="2" name="Text Placeholder 1"/>
          <p:cNvSpPr>
            <a:spLocks noGrp="1"/>
          </p:cNvSpPr>
          <p:nvPr>
            <p:ph type="body" sz="quarter" idx="12"/>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5100449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Содержание</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ru-RU" dirty="0"/>
              <a:t>Ж</a:t>
            </a:r>
            <a:r>
              <a:rPr lang="ru-RU" dirty="0" smtClean="0"/>
              <a:t>изненный </a:t>
            </a:r>
            <a:r>
              <a:rPr lang="ru-RU" dirty="0" smtClean="0"/>
              <a:t>цикл </a:t>
            </a:r>
            <a:r>
              <a:rPr lang="ru-RU" dirty="0" smtClean="0"/>
              <a:t>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endParaRPr lang="en-US" dirty="0"/>
          </a:p>
        </p:txBody>
      </p:sp>
    </p:spTree>
    <p:extLst>
      <p:ext uri="{BB962C8B-B14F-4D97-AF65-F5344CB8AC3E}">
        <p14:creationId xmlns:p14="http://schemas.microsoft.com/office/powerpoint/2010/main" val="126972385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2238872"/>
            <a:ext cx="11106686" cy="1813958"/>
          </a:xfrm>
        </p:spPr>
        <p:txBody>
          <a:bodyPr/>
          <a:lstStyle/>
          <a:p>
            <a:r>
              <a:rPr lang="ru-RU" dirty="0" smtClean="0"/>
              <a:t>Прекращение работы приложения пользователем</a:t>
            </a:r>
            <a:endParaRPr lang="en-GB" dirty="0"/>
          </a:p>
        </p:txBody>
      </p:sp>
    </p:spTree>
    <p:extLst>
      <p:ext uri="{BB962C8B-B14F-4D97-AF65-F5344CB8AC3E}">
        <p14:creationId xmlns:p14="http://schemas.microsoft.com/office/powerpoint/2010/main" val="327615442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ru-RU" sz="3200" dirty="0" smtClean="0">
                <a:solidFill>
                  <a:schemeClr val="tx1"/>
                </a:solidFill>
              </a:rPr>
              <a:t>Используя переключатель задач на телефоне</a:t>
            </a:r>
            <a:endParaRPr lang="en-GB" sz="3200" dirty="0" smtClean="0">
              <a:solidFill>
                <a:schemeClr val="tx1"/>
              </a:solidFill>
            </a:endParaRPr>
          </a:p>
          <a:p>
            <a:r>
              <a:rPr lang="ru-RU" sz="3200" dirty="0" smtClean="0">
                <a:solidFill>
                  <a:schemeClr val="tx1"/>
                </a:solidFill>
              </a:rPr>
              <a:t>Кнопкой</a:t>
            </a:r>
            <a:r>
              <a:rPr lang="en-GB" sz="3200" dirty="0" smtClean="0">
                <a:solidFill>
                  <a:schemeClr val="tx1"/>
                </a:solidFill>
              </a:rPr>
              <a:t> </a:t>
            </a:r>
            <a:r>
              <a:rPr lang="en-GB" sz="3200" dirty="0" smtClean="0">
                <a:solidFill>
                  <a:schemeClr val="tx1"/>
                </a:solidFill>
              </a:rPr>
              <a:t>‘X’, </a:t>
            </a:r>
            <a:r>
              <a:rPr lang="en-GB" sz="3200" dirty="0" smtClean="0">
                <a:solidFill>
                  <a:schemeClr val="tx1"/>
                </a:solidFill>
              </a:rPr>
              <a:t>ALT-F4</a:t>
            </a:r>
            <a:r>
              <a:rPr lang="ru-RU" sz="3200" dirty="0" smtClean="0">
                <a:solidFill>
                  <a:schemeClr val="tx1"/>
                </a:solidFill>
              </a:rPr>
              <a:t> и т.д. на компьютере</a:t>
            </a:r>
            <a:endParaRPr lang="en-GB" sz="3200" dirty="0">
              <a:solidFill>
                <a:schemeClr val="tx1"/>
              </a:solidFill>
            </a:endParaRP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Приложение закрывается пользователем</a:t>
            </a:r>
            <a:endParaRPr lang="en-GB" dirty="0"/>
          </a:p>
        </p:txBody>
      </p:sp>
      <p:sp>
        <p:nvSpPr>
          <p:cNvPr id="3" name="Text Placeholder 2"/>
          <p:cNvSpPr>
            <a:spLocks noGrp="1"/>
          </p:cNvSpPr>
          <p:nvPr>
            <p:ph type="body" sz="quarter" idx="10"/>
          </p:nvPr>
        </p:nvSpPr>
        <p:spPr>
          <a:xfrm>
            <a:off x="542261" y="1655338"/>
            <a:ext cx="7513794" cy="3631763"/>
          </a:xfrm>
        </p:spPr>
        <p:txBody>
          <a:bodyPr/>
          <a:lstStyle/>
          <a:p>
            <a:r>
              <a:rPr lang="ru-RU" sz="2800" dirty="0" smtClean="0">
                <a:solidFill>
                  <a:schemeClr val="tx1"/>
                </a:solidFill>
              </a:rPr>
              <a:t>Приложение</a:t>
            </a:r>
            <a:r>
              <a:rPr lang="ru-RU" sz="2800" dirty="0">
                <a:solidFill>
                  <a:schemeClr val="tx1"/>
                </a:solidFill>
              </a:rPr>
              <a:t> </a:t>
            </a:r>
            <a:r>
              <a:rPr lang="ru-RU" sz="2800" dirty="0" smtClean="0">
                <a:solidFill>
                  <a:schemeClr val="tx1"/>
                </a:solidFill>
              </a:rPr>
              <a:t>прекращает свою работу после</a:t>
            </a:r>
            <a:r>
              <a:rPr lang="ru-RU" sz="2800" dirty="0" smtClean="0">
                <a:solidFill>
                  <a:schemeClr val="tx1"/>
                </a:solidFill>
              </a:rPr>
              <a:t> </a:t>
            </a:r>
            <a:r>
              <a:rPr lang="en-GB" sz="2800" dirty="0" smtClean="0">
                <a:solidFill>
                  <a:schemeClr val="tx1"/>
                </a:solidFill>
              </a:rPr>
              <a:t>10 </a:t>
            </a:r>
            <a:r>
              <a:rPr lang="ru-RU" sz="2800" dirty="0" smtClean="0">
                <a:solidFill>
                  <a:schemeClr val="tx1"/>
                </a:solidFill>
              </a:rPr>
              <a:t>секунд </a:t>
            </a:r>
          </a:p>
          <a:p>
            <a:endParaRPr lang="en-GB" sz="2800" dirty="0" smtClean="0">
              <a:solidFill>
                <a:schemeClr val="tx1"/>
              </a:solidFill>
            </a:endParaRPr>
          </a:p>
          <a:p>
            <a:r>
              <a:rPr lang="ru-RU" sz="2800" dirty="0" smtClean="0">
                <a:solidFill>
                  <a:schemeClr val="tx1"/>
                </a:solidFill>
              </a:rPr>
              <a:t>При следующем запуске возьмите значение </a:t>
            </a:r>
            <a:r>
              <a:rPr lang="en-GB" sz="2800" dirty="0" err="1" smtClean="0">
                <a:solidFill>
                  <a:schemeClr val="tx1"/>
                </a:solidFill>
              </a:rPr>
              <a:t>PreviousExecutionState</a:t>
            </a:r>
            <a:r>
              <a:rPr lang="en-GB" sz="2800" dirty="0" smtClean="0">
                <a:solidFill>
                  <a:schemeClr val="tx1"/>
                </a:solidFill>
              </a:rPr>
              <a:t> </a:t>
            </a:r>
            <a:r>
              <a:rPr lang="ru-RU" sz="2800" dirty="0" smtClean="0">
                <a:solidFill>
                  <a:schemeClr val="tx1"/>
                </a:solidFill>
              </a:rPr>
              <a:t>из переменной </a:t>
            </a:r>
            <a:r>
              <a:rPr lang="en-GB" sz="2800" dirty="0" err="1" smtClean="0">
                <a:solidFill>
                  <a:schemeClr val="tx1"/>
                </a:solidFill>
              </a:rPr>
              <a:t>LaunchActivatedEventArgs</a:t>
            </a:r>
            <a:endParaRPr lang="ru-RU" sz="2800" dirty="0" smtClean="0">
              <a:solidFill>
                <a:schemeClr val="tx1"/>
              </a:solidFill>
            </a:endParaRPr>
          </a:p>
          <a:p>
            <a:endParaRPr lang="en-GB" sz="2800" dirty="0" smtClean="0">
              <a:solidFill>
                <a:schemeClr val="tx1"/>
              </a:solidFill>
            </a:endParaRPr>
          </a:p>
          <a:p>
            <a:r>
              <a:rPr lang="ru-RU" sz="2800" dirty="0" smtClean="0">
                <a:solidFill>
                  <a:schemeClr val="tx1"/>
                </a:solidFill>
              </a:rPr>
              <a:t>Состояние </a:t>
            </a:r>
            <a:r>
              <a:rPr lang="en-GB" sz="2800" dirty="0" smtClean="0">
                <a:solidFill>
                  <a:schemeClr val="tx1"/>
                </a:solidFill>
              </a:rPr>
              <a:t>‘</a:t>
            </a:r>
            <a:r>
              <a:rPr lang="en-GB" sz="2800" dirty="0" err="1" smtClean="0">
                <a:solidFill>
                  <a:schemeClr val="tx1"/>
                </a:solidFill>
              </a:rPr>
              <a:t>ClosedByUser</a:t>
            </a:r>
            <a:r>
              <a:rPr lang="en-GB" sz="2800" dirty="0" smtClean="0">
                <a:solidFill>
                  <a:schemeClr val="tx1"/>
                </a:solidFill>
              </a:rPr>
              <a:t>’</a:t>
            </a:r>
            <a:endParaRPr lang="en-GB" sz="2800" dirty="0" smtClean="0">
              <a:solidFill>
                <a:schemeClr val="tx1"/>
              </a:solidFill>
            </a:endParaRPr>
          </a:p>
        </p:txBody>
      </p:sp>
    </p:spTree>
    <p:extLst>
      <p:ext uri="{BB962C8B-B14F-4D97-AF65-F5344CB8AC3E}">
        <p14:creationId xmlns:p14="http://schemas.microsoft.com/office/powerpoint/2010/main" val="424378600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Заключение</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ru-RU" dirty="0" smtClean="0"/>
              <a:t>Жизненный цикл приложения</a:t>
            </a:r>
            <a:endParaRPr lang="en-US" dirty="0" smtClean="0"/>
          </a:p>
          <a:p>
            <a:r>
              <a:rPr lang="ru-RU" dirty="0" smtClean="0"/>
              <a:t>Состояния выполнения приложения</a:t>
            </a:r>
            <a:endParaRPr lang="en-US" dirty="0" smtClean="0"/>
          </a:p>
          <a:p>
            <a:r>
              <a:rPr lang="ru-RU" dirty="0" smtClean="0"/>
              <a:t>Обработка переключения состояний</a:t>
            </a:r>
          </a:p>
          <a:p>
            <a:endParaRPr lang="ru-RU" dirty="0"/>
          </a:p>
          <a:p>
            <a:r>
              <a:rPr lang="ru-RU" dirty="0" smtClean="0">
                <a:solidFill>
                  <a:schemeClr val="tx1"/>
                </a:solidFill>
              </a:rPr>
              <a:t>Ресурсы:</a:t>
            </a: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выглядит жизненный цикл приложения </a:t>
            </a:r>
            <a:endParaRPr lang="en-US" dirty="0"/>
          </a:p>
        </p:txBody>
      </p:sp>
      <p:grpSp>
        <p:nvGrpSpPr>
          <p:cNvPr id="7" name="Group 6"/>
          <p:cNvGrpSpPr>
            <a:grpSpLocks noChangeAspect="1"/>
          </p:cNvGrpSpPr>
          <p:nvPr/>
        </p:nvGrpSpPr>
        <p:grpSpPr>
          <a:xfrm>
            <a:off x="428848" y="1933238"/>
            <a:ext cx="8223157" cy="1377036"/>
            <a:chOff x="481934" y="1543180"/>
            <a:chExt cx="11326817"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br>
                <a:rPr lang="ru-RU" sz="1600" dirty="0" smtClean="0">
                  <a:gradFill>
                    <a:gsLst>
                      <a:gs pos="0">
                        <a:srgbClr val="FFFFFF"/>
                      </a:gs>
                      <a:gs pos="100000">
                        <a:srgbClr val="FFFFFF"/>
                      </a:gs>
                    </a:gsLst>
                    <a:lin ang="5400000" scaled="0"/>
                  </a:gradFill>
                </a:rPr>
              </a:br>
              <a:r>
                <a:rPr lang="ru-RU" sz="1600" dirty="0" smtClean="0">
                  <a:gradFill>
                    <a:gsLst>
                      <a:gs pos="0">
                        <a:srgbClr val="FFFFFF"/>
                      </a:gs>
                      <a:gs pos="100000">
                        <a:srgbClr val="FFFFFF"/>
                      </a:gs>
                    </a:gsLst>
                    <a:lin ang="5400000" scaled="0"/>
                  </a:gradFill>
                </a:rPr>
                <a:t>запущено</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Приложение</a:t>
              </a:r>
              <a:endParaRPr lang="en-US" sz="1600" dirty="0">
                <a:gradFill>
                  <a:gsLst>
                    <a:gs pos="0">
                      <a:srgbClr val="FFFFFF"/>
                    </a:gs>
                    <a:gs pos="100000">
                      <a:srgbClr val="FFFFFF"/>
                    </a:gs>
                  </a:gsLst>
                  <a:lin ang="5400000" scaled="0"/>
                </a:gradFill>
              </a:endParaRPr>
            </a:p>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приостановлено</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Приостановка</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18636"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600" dirty="0" smtClean="0">
                  <a:gradFill>
                    <a:gsLst>
                      <a:gs pos="0">
                        <a:srgbClr val="FFFFFF"/>
                      </a:gs>
                      <a:gs pos="100000">
                        <a:srgbClr val="FFFFFF"/>
                      </a:gs>
                    </a:gsLst>
                    <a:lin ang="5400000" scaled="0"/>
                  </a:gradFill>
                </a:rPr>
                <a:t>Работа приложения прекращена</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1964998"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Недостаточно памяти</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ru-RU" sz="1200" dirty="0" smtClean="0">
                  <a:gradFill>
                    <a:gsLst>
                      <a:gs pos="0">
                        <a:srgbClr val="FFFFFF"/>
                      </a:gs>
                      <a:gs pos="100000">
                        <a:srgbClr val="FFFFFF"/>
                      </a:gs>
                    </a:gsLst>
                    <a:lin ang="5400000" scaled="0"/>
                  </a:gradFill>
                </a:rPr>
                <a:t>Возобновление</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Состояния приложения</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2532950" y="5103629"/>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84521" y="1552353"/>
            <a:ext cx="1240465"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Запуск</a:t>
            </a:r>
            <a:endParaRPr lang="ru-RU" sz="1400" dirty="0" smtClean="0">
              <a:solidFill>
                <a:srgbClr val="5B8FD5"/>
              </a:solidFill>
            </a:endParaRPr>
          </a:p>
        </p:txBody>
      </p:sp>
      <p:sp>
        <p:nvSpPr>
          <p:cNvPr id="14" name="TextBox 13"/>
          <p:cNvSpPr txBox="1"/>
          <p:nvPr/>
        </p:nvSpPr>
        <p:spPr>
          <a:xfrm>
            <a:off x="4683851" y="1552353"/>
            <a:ext cx="2043014"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Приостановка</a:t>
            </a:r>
            <a:endParaRPr lang="ru-RU" sz="1400" dirty="0" smtClean="0">
              <a:solidFill>
                <a:srgbClr val="5B8FD5"/>
              </a:solidFill>
            </a:endParaRPr>
          </a:p>
        </p:txBody>
      </p:sp>
      <p:sp>
        <p:nvSpPr>
          <p:cNvPr id="15" name="TextBox 14"/>
          <p:cNvSpPr txBox="1"/>
          <p:nvPr/>
        </p:nvSpPr>
        <p:spPr>
          <a:xfrm>
            <a:off x="2782890" y="3717850"/>
            <a:ext cx="1651019" cy="4893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ru-RU" sz="1400" dirty="0" smtClean="0">
                <a:solidFill>
                  <a:srgbClr val="5B8FD5"/>
                </a:solidFill>
              </a:rPr>
              <a:t>Возобновление</a:t>
            </a:r>
            <a:endParaRPr lang="ru-RU" sz="1400" dirty="0" smtClean="0">
              <a:solidFill>
                <a:srgbClr val="5B8FD5"/>
              </a:solidFill>
            </a:endParaRPr>
          </a:p>
        </p:txBody>
      </p:sp>
    </p:spTree>
    <p:extLst>
      <p:ext uri="{BB962C8B-B14F-4D97-AF65-F5344CB8AC3E}">
        <p14:creationId xmlns:p14="http://schemas.microsoft.com/office/powerpoint/2010/main" val="2908517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О</a:t>
            </a:r>
            <a:r>
              <a:rPr lang="ru-RU" dirty="0" smtClean="0"/>
              <a:t>трезки жизненного цикла</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709693"/>
            <a:chOff x="665397" y="1446391"/>
            <a:chExt cx="10514771" cy="5230251"/>
          </a:xfrm>
        </p:grpSpPr>
        <p:sp>
          <p:nvSpPr>
            <p:cNvPr id="93" name="TextBox 92"/>
            <p:cNvSpPr txBox="1"/>
            <p:nvPr/>
          </p:nvSpPr>
          <p:spPr>
            <a:xfrm>
              <a:off x="3261391" y="6048778"/>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smtClean="0"/>
                <a:t>(5 </a:t>
              </a:r>
              <a:r>
                <a:rPr lang="ru-RU" sz="1200" dirty="0" smtClean="0"/>
                <a:t>секунд</a:t>
              </a:r>
              <a:r>
                <a:rPr lang="en-US" sz="1200" dirty="0" smtClean="0"/>
                <a:t>)</a:t>
              </a:r>
              <a:endParaRPr lang="en-US" sz="1200" dirty="0" smtClean="0"/>
            </a:p>
          </p:txBody>
        </p:sp>
        <p:sp>
          <p:nvSpPr>
            <p:cNvPr id="95" name="TextBox 94"/>
            <p:cNvSpPr txBox="1"/>
            <p:nvPr/>
          </p:nvSpPr>
          <p:spPr>
            <a:xfrm>
              <a:off x="6902630" y="6018391"/>
              <a:ext cx="137441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Приостановка</a:t>
              </a:r>
              <a:r>
                <a:rPr lang="en-US" sz="1200" dirty="0">
                  <a:solidFill>
                    <a:schemeClr val="tx2"/>
                  </a:solidFill>
                </a:rPr>
                <a:t/>
              </a:r>
              <a:br>
                <a:rPr lang="en-US" sz="1200" dirty="0">
                  <a:solidFill>
                    <a:schemeClr val="tx2"/>
                  </a:solidFill>
                </a:rPr>
              </a:br>
              <a:r>
                <a:rPr lang="en-US" sz="1200" dirty="0"/>
                <a:t>(5 </a:t>
              </a:r>
              <a:r>
                <a:rPr lang="ru-RU" sz="1200" dirty="0" smtClean="0"/>
                <a:t>секунд</a:t>
              </a:r>
              <a:r>
                <a:rPr lang="en-US" sz="1200" dirty="0" smtClean="0"/>
                <a:t>)</a:t>
              </a:r>
              <a:endParaRPr lang="en-US" sz="1200" dirty="0"/>
            </a:p>
          </p:txBody>
        </p:sp>
        <p:grpSp>
          <p:nvGrpSpPr>
            <p:cNvPr id="3" name="Group 2"/>
            <p:cNvGrpSpPr>
              <a:grpSpLocks noChangeAspect="1"/>
            </p:cNvGrpSpPr>
            <p:nvPr/>
          </p:nvGrpSpPr>
          <p:grpSpPr>
            <a:xfrm>
              <a:off x="665397" y="1446391"/>
              <a:ext cx="10514771" cy="5056601"/>
              <a:chOff x="665397" y="1446391"/>
              <a:chExt cx="10514771" cy="5056601"/>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7" y="6018391"/>
                <a:ext cx="83984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Запуск</a:t>
                </a:r>
                <a:endParaRPr lang="en-US" sz="1200" dirty="0" smtClean="0">
                  <a:solidFill>
                    <a:schemeClr val="tx2"/>
                  </a:solidFill>
                </a:endParaRPr>
              </a:p>
            </p:txBody>
          </p:sp>
          <p:sp>
            <p:nvSpPr>
              <p:cNvPr id="94" name="TextBox 93"/>
              <p:cNvSpPr txBox="1"/>
              <p:nvPr/>
            </p:nvSpPr>
            <p:spPr>
              <a:xfrm>
                <a:off x="5201334" y="6041327"/>
                <a:ext cx="1117935" cy="461665"/>
              </a:xfrm>
              <a:prstGeom prst="rect">
                <a:avLst/>
              </a:prstGeom>
              <a:noFill/>
            </p:spPr>
            <p:txBody>
              <a:bodyPr wrap="none" lIns="182880" tIns="146304" rIns="182880" bIns="146304" rtlCol="0">
                <a:spAutoFit/>
              </a:bodyPr>
              <a:lstStyle/>
              <a:p>
                <a:pPr>
                  <a:lnSpc>
                    <a:spcPct val="90000"/>
                  </a:lnSpc>
                  <a:spcAft>
                    <a:spcPts val="600"/>
                  </a:spcAft>
                </a:pPr>
                <a:r>
                  <a:rPr lang="ru-RU" sz="1200" dirty="0" smtClean="0">
                    <a:solidFill>
                      <a:schemeClr val="tx2"/>
                    </a:solidFill>
                  </a:rPr>
                  <a:t>Активация</a:t>
                </a:r>
                <a:endParaRPr lang="en-US" sz="1200" dirty="0" smtClean="0">
                  <a:solidFill>
                    <a:schemeClr val="tx2"/>
                  </a:solidFill>
                </a:endParaRP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692807" y="6018391"/>
              <a:ext cx="1912575" cy="627864"/>
            </a:xfrm>
            <a:prstGeom prst="rect">
              <a:avLst/>
            </a:prstGeom>
            <a:noFill/>
          </p:spPr>
          <p:txBody>
            <a:bodyPr wrap="none" lIns="182880" tIns="146304" rIns="182880" bIns="146304" rtlCol="0">
              <a:spAutoFit/>
            </a:bodyPr>
            <a:lstStyle/>
            <a:p>
              <a:pPr algn="ctr">
                <a:lnSpc>
                  <a:spcPct val="90000"/>
                </a:lnSpc>
                <a:spcAft>
                  <a:spcPts val="600"/>
                </a:spcAft>
              </a:pPr>
              <a:r>
                <a:rPr lang="ru-RU" sz="1200" dirty="0" smtClean="0">
                  <a:solidFill>
                    <a:schemeClr val="tx2"/>
                  </a:solidFill>
                </a:rPr>
                <a:t>Прекращение работы</a:t>
              </a:r>
              <a:r>
                <a:rPr lang="en-US" sz="1200" dirty="0" smtClean="0">
                  <a:solidFill>
                    <a:schemeClr val="tx2"/>
                  </a:solidFill>
                </a:rPr>
                <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2238872"/>
            <a:ext cx="11106686" cy="1813958"/>
          </a:xfrm>
        </p:spPr>
        <p:txBody>
          <a:bodyPr/>
          <a:lstStyle/>
          <a:p>
            <a:r>
              <a:rPr lang="ru-RU" dirty="0" smtClean="0"/>
              <a:t>Запуск</a:t>
            </a:r>
            <a:r>
              <a:rPr lang="en-GB" dirty="0" smtClean="0"/>
              <a:t>, </a:t>
            </a:r>
            <a:r>
              <a:rPr lang="ru-RU" dirty="0" smtClean="0"/>
              <a:t>приостановка</a:t>
            </a:r>
            <a:r>
              <a:rPr lang="en-GB" dirty="0" smtClean="0"/>
              <a:t>, </a:t>
            </a:r>
            <a:r>
              <a:rPr lang="ru-RU" dirty="0" smtClean="0"/>
              <a:t>возобновление</a:t>
            </a:r>
            <a:endParaRPr lang="en-GB" dirty="0"/>
          </a:p>
        </p:txBody>
      </p:sp>
    </p:spTree>
    <p:extLst>
      <p:ext uri="{BB962C8B-B14F-4D97-AF65-F5344CB8AC3E}">
        <p14:creationId xmlns:p14="http://schemas.microsoft.com/office/powerpoint/2010/main" val="39204088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ru-RU" dirty="0" smtClean="0"/>
              <a:t>Пользователь запускает приложение</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ru-RU" dirty="0" smtClean="0">
                <a:gradFill>
                  <a:gsLst>
                    <a:gs pos="0">
                      <a:srgbClr val="FFFFFF"/>
                    </a:gs>
                    <a:gs pos="100000">
                      <a:srgbClr val="FFFFFF"/>
                    </a:gs>
                  </a:gsLst>
                  <a:lin ang="5400000" scaled="0"/>
                </a:gradFill>
                <a:ea typeface="Segoe UI" pitchFamily="34" charset="0"/>
                <a:cs typeface="Segoe UI" pitchFamily="34" charset="0"/>
              </a:rPr>
              <a:t>Запуск</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Событие </a:t>
            </a:r>
            <a:r>
              <a:rPr lang="en-GB" dirty="0" err="1" smtClean="0"/>
              <a:t>Application.OnLaunched</a:t>
            </a:r>
            <a:endParaRPr lang="en-GB" dirty="0"/>
          </a:p>
        </p:txBody>
      </p:sp>
      <p:sp>
        <p:nvSpPr>
          <p:cNvPr id="6" name="Text Placeholder 5"/>
          <p:cNvSpPr>
            <a:spLocks noGrp="1"/>
          </p:cNvSpPr>
          <p:nvPr>
            <p:ph type="body" sz="quarter" idx="4294967295"/>
          </p:nvPr>
        </p:nvSpPr>
        <p:spPr>
          <a:xfrm>
            <a:off x="0" y="1563688"/>
            <a:ext cx="11652250" cy="4699748"/>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800" dirty="0" smtClean="0">
                <a:solidFill>
                  <a:srgbClr val="0000FF"/>
                </a:solidFill>
                <a:highlight>
                  <a:srgbClr val="FFFFFF"/>
                </a:highlight>
                <a:latin typeface="Consolas" panose="020B0609020204030204" pitchFamily="49" charset="0"/>
              </a:rPr>
              <a:t>sealed</a:t>
            </a:r>
            <a:r>
              <a:rPr lang="en-GB" sz="1800" dirty="0" smtClean="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partial</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class</a:t>
            </a:r>
            <a:r>
              <a:rPr lang="en-GB" sz="1800" dirty="0">
                <a:solidFill>
                  <a:srgbClr val="000000"/>
                </a:solidFill>
                <a:highlight>
                  <a:srgbClr val="FFFFFF"/>
                </a:highlight>
                <a:latin typeface="Consolas" panose="020B0609020204030204" pitchFamily="49" charset="0"/>
              </a:rPr>
              <a:t> </a:t>
            </a:r>
            <a:r>
              <a:rPr lang="en-GB" sz="1800" dirty="0">
                <a:solidFill>
                  <a:srgbClr val="2B91AF"/>
                </a:solidFill>
                <a:highlight>
                  <a:srgbClr val="FFFFFF"/>
                </a:highlight>
                <a:latin typeface="Consolas" panose="020B0609020204030204" pitchFamily="49" charset="0"/>
              </a:rPr>
              <a:t>App</a:t>
            </a:r>
            <a:r>
              <a:rPr lang="en-GB" sz="1800" dirty="0">
                <a:solidFill>
                  <a:srgbClr val="000000"/>
                </a:solidFill>
                <a:highlight>
                  <a:srgbClr val="FFFFFF"/>
                </a:highlight>
                <a:latin typeface="Consolas" panose="020B0609020204030204" pitchFamily="49" charset="0"/>
              </a:rPr>
              <a:t> : </a:t>
            </a:r>
            <a:r>
              <a:rPr lang="en-GB" sz="1800" dirty="0">
                <a:solidFill>
                  <a:srgbClr val="2B91AF"/>
                </a:solidFill>
                <a:highlight>
                  <a:srgbClr val="FFFFFF"/>
                </a:highlight>
                <a:latin typeface="Consolas" panose="020B0609020204030204" pitchFamily="49" charset="0"/>
              </a:rPr>
              <a:t>Application</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&lt;summary&gt;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Invoked when the application is launched normally by the end user.  </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&lt;/summary&gt;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a:t>
            </a:r>
            <a:r>
              <a:rPr lang="en-GB" sz="1800" dirty="0">
                <a:solidFill>
                  <a:srgbClr val="008000"/>
                </a:solidFill>
                <a:highlight>
                  <a:srgbClr val="FFFFFF"/>
                </a:highlight>
                <a:latin typeface="Consolas" panose="020B0609020204030204" pitchFamily="49" charset="0"/>
              </a:rPr>
              <a:t> </a:t>
            </a:r>
            <a:r>
              <a:rPr lang="en-GB" sz="1800" dirty="0">
                <a:solidFill>
                  <a:srgbClr val="808080"/>
                </a:solidFill>
                <a:highlight>
                  <a:srgbClr val="FFFFFF"/>
                </a:highlight>
                <a:latin typeface="Consolas" panose="020B0609020204030204" pitchFamily="49" charset="0"/>
              </a:rPr>
              <a:t>&lt;</a:t>
            </a:r>
            <a:r>
              <a:rPr lang="en-GB" sz="1800" dirty="0" err="1">
                <a:solidFill>
                  <a:srgbClr val="808080"/>
                </a:solidFill>
                <a:highlight>
                  <a:srgbClr val="FFFFFF"/>
                </a:highlight>
                <a:latin typeface="Consolas" panose="020B0609020204030204" pitchFamily="49" charset="0"/>
              </a:rPr>
              <a:t>param</a:t>
            </a:r>
            <a:r>
              <a:rPr lang="en-GB" sz="1800" dirty="0">
                <a:solidFill>
                  <a:srgbClr val="808080"/>
                </a:solidFill>
                <a:highlight>
                  <a:srgbClr val="FFFFFF"/>
                </a:highlight>
                <a:latin typeface="Consolas" panose="020B0609020204030204" pitchFamily="49" charset="0"/>
              </a:rPr>
              <a:t> name="</a:t>
            </a:r>
            <a:r>
              <a:rPr lang="en-GB" sz="1800" dirty="0">
                <a:solidFill>
                  <a:srgbClr val="000000"/>
                </a:solidFill>
                <a:highlight>
                  <a:srgbClr val="FFFFFF"/>
                </a:highlight>
                <a:latin typeface="Consolas" panose="020B0609020204030204" pitchFamily="49" charset="0"/>
              </a:rPr>
              <a:t>e</a:t>
            </a:r>
            <a:r>
              <a:rPr lang="en-GB" sz="1800" dirty="0">
                <a:solidFill>
                  <a:srgbClr val="808080"/>
                </a:solidFill>
                <a:highlight>
                  <a:srgbClr val="FFFFFF"/>
                </a:highlight>
                <a:latin typeface="Consolas" panose="020B0609020204030204" pitchFamily="49" charset="0"/>
              </a:rPr>
              <a:t>"&gt;</a:t>
            </a:r>
            <a:r>
              <a:rPr lang="en-GB" sz="1800" dirty="0">
                <a:solidFill>
                  <a:srgbClr val="008000"/>
                </a:solidFill>
                <a:highlight>
                  <a:srgbClr val="FFFFFF"/>
                </a:highlight>
                <a:latin typeface="Consolas" panose="020B0609020204030204" pitchFamily="49" charset="0"/>
              </a:rPr>
              <a:t>Details about the launch request and process.</a:t>
            </a:r>
            <a:r>
              <a:rPr lang="en-GB" sz="1800" dirty="0">
                <a:solidFill>
                  <a:srgbClr val="808080"/>
                </a:solidFill>
                <a:highlight>
                  <a:srgbClr val="FFFFFF"/>
                </a:highlight>
                <a:latin typeface="Consolas" panose="020B0609020204030204" pitchFamily="49" charset="0"/>
              </a:rPr>
              <a:t>&lt;/</a:t>
            </a:r>
            <a:r>
              <a:rPr lang="en-GB" sz="1800" dirty="0" err="1">
                <a:solidFill>
                  <a:srgbClr val="808080"/>
                </a:solidFill>
                <a:highlight>
                  <a:srgbClr val="FFFFFF"/>
                </a:highlight>
                <a:latin typeface="Consolas" panose="020B0609020204030204" pitchFamily="49" charset="0"/>
              </a:rPr>
              <a:t>param</a:t>
            </a:r>
            <a:r>
              <a:rPr lang="en-GB" sz="1800" dirty="0">
                <a:solidFill>
                  <a:srgbClr val="808080"/>
                </a:solidFill>
                <a:highlight>
                  <a:srgbClr val="FFFFFF"/>
                </a:highlight>
                <a:latin typeface="Consolas" panose="020B0609020204030204" pitchFamily="49" charset="0"/>
              </a:rPr>
              <a:t>&gt;</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protected</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override</a:t>
            </a:r>
            <a:r>
              <a:rPr lang="en-GB" sz="1800" dirty="0">
                <a:solidFill>
                  <a:srgbClr val="000000"/>
                </a:solidFill>
                <a:highlight>
                  <a:srgbClr val="FFFFFF"/>
                </a:highlight>
                <a:latin typeface="Consolas" panose="020B0609020204030204" pitchFamily="49" charset="0"/>
              </a:rPr>
              <a:t> </a:t>
            </a:r>
            <a:r>
              <a:rPr lang="en-GB" sz="1800" dirty="0">
                <a:solidFill>
                  <a:srgbClr val="0000FF"/>
                </a:solidFill>
                <a:highlight>
                  <a:srgbClr val="FFFFFF"/>
                </a:highlight>
                <a:latin typeface="Consolas" panose="020B0609020204030204" pitchFamily="49" charset="0"/>
              </a:rPr>
              <a:t>void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OnLaunched</a:t>
            </a:r>
            <a:r>
              <a:rPr lang="en-GB" sz="1800" dirty="0">
                <a:solidFill>
                  <a:srgbClr val="000000"/>
                </a:solidFill>
                <a:highlight>
                  <a:srgbClr val="FFFFFF"/>
                </a:highlight>
                <a:latin typeface="Consolas" panose="020B0609020204030204" pitchFamily="49" charset="0"/>
              </a:rPr>
              <a:t>(</a:t>
            </a:r>
            <a:r>
              <a:rPr lang="en-GB" sz="1800" dirty="0" err="1">
                <a:solidFill>
                  <a:srgbClr val="2B91AF"/>
                </a:solidFill>
                <a:highlight>
                  <a:srgbClr val="FFFFFF"/>
                </a:highlight>
                <a:latin typeface="Consolas" panose="020B0609020204030204" pitchFamily="49" charset="0"/>
              </a:rPr>
              <a:t>LaunchActivatedEventArgs</a:t>
            </a:r>
            <a:r>
              <a:rPr lang="en-GB" sz="1800" dirty="0">
                <a:solidFill>
                  <a:srgbClr val="000000"/>
                </a:solidFill>
                <a:highlight>
                  <a:srgbClr val="FFFFFF"/>
                </a:highlight>
                <a:latin typeface="Consolas" panose="020B0609020204030204" pitchFamily="49" charset="0"/>
              </a:rPr>
              <a:t> e)</a:t>
            </a:r>
          </a:p>
          <a:p>
            <a:pPr marL="0" indent="0">
              <a:buNone/>
            </a:pPr>
            <a:r>
              <a:rPr lang="en-GB" sz="1800" dirty="0">
                <a:solidFill>
                  <a:srgbClr val="000000"/>
                </a:solidFill>
                <a:highlight>
                  <a:srgbClr val="FFFFFF"/>
                </a:highlight>
                <a:latin typeface="Consolas" panose="020B0609020204030204" pitchFamily="49" charset="0"/>
              </a:rPr>
              <a:t>        {</a:t>
            </a: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How did the app exit the last time it was run (if at all)</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2B91AF"/>
                </a:solidFill>
                <a:highlight>
                  <a:srgbClr val="FFFFFF"/>
                </a:highlight>
                <a:latin typeface="Consolas" panose="020B0609020204030204" pitchFamily="49" charset="0"/>
              </a:rPr>
              <a:t>ApplicationExecutionState</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previousState</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e.PreviousExecutionState</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 What kind of launch is this?</a:t>
            </a: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err="1">
                <a:solidFill>
                  <a:srgbClr val="2B91AF"/>
                </a:solidFill>
                <a:highlight>
                  <a:srgbClr val="FFFFFF"/>
                </a:highlight>
                <a:latin typeface="Consolas" panose="020B0609020204030204" pitchFamily="49" charset="0"/>
              </a:rPr>
              <a:t>ActivationKind</a:t>
            </a:r>
            <a:r>
              <a:rPr lang="en-GB" sz="1800" dirty="0">
                <a:solidFill>
                  <a:srgbClr val="000000"/>
                </a:solidFill>
                <a:highlight>
                  <a:srgbClr val="FFFFFF"/>
                </a:highlight>
                <a:latin typeface="Consolas" panose="020B0609020204030204" pitchFamily="49" charset="0"/>
              </a:rPr>
              <a:t> </a:t>
            </a:r>
            <a:r>
              <a:rPr lang="en-GB" sz="1800" dirty="0" err="1">
                <a:solidFill>
                  <a:srgbClr val="000000"/>
                </a:solidFill>
                <a:highlight>
                  <a:srgbClr val="FFFFFF"/>
                </a:highlight>
                <a:latin typeface="Consolas" panose="020B0609020204030204" pitchFamily="49" charset="0"/>
              </a:rPr>
              <a:t>activationKind</a:t>
            </a:r>
            <a:r>
              <a:rPr lang="en-GB" sz="1800" dirty="0">
                <a:solidFill>
                  <a:srgbClr val="000000"/>
                </a:solidFill>
                <a:highlight>
                  <a:srgbClr val="FFFFFF"/>
                </a:highlight>
                <a:latin typeface="Consolas" panose="020B0609020204030204" pitchFamily="49" charset="0"/>
              </a:rPr>
              <a:t> = </a:t>
            </a:r>
            <a:r>
              <a:rPr lang="en-GB" sz="1800" dirty="0" err="1">
                <a:solidFill>
                  <a:srgbClr val="000000"/>
                </a:solidFill>
                <a:highlight>
                  <a:srgbClr val="FFFFFF"/>
                </a:highlight>
                <a:latin typeface="Consolas" panose="020B0609020204030204" pitchFamily="49" charset="0"/>
              </a:rPr>
              <a:t>e.Kind</a:t>
            </a:r>
            <a:r>
              <a:rPr lang="en-GB" sz="1800" dirty="0">
                <a:solidFill>
                  <a:srgbClr val="000000"/>
                </a:solidFill>
                <a:highlight>
                  <a:srgbClr val="FFFFFF"/>
                </a:highlight>
                <a:latin typeface="Consolas" panose="020B0609020204030204" pitchFamily="49" charset="0"/>
              </a:rPr>
              <a:t>;</a:t>
            </a:r>
          </a:p>
          <a:p>
            <a:pPr marL="0" indent="0">
              <a:buNone/>
            </a:pPr>
            <a:endParaRPr lang="en-GB" sz="1800" dirty="0">
              <a:solidFill>
                <a:srgbClr val="000000"/>
              </a:solidFill>
              <a:highlight>
                <a:srgbClr val="FFFFFF"/>
              </a:highlight>
              <a:latin typeface="Consolas" panose="020B0609020204030204" pitchFamily="49" charset="0"/>
            </a:endParaRPr>
          </a:p>
          <a:p>
            <a:pPr marL="0" indent="0">
              <a:buNone/>
            </a:pPr>
            <a:r>
              <a:rPr lang="en-GB" sz="1800" dirty="0">
                <a:solidFill>
                  <a:srgbClr val="000000"/>
                </a:solidFill>
                <a:highlight>
                  <a:srgbClr val="FFFFFF"/>
                </a:highlight>
                <a:latin typeface="Consolas" panose="020B0609020204030204" pitchFamily="49" charset="0"/>
              </a:rPr>
              <a:t>            </a:t>
            </a:r>
            <a:r>
              <a:rPr lang="en-GB" sz="1800" dirty="0">
                <a:solidFill>
                  <a:srgbClr val="008000"/>
                </a:solidFill>
                <a:highlight>
                  <a:srgbClr val="FFFFFF"/>
                </a:highlight>
                <a:latin typeface="Consolas" panose="020B0609020204030204" pitchFamily="49" charset="0"/>
              </a:rPr>
              <a:t>//..</a:t>
            </a:r>
            <a:endParaRPr lang="en-GB" sz="1800" dirty="0"/>
          </a:p>
        </p:txBody>
      </p:sp>
      <p:grpSp>
        <p:nvGrpSpPr>
          <p:cNvPr id="13" name="Group 12"/>
          <p:cNvGrpSpPr/>
          <p:nvPr/>
        </p:nvGrpSpPr>
        <p:grpSpPr>
          <a:xfrm>
            <a:off x="1518239" y="2175697"/>
            <a:ext cx="10553843" cy="2517694"/>
            <a:chOff x="1123204" y="3785602"/>
            <a:chExt cx="10555342" cy="2518051"/>
          </a:xfrm>
        </p:grpSpPr>
        <p:sp>
          <p:nvSpPr>
            <p:cNvPr id="4" name="TextBox 3"/>
            <p:cNvSpPr txBox="1"/>
            <p:nvPr/>
          </p:nvSpPr>
          <p:spPr>
            <a:xfrm>
              <a:off x="7739277" y="3785602"/>
              <a:ext cx="3939269" cy="1764784"/>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961" dirty="0">
                  <a:solidFill>
                    <a:schemeClr val="tx2">
                      <a:lumMod val="60000"/>
                      <a:lumOff val="40000"/>
                    </a:schemeClr>
                  </a:solidFill>
                </a:rPr>
                <a:t>NotRunning</a:t>
              </a:r>
            </a:p>
            <a:p>
              <a:pPr algn="ctr"/>
              <a:r>
                <a:rPr lang="en-GB" sz="1961" dirty="0">
                  <a:solidFill>
                    <a:schemeClr val="tx2">
                      <a:lumMod val="60000"/>
                      <a:lumOff val="40000"/>
                    </a:schemeClr>
                  </a:solidFill>
                </a:rPr>
                <a:t>Running</a:t>
              </a:r>
            </a:p>
            <a:p>
              <a:pPr algn="ctr"/>
              <a:r>
                <a:rPr lang="en-GB" sz="1961" dirty="0">
                  <a:solidFill>
                    <a:schemeClr val="tx2">
                      <a:lumMod val="60000"/>
                      <a:lumOff val="40000"/>
                    </a:schemeClr>
                  </a:solidFill>
                </a:rPr>
                <a:t>Suspended</a:t>
              </a:r>
            </a:p>
            <a:p>
              <a:pPr algn="ctr"/>
              <a:r>
                <a:rPr lang="en-GB" sz="1961" dirty="0">
                  <a:solidFill>
                    <a:schemeClr val="tx2">
                      <a:lumMod val="60000"/>
                      <a:lumOff val="40000"/>
                    </a:schemeClr>
                  </a:solidFill>
                </a:rPr>
                <a:t>Terminated</a:t>
              </a:r>
            </a:p>
            <a:p>
              <a:pPr algn="ctr"/>
              <a:r>
                <a:rPr lang="en-GB" sz="1961"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4667994"/>
              <a:ext cx="3306865" cy="1434181"/>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522295" y="4816742"/>
            <a:ext cx="8607659" cy="1815455"/>
            <a:chOff x="-4121818" y="4637927"/>
            <a:chExt cx="8608879" cy="1815713"/>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547792" y="4637927"/>
              <a:ext cx="3939269" cy="1815713"/>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961" dirty="0">
                  <a:solidFill>
                    <a:schemeClr val="tx2">
                      <a:lumMod val="60000"/>
                      <a:lumOff val="40000"/>
                    </a:schemeClr>
                  </a:solidFill>
                </a:rPr>
                <a:t>Launch</a:t>
              </a:r>
            </a:p>
            <a:p>
              <a:pPr algn="ctr"/>
              <a:r>
                <a:rPr lang="en-GB" sz="1961" dirty="0">
                  <a:solidFill>
                    <a:schemeClr val="tx2">
                      <a:lumMod val="60000"/>
                      <a:lumOff val="40000"/>
                    </a:schemeClr>
                  </a:solidFill>
                </a:rPr>
                <a:t>File</a:t>
              </a:r>
            </a:p>
            <a:p>
              <a:pPr algn="ctr"/>
              <a:r>
                <a:rPr lang="en-GB" sz="1961" dirty="0">
                  <a:solidFill>
                    <a:schemeClr val="tx2">
                      <a:lumMod val="60000"/>
                      <a:lumOff val="40000"/>
                    </a:schemeClr>
                  </a:solidFill>
                </a:rPr>
                <a:t>Protocol</a:t>
              </a:r>
            </a:p>
            <a:p>
              <a:pPr algn="ctr"/>
              <a:r>
                <a:rPr lang="en-GB" sz="1961" dirty="0">
                  <a:solidFill>
                    <a:schemeClr val="tx2">
                      <a:lumMod val="60000"/>
                      <a:lumOff val="40000"/>
                    </a:schemeClr>
                  </a:solidFill>
                </a:rPr>
                <a:t>VoiceCommand</a:t>
              </a:r>
            </a:p>
            <a:p>
              <a:pPr algn="ctr"/>
              <a:r>
                <a:rPr lang="ru-RU" sz="1961" dirty="0">
                  <a:solidFill>
                    <a:schemeClr val="tx2">
                      <a:lumMod val="60000"/>
                      <a:lumOff val="40000"/>
                    </a:schemeClr>
                  </a:solidFill>
                </a:rPr>
                <a:t>и</a:t>
              </a:r>
              <a:r>
                <a:rPr lang="ru-RU" sz="1961" dirty="0" smtClean="0">
                  <a:solidFill>
                    <a:schemeClr val="tx2">
                      <a:lumMod val="60000"/>
                      <a:lumOff val="40000"/>
                    </a:schemeClr>
                  </a:solidFill>
                </a:rPr>
                <a:t> т</a:t>
              </a:r>
              <a:r>
                <a:rPr lang="en-GB" sz="1961" dirty="0" smtClean="0">
                  <a:solidFill>
                    <a:schemeClr val="tx2">
                      <a:lumMod val="60000"/>
                      <a:lumOff val="40000"/>
                    </a:schemeClr>
                  </a:solidFill>
                </a:rPr>
                <a:t>.</a:t>
              </a:r>
              <a:r>
                <a:rPr lang="ru-RU" sz="1961" dirty="0" smtClean="0">
                  <a:solidFill>
                    <a:schemeClr val="tx2">
                      <a:lumMod val="60000"/>
                      <a:lumOff val="40000"/>
                    </a:schemeClr>
                  </a:solidFill>
                </a:rPr>
                <a:t>д.</a:t>
              </a:r>
              <a:endParaRPr lang="en-GB" sz="1961"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8"/>
              <a:ext cx="2736255" cy="328796"/>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ru-RU" sz="4000" dirty="0" smtClean="0"/>
              <a:t>Пользователь </a:t>
            </a:r>
            <a:r>
              <a:rPr lang="ru-RU" sz="4000" dirty="0" smtClean="0"/>
              <a:t>переключается </a:t>
            </a:r>
            <a:r>
              <a:rPr lang="ru-RU" sz="4000" dirty="0" smtClean="0"/>
              <a:t>на другое приложение </a:t>
            </a:r>
            <a:endParaRPr lang="en-GB" sz="4000" dirty="0"/>
          </a:p>
        </p:txBody>
      </p:sp>
      <p:sp>
        <p:nvSpPr>
          <p:cNvPr id="12" name="Text Placeholder 11"/>
          <p:cNvSpPr>
            <a:spLocks noGrp="1"/>
          </p:cNvSpPr>
          <p:nvPr>
            <p:ph type="body" sz="quarter" idx="4294967295"/>
          </p:nvPr>
        </p:nvSpPr>
        <p:spPr>
          <a:xfrm>
            <a:off x="2546286" y="1638205"/>
            <a:ext cx="6530975" cy="3183885"/>
          </a:xfrm>
        </p:spPr>
        <p:txBody>
          <a:bodyPr/>
          <a:lstStyle/>
          <a:p>
            <a:pPr marL="0" indent="0">
              <a:buNone/>
            </a:pPr>
            <a:r>
              <a:rPr lang="ru-RU" sz="2745" dirty="0" smtClean="0">
                <a:solidFill>
                  <a:schemeClr val="tx1"/>
                </a:solidFill>
              </a:rPr>
              <a:t>Приложение переходит в состояние </a:t>
            </a:r>
            <a:r>
              <a:rPr lang="en-US" sz="2745" dirty="0">
                <a:solidFill>
                  <a:schemeClr val="tx1"/>
                </a:solidFill>
              </a:rPr>
              <a:t>S</a:t>
            </a:r>
            <a:r>
              <a:rPr lang="en-US" sz="2745" dirty="0" smtClean="0">
                <a:solidFill>
                  <a:schemeClr val="tx1"/>
                </a:solidFill>
              </a:rPr>
              <a:t>uspend</a:t>
            </a:r>
            <a:r>
              <a:rPr lang="en-GB" sz="2745" dirty="0" smtClean="0">
                <a:solidFill>
                  <a:schemeClr val="tx1"/>
                </a:solidFill>
              </a:rPr>
              <a:t>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ru-RU" sz="2745" dirty="0" smtClean="0">
                <a:solidFill>
                  <a:schemeClr val="tx1"/>
                </a:solidFill>
              </a:rPr>
              <a:t>Выполнение кода остановилось</a:t>
            </a:r>
          </a:p>
          <a:p>
            <a:pPr marL="0" indent="0">
              <a:buNone/>
            </a:pPr>
            <a:endParaRPr lang="en-GB" sz="2745" dirty="0">
              <a:solidFill>
                <a:schemeClr val="tx1"/>
              </a:solidFill>
            </a:endParaRPr>
          </a:p>
          <a:p>
            <a:pPr marL="0" indent="0">
              <a:buNone/>
            </a:pPr>
            <a:r>
              <a:rPr lang="ru-RU" sz="2745" dirty="0" smtClean="0">
                <a:solidFill>
                  <a:schemeClr val="tx1"/>
                </a:solidFill>
              </a:rPr>
              <a:t>Процесс существует и использует память</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fade">
                                      <p:cBhvr>
                                        <p:cTn id="16"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1033</Words>
  <Application>Microsoft Office PowerPoint</Application>
  <PresentationFormat>Widescreen</PresentationFormat>
  <Paragraphs>213</Paragraphs>
  <Slides>24</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24</vt:i4>
      </vt:variant>
    </vt:vector>
  </HeadingPairs>
  <TitlesOfParts>
    <vt:vector size="38"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Жизненный цикл приложения Разработка универсальных приложений  на Windows 10</vt:lpstr>
      <vt:lpstr>Содержание</vt:lpstr>
      <vt:lpstr>Как выглядит жизненный цикл приложения </vt:lpstr>
      <vt:lpstr>Состояния приложения</vt:lpstr>
      <vt:lpstr>Отрезки жизненного цикла</vt:lpstr>
      <vt:lpstr>Запуск, приостановка, возобновление</vt:lpstr>
      <vt:lpstr>Пользователь запускает приложение</vt:lpstr>
      <vt:lpstr>Событие Application.OnLaunched</vt:lpstr>
      <vt:lpstr>Пользователь переключается на другое приложение </vt:lpstr>
      <vt:lpstr>Событие Application.Suspending</vt:lpstr>
      <vt:lpstr>Пользователь вернулся в приложение</vt:lpstr>
      <vt:lpstr>Событие Application.Resuming </vt:lpstr>
      <vt:lpstr>Что необходимо сделать при возобновлении?</vt:lpstr>
      <vt:lpstr>Debug Location</vt:lpstr>
      <vt:lpstr>Прекращение работы приложения системой</vt:lpstr>
      <vt:lpstr>Система прекращает работу приложения</vt:lpstr>
      <vt:lpstr>Пользователь ‘возвращается’ в приложение</vt:lpstr>
      <vt:lpstr>Что необходимо сделать в состоянии Suspend?</vt:lpstr>
      <vt:lpstr>Демонстрация</vt:lpstr>
      <vt:lpstr>Прекращение работы приложения пользователем</vt:lpstr>
      <vt:lpstr>Приложение закрывается пользователем</vt:lpstr>
      <vt:lpstr>Приложение закрывается пользователем</vt:lpstr>
      <vt:lpstr>Заключение</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2015-12-05T21:26:47Z</dcterms:modified>
</cp:coreProperties>
</file>