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2"/>
  </p:notesMasterIdLst>
  <p:handoutMasterIdLst>
    <p:handoutMasterId r:id="rId23"/>
  </p:handoutMasterIdLst>
  <p:sldIdLst>
    <p:sldId id="272" r:id="rId8"/>
    <p:sldId id="324" r:id="rId9"/>
    <p:sldId id="319" r:id="rId10"/>
    <p:sldId id="322" r:id="rId11"/>
    <p:sldId id="323" r:id="rId12"/>
    <p:sldId id="325" r:id="rId13"/>
    <p:sldId id="321" r:id="rId14"/>
    <p:sldId id="326" r:id="rId15"/>
    <p:sldId id="327" r:id="rId16"/>
    <p:sldId id="328" r:id="rId17"/>
    <p:sldId id="329" r:id="rId18"/>
    <p:sldId id="315" r:id="rId19"/>
    <p:sldId id="300" r:id="rId20"/>
    <p:sldId id="301"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05.12.2015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05.12.2015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12/5/2015 7:33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12/5/2015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2"/>
            <a:ext cx="12192000"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5" tIns="45725" rIns="45725" bIns="45725" numCol="1" spcCol="0" rtlCol="0" fromWordArt="0" anchor="ctr" anchorCtr="0" forceAA="0" compatLnSpc="1">
            <a:prstTxWarp prst="textNoShape">
              <a:avLst/>
            </a:prstTxWarp>
            <a:noAutofit/>
          </a:bodyPr>
          <a:lstStyle/>
          <a:p>
            <a:pPr algn="ctr" defTabSz="914137" fontAlgn="base">
              <a:spcBef>
                <a:spcPct val="0"/>
              </a:spcBef>
              <a:spcAft>
                <a:spcPct val="0"/>
              </a:spcAft>
            </a:pPr>
            <a:endParaRPr lang="en-US" sz="1867" dirty="0" err="1" smtClean="0">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5" y="1447800"/>
            <a:ext cx="11155093" cy="1955472"/>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40" indent="0">
              <a:buNone/>
              <a:defRPr>
                <a:gradFill>
                  <a:gsLst>
                    <a:gs pos="1250">
                      <a:srgbClr val="000000"/>
                    </a:gs>
                    <a:gs pos="100000">
                      <a:srgbClr val="000000"/>
                    </a:gs>
                  </a:gsLst>
                  <a:lin ang="5400000" scaled="0"/>
                </a:gradFill>
                <a:latin typeface="Consolas" pitchFamily="49" charset="0"/>
                <a:cs typeface="Consolas" pitchFamily="49" charset="0"/>
              </a:defRPr>
            </a:lvl2pPr>
            <a:lvl3pPr marL="573112"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33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617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image" Target="../media/image16.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image" Target="../media/image20.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74"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dirty="0" smtClean="0"/>
              <a:t>Часть 1</a:t>
            </a:r>
            <a:r>
              <a:rPr lang="en-US" sz="4000" dirty="0" smtClean="0"/>
              <a:t>a</a:t>
            </a:r>
            <a:r>
              <a:rPr lang="ru-RU" sz="4000" dirty="0" smtClean="0"/>
              <a:t>: Элементы управления </a:t>
            </a:r>
            <a:r>
              <a:rPr lang="en-US" sz="4000" dirty="0" smtClean="0"/>
              <a:t>XAML</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ContentDialog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98720" y="1269000"/>
            <a:ext cx="3043176" cy="50719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5763" y="1259518"/>
            <a:ext cx="3049575" cy="5082624"/>
          </a:xfrm>
          <a:prstGeom prst="rect">
            <a:avLst/>
          </a:prstGeom>
        </p:spPr>
      </p:pic>
    </p:spTree>
    <p:extLst>
      <p:ext uri="{BB962C8B-B14F-4D97-AF65-F5344CB8AC3E}">
        <p14:creationId xmlns:p14="http://schemas.microsoft.com/office/powerpoint/2010/main" val="3831718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smtClean="0"/>
              <a:t>ContentDialog</a:t>
            </a:r>
            <a:endParaRPr lang="en-GB" dirty="0"/>
          </a:p>
        </p:txBody>
      </p:sp>
      <p:sp>
        <p:nvSpPr>
          <p:cNvPr id="10" name="Text Placeholder 9"/>
          <p:cNvSpPr>
            <a:spLocks noGrp="1"/>
          </p:cNvSpPr>
          <p:nvPr>
            <p:ph type="body" sz="quarter" idx="10"/>
          </p:nvPr>
        </p:nvSpPr>
        <p:spPr>
          <a:xfrm>
            <a:off x="269241" y="1189175"/>
            <a:ext cx="5205127" cy="5187510"/>
          </a:xfrm>
        </p:spPr>
        <p:txBody>
          <a:bodyPr/>
          <a:lstStyle/>
          <a:p>
            <a:r>
              <a:rPr lang="en-GB" sz="2353" dirty="0"/>
              <a:t>Project -&gt; ‘Add New Item’ -&gt; </a:t>
            </a:r>
            <a:r>
              <a:rPr lang="en-GB" sz="2353" b="1" dirty="0" err="1" smtClean="0"/>
              <a:t>ContentDialog</a:t>
            </a:r>
            <a:endParaRPr lang="en-GB" sz="2353" b="1" dirty="0"/>
          </a:p>
          <a:p>
            <a:r>
              <a:rPr lang="en-GB" sz="2353" dirty="0" err="1" smtClean="0"/>
              <a:t>ContentDialog</a:t>
            </a:r>
            <a:r>
              <a:rPr lang="en-GB" sz="2353" dirty="0" smtClean="0"/>
              <a:t> </a:t>
            </a:r>
            <a:r>
              <a:rPr lang="ru-RU" sz="2353" dirty="0" smtClean="0"/>
              <a:t>разрабатывается на </a:t>
            </a:r>
            <a:r>
              <a:rPr lang="en-US" sz="2353" dirty="0" smtClean="0"/>
              <a:t>XAML </a:t>
            </a:r>
            <a:r>
              <a:rPr lang="ru-RU" sz="2353" dirty="0" smtClean="0"/>
              <a:t>как отдельная страничка</a:t>
            </a:r>
            <a:endParaRPr lang="en-GB" sz="2353" dirty="0"/>
          </a:p>
          <a:p>
            <a:endParaRPr lang="en-GB" sz="2353" dirty="0" smtClean="0"/>
          </a:p>
          <a:p>
            <a:r>
              <a:rPr lang="ru-RU" sz="2353" dirty="0" smtClean="0"/>
              <a:t>В коде для показа используется</a:t>
            </a:r>
            <a:r>
              <a:rPr lang="en-GB" sz="2353" dirty="0" smtClean="0"/>
              <a:t>:</a:t>
            </a:r>
            <a:endParaRPr lang="en-GB" sz="2353" dirty="0"/>
          </a:p>
          <a:p>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AboutMessage</a:t>
            </a:r>
            <a:r>
              <a:rPr lang="en-US" sz="14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myDialog</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b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AboutMessage</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ContentDialogResult</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result = </a:t>
            </a:r>
            <a:b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myDialog.ShowAsync</a:t>
            </a:r>
            <a:r>
              <a:rPr lang="en-US" sz="14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lvl="0">
              <a:lnSpc>
                <a:spcPct val="110000"/>
              </a:lnSpc>
              <a:spcBef>
                <a:spcPct val="20000"/>
              </a:spcBef>
              <a:buClrTx/>
              <a:defRPr/>
            </a:pPr>
            <a:r>
              <a:rPr lang="en-GB" sz="1400" dirty="0" smtClean="0">
                <a:solidFill>
                  <a:srgbClr val="0000FF"/>
                </a:solidFill>
                <a:highlight>
                  <a:srgbClr val="F2F2F2"/>
                </a:highlight>
                <a:latin typeface="Consolas" panose="020B0609020204030204" pitchFamily="49" charset="0"/>
                <a:cs typeface="Consolas" panose="020B0609020204030204" pitchFamily="49" charset="0"/>
              </a:rPr>
              <a:t>if</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0000"/>
                </a:solidFill>
                <a:highlight>
                  <a:srgbClr val="F2F2F2"/>
                </a:highlight>
                <a:latin typeface="Consolas" panose="020B0609020204030204" pitchFamily="49" charset="0"/>
                <a:cs typeface="Consolas" panose="020B0609020204030204" pitchFamily="49" charset="0"/>
              </a:rPr>
              <a:t>(result == </a:t>
            </a:r>
            <a:r>
              <a:rPr lang="en-GB" sz="1400" dirty="0" err="1">
                <a:solidFill>
                  <a:srgbClr val="2B91AF"/>
                </a:solidFill>
                <a:highlight>
                  <a:srgbClr val="F2F2F2"/>
                </a:highlight>
                <a:latin typeface="Consolas" panose="020B0609020204030204" pitchFamily="49" charset="0"/>
                <a:cs typeface="Consolas" panose="020B0609020204030204" pitchFamily="49" charset="0"/>
              </a:rPr>
              <a:t>ContentDialogResult</a:t>
            </a:r>
            <a:r>
              <a:rPr lang="en-GB" sz="1400" dirty="0" err="1">
                <a:solidFill>
                  <a:srgbClr val="000000"/>
                </a:solidFill>
                <a:highlight>
                  <a:srgbClr val="F2F2F2"/>
                </a:highlight>
                <a:latin typeface="Consolas" panose="020B0609020204030204" pitchFamily="49" charset="0"/>
                <a:cs typeface="Consolas" panose="020B0609020204030204" pitchFamily="49" charset="0"/>
              </a:rPr>
              <a:t>.Primary</a:t>
            </a:r>
            <a:r>
              <a:rPr lang="en-GB" sz="1400" dirty="0">
                <a:solidFill>
                  <a:srgbClr val="000000"/>
                </a:solidFill>
                <a:highlight>
                  <a:srgbClr val="F2F2F2"/>
                </a:highlight>
                <a:latin typeface="Consolas" panose="020B0609020204030204" pitchFamily="49" charset="0"/>
                <a:cs typeface="Consolas" panose="020B0609020204030204" pitchFamily="49" charset="0"/>
              </a:rPr>
              <a:t>) </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r>
            <a:br>
              <a:rPr lang="en-GB" sz="1400" dirty="0" smtClean="0">
                <a:solidFill>
                  <a:srgbClr val="000000"/>
                </a:solidFill>
                <a:highlight>
                  <a:srgbClr val="F2F2F2"/>
                </a:highlight>
                <a:latin typeface="Consolas" panose="020B0609020204030204" pitchFamily="49" charset="0"/>
                <a:cs typeface="Consolas" panose="020B0609020204030204" pitchFamily="49" charset="0"/>
              </a:rPr>
            </a:b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8000"/>
                </a:solidFill>
                <a:highlight>
                  <a:srgbClr val="F2F2F2"/>
                </a:highlight>
                <a:latin typeface="Consolas" panose="020B0609020204030204" pitchFamily="49" charset="0"/>
                <a:cs typeface="Consolas" panose="020B0609020204030204" pitchFamily="49" charset="0"/>
              </a:rPr>
              <a:t>/* do some more Primary logic */</a:t>
            </a:r>
            <a:r>
              <a:rPr lang="en-GB" sz="1400" dirty="0">
                <a:solidFill>
                  <a:srgbClr val="000000"/>
                </a:solidFill>
                <a:highlight>
                  <a:srgbClr val="F2F2F2"/>
                </a:highlight>
                <a:latin typeface="Consolas" panose="020B0609020204030204" pitchFamily="49" charset="0"/>
                <a:cs typeface="Consolas" panose="020B0609020204030204" pitchFamily="49" charset="0"/>
              </a:rPr>
              <a:t> }</a:t>
            </a:r>
          </a:p>
          <a:p>
            <a:pPr lvl="0">
              <a:lnSpc>
                <a:spcPct val="110000"/>
              </a:lnSpc>
              <a:spcBef>
                <a:spcPct val="20000"/>
              </a:spcBef>
              <a:buClrTx/>
              <a:defRPr/>
            </a:pPr>
            <a:r>
              <a:rPr lang="en-GB" sz="1400" dirty="0" smtClean="0">
                <a:solidFill>
                  <a:srgbClr val="0000FF"/>
                </a:solidFill>
                <a:highlight>
                  <a:srgbClr val="F2F2F2"/>
                </a:highlight>
                <a:latin typeface="Consolas" panose="020B0609020204030204" pitchFamily="49" charset="0"/>
                <a:cs typeface="Consolas" panose="020B0609020204030204" pitchFamily="49" charset="0"/>
              </a:rPr>
              <a:t>else</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00FF"/>
                </a:solidFill>
                <a:highlight>
                  <a:srgbClr val="F2F2F2"/>
                </a:highlight>
                <a:latin typeface="Consolas" panose="020B0609020204030204" pitchFamily="49" charset="0"/>
                <a:cs typeface="Consolas" panose="020B0609020204030204" pitchFamily="49" charset="0"/>
              </a:rPr>
              <a:t>if</a:t>
            </a:r>
            <a:r>
              <a:rPr lang="en-GB" sz="1400" dirty="0">
                <a:solidFill>
                  <a:srgbClr val="000000"/>
                </a:solidFill>
                <a:highlight>
                  <a:srgbClr val="F2F2F2"/>
                </a:highlight>
                <a:latin typeface="Consolas" panose="020B0609020204030204" pitchFamily="49" charset="0"/>
                <a:cs typeface="Consolas" panose="020B0609020204030204" pitchFamily="49" charset="0"/>
              </a:rPr>
              <a:t> (result == </a:t>
            </a:r>
            <a:r>
              <a:rPr lang="en-GB" sz="1400" dirty="0" err="1">
                <a:solidFill>
                  <a:srgbClr val="2B91AF"/>
                </a:solidFill>
                <a:highlight>
                  <a:srgbClr val="F2F2F2"/>
                </a:highlight>
                <a:latin typeface="Consolas" panose="020B0609020204030204" pitchFamily="49" charset="0"/>
                <a:cs typeface="Consolas" panose="020B0609020204030204" pitchFamily="49" charset="0"/>
              </a:rPr>
              <a:t>ContentDialogResult</a:t>
            </a:r>
            <a:r>
              <a:rPr lang="en-GB" sz="1400" dirty="0" err="1">
                <a:solidFill>
                  <a:srgbClr val="000000"/>
                </a:solidFill>
                <a:highlight>
                  <a:srgbClr val="F2F2F2"/>
                </a:highlight>
                <a:latin typeface="Consolas" panose="020B0609020204030204" pitchFamily="49" charset="0"/>
                <a:cs typeface="Consolas" panose="020B0609020204030204" pitchFamily="49" charset="0"/>
              </a:rPr>
              <a:t>.Secondary</a:t>
            </a:r>
            <a:r>
              <a:rPr lang="en-GB" sz="1400" dirty="0">
                <a:solidFill>
                  <a:srgbClr val="000000"/>
                </a:solidFill>
                <a:highlight>
                  <a:srgbClr val="F2F2F2"/>
                </a:highlight>
                <a:latin typeface="Consolas" panose="020B0609020204030204" pitchFamily="49" charset="0"/>
                <a:cs typeface="Consolas" panose="020B0609020204030204" pitchFamily="49" charset="0"/>
              </a:rPr>
              <a:t>) </a:t>
            </a:r>
            <a:endParaRPr lang="en-GB" sz="1400" dirty="0" smtClean="0">
              <a:solidFill>
                <a:srgbClr val="000000"/>
              </a:solidFill>
              <a:highlight>
                <a:srgbClr val="F2F2F2"/>
              </a:highlight>
              <a:latin typeface="Consolas" panose="020B0609020204030204" pitchFamily="49" charset="0"/>
              <a:cs typeface="Consolas" panose="020B0609020204030204" pitchFamily="49" charset="0"/>
            </a:endParaRPr>
          </a:p>
          <a:p>
            <a:pPr lvl="0">
              <a:lnSpc>
                <a:spcPct val="110000"/>
              </a:lnSpc>
              <a:spcBef>
                <a:spcPct val="20000"/>
              </a:spcBef>
              <a:buClrTx/>
              <a:defRPr/>
            </a:pP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8000"/>
                </a:solidFill>
                <a:highlight>
                  <a:srgbClr val="F2F2F2"/>
                </a:highlight>
                <a:latin typeface="Consolas" panose="020B0609020204030204" pitchFamily="49" charset="0"/>
                <a:cs typeface="Consolas" panose="020B0609020204030204" pitchFamily="49" charset="0"/>
              </a:rPr>
              <a:t>/* else do Secondary logic */</a:t>
            </a:r>
            <a:r>
              <a:rPr lang="en-GB" sz="1400" dirty="0">
                <a:solidFill>
                  <a:srgbClr val="000000"/>
                </a:solidFill>
                <a:highlight>
                  <a:srgbClr val="F2F2F2"/>
                </a:highlight>
                <a:latin typeface="Consolas" panose="020B0609020204030204" pitchFamily="49" charset="0"/>
                <a:cs typeface="Consolas" panose="020B0609020204030204" pitchFamily="49" charset="0"/>
              </a:rPr>
              <a:t> }</a:t>
            </a:r>
            <a:endParaRPr lang="en-GB" sz="1400" dirty="0">
              <a:latin typeface="Consolas" panose="020B0609020204030204" pitchFamily="49" charset="0"/>
              <a:ea typeface="Calibri" panose="020F0502020204030204" pitchFamily="34" charset="0"/>
              <a:cs typeface="Consolas" panose="020B0609020204030204" pitchFamily="49" charset="0"/>
            </a:endParaRPr>
          </a:p>
          <a:p>
            <a:endParaRPr lang="en-GB" sz="1961"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74368" y="262771"/>
            <a:ext cx="6246175" cy="3879820"/>
          </a:xfrm>
          <a:prstGeom prst="rect">
            <a:avLst/>
          </a:prstGeom>
        </p:spPr>
      </p:pic>
    </p:spTree>
    <p:extLst>
      <p:ext uri="{BB962C8B-B14F-4D97-AF65-F5344CB8AC3E}">
        <p14:creationId xmlns:p14="http://schemas.microsoft.com/office/powerpoint/2010/main" val="37540671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013680"/>
          </a:xfrm>
        </p:spPr>
        <p:txBody>
          <a:bodyPr/>
          <a:lstStyle/>
          <a:p>
            <a:r>
              <a:rPr lang="en-US" sz="2800" dirty="0" smtClean="0"/>
              <a:t>XAML </a:t>
            </a:r>
            <a:r>
              <a:rPr lang="ru-RU" sz="2800" dirty="0" smtClean="0"/>
              <a:t>предоставляет богатый выбор элементов управления</a:t>
            </a:r>
            <a:endParaRPr lang="ru-RU" sz="2800" dirty="0" smtClean="0"/>
          </a:p>
          <a:p>
            <a:r>
              <a:rPr lang="ru-RU" sz="2800" dirty="0" smtClean="0"/>
              <a:t>Контейнеры обеспечивают автоматическое расположение элементов друг относительно друга</a:t>
            </a:r>
          </a:p>
          <a:p>
            <a:r>
              <a:rPr lang="ru-RU" sz="2800" dirty="0" smtClean="0"/>
              <a:t>Мы научились произвольно позиционироват</a:t>
            </a:r>
            <a:r>
              <a:rPr lang="ru-RU" sz="2800" dirty="0" smtClean="0"/>
              <a:t>ь элементы и перемещать их, а значит можно делать игры!</a:t>
            </a:r>
          </a:p>
          <a:p>
            <a:r>
              <a:rPr lang="ru-RU" sz="2400" dirty="0" smtClean="0">
                <a:solidFill>
                  <a:schemeClr val="tx1">
                    <a:lumMod val="75000"/>
                  </a:schemeClr>
                </a:solidFill>
              </a:rPr>
              <a:t>   В реальной жизни так игры обычно не делают,   </a:t>
            </a:r>
            <a:br>
              <a:rPr lang="ru-RU" sz="2400" dirty="0" smtClean="0">
                <a:solidFill>
                  <a:schemeClr val="tx1">
                    <a:lumMod val="75000"/>
                  </a:schemeClr>
                </a:solidFill>
              </a:rPr>
            </a:br>
            <a:r>
              <a:rPr lang="ru-RU" sz="2400" dirty="0" smtClean="0">
                <a:solidFill>
                  <a:schemeClr val="tx1">
                    <a:lumMod val="75000"/>
                  </a:schemeClr>
                </a:solidFill>
              </a:rPr>
              <a:t>   поскольку рендеринг </a:t>
            </a:r>
            <a:r>
              <a:rPr lang="en-US" sz="2400" dirty="0" smtClean="0">
                <a:solidFill>
                  <a:schemeClr val="tx1">
                    <a:lumMod val="75000"/>
                  </a:schemeClr>
                </a:solidFill>
              </a:rPr>
              <a:t>XAML </a:t>
            </a:r>
            <a:r>
              <a:rPr lang="ru-RU" sz="2400" dirty="0" smtClean="0">
                <a:solidFill>
                  <a:schemeClr val="tx1">
                    <a:lumMod val="75000"/>
                  </a:schemeClr>
                </a:solidFill>
              </a:rPr>
              <a:t>не </a:t>
            </a:r>
            <a:br>
              <a:rPr lang="ru-RU" sz="2400" dirty="0" smtClean="0">
                <a:solidFill>
                  <a:schemeClr val="tx1">
                    <a:lumMod val="75000"/>
                  </a:schemeClr>
                </a:solidFill>
              </a:rPr>
            </a:br>
            <a:r>
              <a:rPr lang="ru-RU" sz="2400" dirty="0" smtClean="0">
                <a:solidFill>
                  <a:schemeClr val="tx1">
                    <a:lumMod val="75000"/>
                  </a:schemeClr>
                </a:solidFill>
              </a:rPr>
              <a:t>   использует аппаратное ускорение</a:t>
            </a:r>
            <a:endParaRPr lang="ru-RU" sz="2800" dirty="0" smtClean="0">
              <a:solidFill>
                <a:schemeClr val="tx1">
                  <a:lumMod val="75000"/>
                </a:schemeClr>
              </a:solidFill>
            </a:endParaRPr>
          </a:p>
          <a:p>
            <a:endParaRPr lang="en-US" sz="1800" dirty="0">
              <a:solidFill>
                <a:schemeClr val="tx1"/>
              </a:solidFill>
            </a:endParaRPr>
          </a:p>
        </p:txBody>
      </p:sp>
    </p:spTree>
    <p:extLst>
      <p:ext uri="{BB962C8B-B14F-4D97-AF65-F5344CB8AC3E}">
        <p14:creationId xmlns:p14="http://schemas.microsoft.com/office/powerpoint/2010/main" val="40392332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16000" y="369000"/>
            <a:ext cx="10837800" cy="720000"/>
          </a:xfrm>
        </p:spPr>
        <p:txBody>
          <a:bodyPr/>
          <a:lstStyle/>
          <a:p>
            <a:r>
              <a:rPr lang="ru-RU" dirty="0" smtClean="0"/>
              <a:t>Синтаксис </a:t>
            </a:r>
            <a:r>
              <a:rPr lang="en-US" dirty="0" smtClean="0"/>
              <a:t>XAML</a:t>
            </a:r>
            <a:endParaRPr lang="ru-RU" dirty="0"/>
          </a:p>
        </p:txBody>
      </p:sp>
      <p:sp>
        <p:nvSpPr>
          <p:cNvPr id="5" name="Объект 4"/>
          <p:cNvSpPr>
            <a:spLocks noGrp="1"/>
          </p:cNvSpPr>
          <p:nvPr>
            <p:ph idx="1"/>
          </p:nvPr>
        </p:nvSpPr>
        <p:spPr>
          <a:xfrm>
            <a:off x="527682" y="1895043"/>
            <a:ext cx="7020000" cy="540000"/>
          </a:xfrm>
        </p:spPr>
        <p:txBody>
          <a:bodyPr>
            <a:normAutofit/>
          </a:bodyPr>
          <a:lstStyle/>
          <a:p>
            <a:r>
              <a:rPr lang="en-US" sz="2400" dirty="0" smtClean="0"/>
              <a:t>&lt;</a:t>
            </a:r>
            <a:r>
              <a:rPr lang="en-US" sz="2400" dirty="0" err="1" smtClean="0"/>
              <a:t>TextBlock</a:t>
            </a:r>
            <a:r>
              <a:rPr lang="en-US" sz="2400" dirty="0"/>
              <a:t> </a:t>
            </a:r>
            <a:r>
              <a:rPr lang="en-US" sz="2400" dirty="0" smtClean="0"/>
              <a:t>Text=“Hello, World!”/&gt;</a:t>
            </a:r>
            <a:endParaRPr lang="ru-RU" sz="2400" dirty="0"/>
          </a:p>
        </p:txBody>
      </p:sp>
      <p:sp>
        <p:nvSpPr>
          <p:cNvPr id="6" name="Объект 4"/>
          <p:cNvSpPr txBox="1">
            <a:spLocks/>
          </p:cNvSpPr>
          <p:nvPr/>
        </p:nvSpPr>
        <p:spPr>
          <a:xfrm>
            <a:off x="514554" y="3270075"/>
            <a:ext cx="7020000" cy="5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&lt;</a:t>
            </a:r>
            <a:r>
              <a:rPr lang="en-US" sz="2400" dirty="0" err="1" smtClean="0"/>
              <a:t>TextBlock</a:t>
            </a:r>
            <a:r>
              <a:rPr lang="en-US" sz="2400" dirty="0"/>
              <a:t>&gt;</a:t>
            </a:r>
            <a:r>
              <a:rPr lang="en-US" sz="2400" dirty="0" smtClean="0"/>
              <a:t>Hello, World!&lt;/</a:t>
            </a:r>
            <a:r>
              <a:rPr lang="en-US" sz="2400" dirty="0" err="1" smtClean="0"/>
              <a:t>TextBlock</a:t>
            </a:r>
            <a:r>
              <a:rPr lang="en-US" sz="2400" dirty="0" smtClean="0"/>
              <a:t>&gt;</a:t>
            </a:r>
            <a:endParaRPr lang="ru-RU" sz="2400" dirty="0"/>
          </a:p>
        </p:txBody>
      </p:sp>
      <p:sp>
        <p:nvSpPr>
          <p:cNvPr id="7" name="Объект 4"/>
          <p:cNvSpPr txBox="1">
            <a:spLocks/>
          </p:cNvSpPr>
          <p:nvPr/>
        </p:nvSpPr>
        <p:spPr>
          <a:xfrm>
            <a:off x="516000" y="4689000"/>
            <a:ext cx="7020000" cy="198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lnSpcReduction="10000"/>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&lt;</a:t>
            </a:r>
            <a:r>
              <a:rPr lang="en-US" sz="2400" dirty="0" err="1" smtClean="0"/>
              <a:t>TextBlock</a:t>
            </a:r>
            <a:r>
              <a:rPr lang="en-US" sz="2400" dirty="0" smtClean="0"/>
              <a:t>&gt;</a:t>
            </a:r>
            <a:endParaRPr lang="ru-RU" sz="2400" dirty="0" smtClean="0"/>
          </a:p>
          <a:p>
            <a:r>
              <a:rPr lang="ru-RU" sz="2400" dirty="0"/>
              <a:t>	</a:t>
            </a:r>
            <a:r>
              <a:rPr lang="en-US" sz="2400" dirty="0" smtClean="0"/>
              <a:t>&lt;</a:t>
            </a:r>
            <a:r>
              <a:rPr lang="en-US" sz="2400" dirty="0" err="1" smtClean="0"/>
              <a:t>TextBlock.Text</a:t>
            </a:r>
            <a:r>
              <a:rPr lang="en-US" sz="2400" dirty="0" smtClean="0"/>
              <a:t>&gt;</a:t>
            </a:r>
          </a:p>
          <a:p>
            <a:r>
              <a:rPr lang="en-US" sz="2400" dirty="0" smtClean="0"/>
              <a:t>		Hello</a:t>
            </a:r>
            <a:r>
              <a:rPr lang="en-US" sz="2400" dirty="0"/>
              <a:t>, World</a:t>
            </a:r>
            <a:r>
              <a:rPr lang="en-US" sz="2400" dirty="0" smtClean="0"/>
              <a:t>!</a:t>
            </a:r>
          </a:p>
          <a:p>
            <a:r>
              <a:rPr lang="en-US" sz="2400" dirty="0"/>
              <a:t>	</a:t>
            </a:r>
            <a:r>
              <a:rPr lang="en-US" sz="2400" dirty="0" smtClean="0"/>
              <a:t>&lt;/</a:t>
            </a:r>
            <a:r>
              <a:rPr lang="en-US" sz="2400" dirty="0" err="1" smtClean="0"/>
              <a:t>TextBlock.Text</a:t>
            </a:r>
            <a:r>
              <a:rPr lang="en-US" sz="2400" dirty="0"/>
              <a:t>&gt;</a:t>
            </a:r>
            <a:endParaRPr lang="ru-RU" sz="2400" dirty="0" smtClean="0"/>
          </a:p>
          <a:p>
            <a:r>
              <a:rPr lang="en-US" sz="2400" dirty="0" smtClean="0"/>
              <a:t>&lt;/</a:t>
            </a:r>
            <a:r>
              <a:rPr lang="en-US" sz="2400" dirty="0" err="1" smtClean="0"/>
              <a:t>TextBlock</a:t>
            </a:r>
            <a:r>
              <a:rPr lang="en-US" sz="2400" dirty="0" smtClean="0"/>
              <a:t>&gt;</a:t>
            </a:r>
            <a:endParaRPr lang="ru-RU" sz="2400" dirty="0"/>
          </a:p>
        </p:txBody>
      </p:sp>
      <p:sp>
        <p:nvSpPr>
          <p:cNvPr id="8" name="TextBox 7"/>
          <p:cNvSpPr txBox="1"/>
          <p:nvPr/>
        </p:nvSpPr>
        <p:spPr>
          <a:xfrm>
            <a:off x="347682" y="1427414"/>
            <a:ext cx="2742867" cy="461665"/>
          </a:xfrm>
          <a:prstGeom prst="rect">
            <a:avLst/>
          </a:prstGeom>
          <a:noFill/>
        </p:spPr>
        <p:txBody>
          <a:bodyPr wrap="none" rtlCol="0">
            <a:spAutoFit/>
          </a:bodyPr>
          <a:lstStyle/>
          <a:p>
            <a:r>
              <a:rPr lang="ru-RU" sz="2400" dirty="0" smtClean="0"/>
              <a:t>Теги с атрибутами</a:t>
            </a:r>
            <a:endParaRPr lang="ru-RU" sz="2400" dirty="0"/>
          </a:p>
        </p:txBody>
      </p:sp>
      <p:sp>
        <p:nvSpPr>
          <p:cNvPr id="9" name="TextBox 8"/>
          <p:cNvSpPr txBox="1"/>
          <p:nvPr/>
        </p:nvSpPr>
        <p:spPr>
          <a:xfrm>
            <a:off x="347681" y="2743267"/>
            <a:ext cx="3505832" cy="461665"/>
          </a:xfrm>
          <a:prstGeom prst="rect">
            <a:avLst/>
          </a:prstGeom>
          <a:noFill/>
        </p:spPr>
        <p:txBody>
          <a:bodyPr wrap="none" rtlCol="0">
            <a:spAutoFit/>
          </a:bodyPr>
          <a:lstStyle/>
          <a:p>
            <a:r>
              <a:rPr lang="ru-RU" sz="2400" dirty="0" smtClean="0"/>
              <a:t>Атрибут по умолчанию</a:t>
            </a:r>
            <a:endParaRPr lang="ru-RU" sz="2400" dirty="0"/>
          </a:p>
        </p:txBody>
      </p:sp>
      <p:sp>
        <p:nvSpPr>
          <p:cNvPr id="10" name="TextBox 9"/>
          <p:cNvSpPr txBox="1"/>
          <p:nvPr/>
        </p:nvSpPr>
        <p:spPr>
          <a:xfrm>
            <a:off x="347681" y="4087952"/>
            <a:ext cx="7208384" cy="461665"/>
          </a:xfrm>
          <a:prstGeom prst="rect">
            <a:avLst/>
          </a:prstGeom>
          <a:noFill/>
        </p:spPr>
        <p:txBody>
          <a:bodyPr wrap="none" rtlCol="0">
            <a:spAutoFit/>
          </a:bodyPr>
          <a:lstStyle/>
          <a:p>
            <a:r>
              <a:rPr lang="ru-RU" sz="2400" dirty="0" smtClean="0"/>
              <a:t>Подробное задание атрибута </a:t>
            </a:r>
            <a:r>
              <a:rPr lang="ru-RU" sz="1600" dirty="0" smtClean="0"/>
              <a:t>(могут быть вложенные теги)</a:t>
            </a:r>
            <a:endParaRPr lang="ru-RU" sz="2400" dirty="0"/>
          </a:p>
        </p:txBody>
      </p:sp>
    </p:spTree>
    <p:extLst>
      <p:ext uri="{BB962C8B-B14F-4D97-AF65-F5344CB8AC3E}">
        <p14:creationId xmlns:p14="http://schemas.microsoft.com/office/powerpoint/2010/main" val="65093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Некоторые элементы управления </a:t>
            </a:r>
            <a:r>
              <a:rPr lang="en-US" dirty="0" smtClean="0"/>
              <a:t>XAML</a:t>
            </a:r>
            <a:endParaRPr lang="ru-RU" dirty="0"/>
          </a:p>
        </p:txBody>
      </p:sp>
      <p:sp>
        <p:nvSpPr>
          <p:cNvPr id="6" name="Текст 5"/>
          <p:cNvSpPr>
            <a:spLocks noGrp="1"/>
          </p:cNvSpPr>
          <p:nvPr>
            <p:ph type="body" sz="quarter" idx="10"/>
          </p:nvPr>
        </p:nvSpPr>
        <p:spPr>
          <a:xfrm>
            <a:off x="269240" y="1989000"/>
            <a:ext cx="5378548" cy="1795876"/>
          </a:xfrm>
        </p:spPr>
        <p:txBody>
          <a:bodyPr/>
          <a:lstStyle/>
          <a:p>
            <a:r>
              <a:rPr lang="en-US" dirty="0" err="1" smtClean="0"/>
              <a:t>StackPanel</a:t>
            </a:r>
            <a:endParaRPr lang="en-US" dirty="0" smtClean="0"/>
          </a:p>
          <a:p>
            <a:r>
              <a:rPr lang="en-US" dirty="0" smtClean="0"/>
              <a:t>Grid</a:t>
            </a:r>
          </a:p>
          <a:p>
            <a:r>
              <a:rPr lang="en-US" dirty="0" smtClean="0"/>
              <a:t>Canvas</a:t>
            </a:r>
            <a:endParaRPr lang="ru-RU" dirty="0"/>
          </a:p>
        </p:txBody>
      </p:sp>
      <p:sp>
        <p:nvSpPr>
          <p:cNvPr id="7" name="Текст 6"/>
          <p:cNvSpPr>
            <a:spLocks noGrp="1"/>
          </p:cNvSpPr>
          <p:nvPr>
            <p:ph type="body" sz="quarter" idx="11"/>
          </p:nvPr>
        </p:nvSpPr>
        <p:spPr>
          <a:xfrm>
            <a:off x="6096000" y="1989000"/>
            <a:ext cx="5378548" cy="1947958"/>
          </a:xfrm>
        </p:spPr>
        <p:txBody>
          <a:bodyPr numCol="2"/>
          <a:lstStyle/>
          <a:p>
            <a:r>
              <a:rPr lang="en-US" dirty="0" err="1" smtClean="0"/>
              <a:t>TextBlock</a:t>
            </a:r>
            <a:endParaRPr lang="en-US" dirty="0" smtClean="0"/>
          </a:p>
          <a:p>
            <a:r>
              <a:rPr lang="en-US" dirty="0" err="1" smtClean="0"/>
              <a:t>TextBox</a:t>
            </a:r>
            <a:endParaRPr lang="en-US" dirty="0" smtClean="0"/>
          </a:p>
          <a:p>
            <a:r>
              <a:rPr lang="en-US" dirty="0" smtClean="0"/>
              <a:t>Image</a:t>
            </a:r>
          </a:p>
          <a:p>
            <a:r>
              <a:rPr lang="en-US" dirty="0" smtClean="0"/>
              <a:t>Button</a:t>
            </a:r>
          </a:p>
          <a:p>
            <a:r>
              <a:rPr lang="en-US" dirty="0" err="1" smtClean="0"/>
              <a:t>CheckBox</a:t>
            </a:r>
            <a:endParaRPr lang="en-US" dirty="0" smtClean="0"/>
          </a:p>
          <a:p>
            <a:r>
              <a:rPr lang="en-US" dirty="0" err="1" smtClean="0"/>
              <a:t>ComboBox</a:t>
            </a:r>
            <a:endParaRPr lang="ru-RU" dirty="0"/>
          </a:p>
        </p:txBody>
      </p:sp>
      <p:sp>
        <p:nvSpPr>
          <p:cNvPr id="8" name="Текст 5"/>
          <p:cNvSpPr txBox="1">
            <a:spLocks/>
          </p:cNvSpPr>
          <p:nvPr/>
        </p:nvSpPr>
        <p:spPr>
          <a:xfrm>
            <a:off x="312556" y="1279516"/>
            <a:ext cx="3217388"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Контейнеры</a:t>
            </a:r>
            <a:endParaRPr lang="ru-RU" b="1" dirty="0">
              <a:latin typeface="+mn-lt"/>
            </a:endParaRPr>
          </a:p>
        </p:txBody>
      </p:sp>
      <p:sp>
        <p:nvSpPr>
          <p:cNvPr id="9" name="Текст 5"/>
          <p:cNvSpPr txBox="1">
            <a:spLocks/>
          </p:cNvSpPr>
          <p:nvPr/>
        </p:nvSpPr>
        <p:spPr>
          <a:xfrm>
            <a:off x="6096000" y="1279516"/>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Простые элементы</a:t>
            </a:r>
            <a:endParaRPr lang="ru-RU" b="1" dirty="0">
              <a:latin typeface="+mn-lt"/>
            </a:endParaRPr>
          </a:p>
        </p:txBody>
      </p:sp>
      <p:sp>
        <p:nvSpPr>
          <p:cNvPr id="10" name="Текст 6"/>
          <p:cNvSpPr txBox="1">
            <a:spLocks/>
          </p:cNvSpPr>
          <p:nvPr/>
        </p:nvSpPr>
        <p:spPr>
          <a:xfrm>
            <a:off x="312556" y="4646442"/>
            <a:ext cx="5378548" cy="1795876"/>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err="1" smtClean="0"/>
              <a:t>ItemsControl</a:t>
            </a:r>
            <a:endParaRPr lang="en-US" dirty="0" smtClean="0"/>
          </a:p>
          <a:p>
            <a:r>
              <a:rPr lang="en-US" dirty="0" err="1" smtClean="0"/>
              <a:t>ListBox</a:t>
            </a:r>
            <a:endParaRPr lang="en-US" dirty="0" smtClean="0"/>
          </a:p>
          <a:p>
            <a:r>
              <a:rPr lang="en-US" dirty="0" err="1" smtClean="0"/>
              <a:t>GridView</a:t>
            </a:r>
            <a:r>
              <a:rPr lang="en-US" dirty="0" smtClean="0"/>
              <a:t> / </a:t>
            </a:r>
            <a:r>
              <a:rPr lang="en-US" dirty="0" err="1" smtClean="0"/>
              <a:t>ListView</a:t>
            </a:r>
            <a:endParaRPr lang="ru-RU" dirty="0"/>
          </a:p>
        </p:txBody>
      </p:sp>
      <p:sp>
        <p:nvSpPr>
          <p:cNvPr id="11" name="Текст 5"/>
          <p:cNvSpPr txBox="1">
            <a:spLocks/>
          </p:cNvSpPr>
          <p:nvPr/>
        </p:nvSpPr>
        <p:spPr>
          <a:xfrm>
            <a:off x="312555"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Коллекции</a:t>
            </a:r>
            <a:endParaRPr lang="ru-RU" b="1" dirty="0">
              <a:latin typeface="+mn-lt"/>
            </a:endParaRPr>
          </a:p>
        </p:txBody>
      </p:sp>
      <p:sp>
        <p:nvSpPr>
          <p:cNvPr id="12" name="Текст 6"/>
          <p:cNvSpPr txBox="1">
            <a:spLocks/>
          </p:cNvSpPr>
          <p:nvPr/>
        </p:nvSpPr>
        <p:spPr>
          <a:xfrm>
            <a:off x="6096000" y="4556102"/>
            <a:ext cx="5774283" cy="2196000"/>
          </a:xfrm>
          <a:prstGeom prst="rect">
            <a:avLst/>
          </a:prstGeom>
        </p:spPr>
        <p:txBody>
          <a:bodyPr vert="horz" wrap="square" lIns="146304" tIns="91440" rIns="146304" bIns="91440" numCol="2"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t>Hub</a:t>
            </a:r>
          </a:p>
          <a:p>
            <a:r>
              <a:rPr lang="en-US" dirty="0" smtClean="0"/>
              <a:t>Pivot</a:t>
            </a:r>
          </a:p>
          <a:p>
            <a:r>
              <a:rPr lang="en-US" dirty="0" err="1" smtClean="0"/>
              <a:t>DatePicker</a:t>
            </a:r>
            <a:endParaRPr lang="en-US" dirty="0" smtClean="0"/>
          </a:p>
          <a:p>
            <a:r>
              <a:rPr lang="en-US" dirty="0" err="1" smtClean="0"/>
              <a:t>TimePicker</a:t>
            </a:r>
            <a:endParaRPr lang="en-US" dirty="0" smtClean="0"/>
          </a:p>
          <a:p>
            <a:r>
              <a:rPr lang="en-US" dirty="0" smtClean="0"/>
              <a:t>Rectangle</a:t>
            </a:r>
          </a:p>
          <a:p>
            <a:r>
              <a:rPr lang="en-US" dirty="0" smtClean="0"/>
              <a:t>Ellipse</a:t>
            </a:r>
          </a:p>
          <a:p>
            <a:r>
              <a:rPr lang="en-US" dirty="0" err="1" smtClean="0"/>
              <a:t>MediaElement</a:t>
            </a:r>
            <a:endParaRPr lang="en-US" dirty="0" smtClean="0"/>
          </a:p>
          <a:p>
            <a:endParaRPr lang="ru-RU" dirty="0"/>
          </a:p>
        </p:txBody>
      </p:sp>
      <p:sp>
        <p:nvSpPr>
          <p:cNvPr id="13" name="Текст 5"/>
          <p:cNvSpPr txBox="1">
            <a:spLocks/>
          </p:cNvSpPr>
          <p:nvPr/>
        </p:nvSpPr>
        <p:spPr>
          <a:xfrm>
            <a:off x="6095999"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Хитрые элементы</a:t>
            </a:r>
            <a:endParaRPr lang="ru-RU" b="1" dirty="0">
              <a:latin typeface="+mn-lt"/>
            </a:endParaRPr>
          </a:p>
        </p:txBody>
      </p:sp>
    </p:spTree>
    <p:extLst>
      <p:ext uri="{BB962C8B-B14F-4D97-AF65-F5344CB8AC3E}">
        <p14:creationId xmlns:p14="http://schemas.microsoft.com/office/powerpoint/2010/main" val="396941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StackPanel</a:t>
            </a:r>
            <a:endParaRPr lang="en-US" dirty="0"/>
          </a:p>
        </p:txBody>
      </p:sp>
      <p:pic>
        <p:nvPicPr>
          <p:cNvPr id="2" name="Picture 1"/>
          <p:cNvPicPr>
            <a:picLocks noChangeAspect="1"/>
          </p:cNvPicPr>
          <p:nvPr/>
        </p:nvPicPr>
        <p:blipFill>
          <a:blip r:embed="rId2"/>
          <a:stretch>
            <a:fillRect/>
          </a:stretch>
        </p:blipFill>
        <p:spPr>
          <a:xfrm>
            <a:off x="3396000" y="1236686"/>
            <a:ext cx="4491800" cy="3374550"/>
          </a:xfrm>
          <a:prstGeom prst="rect">
            <a:avLst/>
          </a:prstGeom>
        </p:spPr>
      </p:pic>
      <p:pic>
        <p:nvPicPr>
          <p:cNvPr id="5" name="Picture 4"/>
          <p:cNvPicPr>
            <a:picLocks noChangeAspect="1"/>
          </p:cNvPicPr>
          <p:nvPr/>
        </p:nvPicPr>
        <p:blipFill>
          <a:blip r:embed="rId3"/>
          <a:stretch>
            <a:fillRect/>
          </a:stretch>
        </p:blipFill>
        <p:spPr>
          <a:xfrm>
            <a:off x="506270" y="1314450"/>
            <a:ext cx="2587385" cy="5282925"/>
          </a:xfrm>
          <a:prstGeom prst="rect">
            <a:avLst/>
          </a:prstGeom>
        </p:spPr>
      </p:pic>
      <p:sp>
        <p:nvSpPr>
          <p:cNvPr id="6" name="TextBox 5"/>
          <p:cNvSpPr txBox="1"/>
          <p:nvPr/>
        </p:nvSpPr>
        <p:spPr>
          <a:xfrm>
            <a:off x="3216000" y="4706088"/>
            <a:ext cx="4860000" cy="1680460"/>
          </a:xfrm>
          <a:prstGeom prst="rect">
            <a:avLst/>
          </a:prstGeom>
          <a:noFill/>
        </p:spPr>
        <p:txBody>
          <a:bodyPr wrap="square" lIns="182880" tIns="146304" rIns="182880" bIns="146304" rtlCol="0">
            <a:spAutoFit/>
          </a:bodyPr>
          <a:lstStyle/>
          <a:p>
            <a:pPr>
              <a:lnSpc>
                <a:spcPct val="90000"/>
              </a:lnSpc>
              <a:spcAft>
                <a:spcPts val="600"/>
              </a:spcAft>
            </a:pPr>
            <a:r>
              <a:rPr lang="en-US" sz="2000" dirty="0" err="1" smtClean="0">
                <a:gradFill>
                  <a:gsLst>
                    <a:gs pos="2917">
                      <a:schemeClr val="tx1"/>
                    </a:gs>
                    <a:gs pos="30000">
                      <a:schemeClr val="tx1"/>
                    </a:gs>
                  </a:gsLst>
                  <a:lin ang="5400000" scaled="0"/>
                </a:gradFill>
                <a:latin typeface="+mj-lt"/>
              </a:rPr>
              <a:t>StackPanel</a:t>
            </a:r>
            <a:r>
              <a:rPr lang="en-US"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может использоваться как для вертикального, так и для горизонтального (</a:t>
            </a:r>
            <a:r>
              <a:rPr lang="en-US" sz="2000" dirty="0" smtClean="0">
                <a:gradFill>
                  <a:gsLst>
                    <a:gs pos="2917">
                      <a:schemeClr val="tx1"/>
                    </a:gs>
                    <a:gs pos="30000">
                      <a:schemeClr val="tx1"/>
                    </a:gs>
                  </a:gsLst>
                  <a:lin ang="5400000" scaled="0"/>
                </a:gradFill>
                <a:latin typeface="+mj-lt"/>
              </a:rPr>
              <a:t>Orientation=“Horizontal”) </a:t>
            </a:r>
            <a:r>
              <a:rPr lang="ru-RU" sz="2000" dirty="0" smtClean="0">
                <a:gradFill>
                  <a:gsLst>
                    <a:gs pos="2917">
                      <a:schemeClr val="tx1"/>
                    </a:gs>
                    <a:gs pos="30000">
                      <a:schemeClr val="tx1"/>
                    </a:gs>
                  </a:gsLst>
                  <a:lin ang="5400000" scaled="0"/>
                </a:gradFill>
                <a:latin typeface="+mj-lt"/>
              </a:rPr>
              <a:t>размещения элементов.</a:t>
            </a:r>
          </a:p>
        </p:txBody>
      </p:sp>
    </p:spTree>
    <p:extLst>
      <p:ext uri="{BB962C8B-B14F-4D97-AF65-F5344CB8AC3E}">
        <p14:creationId xmlns:p14="http://schemas.microsoft.com/office/powerpoint/2010/main" val="36036961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Grid</a:t>
            </a:r>
            <a:endParaRPr lang="en-US" dirty="0"/>
          </a:p>
        </p:txBody>
      </p:sp>
      <p:pic>
        <p:nvPicPr>
          <p:cNvPr id="4" name="Picture 3"/>
          <p:cNvPicPr>
            <a:picLocks noChangeAspect="1"/>
          </p:cNvPicPr>
          <p:nvPr/>
        </p:nvPicPr>
        <p:blipFill>
          <a:blip r:embed="rId2"/>
          <a:stretch>
            <a:fillRect/>
          </a:stretch>
        </p:blipFill>
        <p:spPr>
          <a:xfrm>
            <a:off x="379514" y="1432583"/>
            <a:ext cx="6280833" cy="3976417"/>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76000" y="206499"/>
            <a:ext cx="5962533" cy="3271957"/>
          </a:xfrm>
          <a:prstGeom prst="rect">
            <a:avLst/>
          </a:prstGeom>
        </p:spPr>
      </p:pic>
      <p:sp>
        <p:nvSpPr>
          <p:cNvPr id="5" name="TextBox 4"/>
          <p:cNvSpPr txBox="1"/>
          <p:nvPr/>
        </p:nvSpPr>
        <p:spPr>
          <a:xfrm>
            <a:off x="246281" y="5412275"/>
            <a:ext cx="6391107" cy="1403461"/>
          </a:xfrm>
          <a:prstGeom prst="rect">
            <a:avLst/>
          </a:prstGeom>
          <a:noFill/>
        </p:spPr>
        <p:txBody>
          <a:bodyPr wrap="square" lIns="182880" tIns="146304" rIns="182880" bIns="146304" rtlCol="0">
            <a:spAutoFit/>
          </a:bodyPr>
          <a:lstStyle/>
          <a:p>
            <a:pPr>
              <a:lnSpc>
                <a:spcPct val="90000"/>
              </a:lnSpc>
              <a:spcAft>
                <a:spcPts val="600"/>
              </a:spcAft>
            </a:pPr>
            <a:r>
              <a:rPr lang="ru-RU" sz="2000" dirty="0" smtClean="0">
                <a:gradFill>
                  <a:gsLst>
                    <a:gs pos="2917">
                      <a:schemeClr val="tx1"/>
                    </a:gs>
                    <a:gs pos="30000">
                      <a:schemeClr val="tx1"/>
                    </a:gs>
                  </a:gsLst>
                  <a:lin ang="5400000" scaled="0"/>
                </a:gradFill>
                <a:latin typeface="+mj-lt"/>
              </a:rPr>
              <a:t>В </a:t>
            </a:r>
            <a:r>
              <a:rPr lang="en-US" sz="2000" dirty="0" smtClean="0">
                <a:gradFill>
                  <a:gsLst>
                    <a:gs pos="2917">
                      <a:schemeClr val="tx1"/>
                    </a:gs>
                    <a:gs pos="30000">
                      <a:schemeClr val="tx1"/>
                    </a:gs>
                  </a:gsLst>
                  <a:lin ang="5400000" scaled="0"/>
                </a:gradFill>
                <a:latin typeface="+mj-lt"/>
              </a:rPr>
              <a:t>Grid </a:t>
            </a:r>
            <a:r>
              <a:rPr lang="ru-RU" sz="2000" dirty="0" smtClean="0">
                <a:gradFill>
                  <a:gsLst>
                    <a:gs pos="2917">
                      <a:schemeClr val="tx1"/>
                    </a:gs>
                    <a:gs pos="30000">
                      <a:schemeClr val="tx1"/>
                    </a:gs>
                  </a:gsLst>
                  <a:lin ang="5400000" scaled="0"/>
                </a:gradFill>
                <a:latin typeface="+mj-lt"/>
              </a:rPr>
              <a:t>можно задавать авто-размер (</a:t>
            </a:r>
            <a:r>
              <a:rPr lang="en-US" sz="2000" dirty="0" smtClean="0">
                <a:gradFill>
                  <a:gsLst>
                    <a:gs pos="2917">
                      <a:schemeClr val="tx1"/>
                    </a:gs>
                    <a:gs pos="30000">
                      <a:schemeClr val="tx1"/>
                    </a:gs>
                  </a:gsLst>
                  <a:lin ang="5400000" scaled="0"/>
                </a:gradFill>
                <a:latin typeface="+mj-lt"/>
              </a:rPr>
              <a:t>Auto), </a:t>
            </a:r>
            <a:r>
              <a:rPr lang="ru-RU" sz="2000" dirty="0" smtClean="0">
                <a:gradFill>
                  <a:gsLst>
                    <a:gs pos="2917">
                      <a:schemeClr val="tx1"/>
                    </a:gs>
                    <a:gs pos="30000">
                      <a:schemeClr val="tx1"/>
                    </a:gs>
                  </a:gsLst>
                  <a:lin ang="5400000" scaled="0"/>
                </a:gradFill>
                <a:latin typeface="+mj-lt"/>
              </a:rPr>
              <a:t>растягиваемый размер (*)</a:t>
            </a:r>
            <a:r>
              <a:rPr lang="en-US"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или абсолютный размер в </a:t>
            </a:r>
            <a:r>
              <a:rPr lang="ru-RU" sz="2000" dirty="0" err="1" smtClean="0">
                <a:gradFill>
                  <a:gsLst>
                    <a:gs pos="2917">
                      <a:schemeClr val="tx1"/>
                    </a:gs>
                    <a:gs pos="30000">
                      <a:schemeClr val="tx1"/>
                    </a:gs>
                  </a:gsLst>
                  <a:lin ang="5400000" scaled="0"/>
                </a:gradFill>
                <a:latin typeface="+mj-lt"/>
              </a:rPr>
              <a:t>пикелях</a:t>
            </a:r>
            <a:r>
              <a:rPr lang="ru-RU" sz="2000" dirty="0" smtClean="0">
                <a:gradFill>
                  <a:gsLst>
                    <a:gs pos="2917">
                      <a:schemeClr val="tx1"/>
                    </a:gs>
                    <a:gs pos="30000">
                      <a:schemeClr val="tx1"/>
                    </a:gs>
                  </a:gsLst>
                  <a:lin ang="5400000" scaled="0"/>
                </a:gradFill>
                <a:latin typeface="+mj-lt"/>
              </a:rPr>
              <a:t>. Положение элемента в таблице определяется его атрибутами </a:t>
            </a:r>
            <a:r>
              <a:rPr lang="en-US" sz="2000" dirty="0" err="1" smtClean="0">
                <a:gradFill>
                  <a:gsLst>
                    <a:gs pos="2917">
                      <a:schemeClr val="tx1"/>
                    </a:gs>
                    <a:gs pos="30000">
                      <a:schemeClr val="tx1"/>
                    </a:gs>
                  </a:gsLst>
                  <a:lin ang="5400000" scaled="0"/>
                </a:gradFill>
                <a:latin typeface="+mj-lt"/>
              </a:rPr>
              <a:t>Grid.Row</a:t>
            </a:r>
            <a:r>
              <a:rPr lang="en-US" sz="2000" dirty="0" smtClean="0">
                <a:gradFill>
                  <a:gsLst>
                    <a:gs pos="2917">
                      <a:schemeClr val="tx1"/>
                    </a:gs>
                    <a:gs pos="30000">
                      <a:schemeClr val="tx1"/>
                    </a:gs>
                  </a:gsLst>
                  <a:lin ang="5400000" scaled="0"/>
                </a:gradFill>
                <a:latin typeface="+mj-lt"/>
              </a:rPr>
              <a:t>/Column</a:t>
            </a:r>
            <a:endParaRPr lang="ru-RU" sz="20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3111683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16076" y="1422242"/>
            <a:ext cx="9859116" cy="1813958"/>
          </a:xfrm>
        </p:spPr>
        <p:txBody>
          <a:bodyPr/>
          <a:lstStyle/>
          <a:p>
            <a:r>
              <a:rPr lang="en-US" dirty="0" smtClean="0"/>
              <a:t>DEMO </a:t>
            </a:r>
            <a:r>
              <a:rPr lang="en-US" dirty="0" smtClean="0"/>
              <a:t>03:</a:t>
            </a:r>
            <a:r>
              <a:rPr lang="en-US" dirty="0" smtClean="0"/>
              <a:t/>
            </a:r>
            <a:br>
              <a:rPr lang="en-US" dirty="0" smtClean="0"/>
            </a:br>
            <a:r>
              <a:rPr lang="ru-RU" dirty="0" smtClean="0"/>
              <a:t>Форма ввода данных</a:t>
            </a:r>
            <a:endParaRPr lang="ru-RU" dirty="0"/>
          </a:p>
        </p:txBody>
      </p:sp>
    </p:spTree>
    <p:extLst>
      <p:ext uri="{BB962C8B-B14F-4D97-AF65-F5344CB8AC3E}">
        <p14:creationId xmlns:p14="http://schemas.microsoft.com/office/powerpoint/2010/main" val="4233968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Canvas</a:t>
            </a:r>
            <a:endParaRPr lang="en-US" dirty="0"/>
          </a:p>
        </p:txBody>
      </p:sp>
      <p:pic>
        <p:nvPicPr>
          <p:cNvPr id="7" name="Picture 6"/>
          <p:cNvPicPr>
            <a:picLocks noChangeAspect="1"/>
          </p:cNvPicPr>
          <p:nvPr/>
        </p:nvPicPr>
        <p:blipFill>
          <a:blip r:embed="rId2"/>
          <a:stretch>
            <a:fillRect/>
          </a:stretch>
        </p:blipFill>
        <p:spPr>
          <a:xfrm>
            <a:off x="516000" y="1449001"/>
            <a:ext cx="6270000" cy="3420000"/>
          </a:xfrm>
          <a:prstGeom prst="rect">
            <a:avLst/>
          </a:prstGeom>
        </p:spPr>
      </p:pic>
      <p:pic>
        <p:nvPicPr>
          <p:cNvPr id="4" name="Picture 3"/>
          <p:cNvPicPr>
            <a:picLocks noChangeAspect="1"/>
          </p:cNvPicPr>
          <p:nvPr/>
        </p:nvPicPr>
        <p:blipFill>
          <a:blip r:embed="rId3"/>
          <a:stretch>
            <a:fillRect/>
          </a:stretch>
        </p:blipFill>
        <p:spPr>
          <a:xfrm>
            <a:off x="5235539" y="189000"/>
            <a:ext cx="3520922" cy="3139489"/>
          </a:xfrm>
          <a:prstGeom prst="rect">
            <a:avLst/>
          </a:prstGeom>
        </p:spPr>
      </p:pic>
      <p:sp>
        <p:nvSpPr>
          <p:cNvPr id="2" name="TextBox 1"/>
          <p:cNvSpPr txBox="1"/>
          <p:nvPr/>
        </p:nvSpPr>
        <p:spPr>
          <a:xfrm>
            <a:off x="336000" y="5049000"/>
            <a:ext cx="6660000" cy="1625060"/>
          </a:xfrm>
          <a:prstGeom prst="rect">
            <a:avLst/>
          </a:prstGeom>
          <a:noFill/>
        </p:spPr>
        <p:txBody>
          <a:bodyPr wrap="square" lIns="182880" tIns="146304" rIns="182880" bIns="146304" rtlCol="0">
            <a:spAutoFit/>
          </a:bodyPr>
          <a:lstStyle/>
          <a:p>
            <a:pPr>
              <a:lnSpc>
                <a:spcPct val="90000"/>
              </a:lnSpc>
              <a:spcAft>
                <a:spcPts val="600"/>
              </a:spcAft>
            </a:pPr>
            <a:r>
              <a:rPr lang="ru-RU" sz="2400" dirty="0" smtClean="0">
                <a:gradFill>
                  <a:gsLst>
                    <a:gs pos="2917">
                      <a:schemeClr val="tx1"/>
                    </a:gs>
                    <a:gs pos="30000">
                      <a:schemeClr val="tx1"/>
                    </a:gs>
                  </a:gsLst>
                  <a:lin ang="5400000" scaled="0"/>
                </a:gradFill>
                <a:latin typeface="+mj-lt"/>
              </a:rPr>
              <a:t>В </a:t>
            </a:r>
            <a:r>
              <a:rPr lang="en-US" sz="2400" dirty="0" smtClean="0">
                <a:gradFill>
                  <a:gsLst>
                    <a:gs pos="2917">
                      <a:schemeClr val="tx1"/>
                    </a:gs>
                    <a:gs pos="30000">
                      <a:schemeClr val="tx1"/>
                    </a:gs>
                  </a:gsLst>
                  <a:lin ang="5400000" scaled="0"/>
                </a:gradFill>
                <a:latin typeface="+mj-lt"/>
              </a:rPr>
              <a:t>Canvas </a:t>
            </a:r>
            <a:r>
              <a:rPr lang="ru-RU" sz="2400" dirty="0" smtClean="0">
                <a:gradFill>
                  <a:gsLst>
                    <a:gs pos="2917">
                      <a:schemeClr val="tx1"/>
                    </a:gs>
                    <a:gs pos="30000">
                      <a:schemeClr val="tx1"/>
                    </a:gs>
                  </a:gsLst>
                  <a:lin ang="5400000" scaled="0"/>
                </a:gradFill>
                <a:latin typeface="+mj-lt"/>
              </a:rPr>
              <a:t>можно индивидуально позиционировать каждый элемент управления с помощью атрибутов </a:t>
            </a:r>
            <a:r>
              <a:rPr lang="en-US" sz="2400" dirty="0" smtClean="0">
                <a:gradFill>
                  <a:gsLst>
                    <a:gs pos="2917">
                      <a:schemeClr val="tx1"/>
                    </a:gs>
                    <a:gs pos="30000">
                      <a:schemeClr val="tx1"/>
                    </a:gs>
                  </a:gsLst>
                  <a:lin ang="5400000" scaled="0"/>
                </a:gradFill>
                <a:latin typeface="+mj-lt"/>
              </a:rPr>
              <a:t>Left/Top</a:t>
            </a:r>
            <a:r>
              <a:rPr lang="ru-RU" sz="2400" dirty="0" smtClean="0">
                <a:gradFill>
                  <a:gsLst>
                    <a:gs pos="2917">
                      <a:schemeClr val="tx1"/>
                    </a:gs>
                    <a:gs pos="30000">
                      <a:schemeClr val="tx1"/>
                    </a:gs>
                  </a:gsLst>
                  <a:lin ang="5400000" scaled="0"/>
                </a:gradFill>
                <a:latin typeface="+mj-lt"/>
              </a:rPr>
              <a:t> в </a:t>
            </a:r>
            <a:r>
              <a:rPr lang="en-US" sz="2400" dirty="0" smtClean="0">
                <a:gradFill>
                  <a:gsLst>
                    <a:gs pos="2917">
                      <a:schemeClr val="tx1"/>
                    </a:gs>
                    <a:gs pos="30000">
                      <a:schemeClr val="tx1"/>
                    </a:gs>
                  </a:gsLst>
                  <a:lin ang="5400000" scaled="0"/>
                </a:gradFill>
                <a:latin typeface="+mj-lt"/>
              </a:rPr>
              <a:t>XAML </a:t>
            </a:r>
            <a:r>
              <a:rPr lang="ru-RU" sz="2400" dirty="0" smtClean="0">
                <a:gradFill>
                  <a:gsLst>
                    <a:gs pos="2917">
                      <a:schemeClr val="tx1"/>
                    </a:gs>
                    <a:gs pos="30000">
                      <a:schemeClr val="tx1"/>
                    </a:gs>
                  </a:gsLst>
                  <a:lin ang="5400000" scaled="0"/>
                </a:gradFill>
                <a:latin typeface="+mj-lt"/>
              </a:rPr>
              <a:t>или функций </a:t>
            </a:r>
            <a:r>
              <a:rPr lang="en-US" sz="2400" dirty="0" err="1" smtClean="0">
                <a:gradFill>
                  <a:gsLst>
                    <a:gs pos="2917">
                      <a:schemeClr val="tx1"/>
                    </a:gs>
                    <a:gs pos="30000">
                      <a:schemeClr val="tx1"/>
                    </a:gs>
                  </a:gsLst>
                  <a:lin ang="5400000" scaled="0"/>
                </a:gradFill>
                <a:latin typeface="+mj-lt"/>
              </a:rPr>
              <a:t>Canvas.SetLeft</a:t>
            </a:r>
            <a:r>
              <a:rPr lang="en-US" sz="2400" dirty="0" smtClean="0">
                <a:gradFill>
                  <a:gsLst>
                    <a:gs pos="2917">
                      <a:schemeClr val="tx1"/>
                    </a:gs>
                    <a:gs pos="30000">
                      <a:schemeClr val="tx1"/>
                    </a:gs>
                  </a:gsLst>
                  <a:lin ang="5400000" scaled="0"/>
                </a:gradFill>
                <a:latin typeface="+mj-lt"/>
              </a:rPr>
              <a:t>/</a:t>
            </a:r>
            <a:r>
              <a:rPr lang="en-US" sz="2400" dirty="0" err="1" smtClean="0">
                <a:gradFill>
                  <a:gsLst>
                    <a:gs pos="2917">
                      <a:schemeClr val="tx1"/>
                    </a:gs>
                    <a:gs pos="30000">
                      <a:schemeClr val="tx1"/>
                    </a:gs>
                  </a:gsLst>
                  <a:lin ang="5400000" scaled="0"/>
                </a:gradFill>
                <a:latin typeface="+mj-lt"/>
              </a:rPr>
              <a:t>SetTop</a:t>
            </a:r>
            <a:r>
              <a:rPr lang="en-US" sz="2400" dirty="0" smtClean="0">
                <a:gradFill>
                  <a:gsLst>
                    <a:gs pos="2917">
                      <a:schemeClr val="tx1"/>
                    </a:gs>
                    <a:gs pos="30000">
                      <a:schemeClr val="tx1"/>
                    </a:gs>
                  </a:gsLst>
                  <a:lin ang="5400000" scaled="0"/>
                </a:gradFill>
                <a:latin typeface="+mj-lt"/>
              </a:rPr>
              <a:t> </a:t>
            </a:r>
            <a:r>
              <a:rPr lang="ru-RU" sz="2400" dirty="0" smtClean="0">
                <a:gradFill>
                  <a:gsLst>
                    <a:gs pos="2917">
                      <a:schemeClr val="tx1"/>
                    </a:gs>
                    <a:gs pos="30000">
                      <a:schemeClr val="tx1"/>
                    </a:gs>
                  </a:gsLst>
                  <a:lin ang="5400000" scaled="0"/>
                </a:gradFill>
                <a:latin typeface="+mj-lt"/>
              </a:rPr>
              <a:t>в </a:t>
            </a:r>
            <a:r>
              <a:rPr lang="en-US" sz="2400" dirty="0" smtClean="0">
                <a:gradFill>
                  <a:gsLst>
                    <a:gs pos="2917">
                      <a:schemeClr val="tx1"/>
                    </a:gs>
                    <a:gs pos="30000">
                      <a:schemeClr val="tx1"/>
                    </a:gs>
                  </a:gsLst>
                  <a:lin ang="5400000" scaled="0"/>
                </a:gradFill>
                <a:latin typeface="+mj-lt"/>
              </a:rPr>
              <a:t>C#</a:t>
            </a:r>
            <a:endParaRPr lang="ru-RU" sz="24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41139145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16076" y="1422242"/>
            <a:ext cx="9859116" cy="1813958"/>
          </a:xfrm>
        </p:spPr>
        <p:txBody>
          <a:bodyPr/>
          <a:lstStyle/>
          <a:p>
            <a:r>
              <a:rPr lang="en-US" dirty="0" smtClean="0"/>
              <a:t>DEMO </a:t>
            </a:r>
            <a:r>
              <a:rPr lang="en-US" dirty="0" smtClean="0"/>
              <a:t>04:</a:t>
            </a:r>
            <a:r>
              <a:rPr lang="en-US" dirty="0" smtClean="0"/>
              <a:t/>
            </a:r>
            <a:br>
              <a:rPr lang="en-US" dirty="0" smtClean="0"/>
            </a:br>
            <a:r>
              <a:rPr lang="ru-RU" dirty="0" smtClean="0"/>
              <a:t>Подвижный круг</a:t>
            </a:r>
            <a:endParaRPr lang="ru-RU" dirty="0"/>
          </a:p>
        </p:txBody>
      </p:sp>
    </p:spTree>
    <p:extLst>
      <p:ext uri="{BB962C8B-B14F-4D97-AF65-F5344CB8AC3E}">
        <p14:creationId xmlns:p14="http://schemas.microsoft.com/office/powerpoint/2010/main" val="1728274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Вылетающие элементы</a:t>
            </a:r>
            <a:endParaRPr lang="en-US" dirty="0"/>
          </a:p>
        </p:txBody>
      </p:sp>
      <p:sp>
        <p:nvSpPr>
          <p:cNvPr id="4" name="Content Placeholder 3"/>
          <p:cNvSpPr>
            <a:spLocks noGrp="1"/>
          </p:cNvSpPr>
          <p:nvPr>
            <p:ph type="body" sz="quarter" idx="10"/>
          </p:nvPr>
        </p:nvSpPr>
        <p:spPr/>
        <p:txBody>
          <a:bodyPr vert="horz" lIns="137160" tIns="109728" rIns="137160" bIns="109728" rtlCol="0">
            <a:noAutofit/>
          </a:bodyPr>
          <a:lstStyle/>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smtClean="0">
                <a:solidFill>
                  <a:schemeClr val="accent1"/>
                </a:solidFill>
                <a:latin typeface="Consolas" panose="020B0609020204030204" pitchFamily="49" charset="0"/>
                <a:cs typeface="Consolas" panose="020B0609020204030204" pitchFamily="49" charset="0"/>
              </a:rPr>
              <a:t>Popup</a:t>
            </a:r>
            <a:r>
              <a:rPr lang="en-US" sz="2400" b="0" dirty="0" smtClean="0">
                <a:latin typeface="Consolas" panose="020B0609020204030204" pitchFamily="49" charset="0"/>
                <a:cs typeface="Consolas" panose="020B0609020204030204" pitchFamily="49" charset="0"/>
              </a:rPr>
              <a:t> </a:t>
            </a:r>
            <a:r>
              <a:rPr lang="en-US" sz="2400" b="0" dirty="0" err="1" smtClean="0">
                <a:latin typeface="Consolas" panose="020B0609020204030204" pitchFamily="49" charset="0"/>
                <a:cs typeface="Consolas" panose="020B0609020204030204" pitchFamily="49" charset="0"/>
              </a:rPr>
              <a:t>IsOpen</a:t>
            </a:r>
            <a:r>
              <a:rPr lang="en-US" sz="2400" b="0" dirty="0" smtClean="0">
                <a:latin typeface="Consolas" panose="020B0609020204030204" pitchFamily="49" charset="0"/>
                <a:cs typeface="Consolas" panose="020B0609020204030204" pitchFamily="49" charset="0"/>
              </a:rPr>
              <a: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ContentDialog</a:t>
            </a:r>
            <a:r>
              <a:rPr lang="en-US" sz="2400" b="0" dirty="0" smtClean="0">
                <a:latin typeface="Consolas" panose="020B0609020204030204" pitchFamily="49" charset="0"/>
                <a:cs typeface="Consolas" panose="020B0609020204030204" pitchFamily="49" charset="0"/>
              </a:rPr>
              <a:t> Title="" Content=""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Flyout</a:t>
            </a:r>
            <a:r>
              <a:rPr lang="en-US" sz="2400" b="0" dirty="0" smtClean="0">
                <a:latin typeface="Consolas" panose="020B0609020204030204" pitchFamily="49" charset="0"/>
                <a:cs typeface="Consolas" panose="020B0609020204030204" pitchFamily="49" charset="0"/>
              </a:rPr>
              <a:t> Placement=""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MenuFlyout</a:t>
            </a:r>
            <a:r>
              <a:rPr lang="en-US" sz="2400" b="0" dirty="0" smtClean="0">
                <a:latin typeface="Consolas" panose="020B0609020204030204" pitchFamily="49" charset="0"/>
                <a:cs typeface="Consolas" panose="020B0609020204030204" pitchFamily="49" charset="0"/>
              </a:rPr>
              <a: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smtClean="0">
                <a:solidFill>
                  <a:schemeClr val="accent1"/>
                </a:solidFill>
                <a:latin typeface="Consolas" panose="020B0609020204030204" pitchFamily="49" charset="0"/>
                <a:cs typeface="Consolas" panose="020B0609020204030204" pitchFamily="49" charset="0"/>
              </a:rPr>
              <a:t>ToolTip</a:t>
            </a:r>
            <a:r>
              <a:rPr lang="en-US" sz="2400" b="0" dirty="0" smtClean="0">
                <a:latin typeface="Consolas" panose="020B0609020204030204" pitchFamily="49" charset="0"/>
                <a:cs typeface="Consolas" panose="020B0609020204030204" pitchFamily="49" charset="0"/>
              </a:rPr>
              <a:t> /&gt;</a:t>
            </a:r>
            <a:endParaRPr lang="en-US" sz="24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3531900"/>
      </p:ext>
    </p:extLst>
  </p:cSld>
  <p:clrMapOvr>
    <a:masterClrMapping/>
  </p:clrMapOvr>
  <p:transition>
    <p:fade/>
  </p:transition>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3763</TotalTime>
  <Words>361</Words>
  <Application>Microsoft Office PowerPoint</Application>
  <PresentationFormat>Широкоэкранный</PresentationFormat>
  <Paragraphs>78</Paragraphs>
  <Slides>14</Slides>
  <Notes>1</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4</vt:i4>
      </vt:variant>
      <vt:variant>
        <vt:lpstr>Заголовки слайдов</vt:lpstr>
      </vt:variant>
      <vt:variant>
        <vt:i4>14</vt:i4>
      </vt:variant>
    </vt:vector>
  </HeadingPairs>
  <TitlesOfParts>
    <vt:vector size="29" baseType="lpstr">
      <vt:lpstr>Arial</vt:lpstr>
      <vt:lpstr>Calibri</vt:lpstr>
      <vt:lpstr>Consolas</vt:lpstr>
      <vt:lpstr>Segoe Light</vt:lpstr>
      <vt:lpstr>Segoe UI</vt:lpstr>
      <vt:lpstr>Segoe UI Light</vt:lpstr>
      <vt:lpstr>Segoe UI Semibold</vt:lpstr>
      <vt:lpstr>Segoe UI Semilight</vt:lpstr>
      <vt:lpstr>Segoe UI Symbol</vt:lpstr>
      <vt:lpstr>Times New Roman</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Часть 1a: Элементы управления XAML</vt:lpstr>
      <vt:lpstr>Синтаксис XAML</vt:lpstr>
      <vt:lpstr>Некоторые элементы управления XAML</vt:lpstr>
      <vt:lpstr>StackPanel</vt:lpstr>
      <vt:lpstr>Grid</vt:lpstr>
      <vt:lpstr>DEMO 03: Форма ввода данных</vt:lpstr>
      <vt:lpstr>Canvas</vt:lpstr>
      <vt:lpstr>DEMO 04: Подвижный круг</vt:lpstr>
      <vt:lpstr>Вылетающие элементы</vt:lpstr>
      <vt:lpstr>ContentDialog</vt:lpstr>
      <vt:lpstr>ContentDialog</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116</cp:revision>
  <dcterms:created xsi:type="dcterms:W3CDTF">2013-05-05T18:28:09Z</dcterms:created>
  <dcterms:modified xsi:type="dcterms:W3CDTF">2015-12-05T18:15:57Z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