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3.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2" r:id="rId5"/>
    <p:sldMasterId id="2147483715" r:id="rId6"/>
    <p:sldMasterId id="2147483744" r:id="rId7"/>
  </p:sldMasterIdLst>
  <p:notesMasterIdLst>
    <p:notesMasterId r:id="rId26"/>
  </p:notesMasterIdLst>
  <p:handoutMasterIdLst>
    <p:handoutMasterId r:id="rId27"/>
  </p:handoutMasterIdLst>
  <p:sldIdLst>
    <p:sldId id="272" r:id="rId8"/>
    <p:sldId id="327" r:id="rId9"/>
    <p:sldId id="332" r:id="rId10"/>
    <p:sldId id="315" r:id="rId11"/>
    <p:sldId id="312" r:id="rId12"/>
    <p:sldId id="333" r:id="rId13"/>
    <p:sldId id="334" r:id="rId14"/>
    <p:sldId id="335" r:id="rId15"/>
    <p:sldId id="337" r:id="rId16"/>
    <p:sldId id="340" r:id="rId17"/>
    <p:sldId id="341" r:id="rId18"/>
    <p:sldId id="342" r:id="rId19"/>
    <p:sldId id="343" r:id="rId20"/>
    <p:sldId id="344" r:id="rId21"/>
    <p:sldId id="345" r:id="rId22"/>
    <p:sldId id="326" r:id="rId23"/>
    <p:sldId id="300" r:id="rId24"/>
    <p:sldId id="301" r:id="rId2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00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p:cViewPr varScale="1">
        <p:scale>
          <a:sx n="87" d="100"/>
          <a:sy n="87" d="100"/>
        </p:scale>
        <p:origin x="612" y="90"/>
      </p:cViewPr>
      <p:guideLst/>
    </p:cSldViewPr>
  </p:slideViewPr>
  <p:notesTextViewPr>
    <p:cViewPr>
      <p:scale>
        <a:sx n="3" d="2"/>
        <a:sy n="3" d="2"/>
      </p:scale>
      <p:origin x="0" y="0"/>
    </p:cViewPr>
  </p:notesTextViewPr>
  <p:notesViewPr>
    <p:cSldViewPr>
      <p:cViewPr varScale="1">
        <p:scale>
          <a:sx n="54" d="100"/>
          <a:sy n="54" d="100"/>
        </p:scale>
        <p:origin x="1734" y="42"/>
      </p:cViewPr>
      <p:guideLst/>
    </p:cSldViewPr>
  </p:notes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239FBE-FC08-4336-9B53-CDE8BC5ED33D}" type="datetimeFigureOut">
              <a:rPr lang="ru-RU" smtClean="0"/>
              <a:t>06.12.2015</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ECD123-6884-4760-B606-96DCE73523BF}" type="slidenum">
              <a:rPr lang="ru-RU" smtClean="0"/>
              <a:t>‹#›</a:t>
            </a:fld>
            <a:endParaRPr lang="ru-RU"/>
          </a:p>
        </p:txBody>
      </p:sp>
    </p:spTree>
    <p:extLst>
      <p:ext uri="{BB962C8B-B14F-4D97-AF65-F5344CB8AC3E}">
        <p14:creationId xmlns:p14="http://schemas.microsoft.com/office/powerpoint/2010/main" val="3609599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EBF37-D0C5-4B7C-9D35-9D2E20CA27EC}" type="datetimeFigureOut">
              <a:rPr lang="ru-RU" smtClean="0"/>
              <a:t>06.12.2015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F433C5-CB4C-40EB-A40C-199F8FB8C30C}" type="slidenum">
              <a:rPr lang="ru-RU" smtClean="0"/>
              <a:t>‹#›</a:t>
            </a:fld>
            <a:endParaRPr lang="ru-RU"/>
          </a:p>
        </p:txBody>
      </p:sp>
    </p:spTree>
    <p:extLst>
      <p:ext uri="{BB962C8B-B14F-4D97-AF65-F5344CB8AC3E}">
        <p14:creationId xmlns:p14="http://schemas.microsoft.com/office/powerpoint/2010/main" val="10413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685800">
              <a:defRPr>
                <a:solidFill>
                  <a:schemeClr val="tx1"/>
                </a:solidFill>
                <a:latin typeface="Segoe UI" pitchFamily="34" charset="0"/>
                <a:cs typeface="Arial" pitchFamily="34" charset="0"/>
              </a:defRPr>
            </a:lvl1pPr>
            <a:lvl2pPr marL="742950" indent="-285750" defTabSz="685800">
              <a:defRPr>
                <a:solidFill>
                  <a:schemeClr val="tx1"/>
                </a:solidFill>
                <a:latin typeface="Segoe UI" pitchFamily="34" charset="0"/>
                <a:cs typeface="Arial" pitchFamily="34" charset="0"/>
              </a:defRPr>
            </a:lvl2pPr>
            <a:lvl3pPr marL="1143000" indent="-228600" defTabSz="685800">
              <a:defRPr>
                <a:solidFill>
                  <a:schemeClr val="tx1"/>
                </a:solidFill>
                <a:latin typeface="Segoe UI" pitchFamily="34" charset="0"/>
                <a:cs typeface="Arial" pitchFamily="34" charset="0"/>
              </a:defRPr>
            </a:lvl3pPr>
            <a:lvl4pPr marL="1600200" indent="-228600" defTabSz="685800">
              <a:defRPr>
                <a:solidFill>
                  <a:schemeClr val="tx1"/>
                </a:solidFill>
                <a:latin typeface="Segoe UI" pitchFamily="34" charset="0"/>
                <a:cs typeface="Arial" pitchFamily="34" charset="0"/>
              </a:defRPr>
            </a:lvl4pPr>
            <a:lvl5pPr marL="2057400" indent="-228600" defTabSz="685800">
              <a:defRPr>
                <a:solidFill>
                  <a:schemeClr val="tx1"/>
                </a:solidFill>
                <a:latin typeface="Segoe UI" pitchFamily="34" charset="0"/>
                <a:cs typeface="Arial" pitchFamily="34" charset="0"/>
              </a:defRPr>
            </a:lvl5pPr>
            <a:lvl6pPr marL="2514600" indent="-228600" defTabSz="685800" fontAlgn="base">
              <a:spcBef>
                <a:spcPct val="0"/>
              </a:spcBef>
              <a:spcAft>
                <a:spcPct val="0"/>
              </a:spcAft>
              <a:defRPr>
                <a:solidFill>
                  <a:schemeClr val="tx1"/>
                </a:solidFill>
                <a:latin typeface="Segoe UI" pitchFamily="34" charset="0"/>
                <a:cs typeface="Arial" pitchFamily="34" charset="0"/>
              </a:defRPr>
            </a:lvl6pPr>
            <a:lvl7pPr marL="2971800" indent="-228600" defTabSz="685800" fontAlgn="base">
              <a:spcBef>
                <a:spcPct val="0"/>
              </a:spcBef>
              <a:spcAft>
                <a:spcPct val="0"/>
              </a:spcAft>
              <a:defRPr>
                <a:solidFill>
                  <a:schemeClr val="tx1"/>
                </a:solidFill>
                <a:latin typeface="Segoe UI" pitchFamily="34" charset="0"/>
                <a:cs typeface="Arial" pitchFamily="34" charset="0"/>
              </a:defRPr>
            </a:lvl7pPr>
            <a:lvl8pPr marL="3429000" indent="-228600" defTabSz="685800" fontAlgn="base">
              <a:spcBef>
                <a:spcPct val="0"/>
              </a:spcBef>
              <a:spcAft>
                <a:spcPct val="0"/>
              </a:spcAft>
              <a:defRPr>
                <a:solidFill>
                  <a:schemeClr val="tx1"/>
                </a:solidFill>
                <a:latin typeface="Segoe UI" pitchFamily="34" charset="0"/>
                <a:cs typeface="Arial" pitchFamily="34" charset="0"/>
              </a:defRPr>
            </a:lvl8pPr>
            <a:lvl9pPr marL="3886200" indent="-228600" defTabSz="685800" fontAlgn="base">
              <a:spcBef>
                <a:spcPct val="0"/>
              </a:spcBef>
              <a:spcAft>
                <a:spcPct val="0"/>
              </a:spcAft>
              <a:defRPr>
                <a:solidFill>
                  <a:schemeClr val="tx1"/>
                </a:solidFill>
                <a:latin typeface="Segoe UI" pitchFamily="34" charset="0"/>
                <a:cs typeface="Arial" pitchFamily="34" charset="0"/>
              </a:defRPr>
            </a:lvl9pPr>
          </a:lstStyle>
          <a:p>
            <a:pPr fontAlgn="base">
              <a:spcBef>
                <a:spcPct val="0"/>
              </a:spcBef>
              <a:spcAft>
                <a:spcPct val="0"/>
              </a:spcAft>
            </a:pPr>
            <a:endParaRPr lang="en-US">
              <a:latin typeface="Calibri" pitchFamily="34" charset="0"/>
            </a:endParaRPr>
          </a:p>
        </p:txBody>
      </p:sp>
      <p:sp>
        <p:nvSpPr>
          <p:cNvPr id="73732"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63E8B34E-B922-4962-9FB0-F05FDA8499D7}" type="datetime8">
              <a:rPr lang="en-US"/>
              <a:pPr defTabSz="912813" fontAlgn="base">
                <a:spcBef>
                  <a:spcPct val="0"/>
                </a:spcBef>
                <a:spcAft>
                  <a:spcPct val="0"/>
                </a:spcAft>
              </a:pPr>
              <a:t>12/6/2015 12:17 AM</a:t>
            </a:fld>
            <a:endParaRPr lang="en-US"/>
          </a:p>
        </p:txBody>
      </p:sp>
      <p:sp>
        <p:nvSpPr>
          <p:cNvPr id="7373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A1EF5684-E3A9-43B6-95B2-0B463CC8A24C}" type="slidenum">
              <a:rPr lang="en-US"/>
              <a:pPr defTabSz="912813" fontAlgn="base">
                <a:spcBef>
                  <a:spcPct val="0"/>
                </a:spcBef>
                <a:spcAft>
                  <a:spcPct val="0"/>
                </a:spcAft>
              </a:pPr>
              <a:t>18</a:t>
            </a:fld>
            <a:endParaRPr lang="en-US"/>
          </a:p>
        </p:txBody>
      </p:sp>
      <p:sp>
        <p:nvSpPr>
          <p:cNvPr id="73734"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r>
              <a:rPr lang="en-US">
                <a:solidFill>
                  <a:srgbClr val="000000"/>
                </a:solidFill>
              </a:rPr>
              <a:t>© 2010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37616785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msdevcon.ru/"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msdevcon.ru/" TargetMode="Externa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23" name="TextBox 22">
            <a:hlinkClick r:id="rId3"/>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505609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Код">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hasCustomPrompt="1"/>
          </p:nvPr>
        </p:nvSpPr>
        <p:spPr>
          <a:xfrm>
            <a:off x="1056000" y="1449000"/>
            <a:ext cx="10297800" cy="4860000"/>
          </a:xfrm>
          <a:gradFill flip="none" rotWithShape="1">
            <a:gsLst>
              <a:gs pos="1000">
                <a:schemeClr val="accent4"/>
              </a:gs>
              <a:gs pos="1000">
                <a:schemeClr val="bg1">
                  <a:alpha val="99000"/>
                </a:schemeClr>
              </a:gs>
            </a:gsLst>
            <a:lin ang="0" scaled="1"/>
            <a:tileRect/>
          </a:gradFill>
          <a:ln>
            <a:noFill/>
          </a:ln>
        </p:spPr>
        <p:txBody>
          <a:bodyPr lIns="180000">
            <a:normAutofit/>
          </a:bodyPr>
          <a:lstStyle>
            <a:lvl1pPr marL="0" indent="0">
              <a:spcBef>
                <a:spcPts val="600"/>
              </a:spcBef>
              <a:buFont typeface="Arial" panose="020B0604020202020204" pitchFamily="34" charset="0"/>
              <a:buNone/>
              <a:defRPr sz="1800" baseline="0">
                <a:solidFill>
                  <a:schemeClr val="tx2"/>
                </a:solidFill>
                <a:latin typeface="Consolas" panose="020B0609020204030204" pitchFamily="49" charset="0"/>
                <a:cs typeface="Consolas" panose="020B0609020204030204" pitchFamily="49" charset="0"/>
              </a:defRPr>
            </a:lvl1pPr>
            <a:lvl2pPr marL="360363" indent="0">
              <a:spcBef>
                <a:spcPts val="600"/>
              </a:spcBef>
              <a:buFont typeface="Arial" panose="020B0604020202020204" pitchFamily="34" charset="0"/>
              <a:buNone/>
              <a:defRPr sz="1800">
                <a:solidFill>
                  <a:schemeClr val="tx2"/>
                </a:solidFill>
                <a:latin typeface="Consolas" panose="020B0609020204030204" pitchFamily="49" charset="0"/>
                <a:cs typeface="Consolas" panose="020B0609020204030204" pitchFamily="49" charset="0"/>
              </a:defRPr>
            </a:lvl2pPr>
            <a:lvl3pPr marL="719138" indent="0">
              <a:spcBef>
                <a:spcPts val="600"/>
              </a:spcBef>
              <a:buFont typeface="Wingdings" panose="05000000000000000000" pitchFamily="2" charset="2"/>
              <a:buNone/>
              <a:defRPr sz="1800">
                <a:solidFill>
                  <a:schemeClr val="tx2"/>
                </a:solidFill>
                <a:latin typeface="Consolas" panose="020B0609020204030204" pitchFamily="49" charset="0"/>
                <a:cs typeface="Consolas" panose="020B0609020204030204" pitchFamily="49" charset="0"/>
              </a:defRPr>
            </a:lvl3pPr>
            <a:lvl4pPr marL="1079500" indent="0">
              <a:spcBef>
                <a:spcPts val="600"/>
              </a:spcBef>
              <a:buNone/>
              <a:defRPr sz="1800">
                <a:latin typeface="Consolas" panose="020B0609020204030204" pitchFamily="49" charset="0"/>
                <a:cs typeface="Consolas" panose="020B0609020204030204" pitchFamily="49" charset="0"/>
              </a:defRPr>
            </a:lvl4pPr>
            <a:lvl5pPr marL="1439863" indent="0">
              <a:spcBef>
                <a:spcPts val="600"/>
              </a:spcBef>
              <a:buNone/>
              <a:defRPr>
                <a:latin typeface="Consolas" panose="020B0609020204030204" pitchFamily="49" charset="0"/>
                <a:cs typeface="Consolas" panose="020B0609020204030204" pitchFamily="49" charset="0"/>
              </a:defRPr>
            </a:lvl5pPr>
          </a:lstStyle>
          <a:p>
            <a:pPr lvl="0"/>
            <a:r>
              <a:rPr lang="en-US" dirty="0" smtClean="0"/>
              <a:t>Line 1</a:t>
            </a:r>
          </a:p>
          <a:p>
            <a:pPr lvl="1"/>
            <a:r>
              <a:rPr lang="en-US" dirty="0" smtClean="0"/>
              <a:t>Line 2</a:t>
            </a:r>
          </a:p>
          <a:p>
            <a:pPr lvl="2"/>
            <a:r>
              <a:rPr lang="en-US" dirty="0" smtClean="0"/>
              <a:t>Line 3</a:t>
            </a:r>
          </a:p>
          <a:p>
            <a:pPr lvl="3"/>
            <a:r>
              <a:rPr lang="en-US" dirty="0" smtClean="0"/>
              <a:t>Line 4</a:t>
            </a:r>
          </a:p>
          <a:p>
            <a:pPr lvl="4"/>
            <a:r>
              <a:rPr lang="en-US" dirty="0" smtClean="0"/>
              <a:t>Line 5</a:t>
            </a:r>
            <a:endParaRPr lang="ru-RU" dirty="0"/>
          </a:p>
        </p:txBody>
      </p:sp>
    </p:spTree>
    <p:extLst>
      <p:ext uri="{BB962C8B-B14F-4D97-AF65-F5344CB8AC3E}">
        <p14:creationId xmlns:p14="http://schemas.microsoft.com/office/powerpoint/2010/main" val="325068833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6467626"/>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71615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88442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0559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92831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699439193"/>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83299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45034295"/>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3209273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Tree>
    <p:extLst>
      <p:ext uri="{BB962C8B-B14F-4D97-AF65-F5344CB8AC3E}">
        <p14:creationId xmlns:p14="http://schemas.microsoft.com/office/powerpoint/2010/main" val="2989074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750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0" y="0"/>
            <a:ext cx="12192000" cy="6858000"/>
          </a:xfrm>
        </p:spPr>
        <p:txBody>
          <a:bodyPr/>
          <a:lstStyle/>
          <a:p>
            <a:endParaRPr lang="ru-RU"/>
          </a:p>
        </p:txBody>
      </p:sp>
      <p:sp>
        <p:nvSpPr>
          <p:cNvPr id="4" name="Заголовок 3"/>
          <p:cNvSpPr>
            <a:spLocks noGrp="1"/>
          </p:cNvSpPr>
          <p:nvPr>
            <p:ph type="title"/>
          </p:nvPr>
        </p:nvSpPr>
        <p:spPr>
          <a:xfrm>
            <a:off x="0" y="5589000"/>
            <a:ext cx="12192000" cy="720000"/>
          </a:xfrm>
        </p:spPr>
        <p:txBody>
          <a:bodyPr lIns="1044000"/>
          <a:lstStyle/>
          <a:p>
            <a:r>
              <a:rPr lang="ru-RU" smtClean="0"/>
              <a:t>Образец заголовка</a:t>
            </a:r>
            <a:endParaRPr lang="ru-RU"/>
          </a:p>
        </p:txBody>
      </p:sp>
    </p:spTree>
    <p:extLst>
      <p:ext uri="{BB962C8B-B14F-4D97-AF65-F5344CB8AC3E}">
        <p14:creationId xmlns:p14="http://schemas.microsoft.com/office/powerpoint/2010/main" val="392384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Picture">
    <p:bg>
      <p:bgPr>
        <a:solidFill>
          <a:schemeClr val="accent4"/>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6096000" y="0"/>
            <a:ext cx="6096000" cy="6858000"/>
          </a:xfrm>
        </p:spPr>
        <p:txBody>
          <a:bodyPr/>
          <a:lstStyle/>
          <a:p>
            <a:endParaRPr lang="ru-RU"/>
          </a:p>
        </p:txBody>
      </p:sp>
      <p:sp>
        <p:nvSpPr>
          <p:cNvPr id="4" name="Заголовок 3"/>
          <p:cNvSpPr>
            <a:spLocks noGrp="1"/>
          </p:cNvSpPr>
          <p:nvPr>
            <p:ph type="title"/>
          </p:nvPr>
        </p:nvSpPr>
        <p:spPr>
          <a:xfrm>
            <a:off x="2296" y="1269000"/>
            <a:ext cx="609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2186227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ird Picture">
    <p:bg>
      <p:bgPr>
        <a:solidFill>
          <a:schemeClr val="accent6"/>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8256000" y="0"/>
            <a:ext cx="3936000" cy="6858000"/>
          </a:xfrm>
        </p:spPr>
        <p:txBody>
          <a:bodyPr/>
          <a:lstStyle/>
          <a:p>
            <a:endParaRPr lang="ru-RU"/>
          </a:p>
        </p:txBody>
      </p:sp>
      <p:sp>
        <p:nvSpPr>
          <p:cNvPr id="4" name="Заголовок 3"/>
          <p:cNvSpPr>
            <a:spLocks noGrp="1"/>
          </p:cNvSpPr>
          <p:nvPr>
            <p:ph type="title"/>
          </p:nvPr>
        </p:nvSpPr>
        <p:spPr>
          <a:xfrm>
            <a:off x="2296" y="1269000"/>
            <a:ext cx="825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168742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s">
    <p:bg>
      <p:bgPr>
        <a:solidFill>
          <a:schemeClr val="tx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bg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4149138"/>
            <a:ext cx="10297800" cy="2159862"/>
          </a:xfrm>
        </p:spPr>
        <p:txBody>
          <a:bodyPr/>
          <a:lstStyle>
            <a:lvl1pPr marL="0" indent="0">
              <a:buNone/>
              <a:defRPr lang="en-US" dirty="0" smtClean="0">
                <a:solidFill>
                  <a:schemeClr val="bg1"/>
                </a:solidFill>
              </a:defRPr>
            </a:lvl1pPr>
            <a:lvl2pPr marL="0" indent="0">
              <a:buNone/>
              <a:defRPr>
                <a:ln>
                  <a:noFill/>
                </a:ln>
                <a:solidFill>
                  <a:schemeClr val="bg1">
                    <a:lumMod val="85000"/>
                  </a:schemeClr>
                </a:solidFill>
              </a:defRPr>
            </a:lvl2pPr>
            <a:lvl3pPr marL="273050" indent="-185738">
              <a:buFont typeface="Wingdings" panose="05000000000000000000" pitchFamily="2" charset="2"/>
              <a:buChar char="§"/>
              <a:defRPr>
                <a:ln>
                  <a:noFill/>
                </a:ln>
                <a:solidFill>
                  <a:schemeClr val="bg1">
                    <a:lumMod val="85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
        <p:nvSpPr>
          <p:cNvPr id="5" name="Рисунок 4"/>
          <p:cNvSpPr>
            <a:spLocks noGrp="1"/>
          </p:cNvSpPr>
          <p:nvPr>
            <p:ph type="pic" sz="quarter" idx="10"/>
          </p:nvPr>
        </p:nvSpPr>
        <p:spPr>
          <a:xfrm>
            <a:off x="1116000" y="1449388"/>
            <a:ext cx="2460000" cy="2519362"/>
          </a:xfrm>
          <a:prstGeom prst="wedgeEllipseCallout">
            <a:avLst>
              <a:gd name="adj1" fmla="val -49528"/>
              <a:gd name="adj2" fmla="val 49797"/>
            </a:avLst>
          </a:prstGeom>
          <a:solidFill>
            <a:schemeClr val="accent3"/>
          </a:solidFill>
        </p:spPr>
        <p:txBody>
          <a:bodyPr/>
          <a:lstStyle/>
          <a:p>
            <a:endParaRPr lang="ru-RU"/>
          </a:p>
        </p:txBody>
      </p:sp>
    </p:spTree>
    <p:extLst>
      <p:ext uri="{BB962C8B-B14F-4D97-AF65-F5344CB8AC3E}">
        <p14:creationId xmlns:p14="http://schemas.microsoft.com/office/powerpoint/2010/main" val="2750743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hank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21340493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latin typeface="Segoe UI" pitchFamily="34" charset="0"/>
                <a:cs typeface="Arial" charset="0"/>
              </a:rPr>
              <a:t>© 2013 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1562420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484721" y="1702899"/>
            <a:ext cx="2578332" cy="4146552"/>
          </a:xfrm>
        </p:spPr>
        <p:txBody>
          <a:bodyPr/>
          <a:lstStyle/>
          <a:p>
            <a:r>
              <a:rPr lang="en-US" smtClean="0"/>
              <a:t>Click to edit Master title style</a:t>
            </a:r>
            <a:endParaRPr lang="en-US" dirty="0"/>
          </a:p>
        </p:txBody>
      </p:sp>
      <p:sp>
        <p:nvSpPr>
          <p:cNvPr id="5" name="Content Placeholder 4"/>
          <p:cNvSpPr>
            <a:spLocks noGrp="1"/>
          </p:cNvSpPr>
          <p:nvPr>
            <p:ph sz="quarter" idx="14"/>
          </p:nvPr>
        </p:nvSpPr>
        <p:spPr>
          <a:xfrm>
            <a:off x="3657602" y="1702899"/>
            <a:ext cx="8045452" cy="1426373"/>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9" name="Text Placeholder 8"/>
          <p:cNvSpPr>
            <a:spLocks noGrp="1"/>
          </p:cNvSpPr>
          <p:nvPr>
            <p:ph type="body" sz="quarter" idx="15"/>
          </p:nvPr>
        </p:nvSpPr>
        <p:spPr>
          <a:xfrm>
            <a:off x="499535" y="503770"/>
            <a:ext cx="11203517" cy="715433"/>
          </a:xfrm>
        </p:spPr>
        <p:txBody>
          <a:bodyPr>
            <a:noAutofit/>
          </a:bodyPr>
          <a:lstStyle>
            <a:lvl1pPr>
              <a:defRPr sz="4800"/>
            </a:lvl1pPr>
          </a:lstStyle>
          <a:p>
            <a:pPr lvl="0"/>
            <a:r>
              <a:rPr lang="en-US" smtClean="0"/>
              <a:t>Click to edit Master text styles</a:t>
            </a:r>
          </a:p>
        </p:txBody>
      </p:sp>
    </p:spTree>
    <p:extLst>
      <p:ext uri="{BB962C8B-B14F-4D97-AF65-F5344CB8AC3E}">
        <p14:creationId xmlns:p14="http://schemas.microsoft.com/office/powerpoint/2010/main" val="1228008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5" name="Прямоугольник 8"/>
          <p:cNvSpPr/>
          <p:nvPr userDrawn="1"/>
        </p:nvSpPr>
        <p:spPr>
          <a:xfrm>
            <a:off x="5916000" y="2529000"/>
            <a:ext cx="4193777" cy="120032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smtClean="0">
                <a:ln>
                  <a:noFill/>
                </a:ln>
                <a:solidFill>
                  <a:schemeClr val="bg1"/>
                </a:solidFill>
                <a:effectLst/>
                <a:uLnTx/>
                <a:uFillTx/>
                <a:latin typeface="+mj-lt"/>
              </a:rPr>
              <a:t>#</a:t>
            </a:r>
            <a:r>
              <a:rPr kumimoji="0" lang="en-US" sz="7200" b="0" i="0" u="none" strike="noStrike" kern="1200" cap="none" spc="0" normalizeH="0" baseline="0" noProof="0" dirty="0" err="1" smtClean="0">
                <a:ln>
                  <a:noFill/>
                </a:ln>
                <a:solidFill>
                  <a:schemeClr val="bg1"/>
                </a:solidFill>
                <a:effectLst/>
                <a:uLnTx/>
                <a:uFillTx/>
                <a:latin typeface="+mj-lt"/>
              </a:rPr>
              <a:t>wincamp</a:t>
            </a:r>
            <a:endParaRPr kumimoji="0" lang="en-US" sz="7200" b="0" i="0" u="none" strike="noStrike" kern="1200" cap="none" spc="0" normalizeH="0" baseline="0" noProof="0" dirty="0" smtClean="0">
              <a:ln>
                <a:noFill/>
              </a:ln>
              <a:solidFill>
                <a:schemeClr val="bg1"/>
              </a:solidFill>
              <a:effectLst/>
              <a:uLnTx/>
              <a:uFillTx/>
              <a:latin typeface="+mj-lt"/>
            </a:endParaRPr>
          </a:p>
        </p:txBody>
      </p:sp>
      <p:pic>
        <p:nvPicPr>
          <p:cNvPr id="6" name="Рисунок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09777" y="2734566"/>
            <a:ext cx="390580" cy="314369"/>
          </a:xfrm>
          <a:prstGeom prst="rect">
            <a:avLst/>
          </a:prstGeom>
          <a:noFill/>
          <a:ln>
            <a:noFill/>
          </a:ln>
        </p:spPr>
      </p:pic>
      <p:sp>
        <p:nvSpPr>
          <p:cNvPr id="8" name="TextBox 7">
            <a:hlinkClick r:id="rId4"/>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2480203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532188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Tree>
    <p:extLst>
      <p:ext uri="{BB962C8B-B14F-4D97-AF65-F5344CB8AC3E}">
        <p14:creationId xmlns:p14="http://schemas.microsoft.com/office/powerpoint/2010/main" val="1341212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69239" y="2084172"/>
            <a:ext cx="8964248"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
        <p:nvSpPr>
          <p:cNvPr id="5" name="Text Placeholder 4"/>
          <p:cNvSpPr>
            <a:spLocks noGrp="1"/>
          </p:cNvSpPr>
          <p:nvPr>
            <p:ph type="body" sz="quarter" idx="12" hasCustomPrompt="1"/>
          </p:nvPr>
        </p:nvSpPr>
        <p:spPr>
          <a:xfrm>
            <a:off x="269302" y="3878574"/>
            <a:ext cx="8964186"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7609469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1" y="0"/>
            <a:ext cx="12182534" cy="6857999"/>
          </a:xfrm>
          <a:prstGeom prst="rect">
            <a:avLst/>
          </a:prstGeom>
        </p:spPr>
      </p:pic>
      <p:sp>
        <p:nvSpPr>
          <p:cNvPr id="18" name="Rectangle 17"/>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302"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302" y="3880390"/>
            <a:ext cx="7172955" cy="1789991"/>
          </a:xfrm>
        </p:spPr>
        <p:txBody>
          <a:bodyPr tIns="109728" bIns="109728">
            <a:noAutofit/>
          </a:bodyPr>
          <a:lstStyle>
            <a:lvl1pPr marL="0" indent="0">
              <a:spcBef>
                <a:spcPts val="0"/>
              </a:spcBef>
              <a:buNone/>
              <a:defRPr sz="3137"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769269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6" y="0"/>
            <a:ext cx="12190269" cy="6857999"/>
          </a:xfrm>
          <a:prstGeom prst="rect">
            <a:avLst/>
          </a:prstGeom>
        </p:spPr>
      </p:pic>
      <p:sp>
        <p:nvSpPr>
          <p:cNvPr id="17" name="Rectangle 16"/>
          <p:cNvSpPr/>
          <p:nvPr userDrawn="1"/>
        </p:nvSpPr>
        <p:spPr bwMode="gray">
          <a:xfrm>
            <a:off x="269239" y="2084172"/>
            <a:ext cx="6274974" cy="3586208"/>
          </a:xfrm>
          <a:prstGeom prst="rect">
            <a:avLst/>
          </a:prstGeom>
          <a:solidFill>
            <a:schemeClr val="accent2">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6276530"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80390"/>
            <a:ext cx="6276530" cy="1789991"/>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313023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192001" cy="6858000"/>
          </a:xfrm>
          <a:prstGeom prst="rect">
            <a:avLst/>
          </a:prstGeom>
        </p:spPr>
      </p:pic>
      <p:sp>
        <p:nvSpPr>
          <p:cNvPr id="17" name="Rectangle 16"/>
          <p:cNvSpPr/>
          <p:nvPr userDrawn="1"/>
        </p:nvSpPr>
        <p:spPr bwMode="gray">
          <a:xfrm>
            <a:off x="269239" y="2084172"/>
            <a:ext cx="7171399" cy="3586208"/>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67683" y="3880390"/>
            <a:ext cx="7172955" cy="1789991"/>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4" y="471125"/>
            <a:ext cx="1522399" cy="326166"/>
          </a:xfrm>
          <a:prstGeom prst="rect">
            <a:avLst/>
          </a:prstGeom>
        </p:spPr>
      </p:pic>
    </p:spTree>
    <p:extLst>
      <p:ext uri="{BB962C8B-B14F-4D97-AF65-F5344CB8AC3E}">
        <p14:creationId xmlns:p14="http://schemas.microsoft.com/office/powerpoint/2010/main" val="4375863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192000" cy="6857999"/>
          </a:xfrm>
          <a:prstGeom prst="rect">
            <a:avLst/>
          </a:prstGeom>
        </p:spPr>
      </p:pic>
      <p:sp>
        <p:nvSpPr>
          <p:cNvPr id="17" name="Rectangle 16"/>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294"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69494"/>
            <a:ext cx="7172955" cy="1793104"/>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9186103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64" y="-1"/>
            <a:ext cx="12190272" cy="6858001"/>
          </a:xfrm>
          <a:prstGeom prst="rect">
            <a:avLst/>
          </a:prstGeom>
        </p:spPr>
      </p:pic>
      <p:sp>
        <p:nvSpPr>
          <p:cNvPr id="18" name="Rectangle 17"/>
          <p:cNvSpPr/>
          <p:nvPr userDrawn="1"/>
        </p:nvSpPr>
        <p:spPr bwMode="gray">
          <a:xfrm>
            <a:off x="269239" y="1187621"/>
            <a:ext cx="6274974" cy="3586208"/>
          </a:xfrm>
          <a:prstGeom prst="rect">
            <a:avLst/>
          </a:prstGeom>
          <a:solidFill>
            <a:schemeClr val="accent2">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1187621"/>
            <a:ext cx="6276530" cy="1793105"/>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2980724"/>
            <a:ext cx="6274974" cy="1793104"/>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1241905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358" y="7783"/>
            <a:ext cx="12187284" cy="6842434"/>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69302" y="2084186"/>
            <a:ext cx="7171399" cy="3586194"/>
          </a:xfrm>
          <a:prstGeom prst="rect">
            <a:avLst/>
          </a:prstGeom>
          <a:solidFill>
            <a:schemeClr val="accent3">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239" y="2084173"/>
            <a:ext cx="7171399" cy="1793104"/>
          </a:xfrm>
          <a:noFill/>
        </p:spPr>
        <p:txBody>
          <a:bodyPr lIns="146304" tIns="91440" rIns="146304" bIns="91440" anchor="t" anchorCtr="0"/>
          <a:lstStyle>
            <a:lvl1pPr>
              <a:defRPr sz="5882" spc="-98"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69239" y="3877276"/>
            <a:ext cx="7171399" cy="1794661"/>
          </a:xfrm>
          <a:noFill/>
        </p:spPr>
        <p:txBody>
          <a:bodyPr lIns="146304" tIns="109728" rIns="146304" bIns="109728">
            <a:noAutofit/>
          </a:bodyPr>
          <a:lstStyle>
            <a:lvl1pPr marL="0" indent="0">
              <a:spcBef>
                <a:spcPts val="0"/>
              </a:spcBef>
              <a:buNone/>
              <a:defRPr sz="3137"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2816763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4566797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ession">
    <p:bg>
      <p:bgPr>
        <a:solidFill>
          <a:schemeClr val="accent4"/>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chemeClr val="accent4">
                    <a:lumMod val="75000"/>
                  </a:schemeClr>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21757901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6516125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720441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773127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6857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318781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994055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666816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4819387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178704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57442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p:bg>
      <p:bgPr>
        <a:solidFill>
          <a:schemeClr val="accent2"/>
        </a:solidFill>
        <a:effectLst/>
      </p:bgPr>
    </p:bg>
    <p:spTree>
      <p:nvGrpSpPr>
        <p:cNvPr id="1" name=""/>
        <p:cNvGrpSpPr/>
        <p:nvPr/>
      </p:nvGrpSpPr>
      <p:grpSpPr>
        <a:xfrm>
          <a:off x="0" y="0"/>
          <a:ext cx="0" cy="0"/>
          <a:chOff x="0" y="0"/>
          <a:chExt cx="0" cy="0"/>
        </a:xfrm>
      </p:grpSpPr>
      <p:sp>
        <p:nvSpPr>
          <p:cNvPr id="5" name="TextBox 4"/>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2">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Tree>
    <p:extLst>
      <p:ext uri="{BB962C8B-B14F-4D97-AF65-F5344CB8AC3E}">
        <p14:creationId xmlns:p14="http://schemas.microsoft.com/office/powerpoint/2010/main" val="37503098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577117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158870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7898204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1807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22807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64053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363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799435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447619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609600" y="6356353"/>
            <a:ext cx="2844800" cy="365125"/>
          </a:xfrm>
          <a:prstGeom prst="rect">
            <a:avLst/>
          </a:prstGeom>
        </p:spPr>
        <p:txBody>
          <a:bodyPr/>
          <a:lstStyle/>
          <a:p>
            <a:fld id="{B9E0730F-B7E3-6A47-BE8A-187D77555B7C}" type="datetimeFigureOut">
              <a:rPr lang="en-US" smtClean="0"/>
              <a:pPr/>
              <a:t>12/6/2015</a:t>
            </a:fld>
            <a:endParaRPr lang="en-US"/>
          </a:p>
        </p:txBody>
      </p:sp>
      <p:sp>
        <p:nvSpPr>
          <p:cNvPr id="6" name="Footer Placeholder 5"/>
          <p:cNvSpPr>
            <a:spLocks noGrp="1"/>
          </p:cNvSpPr>
          <p:nvPr>
            <p:ph type="ftr" sz="quarter" idx="11"/>
          </p:nvPr>
        </p:nvSpPr>
        <p:spPr>
          <a:xfrm>
            <a:off x="4165600" y="6356353"/>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3"/>
            <a:ext cx="2844800" cy="365125"/>
          </a:xfrm>
          <a:prstGeom prst="rect">
            <a:avLst/>
          </a:prstGeom>
        </p:spPr>
        <p:txBody>
          <a:bodyPr/>
          <a:lstStyle/>
          <a:p>
            <a:fld id="{B9A3E85D-0FC7-164D-9B9E-D8CDD8FC5B09}" type="slidenum">
              <a:rPr lang="en-US" smtClean="0"/>
              <a:pPr/>
              <a:t>‹#›</a:t>
            </a:fld>
            <a:endParaRPr lang="en-US"/>
          </a:p>
        </p:txBody>
      </p:sp>
      <p:sp>
        <p:nvSpPr>
          <p:cNvPr id="12" name="Rectangle 11"/>
          <p:cNvSpPr/>
          <p:nvPr userDrawn="1"/>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3" name="Rectangle 12"/>
          <p:cNvSpPr/>
          <p:nvPr userDrawn="1"/>
        </p:nvSpPr>
        <p:spPr>
          <a:xfrm>
            <a:off x="0" y="2"/>
            <a:ext cx="526218"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1" name="Title 1"/>
          <p:cNvSpPr>
            <a:spLocks noGrp="1"/>
          </p:cNvSpPr>
          <p:nvPr>
            <p:ph type="title" hasCustomPrompt="1"/>
          </p:nvPr>
        </p:nvSpPr>
        <p:spPr>
          <a:xfrm>
            <a:off x="764459" y="97165"/>
            <a:ext cx="11314128" cy="706308"/>
          </a:xfrm>
        </p:spPr>
        <p:txBody>
          <a:bodyPr tIns="0" anchor="t"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506793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p:bg>
      <p:bgPr>
        <a:solidFill>
          <a:schemeClr val="accent1"/>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1">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8460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6" name="Рисунок 5"/>
          <p:cNvSpPr>
            <a:spLocks noGrp="1"/>
          </p:cNvSpPr>
          <p:nvPr>
            <p:ph type="pic" sz="quarter" idx="10"/>
          </p:nvPr>
        </p:nvSpPr>
        <p:spPr>
          <a:xfrm>
            <a:off x="9651368" y="1628706"/>
            <a:ext cx="2159000" cy="2160587"/>
          </a:xfrm>
          <a:prstGeom prst="wedgeEllipseCallout">
            <a:avLst>
              <a:gd name="adj1" fmla="val -47657"/>
              <a:gd name="adj2" fmla="val 51214"/>
            </a:avLst>
          </a:prstGeom>
          <a:solidFill>
            <a:schemeClr val="tx2"/>
          </a:solidFill>
        </p:spPr>
        <p:txBody>
          <a:bodyPr/>
          <a:lstStyle/>
          <a:p>
            <a:endParaRPr lang="ru-RU"/>
          </a:p>
        </p:txBody>
      </p:sp>
      <p:sp>
        <p:nvSpPr>
          <p:cNvPr id="5" name="Rectangle 4"/>
          <p:cNvSpPr/>
          <p:nvPr userDrawn="1"/>
        </p:nvSpPr>
        <p:spPr>
          <a:xfrm>
            <a:off x="5888251" y="3244334"/>
            <a:ext cx="415498" cy="369332"/>
          </a:xfrm>
          <a:prstGeom prst="rect">
            <a:avLst/>
          </a:prstGeom>
        </p:spPr>
        <p:txBody>
          <a:bodyPr wrap="none">
            <a:spAutoFit/>
          </a:bodyPr>
          <a:lstStyle/>
          <a:p>
            <a:r>
              <a:rPr lang="ru-RU" sz="1800" dirty="0" smtClean="0">
                <a:solidFill>
                  <a:schemeClr val="bg1"/>
                </a:solidFill>
                <a:ea typeface="Segoe UI Symbol" panose="020B0502040204020203" pitchFamily="34" charset="0"/>
              </a:rPr>
              <a:t></a:t>
            </a:r>
            <a:endParaRPr lang="ru-RU" sz="1800" dirty="0">
              <a:solidFill>
                <a:schemeClr val="bg1"/>
              </a:solidFill>
            </a:endParaRPr>
          </a:p>
        </p:txBody>
      </p:sp>
      <p:sp>
        <p:nvSpPr>
          <p:cNvPr id="9" name="TextBox 8"/>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Tree>
    <p:extLst>
      <p:ext uri="{BB962C8B-B14F-4D97-AF65-F5344CB8AC3E}">
        <p14:creationId xmlns:p14="http://schemas.microsoft.com/office/powerpoint/2010/main" val="12145328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18777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8306099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a:xfrm>
            <a:off x="269241" y="1189178"/>
            <a:ext cx="11653521" cy="1454527"/>
          </a:xfrm>
        </p:spPr>
        <p:txBody>
          <a:bodyPr/>
          <a:lstStyle>
            <a:lvl1pPr marL="0" indent="0">
              <a:buNone/>
              <a:defRPr lang="en-US" dirty="0" smtClean="0"/>
            </a:lvl1pPr>
            <a:lvl2pPr marL="0" indent="0">
              <a:buNone/>
              <a:defRPr/>
            </a:lvl2pPr>
            <a:lvl3pPr marL="272998" indent="-185702">
              <a:buFont typeface="Wingdings" panose="05000000000000000000" pitchFamily="2" charset="2"/>
              <a:buChar char="§"/>
              <a:defRPr/>
            </a:lvl3pPr>
            <a:lvl4pPr marL="1371337" indent="0">
              <a:buNone/>
              <a:defRPr/>
            </a:lvl4pPr>
            <a:lvl5pPr marL="1828449"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2705182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3851653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08216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985993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37972232"/>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5247210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641567"/>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655668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449729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emo">
    <p:bg>
      <p:bgPr>
        <a:solidFill>
          <a:srgbClr val="8C0095"/>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132659801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259668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26190802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8839850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7158798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24878308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35895943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9451427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486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241137035"/>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4252617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emo VS">
    <p:bg>
      <p:bgPr>
        <a:solidFill>
          <a:srgbClr val="8C009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
        <p:nvSpPr>
          <p:cNvPr id="2" name="Заголовок 1"/>
          <p:cNvSpPr>
            <a:spLocks noGrp="1"/>
          </p:cNvSpPr>
          <p:nvPr>
            <p:ph type="ctrTitle"/>
          </p:nvPr>
        </p:nvSpPr>
        <p:spPr>
          <a:xfrm>
            <a:off x="0" y="1285276"/>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4" name="Рисунок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4460" y="1449000"/>
            <a:ext cx="352474" cy="362001"/>
          </a:xfrm>
          <a:prstGeom prst="rect">
            <a:avLst/>
          </a:prstGeom>
          <a:noFill/>
          <a:ln>
            <a:noFill/>
          </a:ln>
        </p:spPr>
      </p:pic>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spTree>
    <p:extLst>
      <p:ext uri="{BB962C8B-B14F-4D97-AF65-F5344CB8AC3E}">
        <p14:creationId xmlns:p14="http://schemas.microsoft.com/office/powerpoint/2010/main" val="230251950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94173296"/>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8892741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6463841"/>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98204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73349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77764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70284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969154000"/>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43385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027607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293540486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976618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6749266"/>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3770304"/>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40353068"/>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0785515"/>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68266151"/>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5233396"/>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7363656"/>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4152937"/>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87334758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34610634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8123027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5360285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809361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2732342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810003539"/>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889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59201680"/>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49406189"/>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28069041"/>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44331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26" Type="http://schemas.openxmlformats.org/officeDocument/2006/relationships/slideLayout" Target="../slideLayouts/slideLayout46.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slideLayout" Target="../slideLayouts/slideLayout45.xml"/><Relationship Id="rId33" Type="http://schemas.openxmlformats.org/officeDocument/2006/relationships/image" Target="../media/image6.png"/><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29" Type="http://schemas.openxmlformats.org/officeDocument/2006/relationships/slideLayout" Target="../slideLayouts/slideLayout49.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slideLayout" Target="../slideLayouts/slideLayout44.xml"/><Relationship Id="rId32" Type="http://schemas.openxmlformats.org/officeDocument/2006/relationships/theme" Target="../theme/theme2.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28" Type="http://schemas.openxmlformats.org/officeDocument/2006/relationships/slideLayout" Target="../slideLayouts/slideLayout48.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31" Type="http://schemas.openxmlformats.org/officeDocument/2006/relationships/slideLayout" Target="../slideLayouts/slideLayout51.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 Id="rId27" Type="http://schemas.openxmlformats.org/officeDocument/2006/relationships/slideLayout" Target="../slideLayouts/slideLayout47.xml"/><Relationship Id="rId30" Type="http://schemas.openxmlformats.org/officeDocument/2006/relationships/slideLayout" Target="../slideLayouts/slideLayout5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theme" Target="../theme/theme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image" Target="../media/image16.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26" Type="http://schemas.openxmlformats.org/officeDocument/2006/relationships/slideLayout" Target="../slideLayouts/slideLayout105.xml"/><Relationship Id="rId3" Type="http://schemas.openxmlformats.org/officeDocument/2006/relationships/slideLayout" Target="../slideLayouts/slideLayout82.xml"/><Relationship Id="rId21" Type="http://schemas.openxmlformats.org/officeDocument/2006/relationships/slideLayout" Target="../slideLayouts/slideLayout100.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5" Type="http://schemas.openxmlformats.org/officeDocument/2006/relationships/slideLayout" Target="../slideLayouts/slideLayout104.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slideLayout" Target="../slideLayouts/slideLayout99.xml"/><Relationship Id="rId29" Type="http://schemas.openxmlformats.org/officeDocument/2006/relationships/slideLayout" Target="../slideLayouts/slideLayout108.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24" Type="http://schemas.openxmlformats.org/officeDocument/2006/relationships/slideLayout" Target="../slideLayouts/slideLayout103.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23" Type="http://schemas.openxmlformats.org/officeDocument/2006/relationships/slideLayout" Target="../slideLayouts/slideLayout102.xml"/><Relationship Id="rId28" Type="http://schemas.openxmlformats.org/officeDocument/2006/relationships/slideLayout" Target="../slideLayouts/slideLayout107.xml"/><Relationship Id="rId10" Type="http://schemas.openxmlformats.org/officeDocument/2006/relationships/slideLayout" Target="../slideLayouts/slideLayout89.xml"/><Relationship Id="rId19" Type="http://schemas.openxmlformats.org/officeDocument/2006/relationships/slideLayout" Target="../slideLayouts/slideLayout98.xml"/><Relationship Id="rId31" Type="http://schemas.openxmlformats.org/officeDocument/2006/relationships/image" Target="../media/image20.png"/><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slideLayout" Target="../slideLayouts/slideLayout101.xml"/><Relationship Id="rId27" Type="http://schemas.openxmlformats.org/officeDocument/2006/relationships/slideLayout" Target="../slideLayouts/slideLayout106.xml"/><Relationship Id="rId30"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vert="horz" lIns="36000" tIns="45720" rIns="3600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1056000" y="1449000"/>
            <a:ext cx="10297800" cy="4860000"/>
          </a:xfrm>
          <a:prstGeom prst="rect">
            <a:avLst/>
          </a:prstGeom>
        </p:spPr>
        <p:txBody>
          <a:bodyPr vert="horz" lIns="36000" tIns="45720" rIns="3600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1536456828"/>
      </p:ext>
    </p:extLst>
  </p:cSld>
  <p:clrMap bg1="lt1" tx1="dk1" bg2="lt2" tx2="dk2" accent1="accent1" accent2="accent2" accent3="accent3" accent4="accent4" accent5="accent5" accent6="accent6" hlink="hlink" folHlink="folHlink"/>
  <p:sldLayoutIdLst>
    <p:sldLayoutId id="2147483656" r:id="rId1"/>
    <p:sldLayoutId id="2147483669" r:id="rId2"/>
    <p:sldLayoutId id="2147483649" r:id="rId3"/>
    <p:sldLayoutId id="2147483667" r:id="rId4"/>
    <p:sldLayoutId id="2147483668" r:id="rId5"/>
    <p:sldLayoutId id="2147483657" r:id="rId6"/>
    <p:sldLayoutId id="2147483658" r:id="rId7"/>
    <p:sldLayoutId id="2147483650" r:id="rId8"/>
    <p:sldLayoutId id="2147483659" r:id="rId9"/>
    <p:sldLayoutId id="2147483661" r:id="rId10"/>
    <p:sldLayoutId id="2147483654" r:id="rId11"/>
    <p:sldLayoutId id="2147483655" r:id="rId12"/>
    <p:sldLayoutId id="2147483660" r:id="rId13"/>
    <p:sldLayoutId id="2147483662" r:id="rId14"/>
    <p:sldLayoutId id="2147483663" r:id="rId15"/>
    <p:sldLayoutId id="2147483664" r:id="rId16"/>
    <p:sldLayoutId id="2147483666" r:id="rId17"/>
    <p:sldLayoutId id="2147483665" r:id="rId18"/>
    <p:sldLayoutId id="2147483676" r:id="rId19"/>
    <p:sldLayoutId id="2147483680" r:id="rId20"/>
  </p:sldLayoutIdLst>
  <p:txStyles>
    <p:titleStyle>
      <a:lvl1pPr algn="l" defTabSz="914400" rtl="0" eaLnBrk="1" latinLnBrk="0" hangingPunct="1">
        <a:lnSpc>
          <a:spcPct val="90000"/>
        </a:lnSpc>
        <a:spcBef>
          <a:spcPct val="0"/>
        </a:spcBef>
        <a:buNone/>
        <a:defRPr sz="4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3200" kern="1200">
          <a:solidFill>
            <a:schemeClr val="accent4">
              <a:lumMod val="60000"/>
              <a:lumOff val="40000"/>
            </a:schemeClr>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2">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rot="5400000">
            <a:off x="10325051" y="1906413"/>
            <a:ext cx="4214127" cy="401304"/>
          </a:xfrm>
          <a:prstGeom prst="rect">
            <a:avLst/>
          </a:prstGeom>
        </p:spPr>
      </p:pic>
    </p:spTree>
    <p:extLst>
      <p:ext uri="{BB962C8B-B14F-4D97-AF65-F5344CB8AC3E}">
        <p14:creationId xmlns:p14="http://schemas.microsoft.com/office/powerpoint/2010/main" val="1525756320"/>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97228633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47264678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68" r:id="rId24"/>
    <p:sldLayoutId id="2147483769" r:id="rId25"/>
    <p:sldLayoutId id="2147483770" r:id="rId26"/>
    <p:sldLayoutId id="2147483771" r:id="rId27"/>
    <p:sldLayoutId id="2147483772" r:id="rId28"/>
    <p:sldLayoutId id="2147483773"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nchor="ctr">
            <a:noAutofit/>
          </a:bodyPr>
          <a:lstStyle/>
          <a:p>
            <a:pPr defTabSz="762000">
              <a:lnSpc>
                <a:spcPct val="100000"/>
              </a:lnSpc>
            </a:pPr>
            <a:r>
              <a:rPr lang="ru-RU" sz="4000" dirty="0" smtClean="0"/>
              <a:t>Разработка универсальных приложений на платформе </a:t>
            </a:r>
            <a:r>
              <a:rPr lang="en-US" sz="4000" dirty="0" smtClean="0"/>
              <a:t>Windows</a:t>
            </a:r>
            <a:br>
              <a:rPr lang="en-US" sz="4000" dirty="0" smtClean="0"/>
            </a:br>
            <a:r>
              <a:rPr lang="ru-RU" sz="4000" dirty="0" smtClean="0"/>
              <a:t/>
            </a:r>
            <a:br>
              <a:rPr lang="ru-RU" sz="4000" dirty="0" smtClean="0"/>
            </a:br>
            <a:r>
              <a:rPr lang="ru-RU" sz="4000" dirty="0" smtClean="0"/>
              <a:t>Часть </a:t>
            </a:r>
            <a:r>
              <a:rPr lang="en-US" sz="4000" dirty="0"/>
              <a:t>3</a:t>
            </a:r>
            <a:r>
              <a:rPr lang="ru-RU" sz="4000" dirty="0" smtClean="0"/>
              <a:t>: </a:t>
            </a:r>
            <a:r>
              <a:rPr lang="ru-RU" sz="4000" dirty="0" smtClean="0"/>
              <a:t>Навигация между страницами</a:t>
            </a:r>
            <a:endParaRPr lang="ru-RU" sz="4000" dirty="0"/>
          </a:p>
        </p:txBody>
      </p:sp>
      <p:sp>
        <p:nvSpPr>
          <p:cNvPr id="5" name="Подзаголовок 4"/>
          <p:cNvSpPr>
            <a:spLocks noGrp="1"/>
          </p:cNvSpPr>
          <p:nvPr>
            <p:ph type="subTitle" idx="1"/>
          </p:nvPr>
        </p:nvSpPr>
        <p:spPr>
          <a:xfrm>
            <a:off x="2136000" y="4329000"/>
            <a:ext cx="9360000" cy="1452017"/>
          </a:xfrm>
        </p:spPr>
        <p:txBody>
          <a:bodyPr>
            <a:normAutofit fontScale="92500" lnSpcReduction="20000"/>
          </a:bodyPr>
          <a:lstStyle/>
          <a:p>
            <a:r>
              <a:rPr lang="ru-RU" dirty="0" smtClean="0"/>
              <a:t>Дмитрий Сошников</a:t>
            </a:r>
            <a:endParaRPr lang="en-US" dirty="0" smtClean="0"/>
          </a:p>
          <a:p>
            <a:r>
              <a:rPr lang="en-US" sz="2400" dirty="0" smtClean="0"/>
              <a:t>dmitryso@microsoft.com | twitter.com/</a:t>
            </a:r>
            <a:r>
              <a:rPr lang="en-US" sz="2400" dirty="0" err="1" smtClean="0"/>
              <a:t>shwars</a:t>
            </a:r>
            <a:r>
              <a:rPr lang="en-US" sz="2400" dirty="0" smtClean="0"/>
              <a:t> | blog.soshnikov.com</a:t>
            </a:r>
          </a:p>
          <a:p>
            <a:r>
              <a:rPr lang="en-US" sz="2400" dirty="0" smtClean="0"/>
              <a:t>Microsoft</a:t>
            </a:r>
            <a:endParaRPr lang="ru-RU" sz="24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000" y="4332017"/>
            <a:ext cx="1539187" cy="1449000"/>
          </a:xfrm>
          <a:prstGeom prst="ellipse">
            <a:avLst/>
          </a:prstGeom>
          <a:ln w="3175" cap="rnd">
            <a:solidFill>
              <a:srgbClr val="333333"/>
            </a:solidFill>
          </a:ln>
          <a:effectLst/>
        </p:spPr>
      </p:pic>
    </p:spTree>
    <p:extLst>
      <p:ext uri="{BB962C8B-B14F-4D97-AF65-F5344CB8AC3E}">
        <p14:creationId xmlns:p14="http://schemas.microsoft.com/office/powerpoint/2010/main" val="2520592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516000" y="369000"/>
            <a:ext cx="10837800" cy="720000"/>
          </a:xfrm>
        </p:spPr>
        <p:txBody>
          <a:bodyPr/>
          <a:lstStyle/>
          <a:p>
            <a:r>
              <a:rPr lang="ru-RU" dirty="0" smtClean="0"/>
              <a:t>Обработка перехода назад</a:t>
            </a:r>
            <a:endParaRPr lang="ru-RU" dirty="0"/>
          </a:p>
        </p:txBody>
      </p:sp>
      <p:sp>
        <p:nvSpPr>
          <p:cNvPr id="4" name="Объект 3"/>
          <p:cNvSpPr>
            <a:spLocks noGrp="1"/>
          </p:cNvSpPr>
          <p:nvPr>
            <p:ph idx="1"/>
          </p:nvPr>
        </p:nvSpPr>
        <p:spPr>
          <a:xfrm>
            <a:off x="525224" y="2169000"/>
            <a:ext cx="7370776" cy="4500000"/>
          </a:xfrm>
        </p:spPr>
        <p:txBody>
          <a:bodyPr>
            <a:normAutofit fontScale="92500" lnSpcReduction="10000"/>
          </a:bodyPr>
          <a:lstStyle/>
          <a:p>
            <a:r>
              <a:rPr lang="en-US" sz="1600" dirty="0" smtClean="0">
                <a:solidFill>
                  <a:srgbClr val="0000FF"/>
                </a:solidFill>
                <a:highlight>
                  <a:srgbClr val="FFFFFF"/>
                </a:highlight>
              </a:rPr>
              <a:t>protected</a:t>
            </a:r>
            <a:r>
              <a:rPr lang="en-US" sz="1600" dirty="0" smtClean="0">
                <a:solidFill>
                  <a:srgbClr val="000000"/>
                </a:solidFill>
                <a:highlight>
                  <a:srgbClr val="FFFFFF"/>
                </a:highlight>
              </a:rPr>
              <a:t> </a:t>
            </a:r>
            <a:r>
              <a:rPr lang="en-US" sz="1600" dirty="0">
                <a:solidFill>
                  <a:srgbClr val="0000FF"/>
                </a:solidFill>
                <a:highlight>
                  <a:srgbClr val="FFFFFF"/>
                </a:highlight>
              </a:rPr>
              <a:t>override</a:t>
            </a:r>
            <a:r>
              <a:rPr lang="en-US" sz="1600" dirty="0">
                <a:solidFill>
                  <a:srgbClr val="000000"/>
                </a:solidFill>
                <a:highlight>
                  <a:srgbClr val="FFFFFF"/>
                </a:highlight>
              </a:rPr>
              <a:t> </a:t>
            </a:r>
            <a:r>
              <a:rPr lang="en-US" sz="1600" dirty="0">
                <a:solidFill>
                  <a:srgbClr val="0000FF"/>
                </a:solidFill>
                <a:highlight>
                  <a:srgbClr val="FFFFFF"/>
                </a:highlight>
              </a:rPr>
              <a:t>void</a:t>
            </a:r>
            <a:r>
              <a:rPr lang="en-US" sz="1600" dirty="0">
                <a:solidFill>
                  <a:srgbClr val="000000"/>
                </a:solidFill>
                <a:highlight>
                  <a:srgbClr val="FFFFFF"/>
                </a:highlight>
              </a:rPr>
              <a:t> </a:t>
            </a:r>
            <a:r>
              <a:rPr lang="en-US" sz="1600" dirty="0" err="1">
                <a:solidFill>
                  <a:srgbClr val="000000"/>
                </a:solidFill>
                <a:highlight>
                  <a:srgbClr val="FFFFFF"/>
                </a:highlight>
              </a:rPr>
              <a:t>OnLaunched</a:t>
            </a:r>
            <a:r>
              <a:rPr lang="en-US" sz="1600" dirty="0">
                <a:solidFill>
                  <a:srgbClr val="000000"/>
                </a:solidFill>
                <a:highlight>
                  <a:srgbClr val="FFFFFF"/>
                </a:highlight>
              </a:rPr>
              <a:t>(</a:t>
            </a:r>
            <a:r>
              <a:rPr lang="en-US" sz="1600" dirty="0" err="1">
                <a:solidFill>
                  <a:srgbClr val="2B91AF"/>
                </a:solidFill>
                <a:highlight>
                  <a:srgbClr val="FFFFFF"/>
                </a:highlight>
              </a:rPr>
              <a:t>LaunchActivatedEventArgs</a:t>
            </a:r>
            <a:r>
              <a:rPr lang="en-US" sz="1600" dirty="0">
                <a:solidFill>
                  <a:srgbClr val="000000"/>
                </a:solidFill>
                <a:highlight>
                  <a:srgbClr val="FFFFFF"/>
                </a:highlight>
              </a:rPr>
              <a:t> e)</a:t>
            </a:r>
          </a:p>
          <a:p>
            <a:r>
              <a:rPr lang="ru-RU" sz="1600" dirty="0" smtClean="0">
                <a:solidFill>
                  <a:srgbClr val="000000"/>
                </a:solidFill>
                <a:highlight>
                  <a:srgbClr val="FFFFFF"/>
                </a:highlight>
              </a:rPr>
              <a:t>{ …</a:t>
            </a:r>
          </a:p>
          <a:p>
            <a:r>
              <a:rPr lang="en-US" sz="1600" dirty="0">
                <a:solidFill>
                  <a:srgbClr val="000000"/>
                </a:solidFill>
                <a:highlight>
                  <a:srgbClr val="FFFFFF"/>
                </a:highlight>
              </a:rPr>
              <a:t> </a:t>
            </a:r>
            <a:r>
              <a:rPr lang="ru-RU" sz="1600" dirty="0" smtClean="0">
                <a:solidFill>
                  <a:srgbClr val="000000"/>
                </a:solidFill>
                <a:highlight>
                  <a:srgbClr val="FFFFFF"/>
                </a:highlight>
              </a:rPr>
              <a:t>  </a:t>
            </a:r>
            <a:r>
              <a:rPr lang="en-US" sz="1600" dirty="0" err="1" smtClean="0">
                <a:solidFill>
                  <a:srgbClr val="2B91AF"/>
                </a:solidFill>
                <a:highlight>
                  <a:srgbClr val="FFFFFF"/>
                </a:highlight>
              </a:rPr>
              <a:t>SystemNavigationManager</a:t>
            </a:r>
            <a:r>
              <a:rPr lang="en-US" sz="1600" dirty="0" err="1" smtClean="0">
                <a:solidFill>
                  <a:srgbClr val="000000"/>
                </a:solidFill>
                <a:highlight>
                  <a:srgbClr val="FFFFFF"/>
                </a:highlight>
              </a:rPr>
              <a:t>.GetForCurrentView</a:t>
            </a:r>
            <a:r>
              <a:rPr lang="en-US" sz="1600" dirty="0">
                <a:solidFill>
                  <a:srgbClr val="000000"/>
                </a:solidFill>
                <a:highlight>
                  <a:srgbClr val="FFFFFF"/>
                </a:highlight>
              </a:rPr>
              <a:t>().</a:t>
            </a:r>
            <a:r>
              <a:rPr lang="en-US" sz="1600" dirty="0" err="1">
                <a:solidFill>
                  <a:srgbClr val="000000"/>
                </a:solidFill>
                <a:highlight>
                  <a:srgbClr val="FFFFFF"/>
                </a:highlight>
              </a:rPr>
              <a:t>BackRequested</a:t>
            </a:r>
            <a:r>
              <a:rPr lang="en-US" sz="1600" dirty="0">
                <a:solidFill>
                  <a:srgbClr val="000000"/>
                </a:solidFill>
                <a:highlight>
                  <a:srgbClr val="FFFFFF"/>
                </a:highlight>
              </a:rPr>
              <a:t> += </a:t>
            </a:r>
            <a:endParaRPr lang="ru-RU" sz="1600" dirty="0" smtClean="0">
              <a:solidFill>
                <a:srgbClr val="000000"/>
              </a:solidFill>
              <a:highlight>
                <a:srgbClr val="FFFFFF"/>
              </a:highlight>
            </a:endParaRPr>
          </a:p>
          <a:p>
            <a:r>
              <a:rPr lang="ru-RU" sz="1600" dirty="0">
                <a:solidFill>
                  <a:srgbClr val="000000"/>
                </a:solidFill>
                <a:highlight>
                  <a:srgbClr val="FFFFFF"/>
                </a:highlight>
              </a:rPr>
              <a:t> </a:t>
            </a:r>
            <a:r>
              <a:rPr lang="ru-RU" sz="1600" dirty="0" smtClean="0">
                <a:solidFill>
                  <a:srgbClr val="000000"/>
                </a:solidFill>
                <a:highlight>
                  <a:srgbClr val="FFFFFF"/>
                </a:highlight>
              </a:rPr>
              <a:t>    </a:t>
            </a:r>
            <a:r>
              <a:rPr lang="en-US" sz="1600" dirty="0" err="1" smtClean="0">
                <a:solidFill>
                  <a:srgbClr val="000000"/>
                </a:solidFill>
                <a:highlight>
                  <a:srgbClr val="FFFFFF"/>
                </a:highlight>
              </a:rPr>
              <a:t>App_BackRequested</a:t>
            </a:r>
            <a:r>
              <a:rPr lang="en-US" sz="1600" dirty="0" smtClean="0">
                <a:solidFill>
                  <a:srgbClr val="000000"/>
                </a:solidFill>
                <a:highlight>
                  <a:srgbClr val="FFFFFF"/>
                </a:highlight>
              </a:rPr>
              <a:t>;</a:t>
            </a:r>
            <a:endParaRPr lang="ru-RU" sz="1600" dirty="0" smtClean="0">
              <a:solidFill>
                <a:srgbClr val="000000"/>
              </a:solidFill>
              <a:highlight>
                <a:srgbClr val="FFFFFF"/>
              </a:highlight>
            </a:endParaRPr>
          </a:p>
          <a:p>
            <a:r>
              <a:rPr lang="en-US" sz="1600" dirty="0" smtClean="0">
                <a:solidFill>
                  <a:srgbClr val="000000"/>
                </a:solidFill>
                <a:highlight>
                  <a:srgbClr val="FFFFFF"/>
                </a:highlight>
              </a:rPr>
              <a:t>}</a:t>
            </a:r>
          </a:p>
          <a:p>
            <a:endParaRPr lang="en-US" sz="1100" dirty="0" smtClean="0">
              <a:solidFill>
                <a:srgbClr val="0000FF"/>
              </a:solidFill>
              <a:highlight>
                <a:srgbClr val="FFFFFF"/>
              </a:highlight>
            </a:endParaRPr>
          </a:p>
          <a:p>
            <a:r>
              <a:rPr lang="en-US" sz="1600" dirty="0">
                <a:solidFill>
                  <a:srgbClr val="0000FF"/>
                </a:solidFill>
                <a:highlight>
                  <a:srgbClr val="FFFFFF"/>
                </a:highlight>
              </a:rPr>
              <a:t>private</a:t>
            </a:r>
            <a:r>
              <a:rPr lang="en-US" sz="1600" dirty="0">
                <a:solidFill>
                  <a:srgbClr val="000000"/>
                </a:solidFill>
                <a:highlight>
                  <a:srgbClr val="FFFFFF"/>
                </a:highlight>
              </a:rPr>
              <a:t> </a:t>
            </a:r>
            <a:r>
              <a:rPr lang="en-US" sz="1600" dirty="0">
                <a:solidFill>
                  <a:srgbClr val="0000FF"/>
                </a:solidFill>
                <a:highlight>
                  <a:srgbClr val="FFFFFF"/>
                </a:highlight>
              </a:rPr>
              <a:t>void</a:t>
            </a:r>
            <a:r>
              <a:rPr lang="en-US" sz="1600" dirty="0">
                <a:solidFill>
                  <a:srgbClr val="000000"/>
                </a:solidFill>
                <a:highlight>
                  <a:srgbClr val="FFFFFF"/>
                </a:highlight>
              </a:rPr>
              <a:t> </a:t>
            </a:r>
            <a:r>
              <a:rPr lang="en-US" sz="1600" dirty="0" err="1">
                <a:solidFill>
                  <a:srgbClr val="000000"/>
                </a:solidFill>
                <a:highlight>
                  <a:srgbClr val="FFFFFF"/>
                </a:highlight>
              </a:rPr>
              <a:t>App_BackRequested</a:t>
            </a:r>
            <a:r>
              <a:rPr lang="en-US" sz="1600" dirty="0">
                <a:solidFill>
                  <a:srgbClr val="000000"/>
                </a:solidFill>
                <a:highlight>
                  <a:srgbClr val="FFFFFF"/>
                </a:highlight>
              </a:rPr>
              <a:t>(</a:t>
            </a:r>
            <a:r>
              <a:rPr lang="en-US" sz="1600" dirty="0">
                <a:solidFill>
                  <a:srgbClr val="0000FF"/>
                </a:solidFill>
                <a:highlight>
                  <a:srgbClr val="FFFFFF"/>
                </a:highlight>
              </a:rPr>
              <a:t>object</a:t>
            </a:r>
            <a:r>
              <a:rPr lang="en-US" sz="1600" dirty="0">
                <a:solidFill>
                  <a:srgbClr val="000000"/>
                </a:solidFill>
                <a:highlight>
                  <a:srgbClr val="FFFFFF"/>
                </a:highlight>
              </a:rPr>
              <a:t> sender, </a:t>
            </a:r>
            <a:endParaRPr lang="ru-RU" sz="1600" dirty="0" smtClean="0">
              <a:solidFill>
                <a:srgbClr val="000000"/>
              </a:solidFill>
              <a:highlight>
                <a:srgbClr val="FFFFFF"/>
              </a:highlight>
            </a:endParaRPr>
          </a:p>
          <a:p>
            <a:r>
              <a:rPr lang="ru-RU" sz="1600" dirty="0">
                <a:solidFill>
                  <a:srgbClr val="000000"/>
                </a:solidFill>
                <a:highlight>
                  <a:srgbClr val="FFFFFF"/>
                </a:highlight>
              </a:rPr>
              <a:t> </a:t>
            </a:r>
            <a:r>
              <a:rPr lang="ru-RU" sz="1600" dirty="0" smtClean="0">
                <a:solidFill>
                  <a:srgbClr val="000000"/>
                </a:solidFill>
                <a:highlight>
                  <a:srgbClr val="FFFFFF"/>
                </a:highlight>
              </a:rPr>
              <a:t>                       </a:t>
            </a:r>
            <a:r>
              <a:rPr lang="en-US" sz="1600" dirty="0" err="1" smtClean="0">
                <a:solidFill>
                  <a:srgbClr val="2B91AF"/>
                </a:solidFill>
                <a:highlight>
                  <a:srgbClr val="FFFFFF"/>
                </a:highlight>
              </a:rPr>
              <a:t>BackRequestedEventArgs</a:t>
            </a:r>
            <a:r>
              <a:rPr lang="en-US" sz="1600" dirty="0" smtClean="0">
                <a:solidFill>
                  <a:srgbClr val="000000"/>
                </a:solidFill>
                <a:highlight>
                  <a:srgbClr val="FFFFFF"/>
                </a:highlight>
              </a:rPr>
              <a:t> </a:t>
            </a:r>
            <a:r>
              <a:rPr lang="en-US" sz="1600" dirty="0">
                <a:solidFill>
                  <a:srgbClr val="000000"/>
                </a:solidFill>
                <a:highlight>
                  <a:srgbClr val="FFFFFF"/>
                </a:highlight>
              </a:rPr>
              <a:t>e)</a:t>
            </a:r>
          </a:p>
          <a:p>
            <a:r>
              <a:rPr lang="ru-RU" sz="1600" dirty="0">
                <a:solidFill>
                  <a:srgbClr val="000000"/>
                </a:solidFill>
                <a:highlight>
                  <a:srgbClr val="FFFFFF"/>
                </a:highlight>
              </a:rPr>
              <a:t>{</a:t>
            </a:r>
          </a:p>
          <a:p>
            <a:r>
              <a:rPr lang="ru-RU" sz="1600" dirty="0" smtClean="0">
                <a:solidFill>
                  <a:srgbClr val="0000FF"/>
                </a:solidFill>
                <a:highlight>
                  <a:srgbClr val="FFFFFF"/>
                </a:highlight>
              </a:rPr>
              <a:t>    </a:t>
            </a:r>
            <a:r>
              <a:rPr lang="en-US" sz="1600" dirty="0" smtClean="0">
                <a:solidFill>
                  <a:srgbClr val="0000FF"/>
                </a:solidFill>
                <a:highlight>
                  <a:srgbClr val="FFFFFF"/>
                </a:highlight>
              </a:rPr>
              <a:t>if</a:t>
            </a:r>
            <a:r>
              <a:rPr lang="en-US" sz="1600" dirty="0" smtClean="0">
                <a:solidFill>
                  <a:srgbClr val="000000"/>
                </a:solidFill>
                <a:highlight>
                  <a:srgbClr val="FFFFFF"/>
                </a:highlight>
              </a:rPr>
              <a:t> </a:t>
            </a:r>
            <a:r>
              <a:rPr lang="en-US" sz="1600" dirty="0">
                <a:solidFill>
                  <a:srgbClr val="000000"/>
                </a:solidFill>
                <a:highlight>
                  <a:srgbClr val="FFFFFF"/>
                </a:highlight>
              </a:rPr>
              <a:t>(!</a:t>
            </a:r>
            <a:r>
              <a:rPr lang="en-US" sz="1600" dirty="0" err="1">
                <a:solidFill>
                  <a:srgbClr val="000000"/>
                </a:solidFill>
                <a:highlight>
                  <a:srgbClr val="FFFFFF"/>
                </a:highlight>
              </a:rPr>
              <a:t>e.Handled</a:t>
            </a:r>
            <a:r>
              <a:rPr lang="en-US" sz="1600" dirty="0" smtClean="0">
                <a:solidFill>
                  <a:srgbClr val="000000"/>
                </a:solidFill>
                <a:highlight>
                  <a:srgbClr val="FFFFFF"/>
                </a:highlight>
              </a:rPr>
              <a:t>)</a:t>
            </a:r>
            <a:r>
              <a:rPr lang="ru-RU" sz="1600" dirty="0" smtClean="0">
                <a:solidFill>
                  <a:srgbClr val="000000"/>
                </a:solidFill>
                <a:highlight>
                  <a:srgbClr val="FFFFFF"/>
                </a:highlight>
              </a:rPr>
              <a:t> {</a:t>
            </a:r>
            <a:endParaRPr lang="ru-RU" sz="1600" dirty="0">
              <a:solidFill>
                <a:srgbClr val="000000"/>
              </a:solidFill>
              <a:highlight>
                <a:srgbClr val="FFFFFF"/>
              </a:highlight>
            </a:endParaRPr>
          </a:p>
          <a:p>
            <a:r>
              <a:rPr lang="ru-RU" sz="1600" dirty="0" smtClean="0">
                <a:solidFill>
                  <a:srgbClr val="2B91AF"/>
                </a:solidFill>
                <a:highlight>
                  <a:srgbClr val="FFFFFF"/>
                </a:highlight>
              </a:rPr>
              <a:t>        </a:t>
            </a:r>
            <a:r>
              <a:rPr lang="en-US" sz="1600" dirty="0" smtClean="0">
                <a:solidFill>
                  <a:srgbClr val="2B91AF"/>
                </a:solidFill>
                <a:highlight>
                  <a:srgbClr val="FFFFFF"/>
                </a:highlight>
              </a:rPr>
              <a:t>Frame</a:t>
            </a:r>
            <a:r>
              <a:rPr lang="en-US" sz="1600" dirty="0" smtClean="0">
                <a:solidFill>
                  <a:srgbClr val="000000"/>
                </a:solidFill>
                <a:highlight>
                  <a:srgbClr val="FFFFFF"/>
                </a:highlight>
              </a:rPr>
              <a:t> </a:t>
            </a:r>
            <a:r>
              <a:rPr lang="en-US" sz="1600" dirty="0" err="1">
                <a:solidFill>
                  <a:srgbClr val="000000"/>
                </a:solidFill>
                <a:highlight>
                  <a:srgbClr val="FFFFFF"/>
                </a:highlight>
              </a:rPr>
              <a:t>frame</a:t>
            </a:r>
            <a:r>
              <a:rPr lang="en-US" sz="1600" dirty="0">
                <a:solidFill>
                  <a:srgbClr val="000000"/>
                </a:solidFill>
                <a:highlight>
                  <a:srgbClr val="FFFFFF"/>
                </a:highlight>
              </a:rPr>
              <a:t> = </a:t>
            </a:r>
            <a:r>
              <a:rPr lang="en-US" sz="1600" dirty="0" err="1">
                <a:solidFill>
                  <a:srgbClr val="2B91AF"/>
                </a:solidFill>
                <a:highlight>
                  <a:srgbClr val="FFFFFF"/>
                </a:highlight>
              </a:rPr>
              <a:t>Window</a:t>
            </a:r>
            <a:r>
              <a:rPr lang="en-US" sz="1600" dirty="0" err="1">
                <a:solidFill>
                  <a:srgbClr val="000000"/>
                </a:solidFill>
                <a:highlight>
                  <a:srgbClr val="FFFFFF"/>
                </a:highlight>
              </a:rPr>
              <a:t>.Current.Content</a:t>
            </a:r>
            <a:r>
              <a:rPr lang="en-US" sz="1600" dirty="0">
                <a:solidFill>
                  <a:srgbClr val="000000"/>
                </a:solidFill>
                <a:highlight>
                  <a:srgbClr val="FFFFFF"/>
                </a:highlight>
              </a:rPr>
              <a:t> </a:t>
            </a:r>
            <a:r>
              <a:rPr lang="en-US" sz="1600" dirty="0">
                <a:solidFill>
                  <a:srgbClr val="0000FF"/>
                </a:solidFill>
                <a:highlight>
                  <a:srgbClr val="FFFFFF"/>
                </a:highlight>
              </a:rPr>
              <a:t>as</a:t>
            </a:r>
            <a:r>
              <a:rPr lang="en-US" sz="1600" dirty="0">
                <a:solidFill>
                  <a:srgbClr val="000000"/>
                </a:solidFill>
                <a:highlight>
                  <a:srgbClr val="FFFFFF"/>
                </a:highlight>
              </a:rPr>
              <a:t> </a:t>
            </a:r>
            <a:r>
              <a:rPr lang="en-US" sz="1600" dirty="0">
                <a:solidFill>
                  <a:srgbClr val="2B91AF"/>
                </a:solidFill>
                <a:highlight>
                  <a:srgbClr val="FFFFFF"/>
                </a:highlight>
              </a:rPr>
              <a:t>Frame</a:t>
            </a:r>
            <a:r>
              <a:rPr lang="en-US" sz="1600" dirty="0">
                <a:solidFill>
                  <a:srgbClr val="000000"/>
                </a:solidFill>
                <a:highlight>
                  <a:srgbClr val="FFFFFF"/>
                </a:highlight>
              </a:rPr>
              <a:t>;</a:t>
            </a:r>
          </a:p>
          <a:p>
            <a:r>
              <a:rPr lang="en-US" sz="1600" dirty="0">
                <a:solidFill>
                  <a:srgbClr val="000000"/>
                </a:solidFill>
                <a:highlight>
                  <a:srgbClr val="FFFFFF"/>
                </a:highlight>
              </a:rPr>
              <a:t>        </a:t>
            </a:r>
            <a:r>
              <a:rPr lang="en-US" sz="1600" dirty="0">
                <a:solidFill>
                  <a:srgbClr val="0000FF"/>
                </a:solidFill>
                <a:highlight>
                  <a:srgbClr val="FFFFFF"/>
                </a:highlight>
              </a:rPr>
              <a:t>if</a:t>
            </a:r>
            <a:r>
              <a:rPr lang="en-US" sz="1600" dirty="0">
                <a:solidFill>
                  <a:srgbClr val="000000"/>
                </a:solidFill>
                <a:highlight>
                  <a:srgbClr val="FFFFFF"/>
                </a:highlight>
              </a:rPr>
              <a:t> (</a:t>
            </a:r>
            <a:r>
              <a:rPr lang="en-US" sz="1600" dirty="0" err="1">
                <a:solidFill>
                  <a:srgbClr val="000000"/>
                </a:solidFill>
                <a:highlight>
                  <a:srgbClr val="FFFFFF"/>
                </a:highlight>
              </a:rPr>
              <a:t>frame.CanGoBack</a:t>
            </a:r>
            <a:r>
              <a:rPr lang="en-US" sz="1600" dirty="0" smtClean="0">
                <a:solidFill>
                  <a:srgbClr val="000000"/>
                </a:solidFill>
                <a:highlight>
                  <a:srgbClr val="FFFFFF"/>
                </a:highlight>
              </a:rPr>
              <a:t>)</a:t>
            </a:r>
            <a:r>
              <a:rPr lang="ru-RU" sz="1600" dirty="0" smtClean="0">
                <a:solidFill>
                  <a:srgbClr val="000000"/>
                </a:solidFill>
                <a:highlight>
                  <a:srgbClr val="FFFFFF"/>
                </a:highlight>
              </a:rPr>
              <a:t> {</a:t>
            </a:r>
            <a:endParaRPr lang="ru-RU" sz="1600" dirty="0">
              <a:solidFill>
                <a:srgbClr val="000000"/>
              </a:solidFill>
              <a:highlight>
                <a:srgbClr val="FFFFFF"/>
              </a:highlight>
            </a:endParaRPr>
          </a:p>
          <a:p>
            <a:r>
              <a:rPr lang="en-US" sz="1600" dirty="0">
                <a:solidFill>
                  <a:srgbClr val="000000"/>
                </a:solidFill>
                <a:highlight>
                  <a:srgbClr val="FFFFFF"/>
                </a:highlight>
              </a:rPr>
              <a:t>            </a:t>
            </a:r>
            <a:r>
              <a:rPr lang="en-US" sz="1600" dirty="0" err="1">
                <a:solidFill>
                  <a:srgbClr val="000000"/>
                </a:solidFill>
                <a:highlight>
                  <a:srgbClr val="FFFFFF"/>
                </a:highlight>
              </a:rPr>
              <a:t>frame.GoBack</a:t>
            </a:r>
            <a:r>
              <a:rPr lang="en-US" sz="1600" dirty="0">
                <a:solidFill>
                  <a:srgbClr val="000000"/>
                </a:solidFill>
                <a:highlight>
                  <a:srgbClr val="FFFFFF"/>
                </a:highlight>
              </a:rPr>
              <a:t>();</a:t>
            </a:r>
          </a:p>
          <a:p>
            <a:r>
              <a:rPr lang="ru-RU" sz="1600" dirty="0" smtClean="0">
                <a:solidFill>
                  <a:srgbClr val="000000"/>
                </a:solidFill>
                <a:highlight>
                  <a:srgbClr val="FFFFFF"/>
                </a:highlight>
              </a:rPr>
              <a:t>            </a:t>
            </a:r>
            <a:r>
              <a:rPr lang="en-US" sz="1600" dirty="0" err="1" smtClean="0">
                <a:solidFill>
                  <a:srgbClr val="000000"/>
                </a:solidFill>
                <a:highlight>
                  <a:srgbClr val="FFFFFF"/>
                </a:highlight>
              </a:rPr>
              <a:t>e.Handled</a:t>
            </a:r>
            <a:r>
              <a:rPr lang="en-US" sz="1600" dirty="0" smtClean="0">
                <a:solidFill>
                  <a:srgbClr val="000000"/>
                </a:solidFill>
                <a:highlight>
                  <a:srgbClr val="FFFFFF"/>
                </a:highlight>
              </a:rPr>
              <a:t> </a:t>
            </a:r>
            <a:r>
              <a:rPr lang="en-US" sz="1600" dirty="0">
                <a:solidFill>
                  <a:srgbClr val="000000"/>
                </a:solidFill>
                <a:highlight>
                  <a:srgbClr val="FFFFFF"/>
                </a:highlight>
              </a:rPr>
              <a:t>= </a:t>
            </a:r>
            <a:r>
              <a:rPr lang="en-US" sz="1600" dirty="0">
                <a:solidFill>
                  <a:srgbClr val="0000FF"/>
                </a:solidFill>
                <a:highlight>
                  <a:srgbClr val="FFFFFF"/>
                </a:highlight>
              </a:rPr>
              <a:t>true</a:t>
            </a:r>
            <a:r>
              <a:rPr lang="en-US" sz="1600" dirty="0">
                <a:solidFill>
                  <a:srgbClr val="000000"/>
                </a:solidFill>
                <a:highlight>
                  <a:srgbClr val="FFFFFF"/>
                </a:highlight>
              </a:rPr>
              <a:t>;</a:t>
            </a:r>
          </a:p>
          <a:p>
            <a:r>
              <a:rPr lang="ru-RU" sz="1600" dirty="0">
                <a:solidFill>
                  <a:srgbClr val="000000"/>
                </a:solidFill>
                <a:highlight>
                  <a:srgbClr val="FFFFFF"/>
                </a:highlight>
              </a:rPr>
              <a:t>        }</a:t>
            </a:r>
          </a:p>
          <a:p>
            <a:r>
              <a:rPr lang="ru-RU" sz="1600" dirty="0">
                <a:solidFill>
                  <a:srgbClr val="000000"/>
                </a:solidFill>
                <a:highlight>
                  <a:srgbClr val="FFFFFF"/>
                </a:highlight>
              </a:rPr>
              <a:t>    }</a:t>
            </a:r>
          </a:p>
          <a:p>
            <a:r>
              <a:rPr lang="ru-RU" sz="1600" dirty="0">
                <a:solidFill>
                  <a:srgbClr val="000000"/>
                </a:solidFill>
                <a:highlight>
                  <a:srgbClr val="FFFFFF"/>
                </a:highlight>
              </a:rPr>
              <a:t>}</a:t>
            </a:r>
          </a:p>
        </p:txBody>
      </p:sp>
      <p:sp>
        <p:nvSpPr>
          <p:cNvPr id="5" name="TextBox 4"/>
          <p:cNvSpPr txBox="1"/>
          <p:nvPr/>
        </p:nvSpPr>
        <p:spPr>
          <a:xfrm>
            <a:off x="516000" y="1089000"/>
            <a:ext cx="7190776" cy="830997"/>
          </a:xfrm>
          <a:prstGeom prst="rect">
            <a:avLst/>
          </a:prstGeom>
          <a:noFill/>
        </p:spPr>
        <p:txBody>
          <a:bodyPr wrap="square" rtlCol="0">
            <a:spAutoFit/>
          </a:bodyPr>
          <a:lstStyle/>
          <a:p>
            <a:r>
              <a:rPr lang="ru-RU" sz="2400" dirty="0">
                <a:latin typeface="+mj-lt"/>
              </a:rPr>
              <a:t>Л</a:t>
            </a:r>
            <a:r>
              <a:rPr lang="ru-RU" sz="2400" dirty="0" smtClean="0">
                <a:latin typeface="+mj-lt"/>
              </a:rPr>
              <a:t>огику обратной навигации можно разместить в </a:t>
            </a:r>
            <a:r>
              <a:rPr lang="en-US" sz="2400" b="1" dirty="0" err="1" smtClean="0"/>
              <a:t>App.xaml.cs</a:t>
            </a:r>
            <a:r>
              <a:rPr lang="ru-RU" sz="2400" dirty="0">
                <a:latin typeface="+mj-lt"/>
              </a:rPr>
              <a:t>:</a:t>
            </a:r>
          </a:p>
        </p:txBody>
      </p:sp>
    </p:spTree>
    <p:extLst>
      <p:ext uri="{BB962C8B-B14F-4D97-AF65-F5344CB8AC3E}">
        <p14:creationId xmlns:p14="http://schemas.microsoft.com/office/powerpoint/2010/main" val="12714772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76000" y="729000"/>
            <a:ext cx="9859116" cy="2628605"/>
          </a:xfrm>
        </p:spPr>
        <p:txBody>
          <a:bodyPr/>
          <a:lstStyle/>
          <a:p>
            <a:r>
              <a:rPr lang="en-US" dirty="0" smtClean="0"/>
              <a:t>DEMO </a:t>
            </a:r>
            <a:r>
              <a:rPr lang="en-US" dirty="0" smtClean="0"/>
              <a:t>0</a:t>
            </a:r>
            <a:r>
              <a:rPr lang="ru-RU" dirty="0"/>
              <a:t>2</a:t>
            </a:r>
            <a:r>
              <a:rPr lang="en-US" dirty="0" smtClean="0"/>
              <a:t>:</a:t>
            </a:r>
            <a:r>
              <a:rPr lang="en-US" dirty="0" smtClean="0"/>
              <a:t/>
            </a:r>
            <a:br>
              <a:rPr lang="en-US" dirty="0" smtClean="0"/>
            </a:br>
            <a:r>
              <a:rPr lang="ru-RU" dirty="0" smtClean="0"/>
              <a:t>Обработка обратной навигации</a:t>
            </a:r>
            <a:endParaRPr lang="ru-RU" dirty="0"/>
          </a:p>
        </p:txBody>
      </p:sp>
    </p:spTree>
    <p:extLst>
      <p:ext uri="{BB962C8B-B14F-4D97-AF65-F5344CB8AC3E}">
        <p14:creationId xmlns:p14="http://schemas.microsoft.com/office/powerpoint/2010/main" val="26642770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smtClean="0"/>
              <a:t>Манипуляции с окном приложения</a:t>
            </a:r>
            <a:endParaRPr lang="ru-RU" dirty="0"/>
          </a:p>
        </p:txBody>
      </p:sp>
      <p:sp>
        <p:nvSpPr>
          <p:cNvPr id="6" name="Текст 5"/>
          <p:cNvSpPr>
            <a:spLocks noGrp="1"/>
          </p:cNvSpPr>
          <p:nvPr>
            <p:ph type="body" sz="quarter" idx="10"/>
          </p:nvPr>
        </p:nvSpPr>
        <p:spPr>
          <a:xfrm>
            <a:off x="269239" y="1189177"/>
            <a:ext cx="7626761" cy="683264"/>
          </a:xfrm>
        </p:spPr>
        <p:txBody>
          <a:bodyPr/>
          <a:lstStyle/>
          <a:p>
            <a:r>
              <a:rPr lang="ru-RU" sz="3600" dirty="0" smtClean="0">
                <a:solidFill>
                  <a:schemeClr val="tx2">
                    <a:lumMod val="75000"/>
                  </a:schemeClr>
                </a:solidFill>
              </a:rPr>
              <a:t>Установка </a:t>
            </a:r>
            <a:r>
              <a:rPr lang="ru-RU" sz="3600" dirty="0" err="1" smtClean="0">
                <a:solidFill>
                  <a:schemeClr val="tx2">
                    <a:lumMod val="75000"/>
                  </a:schemeClr>
                </a:solidFill>
              </a:rPr>
              <a:t>мин.размера</a:t>
            </a:r>
            <a:r>
              <a:rPr lang="ru-RU" sz="3600" dirty="0" smtClean="0">
                <a:solidFill>
                  <a:schemeClr val="tx2">
                    <a:lumMod val="75000"/>
                  </a:schemeClr>
                </a:solidFill>
              </a:rPr>
              <a:t> окна:</a:t>
            </a:r>
            <a:endParaRPr lang="ru-RU" sz="3600" dirty="0">
              <a:solidFill>
                <a:schemeClr val="tx2">
                  <a:lumMod val="75000"/>
                </a:schemeClr>
              </a:solidFill>
            </a:endParaRPr>
          </a:p>
        </p:txBody>
      </p:sp>
      <p:sp>
        <p:nvSpPr>
          <p:cNvPr id="7" name="Прямоугольник 6"/>
          <p:cNvSpPr/>
          <p:nvPr/>
        </p:nvSpPr>
        <p:spPr>
          <a:xfrm>
            <a:off x="696000" y="1916877"/>
            <a:ext cx="6096000" cy="646331"/>
          </a:xfrm>
          <a:prstGeom prst="rect">
            <a:avLst/>
          </a:prstGeom>
        </p:spPr>
        <p:txBody>
          <a:bodyPr>
            <a:spAutoFit/>
          </a:bodyPr>
          <a:lstStyle/>
          <a:p>
            <a:r>
              <a:rPr lang="en-US" dirty="0" err="1">
                <a:solidFill>
                  <a:srgbClr val="2B91AF"/>
                </a:solidFill>
                <a:highlight>
                  <a:srgbClr val="FFFFFF"/>
                </a:highlight>
                <a:latin typeface="Consolas" panose="020B0609020204030204" pitchFamily="49" charset="0"/>
              </a:rPr>
              <a:t>ApplicationView</a:t>
            </a:r>
            <a:r>
              <a:rPr lang="en-US" dirty="0" err="1">
                <a:solidFill>
                  <a:srgbClr val="000000"/>
                </a:solidFill>
                <a:highlight>
                  <a:srgbClr val="FFFFFF"/>
                </a:highlight>
                <a:latin typeface="Consolas" panose="020B0609020204030204" pitchFamily="49" charset="0"/>
              </a:rPr>
              <a:t>.GetForCurrentView</a:t>
            </a:r>
            <a:r>
              <a:rPr lang="en-US" dirty="0" smtClean="0">
                <a:solidFill>
                  <a:srgbClr val="000000"/>
                </a:solidFill>
                <a:highlight>
                  <a:srgbClr val="FFFFFF"/>
                </a:highlight>
                <a:latin typeface="Consolas" panose="020B0609020204030204" pitchFamily="49" charset="0"/>
              </a:rPr>
              <a:t>()</a:t>
            </a:r>
            <a:endParaRPr lang="ru-RU" dirty="0" smtClean="0">
              <a:solidFill>
                <a:srgbClr val="000000"/>
              </a:solidFill>
              <a:highlight>
                <a:srgbClr val="FFFFFF"/>
              </a:highlight>
              <a:latin typeface="Consolas" panose="020B0609020204030204" pitchFamily="49" charset="0"/>
            </a:endParaRPr>
          </a:p>
          <a:p>
            <a:r>
              <a:rPr lang="ru-RU" dirty="0" smtClean="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SetPreferredMinSize</a:t>
            </a:r>
            <a:r>
              <a:rPr lang="en-US" dirty="0" smtClean="0">
                <a:solidFill>
                  <a:srgbClr val="000000"/>
                </a:solidFill>
                <a:highlight>
                  <a:srgbClr val="FFFFFF"/>
                </a:highlight>
                <a:latin typeface="Consolas" panose="020B0609020204030204" pitchFamily="49" charset="0"/>
              </a:rPr>
              <a:t>(</a:t>
            </a:r>
            <a:r>
              <a:rPr lang="en-US" dirty="0" smtClean="0">
                <a:solidFill>
                  <a:srgbClr val="0000FF"/>
                </a:solidFill>
                <a:highlight>
                  <a:srgbClr val="FFFFFF"/>
                </a:highlight>
                <a:latin typeface="Consolas" panose="020B0609020204030204" pitchFamily="49" charset="0"/>
              </a:rPr>
              <a:t>new</a:t>
            </a:r>
            <a:r>
              <a:rPr lang="en-US" dirty="0" smtClean="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Size</a:t>
            </a:r>
            <a:r>
              <a:rPr lang="en-US" dirty="0">
                <a:solidFill>
                  <a:srgbClr val="000000"/>
                </a:solidFill>
                <a:highlight>
                  <a:srgbClr val="FFFFFF"/>
                </a:highlight>
                <a:latin typeface="Consolas" panose="020B0609020204030204" pitchFamily="49" charset="0"/>
              </a:rPr>
              <a:t>(500, 500));</a:t>
            </a:r>
            <a:endParaRPr lang="ru-RU" dirty="0"/>
          </a:p>
        </p:txBody>
      </p:sp>
      <p:sp>
        <p:nvSpPr>
          <p:cNvPr id="8" name="Текст 5"/>
          <p:cNvSpPr txBox="1">
            <a:spLocks/>
          </p:cNvSpPr>
          <p:nvPr/>
        </p:nvSpPr>
        <p:spPr>
          <a:xfrm>
            <a:off x="269239" y="2881300"/>
            <a:ext cx="7626761" cy="683264"/>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921" kern="1200" spc="0" baseline="0">
                <a:gradFill>
                  <a:gsLst>
                    <a:gs pos="1250">
                      <a:schemeClr val="tx1"/>
                    </a:gs>
                    <a:gs pos="99000">
                      <a:schemeClr val="tx1"/>
                    </a:gs>
                  </a:gsLst>
                  <a:lin ang="5400000" scaled="0"/>
                </a:gradFill>
                <a:latin typeface="+mj-lt"/>
                <a:ea typeface="+mn-ea"/>
                <a:cs typeface="+mn-cs"/>
              </a:defRPr>
            </a:lvl1pPr>
            <a:lvl2pPr marL="0" marR="0" indent="0" algn="l" defTabSz="914367" rtl="0" eaLnBrk="1" fontAlgn="auto" latinLnBrk="0" hangingPunct="1">
              <a:lnSpc>
                <a:spcPct val="90000"/>
              </a:lnSpc>
              <a:spcBef>
                <a:spcPct val="20000"/>
              </a:spcBef>
              <a:spcAft>
                <a:spcPts val="0"/>
              </a:spcAft>
              <a:buClrTx/>
              <a:buSzPct val="90000"/>
              <a:buFontTx/>
              <a:buNone/>
              <a:tabLst/>
              <a:defRPr sz="1961" kern="1200" spc="0" baseline="0">
                <a:gradFill>
                  <a:gsLst>
                    <a:gs pos="1250">
                      <a:schemeClr val="tx1"/>
                    </a:gs>
                    <a:gs pos="100000">
                      <a:schemeClr val="tx1"/>
                    </a:gs>
                  </a:gsLst>
                  <a:lin ang="5400000" scaled="0"/>
                </a:gradFill>
                <a:latin typeface="+mn-lt"/>
                <a:ea typeface="+mn-ea"/>
                <a:cs typeface="+mn-cs"/>
              </a:defRPr>
            </a:lvl2pPr>
            <a:lvl3pPr marL="224097"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3pPr>
            <a:lvl4pPr marL="448193"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4pPr>
            <a:lvl5pPr marL="6722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ru-RU" sz="3600" dirty="0" smtClean="0">
                <a:solidFill>
                  <a:schemeClr val="tx2">
                    <a:lumMod val="75000"/>
                  </a:schemeClr>
                </a:solidFill>
              </a:rPr>
              <a:t>Установка текущего размера окна:</a:t>
            </a:r>
            <a:endParaRPr lang="ru-RU" sz="3600" dirty="0">
              <a:solidFill>
                <a:schemeClr val="tx2">
                  <a:lumMod val="75000"/>
                </a:schemeClr>
              </a:solidFill>
            </a:endParaRPr>
          </a:p>
        </p:txBody>
      </p:sp>
      <p:sp>
        <p:nvSpPr>
          <p:cNvPr id="9" name="Прямоугольник 8"/>
          <p:cNvSpPr/>
          <p:nvPr/>
        </p:nvSpPr>
        <p:spPr>
          <a:xfrm>
            <a:off x="696000" y="3572067"/>
            <a:ext cx="6096000" cy="646331"/>
          </a:xfrm>
          <a:prstGeom prst="rect">
            <a:avLst/>
          </a:prstGeom>
        </p:spPr>
        <p:txBody>
          <a:bodyPr>
            <a:spAutoFit/>
          </a:bodyPr>
          <a:lstStyle/>
          <a:p>
            <a:r>
              <a:rPr lang="en-US" dirty="0" err="1">
                <a:solidFill>
                  <a:srgbClr val="2B91AF"/>
                </a:solidFill>
                <a:highlight>
                  <a:srgbClr val="FFFFFF"/>
                </a:highlight>
                <a:latin typeface="Consolas" panose="020B0609020204030204" pitchFamily="49" charset="0"/>
              </a:rPr>
              <a:t>ApplicationView</a:t>
            </a:r>
            <a:r>
              <a:rPr lang="en-US" dirty="0" err="1">
                <a:solidFill>
                  <a:srgbClr val="000000"/>
                </a:solidFill>
                <a:highlight>
                  <a:srgbClr val="FFFFFF"/>
                </a:highlight>
                <a:latin typeface="Consolas" panose="020B0609020204030204" pitchFamily="49" charset="0"/>
              </a:rPr>
              <a:t>.GetForCurrentView</a:t>
            </a:r>
            <a:r>
              <a:rPr lang="en-US" dirty="0" smtClean="0">
                <a:solidFill>
                  <a:srgbClr val="000000"/>
                </a:solidFill>
                <a:highlight>
                  <a:srgbClr val="FFFFFF"/>
                </a:highlight>
                <a:latin typeface="Consolas" panose="020B0609020204030204" pitchFamily="49" charset="0"/>
              </a:rPr>
              <a:t>()</a:t>
            </a:r>
            <a:endParaRPr lang="ru-RU" dirty="0" smtClean="0">
              <a:solidFill>
                <a:srgbClr val="000000"/>
              </a:solidFill>
              <a:highlight>
                <a:srgbClr val="FFFFFF"/>
              </a:highlight>
              <a:latin typeface="Consolas" panose="020B0609020204030204" pitchFamily="49" charset="0"/>
            </a:endParaRPr>
          </a:p>
          <a:p>
            <a:r>
              <a:rPr lang="ru-RU" dirty="0">
                <a:solidFill>
                  <a:srgbClr val="000000"/>
                </a:solidFill>
                <a:highlight>
                  <a:srgbClr val="FFFFFF"/>
                </a:highlight>
                <a:latin typeface="Consolas" panose="020B0609020204030204" pitchFamily="49" charset="0"/>
              </a:rPr>
              <a:t> </a:t>
            </a:r>
            <a:r>
              <a:rPr lang="ru-RU" dirty="0" smtClean="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TryResizeView</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Size</a:t>
            </a:r>
            <a:r>
              <a:rPr lang="en-US" dirty="0">
                <a:solidFill>
                  <a:srgbClr val="000000"/>
                </a:solidFill>
                <a:highlight>
                  <a:srgbClr val="FFFFFF"/>
                </a:highlight>
                <a:latin typeface="Consolas" panose="020B0609020204030204" pitchFamily="49" charset="0"/>
              </a:rPr>
              <a:t>(500, 500));</a:t>
            </a:r>
            <a:endParaRPr lang="ru-RU" dirty="0"/>
          </a:p>
        </p:txBody>
      </p:sp>
      <p:sp>
        <p:nvSpPr>
          <p:cNvPr id="10" name="Текст 5"/>
          <p:cNvSpPr txBox="1">
            <a:spLocks/>
          </p:cNvSpPr>
          <p:nvPr/>
        </p:nvSpPr>
        <p:spPr>
          <a:xfrm>
            <a:off x="269239" y="4509000"/>
            <a:ext cx="7626761" cy="683264"/>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921" kern="1200" spc="0" baseline="0">
                <a:gradFill>
                  <a:gsLst>
                    <a:gs pos="1250">
                      <a:schemeClr val="tx1"/>
                    </a:gs>
                    <a:gs pos="99000">
                      <a:schemeClr val="tx1"/>
                    </a:gs>
                  </a:gsLst>
                  <a:lin ang="5400000" scaled="0"/>
                </a:gradFill>
                <a:latin typeface="+mj-lt"/>
                <a:ea typeface="+mn-ea"/>
                <a:cs typeface="+mn-cs"/>
              </a:defRPr>
            </a:lvl1pPr>
            <a:lvl2pPr marL="0" marR="0" indent="0" algn="l" defTabSz="914367" rtl="0" eaLnBrk="1" fontAlgn="auto" latinLnBrk="0" hangingPunct="1">
              <a:lnSpc>
                <a:spcPct val="90000"/>
              </a:lnSpc>
              <a:spcBef>
                <a:spcPct val="20000"/>
              </a:spcBef>
              <a:spcAft>
                <a:spcPts val="0"/>
              </a:spcAft>
              <a:buClrTx/>
              <a:buSzPct val="90000"/>
              <a:buFontTx/>
              <a:buNone/>
              <a:tabLst/>
              <a:defRPr sz="1961" kern="1200" spc="0" baseline="0">
                <a:gradFill>
                  <a:gsLst>
                    <a:gs pos="1250">
                      <a:schemeClr val="tx1"/>
                    </a:gs>
                    <a:gs pos="100000">
                      <a:schemeClr val="tx1"/>
                    </a:gs>
                  </a:gsLst>
                  <a:lin ang="5400000" scaled="0"/>
                </a:gradFill>
                <a:latin typeface="+mn-lt"/>
                <a:ea typeface="+mn-ea"/>
                <a:cs typeface="+mn-cs"/>
              </a:defRPr>
            </a:lvl2pPr>
            <a:lvl3pPr marL="224097"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3pPr>
            <a:lvl4pPr marL="448193"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4pPr>
            <a:lvl5pPr marL="6722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ru-RU" sz="3600" dirty="0" smtClean="0">
                <a:solidFill>
                  <a:schemeClr val="tx2">
                    <a:lumMod val="75000"/>
                  </a:schemeClr>
                </a:solidFill>
              </a:rPr>
              <a:t>Переход в полноэкранный режим:</a:t>
            </a:r>
            <a:endParaRPr lang="ru-RU" sz="3600" dirty="0">
              <a:solidFill>
                <a:schemeClr val="tx2">
                  <a:lumMod val="75000"/>
                </a:schemeClr>
              </a:solidFill>
            </a:endParaRPr>
          </a:p>
        </p:txBody>
      </p:sp>
      <p:sp>
        <p:nvSpPr>
          <p:cNvPr id="11" name="Прямоугольник 10"/>
          <p:cNvSpPr/>
          <p:nvPr/>
        </p:nvSpPr>
        <p:spPr>
          <a:xfrm>
            <a:off x="696000" y="5229000"/>
            <a:ext cx="6096000" cy="646331"/>
          </a:xfrm>
          <a:prstGeom prst="rect">
            <a:avLst/>
          </a:prstGeom>
        </p:spPr>
        <p:txBody>
          <a:bodyPr>
            <a:spAutoFit/>
          </a:bodyPr>
          <a:lstStyle/>
          <a:p>
            <a:r>
              <a:rPr lang="en-US" dirty="0" err="1">
                <a:solidFill>
                  <a:srgbClr val="2B91AF"/>
                </a:solidFill>
                <a:highlight>
                  <a:srgbClr val="FFFFFF"/>
                </a:highlight>
                <a:latin typeface="Consolas" panose="020B0609020204030204" pitchFamily="49" charset="0"/>
              </a:rPr>
              <a:t>ApplicationView</a:t>
            </a:r>
            <a:r>
              <a:rPr lang="en-US" dirty="0" err="1">
                <a:solidFill>
                  <a:srgbClr val="000000"/>
                </a:solidFill>
                <a:highlight>
                  <a:srgbClr val="FFFFFF"/>
                </a:highlight>
                <a:latin typeface="Consolas" panose="020B0609020204030204" pitchFamily="49" charset="0"/>
              </a:rPr>
              <a:t>.GetForCurrentView</a:t>
            </a:r>
            <a:r>
              <a:rPr lang="en-US" dirty="0" smtClean="0">
                <a:solidFill>
                  <a:srgbClr val="000000"/>
                </a:solidFill>
                <a:highlight>
                  <a:srgbClr val="FFFFFF"/>
                </a:highlight>
                <a:latin typeface="Consolas" panose="020B0609020204030204" pitchFamily="49" charset="0"/>
              </a:rPr>
              <a:t>()</a:t>
            </a:r>
            <a:endParaRPr lang="ru-RU" dirty="0" smtClean="0">
              <a:solidFill>
                <a:srgbClr val="000000"/>
              </a:solidFill>
              <a:highlight>
                <a:srgbClr val="FFFFFF"/>
              </a:highlight>
              <a:latin typeface="Consolas" panose="020B0609020204030204" pitchFamily="49" charset="0"/>
            </a:endParaRPr>
          </a:p>
          <a:p>
            <a:r>
              <a:rPr lang="ru-RU" dirty="0">
                <a:solidFill>
                  <a:srgbClr val="000000"/>
                </a:solidFill>
                <a:highlight>
                  <a:srgbClr val="FFFFFF"/>
                </a:highlight>
                <a:latin typeface="Consolas" panose="020B0609020204030204" pitchFamily="49" charset="0"/>
              </a:rPr>
              <a:t> </a:t>
            </a:r>
            <a:r>
              <a:rPr lang="ru-RU" dirty="0" smtClean="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TryEnterFullScreenMode</a:t>
            </a:r>
            <a:r>
              <a:rPr lang="en-US"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168554472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76000" y="1543647"/>
            <a:ext cx="9859116" cy="1813958"/>
          </a:xfrm>
        </p:spPr>
        <p:txBody>
          <a:bodyPr/>
          <a:lstStyle/>
          <a:p>
            <a:r>
              <a:rPr lang="en-US" dirty="0" smtClean="0"/>
              <a:t>DEMO </a:t>
            </a:r>
            <a:r>
              <a:rPr lang="en-US" dirty="0" smtClean="0"/>
              <a:t>0</a:t>
            </a:r>
            <a:r>
              <a:rPr lang="en-US" dirty="0"/>
              <a:t>3</a:t>
            </a:r>
            <a:r>
              <a:rPr lang="en-US" dirty="0" smtClean="0"/>
              <a:t>:</a:t>
            </a:r>
            <a:r>
              <a:rPr lang="en-US" dirty="0" smtClean="0"/>
              <a:t/>
            </a:r>
            <a:br>
              <a:rPr lang="en-US" dirty="0" smtClean="0"/>
            </a:br>
            <a:r>
              <a:rPr lang="ru-RU" dirty="0" smtClean="0"/>
              <a:t>Манипуляции с окном</a:t>
            </a:r>
            <a:endParaRPr lang="ru-RU" dirty="0"/>
          </a:p>
        </p:txBody>
      </p:sp>
    </p:spTree>
    <p:extLst>
      <p:ext uri="{BB962C8B-B14F-4D97-AF65-F5344CB8AC3E}">
        <p14:creationId xmlns:p14="http://schemas.microsoft.com/office/powerpoint/2010/main" val="7453127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smtClean="0"/>
              <a:t>Многооконные приложения</a:t>
            </a:r>
            <a:endParaRPr lang="ru-RU" dirty="0"/>
          </a:p>
        </p:txBody>
      </p:sp>
      <p:sp>
        <p:nvSpPr>
          <p:cNvPr id="6" name="Текст 5"/>
          <p:cNvSpPr>
            <a:spLocks noGrp="1"/>
          </p:cNvSpPr>
          <p:nvPr>
            <p:ph type="body" sz="quarter" idx="10"/>
          </p:nvPr>
        </p:nvSpPr>
        <p:spPr>
          <a:xfrm>
            <a:off x="269239" y="1189177"/>
            <a:ext cx="7626761" cy="1181862"/>
          </a:xfrm>
        </p:spPr>
        <p:txBody>
          <a:bodyPr/>
          <a:lstStyle/>
          <a:p>
            <a:r>
              <a:rPr lang="ru-RU" sz="3600" dirty="0" smtClean="0">
                <a:solidFill>
                  <a:schemeClr val="tx2">
                    <a:lumMod val="75000"/>
                  </a:schemeClr>
                </a:solidFill>
              </a:rPr>
              <a:t>Несколько окон в режиме </a:t>
            </a:r>
            <a:r>
              <a:rPr lang="en-US" sz="3600" dirty="0" smtClean="0">
                <a:solidFill>
                  <a:schemeClr val="tx2">
                    <a:lumMod val="75000"/>
                  </a:schemeClr>
                </a:solidFill>
              </a:rPr>
              <a:t>Desktop </a:t>
            </a:r>
            <a:r>
              <a:rPr lang="ru-RU" sz="3600" dirty="0" smtClean="0">
                <a:solidFill>
                  <a:schemeClr val="tx2">
                    <a:lumMod val="75000"/>
                  </a:schemeClr>
                </a:solidFill>
              </a:rPr>
              <a:t>или </a:t>
            </a:r>
            <a:r>
              <a:rPr lang="en-US" sz="3600" dirty="0" smtClean="0">
                <a:solidFill>
                  <a:schemeClr val="tx2">
                    <a:lumMod val="75000"/>
                  </a:schemeClr>
                </a:solidFill>
              </a:rPr>
              <a:t>Split View </a:t>
            </a:r>
            <a:r>
              <a:rPr lang="ru-RU" sz="3600" dirty="0" smtClean="0">
                <a:solidFill>
                  <a:schemeClr val="tx2">
                    <a:lumMod val="75000"/>
                  </a:schemeClr>
                </a:solidFill>
              </a:rPr>
              <a:t>в полноэкранном</a:t>
            </a:r>
            <a:endParaRPr lang="ru-RU" sz="3600" dirty="0">
              <a:solidFill>
                <a:schemeClr val="tx2">
                  <a:lumMod val="75000"/>
                </a:schemeClr>
              </a:solidFill>
            </a:endParaRPr>
          </a:p>
        </p:txBody>
      </p:sp>
      <p:sp>
        <p:nvSpPr>
          <p:cNvPr id="12" name="Text Placeholder 3"/>
          <p:cNvSpPr txBox="1">
            <a:spLocks/>
          </p:cNvSpPr>
          <p:nvPr/>
        </p:nvSpPr>
        <p:spPr>
          <a:xfrm>
            <a:off x="264757" y="2709000"/>
            <a:ext cx="7458703" cy="2646878"/>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921" kern="1200" spc="0" baseline="0">
                <a:gradFill>
                  <a:gsLst>
                    <a:gs pos="1250">
                      <a:schemeClr val="tx1"/>
                    </a:gs>
                    <a:gs pos="99000">
                      <a:schemeClr val="tx1"/>
                    </a:gs>
                  </a:gsLst>
                  <a:lin ang="5400000" scaled="0"/>
                </a:gradFill>
                <a:latin typeface="+mj-lt"/>
                <a:ea typeface="+mn-ea"/>
                <a:cs typeface="+mn-cs"/>
              </a:defRPr>
            </a:lvl1pPr>
            <a:lvl2pPr marL="0" marR="0" indent="0" algn="l" defTabSz="914367" rtl="0" eaLnBrk="1" fontAlgn="auto" latinLnBrk="0" hangingPunct="1">
              <a:lnSpc>
                <a:spcPct val="90000"/>
              </a:lnSpc>
              <a:spcBef>
                <a:spcPct val="20000"/>
              </a:spcBef>
              <a:spcAft>
                <a:spcPts val="0"/>
              </a:spcAft>
              <a:buClrTx/>
              <a:buSzPct val="90000"/>
              <a:buFontTx/>
              <a:buNone/>
              <a:tabLst/>
              <a:defRPr sz="1961" kern="1200" spc="0" baseline="0">
                <a:gradFill>
                  <a:gsLst>
                    <a:gs pos="1250">
                      <a:schemeClr val="tx1"/>
                    </a:gs>
                    <a:gs pos="100000">
                      <a:schemeClr val="tx1"/>
                    </a:gs>
                  </a:gsLst>
                  <a:lin ang="5400000" scaled="0"/>
                </a:gradFill>
                <a:latin typeface="+mn-lt"/>
                <a:ea typeface="+mn-ea"/>
                <a:cs typeface="+mn-cs"/>
              </a:defRPr>
            </a:lvl2pPr>
            <a:lvl3pPr marL="224097"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3pPr>
            <a:lvl4pPr marL="448193"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4pPr>
            <a:lvl5pPr marL="6722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0"/>
            <a:r>
              <a:rPr lang="en-US" sz="2000" dirty="0" err="1">
                <a:solidFill>
                  <a:srgbClr val="ECECEC">
                    <a:lumMod val="25000"/>
                  </a:srgbClr>
                </a:solidFill>
                <a:latin typeface="Consolas" panose="020B0609020204030204" pitchFamily="49" charset="0"/>
                <a:cs typeface="Consolas" panose="020B0609020204030204" pitchFamily="49" charset="0"/>
              </a:rPr>
              <a:t>Windows.ApplicationModel.Core</a:t>
            </a:r>
            <a:r>
              <a:rPr lang="en-US" sz="2000" dirty="0">
                <a:gradFill>
                  <a:gsLst>
                    <a:gs pos="1250">
                      <a:srgbClr val="0078D7"/>
                    </a:gs>
                    <a:gs pos="99000">
                      <a:srgbClr val="0078D7"/>
                    </a:gs>
                  </a:gsLst>
                  <a:lin ang="5400000" scaled="0"/>
                </a:gradFill>
                <a:latin typeface="Consolas" panose="020B0609020204030204" pitchFamily="49" charset="0"/>
                <a:cs typeface="Consolas" panose="020B0609020204030204" pitchFamily="49" charset="0"/>
              </a:rPr>
              <a:t/>
            </a:r>
            <a:br>
              <a:rPr lang="en-US" sz="2000" dirty="0">
                <a:gradFill>
                  <a:gsLst>
                    <a:gs pos="1250">
                      <a:srgbClr val="0078D7"/>
                    </a:gs>
                    <a:gs pos="99000">
                      <a:srgbClr val="0078D7"/>
                    </a:gs>
                  </a:gsLst>
                  <a:lin ang="5400000" scaled="0"/>
                </a:gradFill>
                <a:latin typeface="Consolas" panose="020B0609020204030204" pitchFamily="49" charset="0"/>
                <a:cs typeface="Consolas" panose="020B0609020204030204" pitchFamily="49" charset="0"/>
              </a:rPr>
            </a:br>
            <a:r>
              <a:rPr lang="en-US" sz="2000" dirty="0">
                <a:gradFill>
                  <a:gsLst>
                    <a:gs pos="1250">
                      <a:srgbClr val="0078D7"/>
                    </a:gs>
                    <a:gs pos="99000">
                      <a:srgbClr val="0078D7"/>
                    </a:gs>
                  </a:gsLst>
                  <a:lin ang="5400000" scaled="0"/>
                </a:gradFill>
                <a:latin typeface="Consolas" panose="020B0609020204030204" pitchFamily="49" charset="0"/>
                <a:cs typeface="Consolas" panose="020B0609020204030204" pitchFamily="49" charset="0"/>
              </a:rPr>
              <a:t>.</a:t>
            </a:r>
            <a:r>
              <a:rPr lang="en-US" sz="2000" dirty="0" err="1">
                <a:gradFill>
                  <a:gsLst>
                    <a:gs pos="1250">
                      <a:srgbClr val="0078D7"/>
                    </a:gs>
                    <a:gs pos="99000">
                      <a:srgbClr val="0078D7"/>
                    </a:gs>
                  </a:gsLst>
                  <a:lin ang="5400000" scaled="0"/>
                </a:gradFill>
                <a:latin typeface="Consolas" panose="020B0609020204030204" pitchFamily="49" charset="0"/>
                <a:cs typeface="Consolas" panose="020B0609020204030204" pitchFamily="49" charset="0"/>
              </a:rPr>
              <a:t>CoreApplication.CreateNewView</a:t>
            </a:r>
            <a:r>
              <a:rPr lang="en-US" sz="2000" dirty="0">
                <a:gradFill>
                  <a:gsLst>
                    <a:gs pos="1250">
                      <a:srgbClr val="0078D7"/>
                    </a:gs>
                    <a:gs pos="99000">
                      <a:srgbClr val="0078D7"/>
                    </a:gs>
                  </a:gsLst>
                  <a:lin ang="5400000" scaled="0"/>
                </a:gradFill>
                <a:latin typeface="Consolas" panose="020B0609020204030204" pitchFamily="49" charset="0"/>
                <a:cs typeface="Consolas" panose="020B0609020204030204" pitchFamily="49" charset="0"/>
              </a:rPr>
              <a:t>()</a:t>
            </a:r>
          </a:p>
          <a:p>
            <a:pPr lvl="0"/>
            <a:r>
              <a:rPr lang="en-US" sz="2000" dirty="0" err="1" smtClean="0">
                <a:solidFill>
                  <a:srgbClr val="ECECEC">
                    <a:lumMod val="25000"/>
                  </a:srgbClr>
                </a:solidFill>
                <a:latin typeface="Consolas" panose="020B0609020204030204" pitchFamily="49" charset="0"/>
                <a:cs typeface="Consolas" panose="020B0609020204030204" pitchFamily="49" charset="0"/>
              </a:rPr>
              <a:t>Windows.UI.ViewManagement</a:t>
            </a:r>
            <a:r>
              <a:rPr lang="en-US" sz="2000" dirty="0">
                <a:solidFill>
                  <a:srgbClr val="ECECEC">
                    <a:lumMod val="25000"/>
                  </a:srgbClr>
                </a:solidFill>
                <a:latin typeface="Consolas" panose="020B0609020204030204" pitchFamily="49" charset="0"/>
                <a:cs typeface="Consolas" panose="020B0609020204030204" pitchFamily="49" charset="0"/>
              </a:rPr>
              <a:t/>
            </a:r>
            <a:br>
              <a:rPr lang="en-US" sz="2000" dirty="0">
                <a:solidFill>
                  <a:srgbClr val="ECECEC">
                    <a:lumMod val="25000"/>
                  </a:srgbClr>
                </a:solidFill>
                <a:latin typeface="Consolas" panose="020B0609020204030204" pitchFamily="49" charset="0"/>
                <a:cs typeface="Consolas" panose="020B0609020204030204" pitchFamily="49" charset="0"/>
              </a:rPr>
            </a:br>
            <a:r>
              <a:rPr lang="en-US" sz="2000" dirty="0">
                <a:solidFill>
                  <a:srgbClr val="ECECEC">
                    <a:lumMod val="25000"/>
                  </a:srgbClr>
                </a:solidFill>
                <a:latin typeface="Consolas" panose="020B0609020204030204" pitchFamily="49" charset="0"/>
                <a:cs typeface="Consolas" panose="020B0609020204030204" pitchFamily="49" charset="0"/>
              </a:rPr>
              <a:t>.</a:t>
            </a:r>
            <a:r>
              <a:rPr lang="en-US" sz="2000" dirty="0" err="1">
                <a:gradFill>
                  <a:gsLst>
                    <a:gs pos="1250">
                      <a:srgbClr val="0078D7"/>
                    </a:gs>
                    <a:gs pos="99000">
                      <a:srgbClr val="0078D7"/>
                    </a:gs>
                  </a:gsLst>
                  <a:lin ang="5400000" scaled="0"/>
                </a:gradFill>
                <a:latin typeface="Consolas" panose="020B0609020204030204" pitchFamily="49" charset="0"/>
                <a:cs typeface="Consolas" panose="020B0609020204030204" pitchFamily="49" charset="0"/>
              </a:rPr>
              <a:t>ApplicationViewSwitcher.TryShowAsStandaloneAsync</a:t>
            </a:r>
            <a:r>
              <a:rPr lang="en-US" sz="2000" dirty="0" smtClean="0">
                <a:gradFill>
                  <a:gsLst>
                    <a:gs pos="1250">
                      <a:srgbClr val="0078D7"/>
                    </a:gs>
                    <a:gs pos="99000">
                      <a:srgbClr val="0078D7"/>
                    </a:gs>
                  </a:gsLst>
                  <a:lin ang="5400000" scaled="0"/>
                </a:gradFill>
                <a:latin typeface="Consolas" panose="020B0609020204030204" pitchFamily="49" charset="0"/>
                <a:cs typeface="Consolas" panose="020B0609020204030204" pitchFamily="49" charset="0"/>
              </a:rPr>
              <a:t>()</a:t>
            </a:r>
            <a:endParaRPr lang="ru-RU" sz="2000" dirty="0" smtClean="0">
              <a:gradFill>
                <a:gsLst>
                  <a:gs pos="1250">
                    <a:srgbClr val="0078D7"/>
                  </a:gs>
                  <a:gs pos="99000">
                    <a:srgbClr val="0078D7"/>
                  </a:gs>
                </a:gsLst>
                <a:lin ang="5400000" scaled="0"/>
              </a:gradFill>
              <a:latin typeface="Consolas" panose="020B0609020204030204" pitchFamily="49" charset="0"/>
              <a:cs typeface="Consolas" panose="020B0609020204030204" pitchFamily="49" charset="0"/>
            </a:endParaRPr>
          </a:p>
          <a:p>
            <a:r>
              <a:rPr lang="en-US" sz="2000" dirty="0" err="1">
                <a:solidFill>
                  <a:srgbClr val="ECECEC">
                    <a:lumMod val="25000"/>
                  </a:srgbClr>
                </a:solidFill>
                <a:latin typeface="Consolas" panose="020B0609020204030204" pitchFamily="49" charset="0"/>
                <a:cs typeface="Consolas" panose="020B0609020204030204" pitchFamily="49" charset="0"/>
              </a:rPr>
              <a:t>Windows.UI.ViewManagement</a:t>
            </a:r>
            <a:r>
              <a:rPr lang="en-US" sz="2000" dirty="0">
                <a:gradFill>
                  <a:gsLst>
                    <a:gs pos="1250">
                      <a:srgbClr val="0078D7"/>
                    </a:gs>
                    <a:gs pos="99000">
                      <a:srgbClr val="0078D7"/>
                    </a:gs>
                  </a:gsLst>
                  <a:lin ang="5400000" scaled="0"/>
                </a:gradFill>
                <a:latin typeface="Consolas" panose="020B0609020204030204" pitchFamily="49" charset="0"/>
                <a:cs typeface="Consolas" panose="020B0609020204030204" pitchFamily="49" charset="0"/>
              </a:rPr>
              <a:t/>
            </a:r>
            <a:br>
              <a:rPr lang="en-US" sz="2000" dirty="0">
                <a:gradFill>
                  <a:gsLst>
                    <a:gs pos="1250">
                      <a:srgbClr val="0078D7"/>
                    </a:gs>
                    <a:gs pos="99000">
                      <a:srgbClr val="0078D7"/>
                    </a:gs>
                  </a:gsLst>
                  <a:lin ang="5400000" scaled="0"/>
                </a:gradFill>
                <a:latin typeface="Consolas" panose="020B0609020204030204" pitchFamily="49" charset="0"/>
                <a:cs typeface="Consolas" panose="020B0609020204030204" pitchFamily="49" charset="0"/>
              </a:rPr>
            </a:br>
            <a:r>
              <a:rPr lang="en-US" sz="2000" dirty="0">
                <a:gradFill>
                  <a:gsLst>
                    <a:gs pos="1250">
                      <a:srgbClr val="0078D7"/>
                    </a:gs>
                    <a:gs pos="99000">
                      <a:srgbClr val="0078D7"/>
                    </a:gs>
                  </a:gsLst>
                  <a:lin ang="5400000" scaled="0"/>
                </a:gradFill>
                <a:latin typeface="Consolas" panose="020B0609020204030204" pitchFamily="49" charset="0"/>
                <a:cs typeface="Consolas" panose="020B0609020204030204" pitchFamily="49" charset="0"/>
              </a:rPr>
              <a:t>.</a:t>
            </a:r>
            <a:r>
              <a:rPr lang="en-US" sz="2000" dirty="0" err="1">
                <a:gradFill>
                  <a:gsLst>
                    <a:gs pos="1250">
                      <a:srgbClr val="0078D7"/>
                    </a:gs>
                    <a:gs pos="99000">
                      <a:srgbClr val="0078D7"/>
                    </a:gs>
                  </a:gsLst>
                  <a:lin ang="5400000" scaled="0"/>
                </a:gradFill>
                <a:latin typeface="Consolas" panose="020B0609020204030204" pitchFamily="49" charset="0"/>
                <a:cs typeface="Consolas" panose="020B0609020204030204" pitchFamily="49" charset="0"/>
              </a:rPr>
              <a:t>ApplicationViewSwitcher.SwitchAsync</a:t>
            </a:r>
            <a:r>
              <a:rPr lang="en-US" sz="2000" dirty="0" smtClean="0">
                <a:gradFill>
                  <a:gsLst>
                    <a:gs pos="1250">
                      <a:srgbClr val="0078D7"/>
                    </a:gs>
                    <a:gs pos="99000">
                      <a:srgbClr val="0078D7"/>
                    </a:gs>
                  </a:gsLst>
                  <a:lin ang="5400000" scaled="0"/>
                </a:gradFill>
                <a:latin typeface="Consolas" panose="020B0609020204030204" pitchFamily="49" charset="0"/>
                <a:cs typeface="Consolas" panose="020B0609020204030204" pitchFamily="49" charset="0"/>
              </a:rPr>
              <a:t>()</a:t>
            </a:r>
            <a:endParaRPr lang="ru-RU" sz="2000" dirty="0" smtClean="0">
              <a:gradFill>
                <a:gsLst>
                  <a:gs pos="1250">
                    <a:srgbClr val="0078D7"/>
                  </a:gs>
                  <a:gs pos="99000">
                    <a:srgbClr val="0078D7"/>
                  </a:gs>
                </a:gsLst>
                <a:lin ang="5400000" scaled="0"/>
              </a:gradFill>
              <a:latin typeface="Consolas" panose="020B0609020204030204" pitchFamily="49" charset="0"/>
              <a:cs typeface="Consolas" panose="020B0609020204030204" pitchFamily="49" charset="0"/>
            </a:endParaRPr>
          </a:p>
          <a:p>
            <a:endParaRPr lang="ru-RU" sz="2000" dirty="0">
              <a:gradFill>
                <a:gsLst>
                  <a:gs pos="1250">
                    <a:srgbClr val="0078D7"/>
                  </a:gs>
                  <a:gs pos="99000">
                    <a:srgbClr val="0078D7"/>
                  </a:gs>
                </a:gsLst>
                <a:lin ang="5400000" scaled="0"/>
              </a:gradFill>
              <a:latin typeface="Consolas" panose="020B0609020204030204" pitchFamily="49" charset="0"/>
              <a:cs typeface="Consolas" panose="020B0609020204030204" pitchFamily="49" charset="0"/>
            </a:endParaRPr>
          </a:p>
          <a:p>
            <a:r>
              <a:rPr lang="ru-RU" sz="2000" dirty="0" smtClean="0">
                <a:gradFill>
                  <a:gsLst>
                    <a:gs pos="1250">
                      <a:srgbClr val="0078D7"/>
                    </a:gs>
                    <a:gs pos="99000">
                      <a:srgbClr val="0078D7"/>
                    </a:gs>
                  </a:gsLst>
                  <a:lin ang="5400000" scaled="0"/>
                </a:gradFill>
                <a:cs typeface="Consolas" panose="020B0609020204030204" pitchFamily="49" charset="0"/>
              </a:rPr>
              <a:t>Доступны на всех семействах устройств</a:t>
            </a:r>
            <a:r>
              <a:rPr lang="en-US" sz="2000" dirty="0" smtClean="0">
                <a:gradFill>
                  <a:gsLst>
                    <a:gs pos="1250">
                      <a:srgbClr val="0078D7"/>
                    </a:gs>
                    <a:gs pos="99000">
                      <a:srgbClr val="0078D7"/>
                    </a:gs>
                  </a:gsLst>
                  <a:lin ang="5400000" scaled="0"/>
                </a:gradFill>
                <a:cs typeface="Consolas" panose="020B0609020204030204" pitchFamily="49" charset="0"/>
              </a:rPr>
              <a:t>!</a:t>
            </a:r>
            <a:endParaRPr lang="ru-RU" sz="2000" dirty="0" smtClean="0">
              <a:gradFill>
                <a:gsLst>
                  <a:gs pos="1250">
                    <a:srgbClr val="0078D7"/>
                  </a:gs>
                  <a:gs pos="99000">
                    <a:srgbClr val="0078D7"/>
                  </a:gs>
                </a:gsLst>
                <a:lin ang="5400000" scaled="0"/>
              </a:gradFill>
              <a:cs typeface="Consolas" panose="020B0609020204030204" pitchFamily="49" charset="0"/>
            </a:endParaRPr>
          </a:p>
        </p:txBody>
      </p:sp>
    </p:spTree>
    <p:extLst>
      <p:ext uri="{BB962C8B-B14F-4D97-AF65-F5344CB8AC3E}">
        <p14:creationId xmlns:p14="http://schemas.microsoft.com/office/powerpoint/2010/main" val="422712410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76000" y="1543647"/>
            <a:ext cx="9859116" cy="1813958"/>
          </a:xfrm>
        </p:spPr>
        <p:txBody>
          <a:bodyPr/>
          <a:lstStyle/>
          <a:p>
            <a:r>
              <a:rPr lang="en-US" dirty="0" smtClean="0"/>
              <a:t>DEMO </a:t>
            </a:r>
            <a:r>
              <a:rPr lang="en-US" dirty="0" smtClean="0"/>
              <a:t>04:</a:t>
            </a:r>
            <a:r>
              <a:rPr lang="en-US" dirty="0" smtClean="0"/>
              <a:t/>
            </a:r>
            <a:br>
              <a:rPr lang="en-US" dirty="0" smtClean="0"/>
            </a:br>
            <a:r>
              <a:rPr lang="ru-RU" dirty="0" smtClean="0"/>
              <a:t>Многооконное приложение</a:t>
            </a:r>
            <a:endParaRPr lang="ru-RU" dirty="0"/>
          </a:p>
        </p:txBody>
      </p:sp>
    </p:spTree>
    <p:extLst>
      <p:ext uri="{BB962C8B-B14F-4D97-AF65-F5344CB8AC3E}">
        <p14:creationId xmlns:p14="http://schemas.microsoft.com/office/powerpoint/2010/main" val="10806264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Мораль</a:t>
            </a:r>
            <a:endParaRPr lang="ru-RU" dirty="0"/>
          </a:p>
        </p:txBody>
      </p:sp>
      <p:sp>
        <p:nvSpPr>
          <p:cNvPr id="3" name="Текст 2"/>
          <p:cNvSpPr>
            <a:spLocks noGrp="1"/>
          </p:cNvSpPr>
          <p:nvPr>
            <p:ph type="body" sz="quarter" idx="10"/>
          </p:nvPr>
        </p:nvSpPr>
        <p:spPr>
          <a:xfrm>
            <a:off x="269239" y="1189177"/>
            <a:ext cx="7086761" cy="5182957"/>
          </a:xfrm>
        </p:spPr>
        <p:txBody>
          <a:bodyPr/>
          <a:lstStyle/>
          <a:p>
            <a:pPr marL="457200" indent="-457200">
              <a:buFont typeface="Arial" panose="020B0604020202020204" pitchFamily="34" charset="0"/>
              <a:buChar char="•"/>
            </a:pPr>
            <a:r>
              <a:rPr lang="ru-RU" sz="2800" dirty="0" smtClean="0"/>
              <a:t>Приложение может состоять их нескольких страниц</a:t>
            </a:r>
            <a:endParaRPr lang="ru-RU" sz="2800" dirty="0" smtClean="0"/>
          </a:p>
          <a:p>
            <a:pPr marL="457200" indent="-457200">
              <a:buFont typeface="Arial" panose="020B0604020202020204" pitchFamily="34" charset="0"/>
              <a:buChar char="•"/>
            </a:pPr>
            <a:r>
              <a:rPr lang="ru-RU" sz="2800" dirty="0" smtClean="0"/>
              <a:t>Каждая страница описывается отдельно в виде </a:t>
            </a:r>
            <a:r>
              <a:rPr lang="en-US" sz="2800" dirty="0" smtClean="0"/>
              <a:t>XAML-</a:t>
            </a:r>
            <a:r>
              <a:rPr lang="ru-RU" sz="2800" dirty="0" smtClean="0"/>
              <a:t>файла + </a:t>
            </a:r>
            <a:r>
              <a:rPr lang="en-US" sz="2800" dirty="0" smtClean="0"/>
              <a:t>C#</a:t>
            </a:r>
            <a:endParaRPr lang="ru-RU" sz="2800" dirty="0" smtClean="0"/>
          </a:p>
          <a:p>
            <a:pPr marL="457200" indent="-457200">
              <a:buFont typeface="Arial" panose="020B0604020202020204" pitchFamily="34" charset="0"/>
              <a:buChar char="•"/>
            </a:pPr>
            <a:r>
              <a:rPr lang="ru-RU" sz="2800" dirty="0" smtClean="0">
                <a:gradFill>
                  <a:gsLst>
                    <a:gs pos="1250">
                      <a:srgbClr val="0078D7"/>
                    </a:gs>
                    <a:gs pos="99000">
                      <a:srgbClr val="0078D7"/>
                    </a:gs>
                  </a:gsLst>
                  <a:lin ang="5400000" scaled="0"/>
                </a:gradFill>
              </a:rPr>
              <a:t>Используйте </a:t>
            </a:r>
            <a:r>
              <a:rPr lang="en-US" sz="2800" dirty="0" err="1" smtClean="0">
                <a:gradFill>
                  <a:gsLst>
                    <a:gs pos="1250">
                      <a:srgbClr val="0078D7"/>
                    </a:gs>
                    <a:gs pos="99000">
                      <a:srgbClr val="0078D7"/>
                    </a:gs>
                  </a:gsLst>
                  <a:lin ang="5400000" scaled="0"/>
                </a:gradFill>
              </a:rPr>
              <a:t>Frame.Navigate</a:t>
            </a:r>
            <a:r>
              <a:rPr lang="en-US" sz="2800" dirty="0" smtClean="0">
                <a:gradFill>
                  <a:gsLst>
                    <a:gs pos="1250">
                      <a:srgbClr val="0078D7"/>
                    </a:gs>
                    <a:gs pos="99000">
                      <a:srgbClr val="0078D7"/>
                    </a:gs>
                  </a:gsLst>
                  <a:lin ang="5400000" scaled="0"/>
                </a:gradFill>
              </a:rPr>
              <a:t> </a:t>
            </a:r>
            <a:r>
              <a:rPr lang="ru-RU" sz="2800" dirty="0" smtClean="0">
                <a:gradFill>
                  <a:gsLst>
                    <a:gs pos="1250">
                      <a:srgbClr val="0078D7"/>
                    </a:gs>
                    <a:gs pos="99000">
                      <a:srgbClr val="0078D7"/>
                    </a:gs>
                  </a:gsLst>
                  <a:lin ang="5400000" scaled="0"/>
                </a:gradFill>
              </a:rPr>
              <a:t>для перехода между страницами с передачей параметра</a:t>
            </a:r>
            <a:endParaRPr lang="ru-RU" sz="2800" dirty="0">
              <a:gradFill>
                <a:gsLst>
                  <a:gs pos="1250">
                    <a:srgbClr val="0078D7"/>
                  </a:gs>
                  <a:gs pos="99000">
                    <a:srgbClr val="0078D7"/>
                  </a:gs>
                </a:gsLst>
                <a:lin ang="5400000" scaled="0"/>
              </a:gradFill>
            </a:endParaRPr>
          </a:p>
          <a:p>
            <a:pPr marL="457200" lvl="0" indent="-457200">
              <a:buFont typeface="Arial" panose="020B0604020202020204" pitchFamily="34" charset="0"/>
              <a:buChar char="•"/>
            </a:pPr>
            <a:r>
              <a:rPr lang="ru-RU" sz="2800" dirty="0" smtClean="0">
                <a:gradFill>
                  <a:gsLst>
                    <a:gs pos="1250">
                      <a:srgbClr val="0078D7"/>
                    </a:gs>
                    <a:gs pos="99000">
                      <a:srgbClr val="0078D7"/>
                    </a:gs>
                  </a:gsLst>
                  <a:lin ang="5400000" scaled="0"/>
                </a:gradFill>
              </a:rPr>
              <a:t>Надо обеспечить приложению правильную обратную навигацию</a:t>
            </a:r>
          </a:p>
          <a:p>
            <a:pPr marL="457200" lvl="0" indent="-457200">
              <a:buFont typeface="Arial" panose="020B0604020202020204" pitchFamily="34" charset="0"/>
              <a:buChar char="•"/>
            </a:pPr>
            <a:r>
              <a:rPr lang="ru-RU" sz="2800" dirty="0" smtClean="0">
                <a:gradFill>
                  <a:gsLst>
                    <a:gs pos="1250">
                      <a:srgbClr val="0078D7"/>
                    </a:gs>
                    <a:gs pos="99000">
                      <a:srgbClr val="0078D7"/>
                    </a:gs>
                  </a:gsLst>
                  <a:lin ang="5400000" scaled="0"/>
                </a:gradFill>
              </a:rPr>
              <a:t>Многооконное приложение состоит из нескольких окон, в каждом из которых загружается свой </a:t>
            </a:r>
            <a:r>
              <a:rPr lang="en-US" sz="2800" dirty="0" smtClean="0">
                <a:gradFill>
                  <a:gsLst>
                    <a:gs pos="1250">
                      <a:srgbClr val="0078D7"/>
                    </a:gs>
                    <a:gs pos="99000">
                      <a:srgbClr val="0078D7"/>
                    </a:gs>
                  </a:gsLst>
                  <a:lin ang="5400000" scaled="0"/>
                </a:gradFill>
              </a:rPr>
              <a:t>Frame</a:t>
            </a:r>
            <a:endParaRPr lang="ru-RU" sz="1800" dirty="0">
              <a:solidFill>
                <a:srgbClr val="333333"/>
              </a:solidFill>
            </a:endParaRPr>
          </a:p>
        </p:txBody>
      </p:sp>
    </p:spTree>
    <p:extLst>
      <p:ext uri="{BB962C8B-B14F-4D97-AF65-F5344CB8AC3E}">
        <p14:creationId xmlns:p14="http://schemas.microsoft.com/office/powerpoint/2010/main" val="326938896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Контакты</a:t>
            </a:r>
            <a:endParaRPr lang="ru-RU" dirty="0"/>
          </a:p>
        </p:txBody>
      </p:sp>
      <p:sp>
        <p:nvSpPr>
          <p:cNvPr id="5" name="Объект 4"/>
          <p:cNvSpPr>
            <a:spLocks noGrp="1"/>
          </p:cNvSpPr>
          <p:nvPr>
            <p:ph idx="1"/>
          </p:nvPr>
        </p:nvSpPr>
        <p:spPr/>
        <p:txBody>
          <a:bodyPr/>
          <a:lstStyle/>
          <a:p>
            <a:r>
              <a:rPr lang="ru-RU" dirty="0" smtClean="0"/>
              <a:t>Дмитрий Сошников</a:t>
            </a:r>
          </a:p>
          <a:p>
            <a:pPr lvl="1"/>
            <a:r>
              <a:rPr lang="en-US" dirty="0" smtClean="0"/>
              <a:t>Microsoft</a:t>
            </a:r>
          </a:p>
          <a:p>
            <a:pPr lvl="1"/>
            <a:r>
              <a:rPr lang="en-US" dirty="0" smtClean="0"/>
              <a:t>dmitryso@microsoft.com &amp; @</a:t>
            </a:r>
            <a:r>
              <a:rPr lang="en-US" dirty="0" err="1" smtClean="0"/>
              <a:t>shwars</a:t>
            </a:r>
            <a:r>
              <a:rPr lang="en-US" dirty="0" smtClean="0"/>
              <a:t> </a:t>
            </a:r>
          </a:p>
          <a:p>
            <a:pPr lvl="1"/>
            <a:r>
              <a:rPr lang="en-US" dirty="0" smtClean="0"/>
              <a:t>blogs.msdn.com/</a:t>
            </a:r>
            <a:r>
              <a:rPr lang="en-US" dirty="0" err="1" smtClean="0"/>
              <a:t>sos</a:t>
            </a:r>
            <a:r>
              <a:rPr lang="en-US" dirty="0" smtClean="0"/>
              <a:t> &amp; blog.soshnikov.com</a:t>
            </a:r>
            <a:endParaRPr lang="ru-RU" dirty="0"/>
          </a:p>
        </p:txBody>
      </p:sp>
      <p:pic>
        <p:nvPicPr>
          <p:cNvPr id="3" name="Рисунок 2"/>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1229143" y="1747619"/>
            <a:ext cx="1873714" cy="1922900"/>
          </a:xfrm>
        </p:spPr>
      </p:pic>
    </p:spTree>
    <p:extLst>
      <p:ext uri="{BB962C8B-B14F-4D97-AF65-F5344CB8AC3E}">
        <p14:creationId xmlns:p14="http://schemas.microsoft.com/office/powerpoint/2010/main" val="422195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7568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336000" y="549000"/>
            <a:ext cx="11017800" cy="720000"/>
          </a:xfrm>
        </p:spPr>
        <p:txBody>
          <a:bodyPr/>
          <a:lstStyle/>
          <a:p>
            <a:r>
              <a:rPr lang="ru-RU" dirty="0" smtClean="0"/>
              <a:t>Добавление страницы в приложение</a:t>
            </a:r>
            <a:endParaRPr lang="ru-RU" dirty="0"/>
          </a:p>
        </p:txBody>
      </p:sp>
      <p:sp>
        <p:nvSpPr>
          <p:cNvPr id="5" name="Объект 4"/>
          <p:cNvSpPr>
            <a:spLocks noGrp="1"/>
          </p:cNvSpPr>
          <p:nvPr>
            <p:ph idx="1"/>
          </p:nvPr>
        </p:nvSpPr>
        <p:spPr>
          <a:xfrm>
            <a:off x="336000" y="1449000"/>
            <a:ext cx="7740000" cy="2340000"/>
          </a:xfrm>
        </p:spPr>
        <p:txBody>
          <a:bodyPr/>
          <a:lstStyle/>
          <a:p>
            <a:pPr marL="0" indent="0">
              <a:buNone/>
            </a:pPr>
            <a:r>
              <a:rPr lang="ru-RU" dirty="0" smtClean="0">
                <a:latin typeface="+mj-lt"/>
              </a:rPr>
              <a:t>Проект –</a:t>
            </a:r>
            <a:r>
              <a:rPr lang="en-US" dirty="0" smtClean="0">
                <a:latin typeface="+mj-lt"/>
              </a:rPr>
              <a:t>&gt; </a:t>
            </a:r>
            <a:r>
              <a:rPr lang="ru-RU" dirty="0" smtClean="0">
                <a:latin typeface="+mj-lt"/>
              </a:rPr>
              <a:t>Добавить новый элемент </a:t>
            </a:r>
            <a:br>
              <a:rPr lang="ru-RU" dirty="0" smtClean="0">
                <a:latin typeface="+mj-lt"/>
              </a:rPr>
            </a:br>
            <a:r>
              <a:rPr lang="ru-RU" dirty="0" smtClean="0">
                <a:latin typeface="+mj-lt"/>
              </a:rPr>
              <a:t>	     </a:t>
            </a:r>
            <a:r>
              <a:rPr lang="en-US" dirty="0" smtClean="0">
                <a:latin typeface="+mj-lt"/>
              </a:rPr>
              <a:t>-&gt; </a:t>
            </a:r>
            <a:r>
              <a:rPr lang="ru-RU" dirty="0" smtClean="0">
                <a:latin typeface="+mj-lt"/>
              </a:rPr>
              <a:t>Пустая страница</a:t>
            </a:r>
          </a:p>
          <a:p>
            <a:pPr marL="0" indent="0">
              <a:buNone/>
            </a:pPr>
            <a:r>
              <a:rPr lang="ru-RU" dirty="0" smtClean="0">
                <a:latin typeface="+mj-lt"/>
              </a:rPr>
              <a:t>Для перехода на новую страницу используем:</a:t>
            </a:r>
            <a:endParaRPr lang="ru-RU" dirty="0">
              <a:latin typeface="+mj-lt"/>
            </a:endParaRPr>
          </a:p>
        </p:txBody>
      </p:sp>
      <p:sp>
        <p:nvSpPr>
          <p:cNvPr id="7" name="Объект 4"/>
          <p:cNvSpPr txBox="1">
            <a:spLocks/>
          </p:cNvSpPr>
          <p:nvPr/>
        </p:nvSpPr>
        <p:spPr>
          <a:xfrm>
            <a:off x="336000" y="3789000"/>
            <a:ext cx="10297800" cy="360000"/>
          </a:xfrm>
          <a:prstGeom prst="rect">
            <a:avLst/>
          </a:prstGeom>
          <a:gradFill flip="none" rotWithShape="1">
            <a:gsLst>
              <a:gs pos="1000">
                <a:schemeClr val="accent4"/>
              </a:gs>
              <a:gs pos="1000">
                <a:schemeClr val="bg1">
                  <a:alpha val="99000"/>
                </a:schemeClr>
              </a:gs>
            </a:gsLst>
            <a:lin ang="0" scaled="1"/>
            <a:tileRect/>
          </a:gradFill>
          <a:ln>
            <a:noFill/>
          </a:ln>
        </p:spPr>
        <p:txBody>
          <a:bodyPr vert="horz" lIns="180000" tIns="45720" rIns="36000" bIns="45720" rtlCol="0">
            <a:normAutofit fontScale="92500" lnSpcReduction="10000"/>
          </a:bodyPr>
          <a:lstStyle>
            <a:lvl1pPr indent="0">
              <a:lnSpc>
                <a:spcPct val="90000"/>
              </a:lnSpc>
              <a:spcBef>
                <a:spcPts val="600"/>
              </a:spcBef>
              <a:buFont typeface="Arial" panose="020B0604020202020204" pitchFamily="34" charset="0"/>
              <a:buNone/>
              <a:defRPr sz="2400" baseline="0">
                <a:solidFill>
                  <a:srgbClr val="000000"/>
                </a:solidFill>
                <a:highlight>
                  <a:srgbClr val="FFFFFF"/>
                </a:highlight>
                <a:latin typeface="Consolas" panose="020B0609020204030204" pitchFamily="49" charset="0"/>
                <a:cs typeface="Consolas" panose="020B0609020204030204" pitchFamily="49" charset="0"/>
              </a:defRPr>
            </a:lvl1pPr>
            <a:lvl2pPr marL="360363" indent="0">
              <a:lnSpc>
                <a:spcPct val="90000"/>
              </a:lnSpc>
              <a:spcBef>
                <a:spcPts val="600"/>
              </a:spcBef>
              <a:buFont typeface="Arial" panose="020B0604020202020204" pitchFamily="34" charset="0"/>
              <a:buNone/>
              <a:defRPr>
                <a:solidFill>
                  <a:schemeClr val="tx2"/>
                </a:solidFill>
                <a:latin typeface="Consolas" panose="020B0609020204030204" pitchFamily="49" charset="0"/>
                <a:cs typeface="Consolas" panose="020B0609020204030204" pitchFamily="49" charset="0"/>
              </a:defRPr>
            </a:lvl2pPr>
            <a:lvl3pPr marL="719138" indent="0">
              <a:lnSpc>
                <a:spcPct val="90000"/>
              </a:lnSpc>
              <a:spcBef>
                <a:spcPts val="600"/>
              </a:spcBef>
              <a:buFont typeface="Wingdings" panose="05000000000000000000" pitchFamily="2" charset="2"/>
              <a:buNone/>
              <a:defRPr>
                <a:solidFill>
                  <a:schemeClr val="tx2"/>
                </a:solidFill>
                <a:latin typeface="Consolas" panose="020B0609020204030204" pitchFamily="49" charset="0"/>
                <a:cs typeface="Consolas" panose="020B0609020204030204" pitchFamily="49" charset="0"/>
              </a:defRPr>
            </a:lvl3pPr>
            <a:lvl4pPr marL="1079500" indent="0">
              <a:lnSpc>
                <a:spcPct val="90000"/>
              </a:lnSpc>
              <a:spcBef>
                <a:spcPts val="600"/>
              </a:spcBef>
              <a:buFont typeface="Wingdings" panose="05000000000000000000" pitchFamily="2" charset="2"/>
              <a:buNone/>
              <a:defRPr>
                <a:latin typeface="Consolas" panose="020B0609020204030204" pitchFamily="49" charset="0"/>
                <a:cs typeface="Consolas" panose="020B0609020204030204" pitchFamily="49" charset="0"/>
              </a:defRPr>
            </a:lvl4pPr>
            <a:lvl5pPr marL="1439863" indent="0">
              <a:lnSpc>
                <a:spcPct val="90000"/>
              </a:lnSpc>
              <a:spcBef>
                <a:spcPts val="600"/>
              </a:spcBef>
              <a:buFont typeface="Wingdings" panose="05000000000000000000" pitchFamily="2" charset="2"/>
              <a:buNone/>
              <a:defRPr>
                <a:latin typeface="Consolas" panose="020B0609020204030204" pitchFamily="49" charset="0"/>
                <a:cs typeface="Consolas" panose="020B0609020204030204" pitchFamily="49"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err="1"/>
              <a:t>Frame.Navigate</a:t>
            </a:r>
            <a:r>
              <a:rPr lang="en-US" dirty="0"/>
              <a:t>(</a:t>
            </a:r>
            <a:r>
              <a:rPr lang="en-US" dirty="0" err="1">
                <a:solidFill>
                  <a:srgbClr val="0000FF"/>
                </a:solidFill>
              </a:rPr>
              <a:t>typeof</a:t>
            </a:r>
            <a:r>
              <a:rPr lang="en-US" dirty="0"/>
              <a:t>(</a:t>
            </a:r>
            <a:r>
              <a:rPr lang="en-US" dirty="0">
                <a:solidFill>
                  <a:srgbClr val="2B91AF"/>
                </a:solidFill>
              </a:rPr>
              <a:t>NewPage</a:t>
            </a:r>
            <a:r>
              <a:rPr lang="en-US" dirty="0"/>
              <a:t>));</a:t>
            </a:r>
            <a:endParaRPr lang="ru-RU" dirty="0"/>
          </a:p>
        </p:txBody>
      </p:sp>
    </p:spTree>
    <p:extLst>
      <p:ext uri="{BB962C8B-B14F-4D97-AF65-F5344CB8AC3E}">
        <p14:creationId xmlns:p14="http://schemas.microsoft.com/office/powerpoint/2010/main" val="3814576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516000" y="369000"/>
            <a:ext cx="10837800" cy="720000"/>
          </a:xfrm>
        </p:spPr>
        <p:txBody>
          <a:bodyPr/>
          <a:lstStyle/>
          <a:p>
            <a:r>
              <a:rPr lang="ru-RU" dirty="0" smtClean="0"/>
              <a:t>Передача параметра на новую страницу</a:t>
            </a:r>
            <a:endParaRPr lang="ru-RU" dirty="0"/>
          </a:p>
        </p:txBody>
      </p:sp>
      <p:sp>
        <p:nvSpPr>
          <p:cNvPr id="8" name="Объект 4"/>
          <p:cNvSpPr txBox="1">
            <a:spLocks/>
          </p:cNvSpPr>
          <p:nvPr/>
        </p:nvSpPr>
        <p:spPr>
          <a:xfrm>
            <a:off x="581176" y="2889000"/>
            <a:ext cx="7740000" cy="720000"/>
          </a:xfrm>
          <a:prstGeom prst="rect">
            <a:avLst/>
          </a:prstGeom>
          <a:gradFill flip="none" rotWithShape="1">
            <a:gsLst>
              <a:gs pos="1000">
                <a:schemeClr val="accent4"/>
              </a:gs>
              <a:gs pos="1000">
                <a:schemeClr val="bg1">
                  <a:alpha val="99000"/>
                </a:schemeClr>
              </a:gs>
            </a:gsLst>
            <a:lin ang="0" scaled="1"/>
            <a:tileRect/>
          </a:gradFill>
          <a:ln>
            <a:noFill/>
          </a:ln>
        </p:spPr>
        <p:txBody>
          <a:bodyPr vert="horz" lIns="180000" tIns="45720" rIns="36000" bIns="45720" rtlCol="0">
            <a:normAutofit/>
          </a:bodyPr>
          <a:lstStyle>
            <a:lvl1pPr marL="0" indent="0" algn="l" defTabSz="914400" rtl="0" eaLnBrk="1" latinLnBrk="0" hangingPunct="1">
              <a:lnSpc>
                <a:spcPct val="90000"/>
              </a:lnSpc>
              <a:spcBef>
                <a:spcPts val="600"/>
              </a:spcBef>
              <a:buFont typeface="Arial" panose="020B0604020202020204" pitchFamily="34" charset="0"/>
              <a:buNone/>
              <a:defRPr sz="1800" kern="1200" baseline="0">
                <a:solidFill>
                  <a:schemeClr val="tx2"/>
                </a:solidFill>
                <a:latin typeface="Consolas" panose="020B0609020204030204" pitchFamily="49" charset="0"/>
                <a:ea typeface="+mn-ea"/>
                <a:cs typeface="Consolas" panose="020B0609020204030204" pitchFamily="49" charset="0"/>
              </a:defRPr>
            </a:lvl1pPr>
            <a:lvl2pPr marL="360363" indent="0" algn="l" defTabSz="914400" rtl="0" eaLnBrk="1" latinLnBrk="0" hangingPunct="1">
              <a:lnSpc>
                <a:spcPct val="90000"/>
              </a:lnSpc>
              <a:spcBef>
                <a:spcPts val="600"/>
              </a:spcBef>
              <a:buFont typeface="Arial" panose="020B0604020202020204" pitchFamily="34" charset="0"/>
              <a:buNone/>
              <a:defRPr sz="1800" kern="1200">
                <a:solidFill>
                  <a:schemeClr val="tx2"/>
                </a:solidFill>
                <a:latin typeface="Consolas" panose="020B0609020204030204" pitchFamily="49" charset="0"/>
                <a:ea typeface="+mn-ea"/>
                <a:cs typeface="Consolas" panose="020B0609020204030204" pitchFamily="49" charset="0"/>
              </a:defRPr>
            </a:lvl2pPr>
            <a:lvl3pPr marL="719138" indent="0" algn="l" defTabSz="914400" rtl="0" eaLnBrk="1" latinLnBrk="0" hangingPunct="1">
              <a:lnSpc>
                <a:spcPct val="90000"/>
              </a:lnSpc>
              <a:spcBef>
                <a:spcPts val="600"/>
              </a:spcBef>
              <a:buFont typeface="Wingdings" panose="05000000000000000000" pitchFamily="2" charset="2"/>
              <a:buNone/>
              <a:defRPr sz="1800" kern="1200">
                <a:solidFill>
                  <a:schemeClr val="tx2"/>
                </a:solidFill>
                <a:latin typeface="Consolas" panose="020B0609020204030204" pitchFamily="49" charset="0"/>
                <a:ea typeface="+mn-ea"/>
                <a:cs typeface="Consolas" panose="020B0609020204030204" pitchFamily="49" charset="0"/>
              </a:defRPr>
            </a:lvl3pPr>
            <a:lvl4pPr marL="1079500" indent="0" algn="l"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Consolas" panose="020B0609020204030204" pitchFamily="49" charset="0"/>
                <a:ea typeface="+mn-ea"/>
                <a:cs typeface="Consolas" panose="020B0609020204030204" pitchFamily="49" charset="0"/>
              </a:defRPr>
            </a:lvl4pPr>
            <a:lvl5pPr marL="1439863" indent="0" algn="l"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Consolas" panose="020B0609020204030204" pitchFamily="49" charset="0"/>
                <a:ea typeface="+mn-ea"/>
                <a:cs typeface="Consolas" panose="020B06090202040302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solidFill>
                  <a:srgbClr val="2B91AF"/>
                </a:solidFill>
                <a:highlight>
                  <a:srgbClr val="FFFFFF"/>
                </a:highlight>
              </a:rPr>
              <a:t>MyObject</a:t>
            </a:r>
            <a:r>
              <a:rPr lang="en-US" dirty="0" smtClean="0">
                <a:solidFill>
                  <a:srgbClr val="000000"/>
                </a:solidFill>
                <a:highlight>
                  <a:srgbClr val="FFFFFF"/>
                </a:highlight>
              </a:rPr>
              <a:t> </a:t>
            </a:r>
            <a:r>
              <a:rPr lang="en-US" dirty="0" err="1" smtClean="0">
                <a:solidFill>
                  <a:srgbClr val="000000"/>
                </a:solidFill>
                <a:highlight>
                  <a:srgbClr val="FFFFFF"/>
                </a:highlight>
              </a:rPr>
              <a:t>MyObj</a:t>
            </a:r>
            <a:r>
              <a:rPr lang="en-US" dirty="0" smtClean="0">
                <a:solidFill>
                  <a:srgbClr val="000000"/>
                </a:solidFill>
                <a:highlight>
                  <a:srgbClr val="FFFFFF"/>
                </a:highlight>
              </a:rPr>
              <a:t> </a:t>
            </a:r>
            <a:r>
              <a:rPr lang="en-US" dirty="0">
                <a:solidFill>
                  <a:srgbClr val="000000"/>
                </a:solidFill>
                <a:highlight>
                  <a:srgbClr val="FFFFFF"/>
                </a:highlight>
              </a:rPr>
              <a:t>= ...</a:t>
            </a:r>
          </a:p>
          <a:p>
            <a:r>
              <a:rPr lang="en-US" dirty="0" err="1" smtClean="0">
                <a:solidFill>
                  <a:srgbClr val="000000"/>
                </a:solidFill>
                <a:highlight>
                  <a:srgbClr val="FFFFFF"/>
                </a:highlight>
              </a:rPr>
              <a:t>Frame.Navigate</a:t>
            </a:r>
            <a:r>
              <a:rPr lang="en-US" dirty="0" smtClean="0">
                <a:solidFill>
                  <a:srgbClr val="000000"/>
                </a:solidFill>
                <a:highlight>
                  <a:srgbClr val="FFFFFF"/>
                </a:highlight>
              </a:rPr>
              <a:t>(</a:t>
            </a:r>
            <a:r>
              <a:rPr lang="en-US" dirty="0" err="1" smtClean="0">
                <a:solidFill>
                  <a:srgbClr val="0000FF"/>
                </a:solidFill>
                <a:highlight>
                  <a:srgbClr val="FFFFFF"/>
                </a:highlight>
              </a:rPr>
              <a:t>typeof</a:t>
            </a:r>
            <a:r>
              <a:rPr lang="en-US" dirty="0" smtClean="0">
                <a:solidFill>
                  <a:srgbClr val="000000"/>
                </a:solidFill>
                <a:highlight>
                  <a:srgbClr val="FFFFFF"/>
                </a:highlight>
              </a:rPr>
              <a:t>(</a:t>
            </a:r>
            <a:r>
              <a:rPr lang="en-US" dirty="0" err="1" smtClean="0">
                <a:solidFill>
                  <a:srgbClr val="2B91AF"/>
                </a:solidFill>
                <a:highlight>
                  <a:srgbClr val="FFFFFF"/>
                </a:highlight>
              </a:rPr>
              <a:t>DetailPage</a:t>
            </a:r>
            <a:r>
              <a:rPr lang="en-US" dirty="0">
                <a:solidFill>
                  <a:srgbClr val="000000"/>
                </a:solidFill>
                <a:highlight>
                  <a:srgbClr val="FFFFFF"/>
                </a:highlight>
              </a:rPr>
              <a:t>), </a:t>
            </a:r>
            <a:r>
              <a:rPr lang="en-US" dirty="0" err="1" smtClean="0">
                <a:solidFill>
                  <a:srgbClr val="000000"/>
                </a:solidFill>
                <a:highlight>
                  <a:srgbClr val="FFFFFF"/>
                </a:highlight>
              </a:rPr>
              <a:t>MyObj</a:t>
            </a:r>
            <a:r>
              <a:rPr lang="en-US" dirty="0" smtClean="0">
                <a:solidFill>
                  <a:srgbClr val="000000"/>
                </a:solidFill>
                <a:highlight>
                  <a:srgbClr val="FFFFFF"/>
                </a:highlight>
              </a:rPr>
              <a:t>);</a:t>
            </a:r>
            <a:endParaRPr lang="ru-RU" dirty="0"/>
          </a:p>
        </p:txBody>
      </p:sp>
      <p:sp>
        <p:nvSpPr>
          <p:cNvPr id="10" name="Объект 4"/>
          <p:cNvSpPr txBox="1">
            <a:spLocks/>
          </p:cNvSpPr>
          <p:nvPr/>
        </p:nvSpPr>
        <p:spPr>
          <a:xfrm>
            <a:off x="516000" y="1264109"/>
            <a:ext cx="6660000" cy="1444891"/>
          </a:xfrm>
          <a:prstGeom prst="rect">
            <a:avLst/>
          </a:prstGeom>
        </p:spPr>
        <p:txBody>
          <a:bodyPr vert="horz" lIns="36000" tIns="45720" rIns="36000" bIns="45720" rtlCol="0">
            <a:normAutofit/>
          </a:bodyPr>
          <a:lstStyle>
            <a:lvl1pPr indent="0">
              <a:lnSpc>
                <a:spcPct val="90000"/>
              </a:lnSpc>
              <a:spcBef>
                <a:spcPts val="1800"/>
              </a:spcBef>
              <a:buFont typeface="Wingdings" panose="05000000000000000000" pitchFamily="2" charset="2"/>
              <a:buNone/>
              <a:defRPr sz="3200">
                <a:solidFill>
                  <a:schemeClr val="accent4">
                    <a:lumMod val="60000"/>
                    <a:lumOff val="40000"/>
                  </a:schemeClr>
                </a:solidFill>
                <a:latin typeface="+mj-lt"/>
              </a:defRPr>
            </a:lvl1pPr>
            <a:lvl2pPr marL="685800" indent="-228600">
              <a:lnSpc>
                <a:spcPct val="90000"/>
              </a:lnSpc>
              <a:spcBef>
                <a:spcPts val="500"/>
              </a:spcBef>
              <a:buFont typeface="Wingdings" panose="05000000000000000000" pitchFamily="2" charset="2"/>
              <a:buChar char="§"/>
              <a:defRPr sz="2400">
                <a:solidFill>
                  <a:schemeClr val="tx2"/>
                </a:solidFill>
              </a:defRPr>
            </a:lvl2pPr>
            <a:lvl3pPr marL="1143000" indent="-228600">
              <a:lnSpc>
                <a:spcPct val="90000"/>
              </a:lnSpc>
              <a:spcBef>
                <a:spcPts val="500"/>
              </a:spcBef>
              <a:buFont typeface="Wingdings" panose="05000000000000000000" pitchFamily="2" charset="2"/>
              <a:buChar char="§"/>
              <a:defRPr>
                <a:solidFill>
                  <a:schemeClr val="tx2">
                    <a:lumMod val="75000"/>
                    <a:lumOff val="25000"/>
                  </a:schemeClr>
                </a:solidFill>
              </a:defRPr>
            </a:lvl3pPr>
            <a:lvl4pPr marL="1600200" indent="-228600">
              <a:lnSpc>
                <a:spcPct val="90000"/>
              </a:lnSpc>
              <a:spcBef>
                <a:spcPts val="500"/>
              </a:spcBef>
              <a:buFont typeface="Wingdings" panose="05000000000000000000" pitchFamily="2" charset="2"/>
              <a:buChar char="§"/>
            </a:lvl4pPr>
            <a:lvl5pPr marL="2057400" indent="-228600">
              <a:lnSpc>
                <a:spcPct val="90000"/>
              </a:lnSpc>
              <a:spcBef>
                <a:spcPts val="500"/>
              </a:spcBef>
              <a:buFont typeface="Wingdings" panose="05000000000000000000" pitchFamily="2" charset="2"/>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ru-RU" dirty="0" smtClean="0"/>
              <a:t>При переходе на новую страницу можно передать произвольный параметр типа </a:t>
            </a:r>
            <a:r>
              <a:rPr lang="en-US" dirty="0" smtClean="0"/>
              <a:t>object</a:t>
            </a:r>
            <a:endParaRPr lang="ru-RU" dirty="0"/>
          </a:p>
        </p:txBody>
      </p:sp>
      <p:sp>
        <p:nvSpPr>
          <p:cNvPr id="12" name="Объект 4"/>
          <p:cNvSpPr txBox="1">
            <a:spLocks/>
          </p:cNvSpPr>
          <p:nvPr/>
        </p:nvSpPr>
        <p:spPr>
          <a:xfrm>
            <a:off x="581176" y="3969000"/>
            <a:ext cx="6774824" cy="2340000"/>
          </a:xfrm>
          <a:prstGeom prst="rect">
            <a:avLst/>
          </a:prstGeom>
          <a:gradFill flip="none" rotWithShape="1">
            <a:gsLst>
              <a:gs pos="1000">
                <a:schemeClr val="accent4"/>
              </a:gs>
              <a:gs pos="1000">
                <a:schemeClr val="bg1">
                  <a:alpha val="99000"/>
                </a:schemeClr>
              </a:gs>
            </a:gsLst>
            <a:lin ang="0" scaled="1"/>
            <a:tileRect/>
          </a:gradFill>
          <a:ln>
            <a:noFill/>
          </a:ln>
        </p:spPr>
        <p:txBody>
          <a:bodyPr vert="horz" lIns="180000" tIns="45720" rIns="36000" bIns="45720" rtlCol="0">
            <a:normAutofit lnSpcReduction="10000"/>
          </a:bodyPr>
          <a:lstStyle>
            <a:lvl1pPr marL="0" indent="0" algn="l" defTabSz="914400" rtl="0" eaLnBrk="1" latinLnBrk="0" hangingPunct="1">
              <a:lnSpc>
                <a:spcPct val="90000"/>
              </a:lnSpc>
              <a:spcBef>
                <a:spcPts val="600"/>
              </a:spcBef>
              <a:buFont typeface="Arial" panose="020B0604020202020204" pitchFamily="34" charset="0"/>
              <a:buNone/>
              <a:defRPr sz="1800" kern="1200" baseline="0">
                <a:solidFill>
                  <a:schemeClr val="tx2"/>
                </a:solidFill>
                <a:latin typeface="Consolas" panose="020B0609020204030204" pitchFamily="49" charset="0"/>
                <a:ea typeface="+mn-ea"/>
                <a:cs typeface="Consolas" panose="020B0609020204030204" pitchFamily="49" charset="0"/>
              </a:defRPr>
            </a:lvl1pPr>
            <a:lvl2pPr marL="360363" indent="0" algn="l" defTabSz="914400" rtl="0" eaLnBrk="1" latinLnBrk="0" hangingPunct="1">
              <a:lnSpc>
                <a:spcPct val="90000"/>
              </a:lnSpc>
              <a:spcBef>
                <a:spcPts val="600"/>
              </a:spcBef>
              <a:buFont typeface="Arial" panose="020B0604020202020204" pitchFamily="34" charset="0"/>
              <a:buNone/>
              <a:defRPr sz="1800" kern="1200">
                <a:solidFill>
                  <a:schemeClr val="tx2"/>
                </a:solidFill>
                <a:latin typeface="Consolas" panose="020B0609020204030204" pitchFamily="49" charset="0"/>
                <a:ea typeface="+mn-ea"/>
                <a:cs typeface="Consolas" panose="020B0609020204030204" pitchFamily="49" charset="0"/>
              </a:defRPr>
            </a:lvl2pPr>
            <a:lvl3pPr marL="719138" indent="0" algn="l" defTabSz="914400" rtl="0" eaLnBrk="1" latinLnBrk="0" hangingPunct="1">
              <a:lnSpc>
                <a:spcPct val="90000"/>
              </a:lnSpc>
              <a:spcBef>
                <a:spcPts val="600"/>
              </a:spcBef>
              <a:buFont typeface="Wingdings" panose="05000000000000000000" pitchFamily="2" charset="2"/>
              <a:buNone/>
              <a:defRPr sz="1800" kern="1200">
                <a:solidFill>
                  <a:schemeClr val="tx2"/>
                </a:solidFill>
                <a:latin typeface="Consolas" panose="020B0609020204030204" pitchFamily="49" charset="0"/>
                <a:ea typeface="+mn-ea"/>
                <a:cs typeface="Consolas" panose="020B0609020204030204" pitchFamily="49" charset="0"/>
              </a:defRPr>
            </a:lvl3pPr>
            <a:lvl4pPr marL="1079500" indent="0" algn="l"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Consolas" panose="020B0609020204030204" pitchFamily="49" charset="0"/>
                <a:ea typeface="+mn-ea"/>
                <a:cs typeface="Consolas" panose="020B0609020204030204" pitchFamily="49" charset="0"/>
              </a:defRPr>
            </a:lvl4pPr>
            <a:lvl5pPr marL="1439863" indent="0" algn="l"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Consolas" panose="020B0609020204030204" pitchFamily="49" charset="0"/>
                <a:ea typeface="+mn-ea"/>
                <a:cs typeface="Consolas" panose="020B06090202040302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0000FF"/>
                </a:solidFill>
                <a:highlight>
                  <a:srgbClr val="FFFFFF"/>
                </a:highlight>
              </a:rPr>
              <a:t>protected</a:t>
            </a:r>
            <a:r>
              <a:rPr lang="en-US" dirty="0">
                <a:solidFill>
                  <a:srgbClr val="000000"/>
                </a:solidFill>
                <a:highlight>
                  <a:srgbClr val="FFFFFF"/>
                </a:highlight>
              </a:rPr>
              <a:t> </a:t>
            </a:r>
            <a:r>
              <a:rPr lang="en-US" dirty="0">
                <a:solidFill>
                  <a:srgbClr val="0000FF"/>
                </a:solidFill>
                <a:highlight>
                  <a:srgbClr val="FFFFFF"/>
                </a:highlight>
              </a:rPr>
              <a:t>override</a:t>
            </a:r>
            <a:r>
              <a:rPr lang="en-US" dirty="0">
                <a:solidFill>
                  <a:srgbClr val="000000"/>
                </a:solidFill>
                <a:highlight>
                  <a:srgbClr val="FFFFFF"/>
                </a:highlight>
              </a:rPr>
              <a:t> </a:t>
            </a:r>
            <a:r>
              <a:rPr lang="en-US" dirty="0">
                <a:solidFill>
                  <a:srgbClr val="0000FF"/>
                </a:solidFill>
                <a:highlight>
                  <a:srgbClr val="FFFFFF"/>
                </a:highlight>
              </a:rPr>
              <a:t>void</a:t>
            </a:r>
            <a:r>
              <a:rPr lang="en-US" dirty="0">
                <a:solidFill>
                  <a:srgbClr val="000000"/>
                </a:solidFill>
                <a:highlight>
                  <a:srgbClr val="FFFFFF"/>
                </a:highlight>
              </a:rPr>
              <a:t> </a:t>
            </a:r>
            <a:r>
              <a:rPr lang="en-US" dirty="0" err="1">
                <a:solidFill>
                  <a:srgbClr val="000000"/>
                </a:solidFill>
                <a:highlight>
                  <a:srgbClr val="FFFFFF"/>
                </a:highlight>
              </a:rPr>
              <a:t>OnNavigatedTo</a:t>
            </a:r>
            <a:r>
              <a:rPr lang="en-US" dirty="0" smtClean="0">
                <a:solidFill>
                  <a:srgbClr val="000000"/>
                </a:solidFill>
                <a:highlight>
                  <a:srgbClr val="FFFFFF"/>
                </a:highlight>
              </a:rPr>
              <a:t>(</a:t>
            </a:r>
            <a:br>
              <a:rPr lang="en-US" dirty="0" smtClean="0">
                <a:solidFill>
                  <a:srgbClr val="000000"/>
                </a:solidFill>
                <a:highlight>
                  <a:srgbClr val="FFFFFF"/>
                </a:highlight>
              </a:rPr>
            </a:br>
            <a:r>
              <a:rPr lang="en-US" dirty="0" smtClean="0">
                <a:solidFill>
                  <a:srgbClr val="000000"/>
                </a:solidFill>
                <a:highlight>
                  <a:srgbClr val="FFFFFF"/>
                </a:highlight>
              </a:rPr>
              <a:t>              </a:t>
            </a:r>
            <a:r>
              <a:rPr lang="en-US" dirty="0" err="1" smtClean="0">
                <a:solidFill>
                  <a:srgbClr val="2B91AF"/>
                </a:solidFill>
                <a:highlight>
                  <a:srgbClr val="FFFFFF"/>
                </a:highlight>
              </a:rPr>
              <a:t>NavigationEventArgs</a:t>
            </a:r>
            <a:r>
              <a:rPr lang="en-US" dirty="0" smtClean="0">
                <a:solidFill>
                  <a:srgbClr val="000000"/>
                </a:solidFill>
                <a:highlight>
                  <a:srgbClr val="FFFFFF"/>
                </a:highlight>
              </a:rPr>
              <a:t> </a:t>
            </a:r>
            <a:r>
              <a:rPr lang="en-US" dirty="0">
                <a:solidFill>
                  <a:srgbClr val="000000"/>
                </a:solidFill>
                <a:highlight>
                  <a:srgbClr val="FFFFFF"/>
                </a:highlight>
              </a:rPr>
              <a:t>e)</a:t>
            </a:r>
          </a:p>
          <a:p>
            <a:r>
              <a:rPr lang="ru-RU" dirty="0">
                <a:solidFill>
                  <a:srgbClr val="000000"/>
                </a:solidFill>
                <a:highlight>
                  <a:srgbClr val="FFFFFF"/>
                </a:highlight>
              </a:rPr>
              <a:t>{</a:t>
            </a:r>
          </a:p>
          <a:p>
            <a:r>
              <a:rPr lang="en-US" dirty="0">
                <a:solidFill>
                  <a:srgbClr val="000000"/>
                </a:solidFill>
                <a:highlight>
                  <a:srgbClr val="FFFFFF"/>
                </a:highlight>
              </a:rPr>
              <a:t>    </a:t>
            </a:r>
            <a:r>
              <a:rPr lang="en-US" dirty="0" err="1">
                <a:solidFill>
                  <a:srgbClr val="0000FF"/>
                </a:solidFill>
                <a:highlight>
                  <a:srgbClr val="FFFFFF"/>
                </a:highlight>
              </a:rPr>
              <a:t>base</a:t>
            </a:r>
            <a:r>
              <a:rPr lang="en-US" dirty="0" err="1">
                <a:solidFill>
                  <a:srgbClr val="000000"/>
                </a:solidFill>
                <a:highlight>
                  <a:srgbClr val="FFFFFF"/>
                </a:highlight>
              </a:rPr>
              <a:t>.OnNavigatedTo</a:t>
            </a:r>
            <a:r>
              <a:rPr lang="en-US" dirty="0">
                <a:solidFill>
                  <a:srgbClr val="000000"/>
                </a:solidFill>
                <a:highlight>
                  <a:srgbClr val="FFFFFF"/>
                </a:highlight>
              </a:rPr>
              <a:t>(e);</a:t>
            </a:r>
          </a:p>
          <a:p>
            <a:r>
              <a:rPr lang="en-US" dirty="0">
                <a:solidFill>
                  <a:srgbClr val="000000"/>
                </a:solidFill>
                <a:highlight>
                  <a:srgbClr val="FFFFFF"/>
                </a:highlight>
              </a:rPr>
              <a:t>    </a:t>
            </a:r>
            <a:r>
              <a:rPr lang="en-US" dirty="0" err="1" smtClean="0">
                <a:solidFill>
                  <a:srgbClr val="0000FF"/>
                </a:solidFill>
                <a:highlight>
                  <a:srgbClr val="FFFFFF"/>
                </a:highlight>
              </a:rPr>
              <a:t>var</a:t>
            </a:r>
            <a:r>
              <a:rPr lang="en-US" dirty="0" smtClean="0">
                <a:solidFill>
                  <a:srgbClr val="0000FF"/>
                </a:solidFill>
                <a:highlight>
                  <a:srgbClr val="FFFFFF"/>
                </a:highlight>
              </a:rPr>
              <a:t> </a:t>
            </a:r>
            <a:r>
              <a:rPr lang="en-US" dirty="0" err="1" smtClean="0">
                <a:solidFill>
                  <a:srgbClr val="000000"/>
                </a:solidFill>
                <a:highlight>
                  <a:srgbClr val="FFFFFF"/>
                </a:highlight>
              </a:rPr>
              <a:t>MyObj</a:t>
            </a:r>
            <a:r>
              <a:rPr lang="en-US" dirty="0" smtClean="0">
                <a:solidFill>
                  <a:srgbClr val="000000"/>
                </a:solidFill>
                <a:highlight>
                  <a:srgbClr val="FFFFFF"/>
                </a:highlight>
              </a:rPr>
              <a:t> </a:t>
            </a:r>
            <a:r>
              <a:rPr lang="en-US" dirty="0">
                <a:solidFill>
                  <a:srgbClr val="000000"/>
                </a:solidFill>
                <a:highlight>
                  <a:srgbClr val="FFFFFF"/>
                </a:highlight>
              </a:rPr>
              <a:t>= </a:t>
            </a:r>
            <a:r>
              <a:rPr lang="en-US" dirty="0" err="1">
                <a:solidFill>
                  <a:srgbClr val="000000"/>
                </a:solidFill>
                <a:highlight>
                  <a:srgbClr val="FFFFFF"/>
                </a:highlight>
              </a:rPr>
              <a:t>e.Parameter</a:t>
            </a:r>
            <a:r>
              <a:rPr lang="en-US" dirty="0">
                <a:solidFill>
                  <a:srgbClr val="000000"/>
                </a:solidFill>
                <a:highlight>
                  <a:srgbClr val="FFFFFF"/>
                </a:highlight>
              </a:rPr>
              <a:t> </a:t>
            </a:r>
            <a:r>
              <a:rPr lang="en-US" dirty="0">
                <a:solidFill>
                  <a:srgbClr val="0000FF"/>
                </a:solidFill>
                <a:highlight>
                  <a:srgbClr val="FFFFFF"/>
                </a:highlight>
              </a:rPr>
              <a:t>as</a:t>
            </a:r>
            <a:r>
              <a:rPr lang="en-US" dirty="0">
                <a:solidFill>
                  <a:srgbClr val="000000"/>
                </a:solidFill>
                <a:highlight>
                  <a:srgbClr val="FFFFFF"/>
                </a:highlight>
              </a:rPr>
              <a:t> </a:t>
            </a:r>
            <a:r>
              <a:rPr lang="en-US" dirty="0" err="1" smtClean="0">
                <a:solidFill>
                  <a:srgbClr val="2B91AF"/>
                </a:solidFill>
                <a:highlight>
                  <a:srgbClr val="FFFFFF"/>
                </a:highlight>
              </a:rPr>
              <a:t>MyObject</a:t>
            </a:r>
            <a:r>
              <a:rPr lang="en-US" dirty="0" smtClean="0">
                <a:solidFill>
                  <a:srgbClr val="00000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dirty="0">
                <a:solidFill>
                  <a:srgbClr val="0000FF"/>
                </a:solidFill>
                <a:highlight>
                  <a:srgbClr val="FFFFFF"/>
                </a:highlight>
              </a:rPr>
              <a:t>if</a:t>
            </a:r>
            <a:r>
              <a:rPr lang="en-US" dirty="0">
                <a:solidFill>
                  <a:srgbClr val="000000"/>
                </a:solidFill>
                <a:highlight>
                  <a:srgbClr val="FFFFFF"/>
                </a:highlight>
              </a:rPr>
              <a:t> </a:t>
            </a:r>
            <a:r>
              <a:rPr lang="en-US" dirty="0" smtClean="0">
                <a:solidFill>
                  <a:srgbClr val="000000"/>
                </a:solidFill>
                <a:highlight>
                  <a:srgbClr val="FFFFFF"/>
                </a:highlight>
              </a:rPr>
              <a:t>(</a:t>
            </a:r>
            <a:r>
              <a:rPr lang="en-US" dirty="0" err="1" smtClean="0">
                <a:solidFill>
                  <a:srgbClr val="000000"/>
                </a:solidFill>
                <a:highlight>
                  <a:srgbClr val="FFFFFF"/>
                </a:highlight>
              </a:rPr>
              <a:t>MyObj</a:t>
            </a:r>
            <a:r>
              <a:rPr lang="en-US" dirty="0" smtClean="0">
                <a:solidFill>
                  <a:srgbClr val="000000"/>
                </a:solidFill>
                <a:highlight>
                  <a:srgbClr val="FFFFFF"/>
                </a:highlight>
              </a:rPr>
              <a:t> </a:t>
            </a:r>
            <a:r>
              <a:rPr lang="en-US" dirty="0">
                <a:solidFill>
                  <a:srgbClr val="000000"/>
                </a:solidFill>
                <a:highlight>
                  <a:srgbClr val="FFFFFF"/>
                </a:highlight>
              </a:rPr>
              <a:t>== </a:t>
            </a:r>
            <a:r>
              <a:rPr lang="en-US" dirty="0">
                <a:solidFill>
                  <a:srgbClr val="0000FF"/>
                </a:solidFill>
                <a:highlight>
                  <a:srgbClr val="FFFFFF"/>
                </a:highlight>
              </a:rPr>
              <a:t>null</a:t>
            </a:r>
            <a:r>
              <a:rPr lang="en-US" dirty="0">
                <a:solidFill>
                  <a:srgbClr val="000000"/>
                </a:solidFill>
                <a:highlight>
                  <a:srgbClr val="FFFFFF"/>
                </a:highlight>
              </a:rPr>
              <a:t>) </a:t>
            </a:r>
            <a:endParaRPr lang="en-US" dirty="0" smtClean="0">
              <a:solidFill>
                <a:srgbClr val="000000"/>
              </a:solidFill>
              <a:highlight>
                <a:srgbClr val="FFFFFF"/>
              </a:highlight>
            </a:endParaRPr>
          </a:p>
          <a:p>
            <a:r>
              <a:rPr lang="en-US" dirty="0">
                <a:solidFill>
                  <a:srgbClr val="000000"/>
                </a:solidFill>
                <a:highlight>
                  <a:srgbClr val="FFFFFF"/>
                </a:highlight>
              </a:rPr>
              <a:t>	</a:t>
            </a:r>
            <a:r>
              <a:rPr lang="en-US" dirty="0" smtClean="0">
                <a:solidFill>
                  <a:srgbClr val="0000FF"/>
                </a:solidFill>
                <a:highlight>
                  <a:srgbClr val="FFFFFF"/>
                </a:highlight>
              </a:rPr>
              <a:t>throw</a:t>
            </a:r>
            <a:r>
              <a:rPr lang="en-US" dirty="0" smtClean="0">
                <a:solidFill>
                  <a:srgbClr val="000000"/>
                </a:solidFill>
                <a:highlight>
                  <a:srgbClr val="FFFFFF"/>
                </a:highlight>
              </a:rPr>
              <a:t> </a:t>
            </a:r>
            <a:r>
              <a:rPr lang="en-US" dirty="0">
                <a:solidFill>
                  <a:srgbClr val="0000FF"/>
                </a:solidFill>
                <a:highlight>
                  <a:srgbClr val="FFFFFF"/>
                </a:highlight>
              </a:rPr>
              <a:t>new</a:t>
            </a:r>
            <a:r>
              <a:rPr lang="en-US" dirty="0">
                <a:solidFill>
                  <a:srgbClr val="000000"/>
                </a:solidFill>
                <a:highlight>
                  <a:srgbClr val="FFFFFF"/>
                </a:highlight>
              </a:rPr>
              <a:t> </a:t>
            </a:r>
            <a:r>
              <a:rPr lang="en-US" dirty="0">
                <a:solidFill>
                  <a:srgbClr val="2B91AF"/>
                </a:solidFill>
                <a:highlight>
                  <a:srgbClr val="FFFFFF"/>
                </a:highlight>
              </a:rPr>
              <a:t>Exception</a:t>
            </a:r>
            <a:r>
              <a:rPr lang="en-US" dirty="0">
                <a:solidFill>
                  <a:srgbClr val="000000"/>
                </a:solidFill>
                <a:highlight>
                  <a:srgbClr val="FFFFFF"/>
                </a:highlight>
              </a:rPr>
              <a:t>(</a:t>
            </a:r>
            <a:r>
              <a:rPr lang="en-US" dirty="0">
                <a:solidFill>
                  <a:srgbClr val="A31515"/>
                </a:solidFill>
                <a:highlight>
                  <a:srgbClr val="FFFFFF"/>
                </a:highlight>
              </a:rPr>
              <a:t>"PANIC!"</a:t>
            </a:r>
            <a:r>
              <a:rPr lang="en-US" dirty="0">
                <a:solidFill>
                  <a:srgbClr val="000000"/>
                </a:solidFill>
                <a:highlight>
                  <a:srgbClr val="FFFFFF"/>
                </a:highlight>
              </a:rPr>
              <a:t>);</a:t>
            </a:r>
          </a:p>
          <a:p>
            <a:r>
              <a:rPr lang="ru-RU" dirty="0">
                <a:solidFill>
                  <a:srgbClr val="000000"/>
                </a:solidFill>
                <a:highlight>
                  <a:srgbClr val="FFFFFF"/>
                </a:highlight>
              </a:rPr>
              <a:t>}</a:t>
            </a:r>
          </a:p>
        </p:txBody>
      </p:sp>
    </p:spTree>
    <p:extLst>
      <p:ext uri="{BB962C8B-B14F-4D97-AF65-F5344CB8AC3E}">
        <p14:creationId xmlns:p14="http://schemas.microsoft.com/office/powerpoint/2010/main" val="3995556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76000" y="1543647"/>
            <a:ext cx="9859116" cy="1813958"/>
          </a:xfrm>
        </p:spPr>
        <p:txBody>
          <a:bodyPr/>
          <a:lstStyle/>
          <a:p>
            <a:r>
              <a:rPr lang="en-US" dirty="0" smtClean="0"/>
              <a:t>DEMO 0</a:t>
            </a:r>
            <a:r>
              <a:rPr lang="en-US" dirty="0"/>
              <a:t>1</a:t>
            </a:r>
            <a:r>
              <a:rPr lang="en-US" dirty="0" smtClean="0"/>
              <a:t>:</a:t>
            </a:r>
            <a:br>
              <a:rPr lang="en-US" dirty="0" smtClean="0"/>
            </a:br>
            <a:r>
              <a:rPr lang="ru-RU" dirty="0" smtClean="0"/>
              <a:t>Детальный прогноз погоды</a:t>
            </a:r>
            <a:endParaRPr lang="ru-RU" dirty="0"/>
          </a:p>
        </p:txBody>
      </p:sp>
    </p:spTree>
    <p:extLst>
      <p:ext uri="{BB962C8B-B14F-4D97-AF65-F5344CB8AC3E}">
        <p14:creationId xmlns:p14="http://schemas.microsoft.com/office/powerpoint/2010/main" val="33484615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Обработка </a:t>
            </a:r>
            <a:br>
              <a:rPr lang="ru-RU" dirty="0" smtClean="0"/>
            </a:br>
            <a:r>
              <a:rPr lang="ru-RU" dirty="0" smtClean="0"/>
              <a:t>переходов назад</a:t>
            </a:r>
            <a:endParaRPr lang="ru-RU" dirty="0"/>
          </a:p>
        </p:txBody>
      </p:sp>
    </p:spTree>
    <p:extLst>
      <p:ext uri="{BB962C8B-B14F-4D97-AF65-F5344CB8AC3E}">
        <p14:creationId xmlns:p14="http://schemas.microsoft.com/office/powerpoint/2010/main" val="2391098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8" y="274412"/>
            <a:ext cx="11922761" cy="899665"/>
          </a:xfrm>
        </p:spPr>
        <p:txBody>
          <a:bodyPr>
            <a:normAutofit/>
          </a:bodyPr>
          <a:lstStyle/>
          <a:p>
            <a:r>
              <a:rPr lang="ru-RU" sz="3600" dirty="0" smtClean="0"/>
              <a:t>На мобильных и планшетах – программная кнопка</a:t>
            </a:r>
            <a:r>
              <a:rPr lang="en-US" sz="3600" dirty="0" smtClean="0"/>
              <a:t> Back</a:t>
            </a:r>
            <a:endParaRPr lang="en-US" sz="3600" dirty="0"/>
          </a:p>
        </p:txBody>
      </p:sp>
      <p:pic>
        <p:nvPicPr>
          <p:cNvPr id="5" name="Picture 4"/>
          <p:cNvPicPr/>
          <p:nvPr/>
        </p:nvPicPr>
        <p:blipFill rotWithShape="1">
          <a:blip r:embed="rId2" cstate="print">
            <a:extLst>
              <a:ext uri="{28A0092B-C50C-407E-A947-70E740481C1C}">
                <a14:useLocalDpi xmlns:a14="http://schemas.microsoft.com/office/drawing/2010/main" val="0"/>
              </a:ext>
            </a:extLst>
          </a:blip>
          <a:srcRect l="12802" t="3344" r="12989" b="18703"/>
          <a:stretch/>
        </p:blipFill>
        <p:spPr bwMode="auto">
          <a:xfrm>
            <a:off x="3074091" y="1449000"/>
            <a:ext cx="5176859" cy="3293517"/>
          </a:xfrm>
          <a:prstGeom prst="rect">
            <a:avLst/>
          </a:prstGeom>
          <a:ln>
            <a:noFill/>
          </a:ln>
          <a:extLst>
            <a:ext uri="{53640926-AAD7-44D8-BBD7-CCE9431645EC}">
              <a14:shadowObscured xmlns:a14="http://schemas.microsoft.com/office/drawing/2010/main"/>
            </a:ext>
          </a:extLst>
        </p:spPr>
      </p:pic>
      <p:sp>
        <p:nvSpPr>
          <p:cNvPr id="7" name="Oval 6"/>
          <p:cNvSpPr/>
          <p:nvPr/>
        </p:nvSpPr>
        <p:spPr>
          <a:xfrm>
            <a:off x="2676000" y="3791391"/>
            <a:ext cx="1338146" cy="1338146"/>
          </a:xfrm>
          <a:prstGeom prst="ellipse">
            <a:avLst/>
          </a:prstGeom>
          <a:noFill/>
          <a:ln w="76200">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smtClean="0"/>
          </a:p>
        </p:txBody>
      </p:sp>
      <p:pic>
        <p:nvPicPr>
          <p:cNvPr id="3" name="Picture 2"/>
          <p:cNvPicPr>
            <a:picLocks noChangeAspect="1"/>
          </p:cNvPicPr>
          <p:nvPr/>
        </p:nvPicPr>
        <p:blipFill>
          <a:blip r:embed="rId3"/>
          <a:stretch>
            <a:fillRect/>
          </a:stretch>
        </p:blipFill>
        <p:spPr>
          <a:xfrm>
            <a:off x="269239" y="1449000"/>
            <a:ext cx="2586558" cy="4861617"/>
          </a:xfrm>
          <a:prstGeom prst="rect">
            <a:avLst/>
          </a:prstGeom>
        </p:spPr>
      </p:pic>
      <p:sp>
        <p:nvSpPr>
          <p:cNvPr id="8" name="Oval 7"/>
          <p:cNvSpPr/>
          <p:nvPr/>
        </p:nvSpPr>
        <p:spPr>
          <a:xfrm>
            <a:off x="50945" y="4991889"/>
            <a:ext cx="1338146" cy="1338146"/>
          </a:xfrm>
          <a:prstGeom prst="ellipse">
            <a:avLst/>
          </a:prstGeom>
          <a:noFill/>
          <a:ln w="76200">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smtClean="0"/>
          </a:p>
        </p:txBody>
      </p:sp>
    </p:spTree>
    <p:extLst>
      <p:ext uri="{BB962C8B-B14F-4D97-AF65-F5344CB8AC3E}">
        <p14:creationId xmlns:p14="http://schemas.microsoft.com/office/powerpoint/2010/main" val="1586528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5"/>
          <p:cNvPicPr/>
          <p:nvPr/>
        </p:nvPicPr>
        <p:blipFill rotWithShape="1">
          <a:blip r:embed="rId2" cstate="print">
            <a:extLst>
              <a:ext uri="{28A0092B-C50C-407E-A947-70E740481C1C}">
                <a14:useLocalDpi xmlns:a14="http://schemas.microsoft.com/office/drawing/2010/main" val="0"/>
              </a:ext>
            </a:extLst>
          </a:blip>
          <a:srcRect/>
          <a:stretch/>
        </p:blipFill>
        <p:spPr bwMode="auto">
          <a:xfrm>
            <a:off x="3216000" y="3421210"/>
            <a:ext cx="3811430" cy="3663208"/>
          </a:xfrm>
          <a:prstGeom prst="rect">
            <a:avLst/>
          </a:prstGeom>
          <a:noFill/>
        </p:spPr>
      </p:pic>
      <p:sp>
        <p:nvSpPr>
          <p:cNvPr id="2" name="Title 1"/>
          <p:cNvSpPr>
            <a:spLocks noGrp="1"/>
          </p:cNvSpPr>
          <p:nvPr>
            <p:ph type="title"/>
          </p:nvPr>
        </p:nvSpPr>
        <p:spPr>
          <a:xfrm>
            <a:off x="353213" y="369000"/>
            <a:ext cx="11485574" cy="720000"/>
          </a:xfrm>
        </p:spPr>
        <p:txBody>
          <a:bodyPr>
            <a:normAutofit/>
          </a:bodyPr>
          <a:lstStyle/>
          <a:p>
            <a:r>
              <a:rPr lang="ru-RU" dirty="0" smtClean="0"/>
              <a:t>В режиме рабочего стола</a:t>
            </a:r>
            <a:endParaRPr lang="en-US" dirty="0"/>
          </a:p>
        </p:txBody>
      </p:sp>
      <p:grpSp>
        <p:nvGrpSpPr>
          <p:cNvPr id="4" name="Group 3"/>
          <p:cNvGrpSpPr/>
          <p:nvPr/>
        </p:nvGrpSpPr>
        <p:grpSpPr>
          <a:xfrm>
            <a:off x="-204000" y="3429000"/>
            <a:ext cx="3810752" cy="3663208"/>
            <a:chOff x="2417885" y="2154115"/>
            <a:chExt cx="4747846" cy="4563208"/>
          </a:xfrm>
        </p:grpSpPr>
        <p:pic>
          <p:nvPicPr>
            <p:cNvPr id="6" name="Picture 5"/>
            <p:cNvPicPr/>
            <p:nvPr/>
          </p:nvPicPr>
          <p:blipFill rotWithShape="1">
            <a:blip r:embed="rId2" cstate="print">
              <a:extLst>
                <a:ext uri="{28A0092B-C50C-407E-A947-70E740481C1C}">
                  <a14:useLocalDpi xmlns:a14="http://schemas.microsoft.com/office/drawing/2010/main" val="0"/>
                </a:ext>
              </a:extLst>
            </a:blip>
            <a:srcRect/>
            <a:stretch/>
          </p:blipFill>
          <p:spPr bwMode="auto">
            <a:xfrm>
              <a:off x="2417885" y="2154115"/>
              <a:ext cx="4747846" cy="4563208"/>
            </a:xfrm>
            <a:prstGeom prst="rect">
              <a:avLst/>
            </a:prstGeom>
            <a:noFill/>
          </p:spPr>
        </p:pic>
        <p:pic>
          <p:nvPicPr>
            <p:cNvPr id="3" name="Picture 2"/>
            <p:cNvPicPr>
              <a:picLocks noChangeAspect="1"/>
            </p:cNvPicPr>
            <p:nvPr/>
          </p:nvPicPr>
          <p:blipFill>
            <a:blip r:embed="rId3"/>
            <a:stretch>
              <a:fillRect/>
            </a:stretch>
          </p:blipFill>
          <p:spPr>
            <a:xfrm>
              <a:off x="4203477" y="2705307"/>
              <a:ext cx="324563" cy="160986"/>
            </a:xfrm>
            <a:prstGeom prst="rect">
              <a:avLst/>
            </a:prstGeom>
          </p:spPr>
        </p:pic>
      </p:grpSp>
      <p:sp>
        <p:nvSpPr>
          <p:cNvPr id="8" name="Oval 7"/>
          <p:cNvSpPr/>
          <p:nvPr/>
        </p:nvSpPr>
        <p:spPr>
          <a:xfrm>
            <a:off x="876000" y="3421210"/>
            <a:ext cx="900541" cy="900541"/>
          </a:xfrm>
          <a:prstGeom prst="ellipse">
            <a:avLst/>
          </a:prstGeom>
          <a:noFill/>
          <a:ln w="76200">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smtClean="0"/>
          </a:p>
        </p:txBody>
      </p:sp>
      <p:sp>
        <p:nvSpPr>
          <p:cNvPr id="5" name="TextBox 4"/>
          <p:cNvSpPr txBox="1"/>
          <p:nvPr/>
        </p:nvSpPr>
        <p:spPr>
          <a:xfrm>
            <a:off x="448921" y="1292083"/>
            <a:ext cx="3415222" cy="954107"/>
          </a:xfrm>
          <a:prstGeom prst="rect">
            <a:avLst/>
          </a:prstGeom>
          <a:noFill/>
        </p:spPr>
        <p:txBody>
          <a:bodyPr wrap="square" rtlCol="0">
            <a:spAutoFit/>
          </a:bodyPr>
          <a:lstStyle/>
          <a:p>
            <a:r>
              <a:rPr lang="ru-RU" sz="2800" dirty="0" smtClean="0">
                <a:latin typeface="+mj-lt"/>
              </a:rPr>
              <a:t>Стандартная кнопка в заголовке окна</a:t>
            </a:r>
            <a:endParaRPr lang="ru-RU" sz="2800" dirty="0">
              <a:latin typeface="+mj-lt"/>
            </a:endParaRPr>
          </a:p>
        </p:txBody>
      </p:sp>
      <p:sp>
        <p:nvSpPr>
          <p:cNvPr id="12" name="TextBox 11"/>
          <p:cNvSpPr txBox="1"/>
          <p:nvPr/>
        </p:nvSpPr>
        <p:spPr>
          <a:xfrm>
            <a:off x="4010220" y="1292083"/>
            <a:ext cx="3093923" cy="1815882"/>
          </a:xfrm>
          <a:prstGeom prst="rect">
            <a:avLst/>
          </a:prstGeom>
          <a:noFill/>
        </p:spPr>
        <p:txBody>
          <a:bodyPr wrap="square" rtlCol="0">
            <a:spAutoFit/>
          </a:bodyPr>
          <a:lstStyle/>
          <a:p>
            <a:r>
              <a:rPr lang="ru-RU" sz="2800" dirty="0" smtClean="0">
                <a:latin typeface="+mj-lt"/>
              </a:rPr>
              <a:t>Добавлена в интерфейс приложения вручную</a:t>
            </a:r>
            <a:endParaRPr lang="ru-RU" sz="2800" dirty="0">
              <a:latin typeface="+mj-lt"/>
            </a:endParaRPr>
          </a:p>
        </p:txBody>
      </p:sp>
      <p:sp>
        <p:nvSpPr>
          <p:cNvPr id="13" name="Oval 7"/>
          <p:cNvSpPr/>
          <p:nvPr/>
        </p:nvSpPr>
        <p:spPr>
          <a:xfrm>
            <a:off x="4416549" y="3609000"/>
            <a:ext cx="900541" cy="900541"/>
          </a:xfrm>
          <a:prstGeom prst="ellipse">
            <a:avLst/>
          </a:prstGeom>
          <a:noFill/>
          <a:ln w="76200">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smtClean="0"/>
          </a:p>
        </p:txBody>
      </p:sp>
    </p:spTree>
    <p:extLst>
      <p:ext uri="{BB962C8B-B14F-4D97-AF65-F5344CB8AC3E}">
        <p14:creationId xmlns:p14="http://schemas.microsoft.com/office/powerpoint/2010/main" val="8336129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heel(1)">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516000" y="369000"/>
            <a:ext cx="10837800" cy="720000"/>
          </a:xfrm>
        </p:spPr>
        <p:txBody>
          <a:bodyPr/>
          <a:lstStyle/>
          <a:p>
            <a:r>
              <a:rPr lang="ru-RU" dirty="0" err="1" smtClean="0"/>
              <a:t>Отрисовка</a:t>
            </a:r>
            <a:r>
              <a:rPr lang="ru-RU" dirty="0" smtClean="0"/>
              <a:t> стандартной кнопки «Назад»</a:t>
            </a:r>
            <a:endParaRPr lang="ru-RU" dirty="0"/>
          </a:p>
        </p:txBody>
      </p:sp>
      <p:sp>
        <p:nvSpPr>
          <p:cNvPr id="4" name="Объект 3"/>
          <p:cNvSpPr>
            <a:spLocks noGrp="1"/>
          </p:cNvSpPr>
          <p:nvPr>
            <p:ph idx="1"/>
          </p:nvPr>
        </p:nvSpPr>
        <p:spPr>
          <a:xfrm>
            <a:off x="525224" y="2529000"/>
            <a:ext cx="7200000" cy="4140000"/>
          </a:xfrm>
        </p:spPr>
        <p:txBody>
          <a:bodyPr>
            <a:normAutofit/>
          </a:bodyPr>
          <a:lstStyle/>
          <a:p>
            <a:r>
              <a:rPr lang="en-US" sz="1600" dirty="0" smtClean="0">
                <a:solidFill>
                  <a:srgbClr val="0000FF"/>
                </a:solidFill>
                <a:highlight>
                  <a:srgbClr val="FFFFFF"/>
                </a:highlight>
              </a:rPr>
              <a:t>protected</a:t>
            </a:r>
            <a:r>
              <a:rPr lang="en-US" sz="1600" dirty="0" smtClean="0">
                <a:solidFill>
                  <a:srgbClr val="000000"/>
                </a:solidFill>
                <a:highlight>
                  <a:srgbClr val="FFFFFF"/>
                </a:highlight>
              </a:rPr>
              <a:t> </a:t>
            </a:r>
            <a:r>
              <a:rPr lang="en-US" sz="1600" dirty="0">
                <a:solidFill>
                  <a:srgbClr val="0000FF"/>
                </a:solidFill>
                <a:highlight>
                  <a:srgbClr val="FFFFFF"/>
                </a:highlight>
              </a:rPr>
              <a:t>override</a:t>
            </a:r>
            <a:r>
              <a:rPr lang="en-US" sz="1600" dirty="0">
                <a:solidFill>
                  <a:srgbClr val="000000"/>
                </a:solidFill>
                <a:highlight>
                  <a:srgbClr val="FFFFFF"/>
                </a:highlight>
              </a:rPr>
              <a:t> </a:t>
            </a:r>
            <a:r>
              <a:rPr lang="en-US" sz="1600" dirty="0">
                <a:solidFill>
                  <a:srgbClr val="0000FF"/>
                </a:solidFill>
                <a:highlight>
                  <a:srgbClr val="FFFFFF"/>
                </a:highlight>
              </a:rPr>
              <a:t>void</a:t>
            </a:r>
            <a:r>
              <a:rPr lang="en-US" sz="1600" dirty="0">
                <a:solidFill>
                  <a:srgbClr val="000000"/>
                </a:solidFill>
                <a:highlight>
                  <a:srgbClr val="FFFFFF"/>
                </a:highlight>
              </a:rPr>
              <a:t> </a:t>
            </a:r>
            <a:r>
              <a:rPr lang="en-US" sz="1600" dirty="0" err="1">
                <a:solidFill>
                  <a:srgbClr val="000000"/>
                </a:solidFill>
                <a:highlight>
                  <a:srgbClr val="FFFFFF"/>
                </a:highlight>
              </a:rPr>
              <a:t>OnLaunched</a:t>
            </a:r>
            <a:r>
              <a:rPr lang="en-US" sz="1600" dirty="0">
                <a:solidFill>
                  <a:srgbClr val="000000"/>
                </a:solidFill>
                <a:highlight>
                  <a:srgbClr val="FFFFFF"/>
                </a:highlight>
              </a:rPr>
              <a:t>(</a:t>
            </a:r>
            <a:r>
              <a:rPr lang="en-US" sz="1600" dirty="0" err="1">
                <a:solidFill>
                  <a:srgbClr val="2B91AF"/>
                </a:solidFill>
                <a:highlight>
                  <a:srgbClr val="FFFFFF"/>
                </a:highlight>
              </a:rPr>
              <a:t>LaunchActivatedEventArgs</a:t>
            </a:r>
            <a:r>
              <a:rPr lang="en-US" sz="1600" dirty="0">
                <a:solidFill>
                  <a:srgbClr val="000000"/>
                </a:solidFill>
                <a:highlight>
                  <a:srgbClr val="FFFFFF"/>
                </a:highlight>
              </a:rPr>
              <a:t> e)</a:t>
            </a:r>
          </a:p>
          <a:p>
            <a:r>
              <a:rPr lang="ru-RU" sz="1600" dirty="0" smtClean="0">
                <a:solidFill>
                  <a:srgbClr val="000000"/>
                </a:solidFill>
                <a:highlight>
                  <a:srgbClr val="FFFFFF"/>
                </a:highlight>
              </a:rPr>
              <a:t>{ …</a:t>
            </a:r>
          </a:p>
          <a:p>
            <a:r>
              <a:rPr lang="en-US" sz="1600" dirty="0">
                <a:solidFill>
                  <a:srgbClr val="000000"/>
                </a:solidFill>
                <a:highlight>
                  <a:srgbClr val="FFFFFF"/>
                </a:highlight>
              </a:rPr>
              <a:t> </a:t>
            </a:r>
            <a:r>
              <a:rPr lang="en-US" sz="1600" dirty="0" err="1">
                <a:solidFill>
                  <a:srgbClr val="000000"/>
                </a:solidFill>
                <a:highlight>
                  <a:srgbClr val="FFFFFF"/>
                </a:highlight>
              </a:rPr>
              <a:t>rootFrame.Navigated</a:t>
            </a:r>
            <a:r>
              <a:rPr lang="en-US" sz="1600" dirty="0">
                <a:solidFill>
                  <a:srgbClr val="000000"/>
                </a:solidFill>
                <a:highlight>
                  <a:srgbClr val="FFFFFF"/>
                </a:highlight>
              </a:rPr>
              <a:t> += </a:t>
            </a:r>
            <a:r>
              <a:rPr lang="en-US" sz="1600" dirty="0" err="1">
                <a:solidFill>
                  <a:srgbClr val="000000"/>
                </a:solidFill>
                <a:highlight>
                  <a:srgbClr val="FFFFFF"/>
                </a:highlight>
              </a:rPr>
              <a:t>RootFrame_Navigated</a:t>
            </a:r>
            <a:r>
              <a:rPr lang="en-US" sz="1600" dirty="0" smtClean="0">
                <a:solidFill>
                  <a:srgbClr val="000000"/>
                </a:solidFill>
                <a:highlight>
                  <a:srgbClr val="FFFFFF"/>
                </a:highlight>
              </a:rPr>
              <a:t>;</a:t>
            </a:r>
            <a:endParaRPr lang="ru-RU" sz="1600" dirty="0" smtClean="0">
              <a:solidFill>
                <a:srgbClr val="000000"/>
              </a:solidFill>
              <a:highlight>
                <a:srgbClr val="FFFFFF"/>
              </a:highlight>
            </a:endParaRPr>
          </a:p>
          <a:p>
            <a:r>
              <a:rPr lang="en-US" sz="1600" dirty="0" smtClean="0">
                <a:solidFill>
                  <a:srgbClr val="000000"/>
                </a:solidFill>
                <a:highlight>
                  <a:srgbClr val="FFFFFF"/>
                </a:highlight>
              </a:rPr>
              <a:t>}</a:t>
            </a:r>
            <a:endParaRPr lang="en-US" sz="1600" dirty="0">
              <a:solidFill>
                <a:srgbClr val="000000"/>
              </a:solidFill>
              <a:highlight>
                <a:srgbClr val="FFFFFF"/>
              </a:highlight>
            </a:endParaRPr>
          </a:p>
          <a:p>
            <a:endParaRPr lang="en-US" sz="1100" dirty="0" smtClean="0">
              <a:solidFill>
                <a:srgbClr val="0000FF"/>
              </a:solidFill>
              <a:highlight>
                <a:srgbClr val="FFFFFF"/>
              </a:highlight>
            </a:endParaRPr>
          </a:p>
          <a:p>
            <a:r>
              <a:rPr lang="en-US" sz="1600" dirty="0" smtClean="0">
                <a:solidFill>
                  <a:srgbClr val="0000FF"/>
                </a:solidFill>
                <a:highlight>
                  <a:srgbClr val="FFFFFF"/>
                </a:highlight>
              </a:rPr>
              <a:t>private</a:t>
            </a:r>
            <a:r>
              <a:rPr lang="en-US" sz="1600" dirty="0" smtClean="0">
                <a:solidFill>
                  <a:srgbClr val="000000"/>
                </a:solidFill>
                <a:highlight>
                  <a:srgbClr val="FFFFFF"/>
                </a:highlight>
              </a:rPr>
              <a:t> </a:t>
            </a:r>
            <a:r>
              <a:rPr lang="en-US" sz="1600" dirty="0">
                <a:solidFill>
                  <a:srgbClr val="0000FF"/>
                </a:solidFill>
                <a:highlight>
                  <a:srgbClr val="FFFFFF"/>
                </a:highlight>
              </a:rPr>
              <a:t>void</a:t>
            </a:r>
            <a:r>
              <a:rPr lang="en-US" sz="1600" dirty="0">
                <a:solidFill>
                  <a:srgbClr val="000000"/>
                </a:solidFill>
                <a:highlight>
                  <a:srgbClr val="FFFFFF"/>
                </a:highlight>
              </a:rPr>
              <a:t> </a:t>
            </a:r>
            <a:r>
              <a:rPr lang="en-US" sz="1600" dirty="0" err="1">
                <a:solidFill>
                  <a:srgbClr val="000000"/>
                </a:solidFill>
                <a:highlight>
                  <a:srgbClr val="FFFFFF"/>
                </a:highlight>
              </a:rPr>
              <a:t>RootFrame_Navigated</a:t>
            </a:r>
            <a:r>
              <a:rPr lang="en-US" sz="1600" dirty="0">
                <a:solidFill>
                  <a:srgbClr val="000000"/>
                </a:solidFill>
                <a:highlight>
                  <a:srgbClr val="FFFFFF"/>
                </a:highlight>
              </a:rPr>
              <a:t>(</a:t>
            </a:r>
            <a:r>
              <a:rPr lang="en-US" sz="1600" dirty="0">
                <a:solidFill>
                  <a:srgbClr val="0000FF"/>
                </a:solidFill>
                <a:highlight>
                  <a:srgbClr val="FFFFFF"/>
                </a:highlight>
              </a:rPr>
              <a:t>object</a:t>
            </a:r>
            <a:r>
              <a:rPr lang="en-US" sz="1600" dirty="0">
                <a:solidFill>
                  <a:srgbClr val="000000"/>
                </a:solidFill>
                <a:highlight>
                  <a:srgbClr val="FFFFFF"/>
                </a:highlight>
              </a:rPr>
              <a:t> sender, </a:t>
            </a:r>
            <a:endParaRPr lang="en-US" sz="1600" dirty="0" smtClean="0">
              <a:solidFill>
                <a:srgbClr val="000000"/>
              </a:solidFill>
              <a:highlight>
                <a:srgbClr val="FFFFFF"/>
              </a:highlight>
            </a:endParaRPr>
          </a:p>
          <a:p>
            <a:r>
              <a:rPr lang="en-US" sz="1600" dirty="0">
                <a:solidFill>
                  <a:srgbClr val="000000"/>
                </a:solidFill>
                <a:highlight>
                  <a:srgbClr val="FFFFFF"/>
                </a:highlight>
              </a:rPr>
              <a:t>	</a:t>
            </a:r>
            <a:r>
              <a:rPr lang="en-US" sz="1600" dirty="0" smtClean="0">
                <a:solidFill>
                  <a:srgbClr val="000000"/>
                </a:solidFill>
                <a:highlight>
                  <a:srgbClr val="FFFFFF"/>
                </a:highlight>
              </a:rPr>
              <a:t>			</a:t>
            </a:r>
            <a:r>
              <a:rPr lang="en-US" sz="1600" dirty="0" err="1" smtClean="0">
                <a:solidFill>
                  <a:srgbClr val="2B91AF"/>
                </a:solidFill>
                <a:highlight>
                  <a:srgbClr val="FFFFFF"/>
                </a:highlight>
              </a:rPr>
              <a:t>NavigationEventArgs</a:t>
            </a:r>
            <a:r>
              <a:rPr lang="en-US" sz="1600" dirty="0" smtClean="0">
                <a:solidFill>
                  <a:srgbClr val="000000"/>
                </a:solidFill>
                <a:highlight>
                  <a:srgbClr val="FFFFFF"/>
                </a:highlight>
              </a:rPr>
              <a:t> </a:t>
            </a:r>
            <a:r>
              <a:rPr lang="en-US" sz="1600" dirty="0">
                <a:solidFill>
                  <a:srgbClr val="000000"/>
                </a:solidFill>
                <a:highlight>
                  <a:srgbClr val="FFFFFF"/>
                </a:highlight>
              </a:rPr>
              <a:t>e)</a:t>
            </a:r>
          </a:p>
          <a:p>
            <a:r>
              <a:rPr lang="ru-RU" sz="1600" dirty="0">
                <a:solidFill>
                  <a:srgbClr val="000000"/>
                </a:solidFill>
                <a:highlight>
                  <a:srgbClr val="FFFFFF"/>
                </a:highlight>
              </a:rPr>
              <a:t>{</a:t>
            </a:r>
          </a:p>
          <a:p>
            <a:r>
              <a:rPr lang="en-US" sz="1600" dirty="0">
                <a:solidFill>
                  <a:srgbClr val="000000"/>
                </a:solidFill>
                <a:highlight>
                  <a:srgbClr val="FFFFFF"/>
                </a:highlight>
              </a:rPr>
              <a:t> </a:t>
            </a:r>
            <a:r>
              <a:rPr lang="en-US" sz="1600" dirty="0" smtClean="0">
                <a:solidFill>
                  <a:srgbClr val="2B91AF"/>
                </a:solidFill>
                <a:highlight>
                  <a:srgbClr val="FFFFFF"/>
                </a:highlight>
              </a:rPr>
              <a:t>Frame</a:t>
            </a:r>
            <a:r>
              <a:rPr lang="en-US" sz="1600" dirty="0" smtClean="0">
                <a:solidFill>
                  <a:srgbClr val="000000"/>
                </a:solidFill>
                <a:highlight>
                  <a:srgbClr val="FFFFFF"/>
                </a:highlight>
              </a:rPr>
              <a:t> </a:t>
            </a:r>
            <a:r>
              <a:rPr lang="en-US" sz="1600" dirty="0" err="1">
                <a:solidFill>
                  <a:srgbClr val="000000"/>
                </a:solidFill>
                <a:highlight>
                  <a:srgbClr val="FFFFFF"/>
                </a:highlight>
              </a:rPr>
              <a:t>rootFrame</a:t>
            </a:r>
            <a:r>
              <a:rPr lang="en-US" sz="1600" dirty="0">
                <a:solidFill>
                  <a:srgbClr val="000000"/>
                </a:solidFill>
                <a:highlight>
                  <a:srgbClr val="FFFFFF"/>
                </a:highlight>
              </a:rPr>
              <a:t> = </a:t>
            </a:r>
            <a:r>
              <a:rPr lang="en-US" sz="1600" dirty="0" err="1">
                <a:solidFill>
                  <a:srgbClr val="2B91AF"/>
                </a:solidFill>
                <a:highlight>
                  <a:srgbClr val="FFFFFF"/>
                </a:highlight>
              </a:rPr>
              <a:t>Window</a:t>
            </a:r>
            <a:r>
              <a:rPr lang="en-US" sz="1600" dirty="0" err="1">
                <a:solidFill>
                  <a:srgbClr val="000000"/>
                </a:solidFill>
                <a:highlight>
                  <a:srgbClr val="FFFFFF"/>
                </a:highlight>
              </a:rPr>
              <a:t>.Current.Content</a:t>
            </a:r>
            <a:r>
              <a:rPr lang="en-US" sz="1600" dirty="0">
                <a:solidFill>
                  <a:srgbClr val="000000"/>
                </a:solidFill>
                <a:highlight>
                  <a:srgbClr val="FFFFFF"/>
                </a:highlight>
              </a:rPr>
              <a:t> </a:t>
            </a:r>
            <a:r>
              <a:rPr lang="en-US" sz="1600" dirty="0">
                <a:solidFill>
                  <a:srgbClr val="0000FF"/>
                </a:solidFill>
                <a:highlight>
                  <a:srgbClr val="FFFFFF"/>
                </a:highlight>
              </a:rPr>
              <a:t>as</a:t>
            </a:r>
            <a:r>
              <a:rPr lang="en-US" sz="1600" dirty="0">
                <a:solidFill>
                  <a:srgbClr val="000000"/>
                </a:solidFill>
                <a:highlight>
                  <a:srgbClr val="FFFFFF"/>
                </a:highlight>
              </a:rPr>
              <a:t> </a:t>
            </a:r>
            <a:r>
              <a:rPr lang="en-US" sz="1600" dirty="0">
                <a:solidFill>
                  <a:srgbClr val="2B91AF"/>
                </a:solidFill>
                <a:highlight>
                  <a:srgbClr val="FFFFFF"/>
                </a:highlight>
              </a:rPr>
              <a:t>Frame</a:t>
            </a:r>
            <a:r>
              <a:rPr lang="en-US" sz="1600" dirty="0" smtClean="0">
                <a:solidFill>
                  <a:srgbClr val="000000"/>
                </a:solidFill>
                <a:highlight>
                  <a:srgbClr val="FFFFFF"/>
                </a:highlight>
              </a:rPr>
              <a:t>;</a:t>
            </a:r>
          </a:p>
          <a:p>
            <a:r>
              <a:rPr lang="ru-RU" sz="1600" dirty="0" smtClean="0">
                <a:solidFill>
                  <a:srgbClr val="2B91AF"/>
                </a:solidFill>
                <a:highlight>
                  <a:srgbClr val="FFFFFF"/>
                </a:highlight>
              </a:rPr>
              <a:t> </a:t>
            </a:r>
            <a:r>
              <a:rPr lang="en-US" sz="1600" dirty="0" err="1" smtClean="0">
                <a:solidFill>
                  <a:srgbClr val="0000FF"/>
                </a:solidFill>
                <a:highlight>
                  <a:srgbClr val="FFFFFF"/>
                </a:highlight>
              </a:rPr>
              <a:t>var</a:t>
            </a:r>
            <a:r>
              <a:rPr lang="en-US" sz="1600" dirty="0" smtClean="0">
                <a:solidFill>
                  <a:srgbClr val="000000"/>
                </a:solidFill>
                <a:highlight>
                  <a:srgbClr val="FFFFFF"/>
                </a:highlight>
              </a:rPr>
              <a:t> </a:t>
            </a:r>
            <a:r>
              <a:rPr lang="en-US" sz="1600" dirty="0" err="1" smtClean="0">
                <a:solidFill>
                  <a:srgbClr val="000000"/>
                </a:solidFill>
                <a:highlight>
                  <a:srgbClr val="FFFFFF"/>
                </a:highlight>
              </a:rPr>
              <a:t>nav</a:t>
            </a:r>
            <a:r>
              <a:rPr lang="en-US" sz="1600" dirty="0" smtClean="0">
                <a:solidFill>
                  <a:srgbClr val="000000"/>
                </a:solidFill>
                <a:highlight>
                  <a:srgbClr val="FFFFFF"/>
                </a:highlight>
              </a:rPr>
              <a:t> = </a:t>
            </a:r>
            <a:r>
              <a:rPr lang="en-US" sz="1600" dirty="0" err="1" smtClean="0">
                <a:solidFill>
                  <a:srgbClr val="2B91AF"/>
                </a:solidFill>
                <a:highlight>
                  <a:srgbClr val="FFFFFF"/>
                </a:highlight>
              </a:rPr>
              <a:t>SystemNavigationManager</a:t>
            </a:r>
            <a:r>
              <a:rPr lang="en-US" sz="1600" dirty="0" err="1" smtClean="0">
                <a:solidFill>
                  <a:srgbClr val="000000"/>
                </a:solidFill>
                <a:highlight>
                  <a:srgbClr val="FFFFFF"/>
                </a:highlight>
              </a:rPr>
              <a:t>.GetForCurrentView</a:t>
            </a:r>
            <a:r>
              <a:rPr lang="en-US" sz="1600" dirty="0" smtClean="0">
                <a:solidFill>
                  <a:srgbClr val="000000"/>
                </a:solidFill>
                <a:highlight>
                  <a:srgbClr val="FFFFFF"/>
                </a:highlight>
              </a:rPr>
              <a:t>();</a:t>
            </a:r>
            <a:endParaRPr lang="en-US" sz="1600" dirty="0">
              <a:solidFill>
                <a:srgbClr val="000000"/>
              </a:solidFill>
              <a:highlight>
                <a:srgbClr val="FFFFFF"/>
              </a:highlight>
            </a:endParaRPr>
          </a:p>
          <a:p>
            <a:r>
              <a:rPr lang="en-US" sz="1600" dirty="0" smtClean="0">
                <a:solidFill>
                  <a:srgbClr val="000000"/>
                </a:solidFill>
                <a:highlight>
                  <a:srgbClr val="FFFFFF"/>
                </a:highlight>
              </a:rPr>
              <a:t> </a:t>
            </a:r>
            <a:r>
              <a:rPr lang="en-US" sz="1600" dirty="0" err="1" smtClean="0">
                <a:solidFill>
                  <a:srgbClr val="000000"/>
                </a:solidFill>
                <a:highlight>
                  <a:srgbClr val="FFFFFF"/>
                </a:highlight>
              </a:rPr>
              <a:t>nav.AppViewBackButtonVisibility</a:t>
            </a:r>
            <a:r>
              <a:rPr lang="en-US" sz="1600" dirty="0" smtClean="0">
                <a:solidFill>
                  <a:srgbClr val="000000"/>
                </a:solidFill>
                <a:highlight>
                  <a:srgbClr val="FFFFFF"/>
                </a:highlight>
              </a:rPr>
              <a:t> = </a:t>
            </a:r>
            <a:r>
              <a:rPr lang="en-US" sz="1600" dirty="0" err="1">
                <a:solidFill>
                  <a:srgbClr val="000000"/>
                </a:solidFill>
                <a:highlight>
                  <a:srgbClr val="FFFFFF"/>
                </a:highlight>
              </a:rPr>
              <a:t>rootFrame.CanGoBack</a:t>
            </a:r>
            <a:r>
              <a:rPr lang="en-US" sz="1600" dirty="0">
                <a:solidFill>
                  <a:srgbClr val="000000"/>
                </a:solidFill>
                <a:highlight>
                  <a:srgbClr val="FFFFFF"/>
                </a:highlight>
              </a:rPr>
              <a:t> </a:t>
            </a:r>
            <a:endParaRPr lang="en-US" sz="1600" dirty="0" smtClean="0">
              <a:solidFill>
                <a:srgbClr val="000000"/>
              </a:solidFill>
              <a:highlight>
                <a:srgbClr val="FFFFFF"/>
              </a:highlight>
            </a:endParaRPr>
          </a:p>
          <a:p>
            <a:r>
              <a:rPr lang="en-US" sz="1600" dirty="0">
                <a:solidFill>
                  <a:srgbClr val="000000"/>
                </a:solidFill>
                <a:highlight>
                  <a:srgbClr val="FFFFFF"/>
                </a:highlight>
              </a:rPr>
              <a:t> </a:t>
            </a:r>
            <a:r>
              <a:rPr lang="en-US" sz="1600" dirty="0" smtClean="0">
                <a:solidFill>
                  <a:srgbClr val="000000"/>
                </a:solidFill>
                <a:highlight>
                  <a:srgbClr val="FFFFFF"/>
                </a:highlight>
              </a:rPr>
              <a:t>  ? </a:t>
            </a:r>
            <a:r>
              <a:rPr lang="en-US" sz="1600" dirty="0" err="1">
                <a:solidFill>
                  <a:srgbClr val="2B91AF"/>
                </a:solidFill>
                <a:highlight>
                  <a:srgbClr val="FFFFFF"/>
                </a:highlight>
              </a:rPr>
              <a:t>AppViewBackButtonVisibility</a:t>
            </a:r>
            <a:r>
              <a:rPr lang="en-US" sz="1600" dirty="0" err="1">
                <a:solidFill>
                  <a:srgbClr val="000000"/>
                </a:solidFill>
                <a:highlight>
                  <a:srgbClr val="FFFFFF"/>
                </a:highlight>
              </a:rPr>
              <a:t>.Visible</a:t>
            </a:r>
            <a:r>
              <a:rPr lang="en-US" sz="1600" dirty="0">
                <a:solidFill>
                  <a:srgbClr val="000000"/>
                </a:solidFill>
                <a:highlight>
                  <a:srgbClr val="FFFFFF"/>
                </a:highlight>
              </a:rPr>
              <a:t> :</a:t>
            </a:r>
          </a:p>
          <a:p>
            <a:r>
              <a:rPr lang="en-US" sz="1600" dirty="0">
                <a:solidFill>
                  <a:srgbClr val="000000"/>
                </a:solidFill>
                <a:highlight>
                  <a:srgbClr val="FFFFFF"/>
                </a:highlight>
              </a:rPr>
              <a:t>    </a:t>
            </a:r>
            <a:r>
              <a:rPr lang="en-US" sz="1600" dirty="0" smtClean="0">
                <a:solidFill>
                  <a:srgbClr val="000000"/>
                </a:solidFill>
                <a:highlight>
                  <a:srgbClr val="FFFFFF"/>
                </a:highlight>
              </a:rPr>
              <a:t> </a:t>
            </a:r>
            <a:r>
              <a:rPr lang="en-US" sz="1600" dirty="0" err="1" smtClean="0">
                <a:solidFill>
                  <a:srgbClr val="2B91AF"/>
                </a:solidFill>
                <a:highlight>
                  <a:srgbClr val="FFFFFF"/>
                </a:highlight>
              </a:rPr>
              <a:t>AppViewBackButtonVisibility</a:t>
            </a:r>
            <a:r>
              <a:rPr lang="en-US" sz="1600" dirty="0" err="1" smtClean="0">
                <a:solidFill>
                  <a:srgbClr val="000000"/>
                </a:solidFill>
                <a:highlight>
                  <a:srgbClr val="FFFFFF"/>
                </a:highlight>
              </a:rPr>
              <a:t>.Collapsed</a:t>
            </a:r>
            <a:r>
              <a:rPr lang="en-US" sz="1600" dirty="0">
                <a:solidFill>
                  <a:srgbClr val="000000"/>
                </a:solidFill>
                <a:highlight>
                  <a:srgbClr val="FFFFFF"/>
                </a:highlight>
              </a:rPr>
              <a:t>;</a:t>
            </a:r>
          </a:p>
          <a:p>
            <a:r>
              <a:rPr lang="ru-RU" sz="1600" dirty="0">
                <a:solidFill>
                  <a:srgbClr val="000000"/>
                </a:solidFill>
                <a:highlight>
                  <a:srgbClr val="FFFFFF"/>
                </a:highlight>
              </a:rPr>
              <a:t>}</a:t>
            </a:r>
          </a:p>
          <a:p>
            <a:endParaRPr lang="ru-RU" sz="1600" dirty="0"/>
          </a:p>
        </p:txBody>
      </p:sp>
      <p:sp>
        <p:nvSpPr>
          <p:cNvPr id="5" name="TextBox 4"/>
          <p:cNvSpPr txBox="1"/>
          <p:nvPr/>
        </p:nvSpPr>
        <p:spPr>
          <a:xfrm>
            <a:off x="516000" y="1089000"/>
            <a:ext cx="7190776" cy="1200329"/>
          </a:xfrm>
          <a:prstGeom prst="rect">
            <a:avLst/>
          </a:prstGeom>
          <a:noFill/>
        </p:spPr>
        <p:txBody>
          <a:bodyPr wrap="square" rtlCol="0">
            <a:spAutoFit/>
          </a:bodyPr>
          <a:lstStyle/>
          <a:p>
            <a:r>
              <a:rPr lang="ru-RU" sz="2400" dirty="0" smtClean="0">
                <a:latin typeface="+mj-lt"/>
              </a:rPr>
              <a:t>Если движение назад невозможно – лучше убрать кнопку из заголовка окна</a:t>
            </a:r>
          </a:p>
          <a:p>
            <a:r>
              <a:rPr lang="ru-RU" sz="2400" dirty="0" smtClean="0">
                <a:latin typeface="+mj-lt"/>
              </a:rPr>
              <a:t>Можно разместить логику в </a:t>
            </a:r>
            <a:r>
              <a:rPr lang="en-US" sz="2400" b="1" dirty="0" err="1" smtClean="0"/>
              <a:t>App.xaml.cs</a:t>
            </a:r>
            <a:r>
              <a:rPr lang="ru-RU" sz="2400" dirty="0">
                <a:latin typeface="+mj-lt"/>
              </a:rPr>
              <a:t>:</a:t>
            </a:r>
          </a:p>
        </p:txBody>
      </p:sp>
    </p:spTree>
    <p:extLst>
      <p:ext uri="{BB962C8B-B14F-4D97-AF65-F5344CB8AC3E}">
        <p14:creationId xmlns:p14="http://schemas.microsoft.com/office/powerpoint/2010/main" val="26794756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000" y="369000"/>
            <a:ext cx="10837800" cy="720000"/>
          </a:xfrm>
        </p:spPr>
        <p:txBody>
          <a:bodyPr/>
          <a:lstStyle/>
          <a:p>
            <a:r>
              <a:rPr lang="ru-RU" dirty="0" smtClean="0"/>
              <a:t>Обратная навигация</a:t>
            </a:r>
            <a:endParaRPr lang="en-US" dirty="0"/>
          </a:p>
        </p:txBody>
      </p:sp>
      <p:sp>
        <p:nvSpPr>
          <p:cNvPr id="3" name="Content Placeholder 2"/>
          <p:cNvSpPr>
            <a:spLocks noGrp="1"/>
          </p:cNvSpPr>
          <p:nvPr>
            <p:ph idx="1"/>
          </p:nvPr>
        </p:nvSpPr>
        <p:spPr>
          <a:xfrm>
            <a:off x="554718" y="1449000"/>
            <a:ext cx="7903576" cy="4860000"/>
          </a:xfrm>
        </p:spPr>
        <p:txBody>
          <a:bodyPr/>
          <a:lstStyle/>
          <a:p>
            <a:r>
              <a:rPr lang="ru-RU" dirty="0" smtClean="0"/>
              <a:t>Нажатие кнопки </a:t>
            </a:r>
            <a:r>
              <a:rPr lang="en-US" dirty="0" smtClean="0"/>
              <a:t>b</a:t>
            </a:r>
            <a:r>
              <a:rPr lang="en-US" dirty="0" smtClean="0"/>
              <a:t>ack </a:t>
            </a:r>
            <a:r>
              <a:rPr lang="ru-RU" dirty="0" smtClean="0"/>
              <a:t>перемещает нас на предыдущую страницу в стеке навигации, затем на предыдущее приложение</a:t>
            </a:r>
            <a:endParaRPr lang="en-US" dirty="0" smtClean="0"/>
          </a:p>
          <a:p>
            <a:pPr lvl="1"/>
            <a:r>
              <a:rPr lang="ru-RU" dirty="0" smtClean="0"/>
              <a:t>Та же логика, что в </a:t>
            </a:r>
            <a:r>
              <a:rPr lang="en-US" dirty="0" smtClean="0"/>
              <a:t>Windows Phone </a:t>
            </a:r>
            <a:r>
              <a:rPr lang="en-US" dirty="0"/>
              <a:t>8.1</a:t>
            </a:r>
          </a:p>
          <a:p>
            <a:r>
              <a:rPr lang="ru-RU" dirty="0" smtClean="0"/>
              <a:t>Уход из приложения по </a:t>
            </a:r>
            <a:r>
              <a:rPr lang="en-US" dirty="0" smtClean="0"/>
              <a:t>back </a:t>
            </a:r>
            <a:r>
              <a:rPr lang="ru-RU" dirty="0" smtClean="0"/>
              <a:t>не закрывает его, а приостанавливает</a:t>
            </a:r>
            <a:endParaRPr lang="en-US" dirty="0" smtClean="0"/>
          </a:p>
          <a:p>
            <a:r>
              <a:rPr lang="ru-RU" dirty="0" smtClean="0"/>
              <a:t>Для планшетов в </a:t>
            </a:r>
            <a:r>
              <a:rPr lang="en-US" dirty="0" smtClean="0"/>
              <a:t>split screen </a:t>
            </a:r>
            <a:r>
              <a:rPr lang="ru-RU" dirty="0" smtClean="0"/>
              <a:t>поддерживается два стека навигации</a:t>
            </a:r>
            <a:endParaRPr lang="en-US" dirty="0" smtClean="0"/>
          </a:p>
          <a:p>
            <a:pPr lvl="1"/>
            <a:endParaRPr lang="en-US" dirty="0" smtClean="0"/>
          </a:p>
          <a:p>
            <a:endParaRPr lang="en-US" dirty="0"/>
          </a:p>
        </p:txBody>
      </p:sp>
    </p:spTree>
    <p:extLst>
      <p:ext uri="{BB962C8B-B14F-4D97-AF65-F5344CB8AC3E}">
        <p14:creationId xmlns:p14="http://schemas.microsoft.com/office/powerpoint/2010/main" val="2065340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Тема Office">
  <a:themeElements>
    <a:clrScheme name="Windows">
      <a:dk1>
        <a:srgbClr val="060F18"/>
      </a:dk1>
      <a:lt1>
        <a:srgbClr val="FFFFFF"/>
      </a:lt1>
      <a:dk2>
        <a:srgbClr val="505050"/>
      </a:dk2>
      <a:lt2>
        <a:srgbClr val="FFFFFF"/>
      </a:lt2>
      <a:accent1>
        <a:srgbClr val="FF8C00"/>
      </a:accent1>
      <a:accent2>
        <a:srgbClr val="E81123"/>
      </a:accent2>
      <a:accent3>
        <a:srgbClr val="EC008C"/>
      </a:accent3>
      <a:accent4>
        <a:srgbClr val="00188F"/>
      </a:accent4>
      <a:accent5>
        <a:srgbClr val="009E49"/>
      </a:accent5>
      <a:accent6>
        <a:srgbClr val="7FBA00"/>
      </a:accent6>
      <a:hlink>
        <a:srgbClr val="00BCF2"/>
      </a:hlink>
      <a:folHlink>
        <a:srgbClr val="00B294"/>
      </a:folHlink>
    </a:clrScheme>
    <a:fontScheme name="Segoe">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White_Blue_Accent_16x9_2013_06">
  <a:themeElements>
    <a:clrScheme name="MS Brand - White with blue accents">
      <a:dk1>
        <a:srgbClr val="505050"/>
      </a:dk1>
      <a:lt1>
        <a:srgbClr val="FFFFFF"/>
      </a:lt1>
      <a:dk2>
        <a:srgbClr val="0072C6"/>
      </a:dk2>
      <a:lt2>
        <a:srgbClr val="00BCF2"/>
      </a:lt2>
      <a:accent1>
        <a:srgbClr val="002050"/>
      </a:accent1>
      <a:accent2>
        <a:srgbClr val="B4009E"/>
      </a:accent2>
      <a:accent3>
        <a:srgbClr val="0072C6"/>
      </a:accent3>
      <a:accent4>
        <a:srgbClr val="008272"/>
      </a:accent4>
      <a:accent5>
        <a:srgbClr val="4668C5"/>
      </a:accent5>
      <a:accent6>
        <a:srgbClr val="68217A"/>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WHITE_Blue_accent_2013" id="{A8ECE3F3-AD13-4342-9E2D-AFBE266C6F22}" vid="{BEFFCFA6-0CD2-4880-A11C-FE23A9E8E107}"/>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1_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5.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6BDC9AB8D85574E92B3FF85DD8EEE9A" ma:contentTypeVersion="0" ma:contentTypeDescription="Create a new document." ma:contentTypeScope="" ma:versionID="ddc91d68531740eb4ffac8dfd0ac3039">
  <xsd:schema xmlns:xsd="http://www.w3.org/2001/XMLSchema" xmlns:xs="http://www.w3.org/2001/XMLSchema" xmlns:p="http://schemas.microsoft.com/office/2006/metadata/properties" targetNamespace="http://schemas.microsoft.com/office/2006/metadata/properties" ma:root="true" ma:fieldsID="595fb8ec1e0e1cfd5b45b077016c9ed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6497CF-FFDF-4FDB-8278-A4E189869E9B}">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www.w3.org/XML/1998/namespace"/>
  </ds:schemaRefs>
</ds:datastoreItem>
</file>

<file path=customXml/itemProps2.xml><?xml version="1.0" encoding="utf-8"?>
<ds:datastoreItem xmlns:ds="http://schemas.openxmlformats.org/officeDocument/2006/customXml" ds:itemID="{1C1284F2-D5A2-482D-9283-38905BD416F7}">
  <ds:schemaRefs>
    <ds:schemaRef ds:uri="http://schemas.microsoft.com/sharepoint/v3/contenttype/forms"/>
  </ds:schemaRefs>
</ds:datastoreItem>
</file>

<file path=customXml/itemProps3.xml><?xml version="1.0" encoding="utf-8"?>
<ds:datastoreItem xmlns:ds="http://schemas.openxmlformats.org/officeDocument/2006/customXml" ds:itemID="{53B502EA-CC61-4C3A-9239-E889C59E22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3367</TotalTime>
  <Words>466</Words>
  <Application>Microsoft Office PowerPoint</Application>
  <PresentationFormat>Широкоэкранный</PresentationFormat>
  <Paragraphs>101</Paragraphs>
  <Slides>18</Slides>
  <Notes>1</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4</vt:i4>
      </vt:variant>
      <vt:variant>
        <vt:lpstr>Заголовки слайдов</vt:lpstr>
      </vt:variant>
      <vt:variant>
        <vt:i4>18</vt:i4>
      </vt:variant>
    </vt:vector>
  </HeadingPairs>
  <TitlesOfParts>
    <vt:vector size="32" baseType="lpstr">
      <vt:lpstr>Arial</vt:lpstr>
      <vt:lpstr>Calibri</vt:lpstr>
      <vt:lpstr>Consolas</vt:lpstr>
      <vt:lpstr>Segoe Light</vt:lpstr>
      <vt:lpstr>Segoe UI</vt:lpstr>
      <vt:lpstr>Segoe UI Light</vt:lpstr>
      <vt:lpstr>Segoe UI Semibold</vt:lpstr>
      <vt:lpstr>Segoe UI Semilight</vt:lpstr>
      <vt:lpstr>Segoe UI Symbol</vt:lpstr>
      <vt:lpstr>Wingdings</vt:lpstr>
      <vt:lpstr>Тема Office</vt:lpstr>
      <vt:lpstr>MSVID_White_Blue_Accent_16x9_2013_06</vt:lpstr>
      <vt:lpstr>BUILD WHITE TEMPLATE</vt:lpstr>
      <vt:lpstr>1_BUILD WHITE TEMPLATE</vt:lpstr>
      <vt:lpstr>Разработка универсальных приложений на платформе Windows  Часть 3: Навигация между страницами</vt:lpstr>
      <vt:lpstr>Добавление страницы в приложение</vt:lpstr>
      <vt:lpstr>Передача параметра на новую страницу</vt:lpstr>
      <vt:lpstr>DEMO 01: Детальный прогноз погоды</vt:lpstr>
      <vt:lpstr>Обработка  переходов назад</vt:lpstr>
      <vt:lpstr>На мобильных и планшетах – программная кнопка Back</vt:lpstr>
      <vt:lpstr>В режиме рабочего стола</vt:lpstr>
      <vt:lpstr>Отрисовка стандартной кнопки «Назад»</vt:lpstr>
      <vt:lpstr>Обратная навигация</vt:lpstr>
      <vt:lpstr>Обработка перехода назад</vt:lpstr>
      <vt:lpstr>DEMO 02: Обработка обратной навигации</vt:lpstr>
      <vt:lpstr>Манипуляции с окном приложения</vt:lpstr>
      <vt:lpstr>DEMO 03: Манипуляции с окном</vt:lpstr>
      <vt:lpstr>Многооконные приложения</vt:lpstr>
      <vt:lpstr>DEMO 04: Многооконное приложение</vt:lpstr>
      <vt:lpstr>Мораль</vt:lpstr>
      <vt:lpstr>Контакты</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Konstantin Kichinsky</dc:creator>
  <cp:lastModifiedBy>Dmitry Soshnikov</cp:lastModifiedBy>
  <cp:revision>114</cp:revision>
  <dcterms:created xsi:type="dcterms:W3CDTF">2013-05-05T18:28:09Z</dcterms:created>
  <dcterms:modified xsi:type="dcterms:W3CDTF">2015-12-06T00:10:14Z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0x01010076BDC9AB8D85574E92B3FF85DD8EEE9A</vt:lpwstr>
  </property>
  <property fmtid="{D5CDD505-2E9C-101B-9397-08002B2CF9AE}" pid="3" name="IsMyDocuments">
    <vt:bool>true</vt:bool>
  </property>
</Properties>
</file>