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6"/>
  </p:notesMasterIdLst>
  <p:sldIdLst>
    <p:sldId id="312" r:id="rId2"/>
    <p:sldId id="257" r:id="rId3"/>
    <p:sldId id="259" r:id="rId4"/>
    <p:sldId id="314" r:id="rId5"/>
    <p:sldId id="261" r:id="rId6"/>
    <p:sldId id="262" r:id="rId7"/>
    <p:sldId id="268" r:id="rId8"/>
    <p:sldId id="267" r:id="rId9"/>
    <p:sldId id="269" r:id="rId10"/>
    <p:sldId id="270" r:id="rId11"/>
    <p:sldId id="309" r:id="rId12"/>
    <p:sldId id="317" r:id="rId13"/>
    <p:sldId id="278" r:id="rId14"/>
    <p:sldId id="281" r:id="rId15"/>
    <p:sldId id="279" r:id="rId16"/>
    <p:sldId id="286" r:id="rId17"/>
    <p:sldId id="288" r:id="rId18"/>
    <p:sldId id="316" r:id="rId19"/>
    <p:sldId id="289" r:id="rId20"/>
    <p:sldId id="306" r:id="rId21"/>
    <p:sldId id="307" r:id="rId22"/>
    <p:sldId id="297" r:id="rId23"/>
    <p:sldId id="315"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4457" autoAdjust="0"/>
  </p:normalViewPr>
  <p:slideViewPr>
    <p:cSldViewPr snapToGrid="0">
      <p:cViewPr varScale="1">
        <p:scale>
          <a:sx n="52" d="100"/>
          <a:sy n="52" d="100"/>
        </p:scale>
        <p:origin x="1224"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06/12/2015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7</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15</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2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12/6/2015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12/6/2015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32309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2090221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3" r:id="rId26"/>
    <p:sldLayoutId id="2147483744" r:id="rId27"/>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b="0" dirty="0" smtClean="0">
                <a:latin typeface="+mn-lt"/>
              </a:rPr>
              <a:t>Файлы и хранение данных</a:t>
            </a:r>
            <a:r>
              <a:rPr lang="en-GB" b="0" dirty="0" smtClean="0">
                <a:latin typeface="+mn-lt"/>
              </a:rPr>
              <a:t/>
            </a:r>
            <a:br>
              <a:rPr lang="en-GB" b="0" dirty="0" smtClean="0">
                <a:latin typeface="+mn-lt"/>
              </a:rPr>
            </a:br>
            <a:r>
              <a:rPr lang="ru-RU" sz="3200" b="0" dirty="0" smtClean="0">
                <a:latin typeface="+mn-lt"/>
              </a:rPr>
              <a:t>Разработка универсальных приложений </a:t>
            </a:r>
            <a:br>
              <a:rPr lang="ru-RU" sz="3200" b="0" dirty="0" smtClean="0">
                <a:latin typeface="+mn-lt"/>
              </a:rPr>
            </a:br>
            <a:r>
              <a:rPr lang="ru-RU" sz="3200" b="0" dirty="0" smtClean="0">
                <a:latin typeface="+mn-lt"/>
              </a:rPr>
              <a:t>на </a:t>
            </a:r>
            <a:r>
              <a:rPr lang="en-GB" sz="3200" b="0" dirty="0" smtClean="0">
                <a:latin typeface="+mn-lt"/>
              </a:rPr>
              <a:t>Windows 10</a:t>
            </a:r>
            <a:endParaRPr lang="en-GB" sz="3600" b="0" dirty="0">
              <a:latin typeface="+mn-lt"/>
            </a:endParaRPr>
          </a:p>
        </p:txBody>
      </p:sp>
    </p:spTree>
    <p:extLst>
      <p:ext uri="{BB962C8B-B14F-4D97-AF65-F5344CB8AC3E}">
        <p14:creationId xmlns:p14="http://schemas.microsoft.com/office/powerpoint/2010/main" val="100400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ru-RU" dirty="0" smtClean="0"/>
              <a:t>Чтение файла</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978569"/>
            <a:ext cx="11653522" cy="111411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600" dirty="0" smtClean="0">
                <a:gradFill>
                  <a:gsLst>
                    <a:gs pos="1250">
                      <a:schemeClr val="tx2"/>
                    </a:gs>
                    <a:gs pos="99000">
                      <a:schemeClr val="tx2"/>
                    </a:gs>
                  </a:gsLst>
                  <a:lin ang="5400000" scaled="0"/>
                </a:gradFill>
              </a:rPr>
              <a:t>Метод для чтения данных из файла в строку</a:t>
            </a:r>
            <a:endParaRPr lang="en-GB" sz="36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ru-RU" dirty="0" smtClean="0"/>
              <a:t>Хранилище учетных данных</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ru-RU" sz="3600" dirty="0" smtClean="0">
                <a:latin typeface="+mn-lt"/>
              </a:rPr>
              <a:t>Зашифрованное</a:t>
            </a:r>
            <a:r>
              <a:rPr lang="en-GB" sz="3600" dirty="0" smtClean="0">
                <a:latin typeface="+mn-lt"/>
              </a:rPr>
              <a:t>,</a:t>
            </a:r>
            <a:r>
              <a:rPr lang="ru-RU" sz="3600" dirty="0" smtClean="0">
                <a:latin typeface="+mn-lt"/>
              </a:rPr>
              <a:t> доступное по сети хранилище </a:t>
            </a:r>
            <a:br>
              <a:rPr lang="ru-RU" sz="3600" dirty="0" smtClean="0">
                <a:latin typeface="+mn-lt"/>
              </a:rPr>
            </a:br>
            <a:r>
              <a:rPr lang="ru-RU" sz="3600" dirty="0" smtClean="0">
                <a:latin typeface="+mn-lt"/>
              </a:rPr>
              <a:t>для объектов</a:t>
            </a:r>
            <a:r>
              <a:rPr lang="en-GB" sz="3600" dirty="0" smtClean="0">
                <a:latin typeface="+mn-lt"/>
              </a:rPr>
              <a:t> </a:t>
            </a:r>
            <a:r>
              <a:rPr lang="en-GB" sz="3600" dirty="0" err="1" smtClean="0">
                <a:latin typeface="+mn-lt"/>
              </a:rPr>
              <a:t>PasswordCredential</a:t>
            </a:r>
            <a:endParaRPr lang="en-GB" sz="3600" dirty="0">
              <a:latin typeface="+mn-lt"/>
            </a:endParaRP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416320"/>
          </a:xfrm>
          <a:prstGeom prst="rect">
            <a:avLst/>
          </a:prstGeom>
        </p:spPr>
        <p:txBody>
          <a:bodyPr wrap="square">
            <a:spAutoFit/>
          </a:bodyPr>
          <a:lstStyle/>
          <a:p>
            <a:r>
              <a:rPr lang="ru-RU" sz="2400" dirty="0" smtClean="0">
                <a:solidFill>
                  <a:schemeClr val="accent1"/>
                </a:solidFill>
              </a:rPr>
              <a:t>Приложения одного </a:t>
            </a:r>
            <a:r>
              <a:rPr lang="ru-RU" sz="2400" dirty="0">
                <a:solidFill>
                  <a:schemeClr val="accent1"/>
                </a:solidFill>
              </a:rPr>
              <a:t>автора могут использовать общие файлы и </a:t>
            </a:r>
            <a:r>
              <a:rPr lang="ru-RU" sz="2400" dirty="0" smtClean="0">
                <a:solidFill>
                  <a:schemeClr val="accent1"/>
                </a:solidFill>
              </a:rPr>
              <a:t>настройки</a:t>
            </a:r>
          </a:p>
          <a:p>
            <a:endParaRPr lang="ru-RU" sz="2400" dirty="0" smtClean="0">
              <a:solidFill>
                <a:schemeClr val="accent1"/>
              </a:solidFill>
            </a:endParaRPr>
          </a:p>
          <a:p>
            <a:r>
              <a:rPr lang="ru-RU" sz="2400" dirty="0" smtClean="0">
                <a:solidFill>
                  <a:schemeClr val="accent1"/>
                </a:solidFill>
              </a:rPr>
              <a:t>Папка представляется </a:t>
            </a:r>
            <a:r>
              <a:rPr lang="ru-RU" sz="2400" dirty="0">
                <a:solidFill>
                  <a:schemeClr val="accent1"/>
                </a:solidFill>
              </a:rPr>
              <a:t>автоматически</a:t>
            </a:r>
          </a:p>
          <a:p>
            <a:endParaRPr lang="ru-RU" sz="2400" dirty="0">
              <a:solidFill>
                <a:schemeClr val="accent1"/>
              </a:solidFill>
            </a:endParaRPr>
          </a:p>
          <a:p>
            <a:pPr>
              <a:defRPr/>
            </a:pPr>
            <a:r>
              <a:rPr lang="ru-RU" sz="2400" dirty="0" smtClean="0">
                <a:solidFill>
                  <a:schemeClr val="accent1"/>
                </a:solidFill>
              </a:rPr>
              <a:t>Необходимо создать подпапку</a:t>
            </a:r>
          </a:p>
          <a:p>
            <a:pPr>
              <a:defRPr/>
            </a:pPr>
            <a:r>
              <a:rPr lang="ru-RU" sz="2400" dirty="0">
                <a:solidFill>
                  <a:schemeClr val="accent1"/>
                </a:solidFill>
              </a:rPr>
              <a:t/>
            </a:r>
            <a:br>
              <a:rPr lang="ru-RU" sz="2400" dirty="0">
                <a:solidFill>
                  <a:schemeClr val="accent1"/>
                </a:solidFill>
              </a:rPr>
            </a:br>
            <a:r>
              <a:rPr lang="ru-RU" sz="2400" dirty="0">
                <a:solidFill>
                  <a:schemeClr val="accent1"/>
                </a:solidFill>
              </a:rPr>
              <a:t>Необходимо отредактировать манифест</a:t>
            </a: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Хранилище данных автора приложения</a:t>
            </a: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ru-RU" dirty="0" smtClean="0"/>
              <a:t>Стандартные папки</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8097" y="2536902"/>
            <a:ext cx="4938713" cy="2389187"/>
          </a:xfrm>
        </p:spPr>
        <p:txBody>
          <a:bodyPr/>
          <a:lstStyle/>
          <a:p>
            <a:r>
              <a:rPr lang="en-US" sz="2800" dirty="0" err="1">
                <a:latin typeface="+mn-lt"/>
                <a:cs typeface="Consolas" panose="020B0609020204030204" pitchFamily="49" charset="0"/>
              </a:rPr>
              <a:t>KnownFolders</a:t>
            </a:r>
            <a:r>
              <a:rPr lang="en-US" sz="2800" dirty="0">
                <a:latin typeface="+mn-lt"/>
              </a:rPr>
              <a:t> </a:t>
            </a:r>
            <a:r>
              <a:rPr lang="ru-RU" sz="2800" dirty="0" smtClean="0">
                <a:latin typeface="+mn-lt"/>
              </a:rPr>
              <a:t>предоставляют доступ к папкам</a:t>
            </a:r>
            <a:r>
              <a:rPr lang="en-US" sz="2800" dirty="0" smtClean="0">
                <a:latin typeface="+mn-lt"/>
              </a:rPr>
              <a:t>:</a:t>
            </a:r>
            <a:endParaRPr lang="en-US" sz="2800" dirty="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idx="4294967295"/>
          </p:nvPr>
        </p:nvSpPr>
        <p:spPr>
          <a:xfrm>
            <a:off x="331838" y="193036"/>
            <a:ext cx="11652250" cy="982662"/>
          </a:xfrm>
        </p:spPr>
        <p:txBody>
          <a:bodyPr/>
          <a:lstStyle/>
          <a:p>
            <a:r>
              <a:rPr lang="ru-RU" dirty="0" smtClean="0"/>
              <a:t>Доступ к файлам пользователя</a:t>
            </a:r>
            <a:endParaRPr lang="en-US" dirty="0"/>
          </a:p>
        </p:txBody>
      </p:sp>
      <p:sp>
        <p:nvSpPr>
          <p:cNvPr id="7" name="Rectangle 6"/>
          <p:cNvSpPr/>
          <p:nvPr/>
        </p:nvSpPr>
        <p:spPr>
          <a:xfrm>
            <a:off x="331838"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rPr>
              <a:t> </a:t>
            </a:r>
            <a:r>
              <a:rPr lang="en-US" sz="3200" dirty="0" smtClean="0">
                <a:latin typeface="+mn-lt"/>
              </a:rPr>
              <a:t>API </a:t>
            </a:r>
            <a:r>
              <a:rPr lang="ru-RU" sz="3200" dirty="0" smtClean="0">
                <a:latin typeface="+mn-lt"/>
              </a:rPr>
              <a:t>упрощают доступ к файлам пользователя из приложения</a:t>
            </a:r>
          </a:p>
          <a:p>
            <a:r>
              <a:rPr lang="ru-RU" sz="3200" dirty="0" smtClean="0">
                <a:latin typeface="+mn-lt"/>
              </a:rPr>
              <a:t>Файлы в </a:t>
            </a:r>
            <a:r>
              <a:rPr lang="en-US" sz="3200" dirty="0" err="1" smtClean="0">
                <a:latin typeface="+mn-lt"/>
                <a:cs typeface="Consolas" panose="020B0609020204030204" pitchFamily="49" charset="0"/>
              </a:rPr>
              <a:t>KnownFolders</a:t>
            </a:r>
            <a:r>
              <a:rPr lang="en-US" sz="3200" dirty="0" smtClean="0">
                <a:latin typeface="+mn-lt"/>
              </a:rPr>
              <a:t> </a:t>
            </a:r>
            <a:r>
              <a:rPr lang="ru-RU" sz="3200" dirty="0" smtClean="0">
                <a:latin typeface="+mn-lt"/>
              </a:rPr>
              <a:t>видимы для всех приложений </a:t>
            </a:r>
          </a:p>
          <a:p>
            <a:r>
              <a:rPr lang="ru-RU" sz="3200" dirty="0" smtClean="0">
                <a:latin typeface="+mn-lt"/>
              </a:rPr>
              <a:t>Возможно использовать </a:t>
            </a:r>
            <a:r>
              <a:rPr lang="en-US" sz="3200" dirty="0" err="1" smtClean="0">
                <a:latin typeface="+mn-lt"/>
              </a:rPr>
              <a:t>FileOpenPicker</a:t>
            </a:r>
            <a:r>
              <a:rPr lang="en-US" sz="3200" dirty="0" smtClean="0">
                <a:latin typeface="+mn-lt"/>
              </a:rPr>
              <a:t> </a:t>
            </a:r>
            <a:r>
              <a:rPr lang="en-US" sz="3200" dirty="0">
                <a:latin typeface="+mn-lt"/>
              </a:rPr>
              <a:t>API </a:t>
            </a:r>
            <a:r>
              <a:rPr lang="ru-RU" sz="3200" dirty="0" smtClean="0">
                <a:latin typeface="+mn-lt"/>
              </a:rPr>
              <a:t>в качестве альтернативы</a:t>
            </a: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ru-RU" dirty="0" smtClean="0"/>
              <a:t>Файловые диалоги</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Предлагает выбрать файл</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ru-RU" sz="1568" dirty="0" smtClean="0">
                <a:gradFill>
                  <a:gsLst>
                    <a:gs pos="2917">
                      <a:schemeClr val="tx1"/>
                    </a:gs>
                    <a:gs pos="30000">
                      <a:schemeClr val="tx1"/>
                    </a:gs>
                  </a:gsLst>
                  <a:lin ang="5400000" scaled="0"/>
                </a:gradFill>
              </a:rPr>
              <a:t>Другие приложения</a:t>
            </a:r>
            <a:r>
              <a:rPr lang="en-GB" sz="1568" dirty="0" smtClean="0">
                <a:gradFill>
                  <a:gsLst>
                    <a:gs pos="2917">
                      <a:schemeClr val="tx1"/>
                    </a:gs>
                    <a:gs pos="30000">
                      <a:schemeClr val="tx1"/>
                    </a:gs>
                  </a:gsLst>
                  <a:lin ang="5400000" scaled="0"/>
                </a:gradFill>
              </a:rPr>
              <a:t>…</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Предоставляет интерфейс</a:t>
            </a:r>
            <a:r>
              <a:rPr lang="en-GB" sz="2353" dirty="0" smtClean="0">
                <a:gradFill>
                  <a:gsLst>
                    <a:gs pos="2917">
                      <a:schemeClr val="tx1"/>
                    </a:gs>
                    <a:gs pos="30000">
                      <a:schemeClr val="tx1"/>
                    </a:gs>
                  </a:gsLst>
                  <a:lin ang="5400000" scaled="0"/>
                </a:gradFill>
              </a:rPr>
              <a:t> </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ru-RU" dirty="0" smtClean="0"/>
              <a:t>Файловые диалоги</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ru-RU" sz="2800" dirty="0" smtClean="0">
                <a:latin typeface="+mn-lt"/>
              </a:rPr>
              <a:t>Приложение не интересует откуда берутся файлы или куда отправляются </a:t>
            </a:r>
            <a:endParaRPr lang="en-US" sz="2800" dirty="0" smtClean="0">
              <a:latin typeface="+mn-lt"/>
            </a:endParaRPr>
          </a:p>
          <a:p>
            <a:pPr lvl="1"/>
            <a:endParaRPr lang="ru-RU" sz="2800" dirty="0" smtClean="0"/>
          </a:p>
          <a:p>
            <a:pPr lvl="1"/>
            <a:r>
              <a:rPr lang="ru-RU" sz="2800" dirty="0">
                <a:solidFill>
                  <a:schemeClr val="accent1"/>
                </a:solidFill>
              </a:rPr>
              <a:t>Простой </a:t>
            </a:r>
            <a:r>
              <a:rPr lang="ru-RU" sz="2800" dirty="0" smtClean="0">
                <a:solidFill>
                  <a:schemeClr val="accent1"/>
                </a:solidFill>
              </a:rPr>
              <a:t>доступ </a:t>
            </a:r>
            <a:r>
              <a:rPr lang="ru-RU" sz="2800" dirty="0">
                <a:solidFill>
                  <a:schemeClr val="accent1"/>
                </a:solidFill>
              </a:rPr>
              <a:t>к облаку, устройству или </a:t>
            </a:r>
            <a:r>
              <a:rPr lang="ru-RU" sz="2800" dirty="0" smtClean="0">
                <a:solidFill>
                  <a:schemeClr val="accent1"/>
                </a:solidFill>
              </a:rPr>
              <a:t>в другое приложение </a:t>
            </a:r>
            <a:r>
              <a:rPr lang="ru-RU" sz="2800" dirty="0">
                <a:solidFill>
                  <a:schemeClr val="accent1"/>
                </a:solidFill>
              </a:rPr>
              <a:t>для получения файла </a:t>
            </a:r>
          </a:p>
          <a:p>
            <a:pPr lvl="1"/>
            <a:endParaRPr lang="ru-RU" sz="2800" dirty="0" smtClean="0"/>
          </a:p>
          <a:p>
            <a:pPr lvl="1"/>
            <a:r>
              <a:rPr lang="ru-RU" sz="2800" dirty="0" smtClean="0">
                <a:solidFill>
                  <a:schemeClr val="accent1"/>
                </a:solidFill>
              </a:rPr>
              <a:t>Поддержка операций Открыть и Сохранить </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4" y="1204913"/>
            <a:ext cx="3924910" cy="5289672"/>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Содержание</a:t>
            </a: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ru-RU" dirty="0" smtClean="0"/>
              <a:t>Выбрать файл </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a:t>
            </a:r>
            <a:r>
              <a:rPr lang="ru-RU" sz="1800" dirty="0" smtClean="0">
                <a:solidFill>
                  <a:srgbClr val="008000"/>
                </a:solidFill>
                <a:highlight>
                  <a:srgbClr val="F2F2F2"/>
                </a:highlight>
                <a:latin typeface="Consolas" panose="020B0609020204030204" pitchFamily="49" charset="0"/>
              </a:rPr>
              <a:t>Создаем объект диалога</a:t>
            </a:r>
          </a:p>
          <a:p>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Пользователь хочет увидеть определенный тип файлов, применяем фильтр</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Открываем диалог, чтобы пользователь мог выбрать файл </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Действия с файлом</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3" name="Rectangle 2"/>
          <p:cNvSpPr/>
          <p:nvPr/>
        </p:nvSpPr>
        <p:spPr>
          <a:xfrm>
            <a:off x="3503066" y="4702608"/>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ru-RU" dirty="0" smtClean="0"/>
              <a:t>Сохранить файл</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a:t>
            </a:r>
            <a:r>
              <a:rPr lang="en-US" sz="1800" dirty="0" smtClean="0">
                <a:solidFill>
                  <a:srgbClr val="008000"/>
                </a:solidFill>
                <a:highlight>
                  <a:srgbClr val="F2F2F2"/>
                </a:highlight>
                <a:latin typeface="Consolas" panose="020B0609020204030204" pitchFamily="49" charset="0"/>
                <a:cs typeface="Consolas" panose="020B0609020204030204" pitchFamily="49" charset="0"/>
              </a:rPr>
              <a:t>/</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Создаем объект диалога</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Предлагаем пользователю тип, в котором он может сохранить файл</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Указываем имя файла по умолчанию, если пользователь не указал его или выбрал существующее</a:t>
            </a:r>
            <a:r>
              <a:rPr lang="en-US" sz="1800" dirty="0" smtClean="0">
                <a:solidFill>
                  <a:srgbClr val="008000"/>
                </a:solidFill>
                <a:latin typeface="Consolas" panose="020B0609020204030204" pitchFamily="49" charset="0"/>
                <a:cs typeface="Consolas" panose="020B0609020204030204" pitchFamily="49" charset="0"/>
              </a:rPr>
              <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Открываем диалог, чтобы пользователь сохранил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Сохраняем данные в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06110" y="5126121"/>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948901"/>
            <a:ext cx="11637012" cy="960199"/>
          </a:xfrm>
        </p:spPr>
        <p:txBody>
          <a:bodyPr/>
          <a:lstStyle/>
          <a:p>
            <a:r>
              <a:rPr lang="ru-RU" dirty="0" smtClean="0"/>
              <a:t>Демонстрация</a:t>
            </a:r>
            <a:endParaRPr lang="en-US" dirty="0"/>
          </a:p>
        </p:txBody>
      </p:sp>
      <p:sp>
        <p:nvSpPr>
          <p:cNvPr id="5" name="Text Placeholder 4"/>
          <p:cNvSpPr>
            <a:spLocks noGrp="1"/>
          </p:cNvSpPr>
          <p:nvPr>
            <p:ph sz="quarter" idx="4294967295"/>
          </p:nvPr>
        </p:nvSpPr>
        <p:spPr>
          <a:xfrm>
            <a:off x="10552113" y="6378575"/>
            <a:ext cx="1639887" cy="323850"/>
          </a:xfrm>
        </p:spPr>
        <p:txBody>
          <a:bodyPr/>
          <a:lstStyle/>
          <a:p>
            <a:r>
              <a:rPr lang="en-US" dirty="0" smtClean="0"/>
              <a:t>demo</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22</a:t>
            </a:fld>
            <a:endParaRPr lang="en-US"/>
          </a:p>
        </p:txBody>
      </p:sp>
    </p:spTree>
    <p:extLst>
      <p:ext uri="{BB962C8B-B14F-4D97-AF65-F5344CB8AC3E}">
        <p14:creationId xmlns:p14="http://schemas.microsoft.com/office/powerpoint/2010/main" val="361051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 (</a:t>
            </a:r>
            <a:r>
              <a:rPr lang="en-US" sz="1867" dirty="0" err="1" smtClean="0"/>
              <a:t>KnownFolders</a:t>
            </a:r>
            <a:r>
              <a:rPr lang="ru-RU" sz="1867" dirty="0" smtClean="0"/>
              <a:t>)</a:t>
            </a:r>
            <a:endParaRPr lang="en-US" sz="1867" dirty="0" smtClean="0"/>
          </a:p>
          <a:p>
            <a:pPr lvl="1"/>
            <a:endParaRPr lang="en-GB" sz="1867" dirty="0" smtClean="0"/>
          </a:p>
          <a:p>
            <a:pPr lvl="1"/>
            <a:endParaRPr lang="ru-RU" sz="1867" dirty="0"/>
          </a:p>
          <a:p>
            <a:pPr lvl="1"/>
            <a:endParaRPr lang="ru-RU" sz="1867" dirty="0" smtClean="0"/>
          </a:p>
          <a:p>
            <a:pPr lvl="1"/>
            <a:endParaRPr lang="ru-RU" sz="1867" dirty="0"/>
          </a:p>
          <a:p>
            <a:r>
              <a:rPr lang="ru-RU" sz="3200" dirty="0">
                <a:solidFill>
                  <a:schemeClr val="tx1"/>
                </a:solidFill>
                <a:latin typeface="+mn-lt"/>
              </a:rPr>
              <a:t>Ресурсы:</a:t>
            </a: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Заключение </a:t>
            </a: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3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ru-RU" dirty="0" smtClean="0"/>
              <a:t>Где расположены файлы</a:t>
            </a:r>
            <a:r>
              <a:rPr lang="en-GB" dirty="0" smtClean="0"/>
              <a:t>?</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ru-RU" sz="4000" dirty="0"/>
              <a:t>Д</a:t>
            </a:r>
            <a:r>
              <a:rPr lang="ru-RU" sz="4000" dirty="0" smtClean="0"/>
              <a:t>оступ к данным из приложения</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ru-RU" sz="1400" dirty="0" smtClean="0">
                <a:gradFill>
                  <a:gsLst>
                    <a:gs pos="0">
                      <a:srgbClr val="FFFFFF"/>
                    </a:gs>
                    <a:gs pos="100000">
                      <a:srgbClr val="FFFFFF"/>
                    </a:gs>
                  </a:gsLst>
                  <a:lin ang="5400000" scaled="0"/>
                </a:gradFill>
                <a:ea typeface="Segoe UI" pitchFamily="34" charset="0"/>
                <a:cs typeface="Segoe UI" pitchFamily="34" charset="0"/>
              </a:rPr>
              <a:t>Приложение</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solidFill>
                    <a:schemeClr val="bg1"/>
                  </a:solidFill>
                  <a:ea typeface="Segoe UI" pitchFamily="34" charset="0"/>
                  <a:cs typeface="Segoe UI" pitchFamily="34" charset="0"/>
                </a:rPr>
                <a:t>Папка приложения</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59554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Папки с данными </a:t>
            </a:r>
            <a:r>
              <a:rPr lang="ru-RU" sz="900" dirty="0" smtClean="0">
                <a:solidFill>
                  <a:schemeClr val="bg1"/>
                </a:solidFill>
                <a:ea typeface="Segoe UI" pitchFamily="34" charset="0"/>
                <a:cs typeface="Segoe UI" pitchFamily="34" charset="0"/>
              </a:rPr>
              <a:t>приложения</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lumMod val="95000"/>
                  </a:schemeClr>
                </a:solidFill>
                <a:ea typeface="Segoe UI" pitchFamily="34" charset="0"/>
                <a:cs typeface="Segoe UI" pitchFamily="34" charset="0"/>
              </a:rPr>
              <a:t>Общая папка </a:t>
            </a:r>
            <a:r>
              <a:rPr lang="ru-RU" sz="900" dirty="0" smtClean="0">
                <a:solidFill>
                  <a:schemeClr val="bg1">
                    <a:lumMod val="95000"/>
                  </a:schemeClr>
                </a:solidFill>
                <a:ea typeface="Segoe UI" pitchFamily="34" charset="0"/>
                <a:cs typeface="Segoe UI" pitchFamily="34" charset="0"/>
              </a:rPr>
              <a:t>автора</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1200" dirty="0" smtClean="0">
                <a:gradFill>
                  <a:gsLst>
                    <a:gs pos="0">
                      <a:srgbClr val="FFFFFF"/>
                    </a:gs>
                    <a:gs pos="100000">
                      <a:srgbClr val="FFFFFF"/>
                    </a:gs>
                  </a:gsLst>
                  <a:lin ang="5400000" scaled="0"/>
                </a:gradFill>
                <a:ea typeface="Segoe UI" pitchFamily="34" charset="0"/>
                <a:cs typeface="Segoe UI" pitchFamily="34" charset="0"/>
              </a:rPr>
              <a:t>Облако</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Данные учетных записей</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API </a:t>
            </a:r>
            <a:r>
              <a:rPr lang="ru-RU" sz="1200" dirty="0" smtClean="0">
                <a:gradFill>
                  <a:gsLst>
                    <a:gs pos="0">
                      <a:srgbClr val="FFFFFF"/>
                    </a:gs>
                    <a:gs pos="100000">
                      <a:srgbClr val="FFFFFF"/>
                    </a:gs>
                  </a:gsLst>
                  <a:lin ang="5400000" scaled="0"/>
                </a:gradFill>
                <a:ea typeface="Segoe UI" pitchFamily="34" charset="0"/>
                <a:cs typeface="Segoe UI" pitchFamily="34" charset="0"/>
              </a:rPr>
              <a:t>файловых </a:t>
            </a:r>
            <a:r>
              <a:rPr lang="en-GB" sz="1200" dirty="0" smtClean="0">
                <a:gradFill>
                  <a:gsLst>
                    <a:gs pos="0">
                      <a:srgbClr val="FFFFFF"/>
                    </a:gs>
                    <a:gs pos="100000">
                      <a:srgbClr val="FFFFFF"/>
                    </a:gs>
                  </a:gsLst>
                  <a:lin ang="5400000" scaled="0"/>
                </a:gradFill>
                <a:ea typeface="Segoe UI" pitchFamily="34" charset="0"/>
                <a:cs typeface="Segoe UI" pitchFamily="34" charset="0"/>
              </a:rPr>
              <a:t>Open/Save </a:t>
            </a:r>
            <a:r>
              <a:rPr lang="ru-RU" sz="1200" dirty="0" smtClean="0">
                <a:gradFill>
                  <a:gsLst>
                    <a:gs pos="0">
                      <a:srgbClr val="FFFFFF"/>
                    </a:gs>
                    <a:gs pos="100000">
                      <a:srgbClr val="FFFFFF"/>
                    </a:gs>
                  </a:gsLst>
                  <a:lin ang="5400000" scaled="0"/>
                </a:gradFill>
                <a:ea typeface="Segoe UI" pitchFamily="34" charset="0"/>
                <a:cs typeface="Segoe UI" pitchFamily="34" charset="0"/>
              </a:rPr>
              <a:t>диалогов</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Файловая система</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Стандартные папки</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ru-RU" dirty="0" smtClean="0"/>
              <a:t>Пакет</a:t>
            </a:r>
            <a:r>
              <a:rPr lang="en-US" dirty="0" smtClean="0"/>
              <a:t> </a:t>
            </a:r>
            <a:r>
              <a:rPr lang="ru-RU" dirty="0" smtClean="0"/>
              <a:t>и папки с данными приложения</a:t>
            </a:r>
            <a:r>
              <a:rPr lang="en-US" dirty="0" smtClean="0"/>
              <a:t> </a:t>
            </a:r>
            <a:br>
              <a:rPr lang="en-US" dirty="0" smtClean="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691107"/>
            </a:xfrm>
            <a:prstGeom prst="rect">
              <a:avLst/>
            </a:prstGeom>
            <a:noFill/>
          </p:spPr>
          <p:txBody>
            <a:bodyPr wrap="square" lIns="102360" tIns="51181" rIns="102360" bIns="51181">
              <a:spAutoFit/>
            </a:bodyPr>
            <a:lstStyle/>
            <a:p>
              <a:pPr algn="ctr" fontAlgn="base">
                <a:spcBef>
                  <a:spcPct val="0"/>
                </a:spcBef>
              </a:pPr>
              <a:r>
                <a:rPr lang="ru-RU" sz="1100" b="1" dirty="0" smtClean="0">
                  <a:solidFill>
                    <a:schemeClr val="bg1"/>
                  </a:solidFill>
                </a:rPr>
                <a:t>Локальный или доступный  по сети файл настройки</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ru-RU" sz="1400" b="1" dirty="0" smtClean="0">
                  <a:solidFill>
                    <a:prstClr val="white"/>
                  </a:solidFill>
                </a:rPr>
                <a:t>Приложение</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ru-RU" sz="1100" b="1" dirty="0" smtClean="0">
                  <a:solidFill>
                    <a:schemeClr val="bg1"/>
                  </a:solidFill>
                </a:rPr>
                <a:t>Создает</a:t>
              </a:r>
              <a:r>
                <a:rPr lang="en-US" sz="1100" b="1" dirty="0" smtClean="0">
                  <a:solidFill>
                    <a:schemeClr val="bg1"/>
                  </a:solidFill>
                </a:rPr>
                <a:t>/</a:t>
              </a:r>
              <a:r>
                <a:rPr lang="ru-RU" sz="1100" b="1" dirty="0" smtClean="0">
                  <a:solidFill>
                    <a:schemeClr val="bg1"/>
                  </a:solidFill>
                </a:rPr>
                <a:t>Управляет</a:t>
              </a:r>
              <a:endParaRPr lang="en-US" sz="1100" b="1" dirty="0">
                <a:solidFill>
                  <a:schemeClr val="bg1"/>
                </a:solidFill>
              </a:endParaRPr>
            </a:p>
            <a:p>
              <a:pPr algn="ctr"/>
              <a:r>
                <a:rPr lang="ru-RU" sz="1100" b="1" dirty="0">
                  <a:solidFill>
                    <a:schemeClr val="bg1"/>
                  </a:solidFill>
                </a:rPr>
                <a:t>ф</a:t>
              </a:r>
              <a:r>
                <a:rPr lang="ru-RU" sz="1100" b="1" dirty="0" smtClean="0">
                  <a:solidFill>
                    <a:schemeClr val="bg1"/>
                  </a:solidFill>
                </a:rPr>
                <a:t>айлами и настройками</a:t>
              </a:r>
              <a:endParaRPr lang="en-US" sz="1100" b="1" dirty="0">
                <a:solidFill>
                  <a:schemeClr val="bg1"/>
                </a:solidFill>
              </a:endParaRPr>
            </a:p>
          </p:txBody>
        </p:sp>
        <p:sp>
          <p:nvSpPr>
            <p:cNvPr id="63" name="Rectangle 62"/>
            <p:cNvSpPr>
              <a:spLocks noChangeAspect="1"/>
            </p:cNvSpPr>
            <p:nvPr/>
          </p:nvSpPr>
          <p:spPr>
            <a:xfrm>
              <a:off x="7231563" y="5318421"/>
              <a:ext cx="1245562" cy="493297"/>
            </a:xfrm>
            <a:prstGeom prst="rect">
              <a:avLst/>
            </a:prstGeom>
            <a:noFill/>
          </p:spPr>
          <p:txBody>
            <a:bodyPr wrap="square" lIns="102360" tIns="51181" rIns="102360" bIns="51181">
              <a:spAutoFit/>
            </a:bodyPr>
            <a:lstStyle/>
            <a:p>
              <a:pPr algn="ctr" fontAlgn="base">
                <a:spcBef>
                  <a:spcPct val="0"/>
                </a:spcBef>
              </a:pPr>
              <a:r>
                <a:rPr lang="ru-RU" sz="1050" b="1" dirty="0" smtClean="0">
                  <a:solidFill>
                    <a:schemeClr val="bg1"/>
                  </a:solidFill>
                </a:rPr>
                <a:t>Файлы приложения</a:t>
              </a:r>
              <a:endParaRPr lang="en-US" sz="1050" b="1" dirty="0">
                <a:solidFill>
                  <a:schemeClr val="bg1"/>
                </a:solidFill>
              </a:endParaRPr>
            </a:p>
          </p:txBody>
        </p:sp>
        <p:sp>
          <p:nvSpPr>
            <p:cNvPr id="64" name="TextBox 63"/>
            <p:cNvSpPr txBox="1">
              <a:spLocks noChangeAspect="1"/>
            </p:cNvSpPr>
            <p:nvPr/>
          </p:nvSpPr>
          <p:spPr>
            <a:xfrm>
              <a:off x="6819711" y="3890002"/>
              <a:ext cx="1725346" cy="842025"/>
            </a:xfrm>
            <a:prstGeom prst="rect">
              <a:avLst/>
            </a:prstGeom>
            <a:noFill/>
          </p:spPr>
          <p:txBody>
            <a:bodyPr wrap="square" lIns="102360" tIns="51181" rIns="102360" bIns="51181">
              <a:spAutoFit/>
            </a:bodyPr>
            <a:lstStyle/>
            <a:p>
              <a:pPr algn="ctr"/>
              <a:r>
                <a:rPr lang="ru-RU" sz="1600" b="1" dirty="0" smtClean="0">
                  <a:solidFill>
                    <a:schemeClr val="bg1"/>
                  </a:solidFill>
                </a:rPr>
                <a:t>Папка с данными приложения</a:t>
              </a:r>
              <a:endParaRPr lang="en-US" sz="1600" b="1" dirty="0">
                <a:solidFill>
                  <a:schemeClr val="bg1"/>
                </a:solidFill>
              </a:endParaRPr>
            </a:p>
          </p:txBody>
        </p:sp>
        <p:sp>
          <p:nvSpPr>
            <p:cNvPr id="65" name="Rectangle 64"/>
            <p:cNvSpPr>
              <a:spLocks noChangeAspect="1"/>
            </p:cNvSpPr>
            <p:nvPr/>
          </p:nvSpPr>
          <p:spPr>
            <a:xfrm>
              <a:off x="2687766" y="1814568"/>
              <a:ext cx="1828541" cy="441916"/>
            </a:xfrm>
            <a:prstGeom prst="rect">
              <a:avLst/>
            </a:prstGeom>
            <a:noFill/>
          </p:spPr>
          <p:txBody>
            <a:bodyPr wrap="square" lIns="102360" tIns="51181" rIns="102360" bIns="51181">
              <a:spAutoFit/>
            </a:bodyPr>
            <a:lstStyle/>
            <a:p>
              <a:pPr algn="ctr"/>
              <a:r>
                <a:rPr lang="ru-RU" sz="1100" b="1" dirty="0" smtClean="0">
                  <a:solidFill>
                    <a:schemeClr val="bg1"/>
                  </a:solidFill>
                </a:rPr>
                <a:t>Создает корневую папку для приложения </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349583"/>
            </a:xfrm>
            <a:prstGeom prst="rect">
              <a:avLst/>
            </a:prstGeom>
            <a:noFill/>
          </p:spPr>
          <p:txBody>
            <a:bodyPr wrap="square" lIns="102360" tIns="51181" rIns="102360" bIns="51181">
              <a:spAutoFit/>
            </a:bodyPr>
            <a:lstStyle/>
            <a:p>
              <a:pPr algn="ctr"/>
              <a:r>
                <a:rPr lang="ru-RU" sz="1600" b="1" dirty="0" smtClean="0">
                  <a:solidFill>
                    <a:schemeClr val="bg1"/>
                  </a:solidFill>
                </a:rPr>
                <a:t>Папка приложения</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API </a:t>
              </a:r>
              <a:r>
                <a:rPr lang="ru-RU" sz="1100" dirty="0" smtClean="0">
                  <a:solidFill>
                    <a:prstClr val="white"/>
                  </a:solidFill>
                </a:rPr>
                <a:t>Хранилища</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ru-RU" sz="1100" b="1" dirty="0" smtClean="0">
                  <a:solidFill>
                    <a:schemeClr val="bg1"/>
                  </a:solidFill>
                </a:rPr>
                <a:t>Установка</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ru-RU" sz="1100" b="1" dirty="0" smtClean="0">
                  <a:solidFill>
                    <a:schemeClr val="bg1"/>
                  </a:solidFill>
                </a:rPr>
                <a:t>Файл базы данных</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ru-RU" sz="1100" b="1" dirty="0" smtClean="0">
                  <a:solidFill>
                    <a:schemeClr val="bg1"/>
                  </a:solidFill>
                </a:rPr>
                <a:t>Файлы</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ru-RU" dirty="0" smtClean="0"/>
              <a:t>Прямой доступ к </a:t>
            </a:r>
            <a:r>
              <a:rPr lang="en-US" dirty="0" smtClean="0"/>
              <a:t>R/W </a:t>
            </a:r>
            <a:r>
              <a:rPr lang="ru-RU" dirty="0" smtClean="0"/>
              <a:t>хранилищу данных</a:t>
            </a:r>
            <a:endParaRPr lang="en-US" dirty="0"/>
          </a:p>
        </p:txBody>
      </p:sp>
      <p:grpSp>
        <p:nvGrpSpPr>
          <p:cNvPr id="18" name="Group 17"/>
          <p:cNvGrpSpPr/>
          <p:nvPr/>
        </p:nvGrpSpPr>
        <p:grpSpPr>
          <a:xfrm>
            <a:off x="539872" y="1423446"/>
            <a:ext cx="6760580" cy="3284772"/>
            <a:chOff x="498494" y="1423446"/>
            <a:chExt cx="12088913" cy="410451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ru-RU" sz="1100" dirty="0" smtClean="0"/>
                  <a:t>Другие устройства имеют доступ </a:t>
                </a:r>
                <a:br>
                  <a:rPr lang="ru-RU" sz="1100" dirty="0" smtClean="0"/>
                </a:br>
                <a:r>
                  <a:rPr lang="ru-RU" sz="1100" dirty="0" smtClean="0"/>
                  <a:t>к данным</a:t>
                </a:r>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ru-RU" sz="1100" dirty="0" smtClean="0"/>
                  <a:t>Локальные данные для использования в приложении</a:t>
                </a:r>
              </a:p>
            </p:txBody>
          </p:sp>
        </p:grpSp>
        <p:grpSp>
          <p:nvGrpSpPr>
            <p:cNvPr id="16" name="Group 15"/>
            <p:cNvGrpSpPr/>
            <p:nvPr/>
          </p:nvGrpSpPr>
          <p:grpSpPr>
            <a:xfrm>
              <a:off x="5442154" y="2210340"/>
              <a:ext cx="2629574" cy="1859644"/>
              <a:chOff x="7513384" y="2364509"/>
              <a:chExt cx="4200277" cy="2971835"/>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14" name="TextBox 13"/>
              <p:cNvSpPr txBox="1"/>
              <p:nvPr/>
            </p:nvSpPr>
            <p:spPr>
              <a:xfrm>
                <a:off x="7513384" y="4137890"/>
                <a:ext cx="4200277" cy="1198454"/>
              </a:xfrm>
              <a:prstGeom prst="rect">
                <a:avLst/>
              </a:prstGeom>
              <a:noFill/>
            </p:spPr>
            <p:txBody>
              <a:bodyPr wrap="square" rtlCol="0">
                <a:spAutoFit/>
              </a:bodyPr>
              <a:lstStyle/>
              <a:p>
                <a:r>
                  <a:rPr lang="ru-RU" sz="1100" dirty="0" smtClean="0"/>
                  <a:t>Используется как временное хранилище</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311405"/>
              <a:chOff x="7668981" y="2364509"/>
              <a:chExt cx="4454974" cy="5291850"/>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Данные</a:t>
                </a:r>
                <a:endParaRPr lang="en-US" sz="1100" dirty="0"/>
              </a:p>
            </p:txBody>
          </p:sp>
          <p:sp>
            <p:nvSpPr>
              <p:cNvPr id="26" name="TextBox 25"/>
              <p:cNvSpPr txBox="1"/>
              <p:nvPr/>
            </p:nvSpPr>
            <p:spPr>
              <a:xfrm>
                <a:off x="7668984" y="4091723"/>
                <a:ext cx="4454971" cy="3564636"/>
              </a:xfrm>
              <a:prstGeom prst="rect">
                <a:avLst/>
              </a:prstGeom>
              <a:noFill/>
            </p:spPr>
            <p:txBody>
              <a:bodyPr wrap="square" rtlCol="0">
                <a:spAutoFit/>
              </a:bodyPr>
              <a:lstStyle/>
              <a:p>
                <a:r>
                  <a:rPr lang="ru-RU" sz="1100" dirty="0" smtClean="0"/>
                  <a:t>Хранилище учетных данных</a:t>
                </a:r>
              </a:p>
              <a:p>
                <a:endParaRPr lang="en-US" sz="1100" dirty="0"/>
              </a:p>
              <a:p>
                <a:r>
                  <a:rPr lang="ru-RU" sz="1100" dirty="0" smtClean="0"/>
                  <a:t>Используется для хранения объектов </a:t>
                </a:r>
                <a:r>
                  <a:rPr lang="en-US" sz="1100" dirty="0" err="1" smtClean="0"/>
                  <a:t>PasswordCredential</a:t>
                </a:r>
                <a:r>
                  <a:rPr lang="en-US" sz="1100" dirty="0" smtClean="0"/>
                  <a:t> </a:t>
                </a:r>
                <a:endParaRPr lang="ru-RU" sz="1100" dirty="0" smtClean="0"/>
              </a:p>
              <a:p>
                <a:endParaRPr lang="ru-RU" sz="1100" dirty="0"/>
              </a:p>
              <a:p>
                <a:r>
                  <a:rPr lang="ru-RU" sz="1100" dirty="0" smtClean="0"/>
                  <a:t>Данные доступны между устройствами </a:t>
                </a:r>
                <a:endParaRPr lang="en-US" sz="1100" dirty="0"/>
              </a:p>
              <a:p>
                <a:endParaRPr lang="en-US" sz="1100" dirty="0"/>
              </a:p>
            </p:txBody>
          </p:sp>
        </p:grpSp>
        <p:grpSp>
          <p:nvGrpSpPr>
            <p:cNvPr id="27" name="Group 26"/>
            <p:cNvGrpSpPr/>
            <p:nvPr/>
          </p:nvGrpSpPr>
          <p:grpSpPr>
            <a:xfrm>
              <a:off x="7508826" y="2210340"/>
              <a:ext cx="2663232" cy="1830756"/>
              <a:chOff x="7349396" y="2364509"/>
              <a:chExt cx="4254040" cy="2925671"/>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30" name="TextBox 29"/>
              <p:cNvSpPr txBox="1"/>
              <p:nvPr/>
            </p:nvSpPr>
            <p:spPr>
              <a:xfrm>
                <a:off x="7349396" y="4091724"/>
                <a:ext cx="4254040" cy="1198456"/>
              </a:xfrm>
              <a:prstGeom prst="rect">
                <a:avLst/>
              </a:prstGeom>
              <a:noFill/>
            </p:spPr>
            <p:txBody>
              <a:bodyPr wrap="square" rtlCol="0">
                <a:spAutoFit/>
              </a:bodyPr>
              <a:lstStyle/>
              <a:p>
                <a:r>
                  <a:rPr lang="ru-RU" sz="1100" dirty="0" smtClean="0"/>
                  <a:t>Общее хранилище данных приложений одного автора</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ru-RU" dirty="0" smtClean="0"/>
              <a:t>Методы обращения к хранилищу</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a:t>
                      </a:r>
                      <a:r>
                        <a:rPr lang="ru-RU" sz="900" baseline="0" dirty="0" smtClean="0">
                          <a:solidFill>
                            <a:schemeClr val="accent4"/>
                          </a:solidFill>
                        </a:rPr>
                        <a:t> </a:t>
                      </a:r>
                      <a:r>
                        <a:rPr lang="ru-RU" sz="900" dirty="0" smtClean="0">
                          <a:solidFill>
                            <a:schemeClr val="accent4"/>
                          </a:solidFill>
                        </a:rPr>
                        <a:t>используйте </a:t>
                      </a:r>
                      <a:r>
                        <a:rPr lang="en-US" sz="900" dirty="0" err="1" smtClean="0">
                          <a:solidFill>
                            <a:schemeClr val="accent4"/>
                          </a:solidFill>
                        </a:rPr>
                        <a:t>Windows.Storage</a:t>
                      </a:r>
                      <a:r>
                        <a:rPr lang="en-US" sz="900" dirty="0" smtClean="0">
                          <a:solidFill>
                            <a:schemeClr val="accent4"/>
                          </a:solidFill>
                        </a:rPr>
                        <a:t> </a:t>
                      </a:r>
                      <a:br>
                        <a:rPr lang="en-US" sz="900" dirty="0" smtClean="0">
                          <a:solidFill>
                            <a:schemeClr val="accent4"/>
                          </a:solidFill>
                        </a:rPr>
                      </a:br>
                      <a:r>
                        <a:rPr lang="en-US" sz="900" dirty="0" smtClean="0">
                          <a:solidFill>
                            <a:schemeClr val="accent4"/>
                          </a:solidFill>
                        </a:rPr>
                        <a:t>API </a:t>
                      </a:r>
                      <a:r>
                        <a:rPr lang="ru-RU" sz="900" dirty="0" smtClean="0">
                          <a:solidFill>
                            <a:schemeClr val="accent4"/>
                          </a:solidFill>
                        </a:rPr>
                        <a:t>через </a:t>
                      </a:r>
                      <a:r>
                        <a:rPr lang="en-US" sz="900" dirty="0" smtClean="0">
                          <a:solidFill>
                            <a:schemeClr val="accent4"/>
                          </a:solidFill>
                        </a:rPr>
                        <a:t>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appdata:///local/</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 используйте </a:t>
                      </a:r>
                      <a:r>
                        <a:rPr lang="en-US" sz="900" dirty="0" err="1" smtClean="0">
                          <a:solidFill>
                            <a:schemeClr val="accent4"/>
                          </a:solidFill>
                        </a:rPr>
                        <a:t>Windows.Storage</a:t>
                      </a:r>
                      <a:r>
                        <a:rPr lang="en-US" sz="900" dirty="0" smtClean="0">
                          <a:solidFill>
                            <a:schemeClr val="accent4"/>
                          </a:solidFill>
                        </a:rPr>
                        <a:t> API </a:t>
                      </a:r>
                      <a:r>
                        <a:rPr lang="ru-RU" sz="900" dirty="0" smtClean="0">
                          <a:solidFill>
                            <a:schemeClr val="accent4"/>
                          </a:solidFill>
                        </a:rPr>
                        <a:t>через указание </a:t>
                      </a:r>
                      <a:r>
                        <a:rPr lang="en-US" sz="900" dirty="0" err="1" smtClean="0">
                          <a:solidFill>
                            <a:schemeClr val="accent4"/>
                          </a:solidFill>
                        </a:rPr>
                        <a:t>StorageFolder</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ru-RU" sz="6470" dirty="0" smtClean="0"/>
              <a:t>Хранение данных</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ru-RU" dirty="0" smtClean="0"/>
              <a:t>Запись файла</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93664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529" dirty="0" smtClean="0">
                <a:gradFill>
                  <a:gsLst>
                    <a:gs pos="1250">
                      <a:schemeClr val="tx2"/>
                    </a:gs>
                    <a:gs pos="99000">
                      <a:schemeClr val="tx2"/>
                    </a:gs>
                  </a:gsLst>
                  <a:lin ang="5400000" scaled="0"/>
                </a:gradFill>
              </a:rPr>
              <a:t>Метод для записи текста в файл</a:t>
            </a:r>
            <a:endParaRPr lang="en-GB" sz="3529" dirty="0">
              <a:gradFill>
                <a:gsLst>
                  <a:gs pos="1250">
                    <a:schemeClr val="tx2"/>
                  </a:gs>
                  <a:gs pos="99000">
                    <a:schemeClr val="tx2"/>
                  </a:gs>
                </a:gsLst>
                <a:lin ang="5400000" scaled="0"/>
              </a:gradFill>
            </a:endParaRP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1373</Words>
  <Application>Microsoft Office PowerPoint</Application>
  <PresentationFormat>Widescreen</PresentationFormat>
  <Paragraphs>211</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Lucida Grande</vt:lpstr>
      <vt:lpstr>Segoe UI</vt:lpstr>
      <vt:lpstr>Segoe UI Light</vt:lpstr>
      <vt:lpstr>Times New Roman</vt:lpstr>
      <vt:lpstr>Wingdings</vt:lpstr>
      <vt:lpstr>PPT%20Theme</vt:lpstr>
      <vt:lpstr>Файлы и хранение данных Разработка универсальных приложений  на Windows 10</vt:lpstr>
      <vt:lpstr>PowerPoint Presentation</vt:lpstr>
      <vt:lpstr>Где расположены файлы?</vt:lpstr>
      <vt:lpstr>Доступ к данным из приложения</vt:lpstr>
      <vt:lpstr>Пакет и папки с данными приложения  </vt:lpstr>
      <vt:lpstr>Прямой доступ к R/W хранилищу данных</vt:lpstr>
      <vt:lpstr>Методы обращения к хранилищу</vt:lpstr>
      <vt:lpstr>Хранение данных</vt:lpstr>
      <vt:lpstr>Запись файла</vt:lpstr>
      <vt:lpstr>Чтение файла</vt:lpstr>
      <vt:lpstr>Хранилище учетных данных</vt:lpstr>
      <vt:lpstr>PowerPoint Presentation</vt:lpstr>
      <vt:lpstr>Стандартные папки</vt:lpstr>
      <vt:lpstr>Доступ к файлам пользователя</vt:lpstr>
      <vt:lpstr>KnownFolders</vt:lpstr>
      <vt:lpstr>Файловые диалоги</vt:lpstr>
      <vt:lpstr>FileOpenPicker/FileSavePicker </vt:lpstr>
      <vt:lpstr>FileOpenPicker/FileSavePicker </vt:lpstr>
      <vt:lpstr>Файловые диалоги</vt:lpstr>
      <vt:lpstr>Выбрать файл </vt:lpstr>
      <vt:lpstr>Сохранить файл</vt:lpstr>
      <vt:lpstr>Демонстрация</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2015-12-06T20:48:16Z</dcterms:modified>
</cp:coreProperties>
</file>