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5" r:id="rId1"/>
  </p:sldMasterIdLst>
  <p:notesMasterIdLst>
    <p:notesMasterId r:id="rId27"/>
  </p:notesMasterIdLst>
  <p:sldIdLst>
    <p:sldId id="318" r:id="rId2"/>
    <p:sldId id="257" r:id="rId3"/>
    <p:sldId id="259" r:id="rId4"/>
    <p:sldId id="314" r:id="rId5"/>
    <p:sldId id="261" r:id="rId6"/>
    <p:sldId id="262" r:id="rId7"/>
    <p:sldId id="268" r:id="rId8"/>
    <p:sldId id="267" r:id="rId9"/>
    <p:sldId id="269" r:id="rId10"/>
    <p:sldId id="270" r:id="rId11"/>
    <p:sldId id="309" r:id="rId12"/>
    <p:sldId id="317" r:id="rId13"/>
    <p:sldId id="278" r:id="rId14"/>
    <p:sldId id="281" r:id="rId15"/>
    <p:sldId id="279" r:id="rId16"/>
    <p:sldId id="286" r:id="rId17"/>
    <p:sldId id="288" r:id="rId18"/>
    <p:sldId id="316" r:id="rId19"/>
    <p:sldId id="289" r:id="rId20"/>
    <p:sldId id="306" r:id="rId21"/>
    <p:sldId id="307" r:id="rId22"/>
    <p:sldId id="319" r:id="rId23"/>
    <p:sldId id="315" r:id="rId24"/>
    <p:sldId id="320" r:id="rId25"/>
    <p:sldId id="32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10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58" autoAdjust="0"/>
    <p:restoredTop sz="74457" autoAdjust="0"/>
  </p:normalViewPr>
  <p:slideViewPr>
    <p:cSldViewPr snapToGrid="0">
      <p:cViewPr varScale="1">
        <p:scale>
          <a:sx n="52" d="100"/>
          <a:sy n="52" d="100"/>
        </p:scale>
        <p:origin x="418" y="36"/>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1C734E-82A9-4C7C-898E-CADFD1D2FFAD}" type="datetimeFigureOut">
              <a:rPr lang="en-GB" smtClean="0"/>
              <a:t>07/12/2015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AB4647-7887-4ABA-813C-F50384827C09}" type="slidenum">
              <a:rPr lang="en-GB" smtClean="0"/>
              <a:t>‹#›</a:t>
            </a:fld>
            <a:endParaRPr lang="en-GB"/>
          </a:p>
        </p:txBody>
      </p:sp>
    </p:spTree>
    <p:extLst>
      <p:ext uri="{BB962C8B-B14F-4D97-AF65-F5344CB8AC3E}">
        <p14:creationId xmlns:p14="http://schemas.microsoft.com/office/powerpoint/2010/main" val="395964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12/7/2015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991038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ru-RU" dirty="0" smtClean="0"/>
              <a:t>Приложения могут получить доступ к любому типу файлов </a:t>
            </a:r>
          </a:p>
          <a:p>
            <a:pPr lvl="1"/>
            <a:r>
              <a:rPr lang="ru-RU" dirty="0" smtClean="0"/>
              <a:t>Позволяет приложению получить доступ к файлам вне папки с данными приложения Доступ к файлам из библиотек </a:t>
            </a:r>
            <a:r>
              <a:rPr lang="en-US" dirty="0" smtClean="0"/>
              <a:t>Pictures, Videos </a:t>
            </a:r>
            <a:r>
              <a:rPr lang="ru-RU" dirty="0" smtClean="0"/>
              <a:t>без использования </a:t>
            </a:r>
            <a:r>
              <a:rPr lang="en-US" dirty="0" err="1" smtClean="0"/>
              <a:t>KnownFolders</a:t>
            </a:r>
            <a:r>
              <a:rPr lang="en-US" dirty="0" smtClean="0"/>
              <a:t> API (</a:t>
            </a:r>
            <a:r>
              <a:rPr lang="ru-RU" dirty="0" smtClean="0"/>
              <a:t>необходимо прописывать в возможностях</a:t>
            </a:r>
            <a:r>
              <a:rPr lang="en-US" dirty="0" smtClean="0"/>
              <a:t>) </a:t>
            </a:r>
            <a:endParaRPr lang="ru-RU" dirty="0" smtClean="0"/>
          </a:p>
          <a:p>
            <a:pPr lvl="1"/>
            <a:endParaRPr lang="ru-RU"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r>
              <a:rPr lang="ru-RU" dirty="0" smtClean="0"/>
              <a:t>Сохраняет в облако, на устройство или в приложение </a:t>
            </a:r>
          </a:p>
          <a:p>
            <a:pPr lvl="1"/>
            <a:endParaRPr lang="ru-RU" dirty="0" smtClean="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12/7/2015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310578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685800">
              <a:defRPr>
                <a:solidFill>
                  <a:schemeClr val="tx1"/>
                </a:solidFill>
                <a:latin typeface="Segoe UI" pitchFamily="34" charset="0"/>
                <a:cs typeface="Arial" pitchFamily="34" charset="0"/>
              </a:defRPr>
            </a:lvl1pPr>
            <a:lvl2pPr marL="742950" indent="-285750" defTabSz="685800">
              <a:defRPr>
                <a:solidFill>
                  <a:schemeClr val="tx1"/>
                </a:solidFill>
                <a:latin typeface="Segoe UI" pitchFamily="34" charset="0"/>
                <a:cs typeface="Arial" pitchFamily="34" charset="0"/>
              </a:defRPr>
            </a:lvl2pPr>
            <a:lvl3pPr marL="1143000" indent="-228600" defTabSz="685800">
              <a:defRPr>
                <a:solidFill>
                  <a:schemeClr val="tx1"/>
                </a:solidFill>
                <a:latin typeface="Segoe UI" pitchFamily="34" charset="0"/>
                <a:cs typeface="Arial" pitchFamily="34" charset="0"/>
              </a:defRPr>
            </a:lvl3pPr>
            <a:lvl4pPr marL="1600200" indent="-228600" defTabSz="685800">
              <a:defRPr>
                <a:solidFill>
                  <a:schemeClr val="tx1"/>
                </a:solidFill>
                <a:latin typeface="Segoe UI" pitchFamily="34" charset="0"/>
                <a:cs typeface="Arial" pitchFamily="34" charset="0"/>
              </a:defRPr>
            </a:lvl4pPr>
            <a:lvl5pPr marL="2057400" indent="-228600" defTabSz="685800">
              <a:defRPr>
                <a:solidFill>
                  <a:schemeClr val="tx1"/>
                </a:solidFill>
                <a:latin typeface="Segoe UI" pitchFamily="34" charset="0"/>
                <a:cs typeface="Arial" pitchFamily="34" charset="0"/>
              </a:defRPr>
            </a:lvl5pPr>
            <a:lvl6pPr marL="2514600" indent="-228600" defTabSz="685800" fontAlgn="base">
              <a:spcBef>
                <a:spcPct val="0"/>
              </a:spcBef>
              <a:spcAft>
                <a:spcPct val="0"/>
              </a:spcAft>
              <a:defRPr>
                <a:solidFill>
                  <a:schemeClr val="tx1"/>
                </a:solidFill>
                <a:latin typeface="Segoe UI" pitchFamily="34" charset="0"/>
                <a:cs typeface="Arial" pitchFamily="34" charset="0"/>
              </a:defRPr>
            </a:lvl6pPr>
            <a:lvl7pPr marL="2971800" indent="-228600" defTabSz="685800" fontAlgn="base">
              <a:spcBef>
                <a:spcPct val="0"/>
              </a:spcBef>
              <a:spcAft>
                <a:spcPct val="0"/>
              </a:spcAft>
              <a:defRPr>
                <a:solidFill>
                  <a:schemeClr val="tx1"/>
                </a:solidFill>
                <a:latin typeface="Segoe UI" pitchFamily="34" charset="0"/>
                <a:cs typeface="Arial" pitchFamily="34" charset="0"/>
              </a:defRPr>
            </a:lvl7pPr>
            <a:lvl8pPr marL="3429000" indent="-228600" defTabSz="685800" fontAlgn="base">
              <a:spcBef>
                <a:spcPct val="0"/>
              </a:spcBef>
              <a:spcAft>
                <a:spcPct val="0"/>
              </a:spcAft>
              <a:defRPr>
                <a:solidFill>
                  <a:schemeClr val="tx1"/>
                </a:solidFill>
                <a:latin typeface="Segoe UI" pitchFamily="34" charset="0"/>
                <a:cs typeface="Arial" pitchFamily="34" charset="0"/>
              </a:defRPr>
            </a:lvl8pPr>
            <a:lvl9pPr marL="3886200" indent="-228600" defTabSz="685800" fontAlgn="base">
              <a:spcBef>
                <a:spcPct val="0"/>
              </a:spcBef>
              <a:spcAft>
                <a:spcPct val="0"/>
              </a:spcAft>
              <a:defRPr>
                <a:solidFill>
                  <a:schemeClr val="tx1"/>
                </a:solidFill>
                <a:latin typeface="Segoe UI" pitchFamily="34" charset="0"/>
                <a:cs typeface="Arial" pitchFamily="34" charset="0"/>
              </a:defRPr>
            </a:lvl9pPr>
          </a:lstStyle>
          <a:p>
            <a:pPr fontAlgn="base">
              <a:spcBef>
                <a:spcPct val="0"/>
              </a:spcBef>
              <a:spcAft>
                <a:spcPct val="0"/>
              </a:spcAft>
            </a:pPr>
            <a:endParaRPr lang="en-US">
              <a:latin typeface="Calibri" pitchFamily="34" charset="0"/>
            </a:endParaRPr>
          </a:p>
        </p:txBody>
      </p:sp>
      <p:sp>
        <p:nvSpPr>
          <p:cNvPr id="73732"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63E8B34E-B922-4962-9FB0-F05FDA8499D7}" type="datetime8">
              <a:rPr lang="en-US"/>
              <a:pPr defTabSz="912813" fontAlgn="base">
                <a:spcBef>
                  <a:spcPct val="0"/>
                </a:spcBef>
                <a:spcAft>
                  <a:spcPct val="0"/>
                </a:spcAft>
              </a:pPr>
              <a:t>12/7/2015 12:40 AM</a:t>
            </a:fld>
            <a:endParaRPr lang="en-US"/>
          </a:p>
        </p:txBody>
      </p:sp>
      <p:sp>
        <p:nvSpPr>
          <p:cNvPr id="7373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A1EF5684-E3A9-43B6-95B2-0B463CC8A24C}" type="slidenum">
              <a:rPr lang="en-US"/>
              <a:pPr defTabSz="912813" fontAlgn="base">
                <a:spcBef>
                  <a:spcPct val="0"/>
                </a:spcBef>
                <a:spcAft>
                  <a:spcPct val="0"/>
                </a:spcAft>
              </a:pPr>
              <a:t>25</a:t>
            </a:fld>
            <a:endParaRPr lang="en-US"/>
          </a:p>
        </p:txBody>
      </p:sp>
      <p:sp>
        <p:nvSpPr>
          <p:cNvPr id="73734"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r>
              <a:rPr lang="en-US">
                <a:solidFill>
                  <a:srgbClr val="000000"/>
                </a:solidFill>
              </a:rPr>
              <a:t>© 2010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630349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a:lnSpc>
                <a:spcPct val="100000"/>
              </a:lnSpc>
            </a:pPr>
            <a:r>
              <a:rPr lang="en-US" sz="1200" dirty="0" smtClean="0"/>
              <a:t>Package Manager </a:t>
            </a:r>
            <a:r>
              <a:rPr lang="ru-RU" sz="1200" dirty="0" smtClean="0"/>
              <a:t>устанавливает все файлы приложения</a:t>
            </a:r>
            <a:r>
              <a:rPr lang="en-US" sz="1200" dirty="0" smtClean="0"/>
              <a:t> </a:t>
            </a:r>
            <a:r>
              <a:rPr lang="ru-RU" sz="1200" dirty="0" smtClean="0"/>
              <a:t>в папку</a:t>
            </a:r>
            <a:r>
              <a:rPr lang="en-US" sz="1200" dirty="0" smtClean="0"/>
              <a:t> </a:t>
            </a:r>
            <a:r>
              <a:rPr lang="ru-RU" sz="1200" dirty="0" smtClean="0"/>
              <a:t>«</a:t>
            </a:r>
            <a:r>
              <a:rPr lang="en-US" sz="1200" dirty="0" smtClean="0"/>
              <a:t>App package Folder</a:t>
            </a:r>
            <a:r>
              <a:rPr lang="ru-RU" sz="1200" dirty="0" smtClean="0"/>
              <a:t>»</a:t>
            </a:r>
            <a:endParaRPr lang="en-US" sz="1200" dirty="0" smtClean="0"/>
          </a:p>
          <a:p>
            <a:pPr>
              <a:lnSpc>
                <a:spcPct val="100000"/>
              </a:lnSpc>
            </a:pPr>
            <a:r>
              <a:rPr lang="ru-RU" sz="1200" dirty="0" smtClean="0"/>
              <a:t>Приложение имеет доступ «</a:t>
            </a:r>
            <a:r>
              <a:rPr lang="en-US" sz="1200" dirty="0" smtClean="0"/>
              <a:t>Read-only</a:t>
            </a:r>
            <a:r>
              <a:rPr lang="ru-RU" sz="1200" dirty="0" smtClean="0"/>
              <a:t>» </a:t>
            </a:r>
          </a:p>
          <a:p>
            <a:pPr>
              <a:lnSpc>
                <a:spcPct val="100000"/>
              </a:lnSpc>
            </a:pPr>
            <a:r>
              <a:rPr lang="ru-RU" sz="1200" dirty="0" smtClean="0"/>
              <a:t>Приложение сохраняет данные в локальной папке</a:t>
            </a:r>
            <a:r>
              <a:rPr lang="en-US" sz="1200" dirty="0" smtClean="0"/>
              <a:t/>
            </a:r>
            <a:br>
              <a:rPr lang="en-US" sz="1200" dirty="0" smtClean="0"/>
            </a:br>
            <a:r>
              <a:rPr lang="ru-RU" sz="1200" dirty="0" smtClean="0"/>
              <a:t>«</a:t>
            </a:r>
            <a:r>
              <a:rPr lang="en-US" sz="1200" dirty="0" smtClean="0"/>
              <a:t>Local Folder</a:t>
            </a:r>
            <a:r>
              <a:rPr lang="ru-RU" sz="1200" dirty="0" smtClean="0"/>
              <a:t>»</a:t>
            </a:r>
            <a:endParaRPr lang="en-US" sz="1200" dirty="0" smtClean="0"/>
          </a:p>
          <a:p>
            <a:pPr>
              <a:lnSpc>
                <a:spcPct val="100000"/>
              </a:lnSpc>
            </a:pPr>
            <a:r>
              <a:rPr lang="ru-RU" sz="1200" dirty="0" smtClean="0"/>
              <a:t>Настройки и свойства в приложение в </a:t>
            </a:r>
            <a:r>
              <a:rPr lang="en-US" sz="1200" dirty="0" smtClean="0"/>
              <a:t>settings dictionaries</a:t>
            </a:r>
          </a:p>
          <a:p>
            <a:pPr>
              <a:lnSpc>
                <a:spcPct val="100000"/>
              </a:lnSpc>
            </a:pPr>
            <a:r>
              <a:rPr lang="ru-RU" sz="1200" dirty="0" smtClean="0"/>
              <a:t>Данные в файлах</a:t>
            </a:r>
            <a:endParaRPr lang="en-US" sz="1200" dirty="0" smtClean="0"/>
          </a:p>
          <a:p>
            <a:pPr>
              <a:lnSpc>
                <a:spcPct val="100000"/>
              </a:lnSpc>
            </a:pPr>
            <a:r>
              <a:rPr lang="ru-RU" sz="1200" dirty="0" smtClean="0"/>
              <a:t>Структурированные данные в файлах базы данных</a:t>
            </a:r>
            <a:endParaRPr lang="en-US" sz="1200" dirty="0" smtClean="0"/>
          </a:p>
          <a:p>
            <a:pPr>
              <a:lnSpc>
                <a:spcPct val="115000"/>
              </a:lnSpc>
              <a:spcBef>
                <a:spcPts val="1000"/>
              </a:spcBef>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pPr/>
              <a:t>5</a:t>
            </a:fld>
            <a:endParaRPr lang="en-US"/>
          </a:p>
        </p:txBody>
      </p:sp>
    </p:spTree>
    <p:extLst>
      <p:ext uri="{BB962C8B-B14F-4D97-AF65-F5344CB8AC3E}">
        <p14:creationId xmlns:p14="http://schemas.microsoft.com/office/powerpoint/2010/main" val="3000917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12/7/2015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564601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E6C1CF0-316C-4904-A0F9-3EEDE72BDC86}" type="slidenum">
              <a:rPr lang="en-US" smtClean="0"/>
              <a:t>7</a:t>
            </a:fld>
            <a:endParaRPr lang="en-US"/>
          </a:p>
        </p:txBody>
      </p:sp>
    </p:spTree>
    <p:extLst>
      <p:ext uri="{BB962C8B-B14F-4D97-AF65-F5344CB8AC3E}">
        <p14:creationId xmlns:p14="http://schemas.microsoft.com/office/powerpoint/2010/main" val="2823153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12/7/2015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962220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KnownFolders</a:t>
            </a:r>
            <a:r>
              <a:rPr lang="en-GB" dirty="0" smtClean="0"/>
              <a:t> </a:t>
            </a:r>
            <a:r>
              <a:rPr lang="ru-RU" dirty="0" smtClean="0"/>
              <a:t>позволяют получить прямой доступ к папкам с файлами пользователей</a:t>
            </a:r>
            <a:r>
              <a:rPr lang="en-GB" dirty="0" smtClean="0"/>
              <a:t/>
            </a:r>
            <a:br>
              <a:rPr lang="en-GB" dirty="0" smtClean="0"/>
            </a:br>
            <a:r>
              <a:rPr lang="en-GB" sz="800" dirty="0" smtClean="0"/>
              <a:t/>
            </a:r>
            <a:br>
              <a:rPr lang="en-GB" sz="800" dirty="0" smtClean="0"/>
            </a:br>
            <a:r>
              <a:rPr lang="en-GB" sz="800" dirty="0" smtClean="0"/>
              <a:t>(</a:t>
            </a:r>
            <a:r>
              <a:rPr lang="ru-RU" sz="800" dirty="0" smtClean="0"/>
              <a:t>не забудьте указать это в возможностях</a:t>
            </a:r>
            <a:r>
              <a:rPr lang="en-GB" sz="800" dirty="0" smtClean="0"/>
              <a:t> Capabilities)</a:t>
            </a:r>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12/7/2015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231858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ru-RU" dirty="0" smtClean="0"/>
              <a:t>Вместо того, чтобы искать во всех возможных местах на устройствах для конкретного типа файла, программа может запросить единый список всех файлов </a:t>
            </a:r>
            <a:br>
              <a:rPr lang="ru-RU" dirty="0" smtClean="0"/>
            </a:br>
            <a:r>
              <a:rPr lang="ru-RU" dirty="0" smtClean="0"/>
              <a:t>Это включает в себя файлы на карте памяти SD (если она установлена ​​) вместе с файлами , сохраненными  на устройстве</a:t>
            </a:r>
          </a:p>
          <a:p>
            <a:pPr marL="0" marR="0" lvl="1" indent="0" algn="l" defTabSz="914400" rtl="0" eaLnBrk="1" fontAlgn="auto" latinLnBrk="0" hangingPunct="1">
              <a:lnSpc>
                <a:spcPct val="100000"/>
              </a:lnSpc>
              <a:spcBef>
                <a:spcPts val="0"/>
              </a:spcBef>
              <a:spcAft>
                <a:spcPts val="0"/>
              </a:spcAft>
              <a:buClrTx/>
              <a:buSzTx/>
              <a:buFontTx/>
              <a:buNone/>
              <a:tabLst/>
              <a:defRPr/>
            </a:pPr>
            <a:endParaRPr lang="ru-RU"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ru-RU" dirty="0"/>
          </a:p>
        </p:txBody>
      </p:sp>
      <p:sp>
        <p:nvSpPr>
          <p:cNvPr id="4" name="Slide Number Placeholder 3"/>
          <p:cNvSpPr>
            <a:spLocks noGrp="1"/>
          </p:cNvSpPr>
          <p:nvPr>
            <p:ph type="sldNum" sz="quarter" idx="10"/>
          </p:nvPr>
        </p:nvSpPr>
        <p:spPr/>
        <p:txBody>
          <a:bodyPr/>
          <a:lstStyle/>
          <a:p>
            <a:fld id="{29AB4647-7887-4ABA-813C-F50384827C09}" type="slidenum">
              <a:rPr lang="en-GB" smtClean="0"/>
              <a:t>15</a:t>
            </a:fld>
            <a:endParaRPr lang="en-GB"/>
          </a:p>
        </p:txBody>
      </p:sp>
    </p:spTree>
    <p:extLst>
      <p:ext uri="{BB962C8B-B14F-4D97-AF65-F5344CB8AC3E}">
        <p14:creationId xmlns:p14="http://schemas.microsoft.com/office/powerpoint/2010/main" val="2602423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12/7/2015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729701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12/7/2015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692879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accent1"/>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
        <p:nvSpPr>
          <p:cNvPr id="35" name="Subtitle 2"/>
          <p:cNvSpPr>
            <a:spLocks noGrp="1"/>
          </p:cNvSpPr>
          <p:nvPr>
            <p:ph type="subTitle" idx="1" hasCustomPrompt="1"/>
          </p:nvPr>
        </p:nvSpPr>
        <p:spPr>
          <a:xfrm>
            <a:off x="728296" y="3431828"/>
            <a:ext cx="7608765" cy="2238552"/>
          </a:xfrm>
        </p:spPr>
        <p:txBody>
          <a:bodyPr/>
          <a:lstStyle>
            <a:lvl1pPr marL="0" indent="0" algn="l">
              <a:spcBef>
                <a:spcPts val="800"/>
              </a:spcBef>
              <a:buNone/>
              <a:defRPr sz="3733">
                <a:solidFill>
                  <a:schemeClr val="bg1"/>
                </a:solidFill>
                <a:latin typeface="+mj-lt"/>
              </a:defRPr>
            </a:lvl1pPr>
            <a:lvl2pPr marL="457189" indent="0" algn="ctr">
              <a:buNone/>
              <a:defRPr sz="2000"/>
            </a:lvl2pPr>
            <a:lvl3pPr marL="914377" indent="0" algn="ctr">
              <a:buNone/>
              <a:defRPr sz="1867"/>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smtClean="0"/>
              <a:t>Click to edit subtitle</a:t>
            </a:r>
            <a:endParaRPr lang="en-US" dirty="0"/>
          </a:p>
        </p:txBody>
      </p:sp>
    </p:spTree>
    <p:extLst>
      <p:ext uri="{BB962C8B-B14F-4D97-AF65-F5344CB8AC3E}">
        <p14:creationId xmlns:p14="http://schemas.microsoft.com/office/powerpoint/2010/main" val="256009033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03">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35856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3854936" y="1187620"/>
            <a:ext cx="8337063"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2644867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04">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8342722" y="1187620"/>
            <a:ext cx="3849278"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275395" y="1187620"/>
            <a:ext cx="8067824"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2533208018"/>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3" name="Rectangle 2"/>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597056544"/>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640432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02169827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Photo Light">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smtClean="0"/>
              <a:t>Click icon to add picture</a:t>
            </a:r>
            <a:endParaRPr lang="en-US" dirty="0"/>
          </a:p>
        </p:txBody>
      </p:sp>
      <p:sp>
        <p:nvSpPr>
          <p:cNvPr id="2" name="Title 1"/>
          <p:cNvSpPr>
            <a:spLocks noGrp="1"/>
          </p:cNvSpPr>
          <p:nvPr>
            <p:ph type="ctrTitle" hasCustomPrompt="1"/>
          </p:nvPr>
        </p:nvSpPr>
        <p:spPr>
          <a:xfrm>
            <a:off x="269239" y="2579601"/>
            <a:ext cx="5378548" cy="1698798"/>
          </a:xfrm>
        </p:spPr>
        <p:txBody>
          <a:bodyPr wrap="square" anchor="ctr" anchorCtr="0">
            <a:spAutoFit/>
          </a:bodyPr>
          <a:lstStyle>
            <a:lvl1pPr algn="l">
              <a:defRPr sz="5333">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291589617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Photo Dark">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smtClean="0"/>
              <a:t>Click icon to add picture</a:t>
            </a:r>
            <a:endParaRPr lang="en-US" dirty="0"/>
          </a:p>
        </p:txBody>
      </p:sp>
      <p:sp>
        <p:nvSpPr>
          <p:cNvPr id="2" name="Title 1"/>
          <p:cNvSpPr>
            <a:spLocks noGrp="1"/>
          </p:cNvSpPr>
          <p:nvPr>
            <p:ph type="ctrTitle" hasCustomPrompt="1"/>
          </p:nvPr>
        </p:nvSpPr>
        <p:spPr>
          <a:xfrm>
            <a:off x="269239" y="2579601"/>
            <a:ext cx="5378548" cy="1698798"/>
          </a:xfrm>
        </p:spPr>
        <p:txBody>
          <a:bodyPr wrap="square" anchor="ctr" anchorCtr="0">
            <a:spAutoFit/>
          </a:bodyPr>
          <a:lstStyle>
            <a:lvl1pPr algn="l">
              <a:defRPr sz="5333">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34877289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Photo Color">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smtClean="0"/>
              <a:t>Click icon to add picture</a:t>
            </a:r>
            <a:endParaRPr lang="en-US" dirty="0"/>
          </a:p>
        </p:txBody>
      </p:sp>
      <p:sp>
        <p:nvSpPr>
          <p:cNvPr id="2" name="Title 1"/>
          <p:cNvSpPr>
            <a:spLocks noGrp="1"/>
          </p:cNvSpPr>
          <p:nvPr>
            <p:ph type="ctrTitle" hasCustomPrompt="1"/>
          </p:nvPr>
        </p:nvSpPr>
        <p:spPr>
          <a:xfrm>
            <a:off x="269239" y="2579601"/>
            <a:ext cx="5378549" cy="1698798"/>
          </a:xfrm>
        </p:spPr>
        <p:txBody>
          <a:bodyPr wrap="square" anchor="ctr" anchorCtr="0">
            <a:spAutoFit/>
          </a:bodyPr>
          <a:lstStyle>
            <a:lvl1pPr algn="l">
              <a:defRPr sz="5333">
                <a:solidFill>
                  <a:schemeClr val="accent1"/>
                </a:solidFill>
              </a:defRPr>
            </a:lvl1pPr>
          </a:lstStyle>
          <a:p>
            <a:r>
              <a:rPr lang="en-US" dirty="0" smtClean="0"/>
              <a:t>Click to edit title</a:t>
            </a:r>
            <a:endParaRPr lang="en-US" dirty="0"/>
          </a:p>
        </p:txBody>
      </p:sp>
    </p:spTree>
    <p:extLst>
      <p:ext uri="{BB962C8B-B14F-4D97-AF65-F5344CB8AC3E}">
        <p14:creationId xmlns:p14="http://schemas.microsoft.com/office/powerpoint/2010/main" val="158813550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Review">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smtClean="0"/>
              <a:t>Review</a:t>
            </a:r>
            <a:endParaRPr lang="en-US" dirty="0"/>
          </a:p>
        </p:txBody>
      </p:sp>
    </p:spTree>
    <p:extLst>
      <p:ext uri="{BB962C8B-B14F-4D97-AF65-F5344CB8AC3E}">
        <p14:creationId xmlns:p14="http://schemas.microsoft.com/office/powerpoint/2010/main" val="1857538631"/>
      </p:ext>
    </p:extLst>
  </p:cSld>
  <p:clrMapOvr>
    <a:masterClrMapping/>
  </p:clrMapOvr>
  <p:transition>
    <p:fade/>
  </p:transition>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losing">
    <p:bg>
      <p:bgPr>
        <a:solidFill>
          <a:schemeClr val="accent1"/>
        </a:solidFill>
        <a:effectLst/>
      </p:bgPr>
    </p:bg>
    <p:spTree>
      <p:nvGrpSpPr>
        <p:cNvPr id="1" name=""/>
        <p:cNvGrpSpPr/>
        <p:nvPr/>
      </p:nvGrpSpPr>
      <p:grpSpPr>
        <a:xfrm>
          <a:off x="0" y="0"/>
          <a:ext cx="0" cy="0"/>
          <a:chOff x="0" y="0"/>
          <a:chExt cx="0" cy="0"/>
        </a:xfrm>
      </p:grpSpPr>
      <p:grpSp>
        <p:nvGrpSpPr>
          <p:cNvPr id="44" name="Group 43"/>
          <p:cNvGrpSpPr/>
          <p:nvPr/>
        </p:nvGrpSpPr>
        <p:grpSpPr>
          <a:xfrm>
            <a:off x="459229" y="3141133"/>
            <a:ext cx="3338715" cy="711200"/>
            <a:chOff x="416178" y="1279456"/>
            <a:chExt cx="2021678" cy="430650"/>
          </a:xfrm>
        </p:grpSpPr>
        <p:sp>
          <p:nvSpPr>
            <p:cNvPr id="45" name="Freeform 6"/>
            <p:cNvSpPr>
              <a:spLocks/>
            </p:cNvSpPr>
            <p:nvPr/>
          </p:nvSpPr>
          <p:spPr bwMode="auto">
            <a:xfrm>
              <a:off x="977113" y="1365458"/>
              <a:ext cx="279826" cy="258647"/>
            </a:xfrm>
            <a:custGeom>
              <a:avLst/>
              <a:gdLst>
                <a:gd name="T0" fmla="*/ 0 w 873"/>
                <a:gd name="T1" fmla="*/ 0 h 805"/>
                <a:gd name="T2" fmla="*/ 201 w 873"/>
                <a:gd name="T3" fmla="*/ 0 h 805"/>
                <a:gd name="T4" fmla="*/ 438 w 873"/>
                <a:gd name="T5" fmla="*/ 597 h 805"/>
                <a:gd name="T6" fmla="*/ 682 w 873"/>
                <a:gd name="T7" fmla="*/ 0 h 805"/>
                <a:gd name="T8" fmla="*/ 873 w 873"/>
                <a:gd name="T9" fmla="*/ 0 h 805"/>
                <a:gd name="T10" fmla="*/ 873 w 873"/>
                <a:gd name="T11" fmla="*/ 805 h 805"/>
                <a:gd name="T12" fmla="*/ 736 w 873"/>
                <a:gd name="T13" fmla="*/ 805 h 805"/>
                <a:gd name="T14" fmla="*/ 736 w 873"/>
                <a:gd name="T15" fmla="*/ 185 h 805"/>
                <a:gd name="T16" fmla="*/ 730 w 873"/>
                <a:gd name="T17" fmla="*/ 185 h 805"/>
                <a:gd name="T18" fmla="*/ 484 w 873"/>
                <a:gd name="T19" fmla="*/ 805 h 805"/>
                <a:gd name="T20" fmla="*/ 386 w 873"/>
                <a:gd name="T21" fmla="*/ 805 h 805"/>
                <a:gd name="T22" fmla="*/ 136 w 873"/>
                <a:gd name="T23" fmla="*/ 185 h 805"/>
                <a:gd name="T24" fmla="*/ 132 w 873"/>
                <a:gd name="T25" fmla="*/ 185 h 805"/>
                <a:gd name="T26" fmla="*/ 132 w 873"/>
                <a:gd name="T27" fmla="*/ 805 h 805"/>
                <a:gd name="T28" fmla="*/ 0 w 873"/>
                <a:gd name="T29" fmla="*/ 805 h 805"/>
                <a:gd name="T30" fmla="*/ 0 w 873"/>
                <a:gd name="T31" fmla="*/ 0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3" h="805">
                  <a:moveTo>
                    <a:pt x="0" y="0"/>
                  </a:moveTo>
                  <a:lnTo>
                    <a:pt x="201" y="0"/>
                  </a:lnTo>
                  <a:lnTo>
                    <a:pt x="438" y="597"/>
                  </a:lnTo>
                  <a:lnTo>
                    <a:pt x="682" y="0"/>
                  </a:lnTo>
                  <a:lnTo>
                    <a:pt x="873" y="0"/>
                  </a:lnTo>
                  <a:lnTo>
                    <a:pt x="873" y="805"/>
                  </a:lnTo>
                  <a:lnTo>
                    <a:pt x="736" y="805"/>
                  </a:lnTo>
                  <a:lnTo>
                    <a:pt x="736" y="185"/>
                  </a:lnTo>
                  <a:lnTo>
                    <a:pt x="730" y="185"/>
                  </a:lnTo>
                  <a:lnTo>
                    <a:pt x="484" y="805"/>
                  </a:lnTo>
                  <a:lnTo>
                    <a:pt x="386" y="805"/>
                  </a:lnTo>
                  <a:lnTo>
                    <a:pt x="136" y="185"/>
                  </a:lnTo>
                  <a:lnTo>
                    <a:pt x="132" y="185"/>
                  </a:lnTo>
                  <a:lnTo>
                    <a:pt x="132" y="805"/>
                  </a:lnTo>
                  <a:lnTo>
                    <a:pt x="0" y="805"/>
                  </a:lnTo>
                  <a:lnTo>
                    <a:pt x="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6" name="Freeform 7"/>
            <p:cNvSpPr>
              <a:spLocks noEditPoints="1"/>
            </p:cNvSpPr>
            <p:nvPr/>
          </p:nvSpPr>
          <p:spPr bwMode="auto">
            <a:xfrm>
              <a:off x="1294806" y="1359681"/>
              <a:ext cx="52628" cy="264423"/>
            </a:xfrm>
            <a:custGeom>
              <a:avLst/>
              <a:gdLst>
                <a:gd name="T0" fmla="*/ 13 w 164"/>
                <a:gd name="T1" fmla="*/ 246 h 824"/>
                <a:gd name="T2" fmla="*/ 149 w 164"/>
                <a:gd name="T3" fmla="*/ 246 h 824"/>
                <a:gd name="T4" fmla="*/ 149 w 164"/>
                <a:gd name="T5" fmla="*/ 824 h 824"/>
                <a:gd name="T6" fmla="*/ 13 w 164"/>
                <a:gd name="T7" fmla="*/ 824 h 824"/>
                <a:gd name="T8" fmla="*/ 13 w 164"/>
                <a:gd name="T9" fmla="*/ 246 h 824"/>
                <a:gd name="T10" fmla="*/ 82 w 164"/>
                <a:gd name="T11" fmla="*/ 0 h 824"/>
                <a:gd name="T12" fmla="*/ 105 w 164"/>
                <a:gd name="T13" fmla="*/ 4 h 824"/>
                <a:gd name="T14" fmla="*/ 124 w 164"/>
                <a:gd name="T15" fmla="*/ 12 h 824"/>
                <a:gd name="T16" fmla="*/ 141 w 164"/>
                <a:gd name="T17" fmla="*/ 25 h 824"/>
                <a:gd name="T18" fmla="*/ 154 w 164"/>
                <a:gd name="T19" fmla="*/ 40 h 824"/>
                <a:gd name="T20" fmla="*/ 162 w 164"/>
                <a:gd name="T21" fmla="*/ 59 h 824"/>
                <a:gd name="T22" fmla="*/ 164 w 164"/>
                <a:gd name="T23" fmla="*/ 80 h 824"/>
                <a:gd name="T24" fmla="*/ 162 w 164"/>
                <a:gd name="T25" fmla="*/ 101 h 824"/>
                <a:gd name="T26" fmla="*/ 154 w 164"/>
                <a:gd name="T27" fmla="*/ 120 h 824"/>
                <a:gd name="T28" fmla="*/ 141 w 164"/>
                <a:gd name="T29" fmla="*/ 136 h 824"/>
                <a:gd name="T30" fmla="*/ 124 w 164"/>
                <a:gd name="T31" fmla="*/ 147 h 824"/>
                <a:gd name="T32" fmla="*/ 103 w 164"/>
                <a:gd name="T33" fmla="*/ 155 h 824"/>
                <a:gd name="T34" fmla="*/ 82 w 164"/>
                <a:gd name="T35" fmla="*/ 158 h 824"/>
                <a:gd name="T36" fmla="*/ 61 w 164"/>
                <a:gd name="T37" fmla="*/ 155 h 824"/>
                <a:gd name="T38" fmla="*/ 42 w 164"/>
                <a:gd name="T39" fmla="*/ 147 h 824"/>
                <a:gd name="T40" fmla="*/ 24 w 164"/>
                <a:gd name="T41" fmla="*/ 136 h 824"/>
                <a:gd name="T42" fmla="*/ 11 w 164"/>
                <a:gd name="T43" fmla="*/ 120 h 824"/>
                <a:gd name="T44" fmla="*/ 1 w 164"/>
                <a:gd name="T45" fmla="*/ 101 h 824"/>
                <a:gd name="T46" fmla="*/ 0 w 164"/>
                <a:gd name="T47" fmla="*/ 80 h 824"/>
                <a:gd name="T48" fmla="*/ 1 w 164"/>
                <a:gd name="T49" fmla="*/ 59 h 824"/>
                <a:gd name="T50" fmla="*/ 11 w 164"/>
                <a:gd name="T51" fmla="*/ 40 h 824"/>
                <a:gd name="T52" fmla="*/ 24 w 164"/>
                <a:gd name="T53" fmla="*/ 23 h 824"/>
                <a:gd name="T54" fmla="*/ 42 w 164"/>
                <a:gd name="T55" fmla="*/ 12 h 824"/>
                <a:gd name="T56" fmla="*/ 61 w 164"/>
                <a:gd name="T57" fmla="*/ 4 h 824"/>
                <a:gd name="T58" fmla="*/ 82 w 164"/>
                <a:gd name="T59" fmla="*/ 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4" h="824">
                  <a:moveTo>
                    <a:pt x="13" y="246"/>
                  </a:moveTo>
                  <a:lnTo>
                    <a:pt x="149" y="246"/>
                  </a:lnTo>
                  <a:lnTo>
                    <a:pt x="149" y="824"/>
                  </a:lnTo>
                  <a:lnTo>
                    <a:pt x="13" y="824"/>
                  </a:lnTo>
                  <a:lnTo>
                    <a:pt x="13" y="246"/>
                  </a:lnTo>
                  <a:close/>
                  <a:moveTo>
                    <a:pt x="82" y="0"/>
                  </a:moveTo>
                  <a:lnTo>
                    <a:pt x="105" y="4"/>
                  </a:lnTo>
                  <a:lnTo>
                    <a:pt x="124" y="12"/>
                  </a:lnTo>
                  <a:lnTo>
                    <a:pt x="141" y="25"/>
                  </a:lnTo>
                  <a:lnTo>
                    <a:pt x="154" y="40"/>
                  </a:lnTo>
                  <a:lnTo>
                    <a:pt x="162" y="59"/>
                  </a:lnTo>
                  <a:lnTo>
                    <a:pt x="164" y="80"/>
                  </a:lnTo>
                  <a:lnTo>
                    <a:pt x="162" y="101"/>
                  </a:lnTo>
                  <a:lnTo>
                    <a:pt x="154" y="120"/>
                  </a:lnTo>
                  <a:lnTo>
                    <a:pt x="141" y="136"/>
                  </a:lnTo>
                  <a:lnTo>
                    <a:pt x="124" y="147"/>
                  </a:lnTo>
                  <a:lnTo>
                    <a:pt x="103" y="155"/>
                  </a:lnTo>
                  <a:lnTo>
                    <a:pt x="82" y="158"/>
                  </a:lnTo>
                  <a:lnTo>
                    <a:pt x="61" y="155"/>
                  </a:lnTo>
                  <a:lnTo>
                    <a:pt x="42" y="147"/>
                  </a:lnTo>
                  <a:lnTo>
                    <a:pt x="24" y="136"/>
                  </a:lnTo>
                  <a:lnTo>
                    <a:pt x="11" y="120"/>
                  </a:lnTo>
                  <a:lnTo>
                    <a:pt x="1" y="101"/>
                  </a:lnTo>
                  <a:lnTo>
                    <a:pt x="0" y="80"/>
                  </a:lnTo>
                  <a:lnTo>
                    <a:pt x="1" y="59"/>
                  </a:lnTo>
                  <a:lnTo>
                    <a:pt x="11" y="40"/>
                  </a:lnTo>
                  <a:lnTo>
                    <a:pt x="24" y="23"/>
                  </a:lnTo>
                  <a:lnTo>
                    <a:pt x="42" y="12"/>
                  </a:lnTo>
                  <a:lnTo>
                    <a:pt x="61" y="4"/>
                  </a:lnTo>
                  <a:lnTo>
                    <a:pt x="8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7" name="Freeform 8"/>
            <p:cNvSpPr>
              <a:spLocks/>
            </p:cNvSpPr>
            <p:nvPr/>
          </p:nvSpPr>
          <p:spPr bwMode="auto">
            <a:xfrm>
              <a:off x="1373106" y="1434131"/>
              <a:ext cx="145047" cy="193825"/>
            </a:xfrm>
            <a:custGeom>
              <a:avLst/>
              <a:gdLst>
                <a:gd name="T0" fmla="*/ 311 w 453"/>
                <a:gd name="T1" fmla="*/ 0 h 604"/>
                <a:gd name="T2" fmla="*/ 350 w 453"/>
                <a:gd name="T3" fmla="*/ 2 h 604"/>
                <a:gd name="T4" fmla="*/ 388 w 453"/>
                <a:gd name="T5" fmla="*/ 7 h 604"/>
                <a:gd name="T6" fmla="*/ 422 w 453"/>
                <a:gd name="T7" fmla="*/ 17 h 604"/>
                <a:gd name="T8" fmla="*/ 451 w 453"/>
                <a:gd name="T9" fmla="*/ 28 h 604"/>
                <a:gd name="T10" fmla="*/ 453 w 453"/>
                <a:gd name="T11" fmla="*/ 30 h 604"/>
                <a:gd name="T12" fmla="*/ 453 w 453"/>
                <a:gd name="T13" fmla="*/ 162 h 604"/>
                <a:gd name="T14" fmla="*/ 447 w 453"/>
                <a:gd name="T15" fmla="*/ 156 h 604"/>
                <a:gd name="T16" fmla="*/ 405 w 453"/>
                <a:gd name="T17" fmla="*/ 131 h 604"/>
                <a:gd name="T18" fmla="*/ 361 w 453"/>
                <a:gd name="T19" fmla="*/ 116 h 604"/>
                <a:gd name="T20" fmla="*/ 317 w 453"/>
                <a:gd name="T21" fmla="*/ 112 h 604"/>
                <a:gd name="T22" fmla="*/ 279 w 453"/>
                <a:gd name="T23" fmla="*/ 116 h 604"/>
                <a:gd name="T24" fmla="*/ 246 w 453"/>
                <a:gd name="T25" fmla="*/ 126 h 604"/>
                <a:gd name="T26" fmla="*/ 216 w 453"/>
                <a:gd name="T27" fmla="*/ 141 h 604"/>
                <a:gd name="T28" fmla="*/ 189 w 453"/>
                <a:gd name="T29" fmla="*/ 164 h 604"/>
                <a:gd name="T30" fmla="*/ 168 w 453"/>
                <a:gd name="T31" fmla="*/ 192 h 604"/>
                <a:gd name="T32" fmla="*/ 153 w 453"/>
                <a:gd name="T33" fmla="*/ 227 h 604"/>
                <a:gd name="T34" fmla="*/ 143 w 453"/>
                <a:gd name="T35" fmla="*/ 263 h 604"/>
                <a:gd name="T36" fmla="*/ 141 w 453"/>
                <a:gd name="T37" fmla="*/ 305 h 604"/>
                <a:gd name="T38" fmla="*/ 143 w 453"/>
                <a:gd name="T39" fmla="*/ 347 h 604"/>
                <a:gd name="T40" fmla="*/ 153 w 453"/>
                <a:gd name="T41" fmla="*/ 383 h 604"/>
                <a:gd name="T42" fmla="*/ 168 w 453"/>
                <a:gd name="T43" fmla="*/ 416 h 604"/>
                <a:gd name="T44" fmla="*/ 187 w 453"/>
                <a:gd name="T45" fmla="*/ 442 h 604"/>
                <a:gd name="T46" fmla="*/ 214 w 453"/>
                <a:gd name="T47" fmla="*/ 463 h 604"/>
                <a:gd name="T48" fmla="*/ 243 w 453"/>
                <a:gd name="T49" fmla="*/ 480 h 604"/>
                <a:gd name="T50" fmla="*/ 277 w 453"/>
                <a:gd name="T51" fmla="*/ 488 h 604"/>
                <a:gd name="T52" fmla="*/ 315 w 453"/>
                <a:gd name="T53" fmla="*/ 492 h 604"/>
                <a:gd name="T54" fmla="*/ 346 w 453"/>
                <a:gd name="T55" fmla="*/ 488 h 604"/>
                <a:gd name="T56" fmla="*/ 380 w 453"/>
                <a:gd name="T57" fmla="*/ 479 h 604"/>
                <a:gd name="T58" fmla="*/ 414 w 453"/>
                <a:gd name="T59" fmla="*/ 465 h 604"/>
                <a:gd name="T60" fmla="*/ 447 w 453"/>
                <a:gd name="T61" fmla="*/ 444 h 604"/>
                <a:gd name="T62" fmla="*/ 453 w 453"/>
                <a:gd name="T63" fmla="*/ 440 h 604"/>
                <a:gd name="T64" fmla="*/ 453 w 453"/>
                <a:gd name="T65" fmla="*/ 564 h 604"/>
                <a:gd name="T66" fmla="*/ 451 w 453"/>
                <a:gd name="T67" fmla="*/ 566 h 604"/>
                <a:gd name="T68" fmla="*/ 414 w 453"/>
                <a:gd name="T69" fmla="*/ 583 h 604"/>
                <a:gd name="T70" fmla="*/ 376 w 453"/>
                <a:gd name="T71" fmla="*/ 595 h 604"/>
                <a:gd name="T72" fmla="*/ 332 w 453"/>
                <a:gd name="T73" fmla="*/ 603 h 604"/>
                <a:gd name="T74" fmla="*/ 287 w 453"/>
                <a:gd name="T75" fmla="*/ 604 h 604"/>
                <a:gd name="T76" fmla="*/ 233 w 453"/>
                <a:gd name="T77" fmla="*/ 601 h 604"/>
                <a:gd name="T78" fmla="*/ 183 w 453"/>
                <a:gd name="T79" fmla="*/ 589 h 604"/>
                <a:gd name="T80" fmla="*/ 138 w 453"/>
                <a:gd name="T81" fmla="*/ 568 h 604"/>
                <a:gd name="T82" fmla="*/ 97 w 453"/>
                <a:gd name="T83" fmla="*/ 542 h 604"/>
                <a:gd name="T84" fmla="*/ 63 w 453"/>
                <a:gd name="T85" fmla="*/ 507 h 604"/>
                <a:gd name="T86" fmla="*/ 36 w 453"/>
                <a:gd name="T87" fmla="*/ 465 h 604"/>
                <a:gd name="T88" fmla="*/ 15 w 453"/>
                <a:gd name="T89" fmla="*/ 419 h 604"/>
                <a:gd name="T90" fmla="*/ 4 w 453"/>
                <a:gd name="T91" fmla="*/ 370 h 604"/>
                <a:gd name="T92" fmla="*/ 0 w 453"/>
                <a:gd name="T93" fmla="*/ 316 h 604"/>
                <a:gd name="T94" fmla="*/ 4 w 453"/>
                <a:gd name="T95" fmla="*/ 257 h 604"/>
                <a:gd name="T96" fmla="*/ 17 w 453"/>
                <a:gd name="T97" fmla="*/ 202 h 604"/>
                <a:gd name="T98" fmla="*/ 38 w 453"/>
                <a:gd name="T99" fmla="*/ 151 h 604"/>
                <a:gd name="T100" fmla="*/ 67 w 453"/>
                <a:gd name="T101" fmla="*/ 107 h 604"/>
                <a:gd name="T102" fmla="*/ 103 w 453"/>
                <a:gd name="T103" fmla="*/ 69 h 604"/>
                <a:gd name="T104" fmla="*/ 147 w 453"/>
                <a:gd name="T105" fmla="*/ 40 h 604"/>
                <a:gd name="T106" fmla="*/ 197 w 453"/>
                <a:gd name="T107" fmla="*/ 17 h 604"/>
                <a:gd name="T108" fmla="*/ 252 w 453"/>
                <a:gd name="T109" fmla="*/ 4 h 604"/>
                <a:gd name="T110" fmla="*/ 311 w 453"/>
                <a:gd name="T111"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3" h="604">
                  <a:moveTo>
                    <a:pt x="311" y="0"/>
                  </a:moveTo>
                  <a:lnTo>
                    <a:pt x="350" y="2"/>
                  </a:lnTo>
                  <a:lnTo>
                    <a:pt x="388" y="7"/>
                  </a:lnTo>
                  <a:lnTo>
                    <a:pt x="422" y="17"/>
                  </a:lnTo>
                  <a:lnTo>
                    <a:pt x="451" y="28"/>
                  </a:lnTo>
                  <a:lnTo>
                    <a:pt x="453" y="30"/>
                  </a:lnTo>
                  <a:lnTo>
                    <a:pt x="453" y="162"/>
                  </a:lnTo>
                  <a:lnTo>
                    <a:pt x="447" y="156"/>
                  </a:lnTo>
                  <a:lnTo>
                    <a:pt x="405" y="131"/>
                  </a:lnTo>
                  <a:lnTo>
                    <a:pt x="361" y="116"/>
                  </a:lnTo>
                  <a:lnTo>
                    <a:pt x="317" y="112"/>
                  </a:lnTo>
                  <a:lnTo>
                    <a:pt x="279" y="116"/>
                  </a:lnTo>
                  <a:lnTo>
                    <a:pt x="246" y="126"/>
                  </a:lnTo>
                  <a:lnTo>
                    <a:pt x="216" y="141"/>
                  </a:lnTo>
                  <a:lnTo>
                    <a:pt x="189" y="164"/>
                  </a:lnTo>
                  <a:lnTo>
                    <a:pt x="168" y="192"/>
                  </a:lnTo>
                  <a:lnTo>
                    <a:pt x="153" y="227"/>
                  </a:lnTo>
                  <a:lnTo>
                    <a:pt x="143" y="263"/>
                  </a:lnTo>
                  <a:lnTo>
                    <a:pt x="141" y="305"/>
                  </a:lnTo>
                  <a:lnTo>
                    <a:pt x="143" y="347"/>
                  </a:lnTo>
                  <a:lnTo>
                    <a:pt x="153" y="383"/>
                  </a:lnTo>
                  <a:lnTo>
                    <a:pt x="168" y="416"/>
                  </a:lnTo>
                  <a:lnTo>
                    <a:pt x="187" y="442"/>
                  </a:lnTo>
                  <a:lnTo>
                    <a:pt x="214" y="463"/>
                  </a:lnTo>
                  <a:lnTo>
                    <a:pt x="243" y="480"/>
                  </a:lnTo>
                  <a:lnTo>
                    <a:pt x="277" y="488"/>
                  </a:lnTo>
                  <a:lnTo>
                    <a:pt x="315" y="492"/>
                  </a:lnTo>
                  <a:lnTo>
                    <a:pt x="346" y="488"/>
                  </a:lnTo>
                  <a:lnTo>
                    <a:pt x="380" y="479"/>
                  </a:lnTo>
                  <a:lnTo>
                    <a:pt x="414" y="465"/>
                  </a:lnTo>
                  <a:lnTo>
                    <a:pt x="447" y="444"/>
                  </a:lnTo>
                  <a:lnTo>
                    <a:pt x="453" y="440"/>
                  </a:lnTo>
                  <a:lnTo>
                    <a:pt x="453" y="564"/>
                  </a:lnTo>
                  <a:lnTo>
                    <a:pt x="451" y="566"/>
                  </a:lnTo>
                  <a:lnTo>
                    <a:pt x="414" y="583"/>
                  </a:lnTo>
                  <a:lnTo>
                    <a:pt x="376" y="595"/>
                  </a:lnTo>
                  <a:lnTo>
                    <a:pt x="332" y="603"/>
                  </a:lnTo>
                  <a:lnTo>
                    <a:pt x="287" y="604"/>
                  </a:lnTo>
                  <a:lnTo>
                    <a:pt x="233" y="601"/>
                  </a:lnTo>
                  <a:lnTo>
                    <a:pt x="183" y="589"/>
                  </a:lnTo>
                  <a:lnTo>
                    <a:pt x="138" y="568"/>
                  </a:lnTo>
                  <a:lnTo>
                    <a:pt x="97" y="542"/>
                  </a:lnTo>
                  <a:lnTo>
                    <a:pt x="63" y="507"/>
                  </a:lnTo>
                  <a:lnTo>
                    <a:pt x="36" y="465"/>
                  </a:lnTo>
                  <a:lnTo>
                    <a:pt x="15" y="419"/>
                  </a:lnTo>
                  <a:lnTo>
                    <a:pt x="4" y="370"/>
                  </a:lnTo>
                  <a:lnTo>
                    <a:pt x="0" y="316"/>
                  </a:lnTo>
                  <a:lnTo>
                    <a:pt x="4" y="257"/>
                  </a:lnTo>
                  <a:lnTo>
                    <a:pt x="17" y="202"/>
                  </a:lnTo>
                  <a:lnTo>
                    <a:pt x="38" y="151"/>
                  </a:lnTo>
                  <a:lnTo>
                    <a:pt x="67" y="107"/>
                  </a:lnTo>
                  <a:lnTo>
                    <a:pt x="103" y="69"/>
                  </a:lnTo>
                  <a:lnTo>
                    <a:pt x="147" y="40"/>
                  </a:lnTo>
                  <a:lnTo>
                    <a:pt x="197" y="17"/>
                  </a:lnTo>
                  <a:lnTo>
                    <a:pt x="252" y="4"/>
                  </a:lnTo>
                  <a:lnTo>
                    <a:pt x="31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8" name="Freeform 9"/>
            <p:cNvSpPr>
              <a:spLocks/>
            </p:cNvSpPr>
            <p:nvPr/>
          </p:nvSpPr>
          <p:spPr bwMode="auto">
            <a:xfrm>
              <a:off x="1550885" y="1435414"/>
              <a:ext cx="107181" cy="188690"/>
            </a:xfrm>
            <a:custGeom>
              <a:avLst/>
              <a:gdLst>
                <a:gd name="T0" fmla="*/ 279 w 334"/>
                <a:gd name="T1" fmla="*/ 0 h 587"/>
                <a:gd name="T2" fmla="*/ 309 w 334"/>
                <a:gd name="T3" fmla="*/ 2 h 587"/>
                <a:gd name="T4" fmla="*/ 332 w 334"/>
                <a:gd name="T5" fmla="*/ 7 h 587"/>
                <a:gd name="T6" fmla="*/ 334 w 334"/>
                <a:gd name="T7" fmla="*/ 9 h 587"/>
                <a:gd name="T8" fmla="*/ 334 w 334"/>
                <a:gd name="T9" fmla="*/ 145 h 587"/>
                <a:gd name="T10" fmla="*/ 328 w 334"/>
                <a:gd name="T11" fmla="*/ 141 h 587"/>
                <a:gd name="T12" fmla="*/ 317 w 334"/>
                <a:gd name="T13" fmla="*/ 135 h 587"/>
                <a:gd name="T14" fmla="*/ 298 w 334"/>
                <a:gd name="T15" fmla="*/ 129 h 587"/>
                <a:gd name="T16" fmla="*/ 277 w 334"/>
                <a:gd name="T17" fmla="*/ 124 h 587"/>
                <a:gd name="T18" fmla="*/ 256 w 334"/>
                <a:gd name="T19" fmla="*/ 122 h 587"/>
                <a:gd name="T20" fmla="*/ 223 w 334"/>
                <a:gd name="T21" fmla="*/ 127 h 587"/>
                <a:gd name="T22" fmla="*/ 193 w 334"/>
                <a:gd name="T23" fmla="*/ 143 h 587"/>
                <a:gd name="T24" fmla="*/ 168 w 334"/>
                <a:gd name="T25" fmla="*/ 169 h 587"/>
                <a:gd name="T26" fmla="*/ 151 w 334"/>
                <a:gd name="T27" fmla="*/ 204 h 587"/>
                <a:gd name="T28" fmla="*/ 139 w 334"/>
                <a:gd name="T29" fmla="*/ 244 h 587"/>
                <a:gd name="T30" fmla="*/ 135 w 334"/>
                <a:gd name="T31" fmla="*/ 291 h 587"/>
                <a:gd name="T32" fmla="*/ 135 w 334"/>
                <a:gd name="T33" fmla="*/ 587 h 587"/>
                <a:gd name="T34" fmla="*/ 0 w 334"/>
                <a:gd name="T35" fmla="*/ 587 h 587"/>
                <a:gd name="T36" fmla="*/ 0 w 334"/>
                <a:gd name="T37" fmla="*/ 9 h 587"/>
                <a:gd name="T38" fmla="*/ 135 w 334"/>
                <a:gd name="T39" fmla="*/ 9 h 587"/>
                <a:gd name="T40" fmla="*/ 135 w 334"/>
                <a:gd name="T41" fmla="*/ 110 h 587"/>
                <a:gd name="T42" fmla="*/ 135 w 334"/>
                <a:gd name="T43" fmla="*/ 110 h 587"/>
                <a:gd name="T44" fmla="*/ 151 w 334"/>
                <a:gd name="T45" fmla="*/ 80 h 587"/>
                <a:gd name="T46" fmla="*/ 168 w 334"/>
                <a:gd name="T47" fmla="*/ 53 h 587"/>
                <a:gd name="T48" fmla="*/ 189 w 334"/>
                <a:gd name="T49" fmla="*/ 32 h 587"/>
                <a:gd name="T50" fmla="*/ 216 w 334"/>
                <a:gd name="T51" fmla="*/ 15 h 587"/>
                <a:gd name="T52" fmla="*/ 246 w 334"/>
                <a:gd name="T53" fmla="*/ 3 h 587"/>
                <a:gd name="T54" fmla="*/ 279 w 334"/>
                <a:gd name="T55"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4" h="587">
                  <a:moveTo>
                    <a:pt x="279" y="0"/>
                  </a:moveTo>
                  <a:lnTo>
                    <a:pt x="309" y="2"/>
                  </a:lnTo>
                  <a:lnTo>
                    <a:pt x="332" y="7"/>
                  </a:lnTo>
                  <a:lnTo>
                    <a:pt x="334" y="9"/>
                  </a:lnTo>
                  <a:lnTo>
                    <a:pt x="334" y="145"/>
                  </a:lnTo>
                  <a:lnTo>
                    <a:pt x="328" y="141"/>
                  </a:lnTo>
                  <a:lnTo>
                    <a:pt x="317" y="135"/>
                  </a:lnTo>
                  <a:lnTo>
                    <a:pt x="298" y="129"/>
                  </a:lnTo>
                  <a:lnTo>
                    <a:pt x="277" y="124"/>
                  </a:lnTo>
                  <a:lnTo>
                    <a:pt x="256" y="122"/>
                  </a:lnTo>
                  <a:lnTo>
                    <a:pt x="223" y="127"/>
                  </a:lnTo>
                  <a:lnTo>
                    <a:pt x="193" y="143"/>
                  </a:lnTo>
                  <a:lnTo>
                    <a:pt x="168" y="169"/>
                  </a:lnTo>
                  <a:lnTo>
                    <a:pt x="151" y="204"/>
                  </a:lnTo>
                  <a:lnTo>
                    <a:pt x="139" y="244"/>
                  </a:lnTo>
                  <a:lnTo>
                    <a:pt x="135" y="291"/>
                  </a:lnTo>
                  <a:lnTo>
                    <a:pt x="135" y="587"/>
                  </a:lnTo>
                  <a:lnTo>
                    <a:pt x="0" y="587"/>
                  </a:lnTo>
                  <a:lnTo>
                    <a:pt x="0" y="9"/>
                  </a:lnTo>
                  <a:lnTo>
                    <a:pt x="135" y="9"/>
                  </a:lnTo>
                  <a:lnTo>
                    <a:pt x="135" y="110"/>
                  </a:lnTo>
                  <a:lnTo>
                    <a:pt x="135" y="110"/>
                  </a:lnTo>
                  <a:lnTo>
                    <a:pt x="151" y="80"/>
                  </a:lnTo>
                  <a:lnTo>
                    <a:pt x="168" y="53"/>
                  </a:lnTo>
                  <a:lnTo>
                    <a:pt x="189" y="32"/>
                  </a:lnTo>
                  <a:lnTo>
                    <a:pt x="216" y="15"/>
                  </a:lnTo>
                  <a:lnTo>
                    <a:pt x="246" y="3"/>
                  </a:lnTo>
                  <a:lnTo>
                    <a:pt x="279"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9" name="Freeform 10"/>
            <p:cNvSpPr>
              <a:spLocks noEditPoints="1"/>
            </p:cNvSpPr>
            <p:nvPr/>
          </p:nvSpPr>
          <p:spPr bwMode="auto">
            <a:xfrm>
              <a:off x="1661275" y="1434131"/>
              <a:ext cx="190615" cy="193825"/>
            </a:xfrm>
            <a:custGeom>
              <a:avLst/>
              <a:gdLst>
                <a:gd name="T0" fmla="*/ 263 w 593"/>
                <a:gd name="T1" fmla="*/ 114 h 604"/>
                <a:gd name="T2" fmla="*/ 206 w 593"/>
                <a:gd name="T3" fmla="*/ 141 h 604"/>
                <a:gd name="T4" fmla="*/ 164 w 593"/>
                <a:gd name="T5" fmla="*/ 189 h 604"/>
                <a:gd name="T6" fmla="*/ 143 w 593"/>
                <a:gd name="T7" fmla="*/ 261 h 604"/>
                <a:gd name="T8" fmla="*/ 143 w 593"/>
                <a:gd name="T9" fmla="*/ 347 h 604"/>
                <a:gd name="T10" fmla="*/ 164 w 593"/>
                <a:gd name="T11" fmla="*/ 416 h 604"/>
                <a:gd name="T12" fmla="*/ 206 w 593"/>
                <a:gd name="T13" fmla="*/ 465 h 604"/>
                <a:gd name="T14" fmla="*/ 263 w 593"/>
                <a:gd name="T15" fmla="*/ 488 h 604"/>
                <a:gd name="T16" fmla="*/ 336 w 593"/>
                <a:gd name="T17" fmla="*/ 488 h 604"/>
                <a:gd name="T18" fmla="*/ 393 w 593"/>
                <a:gd name="T19" fmla="*/ 465 h 604"/>
                <a:gd name="T20" fmla="*/ 431 w 593"/>
                <a:gd name="T21" fmla="*/ 418 h 604"/>
                <a:gd name="T22" fmla="*/ 450 w 593"/>
                <a:gd name="T23" fmla="*/ 345 h 604"/>
                <a:gd name="T24" fmla="*/ 450 w 593"/>
                <a:gd name="T25" fmla="*/ 257 h 604"/>
                <a:gd name="T26" fmla="*/ 429 w 593"/>
                <a:gd name="T27" fmla="*/ 187 h 604"/>
                <a:gd name="T28" fmla="*/ 389 w 593"/>
                <a:gd name="T29" fmla="*/ 139 h 604"/>
                <a:gd name="T30" fmla="*/ 332 w 593"/>
                <a:gd name="T31" fmla="*/ 114 h 604"/>
                <a:gd name="T32" fmla="*/ 305 w 593"/>
                <a:gd name="T33" fmla="*/ 0 h 604"/>
                <a:gd name="T34" fmla="*/ 404 w 593"/>
                <a:gd name="T35" fmla="*/ 13 h 604"/>
                <a:gd name="T36" fmla="*/ 485 w 593"/>
                <a:gd name="T37" fmla="*/ 51 h 604"/>
                <a:gd name="T38" fmla="*/ 544 w 593"/>
                <a:gd name="T39" fmla="*/ 112 h 604"/>
                <a:gd name="T40" fmla="*/ 580 w 593"/>
                <a:gd name="T41" fmla="*/ 196 h 604"/>
                <a:gd name="T42" fmla="*/ 593 w 593"/>
                <a:gd name="T43" fmla="*/ 297 h 604"/>
                <a:gd name="T44" fmla="*/ 580 w 593"/>
                <a:gd name="T45" fmla="*/ 398 h 604"/>
                <a:gd name="T46" fmla="*/ 542 w 593"/>
                <a:gd name="T47" fmla="*/ 484 h 604"/>
                <a:gd name="T48" fmla="*/ 477 w 593"/>
                <a:gd name="T49" fmla="*/ 551 h 604"/>
                <a:gd name="T50" fmla="*/ 393 w 593"/>
                <a:gd name="T51" fmla="*/ 591 h 604"/>
                <a:gd name="T52" fmla="*/ 292 w 593"/>
                <a:gd name="T53" fmla="*/ 604 h 604"/>
                <a:gd name="T54" fmla="*/ 194 w 593"/>
                <a:gd name="T55" fmla="*/ 591 h 604"/>
                <a:gd name="T56" fmla="*/ 112 w 593"/>
                <a:gd name="T57" fmla="*/ 553 h 604"/>
                <a:gd name="T58" fmla="*/ 51 w 593"/>
                <a:gd name="T59" fmla="*/ 490 h 604"/>
                <a:gd name="T60" fmla="*/ 13 w 593"/>
                <a:gd name="T61" fmla="*/ 408 h 604"/>
                <a:gd name="T62" fmla="*/ 0 w 593"/>
                <a:gd name="T63" fmla="*/ 309 h 604"/>
                <a:gd name="T64" fmla="*/ 13 w 593"/>
                <a:gd name="T65" fmla="*/ 204 h 604"/>
                <a:gd name="T66" fmla="*/ 51 w 593"/>
                <a:gd name="T67" fmla="*/ 118 h 604"/>
                <a:gd name="T68" fmla="*/ 116 w 593"/>
                <a:gd name="T69" fmla="*/ 53 h 604"/>
                <a:gd name="T70" fmla="*/ 200 w 593"/>
                <a:gd name="T71" fmla="*/ 13 h 604"/>
                <a:gd name="T72" fmla="*/ 305 w 593"/>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3" h="604">
                  <a:moveTo>
                    <a:pt x="297" y="112"/>
                  </a:moveTo>
                  <a:lnTo>
                    <a:pt x="263" y="114"/>
                  </a:lnTo>
                  <a:lnTo>
                    <a:pt x="233" y="124"/>
                  </a:lnTo>
                  <a:lnTo>
                    <a:pt x="206" y="141"/>
                  </a:lnTo>
                  <a:lnTo>
                    <a:pt x="183" y="162"/>
                  </a:lnTo>
                  <a:lnTo>
                    <a:pt x="164" y="189"/>
                  </a:lnTo>
                  <a:lnTo>
                    <a:pt x="150" y="223"/>
                  </a:lnTo>
                  <a:lnTo>
                    <a:pt x="143" y="261"/>
                  </a:lnTo>
                  <a:lnTo>
                    <a:pt x="141" y="305"/>
                  </a:lnTo>
                  <a:lnTo>
                    <a:pt x="143" y="347"/>
                  </a:lnTo>
                  <a:lnTo>
                    <a:pt x="150" y="383"/>
                  </a:lnTo>
                  <a:lnTo>
                    <a:pt x="164" y="416"/>
                  </a:lnTo>
                  <a:lnTo>
                    <a:pt x="183" y="442"/>
                  </a:lnTo>
                  <a:lnTo>
                    <a:pt x="206" y="465"/>
                  </a:lnTo>
                  <a:lnTo>
                    <a:pt x="233" y="480"/>
                  </a:lnTo>
                  <a:lnTo>
                    <a:pt x="263" y="488"/>
                  </a:lnTo>
                  <a:lnTo>
                    <a:pt x="299" y="492"/>
                  </a:lnTo>
                  <a:lnTo>
                    <a:pt x="336" y="488"/>
                  </a:lnTo>
                  <a:lnTo>
                    <a:pt x="366" y="480"/>
                  </a:lnTo>
                  <a:lnTo>
                    <a:pt x="393" y="465"/>
                  </a:lnTo>
                  <a:lnTo>
                    <a:pt x="414" y="444"/>
                  </a:lnTo>
                  <a:lnTo>
                    <a:pt x="431" y="418"/>
                  </a:lnTo>
                  <a:lnTo>
                    <a:pt x="443" y="383"/>
                  </a:lnTo>
                  <a:lnTo>
                    <a:pt x="450" y="345"/>
                  </a:lnTo>
                  <a:lnTo>
                    <a:pt x="452" y="301"/>
                  </a:lnTo>
                  <a:lnTo>
                    <a:pt x="450" y="257"/>
                  </a:lnTo>
                  <a:lnTo>
                    <a:pt x="443" y="219"/>
                  </a:lnTo>
                  <a:lnTo>
                    <a:pt x="429" y="187"/>
                  </a:lnTo>
                  <a:lnTo>
                    <a:pt x="412" y="160"/>
                  </a:lnTo>
                  <a:lnTo>
                    <a:pt x="389" y="139"/>
                  </a:lnTo>
                  <a:lnTo>
                    <a:pt x="362" y="124"/>
                  </a:lnTo>
                  <a:lnTo>
                    <a:pt x="332" y="114"/>
                  </a:lnTo>
                  <a:lnTo>
                    <a:pt x="297" y="112"/>
                  </a:lnTo>
                  <a:close/>
                  <a:moveTo>
                    <a:pt x="305" y="0"/>
                  </a:moveTo>
                  <a:lnTo>
                    <a:pt x="357" y="4"/>
                  </a:lnTo>
                  <a:lnTo>
                    <a:pt x="404" y="13"/>
                  </a:lnTo>
                  <a:lnTo>
                    <a:pt x="446" y="28"/>
                  </a:lnTo>
                  <a:lnTo>
                    <a:pt x="485" y="51"/>
                  </a:lnTo>
                  <a:lnTo>
                    <a:pt x="517" y="78"/>
                  </a:lnTo>
                  <a:lnTo>
                    <a:pt x="544" y="112"/>
                  </a:lnTo>
                  <a:lnTo>
                    <a:pt x="565" y="152"/>
                  </a:lnTo>
                  <a:lnTo>
                    <a:pt x="580" y="196"/>
                  </a:lnTo>
                  <a:lnTo>
                    <a:pt x="590" y="244"/>
                  </a:lnTo>
                  <a:lnTo>
                    <a:pt x="593" y="297"/>
                  </a:lnTo>
                  <a:lnTo>
                    <a:pt x="590" y="351"/>
                  </a:lnTo>
                  <a:lnTo>
                    <a:pt x="580" y="398"/>
                  </a:lnTo>
                  <a:lnTo>
                    <a:pt x="565" y="444"/>
                  </a:lnTo>
                  <a:lnTo>
                    <a:pt x="542" y="484"/>
                  </a:lnTo>
                  <a:lnTo>
                    <a:pt x="511" y="521"/>
                  </a:lnTo>
                  <a:lnTo>
                    <a:pt x="477" y="551"/>
                  </a:lnTo>
                  <a:lnTo>
                    <a:pt x="437" y="574"/>
                  </a:lnTo>
                  <a:lnTo>
                    <a:pt x="393" y="591"/>
                  </a:lnTo>
                  <a:lnTo>
                    <a:pt x="345" y="601"/>
                  </a:lnTo>
                  <a:lnTo>
                    <a:pt x="292" y="604"/>
                  </a:lnTo>
                  <a:lnTo>
                    <a:pt x="240" y="601"/>
                  </a:lnTo>
                  <a:lnTo>
                    <a:pt x="194" y="591"/>
                  </a:lnTo>
                  <a:lnTo>
                    <a:pt x="150" y="576"/>
                  </a:lnTo>
                  <a:lnTo>
                    <a:pt x="112" y="553"/>
                  </a:lnTo>
                  <a:lnTo>
                    <a:pt x="80" y="524"/>
                  </a:lnTo>
                  <a:lnTo>
                    <a:pt x="51" y="490"/>
                  </a:lnTo>
                  <a:lnTo>
                    <a:pt x="28" y="452"/>
                  </a:lnTo>
                  <a:lnTo>
                    <a:pt x="13" y="408"/>
                  </a:lnTo>
                  <a:lnTo>
                    <a:pt x="3" y="360"/>
                  </a:lnTo>
                  <a:lnTo>
                    <a:pt x="0" y="309"/>
                  </a:lnTo>
                  <a:lnTo>
                    <a:pt x="3" y="254"/>
                  </a:lnTo>
                  <a:lnTo>
                    <a:pt x="13" y="204"/>
                  </a:lnTo>
                  <a:lnTo>
                    <a:pt x="28" y="158"/>
                  </a:lnTo>
                  <a:lnTo>
                    <a:pt x="51" y="118"/>
                  </a:lnTo>
                  <a:lnTo>
                    <a:pt x="82" y="82"/>
                  </a:lnTo>
                  <a:lnTo>
                    <a:pt x="116" y="53"/>
                  </a:lnTo>
                  <a:lnTo>
                    <a:pt x="156" y="30"/>
                  </a:lnTo>
                  <a:lnTo>
                    <a:pt x="200" y="13"/>
                  </a:lnTo>
                  <a:lnTo>
                    <a:pt x="252" y="4"/>
                  </a:lnTo>
                  <a:lnTo>
                    <a:pt x="30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0" name="Freeform 11"/>
            <p:cNvSpPr>
              <a:spLocks/>
            </p:cNvSpPr>
            <p:nvPr/>
          </p:nvSpPr>
          <p:spPr bwMode="auto">
            <a:xfrm>
              <a:off x="1873070" y="1434131"/>
              <a:ext cx="123226" cy="193825"/>
            </a:xfrm>
            <a:custGeom>
              <a:avLst/>
              <a:gdLst>
                <a:gd name="T0" fmla="*/ 252 w 384"/>
                <a:gd name="T1" fmla="*/ 2 h 604"/>
                <a:gd name="T2" fmla="*/ 323 w 384"/>
                <a:gd name="T3" fmla="*/ 15 h 604"/>
                <a:gd name="T4" fmla="*/ 354 w 384"/>
                <a:gd name="T5" fmla="*/ 25 h 604"/>
                <a:gd name="T6" fmla="*/ 348 w 384"/>
                <a:gd name="T7" fmla="*/ 147 h 604"/>
                <a:gd name="T8" fmla="*/ 287 w 384"/>
                <a:gd name="T9" fmla="*/ 118 h 604"/>
                <a:gd name="T10" fmla="*/ 216 w 384"/>
                <a:gd name="T11" fmla="*/ 107 h 604"/>
                <a:gd name="T12" fmla="*/ 174 w 384"/>
                <a:gd name="T13" fmla="*/ 114 h 604"/>
                <a:gd name="T14" fmla="*/ 147 w 384"/>
                <a:gd name="T15" fmla="*/ 135 h 604"/>
                <a:gd name="T16" fmla="*/ 138 w 384"/>
                <a:gd name="T17" fmla="*/ 166 h 604"/>
                <a:gd name="T18" fmla="*/ 153 w 384"/>
                <a:gd name="T19" fmla="*/ 210 h 604"/>
                <a:gd name="T20" fmla="*/ 197 w 384"/>
                <a:gd name="T21" fmla="*/ 236 h 604"/>
                <a:gd name="T22" fmla="*/ 285 w 384"/>
                <a:gd name="T23" fmla="*/ 274 h 604"/>
                <a:gd name="T24" fmla="*/ 350 w 384"/>
                <a:gd name="T25" fmla="*/ 324 h 604"/>
                <a:gd name="T26" fmla="*/ 380 w 384"/>
                <a:gd name="T27" fmla="*/ 387 h 604"/>
                <a:gd name="T28" fmla="*/ 380 w 384"/>
                <a:gd name="T29" fmla="*/ 463 h 604"/>
                <a:gd name="T30" fmla="*/ 348 w 384"/>
                <a:gd name="T31" fmla="*/ 528 h 604"/>
                <a:gd name="T32" fmla="*/ 287 w 384"/>
                <a:gd name="T33" fmla="*/ 576 h 604"/>
                <a:gd name="T34" fmla="*/ 203 w 384"/>
                <a:gd name="T35" fmla="*/ 601 h 604"/>
                <a:gd name="T36" fmla="*/ 117 w 384"/>
                <a:gd name="T37" fmla="*/ 603 h 604"/>
                <a:gd name="T38" fmla="*/ 35 w 384"/>
                <a:gd name="T39" fmla="*/ 585 h 604"/>
                <a:gd name="T40" fmla="*/ 0 w 384"/>
                <a:gd name="T41" fmla="*/ 572 h 604"/>
                <a:gd name="T42" fmla="*/ 6 w 384"/>
                <a:gd name="T43" fmla="*/ 444 h 604"/>
                <a:gd name="T44" fmla="*/ 82 w 384"/>
                <a:gd name="T45" fmla="*/ 482 h 604"/>
                <a:gd name="T46" fmla="*/ 159 w 384"/>
                <a:gd name="T47" fmla="*/ 496 h 604"/>
                <a:gd name="T48" fmla="*/ 214 w 384"/>
                <a:gd name="T49" fmla="*/ 488 h 604"/>
                <a:gd name="T50" fmla="*/ 243 w 384"/>
                <a:gd name="T51" fmla="*/ 459 h 604"/>
                <a:gd name="T52" fmla="*/ 245 w 384"/>
                <a:gd name="T53" fmla="*/ 421 h 604"/>
                <a:gd name="T54" fmla="*/ 226 w 384"/>
                <a:gd name="T55" fmla="*/ 395 h 604"/>
                <a:gd name="T56" fmla="*/ 189 w 384"/>
                <a:gd name="T57" fmla="*/ 372 h 604"/>
                <a:gd name="T58" fmla="*/ 138 w 384"/>
                <a:gd name="T59" fmla="*/ 349 h 604"/>
                <a:gd name="T60" fmla="*/ 77 w 384"/>
                <a:gd name="T61" fmla="*/ 316 h 604"/>
                <a:gd name="T62" fmla="*/ 31 w 384"/>
                <a:gd name="T63" fmla="*/ 276 h 604"/>
                <a:gd name="T64" fmla="*/ 4 w 384"/>
                <a:gd name="T65" fmla="*/ 215 h 604"/>
                <a:gd name="T66" fmla="*/ 4 w 384"/>
                <a:gd name="T67" fmla="*/ 139 h 604"/>
                <a:gd name="T68" fmla="*/ 35 w 384"/>
                <a:gd name="T69" fmla="*/ 76 h 604"/>
                <a:gd name="T70" fmla="*/ 96 w 384"/>
                <a:gd name="T71" fmla="*/ 27 h 604"/>
                <a:gd name="T72" fmla="*/ 174 w 384"/>
                <a:gd name="T73" fmla="*/ 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4" h="604">
                  <a:moveTo>
                    <a:pt x="222" y="0"/>
                  </a:moveTo>
                  <a:lnTo>
                    <a:pt x="252" y="2"/>
                  </a:lnTo>
                  <a:lnTo>
                    <a:pt x="289" y="7"/>
                  </a:lnTo>
                  <a:lnTo>
                    <a:pt x="323" y="15"/>
                  </a:lnTo>
                  <a:lnTo>
                    <a:pt x="352" y="25"/>
                  </a:lnTo>
                  <a:lnTo>
                    <a:pt x="354" y="25"/>
                  </a:lnTo>
                  <a:lnTo>
                    <a:pt x="354" y="151"/>
                  </a:lnTo>
                  <a:lnTo>
                    <a:pt x="348" y="147"/>
                  </a:lnTo>
                  <a:lnTo>
                    <a:pt x="319" y="131"/>
                  </a:lnTo>
                  <a:lnTo>
                    <a:pt x="287" y="118"/>
                  </a:lnTo>
                  <a:lnTo>
                    <a:pt x="252" y="110"/>
                  </a:lnTo>
                  <a:lnTo>
                    <a:pt x="216" y="107"/>
                  </a:lnTo>
                  <a:lnTo>
                    <a:pt x="193" y="109"/>
                  </a:lnTo>
                  <a:lnTo>
                    <a:pt x="174" y="114"/>
                  </a:lnTo>
                  <a:lnTo>
                    <a:pt x="159" y="124"/>
                  </a:lnTo>
                  <a:lnTo>
                    <a:pt x="147" y="135"/>
                  </a:lnTo>
                  <a:lnTo>
                    <a:pt x="140" y="149"/>
                  </a:lnTo>
                  <a:lnTo>
                    <a:pt x="138" y="166"/>
                  </a:lnTo>
                  <a:lnTo>
                    <a:pt x="142" y="191"/>
                  </a:lnTo>
                  <a:lnTo>
                    <a:pt x="153" y="210"/>
                  </a:lnTo>
                  <a:lnTo>
                    <a:pt x="170" y="221"/>
                  </a:lnTo>
                  <a:lnTo>
                    <a:pt x="197" y="236"/>
                  </a:lnTo>
                  <a:lnTo>
                    <a:pt x="235" y="252"/>
                  </a:lnTo>
                  <a:lnTo>
                    <a:pt x="285" y="274"/>
                  </a:lnTo>
                  <a:lnTo>
                    <a:pt x="323" y="299"/>
                  </a:lnTo>
                  <a:lnTo>
                    <a:pt x="350" y="324"/>
                  </a:lnTo>
                  <a:lnTo>
                    <a:pt x="369" y="355"/>
                  </a:lnTo>
                  <a:lnTo>
                    <a:pt x="380" y="387"/>
                  </a:lnTo>
                  <a:lnTo>
                    <a:pt x="384" y="423"/>
                  </a:lnTo>
                  <a:lnTo>
                    <a:pt x="380" y="463"/>
                  </a:lnTo>
                  <a:lnTo>
                    <a:pt x="369" y="498"/>
                  </a:lnTo>
                  <a:lnTo>
                    <a:pt x="348" y="528"/>
                  </a:lnTo>
                  <a:lnTo>
                    <a:pt x="321" y="555"/>
                  </a:lnTo>
                  <a:lnTo>
                    <a:pt x="287" y="576"/>
                  </a:lnTo>
                  <a:lnTo>
                    <a:pt x="249" y="591"/>
                  </a:lnTo>
                  <a:lnTo>
                    <a:pt x="203" y="601"/>
                  </a:lnTo>
                  <a:lnTo>
                    <a:pt x="153" y="604"/>
                  </a:lnTo>
                  <a:lnTo>
                    <a:pt x="117" y="603"/>
                  </a:lnTo>
                  <a:lnTo>
                    <a:pt x="75" y="595"/>
                  </a:lnTo>
                  <a:lnTo>
                    <a:pt x="35" y="585"/>
                  </a:lnTo>
                  <a:lnTo>
                    <a:pt x="2" y="572"/>
                  </a:lnTo>
                  <a:lnTo>
                    <a:pt x="0" y="572"/>
                  </a:lnTo>
                  <a:lnTo>
                    <a:pt x="0" y="440"/>
                  </a:lnTo>
                  <a:lnTo>
                    <a:pt x="6" y="444"/>
                  </a:lnTo>
                  <a:lnTo>
                    <a:pt x="42" y="465"/>
                  </a:lnTo>
                  <a:lnTo>
                    <a:pt x="82" y="482"/>
                  </a:lnTo>
                  <a:lnTo>
                    <a:pt x="123" y="494"/>
                  </a:lnTo>
                  <a:lnTo>
                    <a:pt x="159" y="496"/>
                  </a:lnTo>
                  <a:lnTo>
                    <a:pt x="189" y="494"/>
                  </a:lnTo>
                  <a:lnTo>
                    <a:pt x="214" y="488"/>
                  </a:lnTo>
                  <a:lnTo>
                    <a:pt x="233" y="477"/>
                  </a:lnTo>
                  <a:lnTo>
                    <a:pt x="243" y="459"/>
                  </a:lnTo>
                  <a:lnTo>
                    <a:pt x="247" y="439"/>
                  </a:lnTo>
                  <a:lnTo>
                    <a:pt x="245" y="421"/>
                  </a:lnTo>
                  <a:lnTo>
                    <a:pt x="239" y="406"/>
                  </a:lnTo>
                  <a:lnTo>
                    <a:pt x="226" y="395"/>
                  </a:lnTo>
                  <a:lnTo>
                    <a:pt x="209" y="381"/>
                  </a:lnTo>
                  <a:lnTo>
                    <a:pt x="189" y="372"/>
                  </a:lnTo>
                  <a:lnTo>
                    <a:pt x="167" y="360"/>
                  </a:lnTo>
                  <a:lnTo>
                    <a:pt x="138" y="349"/>
                  </a:lnTo>
                  <a:lnTo>
                    <a:pt x="103" y="334"/>
                  </a:lnTo>
                  <a:lnTo>
                    <a:pt x="77" y="316"/>
                  </a:lnTo>
                  <a:lnTo>
                    <a:pt x="54" y="301"/>
                  </a:lnTo>
                  <a:lnTo>
                    <a:pt x="31" y="276"/>
                  </a:lnTo>
                  <a:lnTo>
                    <a:pt x="14" y="248"/>
                  </a:lnTo>
                  <a:lnTo>
                    <a:pt x="4" y="215"/>
                  </a:lnTo>
                  <a:lnTo>
                    <a:pt x="0" y="177"/>
                  </a:lnTo>
                  <a:lnTo>
                    <a:pt x="4" y="139"/>
                  </a:lnTo>
                  <a:lnTo>
                    <a:pt x="16" y="105"/>
                  </a:lnTo>
                  <a:lnTo>
                    <a:pt x="35" y="76"/>
                  </a:lnTo>
                  <a:lnTo>
                    <a:pt x="61" y="49"/>
                  </a:lnTo>
                  <a:lnTo>
                    <a:pt x="96" y="27"/>
                  </a:lnTo>
                  <a:lnTo>
                    <a:pt x="132" y="11"/>
                  </a:lnTo>
                  <a:lnTo>
                    <a:pt x="174" y="4"/>
                  </a:lnTo>
                  <a:lnTo>
                    <a:pt x="22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1" name="Freeform 12"/>
            <p:cNvSpPr>
              <a:spLocks noEditPoints="1"/>
            </p:cNvSpPr>
            <p:nvPr/>
          </p:nvSpPr>
          <p:spPr bwMode="auto">
            <a:xfrm>
              <a:off x="2014908" y="1434131"/>
              <a:ext cx="190615" cy="193825"/>
            </a:xfrm>
            <a:custGeom>
              <a:avLst/>
              <a:gdLst>
                <a:gd name="T0" fmla="*/ 264 w 594"/>
                <a:gd name="T1" fmla="*/ 114 h 604"/>
                <a:gd name="T2" fmla="*/ 207 w 594"/>
                <a:gd name="T3" fmla="*/ 141 h 604"/>
                <a:gd name="T4" fmla="*/ 165 w 594"/>
                <a:gd name="T5" fmla="*/ 189 h 604"/>
                <a:gd name="T6" fmla="*/ 144 w 594"/>
                <a:gd name="T7" fmla="*/ 261 h 604"/>
                <a:gd name="T8" fmla="*/ 144 w 594"/>
                <a:gd name="T9" fmla="*/ 347 h 604"/>
                <a:gd name="T10" fmla="*/ 165 w 594"/>
                <a:gd name="T11" fmla="*/ 416 h 604"/>
                <a:gd name="T12" fmla="*/ 207 w 594"/>
                <a:gd name="T13" fmla="*/ 465 h 604"/>
                <a:gd name="T14" fmla="*/ 264 w 594"/>
                <a:gd name="T15" fmla="*/ 488 h 604"/>
                <a:gd name="T16" fmla="*/ 337 w 594"/>
                <a:gd name="T17" fmla="*/ 488 h 604"/>
                <a:gd name="T18" fmla="*/ 392 w 594"/>
                <a:gd name="T19" fmla="*/ 465 h 604"/>
                <a:gd name="T20" fmla="*/ 432 w 594"/>
                <a:gd name="T21" fmla="*/ 418 h 604"/>
                <a:gd name="T22" fmla="*/ 451 w 594"/>
                <a:gd name="T23" fmla="*/ 345 h 604"/>
                <a:gd name="T24" fmla="*/ 451 w 594"/>
                <a:gd name="T25" fmla="*/ 257 h 604"/>
                <a:gd name="T26" fmla="*/ 430 w 594"/>
                <a:gd name="T27" fmla="*/ 187 h 604"/>
                <a:gd name="T28" fmla="*/ 390 w 594"/>
                <a:gd name="T29" fmla="*/ 139 h 604"/>
                <a:gd name="T30" fmla="*/ 333 w 594"/>
                <a:gd name="T31" fmla="*/ 114 h 604"/>
                <a:gd name="T32" fmla="*/ 306 w 594"/>
                <a:gd name="T33" fmla="*/ 0 h 604"/>
                <a:gd name="T34" fmla="*/ 405 w 594"/>
                <a:gd name="T35" fmla="*/ 13 h 604"/>
                <a:gd name="T36" fmla="*/ 485 w 594"/>
                <a:gd name="T37" fmla="*/ 51 h 604"/>
                <a:gd name="T38" fmla="*/ 545 w 594"/>
                <a:gd name="T39" fmla="*/ 112 h 604"/>
                <a:gd name="T40" fmla="*/ 581 w 594"/>
                <a:gd name="T41" fmla="*/ 196 h 604"/>
                <a:gd name="T42" fmla="*/ 594 w 594"/>
                <a:gd name="T43" fmla="*/ 297 h 604"/>
                <a:gd name="T44" fmla="*/ 581 w 594"/>
                <a:gd name="T45" fmla="*/ 398 h 604"/>
                <a:gd name="T46" fmla="*/ 543 w 594"/>
                <a:gd name="T47" fmla="*/ 484 h 604"/>
                <a:gd name="T48" fmla="*/ 478 w 594"/>
                <a:gd name="T49" fmla="*/ 551 h 604"/>
                <a:gd name="T50" fmla="*/ 394 w 594"/>
                <a:gd name="T51" fmla="*/ 591 h 604"/>
                <a:gd name="T52" fmla="*/ 293 w 594"/>
                <a:gd name="T53" fmla="*/ 604 h 604"/>
                <a:gd name="T54" fmla="*/ 195 w 594"/>
                <a:gd name="T55" fmla="*/ 591 h 604"/>
                <a:gd name="T56" fmla="*/ 113 w 594"/>
                <a:gd name="T57" fmla="*/ 553 h 604"/>
                <a:gd name="T58" fmla="*/ 52 w 594"/>
                <a:gd name="T59" fmla="*/ 490 h 604"/>
                <a:gd name="T60" fmla="*/ 14 w 594"/>
                <a:gd name="T61" fmla="*/ 408 h 604"/>
                <a:gd name="T62" fmla="*/ 0 w 594"/>
                <a:gd name="T63" fmla="*/ 309 h 604"/>
                <a:gd name="T64" fmla="*/ 14 w 594"/>
                <a:gd name="T65" fmla="*/ 204 h 604"/>
                <a:gd name="T66" fmla="*/ 52 w 594"/>
                <a:gd name="T67" fmla="*/ 118 h 604"/>
                <a:gd name="T68" fmla="*/ 117 w 594"/>
                <a:gd name="T69" fmla="*/ 53 h 604"/>
                <a:gd name="T70" fmla="*/ 201 w 594"/>
                <a:gd name="T71" fmla="*/ 13 h 604"/>
                <a:gd name="T72" fmla="*/ 306 w 594"/>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4" h="604">
                  <a:moveTo>
                    <a:pt x="298" y="112"/>
                  </a:moveTo>
                  <a:lnTo>
                    <a:pt x="264" y="114"/>
                  </a:lnTo>
                  <a:lnTo>
                    <a:pt x="233" y="124"/>
                  </a:lnTo>
                  <a:lnTo>
                    <a:pt x="207" y="141"/>
                  </a:lnTo>
                  <a:lnTo>
                    <a:pt x="184" y="162"/>
                  </a:lnTo>
                  <a:lnTo>
                    <a:pt x="165" y="189"/>
                  </a:lnTo>
                  <a:lnTo>
                    <a:pt x="151" y="223"/>
                  </a:lnTo>
                  <a:lnTo>
                    <a:pt x="144" y="261"/>
                  </a:lnTo>
                  <a:lnTo>
                    <a:pt x="142" y="305"/>
                  </a:lnTo>
                  <a:lnTo>
                    <a:pt x="144" y="347"/>
                  </a:lnTo>
                  <a:lnTo>
                    <a:pt x="151" y="383"/>
                  </a:lnTo>
                  <a:lnTo>
                    <a:pt x="165" y="416"/>
                  </a:lnTo>
                  <a:lnTo>
                    <a:pt x="184" y="442"/>
                  </a:lnTo>
                  <a:lnTo>
                    <a:pt x="207" y="465"/>
                  </a:lnTo>
                  <a:lnTo>
                    <a:pt x="233" y="480"/>
                  </a:lnTo>
                  <a:lnTo>
                    <a:pt x="264" y="488"/>
                  </a:lnTo>
                  <a:lnTo>
                    <a:pt x="300" y="492"/>
                  </a:lnTo>
                  <a:lnTo>
                    <a:pt x="337" y="488"/>
                  </a:lnTo>
                  <a:lnTo>
                    <a:pt x="367" y="480"/>
                  </a:lnTo>
                  <a:lnTo>
                    <a:pt x="392" y="465"/>
                  </a:lnTo>
                  <a:lnTo>
                    <a:pt x="415" y="444"/>
                  </a:lnTo>
                  <a:lnTo>
                    <a:pt x="432" y="418"/>
                  </a:lnTo>
                  <a:lnTo>
                    <a:pt x="443" y="383"/>
                  </a:lnTo>
                  <a:lnTo>
                    <a:pt x="451" y="345"/>
                  </a:lnTo>
                  <a:lnTo>
                    <a:pt x="453" y="301"/>
                  </a:lnTo>
                  <a:lnTo>
                    <a:pt x="451" y="257"/>
                  </a:lnTo>
                  <a:lnTo>
                    <a:pt x="443" y="219"/>
                  </a:lnTo>
                  <a:lnTo>
                    <a:pt x="430" y="187"/>
                  </a:lnTo>
                  <a:lnTo>
                    <a:pt x="411" y="160"/>
                  </a:lnTo>
                  <a:lnTo>
                    <a:pt x="390" y="139"/>
                  </a:lnTo>
                  <a:lnTo>
                    <a:pt x="363" y="124"/>
                  </a:lnTo>
                  <a:lnTo>
                    <a:pt x="333" y="114"/>
                  </a:lnTo>
                  <a:lnTo>
                    <a:pt x="298" y="112"/>
                  </a:lnTo>
                  <a:close/>
                  <a:moveTo>
                    <a:pt x="306" y="0"/>
                  </a:moveTo>
                  <a:lnTo>
                    <a:pt x="358" y="4"/>
                  </a:lnTo>
                  <a:lnTo>
                    <a:pt x="405" y="13"/>
                  </a:lnTo>
                  <a:lnTo>
                    <a:pt x="447" y="28"/>
                  </a:lnTo>
                  <a:lnTo>
                    <a:pt x="485" y="51"/>
                  </a:lnTo>
                  <a:lnTo>
                    <a:pt x="518" y="78"/>
                  </a:lnTo>
                  <a:lnTo>
                    <a:pt x="545" y="112"/>
                  </a:lnTo>
                  <a:lnTo>
                    <a:pt x="566" y="152"/>
                  </a:lnTo>
                  <a:lnTo>
                    <a:pt x="581" y="196"/>
                  </a:lnTo>
                  <a:lnTo>
                    <a:pt x="591" y="244"/>
                  </a:lnTo>
                  <a:lnTo>
                    <a:pt x="594" y="297"/>
                  </a:lnTo>
                  <a:lnTo>
                    <a:pt x="591" y="351"/>
                  </a:lnTo>
                  <a:lnTo>
                    <a:pt x="581" y="398"/>
                  </a:lnTo>
                  <a:lnTo>
                    <a:pt x="564" y="444"/>
                  </a:lnTo>
                  <a:lnTo>
                    <a:pt x="543" y="484"/>
                  </a:lnTo>
                  <a:lnTo>
                    <a:pt x="512" y="521"/>
                  </a:lnTo>
                  <a:lnTo>
                    <a:pt x="478" y="551"/>
                  </a:lnTo>
                  <a:lnTo>
                    <a:pt x="438" y="574"/>
                  </a:lnTo>
                  <a:lnTo>
                    <a:pt x="394" y="591"/>
                  </a:lnTo>
                  <a:lnTo>
                    <a:pt x="346" y="601"/>
                  </a:lnTo>
                  <a:lnTo>
                    <a:pt x="293" y="604"/>
                  </a:lnTo>
                  <a:lnTo>
                    <a:pt x="241" y="601"/>
                  </a:lnTo>
                  <a:lnTo>
                    <a:pt x="195" y="591"/>
                  </a:lnTo>
                  <a:lnTo>
                    <a:pt x="151" y="576"/>
                  </a:lnTo>
                  <a:lnTo>
                    <a:pt x="113" y="553"/>
                  </a:lnTo>
                  <a:lnTo>
                    <a:pt x="79" y="524"/>
                  </a:lnTo>
                  <a:lnTo>
                    <a:pt x="52" y="490"/>
                  </a:lnTo>
                  <a:lnTo>
                    <a:pt x="29" y="452"/>
                  </a:lnTo>
                  <a:lnTo>
                    <a:pt x="14" y="408"/>
                  </a:lnTo>
                  <a:lnTo>
                    <a:pt x="4" y="360"/>
                  </a:lnTo>
                  <a:lnTo>
                    <a:pt x="0" y="309"/>
                  </a:lnTo>
                  <a:lnTo>
                    <a:pt x="4" y="254"/>
                  </a:lnTo>
                  <a:lnTo>
                    <a:pt x="14" y="204"/>
                  </a:lnTo>
                  <a:lnTo>
                    <a:pt x="29" y="158"/>
                  </a:lnTo>
                  <a:lnTo>
                    <a:pt x="52" y="118"/>
                  </a:lnTo>
                  <a:lnTo>
                    <a:pt x="81" y="82"/>
                  </a:lnTo>
                  <a:lnTo>
                    <a:pt x="117" y="53"/>
                  </a:lnTo>
                  <a:lnTo>
                    <a:pt x="157" y="30"/>
                  </a:lnTo>
                  <a:lnTo>
                    <a:pt x="201" y="13"/>
                  </a:lnTo>
                  <a:lnTo>
                    <a:pt x="251" y="4"/>
                  </a:lnTo>
                  <a:lnTo>
                    <a:pt x="3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2" name="Freeform 13"/>
            <p:cNvSpPr>
              <a:spLocks/>
            </p:cNvSpPr>
            <p:nvPr/>
          </p:nvSpPr>
          <p:spPr bwMode="auto">
            <a:xfrm>
              <a:off x="2210016" y="1346845"/>
              <a:ext cx="227840" cy="281110"/>
            </a:xfrm>
            <a:custGeom>
              <a:avLst/>
              <a:gdLst>
                <a:gd name="T0" fmla="*/ 347 w 710"/>
                <a:gd name="T1" fmla="*/ 2 h 877"/>
                <a:gd name="T2" fmla="*/ 384 w 710"/>
                <a:gd name="T3" fmla="*/ 12 h 877"/>
                <a:gd name="T4" fmla="*/ 378 w 710"/>
                <a:gd name="T5" fmla="*/ 124 h 877"/>
                <a:gd name="T6" fmla="*/ 319 w 710"/>
                <a:gd name="T7" fmla="*/ 111 h 877"/>
                <a:gd name="T8" fmla="*/ 273 w 710"/>
                <a:gd name="T9" fmla="*/ 122 h 877"/>
                <a:gd name="T10" fmla="*/ 242 w 710"/>
                <a:gd name="T11" fmla="*/ 157 h 877"/>
                <a:gd name="T12" fmla="*/ 233 w 710"/>
                <a:gd name="T13" fmla="*/ 214 h 877"/>
                <a:gd name="T14" fmla="*/ 437 w 710"/>
                <a:gd name="T15" fmla="*/ 286 h 877"/>
                <a:gd name="T16" fmla="*/ 439 w 710"/>
                <a:gd name="T17" fmla="*/ 155 h 877"/>
                <a:gd name="T18" fmla="*/ 573 w 710"/>
                <a:gd name="T19" fmla="*/ 115 h 877"/>
                <a:gd name="T20" fmla="*/ 710 w 710"/>
                <a:gd name="T21" fmla="*/ 286 h 877"/>
                <a:gd name="T22" fmla="*/ 573 w 710"/>
                <a:gd name="T23" fmla="*/ 397 h 877"/>
                <a:gd name="T24" fmla="*/ 575 w 710"/>
                <a:gd name="T25" fmla="*/ 702 h 877"/>
                <a:gd name="T26" fmla="*/ 592 w 710"/>
                <a:gd name="T27" fmla="*/ 744 h 877"/>
                <a:gd name="T28" fmla="*/ 626 w 710"/>
                <a:gd name="T29" fmla="*/ 763 h 877"/>
                <a:gd name="T30" fmla="*/ 659 w 710"/>
                <a:gd name="T31" fmla="*/ 765 h 877"/>
                <a:gd name="T32" fmla="*/ 678 w 710"/>
                <a:gd name="T33" fmla="*/ 761 h 877"/>
                <a:gd name="T34" fmla="*/ 697 w 710"/>
                <a:gd name="T35" fmla="*/ 753 h 877"/>
                <a:gd name="T36" fmla="*/ 710 w 710"/>
                <a:gd name="T37" fmla="*/ 744 h 877"/>
                <a:gd name="T38" fmla="*/ 708 w 710"/>
                <a:gd name="T39" fmla="*/ 858 h 877"/>
                <a:gd name="T40" fmla="*/ 666 w 710"/>
                <a:gd name="T41" fmla="*/ 872 h 877"/>
                <a:gd name="T42" fmla="*/ 609 w 710"/>
                <a:gd name="T43" fmla="*/ 877 h 877"/>
                <a:gd name="T44" fmla="*/ 525 w 710"/>
                <a:gd name="T45" fmla="*/ 862 h 877"/>
                <a:gd name="T46" fmla="*/ 468 w 710"/>
                <a:gd name="T47" fmla="*/ 816 h 877"/>
                <a:gd name="T48" fmla="*/ 441 w 710"/>
                <a:gd name="T49" fmla="*/ 742 h 877"/>
                <a:gd name="T50" fmla="*/ 437 w 710"/>
                <a:gd name="T51" fmla="*/ 397 h 877"/>
                <a:gd name="T52" fmla="*/ 233 w 710"/>
                <a:gd name="T53" fmla="*/ 864 h 877"/>
                <a:gd name="T54" fmla="*/ 95 w 710"/>
                <a:gd name="T55" fmla="*/ 397 h 877"/>
                <a:gd name="T56" fmla="*/ 0 w 710"/>
                <a:gd name="T57" fmla="*/ 286 h 877"/>
                <a:gd name="T58" fmla="*/ 95 w 710"/>
                <a:gd name="T59" fmla="*/ 206 h 877"/>
                <a:gd name="T60" fmla="*/ 107 w 710"/>
                <a:gd name="T61" fmla="*/ 132 h 877"/>
                <a:gd name="T62" fmla="*/ 141 w 710"/>
                <a:gd name="T63" fmla="*/ 71 h 877"/>
                <a:gd name="T64" fmla="*/ 196 w 710"/>
                <a:gd name="T65" fmla="*/ 25 h 877"/>
                <a:gd name="T66" fmla="*/ 265 w 710"/>
                <a:gd name="T67" fmla="*/ 2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0" h="877">
                  <a:moveTo>
                    <a:pt x="305" y="0"/>
                  </a:moveTo>
                  <a:lnTo>
                    <a:pt x="347" y="2"/>
                  </a:lnTo>
                  <a:lnTo>
                    <a:pt x="382" y="10"/>
                  </a:lnTo>
                  <a:lnTo>
                    <a:pt x="384" y="12"/>
                  </a:lnTo>
                  <a:lnTo>
                    <a:pt x="384" y="128"/>
                  </a:lnTo>
                  <a:lnTo>
                    <a:pt x="378" y="124"/>
                  </a:lnTo>
                  <a:lnTo>
                    <a:pt x="347" y="115"/>
                  </a:lnTo>
                  <a:lnTo>
                    <a:pt x="319" y="111"/>
                  </a:lnTo>
                  <a:lnTo>
                    <a:pt x="294" y="115"/>
                  </a:lnTo>
                  <a:lnTo>
                    <a:pt x="273" y="122"/>
                  </a:lnTo>
                  <a:lnTo>
                    <a:pt x="256" y="137"/>
                  </a:lnTo>
                  <a:lnTo>
                    <a:pt x="242" y="157"/>
                  </a:lnTo>
                  <a:lnTo>
                    <a:pt x="235" y="183"/>
                  </a:lnTo>
                  <a:lnTo>
                    <a:pt x="233" y="214"/>
                  </a:lnTo>
                  <a:lnTo>
                    <a:pt x="233" y="286"/>
                  </a:lnTo>
                  <a:lnTo>
                    <a:pt x="437" y="286"/>
                  </a:lnTo>
                  <a:lnTo>
                    <a:pt x="437" y="157"/>
                  </a:lnTo>
                  <a:lnTo>
                    <a:pt x="439" y="155"/>
                  </a:lnTo>
                  <a:lnTo>
                    <a:pt x="569" y="116"/>
                  </a:lnTo>
                  <a:lnTo>
                    <a:pt x="573" y="115"/>
                  </a:lnTo>
                  <a:lnTo>
                    <a:pt x="573" y="286"/>
                  </a:lnTo>
                  <a:lnTo>
                    <a:pt x="710" y="286"/>
                  </a:lnTo>
                  <a:lnTo>
                    <a:pt x="710" y="397"/>
                  </a:lnTo>
                  <a:lnTo>
                    <a:pt x="573" y="397"/>
                  </a:lnTo>
                  <a:lnTo>
                    <a:pt x="573" y="670"/>
                  </a:lnTo>
                  <a:lnTo>
                    <a:pt x="575" y="702"/>
                  </a:lnTo>
                  <a:lnTo>
                    <a:pt x="582" y="727"/>
                  </a:lnTo>
                  <a:lnTo>
                    <a:pt x="592" y="744"/>
                  </a:lnTo>
                  <a:lnTo>
                    <a:pt x="607" y="755"/>
                  </a:lnTo>
                  <a:lnTo>
                    <a:pt x="626" y="763"/>
                  </a:lnTo>
                  <a:lnTo>
                    <a:pt x="651" y="765"/>
                  </a:lnTo>
                  <a:lnTo>
                    <a:pt x="659" y="765"/>
                  </a:lnTo>
                  <a:lnTo>
                    <a:pt x="666" y="763"/>
                  </a:lnTo>
                  <a:lnTo>
                    <a:pt x="678" y="761"/>
                  </a:lnTo>
                  <a:lnTo>
                    <a:pt x="687" y="757"/>
                  </a:lnTo>
                  <a:lnTo>
                    <a:pt x="697" y="753"/>
                  </a:lnTo>
                  <a:lnTo>
                    <a:pt x="704" y="748"/>
                  </a:lnTo>
                  <a:lnTo>
                    <a:pt x="710" y="744"/>
                  </a:lnTo>
                  <a:lnTo>
                    <a:pt x="710" y="856"/>
                  </a:lnTo>
                  <a:lnTo>
                    <a:pt x="708" y="858"/>
                  </a:lnTo>
                  <a:lnTo>
                    <a:pt x="693" y="864"/>
                  </a:lnTo>
                  <a:lnTo>
                    <a:pt x="666" y="872"/>
                  </a:lnTo>
                  <a:lnTo>
                    <a:pt x="638" y="876"/>
                  </a:lnTo>
                  <a:lnTo>
                    <a:pt x="609" y="877"/>
                  </a:lnTo>
                  <a:lnTo>
                    <a:pt x="563" y="874"/>
                  </a:lnTo>
                  <a:lnTo>
                    <a:pt x="525" y="862"/>
                  </a:lnTo>
                  <a:lnTo>
                    <a:pt x="492" y="843"/>
                  </a:lnTo>
                  <a:lnTo>
                    <a:pt x="468" y="816"/>
                  </a:lnTo>
                  <a:lnTo>
                    <a:pt x="450" y="784"/>
                  </a:lnTo>
                  <a:lnTo>
                    <a:pt x="441" y="742"/>
                  </a:lnTo>
                  <a:lnTo>
                    <a:pt x="437" y="694"/>
                  </a:lnTo>
                  <a:lnTo>
                    <a:pt x="437" y="397"/>
                  </a:lnTo>
                  <a:lnTo>
                    <a:pt x="233" y="397"/>
                  </a:lnTo>
                  <a:lnTo>
                    <a:pt x="233" y="864"/>
                  </a:lnTo>
                  <a:lnTo>
                    <a:pt x="95" y="864"/>
                  </a:lnTo>
                  <a:lnTo>
                    <a:pt x="95" y="397"/>
                  </a:lnTo>
                  <a:lnTo>
                    <a:pt x="0" y="397"/>
                  </a:lnTo>
                  <a:lnTo>
                    <a:pt x="0" y="286"/>
                  </a:lnTo>
                  <a:lnTo>
                    <a:pt x="95" y="286"/>
                  </a:lnTo>
                  <a:lnTo>
                    <a:pt x="95" y="206"/>
                  </a:lnTo>
                  <a:lnTo>
                    <a:pt x="99" y="168"/>
                  </a:lnTo>
                  <a:lnTo>
                    <a:pt x="107" y="132"/>
                  </a:lnTo>
                  <a:lnTo>
                    <a:pt x="122" y="99"/>
                  </a:lnTo>
                  <a:lnTo>
                    <a:pt x="141" y="71"/>
                  </a:lnTo>
                  <a:lnTo>
                    <a:pt x="166" y="46"/>
                  </a:lnTo>
                  <a:lnTo>
                    <a:pt x="196" y="25"/>
                  </a:lnTo>
                  <a:lnTo>
                    <a:pt x="229" y="12"/>
                  </a:lnTo>
                  <a:lnTo>
                    <a:pt x="265" y="2"/>
                  </a:lnTo>
                  <a:lnTo>
                    <a:pt x="30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3" name="Rectangle 14"/>
            <p:cNvSpPr>
              <a:spLocks noChangeArrowheads="1"/>
            </p:cNvSpPr>
            <p:nvPr/>
          </p:nvSpPr>
          <p:spPr bwMode="auto">
            <a:xfrm>
              <a:off x="416178" y="1279456"/>
              <a:ext cx="205377" cy="204093"/>
            </a:xfrm>
            <a:prstGeom prst="rect">
              <a:avLst/>
            </a:prstGeom>
            <a:solidFill>
              <a:srgbClr val="FF400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4" name="Rectangle 15"/>
            <p:cNvSpPr>
              <a:spLocks noChangeArrowheads="1"/>
            </p:cNvSpPr>
            <p:nvPr/>
          </p:nvSpPr>
          <p:spPr bwMode="auto">
            <a:xfrm>
              <a:off x="642734" y="1279456"/>
              <a:ext cx="204735" cy="204093"/>
            </a:xfrm>
            <a:prstGeom prst="rect">
              <a:avLst/>
            </a:prstGeom>
            <a:solidFill>
              <a:srgbClr val="8DC63F"/>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5" name="Rectangle 16"/>
            <p:cNvSpPr>
              <a:spLocks noChangeArrowheads="1"/>
            </p:cNvSpPr>
            <p:nvPr/>
          </p:nvSpPr>
          <p:spPr bwMode="auto">
            <a:xfrm>
              <a:off x="416178" y="1505371"/>
              <a:ext cx="205377" cy="204735"/>
            </a:xfrm>
            <a:prstGeom prst="rect">
              <a:avLst/>
            </a:prstGeom>
            <a:solidFill>
              <a:srgbClr val="00B0F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6" name="Rectangle 17"/>
            <p:cNvSpPr>
              <a:spLocks noChangeArrowheads="1"/>
            </p:cNvSpPr>
            <p:nvPr/>
          </p:nvSpPr>
          <p:spPr bwMode="auto">
            <a:xfrm>
              <a:off x="642734" y="1505371"/>
              <a:ext cx="204735" cy="204735"/>
            </a:xfrm>
            <a:prstGeom prst="rect">
              <a:avLst/>
            </a:prstGeom>
            <a:solidFill>
              <a:srgbClr val="FFBF0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grpSp>
      <p:sp>
        <p:nvSpPr>
          <p:cNvPr id="16" name="Text Box 3"/>
          <p:cNvSpPr txBox="1">
            <a:spLocks noChangeArrowheads="1"/>
          </p:cNvSpPr>
          <p:nvPr/>
        </p:nvSpPr>
        <p:spPr bwMode="blackWhite">
          <a:xfrm>
            <a:off x="273051" y="5983783"/>
            <a:ext cx="10974388" cy="603435"/>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67" eaLnBrk="0" hangingPunct="0"/>
            <a:r>
              <a:rPr lang="en-US" sz="667" dirty="0">
                <a:solidFill>
                  <a:prstClr val="white">
                    <a:alpha val="95000"/>
                  </a:prstClr>
                </a:solidFill>
                <a:cs typeface="Segoe UI" pitchFamily="34" charset="0"/>
              </a:rPr>
              <a:t>© 2014 Microsoft Corporation. All rights reserved. Microsoft, Windows, Windows Vista and other product names are or may be registered trademarks and/or trademarks in the U.S. and/or other countries.</a:t>
            </a:r>
          </a:p>
          <a:p>
            <a:pPr defTabSz="932267" eaLnBrk="0" hangingPunct="0"/>
            <a:r>
              <a:rPr lang="en-US" sz="667" dirty="0">
                <a:solidFill>
                  <a:prstClr val="white">
                    <a:alpha val="95000"/>
                  </a:prstClr>
                </a:soli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33738040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5"/>
          <p:cNvSpPr txBox="1">
            <a:spLocks/>
          </p:cNvSpPr>
          <p:nvPr/>
        </p:nvSpPr>
        <p:spPr>
          <a:xfrm>
            <a:off x="269239" y="193524"/>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endParaRPr lang="en-US" dirty="0"/>
          </a:p>
        </p:txBody>
      </p:sp>
    </p:spTree>
    <p:extLst>
      <p:ext uri="{BB962C8B-B14F-4D97-AF65-F5344CB8AC3E}">
        <p14:creationId xmlns:p14="http://schemas.microsoft.com/office/powerpoint/2010/main" val="2524599731"/>
      </p:ext>
    </p:extLst>
  </p:cSld>
  <p:clrMapOvr>
    <a:masterClrMapping/>
  </p:clrMapOvr>
  <p:transition>
    <p:fade/>
  </p:transition>
  <p:timing>
    <p:tnLst>
      <p:par>
        <p:cTn id="1" dur="indefinite" restart="never" nodeType="tmRoot"/>
      </p:par>
    </p:tnLst>
  </p:timing>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375971"/>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Date Placeholder 1"/>
          <p:cNvSpPr>
            <a:spLocks noGrp="1"/>
          </p:cNvSpPr>
          <p:nvPr>
            <p:ph type="dt" sz="half" idx="11"/>
          </p:nvPr>
        </p:nvSpPr>
        <p:spPr/>
        <p:txBody>
          <a:bodyPr/>
          <a:lstStyle/>
          <a:p>
            <a:fld id="{9CDF5C6C-1D7F-4181-894D-D1D5CDC09395}" type="datetime1">
              <a:rPr lang="en-US" smtClean="0"/>
              <a:t>12/7/2015</a:t>
            </a:fld>
            <a:endParaRPr lang="en-US"/>
          </a:p>
        </p:txBody>
      </p:sp>
      <p:sp>
        <p:nvSpPr>
          <p:cNvPr id="3" name="Footer Placeholder 2"/>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1502169830"/>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Date Placeholder 2"/>
          <p:cNvSpPr>
            <a:spLocks noGrp="1"/>
          </p:cNvSpPr>
          <p:nvPr>
            <p:ph type="dt" sz="half" idx="10"/>
          </p:nvPr>
        </p:nvSpPr>
        <p:spPr/>
        <p:txBody>
          <a:bodyPr/>
          <a:lstStyle>
            <a:lvl1pPr>
              <a:defRPr>
                <a:solidFill>
                  <a:schemeClr val="bg2">
                    <a:lumMod val="40000"/>
                    <a:lumOff val="60000"/>
                  </a:schemeClr>
                </a:solidFill>
              </a:defRPr>
            </a:lvl1pPr>
          </a:lstStyle>
          <a:p>
            <a:fld id="{6F87C8DF-A29B-444F-AC30-6D2947C5E82B}" type="datetime1">
              <a:rPr lang="en-US" smtClean="0"/>
              <a:pPr/>
              <a:t>12/7/2015</a:t>
            </a:fld>
            <a:endParaRPr lang="en-US"/>
          </a:p>
        </p:txBody>
      </p:sp>
      <p:sp>
        <p:nvSpPr>
          <p:cNvPr id="4" name="Footer Placeholder 3"/>
          <p:cNvSpPr>
            <a:spLocks noGrp="1"/>
          </p:cNvSpPr>
          <p:nvPr>
            <p:ph type="ftr" sz="quarter" idx="11"/>
          </p:nvPr>
        </p:nvSpPr>
        <p:spPr/>
        <p:txBody>
          <a:bodyPr/>
          <a:lstStyle>
            <a:lvl1pPr>
              <a:defRPr>
                <a:solidFill>
                  <a:schemeClr val="bg2">
                    <a:lumMod val="40000"/>
                    <a:lumOff val="60000"/>
                  </a:schemeClr>
                </a:solidFill>
              </a:defRPr>
            </a:lvl1p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lvl1pPr>
              <a:defRPr>
                <a:solidFill>
                  <a:schemeClr val="bg2">
                    <a:lumMod val="40000"/>
                    <a:lumOff val="60000"/>
                  </a:schemeClr>
                </a:solidFill>
              </a:defRPr>
            </a:lvl1pPr>
          </a:lstStyle>
          <a:p>
            <a:fld id="{2775DF8E-1151-4C45-8C93-3AB060627CA9}"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064" y="6248335"/>
            <a:ext cx="1360136" cy="460492"/>
          </a:xfrm>
          <a:prstGeom prst="rect">
            <a:avLst/>
          </a:prstGeom>
        </p:spPr>
      </p:pic>
    </p:spTree>
    <p:extLst>
      <p:ext uri="{BB962C8B-B14F-4D97-AF65-F5344CB8AC3E}">
        <p14:creationId xmlns:p14="http://schemas.microsoft.com/office/powerpoint/2010/main" val="29047726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Date Placeholder 2"/>
          <p:cNvSpPr>
            <a:spLocks noGrp="1"/>
          </p:cNvSpPr>
          <p:nvPr>
            <p:ph type="dt" sz="half" idx="10"/>
          </p:nvPr>
        </p:nvSpPr>
        <p:spPr/>
        <p:txBody>
          <a:bodyPr/>
          <a:lstStyle>
            <a:lvl1pPr>
              <a:defRPr>
                <a:solidFill>
                  <a:schemeClr val="accent2">
                    <a:lumMod val="40000"/>
                    <a:lumOff val="60000"/>
                  </a:schemeClr>
                </a:solidFill>
              </a:defRPr>
            </a:lvl1pPr>
          </a:lstStyle>
          <a:p>
            <a:fld id="{F274F2DA-A81A-445A-980A-0AA0F39FE90C}" type="datetime1">
              <a:rPr lang="en-US" smtClean="0"/>
              <a:pPr/>
              <a:t>12/7/2015</a:t>
            </a:fld>
            <a:endParaRPr lang="en-US"/>
          </a:p>
        </p:txBody>
      </p:sp>
      <p:sp>
        <p:nvSpPr>
          <p:cNvPr id="4" name="Footer Placeholder 3"/>
          <p:cNvSpPr>
            <a:spLocks noGrp="1"/>
          </p:cNvSpPr>
          <p:nvPr>
            <p:ph type="ftr" sz="quarter" idx="11"/>
          </p:nvPr>
        </p:nvSpPr>
        <p:spPr/>
        <p:txBody>
          <a:bodyPr/>
          <a:lstStyle>
            <a:lvl1pPr>
              <a:defRPr>
                <a:solidFill>
                  <a:schemeClr val="accent2">
                    <a:lumMod val="40000"/>
                    <a:lumOff val="60000"/>
                  </a:schemeClr>
                </a:solidFill>
              </a:defRPr>
            </a:lvl1p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lvl1pPr>
              <a:defRPr>
                <a:solidFill>
                  <a:schemeClr val="accent2">
                    <a:lumMod val="40000"/>
                    <a:lumOff val="60000"/>
                  </a:schemeClr>
                </a:solidFill>
              </a:defRPr>
            </a:lvl1pPr>
          </a:lstStyle>
          <a:p>
            <a:fld id="{2775DF8E-1151-4C45-8C93-3AB060627CA9}"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064" y="6248335"/>
            <a:ext cx="1360136" cy="460492"/>
          </a:xfrm>
          <a:prstGeom prst="rect">
            <a:avLst/>
          </a:prstGeom>
        </p:spPr>
      </p:pic>
    </p:spTree>
    <p:extLst>
      <p:ext uri="{BB962C8B-B14F-4D97-AF65-F5344CB8AC3E}">
        <p14:creationId xmlns:p14="http://schemas.microsoft.com/office/powerpoint/2010/main" val="2760151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1"/>
          </p:nvPr>
        </p:nvSpPr>
        <p:spPr/>
        <p:txBody>
          <a:bodyPr/>
          <a:lstStyle/>
          <a:p>
            <a:fld id="{2F3BAC70-3324-4D03-BF37-DF6E49462F99}" type="datetime1">
              <a:rPr lang="en-US" smtClean="0"/>
              <a:t>12/7/2015</a:t>
            </a:fld>
            <a:endParaRPr lang="en-US"/>
          </a:p>
        </p:txBody>
      </p:sp>
      <p:sp>
        <p:nvSpPr>
          <p:cNvPr id="5" name="Footer Placeholder 4"/>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175596755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714846"/>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714846"/>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2"/>
          </p:nvPr>
        </p:nvSpPr>
        <p:spPr/>
        <p:txBody>
          <a:bodyPr/>
          <a:lstStyle/>
          <a:p>
            <a:fld id="{D2467E7F-CF77-45C3-A44E-ED167671D9A0}" type="datetime1">
              <a:rPr lang="en-US" smtClean="0"/>
              <a:t>12/7/2015</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a:t>
            </a:fld>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4285747510"/>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ode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5E91A7C-4EFF-433E-AB94-3AE3BC2A7670}" type="datetime1">
              <a:rPr lang="en-US" smtClean="0"/>
              <a:t>12/7/2015</a:t>
            </a:fld>
            <a:endParaRPr lang="en-US"/>
          </a:p>
        </p:txBody>
      </p:sp>
      <p:sp>
        <p:nvSpPr>
          <p:cNvPr id="4" name="Footer Placeholder 3"/>
          <p:cNvSpPr>
            <a:spLocks noGrp="1"/>
          </p:cNvSpPr>
          <p:nvPr>
            <p:ph type="ftr" sz="quarter" idx="11"/>
          </p:nvPr>
        </p:nvSpPr>
        <p:spPr/>
        <p:txBody>
          <a:body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p>
            <a:fld id="{2775DF8E-1151-4C45-8C93-3AB060627CA9}" type="slidenum">
              <a:rPr lang="en-US" smtClean="0"/>
              <a:pPr/>
              <a:t>‹#›</a:t>
            </a:fld>
            <a:endParaRPr lang="en-US"/>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064" y="6248336"/>
            <a:ext cx="1360136" cy="460491"/>
          </a:xfrm>
          <a:prstGeom prst="rect">
            <a:avLst/>
          </a:prstGeom>
        </p:spPr>
      </p:pic>
      <p:sp>
        <p:nvSpPr>
          <p:cNvPr id="7" name="Title 1"/>
          <p:cNvSpPr>
            <a:spLocks noGrp="1"/>
          </p:cNvSpPr>
          <p:nvPr>
            <p:ph type="title"/>
          </p:nvPr>
        </p:nvSpPr>
        <p:spPr>
          <a:xfrm>
            <a:off x="269240" y="289511"/>
            <a:ext cx="11655840" cy="899665"/>
          </a:xfrm>
        </p:spPr>
        <p:txBody>
          <a:bodyPr/>
          <a:lstStyle/>
          <a:p>
            <a:r>
              <a:rPr lang="en-US" smtClean="0"/>
              <a:t>Click to edit Master title style</a:t>
            </a:r>
            <a:endParaRPr lang="en-US"/>
          </a:p>
        </p:txBody>
      </p:sp>
      <p:sp>
        <p:nvSpPr>
          <p:cNvPr id="8" name="Rectangle 7"/>
          <p:cNvSpPr/>
          <p:nvPr userDrawn="1"/>
        </p:nvSpPr>
        <p:spPr>
          <a:xfrm>
            <a:off x="269239" y="1562282"/>
            <a:ext cx="11653522" cy="4686054"/>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4464" tIns="89642" rIns="134464" bIns="89642" rtlCol="0" anchor="t" anchorCtr="0"/>
          <a:lstStyle/>
          <a:p>
            <a:pPr algn="ctr"/>
            <a:endParaRPr lang="en-US" sz="1765" dirty="0" err="1" smtClean="0">
              <a:ln w="12700" cmpd="sng">
                <a:solidFill>
                  <a:schemeClr val="tx1"/>
                </a:solidFill>
              </a:ln>
              <a:solidFill>
                <a:schemeClr val="tx2"/>
              </a:solidFill>
            </a:endParaRPr>
          </a:p>
        </p:txBody>
      </p:sp>
      <p:sp>
        <p:nvSpPr>
          <p:cNvPr id="9" name="Text Placeholder 16"/>
          <p:cNvSpPr>
            <a:spLocks noGrp="1"/>
          </p:cNvSpPr>
          <p:nvPr>
            <p:ph type="body" sz="quarter" idx="21" hasCustomPrompt="1"/>
          </p:nvPr>
        </p:nvSpPr>
        <p:spPr>
          <a:xfrm>
            <a:off x="269239" y="1563382"/>
            <a:ext cx="11653522" cy="1692925"/>
          </a:xfrm>
        </p:spPr>
        <p:txBody>
          <a:bodyPr lIns="182880" tIns="182880" rIns="182880" bIns="182880"/>
          <a:lstStyle>
            <a:lvl1pPr marL="112038" indent="-112038">
              <a:lnSpc>
                <a:spcPct val="110000"/>
              </a:lnSpc>
              <a:buFont typeface="Lucida Grande"/>
              <a:buChar char=" "/>
              <a:defRPr sz="1372" baseline="0">
                <a:solidFill>
                  <a:schemeClr val="tx1"/>
                </a:solidFill>
                <a:latin typeface="Consolas"/>
                <a:cs typeface="Consolas"/>
              </a:defRPr>
            </a:lvl1pPr>
            <a:lvl2pPr marL="563307" indent="-112038">
              <a:lnSpc>
                <a:spcPct val="110000"/>
              </a:lnSpc>
              <a:buFont typeface="Lucida Grande"/>
              <a:buChar char=" "/>
              <a:defRPr sz="1372">
                <a:solidFill>
                  <a:schemeClr val="tx1"/>
                </a:solidFill>
                <a:latin typeface="Consolas"/>
              </a:defRPr>
            </a:lvl2pPr>
            <a:lvl3pPr marL="1008350" indent="-112038">
              <a:lnSpc>
                <a:spcPct val="110000"/>
              </a:lnSpc>
              <a:buFont typeface="Lucida Grande"/>
              <a:buChar char=" "/>
              <a:defRPr sz="1372" baseline="0">
                <a:solidFill>
                  <a:schemeClr val="tx1"/>
                </a:solidFill>
                <a:latin typeface="Consolas"/>
              </a:defRPr>
            </a:lvl3pPr>
            <a:lvl4pPr marL="1459619" indent="-112038">
              <a:lnSpc>
                <a:spcPct val="110000"/>
              </a:lnSpc>
              <a:buFont typeface="Lucida Grande"/>
              <a:buChar char=" "/>
              <a:defRPr sz="1372" baseline="0">
                <a:solidFill>
                  <a:schemeClr val="tx1"/>
                </a:solidFill>
                <a:latin typeface="Consolas"/>
              </a:defRPr>
            </a:lvl4pPr>
            <a:lvl5pPr marL="1904662" indent="-112038">
              <a:lnSpc>
                <a:spcPct val="110000"/>
              </a:lnSpc>
              <a:buFont typeface="Lucida Grande"/>
              <a:buChar char=" "/>
              <a:defRPr sz="1372" baseline="0">
                <a:solidFill>
                  <a:schemeClr val="tx1"/>
                </a:solidFill>
                <a:latin typeface="Consolas"/>
              </a:defRPr>
            </a:lvl5pPr>
          </a:lstStyle>
          <a:p>
            <a:pPr lvl="0"/>
            <a:r>
              <a:rPr lang="en-US" dirty="0" smtClean="0"/>
              <a:t>Code Snippet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1602879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Session">
    <p:bg>
      <p:bgPr>
        <a:solidFill>
          <a:schemeClr val="accent4"/>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chemeClr val="accent4">
                    <a:lumMod val="75000"/>
                  </a:schemeClr>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27650232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Demo slide Charcoal">
    <p:bg>
      <p:bgPr>
        <a:solidFill>
          <a:schemeClr val="tx2">
            <a:lumMod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tx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419644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Contacts">
    <p:bg>
      <p:bgPr>
        <a:solidFill>
          <a:schemeClr val="tx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bg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4149138"/>
            <a:ext cx="10297800" cy="2159862"/>
          </a:xfrm>
        </p:spPr>
        <p:txBody>
          <a:bodyPr/>
          <a:lstStyle>
            <a:lvl1pPr marL="0" indent="0">
              <a:buNone/>
              <a:defRPr lang="en-US" dirty="0" smtClean="0">
                <a:solidFill>
                  <a:schemeClr val="bg1"/>
                </a:solidFill>
              </a:defRPr>
            </a:lvl1pPr>
            <a:lvl2pPr marL="0" indent="0">
              <a:buNone/>
              <a:defRPr>
                <a:ln>
                  <a:noFill/>
                </a:ln>
                <a:solidFill>
                  <a:schemeClr val="bg1">
                    <a:lumMod val="85000"/>
                  </a:schemeClr>
                </a:solidFill>
              </a:defRPr>
            </a:lvl2pPr>
            <a:lvl3pPr marL="273050" indent="-185738">
              <a:buFont typeface="Wingdings" panose="05000000000000000000" pitchFamily="2" charset="2"/>
              <a:buChar char="§"/>
              <a:defRPr>
                <a:ln>
                  <a:noFill/>
                </a:ln>
                <a:solidFill>
                  <a:schemeClr val="bg1">
                    <a:lumMod val="85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
        <p:nvSpPr>
          <p:cNvPr id="5" name="Рисунок 4"/>
          <p:cNvSpPr>
            <a:spLocks noGrp="1"/>
          </p:cNvSpPr>
          <p:nvPr>
            <p:ph type="pic" sz="quarter" idx="10"/>
          </p:nvPr>
        </p:nvSpPr>
        <p:spPr>
          <a:xfrm>
            <a:off x="1116000" y="1449388"/>
            <a:ext cx="2460000" cy="2519362"/>
          </a:xfrm>
          <a:prstGeom prst="wedgeEllipseCallout">
            <a:avLst>
              <a:gd name="adj1" fmla="val -49528"/>
              <a:gd name="adj2" fmla="val 49797"/>
            </a:avLst>
          </a:prstGeom>
          <a:solidFill>
            <a:schemeClr val="accent3"/>
          </a:solidFill>
        </p:spPr>
        <p:txBody>
          <a:bodyPr/>
          <a:lstStyle/>
          <a:p>
            <a:endParaRPr lang="ru-RU"/>
          </a:p>
        </p:txBody>
      </p:sp>
    </p:spTree>
    <p:extLst>
      <p:ext uri="{BB962C8B-B14F-4D97-AF65-F5344CB8AC3E}">
        <p14:creationId xmlns:p14="http://schemas.microsoft.com/office/powerpoint/2010/main" val="15142514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latin typeface="Segoe UI" pitchFamily="34" charset="0"/>
                <a:cs typeface="Arial" charset="0"/>
              </a:rPr>
              <a:t>© 2013 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1839554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EMO Lead-in">
    <p:bg>
      <p:bgPr>
        <a:solidFill>
          <a:schemeClr val="accent2"/>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Content Placeholder 18"/>
          <p:cNvSpPr>
            <a:spLocks noGrp="1"/>
          </p:cNvSpPr>
          <p:nvPr>
            <p:ph sz="quarter" idx="10" hasCustomPrompt="1"/>
          </p:nvPr>
        </p:nvSpPr>
        <p:spPr>
          <a:xfrm>
            <a:off x="10158413" y="6378575"/>
            <a:ext cx="1639887" cy="323850"/>
          </a:xfrm>
        </p:spPr>
        <p:txBody>
          <a:bodyPr/>
          <a:lstStyle>
            <a:lvl1pPr>
              <a:defRPr sz="1600">
                <a:solidFill>
                  <a:schemeClr val="bg2"/>
                </a:solidFill>
                <a:latin typeface="+mn-lt"/>
              </a:defRPr>
            </a:lvl1pPr>
          </a:lstStyle>
          <a:p>
            <a:pPr lvl="0"/>
            <a:r>
              <a:rPr lang="en-US" dirty="0" smtClean="0"/>
              <a:t>0:00</a:t>
            </a:r>
            <a:endParaRPr lang="en-US" dirty="0"/>
          </a:p>
        </p:txBody>
      </p:sp>
      <p:sp>
        <p:nvSpPr>
          <p:cNvPr id="46" name="TextBox 45"/>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DEMO</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97993436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LAB">
    <p:bg>
      <p:bgPr>
        <a:solidFill>
          <a:schemeClr val="accent3"/>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36" name="Content Placeholder 35"/>
          <p:cNvSpPr>
            <a:spLocks noGrp="1"/>
          </p:cNvSpPr>
          <p:nvPr>
            <p:ph sz="quarter" idx="11" hasCustomPrompt="1"/>
          </p:nvPr>
        </p:nvSpPr>
        <p:spPr>
          <a:xfrm>
            <a:off x="703263" y="5721273"/>
            <a:ext cx="10760075" cy="823913"/>
          </a:xfrm>
        </p:spPr>
        <p:txBody>
          <a:bodyPr/>
          <a:lstStyle>
            <a:lvl1pPr>
              <a:defRPr sz="3600">
                <a:solidFill>
                  <a:schemeClr val="accent3">
                    <a:lumMod val="20000"/>
                    <a:lumOff val="80000"/>
                  </a:schemeClr>
                </a:solidFill>
                <a:latin typeface="Consolas" panose="020B0609020204030204" pitchFamily="49" charset="0"/>
                <a:cs typeface="Consolas" panose="020B0609020204030204" pitchFamily="49" charset="0"/>
              </a:defRPr>
            </a:lvl1pPr>
          </a:lstStyle>
          <a:p>
            <a:pPr lvl="0"/>
            <a:r>
              <a:rPr lang="en-US" dirty="0" smtClean="0"/>
              <a:t>http://location</a:t>
            </a:r>
            <a:endParaRPr lang="en-US" dirty="0"/>
          </a:p>
        </p:txBody>
      </p:sp>
      <p:sp>
        <p:nvSpPr>
          <p:cNvPr id="34" name="TextBox 33"/>
          <p:cNvSpPr txBox="1"/>
          <p:nvPr/>
        </p:nvSpPr>
        <p:spPr>
          <a:xfrm>
            <a:off x="689547" y="3567659"/>
            <a:ext cx="1822807"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LAB</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20358403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eco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0"/>
            <a:ext cx="12192000" cy="68580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977152" y="3813716"/>
            <a:ext cx="8237697" cy="2497874"/>
          </a:xfrm>
          <a:prstGeom prst="rect">
            <a:avLst/>
          </a:prstGeom>
        </p:spPr>
      </p:pic>
    </p:spTree>
    <p:extLst>
      <p:ext uri="{BB962C8B-B14F-4D97-AF65-F5344CB8AC3E}">
        <p14:creationId xmlns:p14="http://schemas.microsoft.com/office/powerpoint/2010/main" val="2256877908"/>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grpSp>
        <p:nvGrpSpPr>
          <p:cNvPr id="3" name="Group 2"/>
          <p:cNvGrpSpPr/>
          <p:nvPr/>
        </p:nvGrpSpPr>
        <p:grpSpPr>
          <a:xfrm>
            <a:off x="9406400" y="5861707"/>
            <a:ext cx="2343449" cy="513900"/>
            <a:chOff x="3484562" y="4392613"/>
            <a:chExt cx="6862764" cy="1504950"/>
          </a:xfrm>
          <a:solidFill>
            <a:schemeClr val="bg1"/>
          </a:solidFill>
        </p:grpSpPr>
        <p:sp>
          <p:nvSpPr>
            <p:cNvPr id="4"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5"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6"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69828745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ubSection Header">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bg1"/>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1219200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467476633"/>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01">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5"/>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398035724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02">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marL="234950" indent="0">
              <a:buNone/>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6096000" y="1187620"/>
            <a:ext cx="60959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34146581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39" y="205487"/>
            <a:ext cx="11653523" cy="982133"/>
          </a:xfrm>
          <a:prstGeom prst="rect">
            <a:avLst/>
          </a:prstGeom>
        </p:spPr>
        <p:txBody>
          <a:bodyPr vert="horz" lIns="137160" tIns="109728" rIns="137160" bIns="109728" rtlCol="0" anchor="t" anchorCtr="0">
            <a:noAutofit/>
          </a:bodyPr>
          <a:lstStyle/>
          <a:p>
            <a:r>
              <a:rPr lang="ru-RU" dirty="0" smtClean="0"/>
              <a:t>Содержание</a:t>
            </a:r>
            <a:endParaRPr lang="en-US" dirty="0"/>
          </a:p>
        </p:txBody>
      </p:sp>
      <p:sp>
        <p:nvSpPr>
          <p:cNvPr id="3" name="Text Placeholder 2"/>
          <p:cNvSpPr>
            <a:spLocks noGrp="1"/>
          </p:cNvSpPr>
          <p:nvPr>
            <p:ph type="body" idx="1"/>
          </p:nvPr>
        </p:nvSpPr>
        <p:spPr>
          <a:xfrm>
            <a:off x="269239" y="1187620"/>
            <a:ext cx="11653523" cy="5379312"/>
          </a:xfrm>
          <a:prstGeom prst="rect">
            <a:avLst/>
          </a:prstGeom>
        </p:spPr>
        <p:txBody>
          <a:bodyPr vert="horz" lIns="137160" tIns="109728" rIns="137160" bIns="109728" rtlCol="0">
            <a:no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2787540"/>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8" r:id="rId22"/>
    <p:sldLayoutId id="2147483739" r:id="rId23"/>
    <p:sldLayoutId id="2147483740" r:id="rId24"/>
    <p:sldLayoutId id="2147483742" r:id="rId25"/>
    <p:sldLayoutId id="2147483745" r:id="rId26"/>
    <p:sldLayoutId id="2147483746" r:id="rId27"/>
    <p:sldLayoutId id="2147483747" r:id="rId28"/>
    <p:sldLayoutId id="2147483748" r:id="rId29"/>
  </p:sldLayoutIdLst>
  <p:transition>
    <p:fade/>
  </p:transition>
  <p:timing>
    <p:tnLst>
      <p:par>
        <p:cTn id="1" dur="indefinite" restart="never" nodeType="tmRoot"/>
      </p:par>
    </p:tnLst>
  </p:timing>
  <p:hf hdr="0" ftr="0" dt="0"/>
  <p:txStyles>
    <p:titleStyle>
      <a:lvl1pPr algn="l" defTabSz="914377" rtl="0" eaLnBrk="1" latinLnBrk="0" hangingPunct="1">
        <a:lnSpc>
          <a:spcPct val="90000"/>
        </a:lnSpc>
        <a:spcBef>
          <a:spcPct val="0"/>
        </a:spcBef>
        <a:buNone/>
        <a:defRPr sz="4800" b="0" kern="1200">
          <a:solidFill>
            <a:schemeClr val="tx2">
              <a:lumMod val="75000"/>
              <a:lumOff val="25000"/>
            </a:schemeClr>
          </a:solidFill>
          <a:latin typeface="+mn-lt"/>
          <a:ea typeface="+mj-ea"/>
          <a:cs typeface="+mj-cs"/>
        </a:defRPr>
      </a:lvl1pPr>
    </p:titleStyle>
    <p:bodyStyle>
      <a:lvl1pPr marL="0" indent="0" algn="l" defTabSz="914377" rtl="0" eaLnBrk="1" latinLnBrk="0" hangingPunct="1">
        <a:lnSpc>
          <a:spcPct val="90000"/>
        </a:lnSpc>
        <a:spcBef>
          <a:spcPts val="2400"/>
        </a:spcBef>
        <a:buFont typeface="Arial" panose="020B0604020202020204" pitchFamily="34" charset="0"/>
        <a:buNone/>
        <a:defRPr sz="3733" b="0" kern="1200">
          <a:solidFill>
            <a:schemeClr val="accent1"/>
          </a:soli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2400" kern="1200">
          <a:solidFill>
            <a:schemeClr val="tx1"/>
          </a:soli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microsoft.com/office/2007/relationships/hdphoto" Target="../media/hdphoto1.wdp"/><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188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000" y="4367032"/>
            <a:ext cx="1364400" cy="1210203"/>
          </a:xfrm>
          <a:prstGeom prst="ellipse">
            <a:avLst/>
          </a:prstGeom>
        </p:spPr>
      </p:pic>
      <p:sp>
        <p:nvSpPr>
          <p:cNvPr id="4" name="Заголовок 3"/>
          <p:cNvSpPr>
            <a:spLocks noGrp="1"/>
          </p:cNvSpPr>
          <p:nvPr>
            <p:ph type="ctrTitle"/>
          </p:nvPr>
        </p:nvSpPr>
        <p:spPr/>
        <p:txBody>
          <a:bodyPr anchor="ctr">
            <a:noAutofit/>
          </a:bodyPr>
          <a:lstStyle/>
          <a:p>
            <a:pPr defTabSz="762000">
              <a:lnSpc>
                <a:spcPct val="100000"/>
              </a:lnSpc>
            </a:pPr>
            <a:r>
              <a:rPr lang="ru-RU" sz="4000" dirty="0" smtClean="0">
                <a:solidFill>
                  <a:srgbClr val="00188F"/>
                </a:solidFill>
              </a:rPr>
              <a:t>Разработка универсальных приложений на платформе </a:t>
            </a:r>
            <a:r>
              <a:rPr lang="en-US" sz="4000" dirty="0" smtClean="0">
                <a:solidFill>
                  <a:srgbClr val="00188F"/>
                </a:solidFill>
              </a:rPr>
              <a:t>Windows</a:t>
            </a:r>
            <a:br>
              <a:rPr lang="en-US" sz="4000" dirty="0" smtClean="0">
                <a:solidFill>
                  <a:srgbClr val="00188F"/>
                </a:solidFill>
              </a:rPr>
            </a:br>
            <a:r>
              <a:rPr lang="ru-RU" sz="4000" dirty="0" smtClean="0">
                <a:solidFill>
                  <a:srgbClr val="00188F"/>
                </a:solidFill>
              </a:rPr>
              <a:t/>
            </a:r>
            <a:br>
              <a:rPr lang="ru-RU" sz="4000" dirty="0" smtClean="0">
                <a:solidFill>
                  <a:srgbClr val="00188F"/>
                </a:solidFill>
              </a:rPr>
            </a:br>
            <a:r>
              <a:rPr lang="ru-RU" sz="4000" smtClean="0">
                <a:solidFill>
                  <a:srgbClr val="00188F"/>
                </a:solidFill>
              </a:rPr>
              <a:t>Часть </a:t>
            </a:r>
            <a:r>
              <a:rPr lang="ru-RU" sz="4000" dirty="0">
                <a:solidFill>
                  <a:srgbClr val="00188F"/>
                </a:solidFill>
              </a:rPr>
              <a:t>6</a:t>
            </a:r>
            <a:r>
              <a:rPr lang="en-US" sz="4000" smtClean="0">
                <a:solidFill>
                  <a:srgbClr val="00188F"/>
                </a:solidFill>
              </a:rPr>
              <a:t>: </a:t>
            </a:r>
            <a:r>
              <a:rPr lang="ru-RU" sz="4000" dirty="0" smtClean="0">
                <a:solidFill>
                  <a:srgbClr val="00188F"/>
                </a:solidFill>
              </a:rPr>
              <a:t>Файлы и хранение данных</a:t>
            </a:r>
            <a:endParaRPr lang="ru-RU" sz="4000" dirty="0">
              <a:solidFill>
                <a:srgbClr val="00188F"/>
              </a:solidFill>
            </a:endParaRPr>
          </a:p>
        </p:txBody>
      </p:sp>
      <p:sp>
        <p:nvSpPr>
          <p:cNvPr id="5" name="Подзаголовок 4"/>
          <p:cNvSpPr>
            <a:spLocks noGrp="1"/>
          </p:cNvSpPr>
          <p:nvPr>
            <p:ph type="subTitle" idx="1"/>
          </p:nvPr>
        </p:nvSpPr>
        <p:spPr>
          <a:xfrm>
            <a:off x="2136000" y="4329000"/>
            <a:ext cx="9360000" cy="1452017"/>
          </a:xfrm>
        </p:spPr>
        <p:txBody>
          <a:bodyPr>
            <a:noAutofit/>
          </a:bodyPr>
          <a:lstStyle/>
          <a:p>
            <a:r>
              <a:rPr lang="ru-RU" dirty="0" smtClean="0">
                <a:latin typeface="+mn-lt"/>
              </a:rPr>
              <a:t>Мария </a:t>
            </a:r>
            <a:r>
              <a:rPr lang="ru-RU" dirty="0" smtClean="0">
                <a:latin typeface="+mn-lt"/>
              </a:rPr>
              <a:t>Горелкина</a:t>
            </a:r>
            <a:r>
              <a:rPr lang="ru-RU" sz="2400" dirty="0">
                <a:latin typeface="+mn-lt"/>
              </a:rPr>
              <a:t/>
            </a:r>
            <a:br>
              <a:rPr lang="ru-RU" sz="2400" dirty="0">
                <a:latin typeface="+mn-lt"/>
              </a:rPr>
            </a:br>
            <a:r>
              <a:rPr lang="en-US" sz="2400" dirty="0" smtClean="0">
                <a:latin typeface="+mn-lt"/>
              </a:rPr>
              <a:t>magore@microsoft.com </a:t>
            </a:r>
            <a:r>
              <a:rPr lang="en-US" sz="2400" dirty="0" smtClean="0">
                <a:latin typeface="+mn-lt"/>
              </a:rPr>
              <a:t>| </a:t>
            </a:r>
            <a:r>
              <a:rPr lang="en-US" sz="2400" dirty="0" smtClean="0">
                <a:latin typeface="+mn-lt"/>
              </a:rPr>
              <a:t>twitter.com/</a:t>
            </a:r>
            <a:r>
              <a:rPr lang="en-US" sz="2400" dirty="0" err="1" smtClean="0">
                <a:latin typeface="+mn-lt"/>
              </a:rPr>
              <a:t>MariaGorelkina</a:t>
            </a:r>
            <a:r>
              <a:rPr lang="ru-RU" sz="2400" dirty="0">
                <a:latin typeface="+mn-lt"/>
              </a:rPr>
              <a:t/>
            </a:r>
            <a:br>
              <a:rPr lang="ru-RU" sz="2400" dirty="0">
                <a:latin typeface="+mn-lt"/>
              </a:rPr>
            </a:br>
            <a:r>
              <a:rPr lang="en-US" sz="2400" dirty="0" smtClean="0">
                <a:latin typeface="+mn-lt"/>
              </a:rPr>
              <a:t>Microsoft</a:t>
            </a:r>
            <a:endParaRPr lang="ru-RU" sz="2400" dirty="0">
              <a:latin typeface="+mn-lt"/>
            </a:endParaRPr>
          </a:p>
        </p:txBody>
      </p:sp>
    </p:spTree>
    <p:extLst>
      <p:ext uri="{BB962C8B-B14F-4D97-AF65-F5344CB8AC3E}">
        <p14:creationId xmlns:p14="http://schemas.microsoft.com/office/powerpoint/2010/main" val="132994235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04829" y="2168800"/>
            <a:ext cx="5276956" cy="440660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GB" sz="2000" dirty="0" err="1" smtClean="0"/>
          </a:p>
        </p:txBody>
      </p:sp>
      <p:sp>
        <p:nvSpPr>
          <p:cNvPr id="3" name="Title 2"/>
          <p:cNvSpPr>
            <a:spLocks noGrp="1"/>
          </p:cNvSpPr>
          <p:nvPr>
            <p:ph type="title" idx="4294967295"/>
          </p:nvPr>
        </p:nvSpPr>
        <p:spPr>
          <a:xfrm>
            <a:off x="202531" y="222251"/>
            <a:ext cx="11652250" cy="982662"/>
          </a:xfrm>
        </p:spPr>
        <p:txBody>
          <a:bodyPr/>
          <a:lstStyle/>
          <a:p>
            <a:r>
              <a:rPr lang="ru-RU" dirty="0" smtClean="0"/>
              <a:t>Чтение файла</a:t>
            </a:r>
            <a:endParaRPr lang="en-US" dirty="0"/>
          </a:p>
        </p:txBody>
      </p:sp>
      <p:sp>
        <p:nvSpPr>
          <p:cNvPr id="9" name="Text Placeholder 8"/>
          <p:cNvSpPr>
            <a:spLocks noGrp="1"/>
          </p:cNvSpPr>
          <p:nvPr>
            <p:ph type="body" sz="quarter" idx="4294967295"/>
          </p:nvPr>
        </p:nvSpPr>
        <p:spPr>
          <a:xfrm>
            <a:off x="404829" y="53060"/>
            <a:ext cx="5353538" cy="6141549"/>
          </a:xfrm>
        </p:spPr>
        <p:txBody>
          <a:bodyPr/>
          <a:lstStyle/>
          <a:p>
            <a:endParaRPr lang="en-GB" sz="1765" dirty="0">
              <a:solidFill>
                <a:srgbClr val="0000FF"/>
              </a:solidFill>
              <a:highlight>
                <a:srgbClr val="F2F2F2"/>
              </a:highlight>
              <a:latin typeface="Consolas" panose="020B0609020204030204" pitchFamily="49" charset="0"/>
            </a:endParaRPr>
          </a:p>
          <a:p>
            <a:endParaRPr lang="en-GB" sz="1765" dirty="0">
              <a:solidFill>
                <a:srgbClr val="0000FF"/>
              </a:solidFill>
              <a:highlight>
                <a:srgbClr val="F2F2F2"/>
              </a:highlight>
              <a:latin typeface="Consolas" panose="020B0609020204030204" pitchFamily="49" charset="0"/>
            </a:endParaRPr>
          </a:p>
          <a:p>
            <a:endParaRPr lang="en-GB" sz="1765" dirty="0">
              <a:solidFill>
                <a:srgbClr val="0000FF"/>
              </a:solidFill>
              <a:highlight>
                <a:srgbClr val="F2F2F2"/>
              </a:highlight>
              <a:latin typeface="Consolas" panose="020B0609020204030204" pitchFamily="49" charset="0"/>
            </a:endParaRPr>
          </a:p>
          <a:p>
            <a:endParaRPr lang="en-GB" sz="1765" dirty="0">
              <a:solidFill>
                <a:srgbClr val="0000FF"/>
              </a:solidFill>
              <a:highlight>
                <a:srgbClr val="F2F2F2"/>
              </a:highlight>
              <a:latin typeface="Consolas" panose="020B0609020204030204" pitchFamily="49" charset="0"/>
            </a:endParaRPr>
          </a:p>
          <a:p>
            <a:r>
              <a:rPr lang="en-GB" sz="1800" b="0" dirty="0">
                <a:solidFill>
                  <a:srgbClr val="0000FF"/>
                </a:solidFill>
                <a:highlight>
                  <a:srgbClr val="F2F2F2"/>
                </a:highlight>
                <a:latin typeface="Consolas" panose="020B0609020204030204" pitchFamily="49" charset="0"/>
              </a:rPr>
              <a:t>private</a:t>
            </a:r>
            <a:r>
              <a:rPr lang="en-GB" sz="1800" b="0" dirty="0">
                <a:solidFill>
                  <a:srgbClr val="000000"/>
                </a:solidFill>
                <a:highlight>
                  <a:srgbClr val="F2F2F2"/>
                </a:highlight>
                <a:latin typeface="Consolas" panose="020B0609020204030204" pitchFamily="49" charset="0"/>
              </a:rPr>
              <a:t> </a:t>
            </a:r>
            <a:r>
              <a:rPr lang="en-GB" sz="1800" b="0" dirty="0" err="1">
                <a:solidFill>
                  <a:srgbClr val="0000FF"/>
                </a:solidFill>
                <a:highlight>
                  <a:srgbClr val="F2F2F2"/>
                </a:highlight>
                <a:latin typeface="Consolas" panose="020B0609020204030204" pitchFamily="49" charset="0"/>
              </a:rPr>
              <a:t>async</a:t>
            </a:r>
            <a:r>
              <a:rPr lang="en-GB" sz="1800" b="0" dirty="0">
                <a:solidFill>
                  <a:srgbClr val="000000"/>
                </a:solidFill>
                <a:highlight>
                  <a:srgbClr val="F2F2F2"/>
                </a:highlight>
                <a:latin typeface="Consolas" panose="020B0609020204030204" pitchFamily="49" charset="0"/>
              </a:rPr>
              <a:t> </a:t>
            </a:r>
            <a:r>
              <a:rPr lang="en-GB" sz="1800" b="0" dirty="0">
                <a:solidFill>
                  <a:srgbClr val="2B91AF"/>
                </a:solidFill>
                <a:highlight>
                  <a:srgbClr val="F2F2F2"/>
                </a:highlight>
                <a:latin typeface="Consolas" panose="020B0609020204030204" pitchFamily="49" charset="0"/>
              </a:rPr>
              <a:t>Task</a:t>
            </a:r>
            <a:r>
              <a:rPr lang="en-GB" sz="1800" b="0" dirty="0">
                <a:solidFill>
                  <a:srgbClr val="000000"/>
                </a:solidFill>
                <a:highlight>
                  <a:srgbClr val="F2F2F2"/>
                </a:highlight>
                <a:latin typeface="Consolas" panose="020B0609020204030204" pitchFamily="49" charset="0"/>
              </a:rPr>
              <a:t>&lt;</a:t>
            </a:r>
            <a:r>
              <a:rPr lang="en-GB" sz="1800" b="0" dirty="0">
                <a:solidFill>
                  <a:srgbClr val="0000FF"/>
                </a:solidFill>
                <a:highlight>
                  <a:srgbClr val="F2F2F2"/>
                </a:highlight>
                <a:latin typeface="Consolas" panose="020B0609020204030204" pitchFamily="49" charset="0"/>
              </a:rPr>
              <a:t>string</a:t>
            </a:r>
            <a:r>
              <a:rPr lang="en-GB" sz="1800" b="0" dirty="0">
                <a:solidFill>
                  <a:srgbClr val="000000"/>
                </a:solidFill>
                <a:highlight>
                  <a:srgbClr val="F2F2F2"/>
                </a:highlight>
                <a:latin typeface="Consolas" panose="020B0609020204030204" pitchFamily="49" charset="0"/>
              </a:rPr>
              <a:t>&gt; </a:t>
            </a:r>
            <a:r>
              <a:rPr lang="en-GB" sz="1800" b="0" dirty="0" err="1">
                <a:solidFill>
                  <a:srgbClr val="000000"/>
                </a:solidFill>
                <a:highlight>
                  <a:srgbClr val="F2F2F2"/>
                </a:highlight>
                <a:latin typeface="Consolas" panose="020B0609020204030204" pitchFamily="49" charset="0"/>
              </a:rPr>
              <a:t>readTextFromLocalStorage</a:t>
            </a:r>
            <a:r>
              <a:rPr lang="en-GB" sz="1800" b="0" dirty="0">
                <a:solidFill>
                  <a:srgbClr val="000000"/>
                </a:solidFill>
                <a:highlight>
                  <a:srgbClr val="F2F2F2"/>
                </a:highlight>
                <a:latin typeface="Consolas" panose="020B0609020204030204" pitchFamily="49" charset="0"/>
              </a:rPr>
              <a:t>(</a:t>
            </a:r>
            <a:r>
              <a:rPr lang="en-GB" sz="1800" b="0" dirty="0">
                <a:solidFill>
                  <a:srgbClr val="0000FF"/>
                </a:solidFill>
                <a:highlight>
                  <a:srgbClr val="F2F2F2"/>
                </a:highlight>
                <a:latin typeface="Consolas" panose="020B0609020204030204" pitchFamily="49" charset="0"/>
              </a:rPr>
              <a:t>string</a:t>
            </a:r>
            <a:r>
              <a:rPr lang="en-GB" sz="1800" b="0" dirty="0">
                <a:solidFill>
                  <a:srgbClr val="000000"/>
                </a:solidFill>
                <a:highlight>
                  <a:srgbClr val="F2F2F2"/>
                </a:highlight>
                <a:latin typeface="Consolas" panose="020B0609020204030204" pitchFamily="49" charset="0"/>
              </a:rPr>
              <a:t> filename</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a:solidFill>
                  <a:srgbClr val="0000FF"/>
                </a:solidFill>
                <a:highlight>
                  <a:srgbClr val="F2F2F2"/>
                </a:highlight>
                <a:latin typeface="Consolas" panose="020B0609020204030204" pitchFamily="49" charset="0"/>
              </a:rPr>
              <a:t>var</a:t>
            </a:r>
            <a:r>
              <a:rPr lang="en-GB" sz="1800" b="0" dirty="0">
                <a:solidFill>
                  <a:srgbClr val="000000"/>
                </a:solidFill>
                <a:highlight>
                  <a:srgbClr val="F2F2F2"/>
                </a:highlight>
                <a:latin typeface="Consolas" panose="020B0609020204030204" pitchFamily="49" charset="0"/>
              </a:rPr>
              <a:t> fold = </a:t>
            </a:r>
            <a:r>
              <a:rPr lang="en-GB" sz="1800" b="0" dirty="0" err="1">
                <a:solidFill>
                  <a:srgbClr val="000000"/>
                </a:solidFill>
                <a:highlight>
                  <a:srgbClr val="F2F2F2"/>
                </a:highlight>
                <a:latin typeface="Consolas" panose="020B0609020204030204" pitchFamily="49" charset="0"/>
              </a:rPr>
              <a:t>Windows.Storage.</a:t>
            </a:r>
            <a:r>
              <a:rPr lang="en-GB" sz="1800" b="0" dirty="0" err="1">
                <a:solidFill>
                  <a:srgbClr val="2B91AF"/>
                </a:solidFill>
                <a:highlight>
                  <a:srgbClr val="F2F2F2"/>
                </a:highlight>
                <a:latin typeface="Consolas" panose="020B0609020204030204" pitchFamily="49" charset="0"/>
              </a:rPr>
              <a:t>ApplicationData</a:t>
            </a:r>
            <a:r>
              <a:rPr lang="en-GB" sz="1800" b="0" dirty="0" err="1">
                <a:solidFill>
                  <a:srgbClr val="000000"/>
                </a:solidFill>
                <a:highlight>
                  <a:srgbClr val="F2F2F2"/>
                </a:highlight>
                <a:latin typeface="Consolas" panose="020B0609020204030204" pitchFamily="49" charset="0"/>
              </a:rPr>
              <a:t>.Current.LocalFolder</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err="1">
                <a:solidFill>
                  <a:srgbClr val="2B91AF"/>
                </a:solidFill>
                <a:highlight>
                  <a:srgbClr val="F2F2F2"/>
                </a:highlight>
                <a:latin typeface="Consolas" panose="020B0609020204030204" pitchFamily="49" charset="0"/>
              </a:rPr>
              <a:t>StorageFile</a:t>
            </a:r>
            <a:r>
              <a:rPr lang="en-GB" sz="1800" b="0" dirty="0">
                <a:solidFill>
                  <a:srgbClr val="000000"/>
                </a:solidFill>
                <a:highlight>
                  <a:srgbClr val="F2F2F2"/>
                </a:highlight>
                <a:latin typeface="Consolas" panose="020B0609020204030204" pitchFamily="49" charset="0"/>
              </a:rPr>
              <a:t> file = </a:t>
            </a:r>
            <a:r>
              <a:rPr lang="en-GB" sz="1800" b="0" dirty="0">
                <a:solidFill>
                  <a:srgbClr val="0000FF"/>
                </a:solidFill>
                <a:highlight>
                  <a:srgbClr val="F2F2F2"/>
                </a:highlight>
                <a:latin typeface="Consolas" panose="020B0609020204030204" pitchFamily="49" charset="0"/>
              </a:rPr>
              <a:t>await</a:t>
            </a:r>
            <a:r>
              <a:rPr lang="en-GB" sz="1800" b="0" dirty="0">
                <a:solidFill>
                  <a:srgbClr val="000000"/>
                </a:solidFill>
                <a:highlight>
                  <a:srgbClr val="F2F2F2"/>
                </a:highlight>
                <a:latin typeface="Consolas" panose="020B0609020204030204" pitchFamily="49" charset="0"/>
              </a:rPr>
              <a:t> </a:t>
            </a:r>
            <a:r>
              <a:rPr lang="en-GB" sz="1800" b="0" dirty="0" err="1">
                <a:solidFill>
                  <a:srgbClr val="000000"/>
                </a:solidFill>
                <a:highlight>
                  <a:srgbClr val="F2F2F2"/>
                </a:highlight>
                <a:latin typeface="Consolas" panose="020B0609020204030204" pitchFamily="49" charset="0"/>
              </a:rPr>
              <a:t>fold.GetFileAsync</a:t>
            </a:r>
            <a:r>
              <a:rPr lang="en-GB" sz="1800" b="0" dirty="0">
                <a:solidFill>
                  <a:srgbClr val="000000"/>
                </a:solidFill>
                <a:highlight>
                  <a:srgbClr val="F2F2F2"/>
                </a:highlight>
                <a:latin typeface="Consolas" panose="020B0609020204030204" pitchFamily="49" charset="0"/>
              </a:rPr>
              <a:t>(filename</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a:solidFill>
                  <a:srgbClr val="0000FF"/>
                </a:solidFill>
                <a:highlight>
                  <a:srgbClr val="F2F2F2"/>
                </a:highlight>
                <a:latin typeface="Consolas" panose="020B0609020204030204" pitchFamily="49" charset="0"/>
              </a:rPr>
              <a:t>string</a:t>
            </a:r>
            <a:r>
              <a:rPr lang="en-GB" sz="1800" b="0" dirty="0">
                <a:solidFill>
                  <a:srgbClr val="000000"/>
                </a:solidFill>
                <a:highlight>
                  <a:srgbClr val="F2F2F2"/>
                </a:highlight>
                <a:latin typeface="Consolas" panose="020B0609020204030204" pitchFamily="49" charset="0"/>
              </a:rPr>
              <a:t> result = </a:t>
            </a:r>
            <a:r>
              <a:rPr lang="en-GB" sz="1800" b="0" dirty="0">
                <a:solidFill>
                  <a:srgbClr val="0000FF"/>
                </a:solidFill>
                <a:highlight>
                  <a:srgbClr val="F2F2F2"/>
                </a:highlight>
                <a:latin typeface="Consolas" panose="020B0609020204030204" pitchFamily="49" charset="0"/>
              </a:rPr>
              <a:t>await</a:t>
            </a:r>
            <a:r>
              <a:rPr lang="en-GB" sz="1800" b="0" dirty="0">
                <a:solidFill>
                  <a:srgbClr val="000000"/>
                </a:solidFill>
                <a:highlight>
                  <a:srgbClr val="F2F2F2"/>
                </a:highlight>
                <a:latin typeface="Consolas" panose="020B0609020204030204" pitchFamily="49" charset="0"/>
              </a:rPr>
              <a:t> </a:t>
            </a:r>
            <a:r>
              <a:rPr lang="en-GB" sz="1800" b="0" dirty="0" err="1">
                <a:solidFill>
                  <a:srgbClr val="2B91AF"/>
                </a:solidFill>
                <a:highlight>
                  <a:srgbClr val="F2F2F2"/>
                </a:highlight>
                <a:latin typeface="Consolas" panose="020B0609020204030204" pitchFamily="49" charset="0"/>
              </a:rPr>
              <a:t>FileIO</a:t>
            </a:r>
            <a:r>
              <a:rPr lang="en-GB" sz="1800" b="0" dirty="0" err="1">
                <a:solidFill>
                  <a:srgbClr val="000000"/>
                </a:solidFill>
                <a:highlight>
                  <a:srgbClr val="F2F2F2"/>
                </a:highlight>
                <a:latin typeface="Consolas" panose="020B0609020204030204" pitchFamily="49" charset="0"/>
              </a:rPr>
              <a:t>.ReadTextAsync</a:t>
            </a:r>
            <a:r>
              <a:rPr lang="en-GB" sz="1800" b="0" dirty="0">
                <a:solidFill>
                  <a:srgbClr val="000000"/>
                </a:solidFill>
                <a:highlight>
                  <a:srgbClr val="F2F2F2"/>
                </a:highlight>
                <a:latin typeface="Consolas" panose="020B0609020204030204" pitchFamily="49" charset="0"/>
              </a:rPr>
              <a:t>(file</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a:solidFill>
                  <a:srgbClr val="0000FF"/>
                </a:solidFill>
                <a:highlight>
                  <a:srgbClr val="F2F2F2"/>
                </a:highlight>
                <a:latin typeface="Consolas" panose="020B0609020204030204" pitchFamily="49" charset="0"/>
              </a:rPr>
              <a:t>return</a:t>
            </a:r>
            <a:r>
              <a:rPr lang="en-GB" sz="1800" b="0" dirty="0">
                <a:solidFill>
                  <a:srgbClr val="000000"/>
                </a:solidFill>
                <a:highlight>
                  <a:srgbClr val="F2F2F2"/>
                </a:highlight>
                <a:latin typeface="Consolas" panose="020B0609020204030204" pitchFamily="49" charset="0"/>
              </a:rPr>
              <a:t> result</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a:t>
            </a:r>
            <a:endParaRPr lang="en-GB" sz="1800" b="0" dirty="0">
              <a:solidFill>
                <a:srgbClr val="000000"/>
              </a:solidFill>
              <a:highlight>
                <a:srgbClr val="F2F2F2"/>
              </a:highlight>
              <a:latin typeface="Consolas" panose="020B0609020204030204" pitchFamily="49" charset="0"/>
            </a:endParaRPr>
          </a:p>
        </p:txBody>
      </p:sp>
      <p:sp>
        <p:nvSpPr>
          <p:cNvPr id="6" name="Slide Number Placeholder 5"/>
          <p:cNvSpPr>
            <a:spLocks noGrp="1"/>
          </p:cNvSpPr>
          <p:nvPr>
            <p:ph type="sldNum" sz="quarter" idx="4294967295"/>
          </p:nvPr>
        </p:nvSpPr>
        <p:spPr/>
        <p:txBody>
          <a:bodyPr/>
          <a:lstStyle/>
          <a:p>
            <a:endParaRPr lang="en-US" dirty="0"/>
          </a:p>
        </p:txBody>
      </p:sp>
      <p:sp>
        <p:nvSpPr>
          <p:cNvPr id="2" name="TextBox 1"/>
          <p:cNvSpPr txBox="1"/>
          <p:nvPr/>
        </p:nvSpPr>
        <p:spPr>
          <a:xfrm>
            <a:off x="201259" y="978569"/>
            <a:ext cx="11653522" cy="1114114"/>
          </a:xfrm>
          <a:prstGeom prst="rect">
            <a:avLst/>
          </a:prstGeom>
          <a:solidFill>
            <a:schemeClr val="bg1"/>
          </a:solidFill>
        </p:spPr>
        <p:txBody>
          <a:bodyPr wrap="square" lIns="179285" tIns="143428" rIns="179285" bIns="143428" rtlCol="0">
            <a:spAutoFit/>
          </a:bodyPr>
          <a:lstStyle/>
          <a:p>
            <a:pPr>
              <a:lnSpc>
                <a:spcPct val="90000"/>
              </a:lnSpc>
            </a:pPr>
            <a:endParaRPr lang="en-GB" sz="2353" dirty="0">
              <a:gradFill>
                <a:gsLst>
                  <a:gs pos="2917">
                    <a:schemeClr val="tx1"/>
                  </a:gs>
                  <a:gs pos="30000">
                    <a:schemeClr val="tx1"/>
                  </a:gs>
                </a:gsLst>
                <a:lin ang="5400000" scaled="0"/>
              </a:gradFill>
            </a:endParaRPr>
          </a:p>
          <a:p>
            <a:pPr>
              <a:lnSpc>
                <a:spcPct val="90000"/>
              </a:lnSpc>
            </a:pPr>
            <a:r>
              <a:rPr lang="ru-RU" sz="3600" dirty="0" smtClean="0">
                <a:gradFill>
                  <a:gsLst>
                    <a:gs pos="1250">
                      <a:schemeClr val="tx2"/>
                    </a:gs>
                    <a:gs pos="99000">
                      <a:schemeClr val="tx2"/>
                    </a:gs>
                  </a:gsLst>
                  <a:lin ang="5400000" scaled="0"/>
                </a:gradFill>
              </a:rPr>
              <a:t>Метод для чтения данных из файла в строку</a:t>
            </a:r>
            <a:endParaRPr lang="en-GB" sz="3600" dirty="0">
              <a:gradFill>
                <a:gsLst>
                  <a:gs pos="1250">
                    <a:schemeClr val="tx2"/>
                  </a:gs>
                  <a:gs pos="99000">
                    <a:schemeClr val="tx2"/>
                  </a:gs>
                </a:gsLst>
                <a:lin ang="5400000" scaled="0"/>
              </a:gradFill>
            </a:endParaRPr>
          </a:p>
        </p:txBody>
      </p:sp>
    </p:spTree>
    <p:extLst>
      <p:ext uri="{BB962C8B-B14F-4D97-AF65-F5344CB8AC3E}">
        <p14:creationId xmlns:p14="http://schemas.microsoft.com/office/powerpoint/2010/main" val="2631655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7174" y="222251"/>
            <a:ext cx="11652250" cy="982662"/>
          </a:xfrm>
        </p:spPr>
        <p:txBody>
          <a:bodyPr/>
          <a:lstStyle/>
          <a:p>
            <a:r>
              <a:rPr lang="ru-RU" dirty="0" smtClean="0"/>
              <a:t>Хранилище учетных данных</a:t>
            </a:r>
            <a:endParaRPr lang="en-GB" dirty="0"/>
          </a:p>
        </p:txBody>
      </p:sp>
      <p:sp>
        <p:nvSpPr>
          <p:cNvPr id="3" name="Text Placeholder 2"/>
          <p:cNvSpPr>
            <a:spLocks noGrp="1"/>
          </p:cNvSpPr>
          <p:nvPr>
            <p:ph type="body" sz="quarter" idx="4294967295"/>
          </p:nvPr>
        </p:nvSpPr>
        <p:spPr>
          <a:xfrm>
            <a:off x="257175" y="1204913"/>
            <a:ext cx="11934825" cy="5653087"/>
          </a:xfrm>
        </p:spPr>
        <p:txBody>
          <a:bodyPr/>
          <a:lstStyle/>
          <a:p>
            <a:r>
              <a:rPr lang="ru-RU" sz="3600" dirty="0" smtClean="0">
                <a:latin typeface="+mn-lt"/>
              </a:rPr>
              <a:t>Зашифрованное</a:t>
            </a:r>
            <a:r>
              <a:rPr lang="en-GB" sz="3600" dirty="0" smtClean="0">
                <a:latin typeface="+mn-lt"/>
              </a:rPr>
              <a:t>,</a:t>
            </a:r>
            <a:r>
              <a:rPr lang="ru-RU" sz="3600" dirty="0" smtClean="0">
                <a:latin typeface="+mn-lt"/>
              </a:rPr>
              <a:t> доступное по сети хранилище </a:t>
            </a:r>
            <a:br>
              <a:rPr lang="ru-RU" sz="3600" dirty="0" smtClean="0">
                <a:latin typeface="+mn-lt"/>
              </a:rPr>
            </a:br>
            <a:r>
              <a:rPr lang="ru-RU" sz="3600" dirty="0" smtClean="0">
                <a:latin typeface="+mn-lt"/>
              </a:rPr>
              <a:t>для объектов</a:t>
            </a:r>
            <a:r>
              <a:rPr lang="en-GB" sz="3600" dirty="0" smtClean="0">
                <a:latin typeface="+mn-lt"/>
              </a:rPr>
              <a:t> </a:t>
            </a:r>
            <a:r>
              <a:rPr lang="en-GB" sz="3600" dirty="0" err="1" smtClean="0">
                <a:latin typeface="+mn-lt"/>
              </a:rPr>
              <a:t>PasswordCredential</a:t>
            </a:r>
            <a:endParaRPr lang="en-GB" sz="3600" dirty="0">
              <a:latin typeface="+mn-lt"/>
            </a:endParaRPr>
          </a:p>
        </p:txBody>
      </p:sp>
      <p:sp>
        <p:nvSpPr>
          <p:cNvPr id="4" name="Text Placeholder 2"/>
          <p:cNvSpPr txBox="1">
            <a:spLocks/>
          </p:cNvSpPr>
          <p:nvPr/>
        </p:nvSpPr>
        <p:spPr>
          <a:xfrm>
            <a:off x="402102" y="2457582"/>
            <a:ext cx="6350391" cy="4122972"/>
          </a:xfrm>
          <a:prstGeom prst="rect">
            <a:avLst/>
          </a:prstGeom>
          <a:solidFill>
            <a:srgbClr val="F2F2F2"/>
          </a:solidFill>
        </p:spPr>
        <p:txBody>
          <a:bodyPr/>
          <a:lstStyle>
            <a:lvl1pPr marL="0" indent="0" algn="l" defTabSz="914377" rtl="0" eaLnBrk="1" latinLnBrk="0" hangingPunct="1">
              <a:lnSpc>
                <a:spcPct val="90000"/>
              </a:lnSpc>
              <a:spcBef>
                <a:spcPts val="2400"/>
              </a:spcBef>
              <a:buFont typeface="Arial" panose="020B0604020202020204" pitchFamily="34" charset="0"/>
              <a:buNone/>
              <a:defRPr sz="3733" b="0" kern="1200">
                <a:solidFill>
                  <a:schemeClr val="accent1"/>
                </a:soli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2400" kern="1200">
                <a:solidFill>
                  <a:schemeClr val="tx1"/>
                </a:soli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a:lstStyle>
          <a:p>
            <a:r>
              <a:rPr lang="en-GB" sz="1800" dirty="0" smtClean="0">
                <a:solidFill>
                  <a:srgbClr val="0000FF"/>
                </a:solidFill>
                <a:highlight>
                  <a:srgbClr val="F2F2F2"/>
                </a:highlight>
                <a:latin typeface="Consolas" panose="020B0609020204030204" pitchFamily="49" charset="0"/>
              </a:rPr>
              <a:t>void</a:t>
            </a: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000000"/>
                </a:solidFill>
                <a:highlight>
                  <a:srgbClr val="F2F2F2"/>
                </a:highlight>
                <a:latin typeface="Consolas" panose="020B0609020204030204" pitchFamily="49" charset="0"/>
              </a:rPr>
              <a:t>SaveCredential</a:t>
            </a:r>
            <a:r>
              <a:rPr lang="en-GB" sz="1800" dirty="0" smtClean="0">
                <a:solidFill>
                  <a:srgbClr val="000000"/>
                </a:solidFill>
                <a:highlight>
                  <a:srgbClr val="F2F2F2"/>
                </a:highlight>
                <a:latin typeface="Consolas" panose="020B0609020204030204" pitchFamily="49" charset="0"/>
              </a:rPr>
              <a:t>(</a:t>
            </a:r>
            <a:r>
              <a:rPr lang="en-GB" sz="1800" dirty="0" smtClean="0">
                <a:solidFill>
                  <a:srgbClr val="0000FF"/>
                </a:solidFill>
                <a:highlight>
                  <a:srgbClr val="F2F2F2"/>
                </a:highlight>
                <a:latin typeface="Consolas" panose="020B0609020204030204" pitchFamily="49" charset="0"/>
              </a:rPr>
              <a:t>string</a:t>
            </a:r>
            <a:r>
              <a:rPr lang="en-GB" sz="1800" dirty="0" smtClean="0">
                <a:solidFill>
                  <a:srgbClr val="000000"/>
                </a:solidFill>
                <a:highlight>
                  <a:srgbClr val="F2F2F2"/>
                </a:highlight>
                <a:latin typeface="Consolas" panose="020B0609020204030204" pitchFamily="49" charset="0"/>
              </a:rPr>
              <a:t> username, </a:t>
            </a:r>
            <a:r>
              <a:rPr lang="en-GB" sz="1800" dirty="0" smtClean="0">
                <a:solidFill>
                  <a:srgbClr val="0000FF"/>
                </a:solidFill>
                <a:highlight>
                  <a:srgbClr val="F2F2F2"/>
                </a:highlight>
                <a:latin typeface="Consolas" panose="020B0609020204030204" pitchFamily="49" charset="0"/>
              </a:rPr>
              <a:t>string</a:t>
            </a:r>
            <a:r>
              <a:rPr lang="en-GB" sz="1800" dirty="0" smtClean="0">
                <a:solidFill>
                  <a:srgbClr val="000000"/>
                </a:solidFill>
                <a:highlight>
                  <a:srgbClr val="F2F2F2"/>
                </a:highlight>
                <a:latin typeface="Consolas" panose="020B0609020204030204" pitchFamily="49" charset="0"/>
              </a:rPr>
              <a:t> password)</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2B91AF"/>
                </a:solidFill>
                <a:highlight>
                  <a:srgbClr val="F2F2F2"/>
                </a:highlight>
                <a:latin typeface="Consolas" panose="020B0609020204030204" pitchFamily="49" charset="0"/>
              </a:rPr>
              <a:t>PasswordVault</a:t>
            </a:r>
            <a:r>
              <a:rPr lang="en-GB" sz="1800" dirty="0" smtClean="0">
                <a:solidFill>
                  <a:srgbClr val="000000"/>
                </a:solidFill>
                <a:highlight>
                  <a:srgbClr val="F2F2F2"/>
                </a:highlight>
                <a:latin typeface="Consolas" panose="020B0609020204030204" pitchFamily="49" charset="0"/>
              </a:rPr>
              <a:t> vault = </a:t>
            </a:r>
            <a:r>
              <a:rPr lang="en-GB" sz="1800" dirty="0" smtClean="0">
                <a:solidFill>
                  <a:srgbClr val="0000FF"/>
                </a:solidFill>
                <a:highlight>
                  <a:srgbClr val="F2F2F2"/>
                </a:highlight>
                <a:latin typeface="Consolas" panose="020B0609020204030204" pitchFamily="49" charset="0"/>
              </a:rPr>
              <a:t>new</a:t>
            </a: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2B91AF"/>
                </a:solidFill>
                <a:highlight>
                  <a:srgbClr val="F2F2F2"/>
                </a:highlight>
                <a:latin typeface="Consolas" panose="020B0609020204030204" pitchFamily="49" charset="0"/>
              </a:rPr>
              <a:t>PasswordVault</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2B91AF"/>
                </a:solidFill>
                <a:highlight>
                  <a:srgbClr val="F2F2F2"/>
                </a:highlight>
                <a:latin typeface="Consolas" panose="020B0609020204030204" pitchFamily="49" charset="0"/>
              </a:rPr>
              <a:t>PasswordCredential</a:t>
            </a:r>
            <a:r>
              <a:rPr lang="en-GB" sz="1800" dirty="0" smtClean="0">
                <a:solidFill>
                  <a:srgbClr val="000000"/>
                </a:solidFill>
                <a:highlight>
                  <a:srgbClr val="F2F2F2"/>
                </a:highlight>
                <a:latin typeface="Consolas" panose="020B0609020204030204" pitchFamily="49" charset="0"/>
              </a:rPr>
              <a:t> cred = </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smtClean="0">
                <a:solidFill>
                  <a:srgbClr val="0000FF"/>
                </a:solidFill>
                <a:highlight>
                  <a:srgbClr val="F2F2F2"/>
                </a:highlight>
                <a:latin typeface="Consolas" panose="020B0609020204030204" pitchFamily="49" charset="0"/>
              </a:rPr>
              <a:t>new</a:t>
            </a: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2B91AF"/>
                </a:solidFill>
                <a:highlight>
                  <a:srgbClr val="F2F2F2"/>
                </a:highlight>
                <a:latin typeface="Consolas" panose="020B0609020204030204" pitchFamily="49" charset="0"/>
              </a:rPr>
              <a:t>PasswordCredential</a:t>
            </a:r>
            <a:r>
              <a:rPr lang="en-GB" sz="1800" dirty="0" smtClean="0">
                <a:solidFill>
                  <a:srgbClr val="000000"/>
                </a:solidFill>
                <a:highlight>
                  <a:srgbClr val="F2F2F2"/>
                </a:highlight>
                <a:latin typeface="Consolas" panose="020B0609020204030204" pitchFamily="49" charset="0"/>
              </a:rPr>
              <a:t>(</a:t>
            </a:r>
            <a:r>
              <a:rPr lang="en-GB" sz="1800" dirty="0" smtClean="0">
                <a:solidFill>
                  <a:srgbClr val="A31515"/>
                </a:solidFill>
                <a:highlight>
                  <a:srgbClr val="F2F2F2"/>
                </a:highlight>
                <a:latin typeface="Consolas" panose="020B0609020204030204" pitchFamily="49" charset="0"/>
              </a:rPr>
              <a:t>"</a:t>
            </a:r>
            <a:r>
              <a:rPr lang="en-GB" sz="1800" dirty="0" err="1" smtClean="0">
                <a:solidFill>
                  <a:srgbClr val="A31515"/>
                </a:solidFill>
                <a:highlight>
                  <a:srgbClr val="F2F2F2"/>
                </a:highlight>
                <a:latin typeface="Consolas" panose="020B0609020204030204" pitchFamily="49" charset="0"/>
              </a:rPr>
              <a:t>MyAppResource</a:t>
            </a:r>
            <a:r>
              <a:rPr lang="en-GB" sz="1800" dirty="0" smtClean="0">
                <a:solidFill>
                  <a:srgbClr val="A31515"/>
                </a:solidFill>
                <a:highlight>
                  <a:srgbClr val="F2F2F2"/>
                </a:highlight>
                <a:latin typeface="Consolas" panose="020B0609020204030204" pitchFamily="49" charset="0"/>
              </a:rPr>
              <a:t>"</a:t>
            </a:r>
            <a:r>
              <a:rPr lang="en-GB" sz="1800" dirty="0" smtClean="0">
                <a:solidFill>
                  <a:srgbClr val="000000"/>
                </a:solidFill>
                <a:highlight>
                  <a:srgbClr val="F2F2F2"/>
                </a:highlight>
                <a:latin typeface="Consolas" panose="020B0609020204030204" pitchFamily="49" charset="0"/>
              </a:rPr>
              <a:t>, username, password);</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000000"/>
                </a:solidFill>
                <a:highlight>
                  <a:srgbClr val="F2F2F2"/>
                </a:highlight>
                <a:latin typeface="Consolas" panose="020B0609020204030204" pitchFamily="49" charset="0"/>
              </a:rPr>
              <a:t>vault.Add</a:t>
            </a:r>
            <a:r>
              <a:rPr lang="en-GB" sz="1800" dirty="0" smtClean="0">
                <a:solidFill>
                  <a:srgbClr val="000000"/>
                </a:solidFill>
                <a:highlight>
                  <a:srgbClr val="F2F2F2"/>
                </a:highlight>
                <a:latin typeface="Consolas" panose="020B0609020204030204" pitchFamily="49" charset="0"/>
              </a:rPr>
              <a:t>(cred);</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r>
            <a:br>
              <a:rPr lang="en-GB" sz="1800" dirty="0" smtClean="0">
                <a:solidFill>
                  <a:srgbClr val="000000"/>
                </a:solidFill>
                <a:highlight>
                  <a:srgbClr val="F2F2F2"/>
                </a:highlight>
                <a:latin typeface="Consolas" panose="020B0609020204030204" pitchFamily="49" charset="0"/>
              </a:rPr>
            </a:br>
            <a:r>
              <a:rPr lang="en-GB" sz="1800" dirty="0" err="1" smtClean="0">
                <a:solidFill>
                  <a:srgbClr val="2B91AF"/>
                </a:solidFill>
                <a:highlight>
                  <a:srgbClr val="F2F2F2"/>
                </a:highlight>
                <a:latin typeface="Consolas" panose="020B0609020204030204" pitchFamily="49" charset="0"/>
              </a:rPr>
              <a:t>IReadOnlyList</a:t>
            </a:r>
            <a:r>
              <a:rPr lang="en-GB" sz="1800" dirty="0" smtClean="0">
                <a:solidFill>
                  <a:srgbClr val="000000"/>
                </a:solidFill>
                <a:highlight>
                  <a:srgbClr val="F2F2F2"/>
                </a:highlight>
                <a:latin typeface="Consolas" panose="020B0609020204030204" pitchFamily="49" charset="0"/>
              </a:rPr>
              <a:t>&lt;</a:t>
            </a:r>
            <a:r>
              <a:rPr lang="en-GB" sz="1800" dirty="0" err="1" smtClean="0">
                <a:solidFill>
                  <a:srgbClr val="2B91AF"/>
                </a:solidFill>
                <a:highlight>
                  <a:srgbClr val="F2F2F2"/>
                </a:highlight>
                <a:latin typeface="Consolas" panose="020B0609020204030204" pitchFamily="49" charset="0"/>
              </a:rPr>
              <a:t>PasswordCredential</a:t>
            </a:r>
            <a:r>
              <a:rPr lang="en-GB" sz="1800" dirty="0" smtClean="0">
                <a:solidFill>
                  <a:srgbClr val="000000"/>
                </a:solidFill>
                <a:highlight>
                  <a:srgbClr val="F2F2F2"/>
                </a:highlight>
                <a:latin typeface="Consolas" panose="020B0609020204030204" pitchFamily="49" charset="0"/>
              </a:rPr>
              <a:t>&gt; </a:t>
            </a:r>
            <a:r>
              <a:rPr lang="en-GB" sz="1800" dirty="0" err="1" smtClean="0">
                <a:solidFill>
                  <a:srgbClr val="000000"/>
                </a:solidFill>
                <a:highlight>
                  <a:srgbClr val="F2F2F2"/>
                </a:highlight>
                <a:latin typeface="Consolas" panose="020B0609020204030204" pitchFamily="49" charset="0"/>
              </a:rPr>
              <a:t>RetrieveCredential</a:t>
            </a:r>
            <a:r>
              <a:rPr lang="en-GB" sz="1800" dirty="0" smtClean="0">
                <a:solidFill>
                  <a:srgbClr val="000000"/>
                </a:solidFill>
                <a:highlight>
                  <a:srgbClr val="F2F2F2"/>
                </a:highlight>
                <a:latin typeface="Consolas" panose="020B0609020204030204" pitchFamily="49" charset="0"/>
              </a:rPr>
              <a:t>(</a:t>
            </a:r>
            <a:r>
              <a:rPr lang="en-GB" sz="1800" dirty="0" smtClean="0">
                <a:solidFill>
                  <a:srgbClr val="0000FF"/>
                </a:solidFill>
                <a:highlight>
                  <a:srgbClr val="F2F2F2"/>
                </a:highlight>
                <a:latin typeface="Consolas" panose="020B0609020204030204" pitchFamily="49" charset="0"/>
              </a:rPr>
              <a:t>string</a:t>
            </a:r>
            <a:r>
              <a:rPr lang="en-GB" sz="1800" dirty="0" smtClean="0">
                <a:solidFill>
                  <a:srgbClr val="000000"/>
                </a:solidFill>
                <a:highlight>
                  <a:srgbClr val="F2F2F2"/>
                </a:highlight>
                <a:latin typeface="Consolas" panose="020B0609020204030204" pitchFamily="49" charset="0"/>
              </a:rPr>
              <a:t> resource)</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2B91AF"/>
                </a:solidFill>
                <a:highlight>
                  <a:srgbClr val="F2F2F2"/>
                </a:highlight>
                <a:latin typeface="Consolas" panose="020B0609020204030204" pitchFamily="49" charset="0"/>
              </a:rPr>
              <a:t>PasswordVault</a:t>
            </a:r>
            <a:r>
              <a:rPr lang="en-GB" sz="1800" dirty="0" smtClean="0">
                <a:solidFill>
                  <a:srgbClr val="000000"/>
                </a:solidFill>
                <a:highlight>
                  <a:srgbClr val="F2F2F2"/>
                </a:highlight>
                <a:latin typeface="Consolas" panose="020B0609020204030204" pitchFamily="49" charset="0"/>
              </a:rPr>
              <a:t> vault = </a:t>
            </a:r>
            <a:r>
              <a:rPr lang="en-GB" sz="1800" dirty="0" smtClean="0">
                <a:solidFill>
                  <a:srgbClr val="0000FF"/>
                </a:solidFill>
                <a:highlight>
                  <a:srgbClr val="F2F2F2"/>
                </a:highlight>
                <a:latin typeface="Consolas" panose="020B0609020204030204" pitchFamily="49" charset="0"/>
              </a:rPr>
              <a:t>new</a:t>
            </a: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2B91AF"/>
                </a:solidFill>
                <a:highlight>
                  <a:srgbClr val="F2F2F2"/>
                </a:highlight>
                <a:latin typeface="Consolas" panose="020B0609020204030204" pitchFamily="49" charset="0"/>
              </a:rPr>
              <a:t>PasswordVault</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smtClean="0">
                <a:solidFill>
                  <a:srgbClr val="0000FF"/>
                </a:solidFill>
                <a:highlight>
                  <a:srgbClr val="F2F2F2"/>
                </a:highlight>
                <a:latin typeface="Consolas" panose="020B0609020204030204" pitchFamily="49" charset="0"/>
              </a:rPr>
              <a:t>return</a:t>
            </a: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000000"/>
                </a:solidFill>
                <a:highlight>
                  <a:srgbClr val="F2F2F2"/>
                </a:highlight>
                <a:latin typeface="Consolas" panose="020B0609020204030204" pitchFamily="49" charset="0"/>
              </a:rPr>
              <a:t>vault.FindAllByResource</a:t>
            </a:r>
            <a:r>
              <a:rPr lang="en-GB" sz="1800" dirty="0" smtClean="0">
                <a:solidFill>
                  <a:srgbClr val="000000"/>
                </a:solidFill>
                <a:highlight>
                  <a:srgbClr val="F2F2F2"/>
                </a:highlight>
                <a:latin typeface="Consolas" panose="020B0609020204030204" pitchFamily="49" charset="0"/>
              </a:rPr>
              <a:t>(resource);</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a:t>
            </a:r>
            <a:endParaRPr lang="en-GB" sz="1800" dirty="0"/>
          </a:p>
        </p:txBody>
      </p:sp>
    </p:spTree>
    <p:extLst>
      <p:ext uri="{BB962C8B-B14F-4D97-AF65-F5344CB8AC3E}">
        <p14:creationId xmlns:p14="http://schemas.microsoft.com/office/powerpoint/2010/main" val="1746650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34381" y="5405284"/>
            <a:ext cx="2477729" cy="258097"/>
          </a:xfrm>
          <a:prstGeom prst="rect">
            <a:avLst/>
          </a:prstGeom>
          <a:solidFill>
            <a:srgbClr val="FFF1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ru-RU" sz="2000" dirty="0" err="1" smtClean="0"/>
          </a:p>
        </p:txBody>
      </p:sp>
      <p:sp>
        <p:nvSpPr>
          <p:cNvPr id="3" name="Rectangle 2"/>
          <p:cNvSpPr/>
          <p:nvPr/>
        </p:nvSpPr>
        <p:spPr>
          <a:xfrm>
            <a:off x="562897" y="1510463"/>
            <a:ext cx="6560574" cy="3416320"/>
          </a:xfrm>
          <a:prstGeom prst="rect">
            <a:avLst/>
          </a:prstGeom>
        </p:spPr>
        <p:txBody>
          <a:bodyPr wrap="square">
            <a:spAutoFit/>
          </a:bodyPr>
          <a:lstStyle/>
          <a:p>
            <a:r>
              <a:rPr lang="ru-RU" sz="2400" dirty="0" smtClean="0">
                <a:solidFill>
                  <a:schemeClr val="accent1"/>
                </a:solidFill>
              </a:rPr>
              <a:t>Приложения одного </a:t>
            </a:r>
            <a:r>
              <a:rPr lang="ru-RU" sz="2400" dirty="0">
                <a:solidFill>
                  <a:schemeClr val="accent1"/>
                </a:solidFill>
              </a:rPr>
              <a:t>автора могут использовать общие файлы и </a:t>
            </a:r>
            <a:r>
              <a:rPr lang="ru-RU" sz="2400" dirty="0" smtClean="0">
                <a:solidFill>
                  <a:schemeClr val="accent1"/>
                </a:solidFill>
              </a:rPr>
              <a:t>настройки</a:t>
            </a:r>
          </a:p>
          <a:p>
            <a:endParaRPr lang="ru-RU" sz="2400" dirty="0" smtClean="0">
              <a:solidFill>
                <a:schemeClr val="accent1"/>
              </a:solidFill>
            </a:endParaRPr>
          </a:p>
          <a:p>
            <a:r>
              <a:rPr lang="ru-RU" sz="2400" dirty="0" smtClean="0">
                <a:solidFill>
                  <a:schemeClr val="accent1"/>
                </a:solidFill>
              </a:rPr>
              <a:t>Папка представляется </a:t>
            </a:r>
            <a:r>
              <a:rPr lang="ru-RU" sz="2400" dirty="0">
                <a:solidFill>
                  <a:schemeClr val="accent1"/>
                </a:solidFill>
              </a:rPr>
              <a:t>автоматически</a:t>
            </a:r>
          </a:p>
          <a:p>
            <a:endParaRPr lang="ru-RU" sz="2400" dirty="0">
              <a:solidFill>
                <a:schemeClr val="accent1"/>
              </a:solidFill>
            </a:endParaRPr>
          </a:p>
          <a:p>
            <a:pPr>
              <a:defRPr/>
            </a:pPr>
            <a:r>
              <a:rPr lang="ru-RU" sz="2400" dirty="0" smtClean="0">
                <a:solidFill>
                  <a:schemeClr val="accent1"/>
                </a:solidFill>
              </a:rPr>
              <a:t>Необходимо создать подпапку</a:t>
            </a:r>
          </a:p>
          <a:p>
            <a:pPr>
              <a:defRPr/>
            </a:pPr>
            <a:r>
              <a:rPr lang="ru-RU" sz="2400" dirty="0">
                <a:solidFill>
                  <a:schemeClr val="accent1"/>
                </a:solidFill>
              </a:rPr>
              <a:t/>
            </a:r>
            <a:br>
              <a:rPr lang="ru-RU" sz="2400" dirty="0">
                <a:solidFill>
                  <a:schemeClr val="accent1"/>
                </a:solidFill>
              </a:rPr>
            </a:br>
            <a:r>
              <a:rPr lang="ru-RU" sz="2400" dirty="0">
                <a:solidFill>
                  <a:schemeClr val="accent1"/>
                </a:solidFill>
              </a:rPr>
              <a:t>Необходимо отредактировать манифест</a:t>
            </a:r>
            <a:r>
              <a:rPr lang="en-GB" sz="2400" dirty="0">
                <a:solidFill>
                  <a:schemeClr val="accent1"/>
                </a:solidFill>
              </a:rPr>
              <a:t/>
            </a:r>
            <a:br>
              <a:rPr lang="en-GB" sz="2400" dirty="0">
                <a:solidFill>
                  <a:schemeClr val="accent1"/>
                </a:solidFill>
              </a:rPr>
            </a:br>
            <a:endParaRPr lang="ru-RU" sz="2400" dirty="0">
              <a:solidFill>
                <a:schemeClr val="accent1"/>
              </a:solidFill>
            </a:endParaRPr>
          </a:p>
        </p:txBody>
      </p:sp>
      <p:sp>
        <p:nvSpPr>
          <p:cNvPr id="4" name="TextBox 3"/>
          <p:cNvSpPr txBox="1"/>
          <p:nvPr/>
        </p:nvSpPr>
        <p:spPr>
          <a:xfrm>
            <a:off x="373801" y="386620"/>
            <a:ext cx="10305085" cy="830997"/>
          </a:xfrm>
          <a:prstGeom prst="rect">
            <a:avLst/>
          </a:prstGeom>
          <a:noFill/>
        </p:spPr>
        <p:txBody>
          <a:bodyPr wrap="square" lIns="137160" tIns="109728" rIns="137160" bIns="109728" rtlCol="0">
            <a:spAutoFit/>
          </a:bodyPr>
          <a:lstStyle/>
          <a:p>
            <a:pPr>
              <a:lnSpc>
                <a:spcPct val="90000"/>
              </a:lnSpc>
              <a:spcBef>
                <a:spcPts val="600"/>
              </a:spcBef>
            </a:pPr>
            <a:r>
              <a:rPr lang="ru-RU" sz="4400" dirty="0" smtClean="0">
                <a:solidFill>
                  <a:schemeClr val="tx2">
                    <a:lumMod val="75000"/>
                    <a:lumOff val="25000"/>
                  </a:schemeClr>
                </a:solidFill>
              </a:rPr>
              <a:t>Хранилище данных автора приложения</a:t>
            </a:r>
          </a:p>
        </p:txBody>
      </p:sp>
      <p:sp>
        <p:nvSpPr>
          <p:cNvPr id="5" name="Rectangle 4"/>
          <p:cNvSpPr/>
          <p:nvPr/>
        </p:nvSpPr>
        <p:spPr>
          <a:xfrm>
            <a:off x="688258" y="4556684"/>
            <a:ext cx="6096000" cy="2031325"/>
          </a:xfrm>
          <a:prstGeom prst="rect">
            <a:avLst/>
          </a:prstGeom>
        </p:spPr>
        <p:txBody>
          <a:bodyPr>
            <a:spAutoFit/>
          </a:bodyPr>
          <a:lstStyle/>
          <a:p>
            <a:r>
              <a:rPr lang="en-GB" sz="1400" dirty="0">
                <a:solidFill>
                  <a:schemeClr val="tx2"/>
                </a:solidFill>
                <a:latin typeface="Consolas" panose="020B0609020204030204" pitchFamily="49" charset="0"/>
                <a:cs typeface="Consolas" panose="020B0609020204030204" pitchFamily="49" charset="0"/>
              </a:rPr>
              <a:t>&lt;Package&gt;</a:t>
            </a:r>
            <a:br>
              <a:rPr lang="en-GB" sz="1400" dirty="0">
                <a:solidFill>
                  <a:schemeClr val="tx2"/>
                </a:solidFill>
                <a:latin typeface="Consolas" panose="020B0609020204030204" pitchFamily="49" charset="0"/>
                <a:cs typeface="Consolas" panose="020B0609020204030204" pitchFamily="49" charset="0"/>
              </a:rPr>
            </a:br>
            <a:r>
              <a:rPr lang="en-GB" sz="1400" dirty="0">
                <a:solidFill>
                  <a:schemeClr val="tx2"/>
                </a:solidFill>
                <a:latin typeface="Consolas" panose="020B0609020204030204" pitchFamily="49" charset="0"/>
                <a:cs typeface="Consolas" panose="020B0609020204030204" pitchFamily="49" charset="0"/>
              </a:rPr>
              <a:t>    &lt;Extensions&gt;</a:t>
            </a:r>
          </a:p>
          <a:p>
            <a:r>
              <a:rPr lang="en-GB" sz="1400" dirty="0">
                <a:solidFill>
                  <a:schemeClr val="tx2"/>
                </a:solidFill>
                <a:latin typeface="Consolas" panose="020B0609020204030204" pitchFamily="49" charset="0"/>
                <a:cs typeface="Consolas" panose="020B0609020204030204" pitchFamily="49" charset="0"/>
              </a:rPr>
              <a:t>        &lt;Extension Category="</a:t>
            </a:r>
            <a:r>
              <a:rPr lang="en-GB" sz="1400" dirty="0" err="1">
                <a:solidFill>
                  <a:schemeClr val="tx2"/>
                </a:solidFill>
                <a:latin typeface="Consolas" panose="020B0609020204030204" pitchFamily="49" charset="0"/>
                <a:cs typeface="Consolas" panose="020B0609020204030204" pitchFamily="49" charset="0"/>
              </a:rPr>
              <a:t>windows.publisherCacheFolder</a:t>
            </a:r>
            <a:r>
              <a:rPr lang="en-GB" sz="1400" dirty="0">
                <a:solidFill>
                  <a:schemeClr val="tx2"/>
                </a:solidFill>
                <a:latin typeface="Consolas" panose="020B0609020204030204" pitchFamily="49" charset="0"/>
                <a:cs typeface="Consolas" panose="020B0609020204030204" pitchFamily="49" charset="0"/>
              </a:rPr>
              <a:t>"&gt;</a:t>
            </a:r>
            <a:br>
              <a:rPr lang="en-GB" sz="1400" dirty="0">
                <a:solidFill>
                  <a:schemeClr val="tx2"/>
                </a:solidFill>
                <a:latin typeface="Consolas" panose="020B0609020204030204" pitchFamily="49" charset="0"/>
                <a:cs typeface="Consolas" panose="020B0609020204030204" pitchFamily="49" charset="0"/>
              </a:rPr>
            </a:br>
            <a:r>
              <a:rPr lang="en-GB" sz="1400" dirty="0">
                <a:solidFill>
                  <a:schemeClr val="tx2"/>
                </a:solidFill>
                <a:latin typeface="Consolas" panose="020B0609020204030204" pitchFamily="49" charset="0"/>
                <a:cs typeface="Consolas" panose="020B0609020204030204" pitchFamily="49" charset="0"/>
              </a:rPr>
              <a:t>            &lt;</a:t>
            </a:r>
            <a:r>
              <a:rPr lang="en-GB" sz="1400" dirty="0" err="1">
                <a:solidFill>
                  <a:schemeClr val="tx2"/>
                </a:solidFill>
                <a:latin typeface="Consolas" panose="020B0609020204030204" pitchFamily="49" charset="0"/>
                <a:cs typeface="Consolas" panose="020B0609020204030204" pitchFamily="49" charset="0"/>
              </a:rPr>
              <a:t>PublisherCacheFolder</a:t>
            </a:r>
            <a:r>
              <a:rPr lang="en-GB" sz="1400" dirty="0">
                <a:solidFill>
                  <a:schemeClr val="tx2"/>
                </a:solidFill>
                <a:latin typeface="Consolas" panose="020B0609020204030204" pitchFamily="49" charset="0"/>
                <a:cs typeface="Consolas" panose="020B0609020204030204" pitchFamily="49" charset="0"/>
              </a:rPr>
              <a:t>&gt;</a:t>
            </a:r>
            <a:br>
              <a:rPr lang="en-GB" sz="1400" dirty="0">
                <a:solidFill>
                  <a:schemeClr val="tx2"/>
                </a:solidFill>
                <a:latin typeface="Consolas" panose="020B0609020204030204" pitchFamily="49" charset="0"/>
                <a:cs typeface="Consolas" panose="020B0609020204030204" pitchFamily="49" charset="0"/>
              </a:rPr>
            </a:br>
            <a:r>
              <a:rPr lang="en-GB" sz="1400" dirty="0">
                <a:solidFill>
                  <a:schemeClr val="tx2"/>
                </a:solidFill>
                <a:latin typeface="Consolas" panose="020B0609020204030204" pitchFamily="49" charset="0"/>
                <a:cs typeface="Consolas" panose="020B0609020204030204" pitchFamily="49" charset="0"/>
              </a:rPr>
              <a:t>                &lt;Folder Name="Folder1"&gt;</a:t>
            </a:r>
            <a:br>
              <a:rPr lang="en-GB" sz="1400" dirty="0">
                <a:solidFill>
                  <a:schemeClr val="tx2"/>
                </a:solidFill>
                <a:latin typeface="Consolas" panose="020B0609020204030204" pitchFamily="49" charset="0"/>
                <a:cs typeface="Consolas" panose="020B0609020204030204" pitchFamily="49" charset="0"/>
              </a:rPr>
            </a:br>
            <a:r>
              <a:rPr lang="en-GB" sz="1400" dirty="0">
                <a:solidFill>
                  <a:schemeClr val="tx2"/>
                </a:solidFill>
                <a:latin typeface="Consolas" panose="020B0609020204030204" pitchFamily="49" charset="0"/>
                <a:cs typeface="Consolas" panose="020B0609020204030204" pitchFamily="49" charset="0"/>
              </a:rPr>
              <a:t>            &lt;/</a:t>
            </a:r>
            <a:r>
              <a:rPr lang="en-GB" sz="1400" dirty="0" err="1">
                <a:solidFill>
                  <a:schemeClr val="tx2"/>
                </a:solidFill>
                <a:latin typeface="Consolas" panose="020B0609020204030204" pitchFamily="49" charset="0"/>
                <a:cs typeface="Consolas" panose="020B0609020204030204" pitchFamily="49" charset="0"/>
              </a:rPr>
              <a:t>PublisherCacheFolder</a:t>
            </a:r>
            <a:r>
              <a:rPr lang="en-GB" sz="1400" dirty="0">
                <a:solidFill>
                  <a:schemeClr val="tx2"/>
                </a:solidFill>
                <a:latin typeface="Consolas" panose="020B0609020204030204" pitchFamily="49" charset="0"/>
                <a:cs typeface="Consolas" panose="020B0609020204030204" pitchFamily="49" charset="0"/>
              </a:rPr>
              <a:t>&gt;</a:t>
            </a:r>
            <a:br>
              <a:rPr lang="en-GB" sz="1400" dirty="0">
                <a:solidFill>
                  <a:schemeClr val="tx2"/>
                </a:solidFill>
                <a:latin typeface="Consolas" panose="020B0609020204030204" pitchFamily="49" charset="0"/>
                <a:cs typeface="Consolas" panose="020B0609020204030204" pitchFamily="49" charset="0"/>
              </a:rPr>
            </a:br>
            <a:r>
              <a:rPr lang="en-GB" sz="1400" dirty="0">
                <a:solidFill>
                  <a:schemeClr val="tx2"/>
                </a:solidFill>
                <a:latin typeface="Consolas" panose="020B0609020204030204" pitchFamily="49" charset="0"/>
                <a:cs typeface="Consolas" panose="020B0609020204030204" pitchFamily="49" charset="0"/>
              </a:rPr>
              <a:t>        &lt;/Extension&gt;</a:t>
            </a:r>
          </a:p>
          <a:p>
            <a:r>
              <a:rPr lang="en-GB" sz="1400" dirty="0">
                <a:solidFill>
                  <a:schemeClr val="tx2"/>
                </a:solidFill>
                <a:latin typeface="Consolas" panose="020B0609020204030204" pitchFamily="49" charset="0"/>
                <a:cs typeface="Consolas" panose="020B0609020204030204" pitchFamily="49" charset="0"/>
              </a:rPr>
              <a:t>    &lt;/Extensions&gt;</a:t>
            </a:r>
            <a:br>
              <a:rPr lang="en-GB" sz="1400" dirty="0">
                <a:solidFill>
                  <a:schemeClr val="tx2"/>
                </a:solidFill>
                <a:latin typeface="Consolas" panose="020B0609020204030204" pitchFamily="49" charset="0"/>
                <a:cs typeface="Consolas" panose="020B0609020204030204" pitchFamily="49" charset="0"/>
              </a:rPr>
            </a:br>
            <a:r>
              <a:rPr lang="en-GB" sz="1400" dirty="0">
                <a:solidFill>
                  <a:schemeClr val="tx2"/>
                </a:solidFill>
                <a:latin typeface="Consolas" panose="020B0609020204030204" pitchFamily="49" charset="0"/>
                <a:cs typeface="Consolas" panose="020B0609020204030204" pitchFamily="49" charset="0"/>
              </a:rPr>
              <a:t>&lt;/Package&gt;</a:t>
            </a:r>
          </a:p>
        </p:txBody>
      </p:sp>
    </p:spTree>
    <p:extLst>
      <p:ext uri="{BB962C8B-B14F-4D97-AF65-F5344CB8AC3E}">
        <p14:creationId xmlns:p14="http://schemas.microsoft.com/office/powerpoint/2010/main" val="1754369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idx="4294967295"/>
          </p:nvPr>
        </p:nvSpPr>
        <p:spPr>
          <a:xfrm>
            <a:off x="361336" y="3008568"/>
            <a:ext cx="11636375" cy="958850"/>
          </a:xfrm>
        </p:spPr>
        <p:txBody>
          <a:bodyPr/>
          <a:lstStyle/>
          <a:p>
            <a:r>
              <a:rPr lang="ru-RU" dirty="0" smtClean="0"/>
              <a:t>Стандартные папки</a:t>
            </a:r>
            <a:endParaRPr lang="en-GB" dirty="0"/>
          </a:p>
        </p:txBody>
      </p:sp>
      <p:sp>
        <p:nvSpPr>
          <p:cNvPr id="6" name="Slide Number Placeholder 5"/>
          <p:cNvSpPr>
            <a:spLocks noGrp="1"/>
          </p:cNvSpPr>
          <p:nvPr>
            <p:ph type="sldNum" sz="quarter" idx="4294967295"/>
          </p:nvPr>
        </p:nvSpPr>
        <p:spPr/>
        <p:txBody>
          <a:bodyPr/>
          <a:lstStyle/>
          <a:p>
            <a:endParaRPr lang="en-US" dirty="0"/>
          </a:p>
        </p:txBody>
      </p:sp>
    </p:spTree>
    <p:extLst>
      <p:ext uri="{BB962C8B-B14F-4D97-AF65-F5344CB8AC3E}">
        <p14:creationId xmlns:p14="http://schemas.microsoft.com/office/powerpoint/2010/main" val="751053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58097" y="2536902"/>
            <a:ext cx="4938713" cy="2389187"/>
          </a:xfrm>
        </p:spPr>
        <p:txBody>
          <a:bodyPr/>
          <a:lstStyle/>
          <a:p>
            <a:r>
              <a:rPr lang="en-US" sz="2800" dirty="0" err="1">
                <a:latin typeface="+mn-lt"/>
                <a:cs typeface="Consolas" panose="020B0609020204030204" pitchFamily="49" charset="0"/>
              </a:rPr>
              <a:t>KnownFolders</a:t>
            </a:r>
            <a:r>
              <a:rPr lang="en-US" sz="2800" dirty="0">
                <a:latin typeface="+mn-lt"/>
              </a:rPr>
              <a:t> </a:t>
            </a:r>
            <a:r>
              <a:rPr lang="ru-RU" sz="2800" dirty="0" smtClean="0">
                <a:latin typeface="+mn-lt"/>
              </a:rPr>
              <a:t>предоставляют доступ к папкам</a:t>
            </a:r>
            <a:r>
              <a:rPr lang="en-US" sz="2800" dirty="0" smtClean="0">
                <a:latin typeface="+mn-lt"/>
              </a:rPr>
              <a:t>:</a:t>
            </a:r>
            <a:endParaRPr lang="en-US" sz="2800" dirty="0">
              <a:latin typeface="+mn-lt"/>
            </a:endParaRPr>
          </a:p>
          <a:p>
            <a:r>
              <a:rPr lang="en-US" sz="2800" dirty="0" smtClean="0">
                <a:latin typeface="+mn-lt"/>
              </a:rPr>
              <a:t>Pictures</a:t>
            </a:r>
            <a:r>
              <a:rPr lang="ru-RU" sz="2800" dirty="0" smtClean="0">
                <a:latin typeface="+mn-lt"/>
              </a:rPr>
              <a:t>, </a:t>
            </a:r>
            <a:r>
              <a:rPr lang="en-US" sz="2800" dirty="0" smtClean="0">
                <a:latin typeface="+mn-lt"/>
              </a:rPr>
              <a:t>Videos</a:t>
            </a:r>
            <a:r>
              <a:rPr lang="ru-RU" sz="2800" dirty="0" smtClean="0">
                <a:latin typeface="+mn-lt"/>
              </a:rPr>
              <a:t>, </a:t>
            </a:r>
            <a:r>
              <a:rPr lang="en-US" sz="2800" dirty="0" smtClean="0">
                <a:latin typeface="+mn-lt"/>
              </a:rPr>
              <a:t>Music </a:t>
            </a:r>
            <a:endParaRPr lang="en-US" sz="2800" dirty="0">
              <a:latin typeface="+mn-lt"/>
            </a:endParaRPr>
          </a:p>
          <a:p>
            <a:endParaRPr lang="en-US" sz="2800" dirty="0"/>
          </a:p>
        </p:txBody>
      </p:sp>
      <p:sp>
        <p:nvSpPr>
          <p:cNvPr id="3" name="Title 2"/>
          <p:cNvSpPr>
            <a:spLocks noGrp="1"/>
          </p:cNvSpPr>
          <p:nvPr>
            <p:ph type="title" idx="4294967295"/>
          </p:nvPr>
        </p:nvSpPr>
        <p:spPr>
          <a:xfrm>
            <a:off x="331838" y="193036"/>
            <a:ext cx="11652250" cy="982662"/>
          </a:xfrm>
        </p:spPr>
        <p:txBody>
          <a:bodyPr/>
          <a:lstStyle/>
          <a:p>
            <a:r>
              <a:rPr lang="ru-RU" dirty="0" smtClean="0"/>
              <a:t>Доступ к файлам пользователя</a:t>
            </a:r>
            <a:endParaRPr lang="en-US" dirty="0"/>
          </a:p>
        </p:txBody>
      </p:sp>
      <p:sp>
        <p:nvSpPr>
          <p:cNvPr id="7" name="Rectangle 6"/>
          <p:cNvSpPr/>
          <p:nvPr/>
        </p:nvSpPr>
        <p:spPr>
          <a:xfrm>
            <a:off x="331838" y="1259758"/>
            <a:ext cx="7048279" cy="1193084"/>
          </a:xfrm>
          <a:prstGeom prst="rect">
            <a:avLst/>
          </a:prstGeom>
          <a:solidFill>
            <a:schemeClr val="bg1">
              <a:lumMod val="95000"/>
            </a:schemeClr>
          </a:solidFill>
        </p:spPr>
        <p:txBody>
          <a:bodyPr wrap="square">
            <a:spAutoFit/>
          </a:bodyPr>
          <a:lstStyle/>
          <a:p>
            <a:r>
              <a:rPr lang="en-GB" sz="1600" dirty="0">
                <a:solidFill>
                  <a:srgbClr val="0000FF"/>
                </a:solidFill>
                <a:highlight>
                  <a:srgbClr val="F2F2F2"/>
                </a:highlight>
                <a:latin typeface="Consolas" panose="020B0609020204030204" pitchFamily="49" charset="0"/>
              </a:rPr>
              <a:t>var</a:t>
            </a:r>
            <a:r>
              <a:rPr lang="en-GB" sz="1600" dirty="0">
                <a:solidFill>
                  <a:srgbClr val="000000"/>
                </a:solidFill>
                <a:highlight>
                  <a:srgbClr val="F2F2F2"/>
                </a:highlight>
                <a:latin typeface="Consolas" panose="020B0609020204030204" pitchFamily="49" charset="0"/>
              </a:rPr>
              <a:t> pictures = </a:t>
            </a:r>
            <a:r>
              <a:rPr lang="en-GB" sz="1600" dirty="0">
                <a:solidFill>
                  <a:srgbClr val="0000FF"/>
                </a:solidFill>
                <a:highlight>
                  <a:srgbClr val="F2F2F2"/>
                </a:highlight>
                <a:latin typeface="Consolas" panose="020B0609020204030204" pitchFamily="49" charset="0"/>
              </a:rPr>
              <a:t>await</a:t>
            </a:r>
            <a:r>
              <a:rPr lang="en-GB" sz="1600" dirty="0">
                <a:solidFill>
                  <a:srgbClr val="000000"/>
                </a:solidFill>
                <a:highlight>
                  <a:srgbClr val="F2F2F2"/>
                </a:highlight>
                <a:latin typeface="Consolas" panose="020B0609020204030204" pitchFamily="49" charset="0"/>
              </a:rPr>
              <a:t> </a:t>
            </a:r>
            <a:r>
              <a:rPr lang="en-GB" sz="1600" dirty="0" smtClean="0">
                <a:solidFill>
                  <a:srgbClr val="000000"/>
                </a:solidFill>
                <a:highlight>
                  <a:srgbClr val="F2F2F2"/>
                </a:highlight>
                <a:latin typeface="Consolas" panose="020B0609020204030204" pitchFamily="49" charset="0"/>
              </a:rPr>
              <a:t> </a:t>
            </a:r>
            <a:br>
              <a:rPr lang="en-GB" sz="1600" dirty="0" smtClean="0">
                <a:solidFill>
                  <a:srgbClr val="000000"/>
                </a:solidFill>
                <a:highlight>
                  <a:srgbClr val="F2F2F2"/>
                </a:highlight>
                <a:latin typeface="Consolas" panose="020B0609020204030204" pitchFamily="49" charset="0"/>
              </a:rPr>
            </a:br>
            <a:r>
              <a:rPr lang="en-GB" sz="1600" dirty="0" smtClean="0">
                <a:solidFill>
                  <a:srgbClr val="000000"/>
                </a:solidFill>
                <a:highlight>
                  <a:srgbClr val="F2F2F2"/>
                </a:highlight>
                <a:latin typeface="Consolas" panose="020B0609020204030204" pitchFamily="49" charset="0"/>
              </a:rPr>
              <a:t>   </a:t>
            </a:r>
            <a:r>
              <a:rPr lang="en-GB" sz="1600" dirty="0" err="1" smtClean="0">
                <a:solidFill>
                  <a:srgbClr val="000000"/>
                </a:solidFill>
                <a:highlight>
                  <a:srgbClr val="F2F2F2"/>
                </a:highlight>
                <a:latin typeface="Consolas" panose="020B0609020204030204" pitchFamily="49" charset="0"/>
              </a:rPr>
              <a:t>Windows.Storage.</a:t>
            </a:r>
            <a:r>
              <a:rPr lang="en-GB" sz="1600" dirty="0" err="1" smtClean="0">
                <a:solidFill>
                  <a:srgbClr val="2B91AF"/>
                </a:solidFill>
                <a:highlight>
                  <a:srgbClr val="F2F2F2"/>
                </a:highlight>
                <a:latin typeface="Consolas" panose="020B0609020204030204" pitchFamily="49" charset="0"/>
              </a:rPr>
              <a:t>KnownFolders</a:t>
            </a:r>
            <a:r>
              <a:rPr lang="en-GB" sz="1600" dirty="0" err="1" smtClean="0">
                <a:solidFill>
                  <a:srgbClr val="000000"/>
                </a:solidFill>
                <a:highlight>
                  <a:srgbClr val="F2F2F2"/>
                </a:highlight>
                <a:latin typeface="Consolas" panose="020B0609020204030204" pitchFamily="49" charset="0"/>
              </a:rPr>
              <a:t>.PicturesLibrary.GetFilesAsync</a:t>
            </a:r>
            <a:r>
              <a:rPr lang="en-GB" sz="1600" dirty="0">
                <a:solidFill>
                  <a:srgbClr val="000000"/>
                </a:solidFill>
                <a:highlight>
                  <a:srgbClr val="F2F2F2"/>
                </a:highlight>
                <a:latin typeface="Consolas" panose="020B0609020204030204" pitchFamily="49" charset="0"/>
              </a:rPr>
              <a:t>();</a:t>
            </a:r>
          </a:p>
          <a:p>
            <a:endParaRPr lang="en-US" sz="2353" dirty="0"/>
          </a:p>
        </p:txBody>
      </p:sp>
    </p:spTree>
    <p:extLst>
      <p:ext uri="{BB962C8B-B14F-4D97-AF65-F5344CB8AC3E}">
        <p14:creationId xmlns:p14="http://schemas.microsoft.com/office/powerpoint/2010/main" val="27153153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86837" y="134449"/>
            <a:ext cx="11652250" cy="982662"/>
          </a:xfrm>
        </p:spPr>
        <p:txBody>
          <a:bodyPr/>
          <a:lstStyle/>
          <a:p>
            <a:r>
              <a:rPr lang="en-US" dirty="0" err="1" smtClean="0"/>
              <a:t>KnownFolders</a:t>
            </a:r>
            <a:endParaRPr lang="en-US" dirty="0"/>
          </a:p>
        </p:txBody>
      </p:sp>
      <p:sp>
        <p:nvSpPr>
          <p:cNvPr id="2" name="Text Placeholder 1"/>
          <p:cNvSpPr>
            <a:spLocks noGrp="1"/>
          </p:cNvSpPr>
          <p:nvPr>
            <p:ph type="body" sz="quarter" idx="4294967295"/>
          </p:nvPr>
        </p:nvSpPr>
        <p:spPr>
          <a:xfrm>
            <a:off x="257175" y="1204914"/>
            <a:ext cx="6378087" cy="5289672"/>
          </a:xfrm>
        </p:spPr>
        <p:txBody>
          <a:bodyPr/>
          <a:lstStyle/>
          <a:p>
            <a:r>
              <a:rPr lang="en-US" sz="3200" dirty="0" err="1">
                <a:latin typeface="+mn-lt"/>
                <a:cs typeface="Consolas" panose="020B0609020204030204" pitchFamily="49" charset="0"/>
              </a:rPr>
              <a:t>KnownFolders</a:t>
            </a:r>
            <a:r>
              <a:rPr lang="en-US" sz="3200" dirty="0">
                <a:latin typeface="+mn-lt"/>
              </a:rPr>
              <a:t> </a:t>
            </a:r>
            <a:r>
              <a:rPr lang="en-US" sz="3200" dirty="0" smtClean="0">
                <a:latin typeface="+mn-lt"/>
              </a:rPr>
              <a:t>API </a:t>
            </a:r>
            <a:r>
              <a:rPr lang="ru-RU" sz="3200" dirty="0" smtClean="0">
                <a:latin typeface="+mn-lt"/>
              </a:rPr>
              <a:t>упрощают доступ к файлам пользователя из приложения</a:t>
            </a:r>
          </a:p>
          <a:p>
            <a:r>
              <a:rPr lang="ru-RU" sz="3200" dirty="0" smtClean="0">
                <a:latin typeface="+mn-lt"/>
              </a:rPr>
              <a:t>Файлы в </a:t>
            </a:r>
            <a:r>
              <a:rPr lang="en-US" sz="3200" dirty="0" err="1" smtClean="0">
                <a:latin typeface="+mn-lt"/>
                <a:cs typeface="Consolas" panose="020B0609020204030204" pitchFamily="49" charset="0"/>
              </a:rPr>
              <a:t>KnownFolders</a:t>
            </a:r>
            <a:r>
              <a:rPr lang="en-US" sz="3200" dirty="0" smtClean="0">
                <a:latin typeface="+mn-lt"/>
              </a:rPr>
              <a:t> </a:t>
            </a:r>
            <a:r>
              <a:rPr lang="ru-RU" sz="3200" dirty="0" smtClean="0">
                <a:latin typeface="+mn-lt"/>
              </a:rPr>
              <a:t>видимы для всех приложений </a:t>
            </a:r>
          </a:p>
          <a:p>
            <a:r>
              <a:rPr lang="ru-RU" sz="3200" dirty="0" smtClean="0">
                <a:latin typeface="+mn-lt"/>
              </a:rPr>
              <a:t>Возможно использовать </a:t>
            </a:r>
            <a:r>
              <a:rPr lang="en-US" sz="3200" dirty="0" err="1" smtClean="0">
                <a:latin typeface="+mn-lt"/>
              </a:rPr>
              <a:t>FileOpenPicker</a:t>
            </a:r>
            <a:r>
              <a:rPr lang="en-US" sz="3200" dirty="0" smtClean="0">
                <a:latin typeface="+mn-lt"/>
              </a:rPr>
              <a:t> </a:t>
            </a:r>
            <a:r>
              <a:rPr lang="en-US" sz="3200" dirty="0">
                <a:latin typeface="+mn-lt"/>
              </a:rPr>
              <a:t>API </a:t>
            </a:r>
            <a:r>
              <a:rPr lang="ru-RU" sz="3200" dirty="0" smtClean="0">
                <a:latin typeface="+mn-lt"/>
              </a:rPr>
              <a:t>в качестве альтернативы</a:t>
            </a:r>
          </a:p>
        </p:txBody>
      </p:sp>
      <p:sp>
        <p:nvSpPr>
          <p:cNvPr id="6" name="Slide Number Placeholder 5"/>
          <p:cNvSpPr>
            <a:spLocks noGrp="1"/>
          </p:cNvSpPr>
          <p:nvPr>
            <p:ph type="sldNum" sz="quarter" idx="4294967295"/>
          </p:nvPr>
        </p:nvSpPr>
        <p:spPr/>
        <p:txBody>
          <a:bodyPr/>
          <a:lstStyle/>
          <a:p>
            <a:endParaRPr lang="en-US" dirty="0"/>
          </a:p>
        </p:txBody>
      </p:sp>
    </p:spTree>
    <p:extLst>
      <p:ext uri="{BB962C8B-B14F-4D97-AF65-F5344CB8AC3E}">
        <p14:creationId xmlns:p14="http://schemas.microsoft.com/office/powerpoint/2010/main" val="15349150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35077" y="2942201"/>
            <a:ext cx="11636375" cy="958850"/>
          </a:xfrm>
        </p:spPr>
        <p:txBody>
          <a:bodyPr/>
          <a:lstStyle/>
          <a:p>
            <a:r>
              <a:rPr lang="ru-RU" dirty="0" smtClean="0"/>
              <a:t>Файловые диалоги</a:t>
            </a:r>
            <a:endParaRPr lang="en-US" dirty="0"/>
          </a:p>
        </p:txBody>
      </p:sp>
      <p:sp>
        <p:nvSpPr>
          <p:cNvPr id="5" name="Slide Number Placeholder 4"/>
          <p:cNvSpPr>
            <a:spLocks noGrp="1"/>
          </p:cNvSpPr>
          <p:nvPr>
            <p:ph type="sldNum" sz="quarter" idx="4294967295"/>
          </p:nvPr>
        </p:nvSpPr>
        <p:spPr/>
        <p:txBody>
          <a:bodyPr/>
          <a:lstStyle/>
          <a:p>
            <a:endParaRPr lang="en-US" dirty="0"/>
          </a:p>
        </p:txBody>
      </p:sp>
    </p:spTree>
    <p:extLst>
      <p:ext uri="{BB962C8B-B14F-4D97-AF65-F5344CB8AC3E}">
        <p14:creationId xmlns:p14="http://schemas.microsoft.com/office/powerpoint/2010/main" val="1497043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98462" y="262883"/>
            <a:ext cx="11652250" cy="982662"/>
          </a:xfrm>
        </p:spPr>
        <p:txBody>
          <a:bodyPr/>
          <a:lstStyle/>
          <a:p>
            <a:r>
              <a:rPr lang="en-GB" dirty="0" err="1" smtClean="0"/>
              <a:t>FileOpenPicker</a:t>
            </a:r>
            <a:r>
              <a:rPr lang="en-GB" dirty="0" smtClean="0"/>
              <a:t>/</a:t>
            </a:r>
            <a:r>
              <a:rPr lang="en-GB" dirty="0" err="1" smtClean="0"/>
              <a:t>FileSavePicker</a:t>
            </a:r>
            <a:r>
              <a:rPr lang="en-GB" dirty="0" smtClean="0"/>
              <a:t> </a:t>
            </a:r>
            <a:endParaRPr lang="en-GB" dirty="0"/>
          </a:p>
        </p:txBody>
      </p:sp>
      <p:sp>
        <p:nvSpPr>
          <p:cNvPr id="2" name="Text Placeholder 1"/>
          <p:cNvSpPr>
            <a:spLocks noGrp="1"/>
          </p:cNvSpPr>
          <p:nvPr>
            <p:ph type="body" sz="quarter" idx="4294967295"/>
          </p:nvPr>
        </p:nvSpPr>
        <p:spPr>
          <a:xfrm>
            <a:off x="257175" y="1204913"/>
            <a:ext cx="11934825" cy="5653087"/>
          </a:xfrm>
        </p:spPr>
        <p:txBody>
          <a:bodyPr/>
          <a:lstStyle/>
          <a:p>
            <a:r>
              <a:rPr lang="en-GB" dirty="0" smtClean="0"/>
              <a:t> </a:t>
            </a:r>
            <a:endParaRPr lang="en-GB"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0398" y="1994170"/>
            <a:ext cx="1577448" cy="283089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05566" y="2016302"/>
            <a:ext cx="1568743" cy="2808765"/>
          </a:xfrm>
          <a:prstGeom prst="rect">
            <a:avLst/>
          </a:prstGeom>
        </p:spPr>
      </p:pic>
      <p:cxnSp>
        <p:nvCxnSpPr>
          <p:cNvPr id="14" name="Straight Arrow Connector 13"/>
          <p:cNvCxnSpPr/>
          <p:nvPr/>
        </p:nvCxnSpPr>
        <p:spPr>
          <a:xfrm>
            <a:off x="2733247" y="3352608"/>
            <a:ext cx="552658"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83175" y="5650696"/>
            <a:ext cx="2091893" cy="941374"/>
          </a:xfrm>
          <a:prstGeom prst="rect">
            <a:avLst/>
          </a:prstGeom>
          <a:noFill/>
        </p:spPr>
        <p:txBody>
          <a:bodyPr wrap="square" lIns="179285" tIns="143428" rIns="179285" bIns="143428" rtlCol="0">
            <a:spAutoFit/>
          </a:bodyPr>
          <a:lstStyle/>
          <a:p>
            <a:pPr algn="ctr">
              <a:lnSpc>
                <a:spcPct val="90000"/>
              </a:lnSpc>
            </a:pPr>
            <a:r>
              <a:rPr lang="ru-RU" sz="2353" dirty="0" smtClean="0">
                <a:gradFill>
                  <a:gsLst>
                    <a:gs pos="2917">
                      <a:schemeClr val="tx1"/>
                    </a:gs>
                    <a:gs pos="30000">
                      <a:schemeClr val="tx1"/>
                    </a:gs>
                  </a:gsLst>
                  <a:lin ang="5400000" scaled="0"/>
                </a:gradFill>
              </a:rPr>
              <a:t>Ваше приложение</a:t>
            </a:r>
            <a:endParaRPr lang="en-GB" sz="2353" dirty="0">
              <a:gradFill>
                <a:gsLst>
                  <a:gs pos="2917">
                    <a:schemeClr val="tx1"/>
                  </a:gs>
                  <a:gs pos="30000">
                    <a:schemeClr val="tx1"/>
                  </a:gs>
                </a:gsLst>
                <a:lin ang="5400000" scaled="0"/>
              </a:gradFill>
            </a:endParaRPr>
          </a:p>
        </p:txBody>
      </p:sp>
      <p:sp>
        <p:nvSpPr>
          <p:cNvPr id="20" name="TextBox 19"/>
          <p:cNvSpPr txBox="1"/>
          <p:nvPr/>
        </p:nvSpPr>
        <p:spPr>
          <a:xfrm>
            <a:off x="3051619" y="5650696"/>
            <a:ext cx="2420210" cy="941374"/>
          </a:xfrm>
          <a:prstGeom prst="rect">
            <a:avLst/>
          </a:prstGeom>
          <a:noFill/>
        </p:spPr>
        <p:txBody>
          <a:bodyPr wrap="square" lIns="179285" tIns="143428" rIns="179285" bIns="143428" rtlCol="0">
            <a:spAutoFit/>
          </a:bodyPr>
          <a:lstStyle/>
          <a:p>
            <a:pPr algn="ctr">
              <a:lnSpc>
                <a:spcPct val="90000"/>
              </a:lnSpc>
            </a:pPr>
            <a:r>
              <a:rPr lang="ru-RU" sz="2353" dirty="0" smtClean="0">
                <a:gradFill>
                  <a:gsLst>
                    <a:gs pos="2917">
                      <a:schemeClr val="tx1"/>
                    </a:gs>
                    <a:gs pos="30000">
                      <a:schemeClr val="tx1"/>
                    </a:gs>
                  </a:gsLst>
                  <a:lin ang="5400000" scaled="0"/>
                </a:gradFill>
              </a:rPr>
              <a:t>Предлагает выбрать файл</a:t>
            </a:r>
            <a:endParaRPr lang="en-GB" sz="2353"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0450867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98462" y="262883"/>
            <a:ext cx="11652250" cy="982662"/>
          </a:xfrm>
        </p:spPr>
        <p:txBody>
          <a:bodyPr/>
          <a:lstStyle/>
          <a:p>
            <a:r>
              <a:rPr lang="en-GB" dirty="0" err="1" smtClean="0"/>
              <a:t>FileOpenPicker</a:t>
            </a:r>
            <a:r>
              <a:rPr lang="en-GB" dirty="0" smtClean="0"/>
              <a:t>/</a:t>
            </a:r>
            <a:r>
              <a:rPr lang="en-GB" dirty="0" err="1" smtClean="0"/>
              <a:t>FileSavePicker</a:t>
            </a:r>
            <a:r>
              <a:rPr lang="en-GB" dirty="0" smtClean="0"/>
              <a:t> </a:t>
            </a:r>
            <a:endParaRPr lang="en-GB" dirty="0"/>
          </a:p>
        </p:txBody>
      </p:sp>
      <p:sp>
        <p:nvSpPr>
          <p:cNvPr id="2" name="Text Placeholder 1"/>
          <p:cNvSpPr>
            <a:spLocks noGrp="1"/>
          </p:cNvSpPr>
          <p:nvPr>
            <p:ph type="body" sz="quarter" idx="4294967295"/>
          </p:nvPr>
        </p:nvSpPr>
        <p:spPr>
          <a:xfrm>
            <a:off x="-211752" y="1204913"/>
            <a:ext cx="11934825" cy="5653087"/>
          </a:xfrm>
        </p:spPr>
        <p:txBody>
          <a:bodyPr/>
          <a:lstStyle/>
          <a:p>
            <a:r>
              <a:rPr lang="en-GB" dirty="0" smtClean="0"/>
              <a:t> </a:t>
            </a:r>
            <a:endParaRPr lang="en-GB"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684" y="1286177"/>
            <a:ext cx="1155475" cy="2066431"/>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52893" y="2517084"/>
            <a:ext cx="1159195" cy="2068272"/>
          </a:xfrm>
          <a:prstGeom prst="rect">
            <a:avLst/>
          </a:prstGeom>
        </p:spPr>
      </p:pic>
      <p:pic>
        <p:nvPicPr>
          <p:cNvPr id="11" name="Picture 10"/>
          <p:cNvPicPr>
            <a:picLocks noChangeAspect="1"/>
          </p:cNvPicPr>
          <p:nvPr/>
        </p:nvPicPr>
        <p:blipFill>
          <a:blip r:embed="rId5" cstate="print">
            <a:extLst>
              <a:ext uri="{BEBA8EAE-BF5A-486C-A8C5-ECC9F3942E4B}">
                <a14:imgProps xmlns:a14="http://schemas.microsoft.com/office/drawing/2010/main">
                  <a14:imgLayer r:embed="rId6">
                    <a14:imgEffect>
                      <a14:artisticLineDrawing/>
                    </a14:imgEffect>
                  </a14:imgLayer>
                </a14:imgProps>
              </a:ext>
              <a:ext uri="{28A0092B-C50C-407E-A947-70E740481C1C}">
                <a14:useLocalDpi xmlns:a14="http://schemas.microsoft.com/office/drawing/2010/main" val="0"/>
              </a:ext>
            </a:extLst>
          </a:blip>
          <a:stretch>
            <a:fillRect/>
          </a:stretch>
        </p:blipFill>
        <p:spPr>
          <a:xfrm>
            <a:off x="2187822" y="3552140"/>
            <a:ext cx="1155475" cy="2066431"/>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93458" y="2197328"/>
            <a:ext cx="1567303" cy="2808765"/>
          </a:xfrm>
          <a:prstGeom prst="rect">
            <a:avLst/>
          </a:prstGeom>
        </p:spPr>
      </p:pic>
      <p:cxnSp>
        <p:nvCxnSpPr>
          <p:cNvPr id="16" name="Straight Arrow Connector 15"/>
          <p:cNvCxnSpPr/>
          <p:nvPr/>
        </p:nvCxnSpPr>
        <p:spPr>
          <a:xfrm>
            <a:off x="3623921" y="3551220"/>
            <a:ext cx="552658"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646817" y="5566049"/>
            <a:ext cx="2349446" cy="506833"/>
          </a:xfrm>
          <a:prstGeom prst="rect">
            <a:avLst/>
          </a:prstGeom>
          <a:noFill/>
        </p:spPr>
        <p:txBody>
          <a:bodyPr wrap="square" lIns="179285" tIns="143428" rIns="179285" bIns="143428" rtlCol="0">
            <a:spAutoFit/>
          </a:bodyPr>
          <a:lstStyle/>
          <a:p>
            <a:pPr>
              <a:lnSpc>
                <a:spcPct val="90000"/>
              </a:lnSpc>
            </a:pPr>
            <a:r>
              <a:rPr lang="ru-RU" sz="1568" dirty="0" smtClean="0">
                <a:gradFill>
                  <a:gsLst>
                    <a:gs pos="2917">
                      <a:schemeClr val="tx1"/>
                    </a:gs>
                    <a:gs pos="30000">
                      <a:schemeClr val="tx1"/>
                    </a:gs>
                  </a:gsLst>
                  <a:lin ang="5400000" scaled="0"/>
                </a:gradFill>
              </a:rPr>
              <a:t>Другие приложения</a:t>
            </a:r>
            <a:r>
              <a:rPr lang="en-GB" sz="1568" dirty="0" smtClean="0">
                <a:gradFill>
                  <a:gsLst>
                    <a:gs pos="2917">
                      <a:schemeClr val="tx1"/>
                    </a:gs>
                    <a:gs pos="30000">
                      <a:schemeClr val="tx1"/>
                    </a:gs>
                  </a:gsLst>
                  <a:lin ang="5400000" scaled="0"/>
                </a:gradFill>
              </a:rPr>
              <a:t>…</a:t>
            </a:r>
            <a:endParaRPr lang="en-GB" sz="1568" dirty="0">
              <a:gradFill>
                <a:gsLst>
                  <a:gs pos="2917">
                    <a:schemeClr val="tx1"/>
                  </a:gs>
                  <a:gs pos="30000">
                    <a:schemeClr val="tx1"/>
                  </a:gs>
                </a:gsLst>
                <a:lin ang="5400000" scaled="0"/>
              </a:gradFill>
            </a:endParaRPr>
          </a:p>
        </p:txBody>
      </p:sp>
      <p:sp>
        <p:nvSpPr>
          <p:cNvPr id="21" name="TextBox 20"/>
          <p:cNvSpPr txBox="1"/>
          <p:nvPr/>
        </p:nvSpPr>
        <p:spPr>
          <a:xfrm>
            <a:off x="1099420" y="5819466"/>
            <a:ext cx="2420210" cy="941374"/>
          </a:xfrm>
          <a:prstGeom prst="rect">
            <a:avLst/>
          </a:prstGeom>
          <a:noFill/>
        </p:spPr>
        <p:txBody>
          <a:bodyPr wrap="square" lIns="179285" tIns="143428" rIns="179285" bIns="143428" rtlCol="0">
            <a:spAutoFit/>
          </a:bodyPr>
          <a:lstStyle/>
          <a:p>
            <a:pPr algn="ctr">
              <a:lnSpc>
                <a:spcPct val="90000"/>
              </a:lnSpc>
            </a:pPr>
            <a:r>
              <a:rPr lang="ru-RU" sz="2353" dirty="0" smtClean="0">
                <a:gradFill>
                  <a:gsLst>
                    <a:gs pos="2917">
                      <a:schemeClr val="tx1"/>
                    </a:gs>
                    <a:gs pos="30000">
                      <a:schemeClr val="tx1"/>
                    </a:gs>
                  </a:gsLst>
                  <a:lin ang="5400000" scaled="0"/>
                </a:gradFill>
              </a:rPr>
              <a:t>Предоставляет интерфейс</a:t>
            </a:r>
            <a:r>
              <a:rPr lang="en-GB" sz="2353" dirty="0" smtClean="0">
                <a:gradFill>
                  <a:gsLst>
                    <a:gs pos="2917">
                      <a:schemeClr val="tx1"/>
                    </a:gs>
                    <a:gs pos="30000">
                      <a:schemeClr val="tx1"/>
                    </a:gs>
                  </a:gsLst>
                  <a:lin ang="5400000" scaled="0"/>
                </a:gradFill>
              </a:rPr>
              <a:t> </a:t>
            </a:r>
            <a:endParaRPr lang="en-GB" sz="2353" dirty="0">
              <a:gradFill>
                <a:gsLst>
                  <a:gs pos="2917">
                    <a:schemeClr val="tx1"/>
                  </a:gs>
                  <a:gs pos="30000">
                    <a:schemeClr val="tx1"/>
                  </a:gs>
                </a:gsLst>
                <a:lin ang="5400000" scaled="0"/>
              </a:gradFill>
            </a:endParaRPr>
          </a:p>
        </p:txBody>
      </p:sp>
      <p:sp>
        <p:nvSpPr>
          <p:cNvPr id="22" name="TextBox 21"/>
          <p:cNvSpPr txBox="1"/>
          <p:nvPr/>
        </p:nvSpPr>
        <p:spPr>
          <a:xfrm>
            <a:off x="4123450" y="5799174"/>
            <a:ext cx="2420210" cy="941374"/>
          </a:xfrm>
          <a:prstGeom prst="rect">
            <a:avLst/>
          </a:prstGeom>
          <a:noFill/>
        </p:spPr>
        <p:txBody>
          <a:bodyPr wrap="square" lIns="179285" tIns="143428" rIns="179285" bIns="143428" rtlCol="0">
            <a:spAutoFit/>
          </a:bodyPr>
          <a:lstStyle/>
          <a:p>
            <a:pPr algn="ctr">
              <a:lnSpc>
                <a:spcPct val="90000"/>
              </a:lnSpc>
            </a:pPr>
            <a:r>
              <a:rPr lang="ru-RU" sz="2353" dirty="0" smtClean="0">
                <a:gradFill>
                  <a:gsLst>
                    <a:gs pos="2917">
                      <a:schemeClr val="tx1"/>
                    </a:gs>
                    <a:gs pos="30000">
                      <a:schemeClr val="tx1"/>
                    </a:gs>
                  </a:gsLst>
                  <a:lin ang="5400000" scaled="0"/>
                </a:gradFill>
              </a:rPr>
              <a:t>Ваше приложение</a:t>
            </a:r>
            <a:endParaRPr lang="en-GB" sz="2353"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5412858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idx="4294967295"/>
          </p:nvPr>
        </p:nvSpPr>
        <p:spPr>
          <a:xfrm>
            <a:off x="257175" y="222251"/>
            <a:ext cx="11652250" cy="982662"/>
          </a:xfrm>
        </p:spPr>
        <p:txBody>
          <a:bodyPr/>
          <a:lstStyle/>
          <a:p>
            <a:r>
              <a:rPr lang="ru-RU" dirty="0" smtClean="0"/>
              <a:t>Файловые диалоги</a:t>
            </a:r>
            <a:endParaRPr lang="en-US" dirty="0"/>
          </a:p>
        </p:txBody>
      </p:sp>
      <p:sp>
        <p:nvSpPr>
          <p:cNvPr id="11" name="Text Placeholder 10"/>
          <p:cNvSpPr>
            <a:spLocks noGrp="1"/>
          </p:cNvSpPr>
          <p:nvPr>
            <p:ph type="body" sz="quarter" idx="4294967295"/>
          </p:nvPr>
        </p:nvSpPr>
        <p:spPr>
          <a:xfrm>
            <a:off x="257175" y="1204913"/>
            <a:ext cx="6346825" cy="5653087"/>
          </a:xfrm>
        </p:spPr>
        <p:txBody>
          <a:bodyPr/>
          <a:lstStyle/>
          <a:p>
            <a:r>
              <a:rPr lang="ru-RU" sz="2800" dirty="0" smtClean="0">
                <a:latin typeface="+mn-lt"/>
              </a:rPr>
              <a:t>Приложение не интересует откуда берутся файлы или куда отправляются </a:t>
            </a:r>
            <a:endParaRPr lang="en-US" sz="2800" dirty="0" smtClean="0">
              <a:latin typeface="+mn-lt"/>
            </a:endParaRPr>
          </a:p>
          <a:p>
            <a:pPr lvl="1"/>
            <a:endParaRPr lang="ru-RU" sz="2800" dirty="0" smtClean="0"/>
          </a:p>
          <a:p>
            <a:pPr lvl="1"/>
            <a:r>
              <a:rPr lang="ru-RU" sz="2800" dirty="0">
                <a:solidFill>
                  <a:schemeClr val="accent1"/>
                </a:solidFill>
              </a:rPr>
              <a:t>Простой </a:t>
            </a:r>
            <a:r>
              <a:rPr lang="ru-RU" sz="2800" dirty="0" smtClean="0">
                <a:solidFill>
                  <a:schemeClr val="accent1"/>
                </a:solidFill>
              </a:rPr>
              <a:t>доступ </a:t>
            </a:r>
            <a:r>
              <a:rPr lang="ru-RU" sz="2800" dirty="0">
                <a:solidFill>
                  <a:schemeClr val="accent1"/>
                </a:solidFill>
              </a:rPr>
              <a:t>к облаку, устройству или </a:t>
            </a:r>
            <a:r>
              <a:rPr lang="ru-RU" sz="2800" dirty="0" smtClean="0">
                <a:solidFill>
                  <a:schemeClr val="accent1"/>
                </a:solidFill>
              </a:rPr>
              <a:t>в другое приложение </a:t>
            </a:r>
            <a:r>
              <a:rPr lang="ru-RU" sz="2800" dirty="0">
                <a:solidFill>
                  <a:schemeClr val="accent1"/>
                </a:solidFill>
              </a:rPr>
              <a:t>для получения файла </a:t>
            </a:r>
          </a:p>
          <a:p>
            <a:pPr lvl="1"/>
            <a:endParaRPr lang="ru-RU" sz="2800" dirty="0" smtClean="0"/>
          </a:p>
          <a:p>
            <a:pPr lvl="1"/>
            <a:r>
              <a:rPr lang="ru-RU" sz="2800" dirty="0" smtClean="0">
                <a:solidFill>
                  <a:schemeClr val="accent1"/>
                </a:solidFill>
              </a:rPr>
              <a:t>Поддержка операций Открыть и Сохранить </a:t>
            </a:r>
          </a:p>
        </p:txBody>
      </p:sp>
    </p:spTree>
    <p:extLst>
      <p:ext uri="{BB962C8B-B14F-4D97-AF65-F5344CB8AC3E}">
        <p14:creationId xmlns:p14="http://schemas.microsoft.com/office/powerpoint/2010/main" val="15404231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506414" y="1204913"/>
            <a:ext cx="3924910" cy="5289672"/>
          </a:xfrm>
        </p:spPr>
        <p:txBody>
          <a:bodyPr/>
          <a:lstStyle/>
          <a:p>
            <a:r>
              <a:rPr lang="ru-RU" sz="3200" dirty="0" smtClean="0">
                <a:latin typeface="+mn-lt"/>
              </a:rPr>
              <a:t>Файлы</a:t>
            </a:r>
            <a:endParaRPr lang="en-GB" sz="3200" dirty="0" smtClean="0">
              <a:latin typeface="+mn-lt"/>
            </a:endParaRPr>
          </a:p>
          <a:p>
            <a:pPr lvl="1"/>
            <a:r>
              <a:rPr lang="ru-RU" sz="1867" dirty="0" smtClean="0"/>
              <a:t>Запись и чтение файлов</a:t>
            </a:r>
            <a:endParaRPr lang="en-GB" sz="1867" dirty="0" smtClean="0"/>
          </a:p>
          <a:p>
            <a:pPr lvl="1"/>
            <a:r>
              <a:rPr lang="ru-RU" sz="1867" dirty="0" smtClean="0"/>
              <a:t>Папки</a:t>
            </a:r>
            <a:endParaRPr lang="en-GB" sz="1867" dirty="0" smtClean="0"/>
          </a:p>
          <a:p>
            <a:r>
              <a:rPr lang="ru-RU" sz="3200" dirty="0" smtClean="0">
                <a:latin typeface="+mn-lt"/>
              </a:rPr>
              <a:t>Файловые диалоги</a:t>
            </a:r>
            <a:endParaRPr lang="en-GB" sz="3200" dirty="0" smtClean="0">
              <a:latin typeface="+mn-lt"/>
            </a:endParaRPr>
          </a:p>
          <a:p>
            <a:pPr lvl="1"/>
            <a:r>
              <a:rPr lang="ru-RU" sz="1867" dirty="0" smtClean="0"/>
              <a:t>Стандартные папки</a:t>
            </a:r>
            <a:endParaRPr lang="en-GB" sz="1867" dirty="0" smtClean="0"/>
          </a:p>
          <a:p>
            <a:pPr lvl="1"/>
            <a:endParaRPr lang="ru-RU" sz="1867" dirty="0" smtClean="0"/>
          </a:p>
        </p:txBody>
      </p:sp>
      <p:sp>
        <p:nvSpPr>
          <p:cNvPr id="3" name="TextBox 2"/>
          <p:cNvSpPr txBox="1"/>
          <p:nvPr/>
        </p:nvSpPr>
        <p:spPr>
          <a:xfrm>
            <a:off x="342900" y="370114"/>
            <a:ext cx="11125200" cy="830997"/>
          </a:xfrm>
          <a:prstGeom prst="rect">
            <a:avLst/>
          </a:prstGeom>
          <a:noFill/>
        </p:spPr>
        <p:txBody>
          <a:bodyPr wrap="square" lIns="137160" tIns="109728" rIns="137160" bIns="109728" rtlCol="0">
            <a:spAutoFit/>
          </a:bodyPr>
          <a:lstStyle/>
          <a:p>
            <a:pPr>
              <a:lnSpc>
                <a:spcPct val="90000"/>
              </a:lnSpc>
              <a:spcBef>
                <a:spcPts val="600"/>
              </a:spcBef>
            </a:pPr>
            <a:r>
              <a:rPr lang="ru-RU" sz="4400" dirty="0" smtClean="0">
                <a:solidFill>
                  <a:schemeClr val="tx2">
                    <a:lumMod val="75000"/>
                    <a:lumOff val="25000"/>
                  </a:schemeClr>
                </a:solidFill>
              </a:rPr>
              <a:t>Содержание</a:t>
            </a:r>
          </a:p>
        </p:txBody>
      </p:sp>
    </p:spTree>
    <p:extLst>
      <p:ext uri="{BB962C8B-B14F-4D97-AF65-F5344CB8AC3E}">
        <p14:creationId xmlns:p14="http://schemas.microsoft.com/office/powerpoint/2010/main" val="31726234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820" y="252249"/>
            <a:ext cx="11652250" cy="982662"/>
          </a:xfrm>
        </p:spPr>
        <p:txBody>
          <a:bodyPr/>
          <a:lstStyle/>
          <a:p>
            <a:r>
              <a:rPr lang="ru-RU" dirty="0" smtClean="0"/>
              <a:t>Выбрать файл </a:t>
            </a:r>
            <a:endParaRPr lang="en-GB" dirty="0"/>
          </a:p>
        </p:txBody>
      </p:sp>
      <p:sp>
        <p:nvSpPr>
          <p:cNvPr id="4" name="Text Placeholder 10"/>
          <p:cNvSpPr txBox="1">
            <a:spLocks/>
          </p:cNvSpPr>
          <p:nvPr/>
        </p:nvSpPr>
        <p:spPr>
          <a:xfrm>
            <a:off x="378655" y="1410798"/>
            <a:ext cx="7624299" cy="5193202"/>
          </a:xfrm>
          <a:prstGeom prst="rect">
            <a:avLst/>
          </a:prstGeom>
          <a:solidFill>
            <a:srgbClr val="F2F2F2"/>
          </a:solidFill>
        </p:spPr>
        <p:txBody>
          <a:bodyPr/>
          <a:lstStyle>
            <a:lvl1pPr marL="0" indent="0" algn="l" defTabSz="914377" rtl="0" eaLnBrk="1" latinLnBrk="0" hangingPunct="1">
              <a:lnSpc>
                <a:spcPct val="90000"/>
              </a:lnSpc>
              <a:spcBef>
                <a:spcPts val="2400"/>
              </a:spcBef>
              <a:buFont typeface="Arial" panose="020B0604020202020204" pitchFamily="34" charset="0"/>
              <a:buNone/>
              <a:defRPr sz="3733" b="0" kern="1200">
                <a:solidFill>
                  <a:schemeClr val="accent1"/>
                </a:soli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2400" kern="1200">
                <a:solidFill>
                  <a:schemeClr val="tx1"/>
                </a:soli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a:lstStyle>
          <a:p>
            <a:r>
              <a:rPr lang="en-GB" sz="1800" dirty="0" smtClean="0">
                <a:solidFill>
                  <a:srgbClr val="008000"/>
                </a:solidFill>
                <a:highlight>
                  <a:srgbClr val="F2F2F2"/>
                </a:highlight>
                <a:latin typeface="Consolas" panose="020B0609020204030204" pitchFamily="49" charset="0"/>
              </a:rPr>
              <a:t>//</a:t>
            </a:r>
            <a:r>
              <a:rPr lang="ru-RU" sz="1800" dirty="0" smtClean="0">
                <a:solidFill>
                  <a:srgbClr val="008000"/>
                </a:solidFill>
                <a:highlight>
                  <a:srgbClr val="F2F2F2"/>
                </a:highlight>
                <a:latin typeface="Consolas" panose="020B0609020204030204" pitchFamily="49" charset="0"/>
              </a:rPr>
              <a:t>Создаем объект диалога</a:t>
            </a:r>
          </a:p>
          <a:p>
            <a:r>
              <a:rPr lang="en-GB" sz="1800" dirty="0" err="1" smtClean="0">
                <a:solidFill>
                  <a:srgbClr val="2B91AF"/>
                </a:solidFill>
                <a:highlight>
                  <a:srgbClr val="F2F2F2"/>
                </a:highlight>
                <a:latin typeface="Consolas" panose="020B0609020204030204" pitchFamily="49" charset="0"/>
              </a:rPr>
              <a:t>FileOpenPicker</a:t>
            </a: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000000"/>
                </a:solidFill>
                <a:highlight>
                  <a:srgbClr val="F2F2F2"/>
                </a:highlight>
                <a:latin typeface="Consolas" panose="020B0609020204030204" pitchFamily="49" charset="0"/>
              </a:rPr>
              <a:t>openPicker</a:t>
            </a:r>
            <a:r>
              <a:rPr lang="en-GB" sz="1800" dirty="0" smtClean="0">
                <a:solidFill>
                  <a:srgbClr val="000000"/>
                </a:solidFill>
                <a:highlight>
                  <a:srgbClr val="F2F2F2"/>
                </a:highlight>
                <a:latin typeface="Consolas" panose="020B0609020204030204" pitchFamily="49" charset="0"/>
              </a:rPr>
              <a:t> = </a:t>
            </a:r>
            <a:r>
              <a:rPr lang="en-GB" sz="1800" dirty="0" smtClean="0">
                <a:solidFill>
                  <a:srgbClr val="0000FF"/>
                </a:solidFill>
                <a:highlight>
                  <a:srgbClr val="F2F2F2"/>
                </a:highlight>
                <a:latin typeface="Consolas" panose="020B0609020204030204" pitchFamily="49" charset="0"/>
              </a:rPr>
              <a:t>new</a:t>
            </a: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2B91AF"/>
                </a:solidFill>
                <a:highlight>
                  <a:srgbClr val="F2F2F2"/>
                </a:highlight>
                <a:latin typeface="Consolas" panose="020B0609020204030204" pitchFamily="49" charset="0"/>
              </a:rPr>
              <a:t>FileOpenPicker</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err="1" smtClean="0">
                <a:solidFill>
                  <a:srgbClr val="000000"/>
                </a:solidFill>
                <a:highlight>
                  <a:srgbClr val="F2F2F2"/>
                </a:highlight>
                <a:latin typeface="Consolas" panose="020B0609020204030204" pitchFamily="49" charset="0"/>
              </a:rPr>
              <a:t>openPicker.ViewMode</a:t>
            </a:r>
            <a:r>
              <a:rPr lang="en-GB" sz="1800" dirty="0" smtClean="0">
                <a:solidFill>
                  <a:srgbClr val="000000"/>
                </a:solidFill>
                <a:highlight>
                  <a:srgbClr val="F2F2F2"/>
                </a:highlight>
                <a:latin typeface="Consolas" panose="020B0609020204030204" pitchFamily="49" charset="0"/>
              </a:rPr>
              <a:t> = </a:t>
            </a:r>
            <a:r>
              <a:rPr lang="en-GB" sz="1800" dirty="0" err="1" smtClean="0">
                <a:solidFill>
                  <a:srgbClr val="2B91AF"/>
                </a:solidFill>
                <a:highlight>
                  <a:srgbClr val="F2F2F2"/>
                </a:highlight>
                <a:latin typeface="Consolas" panose="020B0609020204030204" pitchFamily="49" charset="0"/>
              </a:rPr>
              <a:t>PickerViewMode</a:t>
            </a:r>
            <a:r>
              <a:rPr lang="en-GB" sz="1800" dirty="0" err="1" smtClean="0">
                <a:solidFill>
                  <a:srgbClr val="000000"/>
                </a:solidFill>
                <a:highlight>
                  <a:srgbClr val="F2F2F2"/>
                </a:highlight>
                <a:latin typeface="Consolas" panose="020B0609020204030204" pitchFamily="49" charset="0"/>
              </a:rPr>
              <a:t>.Thumbnail</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err="1" smtClean="0">
                <a:solidFill>
                  <a:srgbClr val="000000"/>
                </a:solidFill>
                <a:highlight>
                  <a:srgbClr val="F2F2F2"/>
                </a:highlight>
                <a:latin typeface="Consolas" panose="020B0609020204030204" pitchFamily="49" charset="0"/>
              </a:rPr>
              <a:t>openPicker.SuggestedStartLocation</a:t>
            </a:r>
            <a:r>
              <a:rPr lang="en-GB" sz="1800" dirty="0" smtClean="0">
                <a:solidFill>
                  <a:srgbClr val="000000"/>
                </a:solidFill>
                <a:highlight>
                  <a:srgbClr val="F2F2F2"/>
                </a:highlight>
                <a:latin typeface="Consolas" panose="020B0609020204030204" pitchFamily="49" charset="0"/>
              </a:rPr>
              <a:t> = </a:t>
            </a:r>
            <a:r>
              <a:rPr lang="en-GB" sz="1800" dirty="0" err="1" smtClean="0">
                <a:solidFill>
                  <a:srgbClr val="2B91AF"/>
                </a:solidFill>
                <a:highlight>
                  <a:srgbClr val="F2F2F2"/>
                </a:highlight>
                <a:latin typeface="Consolas" panose="020B0609020204030204" pitchFamily="49" charset="0"/>
              </a:rPr>
              <a:t>PickerLocationId</a:t>
            </a:r>
            <a:r>
              <a:rPr lang="en-GB" sz="1800" dirty="0" err="1" smtClean="0">
                <a:solidFill>
                  <a:srgbClr val="000000"/>
                </a:solidFill>
                <a:highlight>
                  <a:srgbClr val="F2F2F2"/>
                </a:highlight>
                <a:latin typeface="Consolas" panose="020B0609020204030204" pitchFamily="49" charset="0"/>
              </a:rPr>
              <a:t>.PicturesLibrary</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r>
            <a:br>
              <a:rPr lang="en-GB" sz="1800" dirty="0" smtClean="0">
                <a:solidFill>
                  <a:srgbClr val="000000"/>
                </a:solidFill>
                <a:highlight>
                  <a:srgbClr val="F2F2F2"/>
                </a:highlight>
                <a:latin typeface="Consolas" panose="020B0609020204030204" pitchFamily="49" charset="0"/>
              </a:rPr>
            </a:br>
            <a:r>
              <a:rPr lang="en-GB" sz="1800" dirty="0" smtClean="0">
                <a:solidFill>
                  <a:srgbClr val="008000"/>
                </a:solidFill>
                <a:highlight>
                  <a:srgbClr val="F2F2F2"/>
                </a:highlight>
                <a:latin typeface="Consolas" panose="020B0609020204030204" pitchFamily="49" charset="0"/>
              </a:rPr>
              <a:t>// </a:t>
            </a:r>
            <a:r>
              <a:rPr lang="ru-RU" sz="1800" dirty="0" smtClean="0">
                <a:solidFill>
                  <a:srgbClr val="008000"/>
                </a:solidFill>
                <a:highlight>
                  <a:srgbClr val="F2F2F2"/>
                </a:highlight>
                <a:latin typeface="Consolas" panose="020B0609020204030204" pitchFamily="49" charset="0"/>
              </a:rPr>
              <a:t>Пользователь хочет увидеть определенный тип файлов, применяем фильтр</a:t>
            </a:r>
            <a:r>
              <a:rPr lang="en-GB" sz="1800" dirty="0" smtClean="0">
                <a:solidFill>
                  <a:srgbClr val="008000"/>
                </a:solidFill>
                <a:highlight>
                  <a:srgbClr val="F2F2F2"/>
                </a:highlight>
                <a:latin typeface="Consolas" panose="020B0609020204030204" pitchFamily="49" charset="0"/>
              </a:rPr>
              <a:t/>
            </a:r>
            <a:br>
              <a:rPr lang="en-GB" sz="1800" dirty="0" smtClean="0">
                <a:solidFill>
                  <a:srgbClr val="008000"/>
                </a:solidFill>
                <a:highlight>
                  <a:srgbClr val="F2F2F2"/>
                </a:highlight>
                <a:latin typeface="Consolas" panose="020B0609020204030204" pitchFamily="49" charset="0"/>
              </a:rPr>
            </a:br>
            <a:r>
              <a:rPr lang="en-GB" sz="1800" dirty="0" err="1" smtClean="0">
                <a:solidFill>
                  <a:srgbClr val="000000"/>
                </a:solidFill>
                <a:highlight>
                  <a:srgbClr val="F2F2F2"/>
                </a:highlight>
                <a:latin typeface="Consolas" panose="020B0609020204030204" pitchFamily="49" charset="0"/>
              </a:rPr>
              <a:t>openPicker.FileTypeFilter.Add</a:t>
            </a:r>
            <a:r>
              <a:rPr lang="en-GB" sz="1800" dirty="0" smtClean="0">
                <a:solidFill>
                  <a:srgbClr val="000000"/>
                </a:solidFill>
                <a:highlight>
                  <a:srgbClr val="F2F2F2"/>
                </a:highlight>
                <a:latin typeface="Consolas" panose="020B0609020204030204" pitchFamily="49" charset="0"/>
              </a:rPr>
              <a:t>(</a:t>
            </a:r>
            <a:r>
              <a:rPr lang="en-GB" sz="1800" dirty="0" smtClean="0">
                <a:solidFill>
                  <a:srgbClr val="A31515"/>
                </a:solidFill>
                <a:highlight>
                  <a:srgbClr val="F2F2F2"/>
                </a:highlight>
                <a:latin typeface="Consolas" panose="020B0609020204030204" pitchFamily="49" charset="0"/>
              </a:rPr>
              <a:t>".jpg"</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err="1" smtClean="0">
                <a:solidFill>
                  <a:srgbClr val="000000"/>
                </a:solidFill>
                <a:highlight>
                  <a:srgbClr val="F2F2F2"/>
                </a:highlight>
                <a:latin typeface="Consolas" panose="020B0609020204030204" pitchFamily="49" charset="0"/>
              </a:rPr>
              <a:t>openPicker.FileTypeFilter.Add</a:t>
            </a:r>
            <a:r>
              <a:rPr lang="en-GB" sz="1800" dirty="0" smtClean="0">
                <a:solidFill>
                  <a:srgbClr val="000000"/>
                </a:solidFill>
                <a:highlight>
                  <a:srgbClr val="F2F2F2"/>
                </a:highlight>
                <a:latin typeface="Consolas" panose="020B0609020204030204" pitchFamily="49" charset="0"/>
              </a:rPr>
              <a:t>(</a:t>
            </a:r>
            <a:r>
              <a:rPr lang="en-GB" sz="1800" dirty="0" smtClean="0">
                <a:solidFill>
                  <a:srgbClr val="A31515"/>
                </a:solidFill>
                <a:highlight>
                  <a:srgbClr val="F2F2F2"/>
                </a:highlight>
                <a:latin typeface="Consolas" panose="020B0609020204030204" pitchFamily="49" charset="0"/>
              </a:rPr>
              <a:t>".</a:t>
            </a:r>
            <a:r>
              <a:rPr lang="en-GB" sz="1800" dirty="0" err="1" smtClean="0">
                <a:solidFill>
                  <a:srgbClr val="A31515"/>
                </a:solidFill>
                <a:highlight>
                  <a:srgbClr val="F2F2F2"/>
                </a:highlight>
                <a:latin typeface="Consolas" panose="020B0609020204030204" pitchFamily="49" charset="0"/>
              </a:rPr>
              <a:t>png</a:t>
            </a:r>
            <a:r>
              <a:rPr lang="en-GB" sz="1800" dirty="0" smtClean="0">
                <a:solidFill>
                  <a:srgbClr val="A31515"/>
                </a:solidFill>
                <a:highlight>
                  <a:srgbClr val="F2F2F2"/>
                </a:highlight>
                <a:latin typeface="Consolas" panose="020B0609020204030204" pitchFamily="49" charset="0"/>
              </a:rPr>
              <a:t>"</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r>
            <a:br>
              <a:rPr lang="en-GB" sz="1800" dirty="0" smtClean="0">
                <a:solidFill>
                  <a:srgbClr val="000000"/>
                </a:solidFill>
                <a:highlight>
                  <a:srgbClr val="F2F2F2"/>
                </a:highlight>
                <a:latin typeface="Consolas" panose="020B0609020204030204" pitchFamily="49" charset="0"/>
              </a:rPr>
            </a:br>
            <a:r>
              <a:rPr lang="en-GB" sz="1800" dirty="0" smtClean="0">
                <a:solidFill>
                  <a:srgbClr val="008000"/>
                </a:solidFill>
                <a:highlight>
                  <a:srgbClr val="F2F2F2"/>
                </a:highlight>
                <a:latin typeface="Consolas" panose="020B0609020204030204" pitchFamily="49" charset="0"/>
              </a:rPr>
              <a:t>// </a:t>
            </a:r>
            <a:r>
              <a:rPr lang="ru-RU" sz="1800" dirty="0" smtClean="0">
                <a:solidFill>
                  <a:srgbClr val="008000"/>
                </a:solidFill>
                <a:highlight>
                  <a:srgbClr val="F2F2F2"/>
                </a:highlight>
                <a:latin typeface="Consolas" panose="020B0609020204030204" pitchFamily="49" charset="0"/>
              </a:rPr>
              <a:t>Открываем диалог, чтобы пользователь мог выбрать файл </a:t>
            </a:r>
            <a:r>
              <a:rPr lang="en-GB" sz="1800" dirty="0" smtClean="0">
                <a:solidFill>
                  <a:srgbClr val="008000"/>
                </a:solidFill>
                <a:highlight>
                  <a:srgbClr val="F2F2F2"/>
                </a:highlight>
                <a:latin typeface="Consolas" panose="020B0609020204030204" pitchFamily="49" charset="0"/>
              </a:rPr>
              <a:t/>
            </a:r>
            <a:br>
              <a:rPr lang="en-GB" sz="1800" dirty="0" smtClean="0">
                <a:solidFill>
                  <a:srgbClr val="008000"/>
                </a:solidFill>
                <a:highlight>
                  <a:srgbClr val="F2F2F2"/>
                </a:highlight>
                <a:latin typeface="Consolas" panose="020B0609020204030204" pitchFamily="49" charset="0"/>
              </a:rPr>
            </a:br>
            <a:r>
              <a:rPr lang="en-GB" sz="1800" dirty="0" err="1" smtClean="0">
                <a:solidFill>
                  <a:srgbClr val="2B91AF"/>
                </a:solidFill>
                <a:highlight>
                  <a:srgbClr val="F2F2F2"/>
                </a:highlight>
                <a:latin typeface="Consolas" panose="020B0609020204030204" pitchFamily="49" charset="0"/>
              </a:rPr>
              <a:t>StorageFile</a:t>
            </a:r>
            <a:r>
              <a:rPr lang="en-GB" sz="1800" dirty="0" smtClean="0">
                <a:solidFill>
                  <a:srgbClr val="000000"/>
                </a:solidFill>
                <a:highlight>
                  <a:srgbClr val="F2F2F2"/>
                </a:highlight>
                <a:latin typeface="Consolas" panose="020B0609020204030204" pitchFamily="49" charset="0"/>
              </a:rPr>
              <a:t> file = </a:t>
            </a:r>
            <a:r>
              <a:rPr lang="en-GB" sz="1800" dirty="0" smtClean="0">
                <a:solidFill>
                  <a:srgbClr val="0000FF"/>
                </a:solidFill>
                <a:highlight>
                  <a:srgbClr val="F2F2F2"/>
                </a:highlight>
                <a:latin typeface="Consolas" panose="020B0609020204030204" pitchFamily="49" charset="0"/>
              </a:rPr>
              <a:t>await</a:t>
            </a: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000000"/>
                </a:solidFill>
                <a:highlight>
                  <a:srgbClr val="F2F2F2"/>
                </a:highlight>
                <a:latin typeface="Consolas" panose="020B0609020204030204" pitchFamily="49" charset="0"/>
              </a:rPr>
              <a:t>openPicker.PickSingleFileAsync</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FF"/>
                </a:solidFill>
                <a:highlight>
                  <a:srgbClr val="F2F2F2"/>
                </a:highlight>
                <a:latin typeface="Consolas" panose="020B0609020204030204" pitchFamily="49" charset="0"/>
              </a:rPr>
              <a:t>if</a:t>
            </a:r>
            <a:r>
              <a:rPr lang="en-GB" sz="1800" dirty="0" smtClean="0">
                <a:solidFill>
                  <a:srgbClr val="000000"/>
                </a:solidFill>
                <a:highlight>
                  <a:srgbClr val="F2F2F2"/>
                </a:highlight>
                <a:latin typeface="Consolas" panose="020B0609020204030204" pitchFamily="49" charset="0"/>
              </a:rPr>
              <a:t> (file != </a:t>
            </a:r>
            <a:r>
              <a:rPr lang="en-GB" sz="1800" dirty="0" smtClean="0">
                <a:solidFill>
                  <a:srgbClr val="0000FF"/>
                </a:solidFill>
                <a:highlight>
                  <a:srgbClr val="F2F2F2"/>
                </a:highlight>
                <a:latin typeface="Consolas" panose="020B0609020204030204" pitchFamily="49" charset="0"/>
              </a:rPr>
              <a:t>null</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smtClean="0">
                <a:solidFill>
                  <a:srgbClr val="008000"/>
                </a:solidFill>
                <a:highlight>
                  <a:srgbClr val="F2F2F2"/>
                </a:highlight>
                <a:latin typeface="Consolas" panose="020B0609020204030204" pitchFamily="49" charset="0"/>
              </a:rPr>
              <a:t>// </a:t>
            </a:r>
            <a:r>
              <a:rPr lang="ru-RU" sz="1800" dirty="0" smtClean="0">
                <a:solidFill>
                  <a:srgbClr val="008000"/>
                </a:solidFill>
                <a:highlight>
                  <a:srgbClr val="F2F2F2"/>
                </a:highlight>
                <a:latin typeface="Consolas" panose="020B0609020204030204" pitchFamily="49" charset="0"/>
              </a:rPr>
              <a:t>Действия с файлом</a:t>
            </a:r>
            <a:r>
              <a:rPr lang="en-GB" sz="1800" dirty="0" smtClean="0">
                <a:solidFill>
                  <a:srgbClr val="008000"/>
                </a:solidFill>
                <a:highlight>
                  <a:srgbClr val="F2F2F2"/>
                </a:highlight>
                <a:latin typeface="Consolas" panose="020B0609020204030204" pitchFamily="49" charset="0"/>
              </a:rPr>
              <a:t>...</a:t>
            </a:r>
            <a:br>
              <a:rPr lang="en-GB" sz="1800" dirty="0" smtClean="0">
                <a:solidFill>
                  <a:srgbClr val="008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a:t>
            </a:r>
            <a:r>
              <a:rPr lang="en-GB" sz="1600" dirty="0" smtClean="0">
                <a:solidFill>
                  <a:srgbClr val="000000"/>
                </a:solidFill>
                <a:highlight>
                  <a:srgbClr val="F2F2F2"/>
                </a:highlight>
                <a:latin typeface="Consolas" panose="020B0609020204030204" pitchFamily="49" charset="0"/>
              </a:rPr>
              <a:t> </a:t>
            </a:r>
            <a:endParaRPr lang="en-US" sz="1600" dirty="0"/>
          </a:p>
        </p:txBody>
      </p:sp>
      <p:sp>
        <p:nvSpPr>
          <p:cNvPr id="3" name="Rectangle 2"/>
          <p:cNvSpPr/>
          <p:nvPr/>
        </p:nvSpPr>
        <p:spPr>
          <a:xfrm>
            <a:off x="3503066" y="4702608"/>
            <a:ext cx="4148195" cy="385209"/>
          </a:xfrm>
          <a:prstGeom prst="rect">
            <a:avLst/>
          </a:prstGeom>
          <a:solidFill>
            <a:srgbClr val="FFF10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GB" sz="2000" dirty="0" err="1" smtClean="0"/>
          </a:p>
        </p:txBody>
      </p:sp>
    </p:spTree>
    <p:extLst>
      <p:ext uri="{BB962C8B-B14F-4D97-AF65-F5344CB8AC3E}">
        <p14:creationId xmlns:p14="http://schemas.microsoft.com/office/powerpoint/2010/main" val="22811206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8901" y="300405"/>
            <a:ext cx="11652250" cy="982662"/>
          </a:xfrm>
        </p:spPr>
        <p:txBody>
          <a:bodyPr/>
          <a:lstStyle/>
          <a:p>
            <a:r>
              <a:rPr lang="ru-RU" dirty="0" smtClean="0"/>
              <a:t>Сохранить файл</a:t>
            </a:r>
            <a:endParaRPr lang="en-GB" dirty="0"/>
          </a:p>
        </p:txBody>
      </p:sp>
      <p:sp>
        <p:nvSpPr>
          <p:cNvPr id="3" name="Text Placeholder 2"/>
          <p:cNvSpPr>
            <a:spLocks noGrp="1"/>
          </p:cNvSpPr>
          <p:nvPr>
            <p:ph type="body" sz="quarter" idx="4294967295"/>
          </p:nvPr>
        </p:nvSpPr>
        <p:spPr>
          <a:xfrm>
            <a:off x="257175" y="1204913"/>
            <a:ext cx="11934825" cy="5653087"/>
          </a:xfrm>
        </p:spPr>
        <p:txBody>
          <a:bodyPr/>
          <a:lstStyle/>
          <a:p>
            <a:r>
              <a:rPr lang="en-GB" dirty="0" smtClean="0"/>
              <a:t> </a:t>
            </a:r>
            <a:endParaRPr lang="en-GB" dirty="0"/>
          </a:p>
        </p:txBody>
      </p:sp>
      <p:sp>
        <p:nvSpPr>
          <p:cNvPr id="4" name="Text Placeholder 10"/>
          <p:cNvSpPr txBox="1">
            <a:spLocks/>
          </p:cNvSpPr>
          <p:nvPr/>
        </p:nvSpPr>
        <p:spPr>
          <a:xfrm>
            <a:off x="257174" y="1204913"/>
            <a:ext cx="7214333" cy="5485056"/>
          </a:xfrm>
          <a:prstGeom prst="rect">
            <a:avLst/>
          </a:prstGeom>
          <a:solidFill>
            <a:srgbClr val="F2F2F2"/>
          </a:solidFill>
        </p:spPr>
        <p:txBody>
          <a:bodyPr/>
          <a:lstStyle>
            <a:lvl1pPr marL="0" indent="0" algn="l" defTabSz="914377" rtl="0" eaLnBrk="1" latinLnBrk="0" hangingPunct="1">
              <a:lnSpc>
                <a:spcPct val="90000"/>
              </a:lnSpc>
              <a:spcBef>
                <a:spcPts val="2400"/>
              </a:spcBef>
              <a:buFont typeface="Arial" panose="020B0604020202020204" pitchFamily="34" charset="0"/>
              <a:buNone/>
              <a:defRPr sz="3733" b="0" kern="1200">
                <a:solidFill>
                  <a:schemeClr val="accent1"/>
                </a:soli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2400" kern="1200">
                <a:solidFill>
                  <a:schemeClr val="tx1"/>
                </a:soli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a:lstStyle>
          <a:p>
            <a:r>
              <a:rPr lang="en-GB" sz="1800" dirty="0" smtClean="0">
                <a:solidFill>
                  <a:srgbClr val="008000"/>
                </a:solidFill>
                <a:highlight>
                  <a:srgbClr val="F2F2F2"/>
                </a:highlight>
                <a:latin typeface="Consolas" panose="020B0609020204030204" pitchFamily="49" charset="0"/>
                <a:cs typeface="Consolas" panose="020B0609020204030204" pitchFamily="49" charset="0"/>
              </a:rPr>
              <a:t>/</a:t>
            </a:r>
            <a:r>
              <a:rPr lang="en-US" sz="1800" dirty="0" smtClean="0">
                <a:solidFill>
                  <a:srgbClr val="008000"/>
                </a:solidFill>
                <a:highlight>
                  <a:srgbClr val="F2F2F2"/>
                </a:highlight>
                <a:latin typeface="Consolas" panose="020B0609020204030204" pitchFamily="49" charset="0"/>
                <a:cs typeface="Consolas" panose="020B0609020204030204" pitchFamily="49" charset="0"/>
              </a:rPr>
              <a:t>/</a:t>
            </a:r>
            <a:r>
              <a:rPr lang="ru-RU" sz="1800" dirty="0" smtClean="0">
                <a:solidFill>
                  <a:srgbClr val="008000"/>
                </a:solidFill>
                <a:highlight>
                  <a:srgbClr val="F2F2F2"/>
                </a:highlight>
                <a:latin typeface="Consolas" panose="020B0609020204030204" pitchFamily="49" charset="0"/>
                <a:cs typeface="Consolas" panose="020B0609020204030204" pitchFamily="49" charset="0"/>
              </a:rPr>
              <a:t>Создаем объект диалога</a:t>
            </a:r>
            <a:r>
              <a:rPr lang="en-GB" sz="1800" dirty="0" smtClean="0">
                <a:solidFill>
                  <a:srgbClr val="008000"/>
                </a:solidFill>
                <a:highlight>
                  <a:srgbClr val="F2F2F2"/>
                </a:highlight>
                <a:latin typeface="Consolas" panose="020B0609020204030204" pitchFamily="49" charset="0"/>
                <a:cs typeface="Consolas" panose="020B0609020204030204" pitchFamily="49" charset="0"/>
              </a:rPr>
              <a:t/>
            </a:r>
            <a:br>
              <a:rPr lang="en-GB" sz="1800" dirty="0" smtClean="0">
                <a:solidFill>
                  <a:srgbClr val="008000"/>
                </a:solidFill>
                <a:highlight>
                  <a:srgbClr val="F2F2F2"/>
                </a:highlight>
                <a:latin typeface="Consolas" panose="020B0609020204030204" pitchFamily="49" charset="0"/>
                <a:cs typeface="Consolas" panose="020B0609020204030204" pitchFamily="49" charset="0"/>
              </a:rPr>
            </a:br>
            <a:r>
              <a:rPr lang="en-GB" sz="1800" dirty="0" err="1" smtClean="0">
                <a:solidFill>
                  <a:srgbClr val="2B91AF"/>
                </a:solidFill>
                <a:highlight>
                  <a:srgbClr val="F2F2F2"/>
                </a:highlight>
                <a:latin typeface="Consolas" panose="020B0609020204030204" pitchFamily="49" charset="0"/>
                <a:cs typeface="Consolas" panose="020B0609020204030204" pitchFamily="49" charset="0"/>
              </a:rPr>
              <a:t>FileSavePicker</a:t>
            </a:r>
            <a:r>
              <a:rPr lang="en-GB" sz="1800" dirty="0" smtClean="0">
                <a:solidFill>
                  <a:srgbClr val="000000"/>
                </a:solidFill>
                <a:highlight>
                  <a:srgbClr val="F2F2F2"/>
                </a:highlight>
                <a:latin typeface="Consolas" panose="020B0609020204030204" pitchFamily="49" charset="0"/>
                <a:cs typeface="Consolas" panose="020B0609020204030204" pitchFamily="49" charset="0"/>
              </a:rPr>
              <a:t> </a:t>
            </a:r>
            <a:r>
              <a:rPr lang="en-GB" sz="1800" dirty="0" err="1" smtClean="0">
                <a:solidFill>
                  <a:srgbClr val="000000"/>
                </a:solidFill>
                <a:highlight>
                  <a:srgbClr val="F2F2F2"/>
                </a:highlight>
                <a:latin typeface="Consolas" panose="020B0609020204030204" pitchFamily="49" charset="0"/>
                <a:cs typeface="Consolas" panose="020B0609020204030204" pitchFamily="49" charset="0"/>
              </a:rPr>
              <a:t>savePicker</a:t>
            </a:r>
            <a:r>
              <a:rPr lang="en-GB" sz="1800" dirty="0" smtClean="0">
                <a:solidFill>
                  <a:srgbClr val="000000"/>
                </a:solidFill>
                <a:highlight>
                  <a:srgbClr val="F2F2F2"/>
                </a:highlight>
                <a:latin typeface="Consolas" panose="020B0609020204030204" pitchFamily="49" charset="0"/>
                <a:cs typeface="Consolas" panose="020B0609020204030204" pitchFamily="49" charset="0"/>
              </a:rPr>
              <a:t> = </a:t>
            </a:r>
            <a:r>
              <a:rPr lang="en-GB" sz="1800" dirty="0" smtClean="0">
                <a:solidFill>
                  <a:srgbClr val="0000FF"/>
                </a:solidFill>
                <a:highlight>
                  <a:srgbClr val="F2F2F2"/>
                </a:highlight>
                <a:latin typeface="Consolas" panose="020B0609020204030204" pitchFamily="49" charset="0"/>
                <a:cs typeface="Consolas" panose="020B0609020204030204" pitchFamily="49" charset="0"/>
              </a:rPr>
              <a:t>new</a:t>
            </a:r>
            <a:r>
              <a:rPr lang="en-GB" sz="1800" dirty="0" smtClean="0">
                <a:solidFill>
                  <a:srgbClr val="000000"/>
                </a:solidFill>
                <a:highlight>
                  <a:srgbClr val="F2F2F2"/>
                </a:highlight>
                <a:latin typeface="Consolas" panose="020B0609020204030204" pitchFamily="49" charset="0"/>
                <a:cs typeface="Consolas" panose="020B0609020204030204" pitchFamily="49" charset="0"/>
              </a:rPr>
              <a:t> </a:t>
            </a:r>
            <a:r>
              <a:rPr lang="en-GB" sz="1800" dirty="0" err="1" smtClean="0">
                <a:solidFill>
                  <a:srgbClr val="2B91AF"/>
                </a:solidFill>
                <a:highlight>
                  <a:srgbClr val="F2F2F2"/>
                </a:highlight>
                <a:latin typeface="Consolas" panose="020B0609020204030204" pitchFamily="49" charset="0"/>
                <a:cs typeface="Consolas" panose="020B0609020204030204" pitchFamily="49" charset="0"/>
              </a:rPr>
              <a:t>FileSavePicker</a:t>
            </a:r>
            <a:r>
              <a:rPr lang="en-GB" sz="1800" dirty="0" smtClean="0">
                <a:solidFill>
                  <a:srgbClr val="000000"/>
                </a:solidFill>
                <a:highlight>
                  <a:srgbClr val="F2F2F2"/>
                </a:highlight>
                <a:latin typeface="Consolas" panose="020B0609020204030204" pitchFamily="49" charset="0"/>
                <a:cs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cs typeface="Consolas" panose="020B0609020204030204" pitchFamily="49" charset="0"/>
              </a:rPr>
            </a:br>
            <a:r>
              <a:rPr lang="en-GB" sz="1800" dirty="0" smtClean="0">
                <a:solidFill>
                  <a:srgbClr val="000000"/>
                </a:solidFill>
                <a:highlight>
                  <a:srgbClr val="F2F2F2"/>
                </a:highlight>
                <a:latin typeface="Consolas" panose="020B0609020204030204" pitchFamily="49" charset="0"/>
                <a:cs typeface="Consolas" panose="020B0609020204030204" pitchFamily="49" charset="0"/>
              </a:rPr>
              <a:t/>
            </a:r>
            <a:br>
              <a:rPr lang="en-GB" sz="1800" dirty="0" smtClean="0">
                <a:solidFill>
                  <a:srgbClr val="000000"/>
                </a:solidFill>
                <a:highlight>
                  <a:srgbClr val="F2F2F2"/>
                </a:highlight>
                <a:latin typeface="Consolas" panose="020B0609020204030204" pitchFamily="49" charset="0"/>
                <a:cs typeface="Consolas" panose="020B0609020204030204" pitchFamily="49" charset="0"/>
              </a:rPr>
            </a:br>
            <a:r>
              <a:rPr lang="en-GB" sz="1800" dirty="0" err="1" smtClean="0">
                <a:solidFill>
                  <a:srgbClr val="000000"/>
                </a:solidFill>
                <a:highlight>
                  <a:srgbClr val="F2F2F2"/>
                </a:highlight>
                <a:latin typeface="Consolas" panose="020B0609020204030204" pitchFamily="49" charset="0"/>
                <a:cs typeface="Consolas" panose="020B0609020204030204" pitchFamily="49" charset="0"/>
              </a:rPr>
              <a:t>savePicker.SuggestedStartLocation</a:t>
            </a:r>
            <a:r>
              <a:rPr lang="en-GB" sz="1800" dirty="0" smtClean="0">
                <a:solidFill>
                  <a:srgbClr val="000000"/>
                </a:solidFill>
                <a:highlight>
                  <a:srgbClr val="F2F2F2"/>
                </a:highlight>
                <a:latin typeface="Consolas" panose="020B0609020204030204" pitchFamily="49" charset="0"/>
                <a:cs typeface="Consolas" panose="020B0609020204030204" pitchFamily="49" charset="0"/>
              </a:rPr>
              <a:t> = </a:t>
            </a:r>
            <a:r>
              <a:rPr lang="en-GB" sz="1800" dirty="0" err="1" smtClean="0">
                <a:solidFill>
                  <a:srgbClr val="2B91AF"/>
                </a:solidFill>
                <a:highlight>
                  <a:srgbClr val="F2F2F2"/>
                </a:highlight>
                <a:latin typeface="Consolas" panose="020B0609020204030204" pitchFamily="49" charset="0"/>
                <a:cs typeface="Consolas" panose="020B0609020204030204" pitchFamily="49" charset="0"/>
              </a:rPr>
              <a:t>PickerLocationId</a:t>
            </a:r>
            <a:r>
              <a:rPr lang="en-GB" sz="1800" dirty="0" err="1" smtClean="0">
                <a:solidFill>
                  <a:srgbClr val="000000"/>
                </a:solidFill>
                <a:highlight>
                  <a:srgbClr val="F2F2F2"/>
                </a:highlight>
                <a:latin typeface="Consolas" panose="020B0609020204030204" pitchFamily="49" charset="0"/>
                <a:cs typeface="Consolas" panose="020B0609020204030204" pitchFamily="49" charset="0"/>
              </a:rPr>
              <a:t>.DocumentsLibrary</a:t>
            </a:r>
            <a:r>
              <a:rPr lang="en-GB" sz="1800" dirty="0" smtClean="0">
                <a:solidFill>
                  <a:srgbClr val="000000"/>
                </a:solidFill>
                <a:highlight>
                  <a:srgbClr val="F2F2F2"/>
                </a:highlight>
                <a:latin typeface="Consolas" panose="020B0609020204030204" pitchFamily="49" charset="0"/>
                <a:cs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cs typeface="Consolas" panose="020B0609020204030204" pitchFamily="49" charset="0"/>
              </a:rPr>
            </a:br>
            <a:r>
              <a:rPr lang="en-GB" sz="1800" dirty="0" smtClean="0">
                <a:solidFill>
                  <a:srgbClr val="000000"/>
                </a:solidFill>
                <a:highlight>
                  <a:srgbClr val="F2F2F2"/>
                </a:highlight>
                <a:latin typeface="Consolas" panose="020B0609020204030204" pitchFamily="49" charset="0"/>
                <a:cs typeface="Consolas" panose="020B0609020204030204" pitchFamily="49" charset="0"/>
              </a:rPr>
              <a:t/>
            </a:r>
            <a:br>
              <a:rPr lang="en-GB" sz="1800" dirty="0" smtClean="0">
                <a:solidFill>
                  <a:srgbClr val="000000"/>
                </a:solidFill>
                <a:highlight>
                  <a:srgbClr val="F2F2F2"/>
                </a:highlight>
                <a:latin typeface="Consolas" panose="020B0609020204030204" pitchFamily="49" charset="0"/>
                <a:cs typeface="Consolas" panose="020B0609020204030204" pitchFamily="49" charset="0"/>
              </a:rPr>
            </a:br>
            <a:r>
              <a:rPr lang="en-US" sz="1800" dirty="0" smtClean="0">
                <a:solidFill>
                  <a:srgbClr val="008000"/>
                </a:solidFill>
                <a:latin typeface="Consolas" panose="020B0609020204030204" pitchFamily="49" charset="0"/>
                <a:cs typeface="Consolas" panose="020B0609020204030204" pitchFamily="49" charset="0"/>
              </a:rPr>
              <a:t>// </a:t>
            </a:r>
            <a:r>
              <a:rPr lang="ru-RU" sz="1800" dirty="0" smtClean="0">
                <a:solidFill>
                  <a:srgbClr val="008000"/>
                </a:solidFill>
                <a:latin typeface="Consolas" panose="020B0609020204030204" pitchFamily="49" charset="0"/>
                <a:cs typeface="Consolas" panose="020B0609020204030204" pitchFamily="49" charset="0"/>
              </a:rPr>
              <a:t>Предлагаем пользователю тип, в котором он может сохранить файл</a:t>
            </a:r>
            <a:r>
              <a:rPr lang="en-US" sz="1800" dirty="0" smtClean="0">
                <a:latin typeface="Consolas" panose="020B0609020204030204" pitchFamily="49" charset="0"/>
                <a:cs typeface="Consolas" panose="020B0609020204030204" pitchFamily="49" charset="0"/>
              </a:rPr>
              <a:t>  </a:t>
            </a:r>
            <a:br>
              <a:rPr lang="en-US" sz="1800" dirty="0" smtClean="0">
                <a:latin typeface="Consolas" panose="020B0609020204030204" pitchFamily="49" charset="0"/>
                <a:cs typeface="Consolas" panose="020B0609020204030204" pitchFamily="49" charset="0"/>
              </a:rPr>
            </a:br>
            <a:r>
              <a:rPr lang="en-US" sz="1800" dirty="0" err="1" smtClean="0">
                <a:solidFill>
                  <a:srgbClr val="000000"/>
                </a:solidFill>
                <a:highlight>
                  <a:srgbClr val="F2F2F2"/>
                </a:highlight>
                <a:latin typeface="Consolas" panose="020B0609020204030204" pitchFamily="49" charset="0"/>
                <a:cs typeface="Consolas" panose="020B0609020204030204" pitchFamily="49" charset="0"/>
              </a:rPr>
              <a:t>savePicker.FileTypeChoices.Add</a:t>
            </a:r>
            <a:r>
              <a:rPr lang="en-US" sz="1800" dirty="0" smtClean="0">
                <a:solidFill>
                  <a:srgbClr val="000000"/>
                </a:solidFill>
                <a:highlight>
                  <a:srgbClr val="F2F2F2"/>
                </a:highlight>
                <a:latin typeface="Consolas" panose="020B0609020204030204" pitchFamily="49" charset="0"/>
                <a:cs typeface="Consolas" panose="020B0609020204030204" pitchFamily="49" charset="0"/>
              </a:rPr>
              <a:t>(</a:t>
            </a:r>
            <a:r>
              <a:rPr lang="en-US" sz="1800" dirty="0" smtClean="0">
                <a:solidFill>
                  <a:srgbClr val="800000"/>
                </a:solidFill>
                <a:latin typeface="Consolas" panose="020B0609020204030204" pitchFamily="49" charset="0"/>
                <a:cs typeface="Consolas" panose="020B0609020204030204" pitchFamily="49" charset="0"/>
              </a:rPr>
              <a:t>"Plain Text"</a:t>
            </a:r>
            <a:r>
              <a:rPr lang="en-US" sz="1800" dirty="0" smtClean="0">
                <a:latin typeface="Consolas" panose="020B0609020204030204" pitchFamily="49" charset="0"/>
                <a:cs typeface="Consolas" panose="020B0609020204030204" pitchFamily="49" charset="0"/>
              </a:rPr>
              <a:t>, </a:t>
            </a:r>
            <a:r>
              <a:rPr lang="en-US" sz="1800" b="1" dirty="0" smtClean="0">
                <a:solidFill>
                  <a:srgbClr val="3A3AFF"/>
                </a:solidFill>
                <a:latin typeface="Consolas" panose="020B0609020204030204" pitchFamily="49" charset="0"/>
                <a:cs typeface="Consolas" panose="020B0609020204030204" pitchFamily="49" charset="0"/>
              </a:rPr>
              <a:t>new </a:t>
            </a:r>
            <a:r>
              <a:rPr lang="en-US" sz="1800" dirty="0" smtClean="0">
                <a:solidFill>
                  <a:srgbClr val="000000"/>
                </a:solidFill>
                <a:highlight>
                  <a:srgbClr val="F2F2F2"/>
                </a:highlight>
                <a:latin typeface="Consolas" panose="020B0609020204030204" pitchFamily="49" charset="0"/>
                <a:cs typeface="Consolas" panose="020B0609020204030204" pitchFamily="49" charset="0"/>
              </a:rPr>
              <a:t>List&lt;</a:t>
            </a:r>
            <a:r>
              <a:rPr lang="en-US" sz="1800" b="1" dirty="0" smtClean="0">
                <a:solidFill>
                  <a:srgbClr val="3A3AFF"/>
                </a:solidFill>
                <a:latin typeface="Consolas" panose="020B0609020204030204" pitchFamily="49" charset="0"/>
                <a:cs typeface="Consolas" panose="020B0609020204030204" pitchFamily="49" charset="0"/>
              </a:rPr>
              <a:t>string</a:t>
            </a:r>
            <a:r>
              <a:rPr lang="en-US" sz="1800" dirty="0" smtClean="0">
                <a:solidFill>
                  <a:srgbClr val="000000"/>
                </a:solidFill>
                <a:highlight>
                  <a:srgbClr val="F2F2F2"/>
                </a:highlight>
                <a:latin typeface="Consolas" panose="020B0609020204030204" pitchFamily="49" charset="0"/>
                <a:cs typeface="Consolas" panose="020B0609020204030204" pitchFamily="49" charset="0"/>
              </a:rPr>
              <a:t>&gt;()</a:t>
            </a:r>
            <a:r>
              <a:rPr lang="en-US" sz="1800" dirty="0" smtClean="0">
                <a:latin typeface="Consolas" panose="020B0609020204030204" pitchFamily="49" charset="0"/>
                <a:cs typeface="Consolas" panose="020B0609020204030204" pitchFamily="49" charset="0"/>
              </a:rPr>
              <a:t> </a:t>
            </a:r>
            <a:r>
              <a:rPr lang="en-US" sz="1800" dirty="0" smtClean="0">
                <a:solidFill>
                  <a:srgbClr val="000000"/>
                </a:solidFill>
                <a:highlight>
                  <a:srgbClr val="F2F2F2"/>
                </a:highlight>
                <a:latin typeface="Consolas" panose="020B0609020204030204" pitchFamily="49" charset="0"/>
                <a:cs typeface="Consolas" panose="020B0609020204030204" pitchFamily="49" charset="0"/>
              </a:rPr>
              <a:t>{</a:t>
            </a:r>
            <a:r>
              <a:rPr lang="en-US" sz="1800" dirty="0" smtClean="0">
                <a:latin typeface="Consolas" panose="020B0609020204030204" pitchFamily="49" charset="0"/>
                <a:cs typeface="Consolas" panose="020B0609020204030204" pitchFamily="49" charset="0"/>
              </a:rPr>
              <a:t> </a:t>
            </a:r>
            <a:r>
              <a:rPr lang="en-US" sz="1800" dirty="0" smtClean="0">
                <a:solidFill>
                  <a:srgbClr val="800000"/>
                </a:solidFill>
                <a:latin typeface="Consolas" panose="020B0609020204030204" pitchFamily="49" charset="0"/>
                <a:cs typeface="Consolas" panose="020B0609020204030204" pitchFamily="49" charset="0"/>
              </a:rPr>
              <a:t>".txt"</a:t>
            </a:r>
            <a:r>
              <a:rPr lang="en-US" sz="1800" dirty="0" smtClean="0">
                <a:latin typeface="Consolas" panose="020B0609020204030204" pitchFamily="49" charset="0"/>
                <a:cs typeface="Consolas" panose="020B0609020204030204" pitchFamily="49" charset="0"/>
              </a:rPr>
              <a:t> </a:t>
            </a:r>
            <a:r>
              <a:rPr lang="en-US" sz="1800" dirty="0" smtClean="0">
                <a:solidFill>
                  <a:srgbClr val="000000"/>
                </a:solidFill>
                <a:highlight>
                  <a:srgbClr val="F2F2F2"/>
                </a:highlight>
                <a:latin typeface="Consolas" panose="020B0609020204030204" pitchFamily="49" charset="0"/>
                <a:cs typeface="Consolas" panose="020B0609020204030204" pitchFamily="49" charset="0"/>
              </a:rPr>
              <a:t>});</a:t>
            </a:r>
            <a:br>
              <a:rPr lang="en-US" sz="1800" dirty="0" smtClean="0">
                <a:solidFill>
                  <a:srgbClr val="000000"/>
                </a:solidFill>
                <a:highlight>
                  <a:srgbClr val="F2F2F2"/>
                </a:highlight>
                <a:latin typeface="Consolas" panose="020B0609020204030204" pitchFamily="49" charset="0"/>
                <a:cs typeface="Consolas" panose="020B0609020204030204" pitchFamily="49" charset="0"/>
              </a:rPr>
            </a:br>
            <a:r>
              <a:rPr lang="en-US" sz="1800" dirty="0" smtClean="0">
                <a:solidFill>
                  <a:srgbClr val="000000"/>
                </a:solidFill>
                <a:highlight>
                  <a:srgbClr val="F2F2F2"/>
                </a:highlight>
                <a:latin typeface="Consolas" panose="020B0609020204030204" pitchFamily="49" charset="0"/>
                <a:cs typeface="Consolas" panose="020B0609020204030204" pitchFamily="49" charset="0"/>
              </a:rPr>
              <a:t/>
            </a:r>
            <a:br>
              <a:rPr lang="en-US" sz="1800" dirty="0" smtClean="0">
                <a:solidFill>
                  <a:srgbClr val="000000"/>
                </a:solidFill>
                <a:highlight>
                  <a:srgbClr val="F2F2F2"/>
                </a:highlight>
                <a:latin typeface="Consolas" panose="020B0609020204030204" pitchFamily="49" charset="0"/>
                <a:cs typeface="Consolas" panose="020B0609020204030204" pitchFamily="49" charset="0"/>
              </a:rPr>
            </a:br>
            <a:r>
              <a:rPr lang="en-US" sz="1800" dirty="0" smtClean="0">
                <a:solidFill>
                  <a:srgbClr val="008000"/>
                </a:solidFill>
                <a:latin typeface="Consolas" panose="020B0609020204030204" pitchFamily="49" charset="0"/>
                <a:cs typeface="Consolas" panose="020B0609020204030204" pitchFamily="49" charset="0"/>
              </a:rPr>
              <a:t>// </a:t>
            </a:r>
            <a:r>
              <a:rPr lang="ru-RU" sz="1800" dirty="0" smtClean="0">
                <a:solidFill>
                  <a:srgbClr val="008000"/>
                </a:solidFill>
                <a:latin typeface="Consolas" panose="020B0609020204030204" pitchFamily="49" charset="0"/>
                <a:cs typeface="Consolas" panose="020B0609020204030204" pitchFamily="49" charset="0"/>
              </a:rPr>
              <a:t>Указываем имя файла по умолчанию, если пользователь не указал его или выбрал существующее</a:t>
            </a:r>
            <a:r>
              <a:rPr lang="en-US" sz="1800" dirty="0" smtClean="0">
                <a:solidFill>
                  <a:srgbClr val="008000"/>
                </a:solidFill>
                <a:latin typeface="Consolas" panose="020B0609020204030204" pitchFamily="49" charset="0"/>
                <a:cs typeface="Consolas" panose="020B0609020204030204" pitchFamily="49" charset="0"/>
              </a:rPr>
              <a:t/>
            </a:r>
            <a:br>
              <a:rPr lang="en-US" sz="1800" dirty="0" smtClean="0">
                <a:solidFill>
                  <a:srgbClr val="008000"/>
                </a:solidFill>
                <a:latin typeface="Consolas" panose="020B0609020204030204" pitchFamily="49" charset="0"/>
                <a:cs typeface="Consolas" panose="020B0609020204030204" pitchFamily="49" charset="0"/>
              </a:rPr>
            </a:br>
            <a:r>
              <a:rPr lang="en-US" sz="1800" dirty="0" err="1" smtClean="0">
                <a:solidFill>
                  <a:srgbClr val="000000"/>
                </a:solidFill>
                <a:highlight>
                  <a:srgbClr val="F2F2F2"/>
                </a:highlight>
                <a:latin typeface="Consolas" panose="020B0609020204030204" pitchFamily="49" charset="0"/>
                <a:cs typeface="Consolas" panose="020B0609020204030204" pitchFamily="49" charset="0"/>
              </a:rPr>
              <a:t>savePicker.SuggestedFileName</a:t>
            </a:r>
            <a:r>
              <a:rPr lang="en-US" sz="1800" dirty="0" smtClean="0">
                <a:solidFill>
                  <a:srgbClr val="000000"/>
                </a:solidFill>
                <a:highlight>
                  <a:srgbClr val="F2F2F2"/>
                </a:highlight>
                <a:latin typeface="Consolas" panose="020B0609020204030204" pitchFamily="49" charset="0"/>
                <a:cs typeface="Consolas" panose="020B0609020204030204" pitchFamily="49" charset="0"/>
              </a:rPr>
              <a:t> = </a:t>
            </a:r>
            <a:r>
              <a:rPr lang="en-US" sz="1800" dirty="0" smtClean="0">
                <a:solidFill>
                  <a:srgbClr val="800000"/>
                </a:solidFill>
                <a:latin typeface="Consolas" panose="020B0609020204030204" pitchFamily="49" charset="0"/>
                <a:cs typeface="Consolas" panose="020B0609020204030204" pitchFamily="49" charset="0"/>
              </a:rPr>
              <a:t>"New Document"</a:t>
            </a:r>
            <a:r>
              <a:rPr lang="en-US" sz="1800" dirty="0" smtClean="0">
                <a:latin typeface="Consolas" panose="020B0609020204030204" pitchFamily="49" charset="0"/>
                <a:cs typeface="Consolas" panose="020B0609020204030204" pitchFamily="49" charset="0"/>
              </a:rPr>
              <a:t>;</a:t>
            </a:r>
            <a:br>
              <a:rPr lang="en-US" sz="1800" dirty="0" smtClean="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
            </a:r>
            <a:br>
              <a:rPr lang="en-US" sz="1800" dirty="0" smtClean="0">
                <a:latin typeface="Consolas" panose="020B0609020204030204" pitchFamily="49" charset="0"/>
                <a:cs typeface="Consolas" panose="020B0609020204030204" pitchFamily="49" charset="0"/>
              </a:rPr>
            </a:br>
            <a:r>
              <a:rPr lang="en-GB" sz="1800" dirty="0" smtClean="0">
                <a:solidFill>
                  <a:srgbClr val="008000"/>
                </a:solidFill>
                <a:highlight>
                  <a:srgbClr val="F2F2F2"/>
                </a:highlight>
                <a:latin typeface="Consolas" panose="020B0609020204030204" pitchFamily="49" charset="0"/>
                <a:cs typeface="Consolas" panose="020B0609020204030204" pitchFamily="49" charset="0"/>
              </a:rPr>
              <a:t>// </a:t>
            </a:r>
            <a:r>
              <a:rPr lang="ru-RU" sz="1800" dirty="0" smtClean="0">
                <a:solidFill>
                  <a:srgbClr val="008000"/>
                </a:solidFill>
                <a:highlight>
                  <a:srgbClr val="F2F2F2"/>
                </a:highlight>
                <a:latin typeface="Consolas" panose="020B0609020204030204" pitchFamily="49" charset="0"/>
                <a:cs typeface="Consolas" panose="020B0609020204030204" pitchFamily="49" charset="0"/>
              </a:rPr>
              <a:t>Открываем диалог, чтобы пользователь сохранил файл</a:t>
            </a:r>
            <a:r>
              <a:rPr lang="en-GB" sz="1800" dirty="0" smtClean="0">
                <a:solidFill>
                  <a:srgbClr val="008000"/>
                </a:solidFill>
                <a:highlight>
                  <a:srgbClr val="F2F2F2"/>
                </a:highlight>
                <a:latin typeface="Consolas" panose="020B0609020204030204" pitchFamily="49" charset="0"/>
                <a:cs typeface="Consolas" panose="020B0609020204030204" pitchFamily="49" charset="0"/>
              </a:rPr>
              <a:t/>
            </a:r>
            <a:br>
              <a:rPr lang="en-GB" sz="1800" dirty="0" smtClean="0">
                <a:solidFill>
                  <a:srgbClr val="008000"/>
                </a:solidFill>
                <a:highlight>
                  <a:srgbClr val="F2F2F2"/>
                </a:highlight>
                <a:latin typeface="Consolas" panose="020B0609020204030204" pitchFamily="49" charset="0"/>
                <a:cs typeface="Consolas" panose="020B0609020204030204" pitchFamily="49" charset="0"/>
              </a:rPr>
            </a:br>
            <a:r>
              <a:rPr lang="en-GB" sz="1800" dirty="0" err="1" smtClean="0">
                <a:solidFill>
                  <a:srgbClr val="2B91AF"/>
                </a:solidFill>
                <a:highlight>
                  <a:srgbClr val="F2F2F2"/>
                </a:highlight>
                <a:latin typeface="Consolas" panose="020B0609020204030204" pitchFamily="49" charset="0"/>
                <a:cs typeface="Consolas" panose="020B0609020204030204" pitchFamily="49" charset="0"/>
              </a:rPr>
              <a:t>StorageFile</a:t>
            </a:r>
            <a:r>
              <a:rPr lang="en-GB" sz="1800" dirty="0" smtClean="0">
                <a:solidFill>
                  <a:srgbClr val="000000"/>
                </a:solidFill>
                <a:highlight>
                  <a:srgbClr val="F2F2F2"/>
                </a:highlight>
                <a:latin typeface="Consolas" panose="020B0609020204030204" pitchFamily="49" charset="0"/>
                <a:cs typeface="Consolas" panose="020B0609020204030204" pitchFamily="49" charset="0"/>
              </a:rPr>
              <a:t> file = </a:t>
            </a:r>
            <a:r>
              <a:rPr lang="en-GB" sz="1800" dirty="0" smtClean="0">
                <a:solidFill>
                  <a:srgbClr val="0000FF"/>
                </a:solidFill>
                <a:highlight>
                  <a:srgbClr val="F2F2F2"/>
                </a:highlight>
                <a:latin typeface="Consolas" panose="020B0609020204030204" pitchFamily="49" charset="0"/>
                <a:cs typeface="Consolas" panose="020B0609020204030204" pitchFamily="49" charset="0"/>
              </a:rPr>
              <a:t>await</a:t>
            </a:r>
            <a:r>
              <a:rPr lang="en-GB" sz="1800" dirty="0" smtClean="0">
                <a:solidFill>
                  <a:srgbClr val="000000"/>
                </a:solidFill>
                <a:highlight>
                  <a:srgbClr val="F2F2F2"/>
                </a:highlight>
                <a:latin typeface="Consolas" panose="020B0609020204030204" pitchFamily="49" charset="0"/>
                <a:cs typeface="Consolas" panose="020B0609020204030204" pitchFamily="49" charset="0"/>
              </a:rPr>
              <a:t> </a:t>
            </a:r>
            <a:r>
              <a:rPr lang="en-US" sz="1800" dirty="0" err="1" smtClean="0">
                <a:solidFill>
                  <a:srgbClr val="000000"/>
                </a:solidFill>
                <a:highlight>
                  <a:srgbClr val="F2F2F2"/>
                </a:highlight>
                <a:latin typeface="Consolas" panose="020B0609020204030204" pitchFamily="49" charset="0"/>
                <a:cs typeface="Consolas" panose="020B0609020204030204" pitchFamily="49" charset="0"/>
              </a:rPr>
              <a:t>savePi</a:t>
            </a:r>
            <a:r>
              <a:rPr lang="en-GB" sz="1800" dirty="0" err="1" smtClean="0">
                <a:solidFill>
                  <a:srgbClr val="000000"/>
                </a:solidFill>
                <a:highlight>
                  <a:srgbClr val="F2F2F2"/>
                </a:highlight>
                <a:latin typeface="Consolas" panose="020B0609020204030204" pitchFamily="49" charset="0"/>
                <a:cs typeface="Consolas" panose="020B0609020204030204" pitchFamily="49" charset="0"/>
              </a:rPr>
              <a:t>cker.PickSaveFileAsync</a:t>
            </a:r>
            <a:r>
              <a:rPr lang="en-GB" sz="1800" dirty="0" smtClean="0">
                <a:solidFill>
                  <a:srgbClr val="000000"/>
                </a:solidFill>
                <a:highlight>
                  <a:srgbClr val="F2F2F2"/>
                </a:highlight>
                <a:latin typeface="Consolas" panose="020B0609020204030204" pitchFamily="49" charset="0"/>
                <a:cs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cs typeface="Consolas" panose="020B0609020204030204" pitchFamily="49" charset="0"/>
              </a:rPr>
            </a:br>
            <a:r>
              <a:rPr lang="en-GB" sz="1800" dirty="0" smtClean="0">
                <a:solidFill>
                  <a:srgbClr val="000000"/>
                </a:solidFill>
                <a:highlight>
                  <a:srgbClr val="F2F2F2"/>
                </a:highlight>
                <a:latin typeface="Consolas" panose="020B0609020204030204" pitchFamily="49" charset="0"/>
                <a:cs typeface="Consolas" panose="020B0609020204030204" pitchFamily="49" charset="0"/>
              </a:rPr>
              <a:t/>
            </a:r>
            <a:br>
              <a:rPr lang="en-GB" sz="1800" dirty="0" smtClean="0">
                <a:solidFill>
                  <a:srgbClr val="000000"/>
                </a:solidFill>
                <a:highlight>
                  <a:srgbClr val="F2F2F2"/>
                </a:highlight>
                <a:latin typeface="Consolas" panose="020B0609020204030204" pitchFamily="49" charset="0"/>
                <a:cs typeface="Consolas" panose="020B0609020204030204" pitchFamily="49" charset="0"/>
              </a:rPr>
            </a:br>
            <a:r>
              <a:rPr lang="en-GB" sz="1800" dirty="0" smtClean="0">
                <a:solidFill>
                  <a:srgbClr val="008000"/>
                </a:solidFill>
                <a:highlight>
                  <a:srgbClr val="F2F2F2"/>
                </a:highlight>
                <a:latin typeface="Consolas" panose="020B0609020204030204" pitchFamily="49" charset="0"/>
                <a:cs typeface="Consolas" panose="020B0609020204030204" pitchFamily="49" charset="0"/>
              </a:rPr>
              <a:t>// </a:t>
            </a:r>
            <a:r>
              <a:rPr lang="ru-RU" sz="1800" dirty="0" smtClean="0">
                <a:solidFill>
                  <a:srgbClr val="008000"/>
                </a:solidFill>
                <a:highlight>
                  <a:srgbClr val="F2F2F2"/>
                </a:highlight>
                <a:latin typeface="Consolas" panose="020B0609020204030204" pitchFamily="49" charset="0"/>
                <a:cs typeface="Consolas" panose="020B0609020204030204" pitchFamily="49" charset="0"/>
              </a:rPr>
              <a:t>Сохраняем данные в файл</a:t>
            </a:r>
            <a:r>
              <a:rPr lang="en-GB" sz="1800" dirty="0" smtClean="0">
                <a:solidFill>
                  <a:srgbClr val="008000"/>
                </a:solidFill>
                <a:highlight>
                  <a:srgbClr val="F2F2F2"/>
                </a:highlight>
                <a:latin typeface="Consolas" panose="020B0609020204030204" pitchFamily="49" charset="0"/>
                <a:cs typeface="Consolas" panose="020B0609020204030204" pitchFamily="49" charset="0"/>
              </a:rPr>
              <a:t/>
            </a:r>
            <a:br>
              <a:rPr lang="en-GB" sz="1800" dirty="0" smtClean="0">
                <a:solidFill>
                  <a:srgbClr val="008000"/>
                </a:solidFill>
                <a:highlight>
                  <a:srgbClr val="F2F2F2"/>
                </a:highlight>
                <a:latin typeface="Consolas" panose="020B0609020204030204" pitchFamily="49" charset="0"/>
                <a:cs typeface="Consolas" panose="020B0609020204030204" pitchFamily="49" charset="0"/>
              </a:rPr>
            </a:br>
            <a:r>
              <a:rPr lang="en-GB" sz="1800" dirty="0" smtClean="0">
                <a:solidFill>
                  <a:srgbClr val="0000FF"/>
                </a:solidFill>
                <a:highlight>
                  <a:srgbClr val="F2F2F2"/>
                </a:highlight>
                <a:latin typeface="Consolas" panose="020B0609020204030204" pitchFamily="49" charset="0"/>
                <a:cs typeface="Consolas" panose="020B0609020204030204" pitchFamily="49" charset="0"/>
              </a:rPr>
              <a:t>...</a:t>
            </a:r>
            <a:endParaRPr lang="en-US" sz="1800" dirty="0">
              <a:latin typeface="Consolas" panose="020B0609020204030204" pitchFamily="49" charset="0"/>
              <a:cs typeface="Consolas" panose="020B0609020204030204" pitchFamily="49" charset="0"/>
            </a:endParaRPr>
          </a:p>
        </p:txBody>
      </p:sp>
      <p:sp>
        <p:nvSpPr>
          <p:cNvPr id="5" name="Rectangle 4"/>
          <p:cNvSpPr/>
          <p:nvPr/>
        </p:nvSpPr>
        <p:spPr>
          <a:xfrm>
            <a:off x="2606110" y="5126121"/>
            <a:ext cx="4817096" cy="433633"/>
          </a:xfrm>
          <a:prstGeom prst="rect">
            <a:avLst/>
          </a:prstGeom>
          <a:solidFill>
            <a:srgbClr val="FFF10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GB" sz="2000" dirty="0" err="1" smtClean="0"/>
          </a:p>
        </p:txBody>
      </p:sp>
    </p:spTree>
    <p:extLst>
      <p:ext uri="{BB962C8B-B14F-4D97-AF65-F5344CB8AC3E}">
        <p14:creationId xmlns:p14="http://schemas.microsoft.com/office/powerpoint/2010/main" val="1333672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76000" y="2358292"/>
            <a:ext cx="9859116" cy="999313"/>
          </a:xfrm>
        </p:spPr>
        <p:txBody>
          <a:bodyPr/>
          <a:lstStyle/>
          <a:p>
            <a:r>
              <a:rPr lang="en-US" dirty="0" smtClean="0"/>
              <a:t>DEMO</a:t>
            </a:r>
            <a:endParaRPr lang="ru-RU" sz="5400" dirty="0"/>
          </a:p>
        </p:txBody>
      </p:sp>
    </p:spTree>
    <p:extLst>
      <p:ext uri="{BB962C8B-B14F-4D97-AF65-F5344CB8AC3E}">
        <p14:creationId xmlns:p14="http://schemas.microsoft.com/office/powerpoint/2010/main" val="15923103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412629" y="1201112"/>
            <a:ext cx="7684110" cy="5184058"/>
          </a:xfrm>
        </p:spPr>
        <p:txBody>
          <a:bodyPr/>
          <a:lstStyle/>
          <a:p>
            <a:r>
              <a:rPr lang="ru-RU" sz="3200" dirty="0" smtClean="0">
                <a:latin typeface="+mn-lt"/>
              </a:rPr>
              <a:t>Файлы</a:t>
            </a:r>
            <a:endParaRPr lang="en-GB" sz="3200" dirty="0" smtClean="0">
              <a:latin typeface="+mn-lt"/>
            </a:endParaRPr>
          </a:p>
          <a:p>
            <a:pPr lvl="1"/>
            <a:r>
              <a:rPr lang="ru-RU" sz="1867" dirty="0" smtClean="0"/>
              <a:t>Запись и чтение файлов</a:t>
            </a:r>
            <a:endParaRPr lang="en-GB" sz="1867" dirty="0" smtClean="0"/>
          </a:p>
          <a:p>
            <a:pPr lvl="1"/>
            <a:r>
              <a:rPr lang="ru-RU" sz="1867" dirty="0" smtClean="0"/>
              <a:t>Папки</a:t>
            </a:r>
            <a:endParaRPr lang="en-GB" sz="1867" dirty="0" smtClean="0"/>
          </a:p>
          <a:p>
            <a:r>
              <a:rPr lang="ru-RU" sz="3200" dirty="0" smtClean="0">
                <a:latin typeface="+mn-lt"/>
              </a:rPr>
              <a:t>Файловые диалоги</a:t>
            </a:r>
            <a:endParaRPr lang="en-GB" sz="3200" dirty="0" smtClean="0">
              <a:latin typeface="+mn-lt"/>
            </a:endParaRPr>
          </a:p>
          <a:p>
            <a:pPr lvl="1"/>
            <a:r>
              <a:rPr lang="ru-RU" sz="1867" dirty="0" smtClean="0"/>
              <a:t>Стандартные папки (</a:t>
            </a:r>
            <a:r>
              <a:rPr lang="en-US" sz="1867" dirty="0" err="1" smtClean="0"/>
              <a:t>KnownFolders</a:t>
            </a:r>
            <a:r>
              <a:rPr lang="ru-RU" sz="1867" dirty="0" smtClean="0"/>
              <a:t>)</a:t>
            </a:r>
            <a:endParaRPr lang="en-US" sz="1867" dirty="0" smtClean="0"/>
          </a:p>
          <a:p>
            <a:pPr lvl="1"/>
            <a:endParaRPr lang="en-GB" sz="1867" dirty="0" smtClean="0"/>
          </a:p>
          <a:p>
            <a:pPr lvl="1"/>
            <a:endParaRPr lang="ru-RU" sz="1867" dirty="0"/>
          </a:p>
          <a:p>
            <a:pPr lvl="1"/>
            <a:endParaRPr lang="ru-RU" sz="1867" dirty="0" smtClean="0"/>
          </a:p>
          <a:p>
            <a:pPr lvl="1"/>
            <a:endParaRPr lang="ru-RU" sz="1867" dirty="0"/>
          </a:p>
          <a:p>
            <a:r>
              <a:rPr lang="ru-RU" sz="3200" dirty="0">
                <a:solidFill>
                  <a:schemeClr val="tx1"/>
                </a:solidFill>
                <a:latin typeface="+mn-lt"/>
              </a:rPr>
              <a:t>Ресурсы:</a:t>
            </a:r>
          </a:p>
          <a:p>
            <a:r>
              <a:rPr lang="en-US" sz="2400" dirty="0">
                <a:solidFill>
                  <a:srgbClr val="0078D7"/>
                </a:solidFill>
                <a:latin typeface="+mn-lt"/>
              </a:rPr>
              <a:t>https://github.com/evangelism/Win10UWPCourse</a:t>
            </a:r>
          </a:p>
          <a:p>
            <a:pPr lvl="1"/>
            <a:endParaRPr lang="ru-RU" sz="1867" dirty="0" smtClean="0"/>
          </a:p>
          <a:p>
            <a:pPr lvl="1"/>
            <a:endParaRPr lang="ru-RU" sz="1867" dirty="0" smtClean="0"/>
          </a:p>
          <a:p>
            <a:pPr lvl="1"/>
            <a:endParaRPr lang="en-GB" sz="1867" dirty="0"/>
          </a:p>
        </p:txBody>
      </p:sp>
      <p:sp>
        <p:nvSpPr>
          <p:cNvPr id="3" name="TextBox 2"/>
          <p:cNvSpPr txBox="1"/>
          <p:nvPr/>
        </p:nvSpPr>
        <p:spPr>
          <a:xfrm>
            <a:off x="342900" y="370114"/>
            <a:ext cx="11125200" cy="830997"/>
          </a:xfrm>
          <a:prstGeom prst="rect">
            <a:avLst/>
          </a:prstGeom>
          <a:noFill/>
        </p:spPr>
        <p:txBody>
          <a:bodyPr wrap="square" lIns="137160" tIns="109728" rIns="137160" bIns="109728" rtlCol="0">
            <a:spAutoFit/>
          </a:bodyPr>
          <a:lstStyle/>
          <a:p>
            <a:pPr>
              <a:lnSpc>
                <a:spcPct val="90000"/>
              </a:lnSpc>
              <a:spcBef>
                <a:spcPts val="600"/>
              </a:spcBef>
            </a:pPr>
            <a:r>
              <a:rPr lang="ru-RU" sz="4400" dirty="0" smtClean="0">
                <a:solidFill>
                  <a:schemeClr val="tx2">
                    <a:lumMod val="75000"/>
                    <a:lumOff val="25000"/>
                  </a:schemeClr>
                </a:solidFill>
              </a:rPr>
              <a:t>Заключение </a:t>
            </a:r>
          </a:p>
        </p:txBody>
      </p:sp>
    </p:spTree>
    <p:extLst>
      <p:ext uri="{BB962C8B-B14F-4D97-AF65-F5344CB8AC3E}">
        <p14:creationId xmlns:p14="http://schemas.microsoft.com/office/powerpoint/2010/main" val="18067090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Контакты</a:t>
            </a:r>
            <a:endParaRPr lang="ru-RU" dirty="0"/>
          </a:p>
        </p:txBody>
      </p:sp>
      <p:sp>
        <p:nvSpPr>
          <p:cNvPr id="5" name="Объект 4"/>
          <p:cNvSpPr>
            <a:spLocks noGrp="1"/>
          </p:cNvSpPr>
          <p:nvPr>
            <p:ph idx="1"/>
          </p:nvPr>
        </p:nvSpPr>
        <p:spPr>
          <a:xfrm>
            <a:off x="1056000" y="4149138"/>
            <a:ext cx="10297800" cy="1524200"/>
          </a:xfrm>
        </p:spPr>
        <p:txBody>
          <a:bodyPr/>
          <a:lstStyle/>
          <a:p>
            <a:r>
              <a:rPr lang="ru-RU" dirty="0" smtClean="0">
                <a:latin typeface="+mn-lt"/>
              </a:rPr>
              <a:t>Мария Горелкина</a:t>
            </a:r>
          </a:p>
          <a:p>
            <a:pPr lvl="1"/>
            <a:r>
              <a:rPr lang="en-US" dirty="0" smtClean="0">
                <a:solidFill>
                  <a:schemeClr val="bg1"/>
                </a:solidFill>
              </a:rPr>
              <a:t>Microsoft</a:t>
            </a:r>
          </a:p>
          <a:p>
            <a:pPr lvl="1"/>
            <a:r>
              <a:rPr lang="en-US" dirty="0" smtClean="0">
                <a:solidFill>
                  <a:schemeClr val="bg1"/>
                </a:solidFill>
              </a:rPr>
              <a:t>magore@microsoft.com &amp; @</a:t>
            </a:r>
            <a:r>
              <a:rPr lang="en-US" dirty="0" err="1" smtClean="0">
                <a:solidFill>
                  <a:schemeClr val="bg1"/>
                </a:solidFill>
              </a:rPr>
              <a:t>MariaGorelkina</a:t>
            </a:r>
            <a:endParaRPr lang="ru-RU" dirty="0">
              <a:solidFill>
                <a:schemeClr val="bg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000" y="1856275"/>
            <a:ext cx="1923818" cy="1706400"/>
          </a:xfrm>
          <a:prstGeom prst="wedgeEllipseCallout">
            <a:avLst>
              <a:gd name="adj1" fmla="val -46497"/>
              <a:gd name="adj2" fmla="val 50046"/>
            </a:avLst>
          </a:prstGeom>
        </p:spPr>
      </p:pic>
    </p:spTree>
    <p:extLst>
      <p:ext uri="{BB962C8B-B14F-4D97-AF65-F5344CB8AC3E}">
        <p14:creationId xmlns:p14="http://schemas.microsoft.com/office/powerpoint/2010/main" val="6069407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57954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idx="4294967295"/>
          </p:nvPr>
        </p:nvSpPr>
        <p:spPr>
          <a:xfrm>
            <a:off x="445477" y="2832344"/>
            <a:ext cx="11636375" cy="958850"/>
          </a:xfrm>
        </p:spPr>
        <p:txBody>
          <a:bodyPr/>
          <a:lstStyle/>
          <a:p>
            <a:r>
              <a:rPr lang="ru-RU" dirty="0" smtClean="0"/>
              <a:t>Где расположены файлы</a:t>
            </a:r>
            <a:r>
              <a:rPr lang="en-GB" dirty="0" smtClean="0"/>
              <a:t>?</a:t>
            </a:r>
            <a:endParaRPr lang="en-GB" dirty="0"/>
          </a:p>
        </p:txBody>
      </p:sp>
    </p:spTree>
    <p:extLst>
      <p:ext uri="{BB962C8B-B14F-4D97-AF65-F5344CB8AC3E}">
        <p14:creationId xmlns:p14="http://schemas.microsoft.com/office/powerpoint/2010/main" val="11211627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223157" y="211091"/>
            <a:ext cx="11652250" cy="982662"/>
          </a:xfrm>
        </p:spPr>
        <p:txBody>
          <a:bodyPr/>
          <a:lstStyle/>
          <a:p>
            <a:r>
              <a:rPr lang="ru-RU" sz="4000" dirty="0"/>
              <a:t>Д</a:t>
            </a:r>
            <a:r>
              <a:rPr lang="ru-RU" sz="4000" dirty="0" smtClean="0"/>
              <a:t>оступ к данным из приложения</a:t>
            </a:r>
            <a:endParaRPr lang="en-GB" sz="4000" dirty="0"/>
          </a:p>
        </p:txBody>
      </p:sp>
      <p:sp>
        <p:nvSpPr>
          <p:cNvPr id="64" name="Rounded Rectangle 63"/>
          <p:cNvSpPr/>
          <p:nvPr/>
        </p:nvSpPr>
        <p:spPr bwMode="auto">
          <a:xfrm>
            <a:off x="2100770" y="3697401"/>
            <a:ext cx="1490790" cy="88475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ru-RU" sz="1400" dirty="0" smtClean="0">
              <a:gradFill>
                <a:gsLst>
                  <a:gs pos="0">
                    <a:srgbClr val="FFFFFF"/>
                  </a:gs>
                  <a:gs pos="100000">
                    <a:srgbClr val="FFFFFF"/>
                  </a:gs>
                </a:gsLst>
                <a:lin ang="5400000" scaled="0"/>
              </a:gradFill>
              <a:ea typeface="Segoe UI" pitchFamily="34" charset="0"/>
              <a:cs typeface="Segoe UI" pitchFamily="34" charset="0"/>
            </a:endParaRPr>
          </a:p>
          <a:p>
            <a:pPr algn="ctr" defTabSz="914102" fontAlgn="base">
              <a:lnSpc>
                <a:spcPct val="90000"/>
              </a:lnSpc>
              <a:spcBef>
                <a:spcPct val="0"/>
              </a:spcBef>
              <a:spcAft>
                <a:spcPct val="0"/>
              </a:spcAft>
            </a:pPr>
            <a:r>
              <a:rPr lang="ru-RU" sz="1400" dirty="0" smtClean="0">
                <a:gradFill>
                  <a:gsLst>
                    <a:gs pos="0">
                      <a:srgbClr val="FFFFFF"/>
                    </a:gs>
                    <a:gs pos="100000">
                      <a:srgbClr val="FFFFFF"/>
                    </a:gs>
                  </a:gsLst>
                  <a:lin ang="5400000" scaled="0"/>
                </a:gradFill>
                <a:ea typeface="Segoe UI" pitchFamily="34" charset="0"/>
                <a:cs typeface="Segoe UI" pitchFamily="34" charset="0"/>
              </a:rPr>
              <a:t>Приложение</a:t>
            </a:r>
            <a:endParaRPr lang="en-GB" sz="1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p:cNvGrpSpPr>
            <a:grpSpLocks noChangeAspect="1"/>
          </p:cNvGrpSpPr>
          <p:nvPr/>
        </p:nvGrpSpPr>
        <p:grpSpPr>
          <a:xfrm>
            <a:off x="307069" y="3973211"/>
            <a:ext cx="1760360" cy="700389"/>
            <a:chOff x="618328" y="5427583"/>
            <a:chExt cx="2483983" cy="988295"/>
          </a:xfrm>
        </p:grpSpPr>
        <p:sp>
          <p:nvSpPr>
            <p:cNvPr id="67" name="Flowchart: Magnetic Disk 66"/>
            <p:cNvSpPr/>
            <p:nvPr/>
          </p:nvSpPr>
          <p:spPr bwMode="auto">
            <a:xfrm>
              <a:off x="618328" y="5427583"/>
              <a:ext cx="1482442" cy="988295"/>
            </a:xfrm>
            <a:prstGeom prst="flowChartMagneticDisk">
              <a:avLst/>
            </a:prstGeom>
            <a:solidFill>
              <a:schemeClr val="tx2">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72000"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ru-RU" sz="900" dirty="0" smtClean="0">
                  <a:solidFill>
                    <a:schemeClr val="bg1"/>
                  </a:solidFill>
                  <a:ea typeface="Segoe UI" pitchFamily="34" charset="0"/>
                  <a:cs typeface="Segoe UI" pitchFamily="34" charset="0"/>
                </a:rPr>
                <a:t>Папка приложения</a:t>
              </a:r>
              <a:endParaRPr lang="en-GB" sz="900" dirty="0">
                <a:solidFill>
                  <a:schemeClr val="bg1"/>
                </a:solidFill>
                <a:ea typeface="Segoe UI" pitchFamily="34" charset="0"/>
                <a:cs typeface="Segoe UI" pitchFamily="34" charset="0"/>
              </a:endParaRPr>
            </a:p>
          </p:txBody>
        </p:sp>
        <p:cxnSp>
          <p:nvCxnSpPr>
            <p:cNvPr id="68" name="Straight Arrow Connector 67"/>
            <p:cNvCxnSpPr>
              <a:stCxn id="67" idx="4"/>
            </p:cNvCxnSpPr>
            <p:nvPr/>
          </p:nvCxnSpPr>
          <p:spPr>
            <a:xfrm>
              <a:off x="2100771" y="5921730"/>
              <a:ext cx="954493"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204933" y="5427583"/>
              <a:ext cx="897378" cy="604158"/>
            </a:xfrm>
            <a:prstGeom prst="rect">
              <a:avLst/>
            </a:prstGeom>
            <a:noFill/>
          </p:spPr>
          <p:txBody>
            <a:bodyPr wrap="square" lIns="179285" tIns="143428" rIns="179285" bIns="143428" rtlCol="0">
              <a:spAutoFit/>
            </a:bodyPr>
            <a:lstStyle/>
            <a:p>
              <a:pPr>
                <a:lnSpc>
                  <a:spcPct val="90000"/>
                </a:lnSpc>
              </a:pPr>
              <a:r>
                <a:rPr lang="en-GB" sz="1000" dirty="0">
                  <a:gradFill>
                    <a:gsLst>
                      <a:gs pos="2917">
                        <a:schemeClr val="tx1"/>
                      </a:gs>
                      <a:gs pos="30000">
                        <a:schemeClr val="tx1"/>
                      </a:gs>
                    </a:gsLst>
                    <a:lin ang="5400000" scaled="0"/>
                  </a:gradFill>
                </a:rPr>
                <a:t>r/o</a:t>
              </a:r>
              <a:endParaRPr lang="en-GB" sz="500" dirty="0">
                <a:gradFill>
                  <a:gsLst>
                    <a:gs pos="2917">
                      <a:schemeClr val="tx1"/>
                    </a:gs>
                    <a:gs pos="30000">
                      <a:schemeClr val="tx1"/>
                    </a:gs>
                  </a:gsLst>
                  <a:lin ang="5400000" scaled="0"/>
                </a:gradFill>
              </a:endParaRPr>
            </a:p>
          </p:txBody>
        </p:sp>
      </p:grpSp>
      <p:sp>
        <p:nvSpPr>
          <p:cNvPr id="70" name="Snip Diagonal Corner Rectangle 69"/>
          <p:cNvSpPr/>
          <p:nvPr/>
        </p:nvSpPr>
        <p:spPr bwMode="auto">
          <a:xfrm>
            <a:off x="2392243" y="5222565"/>
            <a:ext cx="945753" cy="534243"/>
          </a:xfrm>
          <a:prstGeom prst="snip2Diag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72000"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800" dirty="0" smtClean="0">
                <a:solidFill>
                  <a:schemeClr val="bg1"/>
                </a:solidFill>
                <a:ea typeface="Segoe UI" pitchFamily="34" charset="0"/>
                <a:cs typeface="Segoe UI" pitchFamily="34" charset="0"/>
              </a:rPr>
              <a:t>Removable</a:t>
            </a:r>
          </a:p>
          <a:p>
            <a:pPr algn="ctr" defTabSz="914102" fontAlgn="base">
              <a:lnSpc>
                <a:spcPct val="90000"/>
              </a:lnSpc>
              <a:spcBef>
                <a:spcPct val="0"/>
              </a:spcBef>
              <a:spcAft>
                <a:spcPct val="0"/>
              </a:spcAft>
            </a:pPr>
            <a:r>
              <a:rPr lang="en-GB" sz="800" dirty="0" smtClean="0">
                <a:solidFill>
                  <a:schemeClr val="bg1"/>
                </a:solidFill>
                <a:ea typeface="Segoe UI" pitchFamily="34" charset="0"/>
                <a:cs typeface="Segoe UI" pitchFamily="34" charset="0"/>
              </a:rPr>
              <a:t>Storage</a:t>
            </a:r>
            <a:br>
              <a:rPr lang="en-GB" sz="800" dirty="0" smtClean="0">
                <a:solidFill>
                  <a:schemeClr val="bg1"/>
                </a:solidFill>
                <a:ea typeface="Segoe UI" pitchFamily="34" charset="0"/>
                <a:cs typeface="Segoe UI" pitchFamily="34" charset="0"/>
              </a:rPr>
            </a:br>
            <a:r>
              <a:rPr lang="en-GB" sz="800" dirty="0" smtClean="0">
                <a:solidFill>
                  <a:schemeClr val="bg1"/>
                </a:solidFill>
                <a:ea typeface="Segoe UI" pitchFamily="34" charset="0"/>
                <a:cs typeface="Segoe UI" pitchFamily="34" charset="0"/>
              </a:rPr>
              <a:t> (SD Card)</a:t>
            </a:r>
            <a:endParaRPr lang="en-GB" sz="800" dirty="0">
              <a:solidFill>
                <a:schemeClr val="bg1"/>
              </a:solidFill>
              <a:ea typeface="Segoe UI" pitchFamily="34" charset="0"/>
              <a:cs typeface="Segoe UI" pitchFamily="34" charset="0"/>
            </a:endParaRPr>
          </a:p>
        </p:txBody>
      </p:sp>
      <p:cxnSp>
        <p:nvCxnSpPr>
          <p:cNvPr id="71" name="Straight Arrow Connector 70"/>
          <p:cNvCxnSpPr/>
          <p:nvPr/>
        </p:nvCxnSpPr>
        <p:spPr>
          <a:xfrm>
            <a:off x="2865120" y="4673600"/>
            <a:ext cx="0" cy="49784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1745073" y="3084855"/>
            <a:ext cx="531619" cy="428157"/>
          </a:xfrm>
          <a:prstGeom prst="rect">
            <a:avLst/>
          </a:prstGeom>
          <a:noFill/>
        </p:spPr>
        <p:txBody>
          <a:bodyPr wrap="square" lIns="179285" tIns="143428" rIns="179285" bIns="143428" rtlCol="0">
            <a:spAutoFit/>
          </a:bodyPr>
          <a:lstStyle/>
          <a:p>
            <a:pPr>
              <a:lnSpc>
                <a:spcPct val="90000"/>
              </a:lnSpc>
            </a:pPr>
            <a:r>
              <a:rPr lang="en-GB" sz="1000" dirty="0">
                <a:gradFill>
                  <a:gsLst>
                    <a:gs pos="2917">
                      <a:schemeClr val="tx1"/>
                    </a:gs>
                    <a:gs pos="30000">
                      <a:schemeClr val="tx1"/>
                    </a:gs>
                  </a:gsLst>
                  <a:lin ang="5400000" scaled="0"/>
                </a:gradFill>
              </a:rPr>
              <a:t>r/w</a:t>
            </a:r>
            <a:endParaRPr lang="en-GB" sz="900" dirty="0">
              <a:gradFill>
                <a:gsLst>
                  <a:gs pos="2917">
                    <a:schemeClr val="tx1"/>
                  </a:gs>
                  <a:gs pos="30000">
                    <a:schemeClr val="tx1"/>
                  </a:gs>
                </a:gsLst>
                <a:lin ang="5400000" scaled="0"/>
              </a:gradFill>
            </a:endParaRPr>
          </a:p>
        </p:txBody>
      </p:sp>
      <p:cxnSp>
        <p:nvCxnSpPr>
          <p:cNvPr id="74" name="Straight Arrow Connector 73"/>
          <p:cNvCxnSpPr/>
          <p:nvPr/>
        </p:nvCxnSpPr>
        <p:spPr>
          <a:xfrm>
            <a:off x="1611259" y="3214540"/>
            <a:ext cx="489511" cy="448832"/>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223157" y="2419170"/>
            <a:ext cx="1440573" cy="1119518"/>
            <a:chOff x="307069" y="1877682"/>
            <a:chExt cx="1440573" cy="1119518"/>
          </a:xfrm>
        </p:grpSpPr>
        <p:sp>
          <p:nvSpPr>
            <p:cNvPr id="72" name="Flowchart: Magnetic Disk 71"/>
            <p:cNvSpPr/>
            <p:nvPr/>
          </p:nvSpPr>
          <p:spPr bwMode="auto">
            <a:xfrm>
              <a:off x="623240" y="1877682"/>
              <a:ext cx="1124402" cy="564559"/>
            </a:xfrm>
            <a:prstGeom prst="flowChartMagneticDisk">
              <a:avLst/>
            </a:prstGeom>
            <a:solidFill>
              <a:schemeClr val="accent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100" dirty="0">
                  <a:solidFill>
                    <a:schemeClr val="accent4"/>
                  </a:solidFill>
                  <a:ea typeface="Segoe UI" pitchFamily="34" charset="0"/>
                  <a:cs typeface="Segoe UI" pitchFamily="34" charset="0"/>
                </a:rPr>
                <a:t>App data Folders</a:t>
              </a:r>
            </a:p>
          </p:txBody>
        </p:sp>
        <p:sp>
          <p:nvSpPr>
            <p:cNvPr id="75" name="Flowchart: Magnetic Disk 74"/>
            <p:cNvSpPr/>
            <p:nvPr/>
          </p:nvSpPr>
          <p:spPr bwMode="auto">
            <a:xfrm>
              <a:off x="489756" y="2108713"/>
              <a:ext cx="1124402" cy="564559"/>
            </a:xfrm>
            <a:prstGeom prst="flowChartMagneticDisk">
              <a:avLst/>
            </a:prstGeom>
            <a:solidFill>
              <a:schemeClr val="accent1">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100" dirty="0">
                  <a:solidFill>
                    <a:schemeClr val="accent4"/>
                  </a:solidFill>
                  <a:ea typeface="Segoe UI" pitchFamily="34" charset="0"/>
                  <a:cs typeface="Segoe UI" pitchFamily="34" charset="0"/>
                </a:rPr>
                <a:t>App data Folders</a:t>
              </a:r>
            </a:p>
          </p:txBody>
        </p:sp>
        <p:sp>
          <p:nvSpPr>
            <p:cNvPr id="76" name="Flowchart: Magnetic Disk 75"/>
            <p:cNvSpPr/>
            <p:nvPr/>
          </p:nvSpPr>
          <p:spPr bwMode="auto">
            <a:xfrm>
              <a:off x="307069" y="2432641"/>
              <a:ext cx="1124402" cy="564559"/>
            </a:xfrm>
            <a:prstGeom prst="flowChartMagneticDisk">
              <a:avLst/>
            </a:prstGeom>
            <a:solidFill>
              <a:schemeClr val="tx2">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72000"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900" dirty="0">
                <a:solidFill>
                  <a:schemeClr val="accent4"/>
                </a:solidFill>
                <a:ea typeface="Segoe UI" pitchFamily="34" charset="0"/>
                <a:cs typeface="Segoe UI" pitchFamily="34" charset="0"/>
              </a:endParaRPr>
            </a:p>
          </p:txBody>
        </p:sp>
      </p:grpSp>
      <p:sp>
        <p:nvSpPr>
          <p:cNvPr id="32" name="TextBox 31"/>
          <p:cNvSpPr txBox="1"/>
          <p:nvPr/>
        </p:nvSpPr>
        <p:spPr>
          <a:xfrm>
            <a:off x="324831" y="3050195"/>
            <a:ext cx="932583" cy="595548"/>
          </a:xfrm>
          <a:prstGeom prst="rect">
            <a:avLst/>
          </a:prstGeom>
          <a:noFill/>
        </p:spPr>
        <p:txBody>
          <a:bodyPr wrap="square" lIns="137160" tIns="109728" rIns="137160" bIns="109728" rtlCol="0">
            <a:spAutoFit/>
          </a:bodyPr>
          <a:lstStyle/>
          <a:p>
            <a:pPr algn="ctr">
              <a:lnSpc>
                <a:spcPct val="90000"/>
              </a:lnSpc>
              <a:spcBef>
                <a:spcPts val="600"/>
              </a:spcBef>
            </a:pPr>
            <a:r>
              <a:rPr lang="ru-RU" sz="900" dirty="0">
                <a:solidFill>
                  <a:schemeClr val="bg1"/>
                </a:solidFill>
                <a:ea typeface="Segoe UI" pitchFamily="34" charset="0"/>
                <a:cs typeface="Segoe UI" pitchFamily="34" charset="0"/>
              </a:rPr>
              <a:t>Папки с данными </a:t>
            </a:r>
            <a:r>
              <a:rPr lang="ru-RU" sz="900" dirty="0" smtClean="0">
                <a:solidFill>
                  <a:schemeClr val="bg1"/>
                </a:solidFill>
                <a:ea typeface="Segoe UI" pitchFamily="34" charset="0"/>
                <a:cs typeface="Segoe UI" pitchFamily="34" charset="0"/>
              </a:rPr>
              <a:t>приложения</a:t>
            </a:r>
            <a:endParaRPr lang="en-GB" sz="900" dirty="0">
              <a:solidFill>
                <a:schemeClr val="bg1"/>
              </a:solidFill>
              <a:ea typeface="Segoe UI" pitchFamily="34" charset="0"/>
              <a:cs typeface="Segoe UI" pitchFamily="34" charset="0"/>
            </a:endParaRPr>
          </a:p>
        </p:txBody>
      </p:sp>
      <p:sp>
        <p:nvSpPr>
          <p:cNvPr id="78" name="TextBox 77"/>
          <p:cNvSpPr txBox="1"/>
          <p:nvPr/>
        </p:nvSpPr>
        <p:spPr>
          <a:xfrm>
            <a:off x="436324" y="2840049"/>
            <a:ext cx="991286" cy="455857"/>
          </a:xfrm>
          <a:prstGeom prst="rect">
            <a:avLst/>
          </a:prstGeom>
          <a:noFill/>
        </p:spPr>
        <p:txBody>
          <a:bodyPr wrap="square" lIns="179285" tIns="143428" rIns="179285" bIns="143428" rtlCol="0">
            <a:spAutoFit/>
          </a:bodyPr>
          <a:lstStyle/>
          <a:p>
            <a:pPr>
              <a:lnSpc>
                <a:spcPct val="90000"/>
              </a:lnSpc>
            </a:pPr>
            <a:r>
              <a:rPr lang="en-GB" sz="1200" dirty="0">
                <a:solidFill>
                  <a:schemeClr val="bg1"/>
                </a:solidFill>
              </a:rPr>
              <a:t>Local</a:t>
            </a:r>
          </a:p>
        </p:txBody>
      </p:sp>
      <p:sp>
        <p:nvSpPr>
          <p:cNvPr id="79" name="TextBox 78"/>
          <p:cNvSpPr txBox="1"/>
          <p:nvPr/>
        </p:nvSpPr>
        <p:spPr>
          <a:xfrm>
            <a:off x="490103" y="2517581"/>
            <a:ext cx="1352825" cy="455857"/>
          </a:xfrm>
          <a:prstGeom prst="rect">
            <a:avLst/>
          </a:prstGeom>
          <a:noFill/>
        </p:spPr>
        <p:txBody>
          <a:bodyPr wrap="square" lIns="179285" tIns="143428" rIns="179285" bIns="143428" rtlCol="0">
            <a:spAutoFit/>
          </a:bodyPr>
          <a:lstStyle/>
          <a:p>
            <a:pPr>
              <a:lnSpc>
                <a:spcPct val="90000"/>
              </a:lnSpc>
            </a:pPr>
            <a:r>
              <a:rPr lang="en-GB" sz="1200" dirty="0">
                <a:solidFill>
                  <a:schemeClr val="bg1"/>
                </a:solidFill>
              </a:rPr>
              <a:t>Roaming</a:t>
            </a:r>
          </a:p>
        </p:txBody>
      </p:sp>
      <p:sp>
        <p:nvSpPr>
          <p:cNvPr id="80" name="TextBox 79"/>
          <p:cNvSpPr txBox="1"/>
          <p:nvPr/>
        </p:nvSpPr>
        <p:spPr>
          <a:xfrm>
            <a:off x="752972" y="2274475"/>
            <a:ext cx="991286" cy="455857"/>
          </a:xfrm>
          <a:prstGeom prst="rect">
            <a:avLst/>
          </a:prstGeom>
          <a:noFill/>
        </p:spPr>
        <p:txBody>
          <a:bodyPr wrap="square" lIns="179285" tIns="143428" rIns="179285" bIns="143428" rtlCol="0">
            <a:spAutoFit/>
          </a:bodyPr>
          <a:lstStyle/>
          <a:p>
            <a:pPr>
              <a:lnSpc>
                <a:spcPct val="90000"/>
              </a:lnSpc>
            </a:pPr>
            <a:r>
              <a:rPr lang="en-GB" sz="1200" dirty="0">
                <a:solidFill>
                  <a:schemeClr val="bg1"/>
                </a:solidFill>
              </a:rPr>
              <a:t>Temp</a:t>
            </a:r>
          </a:p>
        </p:txBody>
      </p:sp>
      <p:sp>
        <p:nvSpPr>
          <p:cNvPr id="81" name="Flowchart: Magnetic Disk 80"/>
          <p:cNvSpPr/>
          <p:nvPr/>
        </p:nvSpPr>
        <p:spPr bwMode="auto">
          <a:xfrm>
            <a:off x="1766734" y="1869765"/>
            <a:ext cx="824065" cy="544743"/>
          </a:xfrm>
          <a:prstGeom prst="flowChartMagneticDisk">
            <a:avLst/>
          </a:prstGeom>
          <a:solidFill>
            <a:schemeClr val="accent3">
              <a:lumMod val="7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0"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ru-RU" sz="800" dirty="0" smtClean="0">
              <a:solidFill>
                <a:schemeClr val="bg1">
                  <a:lumMod val="95000"/>
                </a:schemeClr>
              </a:solidFill>
              <a:ea typeface="Segoe UI" pitchFamily="34" charset="0"/>
              <a:cs typeface="Segoe UI" pitchFamily="34" charset="0"/>
            </a:endParaRPr>
          </a:p>
        </p:txBody>
      </p:sp>
      <p:cxnSp>
        <p:nvCxnSpPr>
          <p:cNvPr id="82" name="Straight Arrow Connector 81"/>
          <p:cNvCxnSpPr/>
          <p:nvPr/>
        </p:nvCxnSpPr>
        <p:spPr>
          <a:xfrm flipH="1" flipV="1">
            <a:off x="2181783" y="2502403"/>
            <a:ext cx="336549" cy="1030788"/>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2310302" y="2718401"/>
            <a:ext cx="610490" cy="428157"/>
          </a:xfrm>
          <a:prstGeom prst="rect">
            <a:avLst/>
          </a:prstGeom>
          <a:noFill/>
        </p:spPr>
        <p:txBody>
          <a:bodyPr wrap="square" lIns="179285" tIns="143428" rIns="179285" bIns="143428" rtlCol="0">
            <a:spAutoFit/>
          </a:bodyPr>
          <a:lstStyle/>
          <a:p>
            <a:pPr>
              <a:lnSpc>
                <a:spcPct val="90000"/>
              </a:lnSpc>
            </a:pPr>
            <a:r>
              <a:rPr lang="en-GB" sz="1000" dirty="0">
                <a:gradFill>
                  <a:gsLst>
                    <a:gs pos="2917">
                      <a:schemeClr val="tx1"/>
                    </a:gs>
                    <a:gs pos="30000">
                      <a:schemeClr val="tx1"/>
                    </a:gs>
                  </a:gsLst>
                  <a:lin ang="5400000" scaled="0"/>
                </a:gradFill>
              </a:rPr>
              <a:t>r/w</a:t>
            </a:r>
            <a:endParaRPr lang="en-GB" sz="900" dirty="0">
              <a:gradFill>
                <a:gsLst>
                  <a:gs pos="2917">
                    <a:schemeClr val="tx1"/>
                  </a:gs>
                  <a:gs pos="30000">
                    <a:schemeClr val="tx1"/>
                  </a:gs>
                </a:gsLst>
                <a:lin ang="5400000" scaled="0"/>
              </a:gradFill>
            </a:endParaRPr>
          </a:p>
        </p:txBody>
      </p:sp>
      <p:grpSp>
        <p:nvGrpSpPr>
          <p:cNvPr id="42" name="Group 41"/>
          <p:cNvGrpSpPr/>
          <p:nvPr/>
        </p:nvGrpSpPr>
        <p:grpSpPr>
          <a:xfrm>
            <a:off x="2357342" y="1166495"/>
            <a:ext cx="958396" cy="624420"/>
            <a:chOff x="2355379" y="1200594"/>
            <a:chExt cx="885037" cy="668901"/>
          </a:xfrm>
        </p:grpSpPr>
        <p:sp>
          <p:nvSpPr>
            <p:cNvPr id="84" name="Flowchart: Magnetic Disk 83"/>
            <p:cNvSpPr/>
            <p:nvPr/>
          </p:nvSpPr>
          <p:spPr bwMode="auto">
            <a:xfrm>
              <a:off x="2355379" y="1246955"/>
              <a:ext cx="885037" cy="622540"/>
            </a:xfrm>
            <a:prstGeom prst="flowChartMagneticDisk">
              <a:avLst/>
            </a:prstGeom>
            <a:solidFill>
              <a:schemeClr val="tx2">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08000"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900" dirty="0">
                <a:solidFill>
                  <a:schemeClr val="bg1"/>
                </a:solidFill>
                <a:ea typeface="Segoe UI" pitchFamily="34" charset="0"/>
                <a:cs typeface="Segoe UI" pitchFamily="34" charset="0"/>
              </a:endParaRPr>
            </a:p>
          </p:txBody>
        </p:sp>
        <p:pic>
          <p:nvPicPr>
            <p:cNvPr id="85" name="Picture 8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8210" y="1200594"/>
              <a:ext cx="561930" cy="280966"/>
            </a:xfrm>
            <a:prstGeom prst="rect">
              <a:avLst/>
            </a:prstGeom>
          </p:spPr>
        </p:pic>
      </p:grpSp>
      <p:cxnSp>
        <p:nvCxnSpPr>
          <p:cNvPr id="86" name="Straight Arrow Connector 85"/>
          <p:cNvCxnSpPr/>
          <p:nvPr/>
        </p:nvCxnSpPr>
        <p:spPr>
          <a:xfrm flipH="1" flipV="1">
            <a:off x="2865119" y="1831519"/>
            <a:ext cx="18911" cy="1681493"/>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857187" y="2705470"/>
            <a:ext cx="635332" cy="435082"/>
          </a:xfrm>
          <a:prstGeom prst="rect">
            <a:avLst/>
          </a:prstGeom>
          <a:noFill/>
        </p:spPr>
        <p:txBody>
          <a:bodyPr wrap="square" lIns="179285" tIns="143428" rIns="179285" bIns="143428" rtlCol="0">
            <a:spAutoFit/>
          </a:bodyPr>
          <a:lstStyle/>
          <a:p>
            <a:pPr>
              <a:lnSpc>
                <a:spcPct val="90000"/>
              </a:lnSpc>
            </a:pPr>
            <a:r>
              <a:rPr lang="en-GB" sz="1050" dirty="0">
                <a:gradFill>
                  <a:gsLst>
                    <a:gs pos="2917">
                      <a:schemeClr val="tx1"/>
                    </a:gs>
                    <a:gs pos="30000">
                      <a:schemeClr val="tx1"/>
                    </a:gs>
                  </a:gsLst>
                  <a:lin ang="5400000" scaled="0"/>
                </a:gradFill>
              </a:rPr>
              <a:t>r/w</a:t>
            </a:r>
          </a:p>
        </p:txBody>
      </p:sp>
      <p:sp>
        <p:nvSpPr>
          <p:cNvPr id="89" name="TextBox 88"/>
          <p:cNvSpPr txBox="1"/>
          <p:nvPr/>
        </p:nvSpPr>
        <p:spPr>
          <a:xfrm>
            <a:off x="1695870" y="1990906"/>
            <a:ext cx="972349" cy="470898"/>
          </a:xfrm>
          <a:prstGeom prst="rect">
            <a:avLst/>
          </a:prstGeom>
          <a:noFill/>
        </p:spPr>
        <p:txBody>
          <a:bodyPr wrap="square" lIns="137160" tIns="109728" rIns="137160" bIns="109728" rtlCol="0">
            <a:spAutoFit/>
          </a:bodyPr>
          <a:lstStyle/>
          <a:p>
            <a:pPr algn="ctr">
              <a:lnSpc>
                <a:spcPct val="90000"/>
              </a:lnSpc>
              <a:spcBef>
                <a:spcPts val="600"/>
              </a:spcBef>
            </a:pPr>
            <a:r>
              <a:rPr lang="ru-RU" sz="900" dirty="0">
                <a:solidFill>
                  <a:schemeClr val="bg1">
                    <a:lumMod val="95000"/>
                  </a:schemeClr>
                </a:solidFill>
                <a:ea typeface="Segoe UI" pitchFamily="34" charset="0"/>
                <a:cs typeface="Segoe UI" pitchFamily="34" charset="0"/>
              </a:rPr>
              <a:t>Общая папка </a:t>
            </a:r>
            <a:r>
              <a:rPr lang="ru-RU" sz="900" dirty="0" smtClean="0">
                <a:solidFill>
                  <a:schemeClr val="bg1">
                    <a:lumMod val="95000"/>
                  </a:schemeClr>
                </a:solidFill>
                <a:ea typeface="Segoe UI" pitchFamily="34" charset="0"/>
                <a:cs typeface="Segoe UI" pitchFamily="34" charset="0"/>
              </a:rPr>
              <a:t>автора</a:t>
            </a:r>
            <a:endParaRPr lang="en-GB" sz="900" dirty="0">
              <a:solidFill>
                <a:schemeClr val="bg1">
                  <a:lumMod val="95000"/>
                </a:schemeClr>
              </a:solidFill>
              <a:ea typeface="Segoe UI" pitchFamily="34" charset="0"/>
              <a:cs typeface="Segoe UI" pitchFamily="34" charset="0"/>
            </a:endParaRPr>
          </a:p>
        </p:txBody>
      </p:sp>
      <p:sp>
        <p:nvSpPr>
          <p:cNvPr id="90" name="Cloud 89"/>
          <p:cNvSpPr/>
          <p:nvPr/>
        </p:nvSpPr>
        <p:spPr bwMode="auto">
          <a:xfrm>
            <a:off x="3473163" y="1632559"/>
            <a:ext cx="1336805" cy="902764"/>
          </a:xfrm>
          <a:prstGeom prst="cloud">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ru-RU" sz="1200" dirty="0" smtClean="0">
                <a:gradFill>
                  <a:gsLst>
                    <a:gs pos="0">
                      <a:srgbClr val="FFFFFF"/>
                    </a:gs>
                    <a:gs pos="100000">
                      <a:srgbClr val="FFFFFF"/>
                    </a:gs>
                  </a:gsLst>
                  <a:lin ang="5400000" scaled="0"/>
                </a:gradFill>
                <a:ea typeface="Segoe UI" pitchFamily="34" charset="0"/>
                <a:cs typeface="Segoe UI" pitchFamily="34" charset="0"/>
              </a:rPr>
              <a:t>Облако</a:t>
            </a:r>
            <a:endParaRPr lang="en-GB" sz="1200" dirty="0">
              <a:gradFill>
                <a:gsLst>
                  <a:gs pos="0">
                    <a:srgbClr val="FFFFFF"/>
                  </a:gs>
                  <a:gs pos="100000">
                    <a:srgbClr val="FFFFFF"/>
                  </a:gs>
                </a:gsLst>
                <a:lin ang="5400000" scaled="0"/>
              </a:gradFill>
              <a:ea typeface="Segoe UI" pitchFamily="34" charset="0"/>
              <a:cs typeface="Segoe UI" pitchFamily="34" charset="0"/>
            </a:endParaRPr>
          </a:p>
        </p:txBody>
      </p:sp>
      <p:cxnSp>
        <p:nvCxnSpPr>
          <p:cNvPr id="91" name="Straight Arrow Connector 90"/>
          <p:cNvCxnSpPr/>
          <p:nvPr/>
        </p:nvCxnSpPr>
        <p:spPr>
          <a:xfrm flipV="1">
            <a:off x="3186272" y="2502405"/>
            <a:ext cx="424845" cy="1010607"/>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2281301" y="1350501"/>
            <a:ext cx="1167636" cy="797141"/>
          </a:xfrm>
          <a:prstGeom prst="rect">
            <a:avLst/>
          </a:prstGeom>
          <a:noFill/>
        </p:spPr>
        <p:txBody>
          <a:bodyPr wrap="square" lIns="137160" tIns="109728" rIns="137160" bIns="109728" rtlCol="0">
            <a:spAutoFit/>
          </a:bodyPr>
          <a:lstStyle/>
          <a:p>
            <a:pPr algn="ctr">
              <a:lnSpc>
                <a:spcPct val="90000"/>
              </a:lnSpc>
              <a:spcBef>
                <a:spcPts val="600"/>
              </a:spcBef>
            </a:pPr>
            <a:r>
              <a:rPr lang="ru-RU" sz="900" dirty="0">
                <a:solidFill>
                  <a:schemeClr val="bg1"/>
                </a:solidFill>
                <a:ea typeface="Segoe UI" pitchFamily="34" charset="0"/>
                <a:cs typeface="Segoe UI" pitchFamily="34" charset="0"/>
              </a:rPr>
              <a:t>Данные учетных записей</a:t>
            </a:r>
            <a:endParaRPr lang="en-GB" sz="900" dirty="0">
              <a:solidFill>
                <a:schemeClr val="bg1"/>
              </a:solidFill>
              <a:ea typeface="Segoe UI" pitchFamily="34" charset="0"/>
              <a:cs typeface="Segoe UI" pitchFamily="34" charset="0"/>
            </a:endParaRPr>
          </a:p>
          <a:p>
            <a:pPr>
              <a:lnSpc>
                <a:spcPct val="90000"/>
              </a:lnSpc>
              <a:spcBef>
                <a:spcPts val="600"/>
              </a:spcBef>
            </a:pPr>
            <a:endParaRPr lang="ru-RU" dirty="0" err="1" smtClean="0"/>
          </a:p>
        </p:txBody>
      </p:sp>
      <p:cxnSp>
        <p:nvCxnSpPr>
          <p:cNvPr id="97" name="Straight Arrow Connector 96"/>
          <p:cNvCxnSpPr/>
          <p:nvPr/>
        </p:nvCxnSpPr>
        <p:spPr>
          <a:xfrm flipV="1">
            <a:off x="3699824" y="3214540"/>
            <a:ext cx="839255" cy="720593"/>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3829045" y="3105378"/>
            <a:ext cx="635332" cy="435082"/>
          </a:xfrm>
          <a:prstGeom prst="rect">
            <a:avLst/>
          </a:prstGeom>
          <a:noFill/>
        </p:spPr>
        <p:txBody>
          <a:bodyPr wrap="square" lIns="179285" tIns="143428" rIns="179285" bIns="143428" rtlCol="0">
            <a:spAutoFit/>
          </a:bodyPr>
          <a:lstStyle/>
          <a:p>
            <a:pPr>
              <a:lnSpc>
                <a:spcPct val="90000"/>
              </a:lnSpc>
            </a:pPr>
            <a:r>
              <a:rPr lang="en-GB" sz="1000" dirty="0">
                <a:gradFill>
                  <a:gsLst>
                    <a:gs pos="2917">
                      <a:schemeClr val="tx1"/>
                    </a:gs>
                    <a:gs pos="30000">
                      <a:schemeClr val="tx1"/>
                    </a:gs>
                  </a:gsLst>
                  <a:lin ang="5400000" scaled="0"/>
                </a:gradFill>
              </a:rPr>
              <a:t>r/w</a:t>
            </a:r>
            <a:endParaRPr lang="en-GB" sz="1176" dirty="0">
              <a:gradFill>
                <a:gsLst>
                  <a:gs pos="2917">
                    <a:schemeClr val="tx1"/>
                  </a:gs>
                  <a:gs pos="30000">
                    <a:schemeClr val="tx1"/>
                  </a:gs>
                </a:gsLst>
                <a:lin ang="5400000" scaled="0"/>
              </a:gradFill>
            </a:endParaRPr>
          </a:p>
        </p:txBody>
      </p:sp>
      <p:sp>
        <p:nvSpPr>
          <p:cNvPr id="99" name="Rounded Rectangle 98"/>
          <p:cNvSpPr/>
          <p:nvPr/>
        </p:nvSpPr>
        <p:spPr bwMode="auto">
          <a:xfrm>
            <a:off x="4703402" y="2567558"/>
            <a:ext cx="1286018" cy="626410"/>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4000" tIns="36000" rIns="144000"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200" dirty="0" smtClean="0">
                <a:gradFill>
                  <a:gsLst>
                    <a:gs pos="0">
                      <a:srgbClr val="FFFFFF"/>
                    </a:gs>
                    <a:gs pos="100000">
                      <a:srgbClr val="FFFFFF"/>
                    </a:gs>
                  </a:gsLst>
                  <a:lin ang="5400000" scaled="0"/>
                </a:gradFill>
                <a:ea typeface="Segoe UI" pitchFamily="34" charset="0"/>
                <a:cs typeface="Segoe UI" pitchFamily="34" charset="0"/>
              </a:rPr>
              <a:t>API </a:t>
            </a:r>
            <a:r>
              <a:rPr lang="ru-RU" sz="1200" dirty="0" smtClean="0">
                <a:gradFill>
                  <a:gsLst>
                    <a:gs pos="0">
                      <a:srgbClr val="FFFFFF"/>
                    </a:gs>
                    <a:gs pos="100000">
                      <a:srgbClr val="FFFFFF"/>
                    </a:gs>
                  </a:gsLst>
                  <a:lin ang="5400000" scaled="0"/>
                </a:gradFill>
                <a:ea typeface="Segoe UI" pitchFamily="34" charset="0"/>
                <a:cs typeface="Segoe UI" pitchFamily="34" charset="0"/>
              </a:rPr>
              <a:t>файловых </a:t>
            </a:r>
            <a:r>
              <a:rPr lang="en-GB" sz="1200" dirty="0" smtClean="0">
                <a:gradFill>
                  <a:gsLst>
                    <a:gs pos="0">
                      <a:srgbClr val="FFFFFF"/>
                    </a:gs>
                    <a:gs pos="100000">
                      <a:srgbClr val="FFFFFF"/>
                    </a:gs>
                  </a:gsLst>
                  <a:lin ang="5400000" scaled="0"/>
                </a:gradFill>
                <a:ea typeface="Segoe UI" pitchFamily="34" charset="0"/>
                <a:cs typeface="Segoe UI" pitchFamily="34" charset="0"/>
              </a:rPr>
              <a:t>Open/Save </a:t>
            </a:r>
            <a:r>
              <a:rPr lang="ru-RU" sz="1200" dirty="0" smtClean="0">
                <a:gradFill>
                  <a:gsLst>
                    <a:gs pos="0">
                      <a:srgbClr val="FFFFFF"/>
                    </a:gs>
                    <a:gs pos="100000">
                      <a:srgbClr val="FFFFFF"/>
                    </a:gs>
                  </a:gsLst>
                  <a:lin ang="5400000" scaled="0"/>
                </a:gradFill>
                <a:ea typeface="Segoe UI" pitchFamily="34" charset="0"/>
                <a:cs typeface="Segoe UI" pitchFamily="34" charset="0"/>
              </a:rPr>
              <a:t>диалогов</a:t>
            </a:r>
            <a:endParaRPr lang="en-GB" dirty="0">
              <a:gradFill>
                <a:gsLst>
                  <a:gs pos="0">
                    <a:srgbClr val="FFFFFF"/>
                  </a:gs>
                  <a:gs pos="100000">
                    <a:srgbClr val="FFFFFF"/>
                  </a:gs>
                </a:gsLst>
                <a:lin ang="5400000" scaled="0"/>
              </a:gradFill>
              <a:ea typeface="Segoe UI" pitchFamily="34" charset="0"/>
              <a:cs typeface="Segoe UI" pitchFamily="34" charset="0"/>
            </a:endParaRPr>
          </a:p>
        </p:txBody>
      </p:sp>
      <p:sp>
        <p:nvSpPr>
          <p:cNvPr id="100" name="Snip Single Corner Rectangle 99"/>
          <p:cNvSpPr/>
          <p:nvPr/>
        </p:nvSpPr>
        <p:spPr bwMode="auto">
          <a:xfrm>
            <a:off x="6101903" y="1503099"/>
            <a:ext cx="910505" cy="531254"/>
          </a:xfrm>
          <a:prstGeom prst="snip1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72000"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ru-RU" sz="900" dirty="0" smtClean="0">
                <a:gradFill>
                  <a:gsLst>
                    <a:gs pos="0">
                      <a:srgbClr val="FFFFFF"/>
                    </a:gs>
                    <a:gs pos="100000">
                      <a:srgbClr val="FFFFFF"/>
                    </a:gs>
                  </a:gsLst>
                  <a:lin ang="5400000" scaled="0"/>
                </a:gradFill>
                <a:ea typeface="Segoe UI" pitchFamily="34" charset="0"/>
                <a:cs typeface="Segoe UI" pitchFamily="34" charset="0"/>
              </a:rPr>
              <a:t>Файловая система</a:t>
            </a:r>
            <a:endParaRPr lang="en-GB" sz="900" dirty="0">
              <a:gradFill>
                <a:gsLst>
                  <a:gs pos="0">
                    <a:srgbClr val="FFFFFF"/>
                  </a:gs>
                  <a:gs pos="100000">
                    <a:srgbClr val="FFFFFF"/>
                  </a:gs>
                </a:gsLst>
                <a:lin ang="5400000" scaled="0"/>
              </a:gradFill>
              <a:ea typeface="Segoe UI" pitchFamily="34" charset="0"/>
              <a:cs typeface="Segoe UI" pitchFamily="34" charset="0"/>
            </a:endParaRPr>
          </a:p>
        </p:txBody>
      </p:sp>
      <p:pic>
        <p:nvPicPr>
          <p:cNvPr id="101" name="Picture 100"/>
          <p:cNvPicPr>
            <a:picLocks noChangeAspect="1"/>
          </p:cNvPicPr>
          <p:nvPr/>
        </p:nvPicPr>
        <p:blipFill>
          <a:blip r:embed="rId4"/>
          <a:stretch>
            <a:fillRect/>
          </a:stretch>
        </p:blipFill>
        <p:spPr>
          <a:xfrm>
            <a:off x="4841667" y="1602265"/>
            <a:ext cx="1138406" cy="339480"/>
          </a:xfrm>
          <a:prstGeom prst="rect">
            <a:avLst/>
          </a:prstGeom>
        </p:spPr>
      </p:pic>
      <p:cxnSp>
        <p:nvCxnSpPr>
          <p:cNvPr id="102" name="Straight Arrow Connector 101"/>
          <p:cNvCxnSpPr/>
          <p:nvPr/>
        </p:nvCxnSpPr>
        <p:spPr>
          <a:xfrm flipV="1">
            <a:off x="5722618" y="2131100"/>
            <a:ext cx="472899" cy="346071"/>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flipV="1">
            <a:off x="5387051" y="2011763"/>
            <a:ext cx="0" cy="475813"/>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4" name="Snip Single Corner Rectangle 103"/>
          <p:cNvSpPr/>
          <p:nvPr/>
        </p:nvSpPr>
        <p:spPr bwMode="auto">
          <a:xfrm>
            <a:off x="4458999" y="3700896"/>
            <a:ext cx="1053714" cy="491146"/>
          </a:xfrm>
          <a:prstGeom prst="snip1Rect">
            <a:avLst/>
          </a:prstGeom>
          <a:solidFill>
            <a:schemeClr val="accent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11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5" name="Snip Single Corner Rectangle 104"/>
          <p:cNvSpPr/>
          <p:nvPr/>
        </p:nvSpPr>
        <p:spPr bwMode="auto">
          <a:xfrm>
            <a:off x="4608403" y="3850301"/>
            <a:ext cx="1053714" cy="491146"/>
          </a:xfrm>
          <a:prstGeom prst="snip1Rect">
            <a:avLst/>
          </a:prstGeom>
          <a:solidFill>
            <a:schemeClr val="accent4">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11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6" name="Snip Single Corner Rectangle 105"/>
          <p:cNvSpPr/>
          <p:nvPr/>
        </p:nvSpPr>
        <p:spPr bwMode="auto">
          <a:xfrm>
            <a:off x="4757807" y="3999705"/>
            <a:ext cx="1053714" cy="491146"/>
          </a:xfrm>
          <a:prstGeom prst="snip1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72000"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ru-RU" sz="900" dirty="0" smtClean="0">
                <a:gradFill>
                  <a:gsLst>
                    <a:gs pos="0">
                      <a:srgbClr val="FFFFFF"/>
                    </a:gs>
                    <a:gs pos="100000">
                      <a:srgbClr val="FFFFFF"/>
                    </a:gs>
                  </a:gsLst>
                  <a:lin ang="5400000" scaled="0"/>
                </a:gradFill>
                <a:ea typeface="Segoe UI" pitchFamily="34" charset="0"/>
                <a:cs typeface="Segoe UI" pitchFamily="34" charset="0"/>
              </a:rPr>
              <a:t>Стандартные папки</a:t>
            </a:r>
            <a:endParaRPr lang="en-GB" sz="900" dirty="0">
              <a:gradFill>
                <a:gsLst>
                  <a:gs pos="0">
                    <a:srgbClr val="FFFFFF"/>
                  </a:gs>
                  <a:gs pos="100000">
                    <a:srgbClr val="FFFFFF"/>
                  </a:gs>
                </a:gsLst>
                <a:lin ang="5400000" scaled="0"/>
              </a:gradFill>
              <a:ea typeface="Segoe UI" pitchFamily="34" charset="0"/>
              <a:cs typeface="Segoe UI" pitchFamily="34" charset="0"/>
            </a:endParaRPr>
          </a:p>
        </p:txBody>
      </p:sp>
      <p:sp>
        <p:nvSpPr>
          <p:cNvPr id="107" name="TextBox 106"/>
          <p:cNvSpPr txBox="1"/>
          <p:nvPr/>
        </p:nvSpPr>
        <p:spPr>
          <a:xfrm>
            <a:off x="5786635" y="3877004"/>
            <a:ext cx="2526608" cy="705156"/>
          </a:xfrm>
          <a:prstGeom prst="rect">
            <a:avLst/>
          </a:prstGeom>
          <a:noFill/>
        </p:spPr>
        <p:txBody>
          <a:bodyPr wrap="square" lIns="179285" tIns="143428" rIns="179285" bIns="143428" rtlCol="0">
            <a:spAutoFit/>
          </a:bodyPr>
          <a:lstStyle/>
          <a:p>
            <a:pPr>
              <a:lnSpc>
                <a:spcPct val="90000"/>
              </a:lnSpc>
            </a:pPr>
            <a:r>
              <a:rPr lang="en-GB" sz="1000" dirty="0">
                <a:gradFill>
                  <a:gsLst>
                    <a:gs pos="2917">
                      <a:schemeClr val="tx1"/>
                    </a:gs>
                    <a:gs pos="30000">
                      <a:schemeClr val="tx1"/>
                    </a:gs>
                  </a:gsLst>
                  <a:lin ang="5400000" scaled="0"/>
                </a:gradFill>
              </a:rPr>
              <a:t>Pictures</a:t>
            </a:r>
            <a:br>
              <a:rPr lang="en-GB" sz="1000" dirty="0">
                <a:gradFill>
                  <a:gsLst>
                    <a:gs pos="2917">
                      <a:schemeClr val="tx1"/>
                    </a:gs>
                    <a:gs pos="30000">
                      <a:schemeClr val="tx1"/>
                    </a:gs>
                  </a:gsLst>
                  <a:lin ang="5400000" scaled="0"/>
                </a:gradFill>
              </a:rPr>
            </a:br>
            <a:r>
              <a:rPr lang="en-GB" sz="1000" dirty="0">
                <a:gradFill>
                  <a:gsLst>
                    <a:gs pos="2917">
                      <a:schemeClr val="tx1"/>
                    </a:gs>
                    <a:gs pos="30000">
                      <a:schemeClr val="tx1"/>
                    </a:gs>
                  </a:gsLst>
                  <a:lin ang="5400000" scaled="0"/>
                </a:gradFill>
              </a:rPr>
              <a:t>Videos</a:t>
            </a:r>
            <a:br>
              <a:rPr lang="en-GB" sz="1000" dirty="0">
                <a:gradFill>
                  <a:gsLst>
                    <a:gs pos="2917">
                      <a:schemeClr val="tx1"/>
                    </a:gs>
                    <a:gs pos="30000">
                      <a:schemeClr val="tx1"/>
                    </a:gs>
                  </a:gsLst>
                  <a:lin ang="5400000" scaled="0"/>
                </a:gradFill>
              </a:rPr>
            </a:br>
            <a:r>
              <a:rPr lang="en-GB" sz="1000" dirty="0" smtClean="0">
                <a:gradFill>
                  <a:gsLst>
                    <a:gs pos="2917">
                      <a:schemeClr val="tx1"/>
                    </a:gs>
                    <a:gs pos="30000">
                      <a:schemeClr val="tx1"/>
                    </a:gs>
                  </a:gsLst>
                  <a:lin ang="5400000" scaled="0"/>
                </a:gradFill>
              </a:rPr>
              <a:t>Music</a:t>
            </a:r>
          </a:p>
        </p:txBody>
      </p:sp>
      <p:cxnSp>
        <p:nvCxnSpPr>
          <p:cNvPr id="108" name="Straight Arrow Connector 107"/>
          <p:cNvCxnSpPr/>
          <p:nvPr/>
        </p:nvCxnSpPr>
        <p:spPr>
          <a:xfrm>
            <a:off x="3617930" y="4334171"/>
            <a:ext cx="686697" cy="7276"/>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3699824" y="3935133"/>
            <a:ext cx="635332" cy="435082"/>
          </a:xfrm>
          <a:prstGeom prst="rect">
            <a:avLst/>
          </a:prstGeom>
          <a:noFill/>
        </p:spPr>
        <p:txBody>
          <a:bodyPr wrap="square" lIns="179285" tIns="143428" rIns="179285" bIns="143428" rtlCol="0">
            <a:spAutoFit/>
          </a:bodyPr>
          <a:lstStyle/>
          <a:p>
            <a:pPr>
              <a:lnSpc>
                <a:spcPct val="90000"/>
              </a:lnSpc>
            </a:pPr>
            <a:r>
              <a:rPr lang="en-GB" sz="1000" dirty="0">
                <a:gradFill>
                  <a:gsLst>
                    <a:gs pos="2917">
                      <a:schemeClr val="tx1"/>
                    </a:gs>
                    <a:gs pos="30000">
                      <a:schemeClr val="tx1"/>
                    </a:gs>
                  </a:gsLst>
                  <a:lin ang="5400000" scaled="0"/>
                </a:gradFill>
              </a:rPr>
              <a:t>r/w</a:t>
            </a:r>
            <a:endParaRPr lang="en-GB" sz="1176"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52460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3"/>
          <p:cNvSpPr>
            <a:spLocks noGrp="1" noChangeAspect="1"/>
          </p:cNvSpPr>
          <p:nvPr>
            <p:ph type="title" idx="4294967295"/>
          </p:nvPr>
        </p:nvSpPr>
        <p:spPr>
          <a:xfrm>
            <a:off x="165230" y="177641"/>
            <a:ext cx="11652250" cy="982662"/>
          </a:xfrm>
        </p:spPr>
        <p:txBody>
          <a:bodyPr/>
          <a:lstStyle/>
          <a:p>
            <a:r>
              <a:rPr lang="ru-RU" dirty="0" smtClean="0"/>
              <a:t>Пакет</a:t>
            </a:r>
            <a:r>
              <a:rPr lang="en-US" dirty="0" smtClean="0"/>
              <a:t> </a:t>
            </a:r>
            <a:r>
              <a:rPr lang="ru-RU" dirty="0" smtClean="0"/>
              <a:t>и папки с данными приложения</a:t>
            </a:r>
            <a:r>
              <a:rPr lang="en-US" dirty="0" smtClean="0"/>
              <a:t> </a:t>
            </a:r>
            <a:br>
              <a:rPr lang="en-US" dirty="0" smtClean="0"/>
            </a:br>
            <a:endParaRPr lang="en-US" dirty="0"/>
          </a:p>
        </p:txBody>
      </p:sp>
      <p:grpSp>
        <p:nvGrpSpPr>
          <p:cNvPr id="3" name="Group 2"/>
          <p:cNvGrpSpPr/>
          <p:nvPr/>
        </p:nvGrpSpPr>
        <p:grpSpPr>
          <a:xfrm>
            <a:off x="360819" y="1204661"/>
            <a:ext cx="6529119" cy="4812681"/>
            <a:chOff x="360818" y="1204661"/>
            <a:chExt cx="8219509" cy="5441947"/>
          </a:xfrm>
        </p:grpSpPr>
        <p:sp>
          <p:nvSpPr>
            <p:cNvPr id="41" name="Rectangle 40"/>
            <p:cNvSpPr>
              <a:spLocks noChangeAspect="1"/>
            </p:cNvSpPr>
            <p:nvPr/>
          </p:nvSpPr>
          <p:spPr bwMode="auto">
            <a:xfrm>
              <a:off x="360818" y="1204661"/>
              <a:ext cx="8210592" cy="2638245"/>
            </a:xfrm>
            <a:prstGeom prst="rect">
              <a:avLst/>
            </a:prstGeom>
            <a:solidFill>
              <a:schemeClr val="accent1"/>
            </a:solidFill>
            <a:ln w="12700">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409441" tIns="102360" rIns="511799" bIns="102360" numCol="1" rtlCol="0" anchor="ctr" anchorCtr="0" compatLnSpc="1">
              <a:prstTxWarp prst="textNoShape">
                <a:avLst/>
              </a:prstTxWarp>
            </a:bodyPr>
            <a:lstStyle/>
            <a:p>
              <a:pPr marL="259447" indent="-259447" fontAlgn="base">
                <a:lnSpc>
                  <a:spcPct val="120000"/>
                </a:lnSpc>
                <a:spcBef>
                  <a:spcPts val="672"/>
                </a:spcBef>
                <a:spcAft>
                  <a:spcPct val="0"/>
                </a:spcAft>
                <a:buFont typeface="Arial" pitchFamily="34" charset="0"/>
                <a:buChar char="•"/>
                <a:defRPr/>
              </a:pPr>
              <a:endParaRPr lang="en-US" sz="1400" dirty="0">
                <a:solidFill>
                  <a:schemeClr val="bg1"/>
                </a:solidFill>
                <a:ea typeface="Times New Roman"/>
              </a:endParaRPr>
            </a:p>
          </p:txBody>
        </p:sp>
        <p:sp>
          <p:nvSpPr>
            <p:cNvPr id="46" name="Rounded Rectangle 45"/>
            <p:cNvSpPr>
              <a:spLocks noChangeAspect="1"/>
            </p:cNvSpPr>
            <p:nvPr/>
          </p:nvSpPr>
          <p:spPr bwMode="auto">
            <a:xfrm>
              <a:off x="401323" y="1375246"/>
              <a:ext cx="3230278" cy="1250370"/>
            </a:xfrm>
            <a:prstGeom prst="roundRect">
              <a:avLst>
                <a:gd name="adj" fmla="val 21540"/>
              </a:avLst>
            </a:prstGeom>
            <a:no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t" anchorCtr="0" compatLnSpc="1">
              <a:prstTxWarp prst="textNoShape">
                <a:avLst/>
              </a:prstTxWarp>
            </a:bodyPr>
            <a:lstStyle/>
            <a:p>
              <a:pPr>
                <a:lnSpc>
                  <a:spcPct val="90000"/>
                </a:lnSpc>
                <a:spcBef>
                  <a:spcPts val="672"/>
                </a:spcBef>
                <a:buClr>
                  <a:schemeClr val="accent3"/>
                </a:buClr>
                <a:buSzPct val="80000"/>
              </a:pPr>
              <a:endParaRPr lang="en-US" sz="1600" spc="-130" dirty="0">
                <a:gradFill>
                  <a:gsLst>
                    <a:gs pos="0">
                      <a:schemeClr val="tx2">
                        <a:lumMod val="85000"/>
                        <a:lumOff val="15000"/>
                      </a:schemeClr>
                    </a:gs>
                    <a:gs pos="100000">
                      <a:schemeClr val="tx2">
                        <a:lumMod val="85000"/>
                        <a:lumOff val="15000"/>
                      </a:schemeClr>
                    </a:gs>
                  </a:gsLst>
                  <a:lin ang="10800000" scaled="1"/>
                </a:gradFill>
              </a:endParaRPr>
            </a:p>
          </p:txBody>
        </p:sp>
        <p:sp>
          <p:nvSpPr>
            <p:cNvPr id="51" name="Rectangle 50"/>
            <p:cNvSpPr>
              <a:spLocks noChangeAspect="1"/>
            </p:cNvSpPr>
            <p:nvPr/>
          </p:nvSpPr>
          <p:spPr bwMode="auto">
            <a:xfrm>
              <a:off x="369735" y="3882743"/>
              <a:ext cx="8210592" cy="2763865"/>
            </a:xfrm>
            <a:prstGeom prst="rect">
              <a:avLst/>
            </a:prstGeom>
            <a:solidFill>
              <a:srgbClr val="7030A0"/>
            </a:solidFill>
            <a:ln w="12700">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409441" tIns="102360" rIns="511799" bIns="102360" numCol="1" rtlCol="0" anchor="ctr" anchorCtr="0" compatLnSpc="1">
              <a:prstTxWarp prst="textNoShape">
                <a:avLst/>
              </a:prstTxWarp>
            </a:bodyPr>
            <a:lstStyle/>
            <a:p>
              <a:pPr marL="259447" indent="-259447" fontAlgn="base">
                <a:lnSpc>
                  <a:spcPct val="120000"/>
                </a:lnSpc>
                <a:spcBef>
                  <a:spcPts val="672"/>
                </a:spcBef>
                <a:spcAft>
                  <a:spcPct val="0"/>
                </a:spcAft>
                <a:buFont typeface="Arial" pitchFamily="34" charset="0"/>
                <a:buChar char="•"/>
                <a:defRPr/>
              </a:pPr>
              <a:endParaRPr lang="en-US" sz="1400" dirty="0">
                <a:solidFill>
                  <a:prstClr val="black">
                    <a:lumMod val="65000"/>
                    <a:lumOff val="35000"/>
                  </a:prstClr>
                </a:solidFill>
                <a:ea typeface="Times New Roman"/>
              </a:endParaRPr>
            </a:p>
          </p:txBody>
        </p:sp>
        <p:sp>
          <p:nvSpPr>
            <p:cNvPr id="58" name="TextBox 57"/>
            <p:cNvSpPr txBox="1">
              <a:spLocks noChangeAspect="1"/>
            </p:cNvSpPr>
            <p:nvPr/>
          </p:nvSpPr>
          <p:spPr>
            <a:xfrm>
              <a:off x="2741016" y="5365930"/>
              <a:ext cx="1838952" cy="691107"/>
            </a:xfrm>
            <a:prstGeom prst="rect">
              <a:avLst/>
            </a:prstGeom>
            <a:noFill/>
          </p:spPr>
          <p:txBody>
            <a:bodyPr wrap="square" lIns="102360" tIns="51181" rIns="102360" bIns="51181">
              <a:spAutoFit/>
            </a:bodyPr>
            <a:lstStyle/>
            <a:p>
              <a:pPr algn="ctr" fontAlgn="base">
                <a:spcBef>
                  <a:spcPct val="0"/>
                </a:spcBef>
              </a:pPr>
              <a:r>
                <a:rPr lang="ru-RU" sz="1100" b="1" dirty="0" smtClean="0">
                  <a:solidFill>
                    <a:schemeClr val="bg1"/>
                  </a:solidFill>
                </a:rPr>
                <a:t>Локальный или доступный  по сети файл настройки</a:t>
              </a:r>
              <a:endParaRPr lang="en-US" sz="1100" b="1" dirty="0">
                <a:solidFill>
                  <a:schemeClr val="bg1"/>
                </a:solidFill>
              </a:endParaRPr>
            </a:p>
          </p:txBody>
        </p:sp>
        <p:sp>
          <p:nvSpPr>
            <p:cNvPr id="60" name="AutoShape 4"/>
            <p:cNvSpPr>
              <a:spLocks noChangeAspect="1" noChangeArrowheads="1"/>
            </p:cNvSpPr>
            <p:nvPr/>
          </p:nvSpPr>
          <p:spPr bwMode="auto">
            <a:xfrm>
              <a:off x="594974" y="4368095"/>
              <a:ext cx="1752352" cy="1246732"/>
            </a:xfrm>
            <a:prstGeom prst="rect">
              <a:avLst/>
            </a:prstGeom>
            <a:solidFill>
              <a:srgbClr val="0070C0"/>
            </a:solidFill>
            <a:ln w="12700">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02357" tIns="71652" rIns="102357" bIns="51178" numCol="1" rtlCol="0" anchor="t" anchorCtr="0" compatLnSpc="1">
              <a:prstTxWarp prst="textNoShape">
                <a:avLst/>
              </a:prstTxWarp>
            </a:bodyPr>
            <a:lstStyle/>
            <a:p>
              <a:pPr indent="-383839" algn="ctr" defTabSz="895626" fontAlgn="base">
                <a:lnSpc>
                  <a:spcPct val="90000"/>
                </a:lnSpc>
                <a:spcBef>
                  <a:spcPct val="0"/>
                </a:spcBef>
                <a:spcAft>
                  <a:spcPct val="35000"/>
                </a:spcAft>
                <a:defRPr/>
              </a:pPr>
              <a:r>
                <a:rPr lang="ru-RU" sz="1400" b="1" dirty="0" smtClean="0">
                  <a:solidFill>
                    <a:prstClr val="white"/>
                  </a:solidFill>
                </a:rPr>
                <a:t>Приложение</a:t>
              </a:r>
              <a:endParaRPr lang="en-US" sz="1400" b="1" dirty="0">
                <a:solidFill>
                  <a:prstClr val="white"/>
                </a:solidFill>
              </a:endParaRPr>
            </a:p>
          </p:txBody>
        </p:sp>
        <p:sp>
          <p:nvSpPr>
            <p:cNvPr id="62" name="Rectangle 61"/>
            <p:cNvSpPr>
              <a:spLocks noChangeAspect="1"/>
            </p:cNvSpPr>
            <p:nvPr/>
          </p:nvSpPr>
          <p:spPr>
            <a:xfrm>
              <a:off x="2346318" y="4260264"/>
              <a:ext cx="2195981" cy="499697"/>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lIns="102360" tIns="51181" rIns="102360" bIns="51181">
              <a:spAutoFit/>
            </a:bodyPr>
            <a:lstStyle/>
            <a:p>
              <a:pPr algn="ctr"/>
              <a:r>
                <a:rPr lang="ru-RU" sz="1100" b="1" dirty="0" smtClean="0">
                  <a:solidFill>
                    <a:schemeClr val="bg1"/>
                  </a:solidFill>
                </a:rPr>
                <a:t>Создает</a:t>
              </a:r>
              <a:r>
                <a:rPr lang="en-US" sz="1100" b="1" dirty="0" smtClean="0">
                  <a:solidFill>
                    <a:schemeClr val="bg1"/>
                  </a:solidFill>
                </a:rPr>
                <a:t>/</a:t>
              </a:r>
              <a:r>
                <a:rPr lang="ru-RU" sz="1100" b="1" dirty="0" smtClean="0">
                  <a:solidFill>
                    <a:schemeClr val="bg1"/>
                  </a:solidFill>
                </a:rPr>
                <a:t>Управляет</a:t>
              </a:r>
              <a:endParaRPr lang="en-US" sz="1100" b="1" dirty="0">
                <a:solidFill>
                  <a:schemeClr val="bg1"/>
                </a:solidFill>
              </a:endParaRPr>
            </a:p>
            <a:p>
              <a:pPr algn="ctr"/>
              <a:r>
                <a:rPr lang="ru-RU" sz="1100" b="1" dirty="0">
                  <a:solidFill>
                    <a:schemeClr val="bg1"/>
                  </a:solidFill>
                </a:rPr>
                <a:t>ф</a:t>
              </a:r>
              <a:r>
                <a:rPr lang="ru-RU" sz="1100" b="1" dirty="0" smtClean="0">
                  <a:solidFill>
                    <a:schemeClr val="bg1"/>
                  </a:solidFill>
                </a:rPr>
                <a:t>айлами и настройками</a:t>
              </a:r>
              <a:endParaRPr lang="en-US" sz="1100" b="1" dirty="0">
                <a:solidFill>
                  <a:schemeClr val="bg1"/>
                </a:solidFill>
              </a:endParaRPr>
            </a:p>
          </p:txBody>
        </p:sp>
        <p:sp>
          <p:nvSpPr>
            <p:cNvPr id="63" name="Rectangle 62"/>
            <p:cNvSpPr>
              <a:spLocks noChangeAspect="1"/>
            </p:cNvSpPr>
            <p:nvPr/>
          </p:nvSpPr>
          <p:spPr>
            <a:xfrm>
              <a:off x="7231563" y="5318421"/>
              <a:ext cx="1245562" cy="493297"/>
            </a:xfrm>
            <a:prstGeom prst="rect">
              <a:avLst/>
            </a:prstGeom>
            <a:noFill/>
          </p:spPr>
          <p:txBody>
            <a:bodyPr wrap="square" lIns="102360" tIns="51181" rIns="102360" bIns="51181">
              <a:spAutoFit/>
            </a:bodyPr>
            <a:lstStyle/>
            <a:p>
              <a:pPr algn="ctr" fontAlgn="base">
                <a:spcBef>
                  <a:spcPct val="0"/>
                </a:spcBef>
              </a:pPr>
              <a:r>
                <a:rPr lang="ru-RU" sz="1050" b="1" dirty="0" smtClean="0">
                  <a:solidFill>
                    <a:schemeClr val="bg1"/>
                  </a:solidFill>
                </a:rPr>
                <a:t>Файлы приложения</a:t>
              </a:r>
              <a:endParaRPr lang="en-US" sz="1050" b="1" dirty="0">
                <a:solidFill>
                  <a:schemeClr val="bg1"/>
                </a:solidFill>
              </a:endParaRPr>
            </a:p>
          </p:txBody>
        </p:sp>
        <p:sp>
          <p:nvSpPr>
            <p:cNvPr id="64" name="TextBox 63"/>
            <p:cNvSpPr txBox="1">
              <a:spLocks noChangeAspect="1"/>
            </p:cNvSpPr>
            <p:nvPr/>
          </p:nvSpPr>
          <p:spPr>
            <a:xfrm>
              <a:off x="6819711" y="3890002"/>
              <a:ext cx="1725346" cy="842025"/>
            </a:xfrm>
            <a:prstGeom prst="rect">
              <a:avLst/>
            </a:prstGeom>
            <a:noFill/>
          </p:spPr>
          <p:txBody>
            <a:bodyPr wrap="square" lIns="102360" tIns="51181" rIns="102360" bIns="51181">
              <a:spAutoFit/>
            </a:bodyPr>
            <a:lstStyle/>
            <a:p>
              <a:pPr algn="ctr"/>
              <a:r>
                <a:rPr lang="ru-RU" sz="1600" b="1" dirty="0" smtClean="0">
                  <a:solidFill>
                    <a:schemeClr val="bg1"/>
                  </a:solidFill>
                </a:rPr>
                <a:t>Папка с данными приложения</a:t>
              </a:r>
              <a:endParaRPr lang="en-US" sz="1600" b="1" dirty="0">
                <a:solidFill>
                  <a:schemeClr val="bg1"/>
                </a:solidFill>
              </a:endParaRPr>
            </a:p>
          </p:txBody>
        </p:sp>
        <p:sp>
          <p:nvSpPr>
            <p:cNvPr id="65" name="Rectangle 64"/>
            <p:cNvSpPr>
              <a:spLocks noChangeAspect="1"/>
            </p:cNvSpPr>
            <p:nvPr/>
          </p:nvSpPr>
          <p:spPr>
            <a:xfrm>
              <a:off x="2687766" y="1814568"/>
              <a:ext cx="1828541" cy="441916"/>
            </a:xfrm>
            <a:prstGeom prst="rect">
              <a:avLst/>
            </a:prstGeom>
            <a:noFill/>
          </p:spPr>
          <p:txBody>
            <a:bodyPr wrap="square" lIns="102360" tIns="51181" rIns="102360" bIns="51181">
              <a:spAutoFit/>
            </a:bodyPr>
            <a:lstStyle/>
            <a:p>
              <a:pPr algn="ctr"/>
              <a:r>
                <a:rPr lang="ru-RU" sz="1100" b="1" dirty="0" smtClean="0">
                  <a:solidFill>
                    <a:schemeClr val="bg1"/>
                  </a:solidFill>
                </a:rPr>
                <a:t>Создает корневую папку для приложения </a:t>
              </a:r>
              <a:endParaRPr lang="en-US" sz="1100" b="1" dirty="0">
                <a:solidFill>
                  <a:schemeClr val="bg1"/>
                </a:solidFill>
              </a:endParaRPr>
            </a:p>
          </p:txBody>
        </p:sp>
        <p:sp>
          <p:nvSpPr>
            <p:cNvPr id="66" name="Rectangle 65"/>
            <p:cNvSpPr>
              <a:spLocks noChangeAspect="1"/>
            </p:cNvSpPr>
            <p:nvPr/>
          </p:nvSpPr>
          <p:spPr>
            <a:xfrm>
              <a:off x="610790" y="2059053"/>
              <a:ext cx="1676162" cy="1066648"/>
            </a:xfrm>
            <a:prstGeom prst="rect">
              <a:avLst/>
            </a:prstGeom>
            <a:solidFill>
              <a:srgbClr val="7030A0"/>
            </a:solidFill>
            <a:ln w="12700">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2357" tIns="51178" rIns="102357" bIns="51178" numCol="1" rtlCol="0" anchor="ctr" anchorCtr="0" compatLnSpc="1">
              <a:prstTxWarp prst="textNoShape">
                <a:avLst/>
              </a:prstTxWarp>
            </a:bodyPr>
            <a:lstStyle/>
            <a:p>
              <a:pPr indent="-383839" algn="ctr" defTabSz="895626" fontAlgn="base">
                <a:lnSpc>
                  <a:spcPct val="90000"/>
                </a:lnSpc>
                <a:spcBef>
                  <a:spcPct val="0"/>
                </a:spcBef>
                <a:spcAft>
                  <a:spcPct val="35000"/>
                </a:spcAft>
                <a:defRPr/>
              </a:pPr>
              <a:r>
                <a:rPr lang="en-US" sz="1400" b="1" dirty="0">
                  <a:solidFill>
                    <a:schemeClr val="bg1"/>
                  </a:solidFill>
                </a:rPr>
                <a:t>Package Manager</a:t>
              </a:r>
            </a:p>
          </p:txBody>
        </p:sp>
        <p:sp>
          <p:nvSpPr>
            <p:cNvPr id="67" name="TextBox 66"/>
            <p:cNvSpPr txBox="1">
              <a:spLocks noChangeAspect="1"/>
            </p:cNvSpPr>
            <p:nvPr/>
          </p:nvSpPr>
          <p:spPr>
            <a:xfrm>
              <a:off x="6353027" y="1303860"/>
              <a:ext cx="2227299" cy="349583"/>
            </a:xfrm>
            <a:prstGeom prst="rect">
              <a:avLst/>
            </a:prstGeom>
            <a:noFill/>
          </p:spPr>
          <p:txBody>
            <a:bodyPr wrap="square" lIns="102360" tIns="51181" rIns="102360" bIns="51181">
              <a:spAutoFit/>
            </a:bodyPr>
            <a:lstStyle/>
            <a:p>
              <a:pPr algn="ctr"/>
              <a:r>
                <a:rPr lang="ru-RU" sz="1600" b="1" dirty="0" smtClean="0">
                  <a:solidFill>
                    <a:schemeClr val="bg1"/>
                  </a:solidFill>
                </a:rPr>
                <a:t>Папка приложения</a:t>
              </a:r>
              <a:endParaRPr lang="en-US" sz="1600" b="1" dirty="0">
                <a:solidFill>
                  <a:schemeClr val="bg1"/>
                </a:solidFill>
              </a:endParaRPr>
            </a:p>
          </p:txBody>
        </p:sp>
        <p:sp>
          <p:nvSpPr>
            <p:cNvPr id="68" name="Rectangle 67"/>
            <p:cNvSpPr>
              <a:spLocks noChangeAspect="1"/>
            </p:cNvSpPr>
            <p:nvPr/>
          </p:nvSpPr>
          <p:spPr bwMode="auto">
            <a:xfrm>
              <a:off x="748293" y="4712387"/>
              <a:ext cx="1411911" cy="850935"/>
            </a:xfrm>
            <a:prstGeom prst="rect">
              <a:avLst/>
            </a:prstGeom>
            <a:solidFill>
              <a:schemeClr val="accent1">
                <a:lumMod val="20000"/>
                <a:lumOff val="80000"/>
                <a:alpha val="50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a:r>
                <a:rPr lang="en-US" sz="1100" dirty="0" smtClean="0">
                  <a:solidFill>
                    <a:prstClr val="white"/>
                  </a:solidFill>
                </a:rPr>
                <a:t>API </a:t>
              </a:r>
              <a:r>
                <a:rPr lang="ru-RU" sz="1100" dirty="0" smtClean="0">
                  <a:solidFill>
                    <a:prstClr val="white"/>
                  </a:solidFill>
                </a:rPr>
                <a:t>Хранилища</a:t>
              </a:r>
              <a:endParaRPr lang="en-US" sz="1100" dirty="0">
                <a:solidFill>
                  <a:prstClr val="white"/>
                </a:solidFill>
              </a:endParaRPr>
            </a:p>
          </p:txBody>
        </p:sp>
        <p:sp>
          <p:nvSpPr>
            <p:cNvPr id="69" name="Right Arrow 68"/>
            <p:cNvSpPr>
              <a:spLocks noChangeAspect="1"/>
            </p:cNvSpPr>
            <p:nvPr/>
          </p:nvSpPr>
          <p:spPr bwMode="black">
            <a:xfrm>
              <a:off x="2183110" y="2436606"/>
              <a:ext cx="2359190" cy="379088"/>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0" name="Right Arrow 69"/>
            <p:cNvSpPr>
              <a:spLocks noChangeAspect="1"/>
            </p:cNvSpPr>
            <p:nvPr/>
          </p:nvSpPr>
          <p:spPr bwMode="black">
            <a:xfrm>
              <a:off x="2319966" y="4909523"/>
              <a:ext cx="2222335" cy="379088"/>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71" name="Picture 5" descr="C:\Documents and Settings\Pennie\My Documents\ACERDATA (D)\Pennie's documents\MS Image\Shapes and Graphics\MSN Illustration Icon\document folder icon.png"/>
            <p:cNvPicPr>
              <a:picLocks noChangeAspect="1" noChangeArrowheads="1"/>
            </p:cNvPicPr>
            <p:nvPr/>
          </p:nvPicPr>
          <p:blipFill>
            <a:blip r:embed="rId3" cstate="print"/>
            <a:srcRect/>
            <a:stretch>
              <a:fillRect/>
            </a:stretch>
          </p:blipFill>
          <p:spPr bwMode="auto">
            <a:xfrm>
              <a:off x="5026444" y="1616901"/>
              <a:ext cx="1187233" cy="925079"/>
            </a:xfrm>
            <a:prstGeom prst="rect">
              <a:avLst/>
            </a:prstGeom>
            <a:noFill/>
          </p:spPr>
        </p:pic>
        <p:pic>
          <p:nvPicPr>
            <p:cNvPr id="72" name="Picture 5" descr="C:\Documents and Settings\Pennie\My Documents\ACERDATA (D)\Pennie's documents\MS Image\Shapes and Graphics\MSN Illustration Icon\document folder icon.png"/>
            <p:cNvPicPr>
              <a:picLocks noChangeAspect="1" noChangeArrowheads="1"/>
            </p:cNvPicPr>
            <p:nvPr/>
          </p:nvPicPr>
          <p:blipFill>
            <a:blip r:embed="rId3" cstate="print"/>
            <a:srcRect/>
            <a:stretch>
              <a:fillRect/>
            </a:stretch>
          </p:blipFill>
          <p:spPr bwMode="auto">
            <a:xfrm>
              <a:off x="5038469" y="3882744"/>
              <a:ext cx="1187233" cy="925079"/>
            </a:xfrm>
            <a:prstGeom prst="rect">
              <a:avLst/>
            </a:prstGeom>
            <a:noFill/>
          </p:spPr>
        </p:pic>
        <p:pic>
          <p:nvPicPr>
            <p:cNvPr id="73" name="Picture 3" descr="C:\Documents and Settings\Pennie\My Documents\ACERDATA (D)\Pennie's documents\MS Image\Shapes and Graphics\_WINDOWS SERVER ICONS\Documents\Document Bullet List Yellow.png"/>
            <p:cNvPicPr>
              <a:picLocks noChangeAspect="1" noChangeArrowheads="1"/>
            </p:cNvPicPr>
            <p:nvPr/>
          </p:nvPicPr>
          <p:blipFill>
            <a:blip r:embed="rId4" cstate="print"/>
            <a:srcRect/>
            <a:stretch>
              <a:fillRect/>
            </a:stretch>
          </p:blipFill>
          <p:spPr bwMode="auto">
            <a:xfrm>
              <a:off x="6369415" y="5322883"/>
              <a:ext cx="306180" cy="394810"/>
            </a:xfrm>
            <a:prstGeom prst="rect">
              <a:avLst/>
            </a:prstGeom>
            <a:noFill/>
          </p:spPr>
        </p:pic>
        <p:pic>
          <p:nvPicPr>
            <p:cNvPr id="74" name="Picture 4" descr="C:\Documents and Settings\Pennie\My Documents\ACERDATA (D)\Pennie's documents\MS Image\Shapes and Graphics\Windows_Vista_Icons_ for_Marketing_use\Vista Icons off the web\imageres.dll_I0043_0409.png"/>
            <p:cNvPicPr>
              <a:picLocks noChangeAspect="1" noChangeArrowheads="1"/>
            </p:cNvPicPr>
            <p:nvPr/>
          </p:nvPicPr>
          <p:blipFill>
            <a:blip r:embed="rId5" cstate="print"/>
            <a:srcRect/>
            <a:stretch>
              <a:fillRect/>
            </a:stretch>
          </p:blipFill>
          <p:spPr bwMode="auto">
            <a:xfrm>
              <a:off x="4466114" y="5208602"/>
              <a:ext cx="636519" cy="636519"/>
            </a:xfrm>
            <a:prstGeom prst="rect">
              <a:avLst/>
            </a:prstGeom>
            <a:noFill/>
          </p:spPr>
        </p:pic>
        <p:sp>
          <p:nvSpPr>
            <p:cNvPr id="75" name="Right Arrow 74"/>
            <p:cNvSpPr>
              <a:spLocks noChangeAspect="1"/>
            </p:cNvSpPr>
            <p:nvPr/>
          </p:nvSpPr>
          <p:spPr bwMode="black">
            <a:xfrm rot="5400000">
              <a:off x="4967596" y="3116168"/>
              <a:ext cx="1328974" cy="256784"/>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7" name="Right Arrow 76"/>
            <p:cNvSpPr>
              <a:spLocks noChangeAspect="1"/>
            </p:cNvSpPr>
            <p:nvPr/>
          </p:nvSpPr>
          <p:spPr bwMode="black">
            <a:xfrm rot="5400000">
              <a:off x="5388084" y="4760625"/>
              <a:ext cx="488002" cy="266181"/>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8" name="Right Arrow 77"/>
            <p:cNvSpPr>
              <a:spLocks noChangeAspect="1"/>
            </p:cNvSpPr>
            <p:nvPr/>
          </p:nvSpPr>
          <p:spPr bwMode="black">
            <a:xfrm rot="8560660">
              <a:off x="4923730" y="4866716"/>
              <a:ext cx="488002" cy="266181"/>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0" name="Right Arrow 79"/>
            <p:cNvSpPr>
              <a:spLocks noChangeAspect="1"/>
            </p:cNvSpPr>
            <p:nvPr/>
          </p:nvSpPr>
          <p:spPr bwMode="black">
            <a:xfrm rot="12064995" flipH="1">
              <a:off x="5849735" y="4791876"/>
              <a:ext cx="750324" cy="291524"/>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81" name="Picture 5" descr="C:\Documents and Settings\Pennie\My Documents\ACERDATA (D)\Pennie's documents\MS Image\Shapes and Graphics\MSN Illustration Icon\document folder icon.png"/>
            <p:cNvPicPr>
              <a:picLocks noChangeAspect="1" noChangeArrowheads="1"/>
            </p:cNvPicPr>
            <p:nvPr/>
          </p:nvPicPr>
          <p:blipFill>
            <a:blip r:embed="rId6" cstate="print"/>
            <a:srcRect/>
            <a:stretch>
              <a:fillRect/>
            </a:stretch>
          </p:blipFill>
          <p:spPr bwMode="auto">
            <a:xfrm>
              <a:off x="6599410" y="2199123"/>
              <a:ext cx="616294" cy="480211"/>
            </a:xfrm>
            <a:prstGeom prst="rect">
              <a:avLst/>
            </a:prstGeom>
            <a:noFill/>
          </p:spPr>
        </p:pic>
        <p:sp>
          <p:nvSpPr>
            <p:cNvPr id="82" name="Right Arrow 81"/>
            <p:cNvSpPr>
              <a:spLocks noChangeAspect="1"/>
            </p:cNvSpPr>
            <p:nvPr/>
          </p:nvSpPr>
          <p:spPr bwMode="black">
            <a:xfrm rot="5400000">
              <a:off x="6777155" y="2652980"/>
              <a:ext cx="292437" cy="190156"/>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83" name="Picture 5" descr="C:\Documents and Settings\Pennie\My Documents\ACERDATA (D)\Pennie's documents\MS Image\Shapes and Graphics\MSN Illustration Icon\document folder icon.png"/>
            <p:cNvPicPr>
              <a:picLocks noChangeAspect="1" noChangeArrowheads="1"/>
            </p:cNvPicPr>
            <p:nvPr/>
          </p:nvPicPr>
          <p:blipFill>
            <a:blip r:embed="rId6" cstate="print"/>
            <a:srcRect/>
            <a:stretch>
              <a:fillRect/>
            </a:stretch>
          </p:blipFill>
          <p:spPr bwMode="auto">
            <a:xfrm>
              <a:off x="6751789" y="4801876"/>
              <a:ext cx="616294" cy="480211"/>
            </a:xfrm>
            <a:prstGeom prst="rect">
              <a:avLst/>
            </a:prstGeom>
            <a:noFill/>
          </p:spPr>
        </p:pic>
        <p:sp>
          <p:nvSpPr>
            <p:cNvPr id="84" name="Right Arrow 83"/>
            <p:cNvSpPr>
              <a:spLocks noChangeAspect="1"/>
            </p:cNvSpPr>
            <p:nvPr/>
          </p:nvSpPr>
          <p:spPr bwMode="black">
            <a:xfrm rot="5400000">
              <a:off x="6928664" y="5310154"/>
              <a:ext cx="292437" cy="190156"/>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85" name="Picture 3" descr="C:\Documents and Settings\Pennie\My Documents\ACERDATA (D)\Pennie's documents\MS Image\Shapes and Graphics\_WINDOWS SERVER ICONS\Documents\Document Bullet List Yellow.png"/>
            <p:cNvPicPr>
              <a:picLocks noChangeAspect="1" noChangeArrowheads="1"/>
            </p:cNvPicPr>
            <p:nvPr/>
          </p:nvPicPr>
          <p:blipFill>
            <a:blip r:embed="rId7" cstate="print"/>
            <a:srcRect/>
            <a:stretch>
              <a:fillRect/>
            </a:stretch>
          </p:blipFill>
          <p:spPr bwMode="auto">
            <a:xfrm>
              <a:off x="6904164" y="5586415"/>
              <a:ext cx="327398" cy="422171"/>
            </a:xfrm>
            <a:prstGeom prst="rect">
              <a:avLst/>
            </a:prstGeom>
            <a:noFill/>
          </p:spPr>
        </p:pic>
        <p:sp>
          <p:nvSpPr>
            <p:cNvPr id="86" name="Rectangle 85"/>
            <p:cNvSpPr>
              <a:spLocks noChangeAspect="1"/>
            </p:cNvSpPr>
            <p:nvPr/>
          </p:nvSpPr>
          <p:spPr>
            <a:xfrm>
              <a:off x="7329985" y="2237220"/>
              <a:ext cx="1147140" cy="308287"/>
            </a:xfrm>
            <a:prstGeom prst="rect">
              <a:avLst/>
            </a:prstGeom>
            <a:noFill/>
          </p:spPr>
          <p:txBody>
            <a:bodyPr wrap="square" lIns="102360" tIns="51181" rIns="102360" bIns="51181">
              <a:spAutoFit/>
            </a:bodyPr>
            <a:lstStyle/>
            <a:p>
              <a:pPr fontAlgn="base">
                <a:spcBef>
                  <a:spcPct val="0"/>
                </a:spcBef>
                <a:spcAft>
                  <a:spcPts val="1119"/>
                </a:spcAft>
              </a:pPr>
              <a:r>
                <a:rPr lang="ru-RU" sz="1100" b="1" dirty="0" smtClean="0">
                  <a:solidFill>
                    <a:schemeClr val="bg1"/>
                  </a:solidFill>
                </a:rPr>
                <a:t>Установка</a:t>
              </a:r>
              <a:endParaRPr lang="en-US" sz="1100" b="1" dirty="0">
                <a:solidFill>
                  <a:schemeClr val="bg1"/>
                </a:solidFill>
              </a:endParaRPr>
            </a:p>
          </p:txBody>
        </p:sp>
        <p:sp>
          <p:nvSpPr>
            <p:cNvPr id="88" name="Flowchart: Magnetic Disk 87"/>
            <p:cNvSpPr>
              <a:spLocks noChangeAspect="1"/>
            </p:cNvSpPr>
            <p:nvPr/>
          </p:nvSpPr>
          <p:spPr bwMode="auto">
            <a:xfrm>
              <a:off x="5380380" y="5246692"/>
              <a:ext cx="533325" cy="550808"/>
            </a:xfrm>
            <a:prstGeom prst="flowChartMagneticDisk">
              <a:avLst/>
            </a:prstGeom>
            <a:solidFill>
              <a:srgbClr val="00B0F0">
                <a:alpha val="49000"/>
              </a:srgbClr>
            </a:solidFill>
            <a:ln w="12700">
              <a:solidFill>
                <a:schemeClr val="accent1">
                  <a:lumMod val="75000"/>
                </a:schemeClr>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r>
                <a:rPr lang="en-US" sz="1200" dirty="0">
                  <a:solidFill>
                    <a:schemeClr val="bg1"/>
                  </a:solidFill>
                </a:rPr>
                <a:t>DB</a:t>
              </a:r>
            </a:p>
          </p:txBody>
        </p:sp>
        <p:sp>
          <p:nvSpPr>
            <p:cNvPr id="89" name="TextBox 88"/>
            <p:cNvSpPr txBox="1">
              <a:spLocks noChangeAspect="1"/>
            </p:cNvSpPr>
            <p:nvPr/>
          </p:nvSpPr>
          <p:spPr>
            <a:xfrm>
              <a:off x="5009257" y="5807816"/>
              <a:ext cx="1219027" cy="499697"/>
            </a:xfrm>
            <a:prstGeom prst="rect">
              <a:avLst/>
            </a:prstGeom>
            <a:noFill/>
          </p:spPr>
          <p:txBody>
            <a:bodyPr wrap="square" lIns="102360" tIns="51181" rIns="102360" bIns="51181">
              <a:spAutoFit/>
            </a:bodyPr>
            <a:lstStyle/>
            <a:p>
              <a:pPr algn="ctr" fontAlgn="base">
                <a:spcBef>
                  <a:spcPct val="0"/>
                </a:spcBef>
                <a:spcAft>
                  <a:spcPts val="1119"/>
                </a:spcAft>
              </a:pPr>
              <a:r>
                <a:rPr lang="ru-RU" sz="1100" b="1" dirty="0" smtClean="0">
                  <a:solidFill>
                    <a:schemeClr val="bg1"/>
                  </a:solidFill>
                </a:rPr>
                <a:t>Файл базы данных</a:t>
              </a:r>
              <a:endParaRPr lang="en-US" sz="1100" b="1" dirty="0">
                <a:solidFill>
                  <a:schemeClr val="bg1"/>
                </a:solidFill>
              </a:endParaRPr>
            </a:p>
          </p:txBody>
        </p:sp>
        <p:sp>
          <p:nvSpPr>
            <p:cNvPr id="90" name="Right Arrow 89"/>
            <p:cNvSpPr>
              <a:spLocks noChangeAspect="1"/>
            </p:cNvSpPr>
            <p:nvPr/>
          </p:nvSpPr>
          <p:spPr bwMode="black">
            <a:xfrm rot="1238838">
              <a:off x="5904466" y="2368477"/>
              <a:ext cx="494469" cy="207263"/>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1" name="Flowchart: Magnetic Disk 90"/>
            <p:cNvSpPr>
              <a:spLocks noChangeAspect="1"/>
            </p:cNvSpPr>
            <p:nvPr/>
          </p:nvSpPr>
          <p:spPr bwMode="auto">
            <a:xfrm>
              <a:off x="6911454" y="2972239"/>
              <a:ext cx="533325" cy="550808"/>
            </a:xfrm>
            <a:prstGeom prst="flowChartMagneticDisk">
              <a:avLst/>
            </a:prstGeom>
            <a:solidFill>
              <a:schemeClr val="accent1">
                <a:lumMod val="60000"/>
                <a:lumOff val="40000"/>
                <a:alpha val="49000"/>
              </a:schemeClr>
            </a:solidFill>
            <a:ln w="12700">
              <a:solidFill>
                <a:schemeClr val="accent1">
                  <a:lumMod val="75000"/>
                </a:schemeClr>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r>
                <a:rPr lang="en-US" sz="1200" dirty="0">
                  <a:solidFill>
                    <a:schemeClr val="bg1"/>
                  </a:solidFill>
                </a:rPr>
                <a:t>DB</a:t>
              </a:r>
            </a:p>
          </p:txBody>
        </p:sp>
        <p:sp>
          <p:nvSpPr>
            <p:cNvPr id="92" name="TextBox 91"/>
            <p:cNvSpPr txBox="1">
              <a:spLocks noChangeAspect="1"/>
            </p:cNvSpPr>
            <p:nvPr/>
          </p:nvSpPr>
          <p:spPr>
            <a:xfrm>
              <a:off x="6423122" y="3494560"/>
              <a:ext cx="1225804" cy="308287"/>
            </a:xfrm>
            <a:prstGeom prst="rect">
              <a:avLst/>
            </a:prstGeom>
            <a:noFill/>
          </p:spPr>
          <p:txBody>
            <a:bodyPr wrap="square" lIns="102360" tIns="51181" rIns="102360" bIns="51181">
              <a:spAutoFit/>
            </a:bodyPr>
            <a:lstStyle/>
            <a:p>
              <a:pPr fontAlgn="base">
                <a:spcBef>
                  <a:spcPct val="0"/>
                </a:spcBef>
              </a:pPr>
              <a:r>
                <a:rPr lang="ru-RU" sz="1100" b="1" dirty="0" smtClean="0">
                  <a:solidFill>
                    <a:schemeClr val="bg1"/>
                  </a:solidFill>
                </a:rPr>
                <a:t>Файлы</a:t>
              </a:r>
              <a:r>
                <a:rPr lang="en-US" sz="1100" b="1" dirty="0" smtClean="0">
                  <a:solidFill>
                    <a:schemeClr val="bg1"/>
                  </a:solidFill>
                </a:rPr>
                <a:t> </a:t>
              </a:r>
              <a:r>
                <a:rPr lang="en-US" sz="1100" b="1" dirty="0">
                  <a:solidFill>
                    <a:schemeClr val="bg1"/>
                  </a:solidFill>
                </a:rPr>
                <a:t>(r/o)</a:t>
              </a:r>
            </a:p>
          </p:txBody>
        </p:sp>
        <p:pic>
          <p:nvPicPr>
            <p:cNvPr id="37" name="Picture 3" descr="C:\Documents and Settings\Pennie\My Documents\ACERDATA (D)\Pennie's documents\MS Image\Shapes and Graphics\_WINDOWS SERVER ICONS\Documents\Document Bullet List Yellow.png"/>
            <p:cNvPicPr>
              <a:picLocks noChangeAspect="1" noChangeArrowheads="1"/>
            </p:cNvPicPr>
            <p:nvPr/>
          </p:nvPicPr>
          <p:blipFill>
            <a:blip r:embed="rId7" cstate="print"/>
            <a:srcRect/>
            <a:stretch>
              <a:fillRect/>
            </a:stretch>
          </p:blipFill>
          <p:spPr bwMode="auto">
            <a:xfrm>
              <a:off x="6465959" y="3044695"/>
              <a:ext cx="327398" cy="422171"/>
            </a:xfrm>
            <a:prstGeom prst="rect">
              <a:avLst/>
            </a:prstGeom>
            <a:noFill/>
          </p:spPr>
        </p:pic>
      </p:grpSp>
    </p:spTree>
    <p:extLst>
      <p:ext uri="{BB962C8B-B14F-4D97-AF65-F5344CB8AC3E}">
        <p14:creationId xmlns:p14="http://schemas.microsoft.com/office/powerpoint/2010/main" val="4069238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0512" y="232715"/>
            <a:ext cx="11652250" cy="982662"/>
          </a:xfrm>
        </p:spPr>
        <p:txBody>
          <a:bodyPr/>
          <a:lstStyle/>
          <a:p>
            <a:r>
              <a:rPr lang="ru-RU" dirty="0" smtClean="0"/>
              <a:t>Прямой доступ к </a:t>
            </a:r>
            <a:r>
              <a:rPr lang="en-US" dirty="0" smtClean="0"/>
              <a:t>R/W </a:t>
            </a:r>
            <a:r>
              <a:rPr lang="ru-RU" dirty="0" smtClean="0"/>
              <a:t>хранилищу данных</a:t>
            </a:r>
            <a:endParaRPr lang="en-US" dirty="0"/>
          </a:p>
        </p:txBody>
      </p:sp>
      <p:grpSp>
        <p:nvGrpSpPr>
          <p:cNvPr id="18" name="Group 17"/>
          <p:cNvGrpSpPr/>
          <p:nvPr/>
        </p:nvGrpSpPr>
        <p:grpSpPr>
          <a:xfrm>
            <a:off x="539872" y="1423446"/>
            <a:ext cx="6760580" cy="3284772"/>
            <a:chOff x="498494" y="1423446"/>
            <a:chExt cx="12088913" cy="4104514"/>
          </a:xfrm>
        </p:grpSpPr>
        <p:grpSp>
          <p:nvGrpSpPr>
            <p:cNvPr id="3" name="Group 2"/>
            <p:cNvGrpSpPr/>
            <p:nvPr/>
          </p:nvGrpSpPr>
          <p:grpSpPr>
            <a:xfrm>
              <a:off x="498494" y="2216555"/>
              <a:ext cx="2735838" cy="1824540"/>
              <a:chOff x="671300" y="2364509"/>
              <a:chExt cx="3772899" cy="2915742"/>
            </a:xfrm>
          </p:grpSpPr>
          <p:sp>
            <p:nvSpPr>
              <p:cNvPr id="4" name="Rectangle 3"/>
              <p:cNvSpPr/>
              <p:nvPr/>
            </p:nvSpPr>
            <p:spPr>
              <a:xfrm>
                <a:off x="800765" y="2364509"/>
                <a:ext cx="3144984"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t>Roaming</a:t>
                </a:r>
              </a:p>
            </p:txBody>
          </p:sp>
          <p:sp>
            <p:nvSpPr>
              <p:cNvPr id="7" name="Rectangle 6"/>
              <p:cNvSpPr/>
              <p:nvPr/>
            </p:nvSpPr>
            <p:spPr>
              <a:xfrm>
                <a:off x="960579" y="2974108"/>
                <a:ext cx="1430770" cy="57196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800" dirty="0" smtClean="0"/>
                  <a:t>Папка</a:t>
                </a:r>
                <a:endParaRPr lang="en-US" sz="1100" dirty="0"/>
              </a:p>
            </p:txBody>
          </p:sp>
          <p:sp>
            <p:nvSpPr>
              <p:cNvPr id="8" name="Rectangle 7"/>
              <p:cNvSpPr/>
              <p:nvPr/>
            </p:nvSpPr>
            <p:spPr>
              <a:xfrm>
                <a:off x="2533652" y="2974112"/>
                <a:ext cx="1269791" cy="571958"/>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2" name="TextBox 11"/>
              <p:cNvSpPr txBox="1"/>
              <p:nvPr/>
            </p:nvSpPr>
            <p:spPr>
              <a:xfrm>
                <a:off x="671300" y="4081795"/>
                <a:ext cx="3772899" cy="1198456"/>
              </a:xfrm>
              <a:prstGeom prst="rect">
                <a:avLst/>
              </a:prstGeom>
              <a:noFill/>
            </p:spPr>
            <p:txBody>
              <a:bodyPr wrap="square" rtlCol="0">
                <a:spAutoFit/>
              </a:bodyPr>
              <a:lstStyle/>
              <a:p>
                <a:r>
                  <a:rPr lang="ru-RU" sz="1100" dirty="0" smtClean="0"/>
                  <a:t>Другие устройства имеют доступ </a:t>
                </a:r>
                <a:br>
                  <a:rPr lang="ru-RU" sz="1100" dirty="0" smtClean="0"/>
                </a:br>
                <a:r>
                  <a:rPr lang="ru-RU" sz="1100" dirty="0" smtClean="0"/>
                  <a:t>к данным</a:t>
                </a:r>
              </a:p>
            </p:txBody>
          </p:sp>
        </p:grpSp>
        <p:grpSp>
          <p:nvGrpSpPr>
            <p:cNvPr id="21" name="Group 20"/>
            <p:cNvGrpSpPr/>
            <p:nvPr/>
          </p:nvGrpSpPr>
          <p:grpSpPr>
            <a:xfrm>
              <a:off x="2991443" y="2210340"/>
              <a:ext cx="2450711" cy="1859644"/>
              <a:chOff x="4121235" y="2701635"/>
              <a:chExt cx="3401604" cy="2971837"/>
            </a:xfrm>
          </p:grpSpPr>
          <p:sp>
            <p:nvSpPr>
              <p:cNvPr id="5" name="Rectangle 4"/>
              <p:cNvSpPr/>
              <p:nvPr/>
            </p:nvSpPr>
            <p:spPr>
              <a:xfrm>
                <a:off x="4234875" y="2701635"/>
                <a:ext cx="3144982"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t>Local</a:t>
                </a:r>
              </a:p>
            </p:txBody>
          </p:sp>
          <p:sp>
            <p:nvSpPr>
              <p:cNvPr id="9" name="Rectangle 8"/>
              <p:cNvSpPr/>
              <p:nvPr/>
            </p:nvSpPr>
            <p:spPr>
              <a:xfrm>
                <a:off x="4458367" y="3311234"/>
                <a:ext cx="1169693" cy="58189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800" dirty="0" smtClean="0"/>
                  <a:t>Папка</a:t>
                </a:r>
                <a:endParaRPr lang="en-US" sz="800" dirty="0"/>
              </a:p>
            </p:txBody>
          </p:sp>
          <p:sp>
            <p:nvSpPr>
              <p:cNvPr id="10" name="Rectangle 9"/>
              <p:cNvSpPr/>
              <p:nvPr/>
            </p:nvSpPr>
            <p:spPr>
              <a:xfrm>
                <a:off x="5969675" y="3311234"/>
                <a:ext cx="1339673" cy="58189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3" name="TextBox 12"/>
              <p:cNvSpPr txBox="1"/>
              <p:nvPr/>
            </p:nvSpPr>
            <p:spPr>
              <a:xfrm>
                <a:off x="4121235" y="4475017"/>
                <a:ext cx="3401604" cy="1198455"/>
              </a:xfrm>
              <a:prstGeom prst="rect">
                <a:avLst/>
              </a:prstGeom>
              <a:noFill/>
            </p:spPr>
            <p:txBody>
              <a:bodyPr wrap="square" rtlCol="0">
                <a:spAutoFit/>
              </a:bodyPr>
              <a:lstStyle/>
              <a:p>
                <a:r>
                  <a:rPr lang="ru-RU" sz="1100" dirty="0" smtClean="0"/>
                  <a:t>Локальные данные для использования в приложении</a:t>
                </a:r>
              </a:p>
            </p:txBody>
          </p:sp>
        </p:grpSp>
        <p:grpSp>
          <p:nvGrpSpPr>
            <p:cNvPr id="16" name="Group 15"/>
            <p:cNvGrpSpPr/>
            <p:nvPr/>
          </p:nvGrpSpPr>
          <p:grpSpPr>
            <a:xfrm>
              <a:off x="5442154" y="2210340"/>
              <a:ext cx="2629574" cy="1859644"/>
              <a:chOff x="7513384" y="2364509"/>
              <a:chExt cx="4200277" cy="2971835"/>
            </a:xfrm>
          </p:grpSpPr>
          <p:sp>
            <p:nvSpPr>
              <p:cNvPr id="6" name="Rectangle 5"/>
              <p:cNvSpPr/>
              <p:nvPr/>
            </p:nvSpPr>
            <p:spPr>
              <a:xfrm>
                <a:off x="7668986" y="2364509"/>
                <a:ext cx="3145536"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t>Temp</a:t>
                </a:r>
              </a:p>
            </p:txBody>
          </p:sp>
          <p:sp>
            <p:nvSpPr>
              <p:cNvPr id="11" name="Rectangle 10"/>
              <p:cNvSpPr/>
              <p:nvPr/>
            </p:nvSpPr>
            <p:spPr>
              <a:xfrm>
                <a:off x="8437914" y="2974108"/>
                <a:ext cx="1668380" cy="581888"/>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50" dirty="0" smtClean="0"/>
                  <a:t>Папка</a:t>
                </a:r>
                <a:endParaRPr lang="en-US" sz="1100" dirty="0"/>
              </a:p>
            </p:txBody>
          </p:sp>
          <p:sp>
            <p:nvSpPr>
              <p:cNvPr id="14" name="TextBox 13"/>
              <p:cNvSpPr txBox="1"/>
              <p:nvPr/>
            </p:nvSpPr>
            <p:spPr>
              <a:xfrm>
                <a:off x="7513384" y="4137890"/>
                <a:ext cx="4200277" cy="1198454"/>
              </a:xfrm>
              <a:prstGeom prst="rect">
                <a:avLst/>
              </a:prstGeom>
              <a:noFill/>
            </p:spPr>
            <p:txBody>
              <a:bodyPr wrap="square" rtlCol="0">
                <a:spAutoFit/>
              </a:bodyPr>
              <a:lstStyle/>
              <a:p>
                <a:r>
                  <a:rPr lang="ru-RU" sz="1100" dirty="0" smtClean="0"/>
                  <a:t>Используется как временное хранилище</a:t>
                </a:r>
                <a:endParaRPr lang="en-US" sz="1100" dirty="0"/>
              </a:p>
            </p:txBody>
          </p:sp>
        </p:grpSp>
        <p:sp>
          <p:nvSpPr>
            <p:cNvPr id="15" name="Rectangle 14"/>
            <p:cNvSpPr/>
            <p:nvPr/>
          </p:nvSpPr>
          <p:spPr bwMode="auto">
            <a:xfrm>
              <a:off x="594125" y="1423446"/>
              <a:ext cx="9083688" cy="59389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Windows.Storage.ApplicationData</a:t>
              </a: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9924280" y="1423446"/>
              <a:ext cx="2290461" cy="593890"/>
            </a:xfrm>
            <a:prstGeom prst="rect">
              <a:avLst/>
            </a:prstGeom>
            <a:solidFill>
              <a:schemeClr val="accent5">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900" dirty="0" err="1">
                  <a:solidFill>
                    <a:schemeClr val="tx2">
                      <a:lumMod val="65000"/>
                      <a:lumOff val="35000"/>
                    </a:schemeClr>
                  </a:solidFill>
                  <a:ea typeface="Segoe UI" pitchFamily="34" charset="0"/>
                  <a:cs typeface="Segoe UI" pitchFamily="34" charset="0"/>
                </a:rPr>
                <a:t>Windows.Security</a:t>
              </a:r>
              <a:r>
                <a:rPr lang="en-US" sz="900" dirty="0">
                  <a:solidFill>
                    <a:schemeClr val="tx2">
                      <a:lumMod val="65000"/>
                      <a:lumOff val="35000"/>
                    </a:schemeClr>
                  </a:solidFill>
                  <a:ea typeface="Segoe UI" pitchFamily="34" charset="0"/>
                  <a:cs typeface="Segoe UI" pitchFamily="34" charset="0"/>
                </a:rPr>
                <a:t>.</a:t>
              </a:r>
              <a:br>
                <a:rPr lang="en-US" sz="900" dirty="0">
                  <a:solidFill>
                    <a:schemeClr val="tx2">
                      <a:lumMod val="65000"/>
                      <a:lumOff val="35000"/>
                    </a:schemeClr>
                  </a:solidFill>
                  <a:ea typeface="Segoe UI" pitchFamily="34" charset="0"/>
                  <a:cs typeface="Segoe UI" pitchFamily="34" charset="0"/>
                </a:rPr>
              </a:br>
              <a:r>
                <a:rPr lang="en-US" sz="900" dirty="0">
                  <a:solidFill>
                    <a:schemeClr val="tx2">
                      <a:lumMod val="65000"/>
                      <a:lumOff val="35000"/>
                    </a:schemeClr>
                  </a:solidFill>
                  <a:ea typeface="Segoe UI" pitchFamily="34" charset="0"/>
                  <a:cs typeface="Segoe UI" pitchFamily="34" charset="0"/>
                </a:rPr>
                <a:t>Credentials</a:t>
              </a:r>
            </a:p>
          </p:txBody>
        </p:sp>
        <p:grpSp>
          <p:nvGrpSpPr>
            <p:cNvPr id="23" name="Group 22"/>
            <p:cNvGrpSpPr/>
            <p:nvPr/>
          </p:nvGrpSpPr>
          <p:grpSpPr>
            <a:xfrm>
              <a:off x="9924279" y="2216555"/>
              <a:ext cx="2663128" cy="3311405"/>
              <a:chOff x="7668981" y="2364509"/>
              <a:chExt cx="4454974" cy="5291850"/>
            </a:xfrm>
          </p:grpSpPr>
          <p:sp>
            <p:nvSpPr>
              <p:cNvPr id="24" name="Rectangle 23"/>
              <p:cNvSpPr/>
              <p:nvPr/>
            </p:nvSpPr>
            <p:spPr>
              <a:xfrm>
                <a:off x="7668981" y="2364509"/>
                <a:ext cx="3831565" cy="1524001"/>
              </a:xfrm>
              <a:prstGeom prst="rect">
                <a:avLst/>
              </a:prstGeom>
              <a:solidFill>
                <a:schemeClr val="accent5">
                  <a:lumMod val="40000"/>
                  <a:lumOff val="6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err="1">
                    <a:solidFill>
                      <a:schemeClr val="tx2">
                        <a:lumMod val="65000"/>
                        <a:lumOff val="35000"/>
                      </a:schemeClr>
                    </a:solidFill>
                  </a:rPr>
                  <a:t>PasswordVault</a:t>
                </a:r>
                <a:endParaRPr lang="en-US" sz="1100" dirty="0">
                  <a:solidFill>
                    <a:schemeClr val="tx2">
                      <a:lumMod val="65000"/>
                      <a:lumOff val="35000"/>
                    </a:schemeClr>
                  </a:solidFill>
                </a:endParaRPr>
              </a:p>
            </p:txBody>
          </p:sp>
          <p:sp>
            <p:nvSpPr>
              <p:cNvPr id="25" name="Rectangle 24"/>
              <p:cNvSpPr/>
              <p:nvPr/>
            </p:nvSpPr>
            <p:spPr>
              <a:xfrm>
                <a:off x="8699598" y="2963239"/>
                <a:ext cx="1919569" cy="581891"/>
              </a:xfrm>
              <a:prstGeom prst="rect">
                <a:avLst/>
              </a:prstGeom>
              <a:solidFill>
                <a:schemeClr val="bg1">
                  <a:lumMod val="5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50" dirty="0" smtClean="0"/>
                  <a:t>Данные</a:t>
                </a:r>
                <a:endParaRPr lang="en-US" sz="1100" dirty="0"/>
              </a:p>
            </p:txBody>
          </p:sp>
          <p:sp>
            <p:nvSpPr>
              <p:cNvPr id="26" name="TextBox 25"/>
              <p:cNvSpPr txBox="1"/>
              <p:nvPr/>
            </p:nvSpPr>
            <p:spPr>
              <a:xfrm>
                <a:off x="7668984" y="4091723"/>
                <a:ext cx="4454971" cy="3564636"/>
              </a:xfrm>
              <a:prstGeom prst="rect">
                <a:avLst/>
              </a:prstGeom>
              <a:noFill/>
            </p:spPr>
            <p:txBody>
              <a:bodyPr wrap="square" rtlCol="0">
                <a:spAutoFit/>
              </a:bodyPr>
              <a:lstStyle/>
              <a:p>
                <a:r>
                  <a:rPr lang="ru-RU" sz="1100" dirty="0" smtClean="0"/>
                  <a:t>Хранилище учетных данных</a:t>
                </a:r>
              </a:p>
              <a:p>
                <a:endParaRPr lang="en-US" sz="1100" dirty="0"/>
              </a:p>
              <a:p>
                <a:r>
                  <a:rPr lang="ru-RU" sz="1100" dirty="0" smtClean="0"/>
                  <a:t>Используется для хранения объектов </a:t>
                </a:r>
                <a:r>
                  <a:rPr lang="en-US" sz="1100" dirty="0" err="1" smtClean="0"/>
                  <a:t>PasswordCredential</a:t>
                </a:r>
                <a:r>
                  <a:rPr lang="en-US" sz="1100" dirty="0" smtClean="0"/>
                  <a:t> </a:t>
                </a:r>
                <a:endParaRPr lang="ru-RU" sz="1100" dirty="0" smtClean="0"/>
              </a:p>
              <a:p>
                <a:endParaRPr lang="ru-RU" sz="1100" dirty="0"/>
              </a:p>
              <a:p>
                <a:r>
                  <a:rPr lang="ru-RU" sz="1100" dirty="0" smtClean="0"/>
                  <a:t>Данные доступны между устройствами </a:t>
                </a:r>
                <a:endParaRPr lang="en-US" sz="1100" dirty="0"/>
              </a:p>
              <a:p>
                <a:endParaRPr lang="en-US" sz="1100" dirty="0"/>
              </a:p>
            </p:txBody>
          </p:sp>
        </p:grpSp>
        <p:grpSp>
          <p:nvGrpSpPr>
            <p:cNvPr id="27" name="Group 26"/>
            <p:cNvGrpSpPr/>
            <p:nvPr/>
          </p:nvGrpSpPr>
          <p:grpSpPr>
            <a:xfrm>
              <a:off x="7508826" y="2210340"/>
              <a:ext cx="2663232" cy="1830756"/>
              <a:chOff x="7349396" y="2364509"/>
              <a:chExt cx="4254040" cy="2925671"/>
            </a:xfrm>
          </p:grpSpPr>
          <p:sp>
            <p:nvSpPr>
              <p:cNvPr id="28" name="Rectangle 27"/>
              <p:cNvSpPr/>
              <p:nvPr/>
            </p:nvSpPr>
            <p:spPr>
              <a:xfrm>
                <a:off x="7668986" y="2364509"/>
                <a:ext cx="3145536" cy="1524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50" dirty="0" smtClean="0"/>
                  <a:t>Publisher Cache</a:t>
                </a:r>
                <a:endParaRPr lang="en-US" sz="1050" dirty="0"/>
              </a:p>
            </p:txBody>
          </p:sp>
          <p:sp>
            <p:nvSpPr>
              <p:cNvPr id="29" name="Rectangle 28"/>
              <p:cNvSpPr/>
              <p:nvPr/>
            </p:nvSpPr>
            <p:spPr>
              <a:xfrm>
                <a:off x="8404131" y="2974108"/>
                <a:ext cx="1668378" cy="581886"/>
              </a:xfrm>
              <a:prstGeom prst="rect">
                <a:avLst/>
              </a:prstGeom>
              <a:solidFill>
                <a:schemeClr val="bg1">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50" dirty="0" smtClean="0"/>
                  <a:t>Папка</a:t>
                </a:r>
                <a:endParaRPr lang="en-US" sz="1100" dirty="0"/>
              </a:p>
            </p:txBody>
          </p:sp>
          <p:sp>
            <p:nvSpPr>
              <p:cNvPr id="30" name="TextBox 29"/>
              <p:cNvSpPr txBox="1"/>
              <p:nvPr/>
            </p:nvSpPr>
            <p:spPr>
              <a:xfrm>
                <a:off x="7349396" y="4091724"/>
                <a:ext cx="4254040" cy="1198456"/>
              </a:xfrm>
              <a:prstGeom prst="rect">
                <a:avLst/>
              </a:prstGeom>
              <a:noFill/>
            </p:spPr>
            <p:txBody>
              <a:bodyPr wrap="square" rtlCol="0">
                <a:spAutoFit/>
              </a:bodyPr>
              <a:lstStyle/>
              <a:p>
                <a:r>
                  <a:rPr lang="ru-RU" sz="1100" dirty="0" smtClean="0"/>
                  <a:t>Общее хранилище данных приложений одного автора</a:t>
                </a:r>
                <a:endParaRPr lang="en-US" sz="1100" dirty="0"/>
              </a:p>
            </p:txBody>
          </p:sp>
        </p:grpSp>
      </p:grpSp>
      <p:pic>
        <p:nvPicPr>
          <p:cNvPr id="19" name="Picture 1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394855" y="2369464"/>
            <a:ext cx="268452" cy="268452"/>
          </a:xfrm>
          <a:prstGeom prst="rect">
            <a:avLst/>
          </a:prstGeom>
          <a:ln>
            <a:noFill/>
          </a:ln>
        </p:spPr>
      </p:pic>
      <p:pic>
        <p:nvPicPr>
          <p:cNvPr id="31" name="Picture 30"/>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814430" y="2370114"/>
            <a:ext cx="268452" cy="268452"/>
          </a:xfrm>
          <a:prstGeom prst="rect">
            <a:avLst/>
          </a:prstGeom>
          <a:ln>
            <a:noFill/>
          </a:ln>
        </p:spPr>
      </p:pic>
    </p:spTree>
    <p:extLst>
      <p:ext uri="{BB962C8B-B14F-4D97-AF65-F5344CB8AC3E}">
        <p14:creationId xmlns:p14="http://schemas.microsoft.com/office/powerpoint/2010/main" val="4322129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42277" y="236050"/>
            <a:ext cx="11652250" cy="982662"/>
          </a:xfrm>
        </p:spPr>
        <p:txBody>
          <a:bodyPr/>
          <a:lstStyle/>
          <a:p>
            <a:r>
              <a:rPr lang="ru-RU" dirty="0" smtClean="0"/>
              <a:t>Методы обращения к хранилищу</a:t>
            </a:r>
            <a:endParaRPr lang="en-US" dirty="0"/>
          </a:p>
        </p:txBody>
      </p:sp>
      <p:graphicFrame>
        <p:nvGraphicFramePr>
          <p:cNvPr id="4" name="Table Placeholder 7"/>
          <p:cNvGraphicFramePr>
            <a:graphicFrameLocks/>
          </p:cNvGraphicFramePr>
          <p:nvPr>
            <p:extLst>
              <p:ext uri="{D42A27DB-BD31-4B8C-83A1-F6EECF244321}">
                <p14:modId xmlns:p14="http://schemas.microsoft.com/office/powerpoint/2010/main" val="953449222"/>
              </p:ext>
            </p:extLst>
          </p:nvPr>
        </p:nvGraphicFramePr>
        <p:xfrm>
          <a:off x="242277" y="1847653"/>
          <a:ext cx="6936852" cy="3116872"/>
        </p:xfrm>
        <a:graphic>
          <a:graphicData uri="http://schemas.openxmlformats.org/drawingml/2006/table">
            <a:tbl>
              <a:tblPr bandRow="1"/>
              <a:tblGrid>
                <a:gridCol w="1336658">
                  <a:extLst>
                    <a:ext uri="{9D8B030D-6E8A-4147-A177-3AD203B41FA5}">
                      <a16:colId xmlns:a16="http://schemas.microsoft.com/office/drawing/2014/main" val="20000"/>
                    </a:ext>
                  </a:extLst>
                </a:gridCol>
                <a:gridCol w="1131608">
                  <a:extLst>
                    <a:ext uri="{9D8B030D-6E8A-4147-A177-3AD203B41FA5}">
                      <a16:colId xmlns:a16="http://schemas.microsoft.com/office/drawing/2014/main" val="20001"/>
                    </a:ext>
                  </a:extLst>
                </a:gridCol>
                <a:gridCol w="1513710">
                  <a:extLst>
                    <a:ext uri="{9D8B030D-6E8A-4147-A177-3AD203B41FA5}">
                      <a16:colId xmlns:a16="http://schemas.microsoft.com/office/drawing/2014/main" val="20002"/>
                    </a:ext>
                  </a:extLst>
                </a:gridCol>
                <a:gridCol w="2954876">
                  <a:extLst>
                    <a:ext uri="{9D8B030D-6E8A-4147-A177-3AD203B41FA5}">
                      <a16:colId xmlns:a16="http://schemas.microsoft.com/office/drawing/2014/main" val="20003"/>
                    </a:ext>
                  </a:extLst>
                </a:gridCol>
              </a:tblGrid>
              <a:tr h="466732">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pPr algn="ctr"/>
                      <a:r>
                        <a:rPr lang="ru-RU" sz="1100" b="0" dirty="0" smtClean="0">
                          <a:solidFill>
                            <a:schemeClr val="bg1"/>
                          </a:solidFill>
                        </a:rPr>
                        <a:t>Тип файла</a:t>
                      </a:r>
                      <a:r>
                        <a:rPr lang="en-US" sz="1100" b="0" dirty="0" smtClean="0">
                          <a:solidFill>
                            <a:schemeClr val="bg1"/>
                          </a:solidFill>
                        </a:rPr>
                        <a:t>/ API</a:t>
                      </a:r>
                      <a:endParaRPr lang="en-US" sz="1100" b="0" dirty="0">
                        <a:solidFill>
                          <a:schemeClr val="bg1"/>
                        </a:solidFill>
                      </a:endParaRPr>
                    </a:p>
                  </a:txBody>
                  <a:tcPr marL="186521" marR="186521" marT="87043" marB="99478"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BCF2"/>
                    </a:solid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pPr algn="ctr"/>
                      <a:r>
                        <a:rPr lang="ru-RU" sz="1100" b="0" dirty="0" smtClean="0">
                          <a:solidFill>
                            <a:schemeClr val="bg1"/>
                          </a:solidFill>
                        </a:rPr>
                        <a:t>Папка установки</a:t>
                      </a:r>
                      <a:endParaRPr lang="en-US" sz="1100" b="0" dirty="0">
                        <a:solidFill>
                          <a:schemeClr val="bg1"/>
                        </a:solidFill>
                      </a:endParaRPr>
                    </a:p>
                  </a:txBody>
                  <a:tcPr marL="186521" marR="186521" marT="87043" marB="99478"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BCF2"/>
                    </a:solid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pPr algn="ctr"/>
                      <a:r>
                        <a:rPr lang="ru-RU" sz="1100" b="0" dirty="0" smtClean="0">
                          <a:solidFill>
                            <a:schemeClr val="bg1"/>
                          </a:solidFill>
                        </a:rPr>
                        <a:t>Папка данных приложения</a:t>
                      </a:r>
                      <a:endParaRPr lang="en-US" sz="1100" b="0" dirty="0">
                        <a:solidFill>
                          <a:schemeClr val="bg1"/>
                        </a:solidFill>
                      </a:endParaRPr>
                    </a:p>
                  </a:txBody>
                  <a:tcPr marL="186521" marR="186521" marT="87043" marB="99478"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BCF2"/>
                    </a:solid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pPr algn="ctr"/>
                      <a:r>
                        <a:rPr lang="ru-RU" sz="1100" b="0" dirty="0" smtClean="0">
                          <a:solidFill>
                            <a:schemeClr val="bg1"/>
                          </a:solidFill>
                        </a:rPr>
                        <a:t>Пример</a:t>
                      </a:r>
                      <a:endParaRPr lang="en-US" sz="1100" b="0" dirty="0">
                        <a:solidFill>
                          <a:schemeClr val="bg1"/>
                        </a:solidFill>
                      </a:endParaRPr>
                    </a:p>
                  </a:txBody>
                  <a:tcPr marL="186521" marR="186521" marT="87043" marB="99478"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BCF2"/>
                    </a:solidFill>
                  </a:tcPr>
                </a:tc>
                <a:extLst>
                  <a:ext uri="{0D108BD9-81ED-4DB2-BD59-A6C34878D82A}">
                    <a16:rowId xmlns:a16="http://schemas.microsoft.com/office/drawing/2014/main" val="10000"/>
                  </a:ext>
                </a:extLst>
              </a:tr>
              <a:tr h="1203925">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r>
                        <a:rPr lang="ru-RU" sz="900" dirty="0" smtClean="0">
                          <a:solidFill>
                            <a:schemeClr val="accent4"/>
                          </a:solidFill>
                        </a:rPr>
                        <a:t>Для доступа к файлам</a:t>
                      </a:r>
                      <a:r>
                        <a:rPr lang="ru-RU" sz="900" baseline="0" dirty="0" smtClean="0">
                          <a:solidFill>
                            <a:schemeClr val="accent4"/>
                          </a:solidFill>
                        </a:rPr>
                        <a:t> </a:t>
                      </a:r>
                      <a:r>
                        <a:rPr lang="ru-RU" sz="900" dirty="0" smtClean="0">
                          <a:solidFill>
                            <a:schemeClr val="accent4"/>
                          </a:solidFill>
                        </a:rPr>
                        <a:t>используйте </a:t>
                      </a:r>
                      <a:r>
                        <a:rPr lang="en-US" sz="900" dirty="0" err="1" smtClean="0">
                          <a:solidFill>
                            <a:schemeClr val="accent4"/>
                          </a:solidFill>
                        </a:rPr>
                        <a:t>Windows.Storage</a:t>
                      </a:r>
                      <a:r>
                        <a:rPr lang="en-US" sz="900" dirty="0" smtClean="0">
                          <a:solidFill>
                            <a:schemeClr val="accent4"/>
                          </a:solidFill>
                        </a:rPr>
                        <a:t> </a:t>
                      </a:r>
                      <a:br>
                        <a:rPr lang="en-US" sz="900" dirty="0" smtClean="0">
                          <a:solidFill>
                            <a:schemeClr val="accent4"/>
                          </a:solidFill>
                        </a:rPr>
                      </a:br>
                      <a:r>
                        <a:rPr lang="en-US" sz="900" dirty="0" smtClean="0">
                          <a:solidFill>
                            <a:schemeClr val="accent4"/>
                          </a:solidFill>
                        </a:rPr>
                        <a:t>API </a:t>
                      </a:r>
                      <a:r>
                        <a:rPr lang="ru-RU" sz="900" dirty="0" smtClean="0">
                          <a:solidFill>
                            <a:schemeClr val="accent4"/>
                          </a:solidFill>
                        </a:rPr>
                        <a:t>через </a:t>
                      </a:r>
                      <a:r>
                        <a:rPr lang="en-US" sz="900" dirty="0" smtClean="0">
                          <a:solidFill>
                            <a:schemeClr val="accent4"/>
                          </a:solidFill>
                        </a:rPr>
                        <a:t>URIs</a:t>
                      </a:r>
                      <a:endParaRPr lang="en-US" sz="900" dirty="0">
                        <a:solidFill>
                          <a:schemeClr val="accent4"/>
                        </a:solidFill>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pPr marL="0" algn="l" defTabSz="914377" rtl="0" eaLnBrk="1" latinLnBrk="0" hangingPunct="1"/>
                      <a:r>
                        <a:rPr lang="en-GB" sz="9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ms-appx</a:t>
                      </a:r>
                      <a:r>
                        <a:rPr lang="en-GB" sz="900" kern="1200" dirty="0" smtClean="0">
                          <a:solidFill>
                            <a:schemeClr val="tx1">
                              <a:lumMod val="50000"/>
                            </a:schemeClr>
                          </a:solidFill>
                          <a:effectLst/>
                          <a:latin typeface="Consolas" panose="020B0609020204030204" pitchFamily="49" charset="0"/>
                          <a:ea typeface="+mn-ea"/>
                          <a:cs typeface="Consolas" panose="020B0609020204030204" pitchFamily="49" charset="0"/>
                        </a:rPr>
                        <a:t>:///</a:t>
                      </a:r>
                      <a:endParaRPr lang="en-US" sz="900" kern="1200" dirty="0">
                        <a:solidFill>
                          <a:schemeClr val="tx1">
                            <a:lumMod val="50000"/>
                          </a:schemeClr>
                        </a:solidFill>
                        <a:effectLst/>
                        <a:latin typeface="Consolas" panose="020B0609020204030204" pitchFamily="49" charset="0"/>
                        <a:ea typeface="+mn-ea"/>
                        <a:cs typeface="Consolas" panose="020B0609020204030204" pitchFamily="49" charset="0"/>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pPr marL="0" marR="0" indent="0" algn="l" defTabSz="914377" rtl="0" eaLnBrk="1" fontAlgn="auto" latinLnBrk="0" hangingPunct="1">
                        <a:lnSpc>
                          <a:spcPct val="100000"/>
                        </a:lnSpc>
                        <a:spcBef>
                          <a:spcPts val="0"/>
                        </a:spcBef>
                        <a:spcAft>
                          <a:spcPts val="0"/>
                        </a:spcAft>
                        <a:buClrTx/>
                        <a:buSzTx/>
                        <a:buFontTx/>
                        <a:buNone/>
                        <a:tabLst/>
                        <a:defRPr/>
                      </a:pPr>
                      <a:r>
                        <a:rPr lang="en-GB" sz="8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ms</a:t>
                      </a:r>
                      <a:r>
                        <a:rPr lang="ru-RU"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a:t>
                      </a: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appdata:///local/</a:t>
                      </a:r>
                      <a:endParaRPr lang="ru-RU" sz="800" kern="1200" dirty="0" smtClean="0">
                        <a:solidFill>
                          <a:schemeClr val="tx1">
                            <a:lumMod val="50000"/>
                          </a:schemeClr>
                        </a:solidFill>
                        <a:effectLst/>
                        <a:latin typeface="Consolas" panose="020B0609020204030204" pitchFamily="49" charset="0"/>
                        <a:ea typeface="+mn-ea"/>
                        <a:cs typeface="Consolas" panose="020B0609020204030204" pitchFamily="49" charset="0"/>
                      </a:endParaRPr>
                    </a:p>
                    <a:p>
                      <a:pPr marL="0" marR="0" indent="0" algn="l" defTabSz="914377" rtl="0" eaLnBrk="1" fontAlgn="auto" latinLnBrk="0" hangingPunct="1">
                        <a:lnSpc>
                          <a:spcPct val="100000"/>
                        </a:lnSpc>
                        <a:spcBef>
                          <a:spcPts val="0"/>
                        </a:spcBef>
                        <a:spcAft>
                          <a:spcPts val="0"/>
                        </a:spcAft>
                        <a:buClrTx/>
                        <a:buSzTx/>
                        <a:buFontTx/>
                        <a:buNone/>
                        <a:tabLst/>
                        <a:defRPr/>
                      </a:pP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
                      </a:r>
                      <a:b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br>
                      <a:r>
                        <a:rPr lang="en-GB" sz="8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ms-appdata</a:t>
                      </a: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:///roaming/</a:t>
                      </a:r>
                      <a:endParaRPr lang="ru-RU" sz="800" kern="1200" dirty="0" smtClean="0">
                        <a:solidFill>
                          <a:schemeClr val="tx1">
                            <a:lumMod val="50000"/>
                          </a:schemeClr>
                        </a:solidFill>
                        <a:effectLst/>
                        <a:latin typeface="Consolas" panose="020B0609020204030204" pitchFamily="49" charset="0"/>
                        <a:ea typeface="+mn-ea"/>
                        <a:cs typeface="Consolas" panose="020B0609020204030204" pitchFamily="49" charset="0"/>
                      </a:endParaRPr>
                    </a:p>
                    <a:p>
                      <a:pPr marL="0" marR="0" indent="0" algn="l" defTabSz="914377" rtl="0" eaLnBrk="1" fontAlgn="auto" latinLnBrk="0" hangingPunct="1">
                        <a:lnSpc>
                          <a:spcPct val="100000"/>
                        </a:lnSpc>
                        <a:spcBef>
                          <a:spcPts val="0"/>
                        </a:spcBef>
                        <a:spcAft>
                          <a:spcPts val="0"/>
                        </a:spcAft>
                        <a:buClrTx/>
                        <a:buSzTx/>
                        <a:buFontTx/>
                        <a:buNone/>
                        <a:tabLst/>
                        <a:defRPr/>
                      </a:pP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
                      </a:r>
                      <a:b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br>
                      <a:r>
                        <a:rPr lang="en-GB" sz="8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ms-appdata</a:t>
                      </a: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:///temp/</a:t>
                      </a:r>
                      <a:endParaRPr lang="en-US" sz="800" kern="1200" dirty="0" smtClean="0">
                        <a:solidFill>
                          <a:schemeClr val="tx1">
                            <a:lumMod val="50000"/>
                          </a:schemeClr>
                        </a:solidFill>
                        <a:effectLst/>
                        <a:latin typeface="Consolas" panose="020B0609020204030204" pitchFamily="49" charset="0"/>
                        <a:ea typeface="+mn-ea"/>
                        <a:cs typeface="Consolas" panose="020B0609020204030204" pitchFamily="49" charset="0"/>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r>
                        <a:rPr lang="en-GB" sz="900" kern="1200" dirty="0" smtClean="0">
                          <a:solidFill>
                            <a:srgbClr val="2B91AF"/>
                          </a:solidFill>
                          <a:latin typeface="Consolas"/>
                          <a:ea typeface="+mn-ea"/>
                          <a:cs typeface="+mn-cs"/>
                        </a:rPr>
                        <a:t>var</a:t>
                      </a:r>
                      <a:r>
                        <a:rPr lang="en-GB" sz="900" kern="1200" dirty="0" smtClean="0">
                          <a:solidFill>
                            <a:prstClr val="black"/>
                          </a:solidFill>
                          <a:latin typeface="Consolas"/>
                          <a:ea typeface="+mn-ea"/>
                          <a:cs typeface="+mn-cs"/>
                        </a:rPr>
                        <a:t> file = </a:t>
                      </a:r>
                      <a:r>
                        <a:rPr lang="en-GB" sz="900" kern="1200" dirty="0" smtClean="0">
                          <a:solidFill>
                            <a:srgbClr val="0000FF"/>
                          </a:solidFill>
                          <a:highlight>
                            <a:srgbClr val="FFFFFF"/>
                          </a:highlight>
                          <a:latin typeface="Consolas" panose="020B0609020204030204" pitchFamily="49" charset="0"/>
                          <a:ea typeface="+mn-ea"/>
                          <a:cs typeface="+mn-cs"/>
                        </a:rPr>
                        <a:t>await</a:t>
                      </a:r>
                      <a:r>
                        <a:rPr lang="en-GB" sz="900" kern="1200" dirty="0" smtClean="0">
                          <a:solidFill>
                            <a:prstClr val="black"/>
                          </a:solidFill>
                          <a:latin typeface="Consolas"/>
                          <a:ea typeface="+mn-ea"/>
                          <a:cs typeface="+mn-cs"/>
                        </a:rPr>
                        <a:t>  </a:t>
                      </a:r>
                      <a:br>
                        <a:rPr lang="en-GB" sz="900" kern="1200" dirty="0" smtClean="0">
                          <a:solidFill>
                            <a:prstClr val="black"/>
                          </a:solidFill>
                          <a:latin typeface="Consolas"/>
                          <a:ea typeface="+mn-ea"/>
                          <a:cs typeface="+mn-cs"/>
                        </a:rPr>
                      </a:br>
                      <a:r>
                        <a:rPr lang="en-GB" sz="900" kern="1200" dirty="0" err="1" smtClean="0">
                          <a:solidFill>
                            <a:srgbClr val="2B91AF"/>
                          </a:solidFill>
                          <a:latin typeface="Consolas"/>
                          <a:ea typeface="+mn-ea"/>
                          <a:cs typeface="+mn-cs"/>
                        </a:rPr>
                        <a:t>Windows.StorageFile</a:t>
                      </a:r>
                      <a:r>
                        <a:rPr lang="en-GB" sz="900" kern="1200" dirty="0" smtClean="0">
                          <a:solidFill>
                            <a:srgbClr val="2B91AF"/>
                          </a:solidFill>
                          <a:latin typeface="Consolas"/>
                          <a:ea typeface="+mn-ea"/>
                          <a:cs typeface="+mn-cs"/>
                        </a:rPr>
                        <a:t>.</a:t>
                      </a:r>
                      <a:r>
                        <a:rPr lang="ru-RU" sz="900" kern="1200" dirty="0" smtClean="0">
                          <a:solidFill>
                            <a:srgbClr val="2B91AF"/>
                          </a:solidFill>
                          <a:latin typeface="Consolas"/>
                          <a:ea typeface="+mn-ea"/>
                          <a:cs typeface="+mn-cs"/>
                        </a:rPr>
                        <a:t/>
                      </a:r>
                      <a:br>
                        <a:rPr lang="ru-RU" sz="900" kern="1200" dirty="0" smtClean="0">
                          <a:solidFill>
                            <a:srgbClr val="2B91AF"/>
                          </a:solidFill>
                          <a:latin typeface="Consolas"/>
                          <a:ea typeface="+mn-ea"/>
                          <a:cs typeface="+mn-cs"/>
                        </a:rPr>
                      </a:br>
                      <a:r>
                        <a:rPr lang="en-GB" sz="900" kern="1200" dirty="0" err="1" smtClean="0">
                          <a:solidFill>
                            <a:srgbClr val="2B91AF"/>
                          </a:solidFill>
                          <a:latin typeface="Consolas"/>
                          <a:ea typeface="+mn-ea"/>
                          <a:cs typeface="+mn-cs"/>
                        </a:rPr>
                        <a:t>GetFileFromApplicationUriAsync</a:t>
                      </a:r>
                      <a:r>
                        <a:rPr lang="en-GB" sz="900" kern="1200" dirty="0" smtClean="0">
                          <a:solidFill>
                            <a:schemeClr val="tx2"/>
                          </a:solidFill>
                          <a:latin typeface="Consolas"/>
                          <a:ea typeface="+mn-ea"/>
                          <a:cs typeface="+mn-cs"/>
                        </a:rPr>
                        <a:t>(</a:t>
                      </a:r>
                      <a:br>
                        <a:rPr lang="en-GB" sz="900" kern="1200" dirty="0" smtClean="0">
                          <a:solidFill>
                            <a:schemeClr val="tx2"/>
                          </a:solidFill>
                          <a:latin typeface="Consolas"/>
                          <a:ea typeface="+mn-ea"/>
                          <a:cs typeface="+mn-cs"/>
                        </a:rPr>
                      </a:br>
                      <a:r>
                        <a:rPr lang="en-GB" sz="900" kern="1200" dirty="0" smtClean="0">
                          <a:solidFill>
                            <a:srgbClr val="0000FF"/>
                          </a:solidFill>
                          <a:highlight>
                            <a:srgbClr val="FFFFFF"/>
                          </a:highlight>
                          <a:latin typeface="Consolas" panose="020B0609020204030204" pitchFamily="49" charset="0"/>
                          <a:ea typeface="+mn-ea"/>
                          <a:cs typeface="+mn-cs"/>
                        </a:rPr>
                        <a:t>new</a:t>
                      </a:r>
                      <a:r>
                        <a:rPr lang="en-GB" sz="900" kern="1200" dirty="0" smtClean="0">
                          <a:solidFill>
                            <a:prstClr val="black"/>
                          </a:solidFill>
                          <a:latin typeface="Consolas"/>
                          <a:ea typeface="+mn-ea"/>
                          <a:cs typeface="+mn-cs"/>
                        </a:rPr>
                        <a:t> </a:t>
                      </a:r>
                      <a:r>
                        <a:rPr lang="en-GB" sz="900" kern="1200" dirty="0" smtClean="0">
                          <a:solidFill>
                            <a:srgbClr val="2B91AF"/>
                          </a:solidFill>
                          <a:latin typeface="Consolas"/>
                          <a:ea typeface="+mn-ea"/>
                          <a:cs typeface="+mn-cs"/>
                        </a:rPr>
                        <a:t>Uri</a:t>
                      </a:r>
                      <a:r>
                        <a:rPr lang="en-GB" sz="900" kern="1200" dirty="0" smtClean="0">
                          <a:solidFill>
                            <a:prstClr val="black"/>
                          </a:solidFill>
                          <a:latin typeface="Consolas"/>
                          <a:ea typeface="+mn-ea"/>
                          <a:cs typeface="+mn-cs"/>
                        </a:rPr>
                        <a:t>(</a:t>
                      </a:r>
                      <a:r>
                        <a:rPr lang="en-GB" sz="900" kern="1200" dirty="0" smtClean="0">
                          <a:solidFill>
                            <a:srgbClr val="A31515"/>
                          </a:solidFill>
                          <a:highlight>
                            <a:srgbClr val="FFFFFF"/>
                          </a:highlight>
                          <a:latin typeface="Consolas" panose="020B0609020204030204" pitchFamily="49" charset="0"/>
                          <a:ea typeface="+mn-ea"/>
                          <a:cs typeface="+mn-cs"/>
                        </a:rPr>
                        <a:t>"</a:t>
                      </a:r>
                      <a:r>
                        <a:rPr lang="en-GB" sz="900" kern="1200" dirty="0" err="1" smtClean="0">
                          <a:solidFill>
                            <a:srgbClr val="A31515"/>
                          </a:solidFill>
                          <a:highlight>
                            <a:srgbClr val="FFFFFF"/>
                          </a:highlight>
                          <a:latin typeface="Consolas" panose="020B0609020204030204" pitchFamily="49" charset="0"/>
                          <a:ea typeface="+mn-ea"/>
                          <a:cs typeface="+mn-cs"/>
                        </a:rPr>
                        <a:t>ms-appdata</a:t>
                      </a:r>
                      <a:r>
                        <a:rPr lang="en-GB" sz="900" kern="1200" dirty="0" smtClean="0">
                          <a:solidFill>
                            <a:srgbClr val="A31515"/>
                          </a:solidFill>
                          <a:highlight>
                            <a:srgbClr val="FFFFFF"/>
                          </a:highlight>
                          <a:latin typeface="Consolas" panose="020B0609020204030204" pitchFamily="49" charset="0"/>
                          <a:ea typeface="+mn-ea"/>
                          <a:cs typeface="+mn-cs"/>
                        </a:rPr>
                        <a:t>:///local/AppConfig.xml"</a:t>
                      </a:r>
                      <a:r>
                        <a:rPr lang="en-GB" sz="900" kern="1200" dirty="0" smtClean="0">
                          <a:solidFill>
                            <a:prstClr val="black"/>
                          </a:solidFill>
                          <a:latin typeface="Consolas"/>
                          <a:ea typeface="+mn-ea"/>
                          <a:cs typeface="+mn-cs"/>
                        </a:rPr>
                        <a:t>));</a:t>
                      </a:r>
                      <a:endParaRPr lang="en-US" sz="900" kern="1200" dirty="0">
                        <a:solidFill>
                          <a:prstClr val="black"/>
                        </a:solidFill>
                        <a:latin typeface="Consolas"/>
                        <a:ea typeface="+mn-ea"/>
                        <a:cs typeface="+mn-cs"/>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391146">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r>
                        <a:rPr lang="ru-RU" sz="900" dirty="0" smtClean="0">
                          <a:solidFill>
                            <a:schemeClr val="accent4"/>
                          </a:solidFill>
                        </a:rPr>
                        <a:t>Для доступа к файлам используйте </a:t>
                      </a:r>
                      <a:r>
                        <a:rPr lang="en-US" sz="900" dirty="0" err="1" smtClean="0">
                          <a:solidFill>
                            <a:schemeClr val="accent4"/>
                          </a:solidFill>
                        </a:rPr>
                        <a:t>Windows.Storage</a:t>
                      </a:r>
                      <a:r>
                        <a:rPr lang="en-US" sz="900" dirty="0" smtClean="0">
                          <a:solidFill>
                            <a:schemeClr val="accent4"/>
                          </a:solidFill>
                        </a:rPr>
                        <a:t> API </a:t>
                      </a:r>
                      <a:r>
                        <a:rPr lang="ru-RU" sz="900" dirty="0" smtClean="0">
                          <a:solidFill>
                            <a:schemeClr val="accent4"/>
                          </a:solidFill>
                        </a:rPr>
                        <a:t>через указание </a:t>
                      </a:r>
                      <a:r>
                        <a:rPr lang="en-US" sz="900" dirty="0" err="1" smtClean="0">
                          <a:solidFill>
                            <a:schemeClr val="accent4"/>
                          </a:solidFill>
                        </a:rPr>
                        <a:t>StorageFolder</a:t>
                      </a:r>
                      <a:endParaRPr lang="en-US" sz="900" dirty="0">
                        <a:solidFill>
                          <a:schemeClr val="accent4"/>
                        </a:solidFill>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68217A">
                        <a:alpha val="20000"/>
                      </a:srgbClr>
                    </a:solid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r>
                        <a:rPr lang="en-GB" sz="900" dirty="0" smtClean="0">
                          <a:solidFill>
                            <a:schemeClr val="tx1">
                              <a:lumMod val="50000"/>
                            </a:schemeClr>
                          </a:solidFill>
                          <a:effectLst/>
                          <a:latin typeface="Consolas" panose="020B0609020204030204" pitchFamily="49" charset="0"/>
                          <a:cs typeface="Consolas" panose="020B0609020204030204" pitchFamily="49" charset="0"/>
                        </a:rPr>
                        <a:t>Windows.</a:t>
                      </a:r>
                      <a:br>
                        <a:rPr lang="en-GB" sz="900" dirty="0" smtClean="0">
                          <a:solidFill>
                            <a:schemeClr val="tx1">
                              <a:lumMod val="50000"/>
                            </a:schemeClr>
                          </a:solidFill>
                          <a:effectLst/>
                          <a:latin typeface="Consolas" panose="020B0609020204030204" pitchFamily="49" charset="0"/>
                          <a:cs typeface="Consolas" panose="020B0609020204030204" pitchFamily="49" charset="0"/>
                        </a:rPr>
                      </a:br>
                      <a:r>
                        <a:rPr lang="en-GB" sz="900" dirty="0" err="1" smtClean="0">
                          <a:solidFill>
                            <a:schemeClr val="tx1">
                              <a:lumMod val="50000"/>
                            </a:schemeClr>
                          </a:solidFill>
                          <a:effectLst/>
                          <a:latin typeface="Consolas" panose="020B0609020204030204" pitchFamily="49" charset="0"/>
                          <a:cs typeface="Consolas" panose="020B0609020204030204" pitchFamily="49" charset="0"/>
                        </a:rPr>
                        <a:t>ApplicationModel.Package.Current</a:t>
                      </a:r>
                      <a:r>
                        <a:rPr lang="en-GB" sz="900" dirty="0" smtClean="0">
                          <a:solidFill>
                            <a:schemeClr val="tx1">
                              <a:lumMod val="50000"/>
                            </a:schemeClr>
                          </a:solidFill>
                          <a:effectLst/>
                          <a:latin typeface="Consolas" panose="020B0609020204030204" pitchFamily="49" charset="0"/>
                          <a:cs typeface="Consolas" panose="020B0609020204030204" pitchFamily="49" charset="0"/>
                        </a:rPr>
                        <a:t>.</a:t>
                      </a:r>
                      <a:br>
                        <a:rPr lang="en-GB" sz="900" dirty="0" smtClean="0">
                          <a:solidFill>
                            <a:schemeClr val="tx1">
                              <a:lumMod val="50000"/>
                            </a:schemeClr>
                          </a:solidFill>
                          <a:effectLst/>
                          <a:latin typeface="Consolas" panose="020B0609020204030204" pitchFamily="49" charset="0"/>
                          <a:cs typeface="Consolas" panose="020B0609020204030204" pitchFamily="49" charset="0"/>
                        </a:rPr>
                      </a:br>
                      <a:r>
                        <a:rPr lang="en-GB" sz="900" dirty="0" err="1" smtClean="0">
                          <a:solidFill>
                            <a:schemeClr val="tx1">
                              <a:lumMod val="50000"/>
                            </a:schemeClr>
                          </a:solidFill>
                          <a:effectLst/>
                          <a:latin typeface="Consolas" panose="020B0609020204030204" pitchFamily="49" charset="0"/>
                          <a:cs typeface="Consolas" panose="020B0609020204030204" pitchFamily="49" charset="0"/>
                        </a:rPr>
                        <a:t>InstalledLocation</a:t>
                      </a:r>
                      <a:r>
                        <a:rPr lang="en-GB" sz="800" dirty="0" smtClean="0">
                          <a:solidFill>
                            <a:schemeClr val="tx1">
                              <a:lumMod val="50000"/>
                            </a:schemeClr>
                          </a:solidFill>
                          <a:effectLst/>
                          <a:latin typeface="Consolas" panose="020B0609020204030204" pitchFamily="49" charset="0"/>
                          <a:cs typeface="Consolas" panose="020B0609020204030204" pitchFamily="49" charset="0"/>
                        </a:rPr>
                        <a:t> </a:t>
                      </a:r>
                      <a:endParaRPr lang="en-GB" sz="800" dirty="0">
                        <a:solidFill>
                          <a:schemeClr val="tx1">
                            <a:lumMod val="50000"/>
                          </a:schemeClr>
                        </a:solidFill>
                        <a:effectLst/>
                        <a:latin typeface="Consolas" panose="020B0609020204030204" pitchFamily="49" charset="0"/>
                        <a:cs typeface="Consolas" panose="020B0609020204030204" pitchFamily="49" charset="0"/>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68217A">
                        <a:alpha val="20000"/>
                      </a:srgbClr>
                    </a:solid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pPr marL="0" algn="l" defTabSz="914377" rtl="0" eaLnBrk="1" latinLnBrk="0" hangingPunct="1"/>
                      <a:r>
                        <a:rPr lang="en-GB" sz="8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Windows.Storage</a:t>
                      </a: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a:t>
                      </a:r>
                      <a:b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br>
                      <a:r>
                        <a:rPr lang="en-GB" sz="8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ApplicationData</a:t>
                      </a: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a:t>
                      </a:r>
                      <a:b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b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Current</a:t>
                      </a:r>
                      <a:b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b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a:t>
                      </a:r>
                      <a:r>
                        <a:rPr lang="en-GB" sz="8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LocalFolder</a:t>
                      </a: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 /</a:t>
                      </a:r>
                      <a:b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b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a:t>
                      </a:r>
                      <a:r>
                        <a:rPr lang="en-GB" sz="8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RoamingFolder</a:t>
                      </a: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 /</a:t>
                      </a:r>
                      <a:b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b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a:t>
                      </a:r>
                      <a:r>
                        <a:rPr lang="en-GB" sz="8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TempFolder</a:t>
                      </a:r>
                      <a:endParaRPr lang="en-GB" sz="800" kern="1200" dirty="0">
                        <a:solidFill>
                          <a:schemeClr val="tx1">
                            <a:lumMod val="50000"/>
                          </a:schemeClr>
                        </a:solidFill>
                        <a:effectLst/>
                        <a:latin typeface="Consolas" panose="020B0609020204030204" pitchFamily="49" charset="0"/>
                        <a:ea typeface="+mn-ea"/>
                        <a:cs typeface="Consolas" panose="020B0609020204030204" pitchFamily="49" charset="0"/>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68217A">
                        <a:alpha val="20000"/>
                      </a:srgbClr>
                    </a:solid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r>
                        <a:rPr lang="en-GB" sz="900" kern="1200" dirty="0" err="1" smtClean="0">
                          <a:solidFill>
                            <a:srgbClr val="2B91AF"/>
                          </a:solidFill>
                          <a:latin typeface="Consolas"/>
                          <a:ea typeface="+mn-ea"/>
                          <a:cs typeface="+mn-cs"/>
                        </a:rPr>
                        <a:t>var</a:t>
                      </a:r>
                      <a:r>
                        <a:rPr lang="en-GB" sz="900" kern="1200" dirty="0" smtClean="0">
                          <a:solidFill>
                            <a:srgbClr val="2B91AF"/>
                          </a:solidFill>
                          <a:latin typeface="Consolas"/>
                          <a:ea typeface="+mn-ea"/>
                          <a:cs typeface="+mn-cs"/>
                        </a:rPr>
                        <a:t> </a:t>
                      </a:r>
                      <a:r>
                        <a:rPr lang="en-GB" sz="900" kern="1200" dirty="0" err="1" smtClean="0">
                          <a:solidFill>
                            <a:prstClr val="black"/>
                          </a:solidFill>
                          <a:latin typeface="Consolas"/>
                          <a:ea typeface="+mn-ea"/>
                          <a:cs typeface="+mn-cs"/>
                        </a:rPr>
                        <a:t>localFolder</a:t>
                      </a:r>
                      <a:r>
                        <a:rPr lang="en-GB" sz="900" kern="1200" dirty="0" smtClean="0">
                          <a:solidFill>
                            <a:prstClr val="black"/>
                          </a:solidFill>
                          <a:latin typeface="Consolas"/>
                          <a:ea typeface="+mn-ea"/>
                          <a:cs typeface="+mn-cs"/>
                        </a:rPr>
                        <a:t> =    </a:t>
                      </a:r>
                      <a:r>
                        <a:rPr lang="en-GB" sz="900" kern="1200" dirty="0" err="1" smtClean="0">
                          <a:solidFill>
                            <a:prstClr val="black"/>
                          </a:solidFill>
                          <a:latin typeface="Consolas"/>
                          <a:ea typeface="+mn-ea"/>
                          <a:cs typeface="+mn-cs"/>
                        </a:rPr>
                        <a:t>Windows.Storage.</a:t>
                      </a:r>
                      <a:r>
                        <a:rPr lang="en-GB" sz="900" kern="1200" dirty="0" err="1" smtClean="0">
                          <a:solidFill>
                            <a:srgbClr val="2B91AF"/>
                          </a:solidFill>
                          <a:latin typeface="Consolas"/>
                          <a:ea typeface="+mn-ea"/>
                          <a:cs typeface="+mn-cs"/>
                        </a:rPr>
                        <a:t>ApplicationData</a:t>
                      </a:r>
                      <a:r>
                        <a:rPr lang="en-GB" sz="900" kern="1200" dirty="0" err="1" smtClean="0">
                          <a:solidFill>
                            <a:prstClr val="black"/>
                          </a:solidFill>
                          <a:latin typeface="Consolas"/>
                          <a:ea typeface="+mn-ea"/>
                          <a:cs typeface="+mn-cs"/>
                        </a:rPr>
                        <a:t>.Current.LocalFolder</a:t>
                      </a:r>
                      <a:r>
                        <a:rPr lang="en-GB" sz="900" kern="1200" dirty="0" smtClean="0">
                          <a:solidFill>
                            <a:prstClr val="black"/>
                          </a:solidFill>
                          <a:latin typeface="Consolas"/>
                          <a:ea typeface="+mn-ea"/>
                          <a:cs typeface="+mn-cs"/>
                        </a:rPr>
                        <a:t>;</a:t>
                      </a:r>
                    </a:p>
                    <a:p>
                      <a:endParaRPr lang="en-GB" sz="900" dirty="0" smtClean="0">
                        <a:solidFill>
                          <a:srgbClr val="000000"/>
                        </a:solidFill>
                        <a:highlight>
                          <a:srgbClr val="FFFFFF"/>
                        </a:highlight>
                        <a:latin typeface="Consolas" panose="020B0609020204030204" pitchFamily="49" charset="0"/>
                      </a:endParaRPr>
                    </a:p>
                    <a:p>
                      <a:r>
                        <a:rPr lang="en-GB" sz="900" kern="1200" dirty="0" err="1" smtClean="0">
                          <a:solidFill>
                            <a:prstClr val="black"/>
                          </a:solidFill>
                          <a:latin typeface="Consolas"/>
                          <a:ea typeface="+mn-ea"/>
                          <a:cs typeface="+mn-cs"/>
                        </a:rPr>
                        <a:t>Windows.Storage.</a:t>
                      </a:r>
                      <a:r>
                        <a:rPr lang="en-GB" sz="900" kern="1200" dirty="0" err="1" smtClean="0">
                          <a:solidFill>
                            <a:srgbClr val="2B91AF"/>
                          </a:solidFill>
                          <a:latin typeface="Consolas"/>
                          <a:ea typeface="+mn-ea"/>
                          <a:cs typeface="+mn-cs"/>
                        </a:rPr>
                        <a:t>StorageFile</a:t>
                      </a:r>
                      <a:r>
                        <a:rPr lang="en-GB" sz="900" kern="1200" dirty="0" smtClean="0">
                          <a:solidFill>
                            <a:srgbClr val="2B91AF"/>
                          </a:solidFill>
                          <a:latin typeface="Consolas"/>
                          <a:ea typeface="+mn-ea"/>
                          <a:cs typeface="+mn-cs"/>
                        </a:rPr>
                        <a:t> </a:t>
                      </a:r>
                      <a:r>
                        <a:rPr lang="en-GB" sz="900" kern="1200" dirty="0" err="1" smtClean="0">
                          <a:solidFill>
                            <a:prstClr val="black"/>
                          </a:solidFill>
                          <a:latin typeface="Consolas"/>
                          <a:ea typeface="+mn-ea"/>
                          <a:cs typeface="+mn-cs"/>
                        </a:rPr>
                        <a:t>storageFile</a:t>
                      </a:r>
                      <a:r>
                        <a:rPr lang="en-GB" sz="900" kern="1200" dirty="0" smtClean="0">
                          <a:solidFill>
                            <a:prstClr val="black"/>
                          </a:solidFill>
                          <a:latin typeface="Consolas"/>
                          <a:ea typeface="+mn-ea"/>
                          <a:cs typeface="+mn-cs"/>
                        </a:rPr>
                        <a:t> = </a:t>
                      </a:r>
                      <a:r>
                        <a:rPr lang="en-GB" sz="900" kern="1200" dirty="0" smtClean="0">
                          <a:solidFill>
                            <a:srgbClr val="0070C0"/>
                          </a:solidFill>
                          <a:latin typeface="Consolas"/>
                          <a:ea typeface="+mn-ea"/>
                          <a:cs typeface="+mn-cs"/>
                        </a:rPr>
                        <a:t>await </a:t>
                      </a:r>
                      <a:r>
                        <a:rPr lang="en-GB" sz="900" kern="1200" dirty="0" err="1" smtClean="0">
                          <a:solidFill>
                            <a:prstClr val="black"/>
                          </a:solidFill>
                          <a:latin typeface="Consolas"/>
                          <a:ea typeface="+mn-ea"/>
                          <a:cs typeface="+mn-cs"/>
                        </a:rPr>
                        <a:t>localFolder.GetFileAsync</a:t>
                      </a:r>
                      <a:r>
                        <a:rPr lang="en-GB" sz="900" kern="1200" dirty="0" smtClean="0">
                          <a:solidFill>
                            <a:prstClr val="black"/>
                          </a:solidFill>
                          <a:latin typeface="Consolas"/>
                          <a:ea typeface="+mn-ea"/>
                          <a:cs typeface="+mn-cs"/>
                        </a:rPr>
                        <a:t>(</a:t>
                      </a:r>
                      <a:r>
                        <a:rPr lang="en-GB" sz="900" kern="1200" dirty="0" smtClean="0">
                          <a:solidFill>
                            <a:srgbClr val="C00000"/>
                          </a:solidFill>
                          <a:latin typeface="Consolas"/>
                          <a:ea typeface="+mn-ea"/>
                          <a:cs typeface="+mn-cs"/>
                        </a:rPr>
                        <a:t>"</a:t>
                      </a:r>
                      <a:r>
                        <a:rPr lang="en-GB" sz="900" kern="1200" dirty="0" err="1" smtClean="0">
                          <a:solidFill>
                            <a:srgbClr val="C00000"/>
                          </a:solidFill>
                          <a:latin typeface="Consolas"/>
                          <a:ea typeface="+mn-ea"/>
                          <a:cs typeface="+mn-cs"/>
                        </a:rPr>
                        <a:t>CaptainsLog.store</a:t>
                      </a:r>
                      <a:r>
                        <a:rPr lang="en-GB" sz="900" kern="1200" dirty="0" smtClean="0">
                          <a:solidFill>
                            <a:srgbClr val="C00000"/>
                          </a:solidFill>
                          <a:latin typeface="Consolas"/>
                          <a:ea typeface="+mn-ea"/>
                          <a:cs typeface="+mn-cs"/>
                        </a:rPr>
                        <a:t>"</a:t>
                      </a:r>
                      <a:r>
                        <a:rPr lang="en-GB" sz="900" kern="1200" dirty="0" smtClean="0">
                          <a:solidFill>
                            <a:prstClr val="black"/>
                          </a:solidFill>
                          <a:latin typeface="Consolas"/>
                          <a:ea typeface="+mn-ea"/>
                          <a:cs typeface="+mn-cs"/>
                        </a:rPr>
                        <a:t>);</a:t>
                      </a:r>
                      <a:endParaRPr lang="en-US" sz="900" kern="1200" dirty="0">
                        <a:solidFill>
                          <a:prstClr val="black"/>
                        </a:solidFill>
                        <a:latin typeface="Consolas"/>
                        <a:ea typeface="+mn-ea"/>
                        <a:cs typeface="+mn-cs"/>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68217A">
                        <a:alpha val="20000"/>
                      </a:srgb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022219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p:txBody>
          <a:bodyPr/>
          <a:lstStyle/>
          <a:p>
            <a:endParaRPr lang="en-US" dirty="0"/>
          </a:p>
        </p:txBody>
      </p:sp>
      <p:sp>
        <p:nvSpPr>
          <p:cNvPr id="3" name="Title 2"/>
          <p:cNvSpPr>
            <a:spLocks noGrp="1"/>
          </p:cNvSpPr>
          <p:nvPr>
            <p:ph type="ctrTitle" idx="4294967295"/>
          </p:nvPr>
        </p:nvSpPr>
        <p:spPr>
          <a:xfrm>
            <a:off x="484554" y="2799861"/>
            <a:ext cx="11636375" cy="1117600"/>
          </a:xfrm>
        </p:spPr>
        <p:txBody>
          <a:bodyPr/>
          <a:lstStyle/>
          <a:p>
            <a:r>
              <a:rPr lang="ru-RU" sz="6470" dirty="0" smtClean="0"/>
              <a:t>Хранение данных</a:t>
            </a:r>
            <a:endParaRPr lang="en-US" sz="6470" dirty="0"/>
          </a:p>
        </p:txBody>
      </p:sp>
    </p:spTree>
    <p:extLst>
      <p:ext uri="{BB962C8B-B14F-4D97-AF65-F5344CB8AC3E}">
        <p14:creationId xmlns:p14="http://schemas.microsoft.com/office/powerpoint/2010/main" val="4221399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1692" y="1058282"/>
            <a:ext cx="5287499" cy="553715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GB" sz="2000" dirty="0" err="1" smtClean="0"/>
          </a:p>
        </p:txBody>
      </p:sp>
      <p:sp>
        <p:nvSpPr>
          <p:cNvPr id="9" name="Text Placeholder 8"/>
          <p:cNvSpPr>
            <a:spLocks noGrp="1"/>
          </p:cNvSpPr>
          <p:nvPr>
            <p:ph type="body" sz="quarter" idx="4294967295"/>
          </p:nvPr>
        </p:nvSpPr>
        <p:spPr>
          <a:xfrm>
            <a:off x="351692" y="-148492"/>
            <a:ext cx="5181600" cy="5326184"/>
          </a:xfrm>
        </p:spPr>
        <p:txBody>
          <a:bodyPr/>
          <a:lstStyle/>
          <a:p>
            <a:endParaRPr lang="en-GB" sz="1765" dirty="0">
              <a:solidFill>
                <a:srgbClr val="0000FF"/>
              </a:solidFill>
              <a:highlight>
                <a:srgbClr val="F2F2F2"/>
              </a:highlight>
              <a:latin typeface="Consolas" panose="020B0609020204030204" pitchFamily="49" charset="0"/>
            </a:endParaRPr>
          </a:p>
          <a:p>
            <a:endParaRPr lang="en-GB" sz="1765" dirty="0">
              <a:solidFill>
                <a:srgbClr val="0000FF"/>
              </a:solidFill>
              <a:highlight>
                <a:srgbClr val="F2F2F2"/>
              </a:highlight>
              <a:latin typeface="Consolas" panose="020B0609020204030204" pitchFamily="49" charset="0"/>
            </a:endParaRPr>
          </a:p>
          <a:p>
            <a:endParaRPr lang="en-GB" sz="1765" dirty="0">
              <a:solidFill>
                <a:srgbClr val="0000FF"/>
              </a:solidFill>
              <a:highlight>
                <a:srgbClr val="F2F2F2"/>
              </a:highlight>
              <a:latin typeface="Consolas" panose="020B0609020204030204" pitchFamily="49" charset="0"/>
            </a:endParaRPr>
          </a:p>
          <a:p>
            <a:endParaRPr lang="en-GB" sz="1765" dirty="0">
              <a:solidFill>
                <a:srgbClr val="0000FF"/>
              </a:solidFill>
              <a:highlight>
                <a:srgbClr val="F2F2F2"/>
              </a:highlight>
              <a:latin typeface="Consolas" panose="020B0609020204030204" pitchFamily="49" charset="0"/>
            </a:endParaRPr>
          </a:p>
          <a:p>
            <a:r>
              <a:rPr lang="en-GB" sz="1800" b="0" dirty="0">
                <a:solidFill>
                  <a:srgbClr val="0000FF"/>
                </a:solidFill>
                <a:highlight>
                  <a:srgbClr val="F2F2F2"/>
                </a:highlight>
                <a:latin typeface="Consolas" panose="020B0609020204030204" pitchFamily="49" charset="0"/>
              </a:rPr>
              <a:t>private</a:t>
            </a:r>
            <a:r>
              <a:rPr lang="en-GB" sz="1800" b="0" dirty="0">
                <a:solidFill>
                  <a:srgbClr val="000000"/>
                </a:solidFill>
                <a:highlight>
                  <a:srgbClr val="F2F2F2"/>
                </a:highlight>
                <a:latin typeface="Consolas" panose="020B0609020204030204" pitchFamily="49" charset="0"/>
              </a:rPr>
              <a:t> </a:t>
            </a:r>
            <a:r>
              <a:rPr lang="en-GB" sz="1800" b="0" dirty="0" err="1">
                <a:solidFill>
                  <a:srgbClr val="0000FF"/>
                </a:solidFill>
                <a:highlight>
                  <a:srgbClr val="F2F2F2"/>
                </a:highlight>
                <a:latin typeface="Consolas" panose="020B0609020204030204" pitchFamily="49" charset="0"/>
              </a:rPr>
              <a:t>async</a:t>
            </a:r>
            <a:r>
              <a:rPr lang="en-GB" sz="1800" b="0" dirty="0">
                <a:solidFill>
                  <a:srgbClr val="000000"/>
                </a:solidFill>
                <a:highlight>
                  <a:srgbClr val="F2F2F2"/>
                </a:highlight>
                <a:latin typeface="Consolas" panose="020B0609020204030204" pitchFamily="49" charset="0"/>
              </a:rPr>
              <a:t> </a:t>
            </a:r>
            <a:r>
              <a:rPr lang="en-GB" sz="1800" b="0" dirty="0">
                <a:solidFill>
                  <a:srgbClr val="0000FF"/>
                </a:solidFill>
                <a:highlight>
                  <a:srgbClr val="F2F2F2"/>
                </a:highlight>
                <a:latin typeface="Consolas" panose="020B0609020204030204" pitchFamily="49" charset="0"/>
              </a:rPr>
              <a:t>void</a:t>
            </a:r>
            <a:r>
              <a:rPr lang="en-GB" sz="1800" b="0" dirty="0">
                <a:solidFill>
                  <a:srgbClr val="000000"/>
                </a:solidFill>
                <a:highlight>
                  <a:srgbClr val="F2F2F2"/>
                </a:highlight>
                <a:latin typeface="Consolas" panose="020B0609020204030204" pitchFamily="49" charset="0"/>
              </a:rPr>
              <a:t> </a:t>
            </a:r>
            <a:r>
              <a:rPr lang="en-GB" sz="1800" b="0" dirty="0" err="1">
                <a:solidFill>
                  <a:srgbClr val="000000"/>
                </a:solidFill>
                <a:highlight>
                  <a:srgbClr val="F2F2F2"/>
                </a:highlight>
                <a:latin typeface="Consolas" panose="020B0609020204030204" pitchFamily="49" charset="0"/>
              </a:rPr>
              <a:t>writeTextToLocalStorageFile</a:t>
            </a:r>
            <a:r>
              <a:rPr lang="en-GB" sz="1800" b="0" dirty="0">
                <a:solidFill>
                  <a:srgbClr val="000000"/>
                </a:solidFill>
                <a:highlight>
                  <a:srgbClr val="F2F2F2"/>
                </a:highlight>
                <a:latin typeface="Consolas" panose="020B0609020204030204" pitchFamily="49" charset="0"/>
              </a:rPr>
              <a:t>(</a:t>
            </a:r>
            <a:r>
              <a:rPr lang="en-GB" sz="1800" b="0" dirty="0">
                <a:solidFill>
                  <a:srgbClr val="0000FF"/>
                </a:solidFill>
                <a:highlight>
                  <a:srgbClr val="F2F2F2"/>
                </a:highlight>
                <a:latin typeface="Consolas" panose="020B0609020204030204" pitchFamily="49" charset="0"/>
              </a:rPr>
              <a:t>string</a:t>
            </a:r>
            <a:r>
              <a:rPr lang="en-GB" sz="1800" b="0" dirty="0">
                <a:solidFill>
                  <a:srgbClr val="000000"/>
                </a:solidFill>
                <a:highlight>
                  <a:srgbClr val="F2F2F2"/>
                </a:highlight>
                <a:latin typeface="Consolas" panose="020B0609020204030204" pitchFamily="49" charset="0"/>
              </a:rPr>
              <a:t> filename, </a:t>
            </a:r>
            <a:r>
              <a:rPr lang="en-GB" sz="1800" b="0" dirty="0">
                <a:solidFill>
                  <a:srgbClr val="0000FF"/>
                </a:solidFill>
                <a:highlight>
                  <a:srgbClr val="F2F2F2"/>
                </a:highlight>
                <a:latin typeface="Consolas" panose="020B0609020204030204" pitchFamily="49" charset="0"/>
              </a:rPr>
              <a:t>string</a:t>
            </a:r>
            <a:r>
              <a:rPr lang="en-GB" sz="1800" b="0" dirty="0">
                <a:solidFill>
                  <a:srgbClr val="000000"/>
                </a:solidFill>
                <a:highlight>
                  <a:srgbClr val="F2F2F2"/>
                </a:highlight>
                <a:latin typeface="Consolas" panose="020B0609020204030204" pitchFamily="49" charset="0"/>
              </a:rPr>
              <a:t> text</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err="1">
                <a:solidFill>
                  <a:srgbClr val="2B91AF"/>
                </a:solidFill>
                <a:highlight>
                  <a:srgbClr val="F2F2F2"/>
                </a:highlight>
                <a:latin typeface="Consolas" panose="020B0609020204030204" pitchFamily="49" charset="0"/>
              </a:rPr>
              <a:t>StorageFolder</a:t>
            </a:r>
            <a:r>
              <a:rPr lang="en-GB" sz="1800" b="0" dirty="0">
                <a:solidFill>
                  <a:srgbClr val="000000"/>
                </a:solidFill>
                <a:highlight>
                  <a:srgbClr val="F2F2F2"/>
                </a:highlight>
                <a:latin typeface="Consolas" panose="020B0609020204030204" pitchFamily="49" charset="0"/>
              </a:rPr>
              <a:t> fold = </a:t>
            </a:r>
            <a:r>
              <a:rPr lang="en-GB" sz="1800" b="0" dirty="0" err="1">
                <a:solidFill>
                  <a:srgbClr val="000000"/>
                </a:solidFill>
                <a:highlight>
                  <a:srgbClr val="F2F2F2"/>
                </a:highlight>
                <a:latin typeface="Consolas" panose="020B0609020204030204" pitchFamily="49" charset="0"/>
              </a:rPr>
              <a:t>Windows.Storage.</a:t>
            </a:r>
            <a:r>
              <a:rPr lang="en-GB" sz="1800" b="0" dirty="0" err="1">
                <a:solidFill>
                  <a:srgbClr val="2B91AF"/>
                </a:solidFill>
                <a:highlight>
                  <a:srgbClr val="F2F2F2"/>
                </a:highlight>
                <a:latin typeface="Consolas" panose="020B0609020204030204" pitchFamily="49" charset="0"/>
              </a:rPr>
              <a:t>ApplicationData</a:t>
            </a:r>
            <a:r>
              <a:rPr lang="en-GB" sz="1800" b="0" dirty="0" err="1">
                <a:solidFill>
                  <a:srgbClr val="000000"/>
                </a:solidFill>
                <a:highlight>
                  <a:srgbClr val="F2F2F2"/>
                </a:highlight>
                <a:latin typeface="Consolas" panose="020B0609020204030204" pitchFamily="49" charset="0"/>
              </a:rPr>
              <a:t>.Current.LocalFolder</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err="1">
                <a:solidFill>
                  <a:srgbClr val="2B91AF"/>
                </a:solidFill>
                <a:highlight>
                  <a:srgbClr val="F2F2F2"/>
                </a:highlight>
                <a:latin typeface="Consolas" panose="020B0609020204030204" pitchFamily="49" charset="0"/>
              </a:rPr>
              <a:t>StorageFile</a:t>
            </a:r>
            <a:r>
              <a:rPr lang="en-GB" sz="1800" b="0" dirty="0">
                <a:solidFill>
                  <a:srgbClr val="000000"/>
                </a:solidFill>
                <a:highlight>
                  <a:srgbClr val="F2F2F2"/>
                </a:highlight>
                <a:latin typeface="Consolas" panose="020B0609020204030204" pitchFamily="49" charset="0"/>
              </a:rPr>
              <a:t> file = </a:t>
            </a:r>
            <a:r>
              <a:rPr lang="en-GB" sz="1800" b="0" dirty="0" smtClean="0">
                <a:solidFill>
                  <a:srgbClr val="000000"/>
                </a:solidFill>
                <a:highlight>
                  <a:srgbClr val="F2F2F2"/>
                </a:highlight>
                <a:latin typeface="Consolas" panose="020B0609020204030204" pitchFamily="49" charset="0"/>
              </a:rPr>
              <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a:solidFill>
                  <a:srgbClr val="0000FF"/>
                </a:solidFill>
                <a:highlight>
                  <a:srgbClr val="F2F2F2"/>
                </a:highlight>
                <a:latin typeface="Consolas" panose="020B0609020204030204" pitchFamily="49" charset="0"/>
              </a:rPr>
              <a:t>await</a:t>
            </a:r>
            <a:r>
              <a:rPr lang="en-GB" sz="1800" b="0" dirty="0">
                <a:solidFill>
                  <a:srgbClr val="000000"/>
                </a:solidFill>
                <a:highlight>
                  <a:srgbClr val="F2F2F2"/>
                </a:highlight>
                <a:latin typeface="Consolas" panose="020B0609020204030204" pitchFamily="49" charset="0"/>
              </a:rPr>
              <a:t> </a:t>
            </a:r>
            <a:r>
              <a:rPr lang="en-GB" sz="1800" b="0" dirty="0" err="1">
                <a:solidFill>
                  <a:srgbClr val="000000"/>
                </a:solidFill>
                <a:highlight>
                  <a:srgbClr val="F2F2F2"/>
                </a:highlight>
                <a:latin typeface="Consolas" panose="020B0609020204030204" pitchFamily="49" charset="0"/>
              </a:rPr>
              <a:t>fold.CreateFileAsync</a:t>
            </a:r>
            <a:r>
              <a:rPr lang="en-GB" sz="1800" b="0" dirty="0">
                <a:solidFill>
                  <a:srgbClr val="000000"/>
                </a:solidFill>
                <a:highlight>
                  <a:srgbClr val="F2F2F2"/>
                </a:highlight>
                <a:latin typeface="Consolas" panose="020B0609020204030204" pitchFamily="49" charset="0"/>
              </a:rPr>
              <a:t>(filename, </a:t>
            </a:r>
            <a:r>
              <a:rPr lang="en-GB" sz="1800" b="0" dirty="0" err="1">
                <a:solidFill>
                  <a:srgbClr val="2B91AF"/>
                </a:solidFill>
                <a:highlight>
                  <a:srgbClr val="F2F2F2"/>
                </a:highlight>
                <a:latin typeface="Consolas" panose="020B0609020204030204" pitchFamily="49" charset="0"/>
              </a:rPr>
              <a:t>CreationCollisionOption</a:t>
            </a:r>
            <a:r>
              <a:rPr lang="en-GB" sz="1800" b="0" dirty="0" err="1">
                <a:solidFill>
                  <a:srgbClr val="000000"/>
                </a:solidFill>
                <a:highlight>
                  <a:srgbClr val="F2F2F2"/>
                </a:highlight>
                <a:latin typeface="Consolas" panose="020B0609020204030204" pitchFamily="49" charset="0"/>
              </a:rPr>
              <a:t>.ReplaceExisting</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a:solidFill>
                  <a:srgbClr val="0000FF"/>
                </a:solidFill>
                <a:highlight>
                  <a:srgbClr val="F2F2F2"/>
                </a:highlight>
                <a:latin typeface="Consolas" panose="020B0609020204030204" pitchFamily="49" charset="0"/>
              </a:rPr>
              <a:t>await</a:t>
            </a:r>
            <a:r>
              <a:rPr lang="en-GB" sz="1800" b="0" dirty="0">
                <a:solidFill>
                  <a:srgbClr val="000000"/>
                </a:solidFill>
                <a:highlight>
                  <a:srgbClr val="F2F2F2"/>
                </a:highlight>
                <a:latin typeface="Consolas" panose="020B0609020204030204" pitchFamily="49" charset="0"/>
              </a:rPr>
              <a:t> </a:t>
            </a:r>
            <a:r>
              <a:rPr lang="en-GB" sz="1800" b="0" dirty="0" err="1">
                <a:solidFill>
                  <a:srgbClr val="2B91AF"/>
                </a:solidFill>
                <a:highlight>
                  <a:srgbClr val="F2F2F2"/>
                </a:highlight>
                <a:latin typeface="Consolas" panose="020B0609020204030204" pitchFamily="49" charset="0"/>
              </a:rPr>
              <a:t>FileIO</a:t>
            </a:r>
            <a:r>
              <a:rPr lang="en-GB" sz="1800" b="0" dirty="0" err="1">
                <a:solidFill>
                  <a:srgbClr val="000000"/>
                </a:solidFill>
                <a:highlight>
                  <a:srgbClr val="F2F2F2"/>
                </a:highlight>
                <a:latin typeface="Consolas" panose="020B0609020204030204" pitchFamily="49" charset="0"/>
              </a:rPr>
              <a:t>.WriteTextAsync</a:t>
            </a:r>
            <a:r>
              <a:rPr lang="en-GB" sz="1800" b="0" dirty="0">
                <a:solidFill>
                  <a:srgbClr val="000000"/>
                </a:solidFill>
                <a:highlight>
                  <a:srgbClr val="F2F2F2"/>
                </a:highlight>
                <a:latin typeface="Consolas" panose="020B0609020204030204" pitchFamily="49" charset="0"/>
              </a:rPr>
              <a:t>(file, text</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a:t>
            </a:r>
            <a:endParaRPr lang="en-GB" sz="1800" b="0" dirty="0">
              <a:solidFill>
                <a:srgbClr val="000000"/>
              </a:solidFill>
              <a:highlight>
                <a:srgbClr val="F2F2F2"/>
              </a:highlight>
              <a:latin typeface="Consolas" panose="020B0609020204030204" pitchFamily="49" charset="0"/>
            </a:endParaRPr>
          </a:p>
        </p:txBody>
      </p:sp>
      <p:sp>
        <p:nvSpPr>
          <p:cNvPr id="3" name="Title 2"/>
          <p:cNvSpPr>
            <a:spLocks noGrp="1"/>
          </p:cNvSpPr>
          <p:nvPr>
            <p:ph type="title" idx="4294967295"/>
          </p:nvPr>
        </p:nvSpPr>
        <p:spPr>
          <a:xfrm>
            <a:off x="125046" y="277677"/>
            <a:ext cx="11652250" cy="982662"/>
          </a:xfrm>
        </p:spPr>
        <p:txBody>
          <a:bodyPr/>
          <a:lstStyle/>
          <a:p>
            <a:r>
              <a:rPr lang="ru-RU" dirty="0" smtClean="0"/>
              <a:t>Запись файла</a:t>
            </a:r>
            <a:endParaRPr lang="en-US" dirty="0"/>
          </a:p>
        </p:txBody>
      </p:sp>
      <p:sp>
        <p:nvSpPr>
          <p:cNvPr id="6" name="Slide Number Placeholder 5"/>
          <p:cNvSpPr>
            <a:spLocks noGrp="1"/>
          </p:cNvSpPr>
          <p:nvPr>
            <p:ph type="sldNum" sz="quarter" idx="4294967295"/>
          </p:nvPr>
        </p:nvSpPr>
        <p:spPr/>
        <p:txBody>
          <a:bodyPr/>
          <a:lstStyle/>
          <a:p>
            <a:endParaRPr lang="en-US" dirty="0"/>
          </a:p>
        </p:txBody>
      </p:sp>
      <p:sp>
        <p:nvSpPr>
          <p:cNvPr id="2" name="TextBox 1"/>
          <p:cNvSpPr txBox="1"/>
          <p:nvPr/>
        </p:nvSpPr>
        <p:spPr>
          <a:xfrm>
            <a:off x="125046" y="936640"/>
            <a:ext cx="11653522" cy="1104304"/>
          </a:xfrm>
          <a:prstGeom prst="rect">
            <a:avLst/>
          </a:prstGeom>
          <a:solidFill>
            <a:schemeClr val="bg1"/>
          </a:solidFill>
        </p:spPr>
        <p:txBody>
          <a:bodyPr wrap="square" lIns="179285" tIns="143428" rIns="179285" bIns="143428" rtlCol="0">
            <a:spAutoFit/>
          </a:bodyPr>
          <a:lstStyle/>
          <a:p>
            <a:pPr>
              <a:lnSpc>
                <a:spcPct val="90000"/>
              </a:lnSpc>
            </a:pPr>
            <a:endParaRPr lang="en-GB" sz="2353" dirty="0">
              <a:gradFill>
                <a:gsLst>
                  <a:gs pos="2917">
                    <a:schemeClr val="tx1"/>
                  </a:gs>
                  <a:gs pos="30000">
                    <a:schemeClr val="tx1"/>
                  </a:gs>
                </a:gsLst>
                <a:lin ang="5400000" scaled="0"/>
              </a:gradFill>
            </a:endParaRPr>
          </a:p>
          <a:p>
            <a:pPr>
              <a:lnSpc>
                <a:spcPct val="90000"/>
              </a:lnSpc>
            </a:pPr>
            <a:r>
              <a:rPr lang="ru-RU" sz="3529" dirty="0" smtClean="0">
                <a:gradFill>
                  <a:gsLst>
                    <a:gs pos="1250">
                      <a:schemeClr val="tx2"/>
                    </a:gs>
                    <a:gs pos="99000">
                      <a:schemeClr val="tx2"/>
                    </a:gs>
                  </a:gsLst>
                  <a:lin ang="5400000" scaled="0"/>
                </a:gradFill>
              </a:rPr>
              <a:t>Метод для записи текста в файл</a:t>
            </a:r>
            <a:endParaRPr lang="en-GB" sz="3529" dirty="0">
              <a:gradFill>
                <a:gsLst>
                  <a:gs pos="1250">
                    <a:schemeClr val="tx2"/>
                  </a:gs>
                  <a:gs pos="99000">
                    <a:schemeClr val="tx2"/>
                  </a:gs>
                </a:gsLst>
                <a:lin ang="5400000" scaled="0"/>
              </a:gradFill>
            </a:endParaRPr>
          </a:p>
        </p:txBody>
      </p:sp>
      <p:sp>
        <p:nvSpPr>
          <p:cNvPr id="4" name="Oval 3"/>
          <p:cNvSpPr/>
          <p:nvPr/>
        </p:nvSpPr>
        <p:spPr>
          <a:xfrm>
            <a:off x="351692" y="3376247"/>
            <a:ext cx="2000739" cy="703384"/>
          </a:xfrm>
          <a:prstGeom prst="ellipse">
            <a:avLst/>
          </a:prstGeom>
          <a:noFill/>
          <a:ln w="38100">
            <a:solidFill>
              <a:srgbClr val="FFF1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ru-RU" sz="2000" dirty="0" err="1" smtClean="0"/>
          </a:p>
        </p:txBody>
      </p:sp>
      <p:sp>
        <p:nvSpPr>
          <p:cNvPr id="11" name="Oval 10"/>
          <p:cNvSpPr/>
          <p:nvPr/>
        </p:nvSpPr>
        <p:spPr>
          <a:xfrm>
            <a:off x="3282070" y="4622800"/>
            <a:ext cx="2251222" cy="746369"/>
          </a:xfrm>
          <a:prstGeom prst="ellipse">
            <a:avLst/>
          </a:prstGeom>
          <a:noFill/>
          <a:ln w="38100">
            <a:solidFill>
              <a:srgbClr val="FFF1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ru-RU" sz="2000" dirty="0" err="1" smtClean="0"/>
          </a:p>
        </p:txBody>
      </p:sp>
    </p:spTree>
    <p:extLst>
      <p:ext uri="{BB962C8B-B14F-4D97-AF65-F5344CB8AC3E}">
        <p14:creationId xmlns:p14="http://schemas.microsoft.com/office/powerpoint/2010/main" val="968359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Lst>
  </p:timing>
</p:sld>
</file>

<file path=ppt/theme/theme1.xml><?xml version="1.0" encoding="utf-8"?>
<a:theme xmlns:a="http://schemas.openxmlformats.org/drawingml/2006/main" name="PPT%20Theme">
  <a:themeElements>
    <a:clrScheme name="Windows Threshold">
      <a:dk1>
        <a:srgbClr val="737373"/>
      </a:dk1>
      <a:lt1>
        <a:sysClr val="window" lastClr="FFFFFF"/>
      </a:lt1>
      <a:dk2>
        <a:srgbClr val="000000"/>
      </a:dk2>
      <a:lt2>
        <a:srgbClr val="D2D2D2"/>
      </a:lt2>
      <a:accent1>
        <a:srgbClr val="0078D7"/>
      </a:accent1>
      <a:accent2>
        <a:srgbClr val="5C2D91"/>
      </a:accent2>
      <a:accent3>
        <a:srgbClr val="B4009E"/>
      </a:accent3>
      <a:accent4>
        <a:srgbClr val="008272"/>
      </a:accent4>
      <a:accent5>
        <a:srgbClr val="107C10"/>
      </a:accent5>
      <a:accent6>
        <a:srgbClr val="E81123"/>
      </a:accent6>
      <a:hlink>
        <a:srgbClr val="0078D7"/>
      </a:hlink>
      <a:folHlink>
        <a:srgbClr val="737373"/>
      </a:folHlink>
    </a:clrScheme>
    <a:fontScheme name="Segoe">
      <a:majorFont>
        <a:latin typeface="Segoe UI"/>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defPPr algn="ctr">
          <a:lnSpc>
            <a:spcPct val="90000"/>
          </a:lnSpc>
          <a:spcBef>
            <a:spcPts val="600"/>
          </a:spcBef>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137160" tIns="109728" rIns="137160" bIns="109728" rtlCol="0">
        <a:spAutoFit/>
      </a:bodyPr>
      <a:lstStyle>
        <a:defPPr>
          <a:lnSpc>
            <a:spcPct val="90000"/>
          </a:lnSpc>
          <a:spcBef>
            <a:spcPts val="600"/>
          </a:spcBef>
          <a:defRPr dirty="0" err="1" smtClean="0"/>
        </a:defPPr>
      </a:lstStyle>
    </a:txDef>
  </a:objectDefaults>
  <a:extraClrSchemeLst/>
  <a:custClrLst>
    <a:custClr name="Yellow">
      <a:srgbClr val="FFB900"/>
    </a:custClr>
    <a:custClr name="Orange">
      <a:srgbClr val="D83B01"/>
    </a:custClr>
    <a:custClr name="Light Yellow">
      <a:srgbClr val="FFF100"/>
    </a:custClr>
    <a:custClr name="Light Orange">
      <a:srgbClr val="FF8C00"/>
    </a:custClr>
    <a:custClr name="Dark Red">
      <a:srgbClr val="A80000"/>
    </a:custClr>
    <a:custClr name="Light Magenta">
      <a:srgbClr val="E3008C"/>
    </a:custClr>
    <a:custClr name="Dark Magenta">
      <a:srgbClr val="5C005C"/>
    </a:custClr>
    <a:custClr name="Light Purple">
      <a:srgbClr val="B4A0FF"/>
    </a:custClr>
    <a:custClr name="Dark Purple">
      <a:srgbClr val="32145A"/>
    </a:custClr>
    <a:custClr name="Light Blue">
      <a:srgbClr val="00BCF2"/>
    </a:custClr>
    <a:custClr name="Mid Blue">
      <a:srgbClr val="00188F"/>
    </a:custClr>
    <a:custClr name="Dark Blue">
      <a:srgbClr val="002050"/>
    </a:custClr>
    <a:custClr name="Light Teal">
      <a:srgbClr val="00B294"/>
    </a:custClr>
    <a:custClr name="Dark Teal">
      <a:srgbClr val="004B50"/>
    </a:custClr>
    <a:custClr name="Light Green">
      <a:srgbClr val="BAD80A"/>
    </a:custClr>
    <a:custClr name="Dark Green">
      <a:srgbClr val="004B1C"/>
    </a:custClr>
    <a:custClr name="Dark Gray">
      <a:srgbClr val="505050"/>
    </a:custClr>
  </a:custClrLst>
  <a:extLst>
    <a:ext uri="{05A4C25C-085E-4340-85A3-A5531E510DB2}">
      <thm15:themeFamily xmlns:thm15="http://schemas.microsoft.com/office/thememl/2012/main" name="PPT%20Theme" id="{82616841-7427-4827-869A-BD59E6CB2CB3}" vid="{68DEB26C-E886-4233-AE85-B4E59D32E7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PPT%20Theme</Template>
  <TotalTime>0</TotalTime>
  <Words>1482</Words>
  <Application>Microsoft Office PowerPoint</Application>
  <PresentationFormat>Widescreen</PresentationFormat>
  <Paragraphs>216</Paragraphs>
  <Slides>25</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Calibri</vt:lpstr>
      <vt:lpstr>Consolas</vt:lpstr>
      <vt:lpstr>Lucida Grande</vt:lpstr>
      <vt:lpstr>Segoe UI</vt:lpstr>
      <vt:lpstr>Segoe UI Light</vt:lpstr>
      <vt:lpstr>Segoe UI Semilight</vt:lpstr>
      <vt:lpstr>Times New Roman</vt:lpstr>
      <vt:lpstr>Wingdings</vt:lpstr>
      <vt:lpstr>PPT%20Theme</vt:lpstr>
      <vt:lpstr>Разработка универсальных приложений на платформе Windows  Часть 6: Файлы и хранение данных</vt:lpstr>
      <vt:lpstr>PowerPoint Presentation</vt:lpstr>
      <vt:lpstr>Где расположены файлы?</vt:lpstr>
      <vt:lpstr>Доступ к данным из приложения</vt:lpstr>
      <vt:lpstr>Пакет и папки с данными приложения  </vt:lpstr>
      <vt:lpstr>Прямой доступ к R/W хранилищу данных</vt:lpstr>
      <vt:lpstr>Методы обращения к хранилищу</vt:lpstr>
      <vt:lpstr>Хранение данных</vt:lpstr>
      <vt:lpstr>Запись файла</vt:lpstr>
      <vt:lpstr>Чтение файла</vt:lpstr>
      <vt:lpstr>Хранилище учетных данных</vt:lpstr>
      <vt:lpstr>PowerPoint Presentation</vt:lpstr>
      <vt:lpstr>Стандартные папки</vt:lpstr>
      <vt:lpstr>Доступ к файлам пользователя</vt:lpstr>
      <vt:lpstr>KnownFolders</vt:lpstr>
      <vt:lpstr>Файловые диалоги</vt:lpstr>
      <vt:lpstr>FileOpenPicker/FileSavePicker </vt:lpstr>
      <vt:lpstr>FileOpenPicker/FileSavePicker </vt:lpstr>
      <vt:lpstr>Файловые диалоги</vt:lpstr>
      <vt:lpstr>Выбрать файл </vt:lpstr>
      <vt:lpstr>Сохранить файл</vt:lpstr>
      <vt:lpstr>DEMO</vt:lpstr>
      <vt:lpstr>PowerPoint Presentation</vt:lpstr>
      <vt:lpstr>Контакты</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2015-05-29T16:13:49Z</dcterms:created>
  <dcterms:modified xsi:type="dcterms:W3CDTF">2015-12-06T21:41:34Z</dcterms:modified>
</cp:coreProperties>
</file>