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0"/>
  </p:notesMasterIdLst>
  <p:handoutMasterIdLst>
    <p:handoutMasterId r:id="rId31"/>
  </p:handoutMasterIdLst>
  <p:sldIdLst>
    <p:sldId id="369" r:id="rId5"/>
    <p:sldId id="300" r:id="rId6"/>
    <p:sldId id="302" r:id="rId7"/>
    <p:sldId id="362" r:id="rId8"/>
    <p:sldId id="304" r:id="rId9"/>
    <p:sldId id="329" r:id="rId10"/>
    <p:sldId id="330" r:id="rId11"/>
    <p:sldId id="331" r:id="rId12"/>
    <p:sldId id="332" r:id="rId13"/>
    <p:sldId id="333" r:id="rId14"/>
    <p:sldId id="334" r:id="rId15"/>
    <p:sldId id="348" r:id="rId16"/>
    <p:sldId id="337" r:id="rId17"/>
    <p:sldId id="352" r:id="rId18"/>
    <p:sldId id="340" r:id="rId19"/>
    <p:sldId id="341" r:id="rId20"/>
    <p:sldId id="343" r:id="rId21"/>
    <p:sldId id="363" r:id="rId22"/>
    <p:sldId id="349" r:id="rId23"/>
    <p:sldId id="338" r:id="rId24"/>
    <p:sldId id="350" r:id="rId25"/>
    <p:sldId id="365" r:id="rId26"/>
    <p:sldId id="325" r:id="rId27"/>
    <p:sldId id="368" r:id="rId28"/>
    <p:sldId id="367"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4" autoAdjust="0"/>
    <p:restoredTop sz="77602" autoAdjust="0"/>
  </p:normalViewPr>
  <p:slideViewPr>
    <p:cSldViewPr snapToGrid="0">
      <p:cViewPr varScale="1">
        <p:scale>
          <a:sx n="44" d="100"/>
          <a:sy n="44" d="100"/>
        </p:scale>
        <p:origin x="12" y="204"/>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этой</a:t>
            </a:r>
            <a:r>
              <a:rPr lang="ru-RU" baseline="0" dirty="0" smtClean="0"/>
              <a:t> части курса мы рассмотрим понятие жизненного цикла приложений</a:t>
            </a:r>
          </a:p>
          <a:p>
            <a:r>
              <a:rPr lang="ru-RU" baseline="0" dirty="0" smtClean="0"/>
              <a:t>Поговорим о типах состояния приложения при выполнении</a:t>
            </a:r>
          </a:p>
          <a:p>
            <a:r>
              <a:rPr lang="ru-RU" baseline="0" dirty="0" smtClean="0"/>
              <a:t>А так же о новой возможности</a:t>
            </a:r>
            <a:r>
              <a:rPr lang="en-US" baseline="0" dirty="0" smtClean="0"/>
              <a:t>, </a:t>
            </a:r>
            <a:r>
              <a:rPr lang="ru-RU" baseline="0" dirty="0" smtClean="0"/>
              <a:t>добавленной в приложения </a:t>
            </a:r>
            <a:r>
              <a:rPr lang="en-US" baseline="0" dirty="0" smtClean="0"/>
              <a:t>UWP –</a:t>
            </a:r>
            <a:r>
              <a:rPr lang="ru-RU" baseline="0" dirty="0" smtClean="0"/>
              <a:t> о способе продления</a:t>
            </a:r>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a:t>
            </a:fld>
            <a:endParaRPr lang="en-US"/>
          </a:p>
        </p:txBody>
      </p:sp>
    </p:spTree>
    <p:extLst>
      <p:ext uri="{BB962C8B-B14F-4D97-AF65-F5344CB8AC3E}">
        <p14:creationId xmlns:p14="http://schemas.microsoft.com/office/powerpoint/2010/main" val="1202458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Используйте инструмент </a:t>
            </a:r>
            <a:r>
              <a:rPr lang="en-GB" sz="1200" dirty="0" smtClean="0"/>
              <a:t>Debug Location </a:t>
            </a:r>
            <a:r>
              <a:rPr lang="ru-RU" sz="1200" dirty="0" smtClean="0"/>
              <a:t>для моделирования ситуаций приостановки и прекращения работы приложений запущенных при отладке в </a:t>
            </a:r>
            <a:r>
              <a:rPr lang="en-GB" sz="1200" dirty="0" smtClean="0"/>
              <a:t>Visual</a:t>
            </a:r>
            <a:r>
              <a:rPr lang="en-US" sz="1200" dirty="0" smtClean="0"/>
              <a:t> Studio </a:t>
            </a:r>
            <a:endParaRPr lang="ru-RU"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645639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900" dirty="0" smtClean="0"/>
              <a:t>OS does not wake an app to terminate it – no notification</a:t>
            </a:r>
          </a:p>
          <a:p>
            <a:pPr marL="0" indent="0">
              <a:buFont typeface="Arial" pitchFamily="34" charset="0"/>
              <a:buNone/>
            </a:pPr>
            <a:r>
              <a:rPr lang="en-GB" sz="900" dirty="0" smtClean="0"/>
              <a:t>App is removed from task switcher list</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5956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ru-RU" sz="1200" dirty="0" smtClean="0">
                <a:gradFill>
                  <a:gsLst>
                    <a:gs pos="1250">
                      <a:schemeClr val="tx1"/>
                    </a:gs>
                    <a:gs pos="100000">
                      <a:schemeClr val="tx1"/>
                    </a:gs>
                  </a:gsLst>
                  <a:lin ang="5400000" scaled="0"/>
                </a:gradFill>
              </a:rPr>
              <a:t>Пользователь не подозревает, что работа приложения была прекращена</a:t>
            </a:r>
            <a:endParaRPr lang="en-GB" sz="1200" dirty="0" smtClean="0">
              <a:gradFill>
                <a:gsLst>
                  <a:gs pos="1250">
                    <a:schemeClr val="tx1"/>
                  </a:gs>
                  <a:gs pos="100000">
                    <a:schemeClr val="tx1"/>
                  </a:gs>
                </a:gsLst>
                <a:lin ang="5400000" scaled="0"/>
              </a:gradFill>
            </a:endParaRPr>
          </a:p>
          <a:p>
            <a:pPr>
              <a:lnSpc>
                <a:spcPct val="120000"/>
              </a:lnSpc>
            </a:pPr>
            <a:endParaRPr lang="ru-RU"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Пользователь ожидает продолжения работы с приложением с того места, на котором остановился</a:t>
            </a:r>
          </a:p>
          <a:p>
            <a:pPr>
              <a:lnSpc>
                <a:spcPct val="120000"/>
              </a:lnSpc>
            </a:pPr>
            <a:endParaRPr lang="en-GB" sz="1200" dirty="0" smtClean="0">
              <a:gradFill>
                <a:gsLst>
                  <a:gs pos="1250">
                    <a:schemeClr val="tx1"/>
                  </a:gs>
                  <a:gs pos="100000">
                    <a:schemeClr val="tx1"/>
                  </a:gs>
                </a:gsLst>
                <a:lin ang="5400000" scaled="0"/>
              </a:gradFill>
            </a:endParaRPr>
          </a:p>
          <a:p>
            <a:pPr>
              <a:lnSpc>
                <a:spcPct val="120000"/>
              </a:lnSpc>
            </a:pPr>
            <a:r>
              <a:rPr lang="ru-RU" sz="1200" dirty="0" smtClean="0">
                <a:gradFill>
                  <a:gsLst>
                    <a:gs pos="1250">
                      <a:schemeClr val="tx1"/>
                    </a:gs>
                    <a:gs pos="100000">
                      <a:schemeClr val="tx1"/>
                    </a:gs>
                  </a:gsLst>
                  <a:lin ang="5400000" scaled="0"/>
                </a:gradFill>
              </a:rPr>
              <a:t>Задача разработчика сохранить иллюзию того, что приложение все это время было запущено, даже если это было не так</a:t>
            </a:r>
          </a:p>
          <a:p>
            <a:pPr>
              <a:lnSpc>
                <a:spcPct val="120000"/>
              </a:lnSpc>
            </a:pPr>
            <a:endParaRPr lang="ru-RU" sz="1200" dirty="0" smtClean="0">
              <a:gradFill>
                <a:gsLst>
                  <a:gs pos="1250">
                    <a:schemeClr val="tx1"/>
                  </a:gs>
                  <a:gs pos="100000">
                    <a:schemeClr val="tx1"/>
                  </a:gs>
                </a:gsLst>
                <a:lin ang="5400000" scaled="0"/>
              </a:gradFill>
            </a:endParaRPr>
          </a:p>
          <a:p>
            <a:pPr marL="0" indent="0">
              <a:lnSpc>
                <a:spcPct val="100000"/>
              </a:lnSpc>
              <a:buNone/>
            </a:pPr>
            <a:r>
              <a:rPr lang="ru-RU" sz="1200" dirty="0" smtClean="0"/>
              <a:t>Пользователь не должен потерять данные и должен продолжить приостановленные действия </a:t>
            </a:r>
          </a:p>
          <a:p>
            <a:pPr marL="0" indent="0">
              <a:lnSpc>
                <a:spcPct val="100000"/>
              </a:lnSpc>
              <a:buNone/>
            </a:pPr>
            <a:endParaRPr lang="ru-RU" sz="1200" dirty="0" smtClean="0"/>
          </a:p>
          <a:p>
            <a:pPr marL="0" indent="0">
              <a:lnSpc>
                <a:spcPct val="100000"/>
              </a:lnSpc>
              <a:buNone/>
            </a:pPr>
            <a:r>
              <a:rPr lang="ru-RU" sz="1200" dirty="0" smtClean="0"/>
              <a:t>Приложение должно восстановить </a:t>
            </a:r>
            <a:r>
              <a:rPr lang="ru-RU" sz="1200" b="1" dirty="0" smtClean="0"/>
              <a:t>переходное состояние</a:t>
            </a:r>
          </a:p>
          <a:p>
            <a:pPr marL="0" indent="0">
              <a:lnSpc>
                <a:spcPct val="100000"/>
              </a:lnSpc>
              <a:buNone/>
            </a:pPr>
            <a:endParaRPr lang="en-GB" sz="1200" b="1" dirty="0" smtClean="0"/>
          </a:p>
          <a:p>
            <a:pPr marL="0" indent="0">
              <a:lnSpc>
                <a:spcPct val="100000"/>
              </a:lnSpc>
              <a:buNone/>
            </a:pPr>
            <a:r>
              <a:rPr lang="ru-RU" sz="1200" dirty="0" smtClean="0"/>
              <a:t>Включая историю навигации между страницами, параметры и данные введенные в поля </a:t>
            </a:r>
          </a:p>
          <a:p>
            <a:pPr>
              <a:lnSpc>
                <a:spcPct val="120000"/>
              </a:lnSpc>
            </a:pPr>
            <a:endParaRPr lang="en-GB" dirty="0" smtClean="0"/>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77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Сохранить данные приложения</a:t>
            </a:r>
            <a:endParaRPr lang="en-GB" dirty="0" smtClean="0"/>
          </a:p>
          <a:p>
            <a:pPr lvl="1"/>
            <a:r>
              <a:rPr lang="ru-RU" dirty="0" smtClean="0"/>
              <a:t>Убедитесь, что данные приложения сохранены</a:t>
            </a:r>
            <a:endParaRPr lang="en-GB" dirty="0" smtClean="0"/>
          </a:p>
          <a:p>
            <a:r>
              <a:rPr lang="ru-RU" dirty="0" smtClean="0"/>
              <a:t>В состоянии приостановки приложение может прекратить свою работу</a:t>
            </a:r>
            <a:endParaRPr lang="en-GB" dirty="0" smtClean="0"/>
          </a:p>
          <a:p>
            <a:pPr lvl="1"/>
            <a:r>
              <a:rPr lang="ru-RU" dirty="0" smtClean="0"/>
              <a:t>Никаких оповещений о прекращении работы</a:t>
            </a:r>
            <a:r>
              <a:rPr lang="en-GB" dirty="0" smtClean="0"/>
              <a:t>, </a:t>
            </a:r>
            <a:r>
              <a:rPr lang="ru-RU" dirty="0" smtClean="0"/>
              <a:t>поэтому  разработчик</a:t>
            </a:r>
            <a:r>
              <a:rPr lang="en-GB" dirty="0" smtClean="0"/>
              <a:t> *</a:t>
            </a:r>
            <a:r>
              <a:rPr lang="ru-RU" dirty="0" smtClean="0"/>
              <a:t>должен</a:t>
            </a:r>
            <a:r>
              <a:rPr lang="en-GB" dirty="0" smtClean="0"/>
              <a:t>* </a:t>
            </a:r>
            <a:r>
              <a:rPr lang="ru-RU" dirty="0" smtClean="0"/>
              <a:t>сохранить данные приложения при приостановке</a:t>
            </a:r>
            <a:endParaRPr lang="en-GB" dirty="0" smtClean="0"/>
          </a:p>
          <a:p>
            <a:r>
              <a:rPr lang="ru-RU" dirty="0" smtClean="0"/>
              <a:t>В дополнение, сохраните состояние сессии, чтобы вернуть пользователя на то же место, где он остановился</a:t>
            </a:r>
            <a:endParaRPr lang="en-GB" dirty="0" smtClean="0"/>
          </a:p>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40703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пользователь закрывает UWP приложение, оно приостанавливается, а затем после 10 секунд прекращает свою работу</a:t>
            </a: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31821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Когда пользователь закрывает</a:t>
            </a:r>
            <a:r>
              <a:rPr lang="en-GB" sz="1200" dirty="0" smtClean="0"/>
              <a:t> UWP </a:t>
            </a:r>
            <a:r>
              <a:rPr lang="ru-RU" sz="1200" dirty="0" smtClean="0"/>
              <a:t>приложение</a:t>
            </a:r>
            <a:r>
              <a:rPr lang="en-GB" sz="1200" dirty="0" smtClean="0"/>
              <a:t>, </a:t>
            </a:r>
            <a:r>
              <a:rPr lang="ru-RU" sz="1200" dirty="0" smtClean="0"/>
              <a:t>оно приостанавливается, а затем после </a:t>
            </a:r>
            <a:r>
              <a:rPr lang="en-GB" sz="1200" dirty="0" smtClean="0"/>
              <a:t>10 </a:t>
            </a:r>
            <a:r>
              <a:rPr lang="ru-RU" sz="1200" dirty="0" smtClean="0"/>
              <a:t>секунд прекращает свою работу</a:t>
            </a:r>
          </a:p>
          <a:p>
            <a:endParaRPr lang="en-GB" sz="1200" dirty="0" smtClean="0"/>
          </a:p>
          <a:p>
            <a:r>
              <a:rPr lang="ru-RU" sz="1200" dirty="0" smtClean="0"/>
              <a:t>При следующем запуске возьмите значение </a:t>
            </a:r>
            <a:r>
              <a:rPr lang="en-GB" sz="1200" dirty="0" err="1" smtClean="0"/>
              <a:t>PreviousExecutionState</a:t>
            </a:r>
            <a:r>
              <a:rPr lang="en-GB" sz="1200" dirty="0" smtClean="0"/>
              <a:t> </a:t>
            </a:r>
            <a:r>
              <a:rPr lang="ru-RU" sz="1200" dirty="0" smtClean="0"/>
              <a:t>из переменной </a:t>
            </a:r>
            <a:r>
              <a:rPr lang="en-GB" sz="1200" dirty="0" err="1" smtClean="0"/>
              <a:t>LaunchActivatedEventArgs</a:t>
            </a:r>
            <a:endParaRPr lang="ru-RU" sz="1200" dirty="0" smtClean="0"/>
          </a:p>
          <a:p>
            <a:endParaRPr lang="en-GB" sz="1200" dirty="0" smtClean="0"/>
          </a:p>
          <a:p>
            <a:r>
              <a:rPr lang="ru-RU" sz="1200" dirty="0" smtClean="0"/>
              <a:t>Если значение равно </a:t>
            </a:r>
            <a:r>
              <a:rPr lang="en-GB" sz="1200" dirty="0" smtClean="0"/>
              <a:t>‘</a:t>
            </a:r>
            <a:r>
              <a:rPr lang="en-GB" sz="1200" dirty="0" err="1" smtClean="0"/>
              <a:t>ClosedByUser</a:t>
            </a:r>
            <a:r>
              <a:rPr lang="en-GB" sz="1200" dirty="0" smtClean="0"/>
              <a:t>’, </a:t>
            </a:r>
            <a:r>
              <a:rPr lang="ru-RU" sz="1200" dirty="0" smtClean="0"/>
              <a:t>вы не сможете восстановить состояние приложения</a:t>
            </a:r>
            <a:r>
              <a:rPr lang="en-GB" sz="1200" dirty="0" smtClean="0"/>
              <a:t> </a:t>
            </a:r>
            <a:r>
              <a:rPr lang="ru-RU" sz="1200" dirty="0" smtClean="0"/>
              <a:t>в тот момент, когда пользователь последний раз с ним работал</a:t>
            </a:r>
            <a:endParaRPr lang="en-GB" sz="1200"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21</a:t>
            </a:fld>
            <a:endParaRPr lang="en-US"/>
          </a:p>
        </p:txBody>
      </p:sp>
    </p:spTree>
    <p:extLst>
      <p:ext uri="{BB962C8B-B14F-4D97-AF65-F5344CB8AC3E}">
        <p14:creationId xmlns:p14="http://schemas.microsoft.com/office/powerpoint/2010/main" val="2565385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2:32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7704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8122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87481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12699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dirty="0" smtClean="0"/>
              <a:t>На компьютере</a:t>
            </a:r>
            <a:r>
              <a:rPr lang="en-US" sz="1200" dirty="0" smtClean="0"/>
              <a:t> UWP </a:t>
            </a:r>
            <a:r>
              <a:rPr lang="ru-RU" sz="1200" dirty="0" smtClean="0"/>
              <a:t>приложения</a:t>
            </a:r>
            <a:r>
              <a:rPr lang="en-US" sz="1200" dirty="0" smtClean="0"/>
              <a:t> </a:t>
            </a:r>
            <a:br>
              <a:rPr lang="en-US" sz="1200" dirty="0" smtClean="0"/>
            </a:br>
            <a:r>
              <a:rPr lang="ru-RU" sz="1200" dirty="0" smtClean="0"/>
              <a:t>приостанавливаются, когда их сворачивают или когда </a:t>
            </a:r>
            <a:r>
              <a:rPr lang="en-US" sz="1200" dirty="0" smtClean="0"/>
              <a:t>Windows </a:t>
            </a:r>
            <a:r>
              <a:rPr lang="ru-RU" sz="1200" dirty="0" smtClean="0"/>
              <a:t>включает режим низкого потребления энергии</a:t>
            </a:r>
            <a:endParaRPr lang="en-US" sz="1200" dirty="0" smtClean="0"/>
          </a:p>
          <a:p>
            <a:endParaRPr lang="en-US" sz="1200" dirty="0" smtClean="0"/>
          </a:p>
          <a:p>
            <a:r>
              <a:rPr lang="ru-RU" sz="1200" dirty="0" smtClean="0"/>
              <a:t>На мобильном устройстве приложения </a:t>
            </a:r>
            <a:r>
              <a:rPr lang="en-US" sz="1200" dirty="0" smtClean="0"/>
              <a:t>UWP </a:t>
            </a:r>
            <a:r>
              <a:rPr lang="ru-RU" sz="1200" dirty="0" smtClean="0"/>
              <a:t>приостанавливаются, когда пользователь переключается на другое приложение</a:t>
            </a: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5221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418709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dirty="0" smtClean="0">
                <a:solidFill>
                  <a:schemeClr val="tx1"/>
                </a:solidFill>
              </a:rPr>
              <a:t>Возобновилась работа с тем же приложением</a:t>
            </a:r>
            <a:endParaRPr lang="en-GB" sz="1200" b="1"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Тот же процесс, те же значения переменных </a:t>
            </a:r>
          </a:p>
          <a:p>
            <a:pPr marL="0" indent="0">
              <a:buNone/>
            </a:pPr>
            <a:endParaRPr lang="ru-RU" sz="1200" dirty="0" smtClean="0">
              <a:solidFill>
                <a:schemeClr val="tx1"/>
              </a:solidFill>
            </a:endParaRPr>
          </a:p>
          <a:p>
            <a:pPr marL="0" indent="0">
              <a:buNone/>
            </a:pPr>
            <a:r>
              <a:rPr lang="ru-RU" sz="1200" dirty="0" smtClean="0">
                <a:solidFill>
                  <a:schemeClr val="tx1"/>
                </a:solidFill>
              </a:rPr>
              <a:t>Код запущен</a:t>
            </a:r>
            <a:endParaRPr lang="en-GB" sz="1200" dirty="0" smtClean="0">
              <a:solidFill>
                <a:schemeClr val="tx1"/>
              </a:solidFill>
            </a:endParaRPr>
          </a:p>
          <a:p>
            <a:pPr marL="0" indent="0">
              <a:buNone/>
            </a:pPr>
            <a:endParaRPr lang="ru-RU" sz="1200" dirty="0" smtClean="0">
              <a:solidFill>
                <a:schemeClr val="tx1"/>
              </a:solidFill>
            </a:endParaRPr>
          </a:p>
          <a:p>
            <a:pPr marL="0" indent="0">
              <a:buNone/>
            </a:pPr>
            <a:r>
              <a:rPr lang="ru-RU" sz="1200" dirty="0" smtClean="0">
                <a:solidFill>
                  <a:schemeClr val="tx1"/>
                </a:solidFill>
              </a:rPr>
              <a:t>Приложение взаимодействует с пользователем</a:t>
            </a:r>
            <a:endParaRPr lang="en-GB" sz="120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87394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Проверить внешние данные и состояния, которые могли измениться пока приложение было приостановлено</a:t>
            </a:r>
            <a:endParaRPr lang="en-GB" dirty="0" smtClean="0"/>
          </a:p>
          <a:p>
            <a:pPr lvl="1"/>
            <a:r>
              <a:rPr lang="ru-RU" dirty="0" smtClean="0"/>
              <a:t>Обновить данные, если используются онлайн источники </a:t>
            </a:r>
            <a:endParaRPr lang="en-GB" dirty="0" smtClean="0"/>
          </a:p>
          <a:p>
            <a:pPr lvl="1"/>
            <a:r>
              <a:rPr lang="ru-RU" dirty="0" smtClean="0"/>
              <a:t>Обновить состояние подключения приложения </a:t>
            </a:r>
            <a:r>
              <a:rPr lang="en-GB" dirty="0" smtClean="0"/>
              <a:t>– online </a:t>
            </a:r>
            <a:r>
              <a:rPr lang="ru-RU" dirty="0" smtClean="0"/>
              <a:t>или</a:t>
            </a:r>
            <a:r>
              <a:rPr lang="en-GB" dirty="0" smtClean="0"/>
              <a:t> offline?</a:t>
            </a:r>
          </a:p>
          <a:p>
            <a:pPr lvl="1"/>
            <a:r>
              <a:rPr lang="ru-RU" dirty="0" smtClean="0"/>
              <a:t>Обновить данные датчиков, например </a:t>
            </a:r>
            <a:r>
              <a:rPr lang="ru-RU" dirty="0" err="1" smtClean="0"/>
              <a:t>геолокации</a:t>
            </a:r>
            <a:endParaRPr lang="en-GB" dirty="0" smtClean="0"/>
          </a:p>
          <a:p>
            <a:pPr lvl="1"/>
            <a:r>
              <a:rPr lang="ru-RU" dirty="0" smtClean="0"/>
              <a:t>Проверить подключение к сети, которое могло оборваться </a:t>
            </a:r>
          </a:p>
          <a:p>
            <a:pPr lvl="1"/>
            <a:r>
              <a:rPr lang="ru-RU" dirty="0" smtClean="0"/>
              <a:t>Проверить данные фоновых задач</a:t>
            </a:r>
            <a:endParaRPr lang="en-GB" dirty="0" smtClean="0"/>
          </a:p>
          <a:p>
            <a:r>
              <a:rPr lang="ru-RU" dirty="0" smtClean="0"/>
              <a:t>Оценить длительность приостановки приложения</a:t>
            </a:r>
            <a:endParaRPr lang="en-GB" sz="440" dirty="0" smtClean="0"/>
          </a:p>
          <a:p>
            <a:pPr lvl="1"/>
            <a:r>
              <a:rPr lang="ru-RU" dirty="0" smtClean="0"/>
              <a:t>Когда работа с приложением возобновляется после короткого периода, вернуть то состояние приложения, которые было, когда пользователь прекратил работу с ним </a:t>
            </a:r>
          </a:p>
          <a:p>
            <a:pPr lvl="1"/>
            <a:r>
              <a:rPr lang="ru-RU" dirty="0" smtClean="0"/>
              <a:t>Когда работа с приложение возобновляется после длительного перерыва, вернуть пользователя на страницу по умолчанию </a:t>
            </a:r>
          </a:p>
          <a:p>
            <a:pPr lvl="1"/>
            <a:r>
              <a:rPr lang="ru-RU" dirty="0" smtClean="0"/>
              <a:t>В подходящих сценариях, вы можете предложить пользователю выбор – вернуться к тому месту на котором он остановился или начать заново </a:t>
            </a:r>
            <a:endParaRPr lang="en-GB" dirty="0" smtClean="0"/>
          </a:p>
          <a:p>
            <a:endParaRPr lang="ru-RU"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1892465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191540167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005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slideLayout" Target="../slideLayouts/slideLayout8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image" Target="../media/image6.png"/><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theme" Target="../theme/theme3.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image" Target="../media/image6.png"/><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 id="2147485085" r:id="rId4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7" r:id="rId29"/>
    <p:sldLayoutId id="2147485088"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9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7.x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solidFill>
                  <a:schemeClr val="tx2"/>
                </a:solidFill>
              </a:rPr>
              <a:t>Universal Application Development on Windows Platform for Beginners</a:t>
            </a:r>
            <a:br>
              <a:rPr lang="en-US" sz="4000" dirty="0" smtClean="0">
                <a:solidFill>
                  <a:schemeClr val="tx2"/>
                </a:solidFill>
              </a:rPr>
            </a:br>
            <a:r>
              <a:rPr lang="ru-RU" sz="4000" dirty="0" smtClean="0">
                <a:solidFill>
                  <a:schemeClr val="tx2"/>
                </a:solidFill>
              </a:rPr>
              <a:t/>
            </a:r>
            <a:br>
              <a:rPr lang="ru-RU" sz="4000" dirty="0" smtClean="0">
                <a:solidFill>
                  <a:schemeClr val="tx2"/>
                </a:solidFill>
              </a:rPr>
            </a:br>
            <a:r>
              <a:rPr lang="en-US" sz="4000" dirty="0" smtClean="0">
                <a:solidFill>
                  <a:schemeClr val="tx2"/>
                </a:solidFill>
              </a:rPr>
              <a:t>Module </a:t>
            </a:r>
            <a:r>
              <a:rPr lang="en-US" sz="4000" dirty="0" smtClean="0">
                <a:solidFill>
                  <a:schemeClr val="tx2"/>
                </a:solidFill>
              </a:rPr>
              <a:t>5.</a:t>
            </a:r>
            <a:r>
              <a:rPr lang="en-US" sz="4000" dirty="0" smtClean="0">
                <a:solidFill>
                  <a:schemeClr val="tx2"/>
                </a:solidFill>
              </a:rPr>
              <a:t> Application Lifecycle</a:t>
            </a:r>
            <a:endParaRPr lang="ru-RU" sz="4000" dirty="0">
              <a:solidFill>
                <a:schemeClr val="tx2"/>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en-US" dirty="0" smtClean="0"/>
              <a:t>Dmitry Soshnikov</a:t>
            </a:r>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80162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27024" y="1299890"/>
            <a:ext cx="7292976" cy="3850285"/>
          </a:xfrm>
          <a:solidFill>
            <a:schemeClr val="bg1"/>
          </a:solidFill>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sealed</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partial</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class</a:t>
            </a:r>
            <a:r>
              <a:rPr lang="en-GB" sz="1200" dirty="0">
                <a:solidFill>
                  <a:srgbClr val="000000"/>
                </a:solidFill>
                <a:highlight>
                  <a:srgbClr val="FFFFFF"/>
                </a:highlight>
                <a:latin typeface="Consolas" panose="020B0609020204030204" pitchFamily="49" charset="0"/>
              </a:rPr>
              <a:t> </a:t>
            </a:r>
            <a:r>
              <a:rPr lang="en-GB" sz="1200" dirty="0">
                <a:solidFill>
                  <a:srgbClr val="2B91AF"/>
                </a:solidFill>
                <a:highlight>
                  <a:srgbClr val="FFFFFF"/>
                </a:highlight>
                <a:latin typeface="Consolas" panose="020B0609020204030204" pitchFamily="49" charset="0"/>
              </a:rPr>
              <a:t>App</a:t>
            </a:r>
            <a:r>
              <a:rPr lang="en-GB" sz="1200" dirty="0">
                <a:solidFill>
                  <a:srgbClr val="000000"/>
                </a:solidFill>
                <a:highlight>
                  <a:srgbClr val="FFFFFF"/>
                </a:highlight>
                <a:latin typeface="Consolas" panose="020B0609020204030204" pitchFamily="49" charset="0"/>
              </a:rPr>
              <a:t> : </a:t>
            </a:r>
            <a:r>
              <a:rPr lang="en-GB" sz="1200" dirty="0">
                <a:solidFill>
                  <a:srgbClr val="2B91AF"/>
                </a:solidFill>
                <a:highlight>
                  <a:srgbClr val="FFFFFF"/>
                </a:highlight>
                <a:latin typeface="Consolas" panose="020B0609020204030204" pitchFamily="49" charset="0"/>
              </a:rPr>
              <a:t>Application</a:t>
            </a: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public</a:t>
            </a:r>
            <a:r>
              <a:rPr lang="en-GB" sz="1200" dirty="0">
                <a:solidFill>
                  <a:srgbClr val="000000"/>
                </a:solidFill>
                <a:highlight>
                  <a:srgbClr val="FFFFFF"/>
                </a:highlight>
                <a:latin typeface="Consolas" panose="020B0609020204030204" pitchFamily="49" charset="0"/>
              </a:rPr>
              <a:t> App()</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.InitializeComponent</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FF"/>
                </a:solidFill>
                <a:highlight>
                  <a:srgbClr val="FFFFFF"/>
                </a:highlight>
                <a:latin typeface="Consolas" panose="020B0609020204030204" pitchFamily="49" charset="0"/>
              </a:rPr>
              <a:t>this</a:t>
            </a:r>
            <a:r>
              <a:rPr lang="en-GB" sz="1200" dirty="0" err="1">
                <a:solidFill>
                  <a:srgbClr val="000000"/>
                </a:solidFill>
                <a:highlight>
                  <a:srgbClr val="FFFFFF"/>
                </a:highlight>
                <a:latin typeface="Consolas" panose="020B0609020204030204" pitchFamily="49" charset="0"/>
              </a:rPr>
              <a:t>.Suspending</a:t>
            </a:r>
            <a:r>
              <a:rPr lang="en-GB" sz="1200" dirty="0">
                <a:solidFill>
                  <a:srgbClr val="000000"/>
                </a:solidFill>
                <a:highlight>
                  <a:srgbClr val="FFFFFF"/>
                </a:highlight>
                <a:latin typeface="Consolas" panose="020B0609020204030204" pitchFamily="49" charset="0"/>
              </a:rPr>
              <a:t> +=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private</a:t>
            </a:r>
            <a:r>
              <a:rPr lang="en-GB" sz="1200" dirty="0">
                <a:solidFill>
                  <a:srgbClr val="000000"/>
                </a:solidFill>
                <a:highlight>
                  <a:srgbClr val="FFFFFF"/>
                </a:highlight>
                <a:latin typeface="Consolas" panose="020B0609020204030204" pitchFamily="49" charset="0"/>
              </a:rPr>
              <a:t> </a:t>
            </a:r>
            <a:r>
              <a:rPr lang="en-GB" sz="1200" dirty="0">
                <a:solidFill>
                  <a:srgbClr val="0000FF"/>
                </a:solidFill>
                <a:highlight>
                  <a:srgbClr val="FFFFFF"/>
                </a:highlight>
                <a:latin typeface="Consolas" panose="020B0609020204030204" pitchFamily="49" charset="0"/>
              </a:rPr>
              <a:t>void</a:t>
            </a: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OnSuspending</a:t>
            </a:r>
            <a:r>
              <a:rPr lang="en-GB" sz="1200" dirty="0">
                <a:solidFill>
                  <a:srgbClr val="000000"/>
                </a:solidFill>
                <a:highlight>
                  <a:srgbClr val="FFFFFF"/>
                </a:highlight>
                <a:latin typeface="Consolas" panose="020B0609020204030204" pitchFamily="49" charset="0"/>
              </a:rPr>
              <a:t>(</a:t>
            </a:r>
            <a:r>
              <a:rPr lang="en-GB" sz="1200" dirty="0">
                <a:solidFill>
                  <a:srgbClr val="0000FF"/>
                </a:solidFill>
                <a:highlight>
                  <a:srgbClr val="FFFFFF"/>
                </a:highlight>
                <a:latin typeface="Consolas" panose="020B0609020204030204" pitchFamily="49" charset="0"/>
              </a:rPr>
              <a:t>object</a:t>
            </a:r>
            <a:r>
              <a:rPr lang="en-GB" sz="1200" dirty="0">
                <a:solidFill>
                  <a:srgbClr val="000000"/>
                </a:solidFill>
                <a:highlight>
                  <a:srgbClr val="FFFFFF"/>
                </a:highlight>
                <a:latin typeface="Consolas" panose="020B0609020204030204" pitchFamily="49" charset="0"/>
              </a:rPr>
              <a:t> sender, </a:t>
            </a:r>
            <a:r>
              <a:rPr lang="en-GB" sz="1200" dirty="0" err="1">
                <a:solidFill>
                  <a:srgbClr val="2B91AF"/>
                </a:solidFill>
                <a:highlight>
                  <a:srgbClr val="FFFFFF"/>
                </a:highlight>
                <a:latin typeface="Consolas" panose="020B0609020204030204" pitchFamily="49" charset="0"/>
              </a:rPr>
              <a:t>SuspendingEventArgs</a:t>
            </a:r>
            <a:r>
              <a:rPr lang="en-GB" sz="1200" dirty="0">
                <a:solidFill>
                  <a:srgbClr val="000000"/>
                </a:solidFill>
                <a:highlight>
                  <a:srgbClr val="FFFFFF"/>
                </a:highlight>
                <a:latin typeface="Consolas" panose="020B0609020204030204" pitchFamily="49" charset="0"/>
              </a:rPr>
              <a:t> e)</a:t>
            </a:r>
          </a:p>
          <a:p>
            <a:pPr marL="0" indent="0">
              <a:buNone/>
            </a:pPr>
            <a:r>
              <a:rPr lang="en-GB" sz="1200" dirty="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Ask for a deferral if you need to do </a:t>
            </a:r>
            <a:r>
              <a:rPr lang="en-GB" sz="1200" dirty="0" err="1">
                <a:solidFill>
                  <a:srgbClr val="008000"/>
                </a:solidFill>
                <a:highlight>
                  <a:srgbClr val="FFFFFF"/>
                </a:highlight>
                <a:latin typeface="Consolas" panose="020B0609020204030204" pitchFamily="49" charset="0"/>
              </a:rPr>
              <a:t>async</a:t>
            </a:r>
            <a:r>
              <a:rPr lang="en-GB" sz="1200" dirty="0">
                <a:solidFill>
                  <a:srgbClr val="008000"/>
                </a:solidFill>
                <a:highlight>
                  <a:srgbClr val="FFFFFF"/>
                </a:highlight>
                <a:latin typeface="Consolas" panose="020B0609020204030204" pitchFamily="49" charset="0"/>
              </a:rPr>
              <a:t> work</a:t>
            </a:r>
            <a:endParaRPr lang="en-GB" sz="1200" dirty="0">
              <a:solidFill>
                <a:srgbClr val="000000"/>
              </a:solidFill>
              <a:highlight>
                <a:srgbClr val="FFFFFF"/>
              </a:highlight>
              <a:latin typeface="Consolas" panose="020B0609020204030204" pitchFamily="49" charset="0"/>
            </a:endParaRPr>
          </a:p>
          <a:p>
            <a:pPr marL="0" indent="0">
              <a:buNone/>
            </a:pPr>
            <a:r>
              <a:rPr lang="en-GB" sz="1200" dirty="0" smtClean="0">
                <a:solidFill>
                  <a:srgbClr val="000000"/>
                </a:solidFill>
                <a:highlight>
                  <a:srgbClr val="FFFFFF"/>
                </a:highlight>
                <a:latin typeface="Consolas" panose="020B0609020204030204" pitchFamily="49" charset="0"/>
              </a:rPr>
              <a:t>            </a:t>
            </a:r>
            <a:r>
              <a:rPr lang="en-GB" sz="1200" dirty="0" err="1" smtClean="0">
                <a:solidFill>
                  <a:srgbClr val="0000FF"/>
                </a:solidFill>
                <a:highlight>
                  <a:srgbClr val="FFFFFF"/>
                </a:highlight>
                <a:latin typeface="Consolas" panose="020B0609020204030204" pitchFamily="49" charset="0"/>
              </a:rPr>
              <a:t>var</a:t>
            </a:r>
            <a:r>
              <a:rPr lang="en-GB" sz="1200" dirty="0" smtClean="0">
                <a:solidFill>
                  <a:srgbClr val="000000"/>
                </a:solidFill>
                <a:highlight>
                  <a:srgbClr val="FFFFFF"/>
                </a:highlight>
                <a:latin typeface="Consolas" panose="020B0609020204030204" pitchFamily="49" charset="0"/>
              </a:rPr>
              <a:t> deferral = </a:t>
            </a:r>
            <a:r>
              <a:rPr lang="en-GB" sz="1200" dirty="0" err="1" smtClean="0">
                <a:solidFill>
                  <a:srgbClr val="000000"/>
                </a:solidFill>
                <a:highlight>
                  <a:srgbClr val="FFFFFF"/>
                </a:highlight>
                <a:latin typeface="Consolas" panose="020B0609020204030204" pitchFamily="49" charset="0"/>
              </a:rPr>
              <a:t>e.SuspendingOperation.GetDeferral</a:t>
            </a:r>
            <a:r>
              <a:rPr lang="en-GB" sz="1200" dirty="0" smtClean="0">
                <a:solidFill>
                  <a:srgbClr val="000000"/>
                </a:solidFill>
                <a:highlight>
                  <a:srgbClr val="FFFFFF"/>
                </a:highlight>
                <a:latin typeface="Consolas" panose="020B0609020204030204" pitchFamily="49" charset="0"/>
              </a:rPr>
              <a:t>();</a:t>
            </a: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//TODO: </a:t>
            </a:r>
            <a:r>
              <a:rPr lang="ru-RU" sz="1200" dirty="0" smtClean="0">
                <a:solidFill>
                  <a:srgbClr val="008000"/>
                </a:solidFill>
                <a:highlight>
                  <a:srgbClr val="FFFFFF"/>
                </a:highlight>
                <a:latin typeface="Consolas" panose="020B0609020204030204" pitchFamily="49" charset="0"/>
              </a:rPr>
              <a:t>Сохраните приложение и остановить любую фоновую активность</a:t>
            </a:r>
            <a:endParaRPr lang="en-US" sz="1200" dirty="0" smtClean="0">
              <a:solidFill>
                <a:srgbClr val="008000"/>
              </a:solidFill>
              <a:highlight>
                <a:srgbClr val="FFFFFF"/>
              </a:highlight>
              <a:latin typeface="Consolas" panose="020B0609020204030204" pitchFamily="49" charset="0"/>
            </a:endParaRPr>
          </a:p>
          <a:p>
            <a:pPr marL="0" indent="0">
              <a:buNone/>
            </a:pPr>
            <a:endParaRPr lang="en-GB" sz="1200" dirty="0">
              <a:solidFill>
                <a:srgbClr val="000000"/>
              </a:solidFill>
              <a:highlight>
                <a:srgbClr val="FFFFFF"/>
              </a:highlight>
              <a:latin typeface="Consolas" panose="020B0609020204030204" pitchFamily="49" charset="0"/>
            </a:endParaRPr>
          </a:p>
          <a:p>
            <a:pPr marL="0" indent="0">
              <a:buNone/>
            </a:pPr>
            <a:r>
              <a:rPr lang="en-GB" sz="1200" dirty="0">
                <a:solidFill>
                  <a:srgbClr val="000000"/>
                </a:solidFill>
                <a:highlight>
                  <a:srgbClr val="FFFFFF"/>
                </a:highlight>
                <a:latin typeface="Consolas" panose="020B0609020204030204" pitchFamily="49" charset="0"/>
              </a:rPr>
              <a:t>            </a:t>
            </a:r>
            <a:r>
              <a:rPr lang="en-GB" sz="1200" dirty="0" err="1">
                <a:solidFill>
                  <a:srgbClr val="000000"/>
                </a:solidFill>
                <a:highlight>
                  <a:srgbClr val="FFFFFF"/>
                </a:highlight>
                <a:latin typeface="Consolas" panose="020B0609020204030204" pitchFamily="49" charset="0"/>
              </a:rPr>
              <a:t>deferral.Complete</a:t>
            </a:r>
            <a:r>
              <a:rPr lang="en-GB" sz="1200" dirty="0">
                <a:solidFill>
                  <a:srgbClr val="000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 </a:t>
            </a:r>
            <a:r>
              <a:rPr lang="en-GB" sz="1200" dirty="0">
                <a:solidFill>
                  <a:srgbClr val="008000"/>
                </a:solidFill>
                <a:highlight>
                  <a:srgbClr val="FFFFFF"/>
                </a:highlight>
                <a:latin typeface="Consolas" panose="020B0609020204030204" pitchFamily="49" charset="0"/>
              </a:rPr>
              <a:t>Save application state </a:t>
            </a:r>
            <a:r>
              <a:rPr lang="en-GB" sz="1200" dirty="0" smtClean="0">
                <a:solidFill>
                  <a:srgbClr val="008000"/>
                </a:solidFill>
                <a:highlight>
                  <a:srgbClr val="FFFFFF"/>
                </a:highlight>
                <a:latin typeface="Consolas" panose="020B0609020204030204" pitchFamily="49" charset="0"/>
              </a:rPr>
              <a:t/>
            </a:r>
            <a:br>
              <a:rPr lang="en-GB" sz="1200" dirty="0" smtClean="0">
                <a:solidFill>
                  <a:srgbClr val="008000"/>
                </a:solidFill>
                <a:highlight>
                  <a:srgbClr val="FFFFFF"/>
                </a:highlight>
                <a:latin typeface="Consolas" panose="020B0609020204030204" pitchFamily="49" charset="0"/>
              </a:rPr>
            </a:br>
            <a:r>
              <a:rPr lang="en-GB" sz="1200" dirty="0" smtClean="0">
                <a:solidFill>
                  <a:srgbClr val="008000"/>
                </a:solidFill>
                <a:highlight>
                  <a:srgbClr val="FFFFFF"/>
                </a:highlight>
                <a:latin typeface="Consolas" panose="020B0609020204030204" pitchFamily="49" charset="0"/>
              </a:rPr>
              <a:t>                                 //and </a:t>
            </a:r>
            <a:r>
              <a:rPr lang="en-GB" sz="1200" dirty="0">
                <a:solidFill>
                  <a:srgbClr val="008000"/>
                </a:solidFill>
                <a:highlight>
                  <a:srgbClr val="FFFFFF"/>
                </a:highlight>
                <a:latin typeface="Consolas" panose="020B0609020204030204" pitchFamily="49" charset="0"/>
              </a:rPr>
              <a:t>stop any background activity</a:t>
            </a:r>
            <a:r>
              <a:rPr lang="en-GB" sz="1200" dirty="0" smtClean="0">
                <a:solidFill>
                  <a:srgbClr val="000000"/>
                </a:solidFill>
                <a:highlight>
                  <a:srgbClr val="FFFFFF"/>
                </a:highlight>
                <a:latin typeface="Consolas" panose="020B0609020204030204" pitchFamily="49" charset="0"/>
              </a:rPr>
              <a:t>        </a:t>
            </a:r>
          </a:p>
          <a:p>
            <a:pPr marL="0" indent="0">
              <a:buNone/>
            </a:pPr>
            <a:r>
              <a:rPr lang="en-GB" sz="1200" dirty="0">
                <a:solidFill>
                  <a:srgbClr val="000000"/>
                </a:solidFill>
                <a:highlight>
                  <a:srgbClr val="FFFFFF"/>
                </a:highlight>
                <a:latin typeface="Consolas" panose="020B0609020204030204" pitchFamily="49" charset="0"/>
              </a:rPr>
              <a:t> </a:t>
            </a:r>
            <a:r>
              <a:rPr lang="en-GB" sz="1200" dirty="0" smtClean="0">
                <a:solidFill>
                  <a:srgbClr val="000000"/>
                </a:solidFill>
                <a:highlight>
                  <a:srgbClr val="FFFFFF"/>
                </a:highlight>
                <a:latin typeface="Consolas" panose="020B0609020204030204" pitchFamily="49" charset="0"/>
              </a:rPr>
              <a:t>   </a:t>
            </a:r>
            <a:r>
              <a:rPr lang="en-GB" sz="1200" dirty="0" smtClean="0">
                <a:solidFill>
                  <a:srgbClr val="000000"/>
                </a:solidFill>
                <a:highlight>
                  <a:srgbClr val="FFFFFF"/>
                </a:highlight>
                <a:latin typeface="Consolas" panose="020B0609020204030204" pitchFamily="49" charset="0"/>
              </a:rPr>
              <a:t>}</a:t>
            </a:r>
            <a:endParaRPr lang="en-GB" sz="1200" dirty="0"/>
          </a:p>
        </p:txBody>
      </p:sp>
      <p:sp>
        <p:nvSpPr>
          <p:cNvPr id="2" name="Title 1"/>
          <p:cNvSpPr>
            <a:spLocks noGrp="1"/>
          </p:cNvSpPr>
          <p:nvPr>
            <p:ph type="title"/>
          </p:nvPr>
        </p:nvSpPr>
        <p:spPr/>
        <p:txBody>
          <a:bodyPr/>
          <a:lstStyle/>
          <a:p>
            <a:r>
              <a:rPr lang="en-GB" dirty="0" err="1" smtClean="0"/>
              <a:t>Application.Suspending</a:t>
            </a:r>
            <a:r>
              <a:rPr lang="en-GB" dirty="0" smtClean="0"/>
              <a:t> event</a:t>
            </a:r>
            <a:endParaRPr lang="en-GB" dirty="0"/>
          </a:p>
        </p:txBody>
      </p:sp>
    </p:spTree>
    <p:extLst>
      <p:ext uri="{BB962C8B-B14F-4D97-AF65-F5344CB8AC3E}">
        <p14:creationId xmlns:p14="http://schemas.microsoft.com/office/powerpoint/2010/main" val="388567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returns to your app</a:t>
            </a:r>
            <a:endParaRPr lang="en-GB" dirty="0"/>
          </a:p>
        </p:txBody>
      </p:sp>
      <p:sp>
        <p:nvSpPr>
          <p:cNvPr id="21" name="TextBox 20"/>
          <p:cNvSpPr txBox="1"/>
          <p:nvPr/>
        </p:nvSpPr>
        <p:spPr>
          <a:xfrm>
            <a:off x="3877240" y="5662033"/>
            <a:ext cx="472886" cy="276999"/>
          </a:xfrm>
          <a:prstGeom prst="rect">
            <a:avLst/>
          </a:prstGeom>
          <a:noFill/>
        </p:spPr>
        <p:txBody>
          <a:bodyPr wrap="none" lIns="0" tIns="0" rIns="0" bIns="0" rtlCol="0">
            <a:spAutoFit/>
          </a:bodyPr>
          <a:lstStyle/>
          <a:p>
            <a:r>
              <a:rPr lang="en-US" dirty="0" smtClean="0"/>
              <a:t>Back</a:t>
            </a:r>
            <a:endParaRPr lang="en-GB" dirty="0"/>
          </a:p>
        </p:txBody>
      </p:sp>
      <p:sp>
        <p:nvSpPr>
          <p:cNvPr id="22" name="TextBox 21"/>
          <p:cNvSpPr txBox="1"/>
          <p:nvPr/>
        </p:nvSpPr>
        <p:spPr>
          <a:xfrm>
            <a:off x="6163184" y="5675234"/>
            <a:ext cx="856388" cy="276999"/>
          </a:xfrm>
          <a:prstGeom prst="rect">
            <a:avLst/>
          </a:prstGeom>
          <a:noFill/>
        </p:spPr>
        <p:txBody>
          <a:bodyPr wrap="none" lIns="0" tIns="0" rIns="0" bIns="0" rtlCol="0">
            <a:spAutoFit/>
          </a:bodyPr>
          <a:lstStyle/>
          <a:p>
            <a:pPr algn="ctr"/>
            <a:r>
              <a:rPr lang="en-US" dirty="0" smtClean="0"/>
              <a:t>Switcher</a:t>
            </a:r>
            <a:endParaRPr lang="en-GB"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900" y="1462840"/>
            <a:ext cx="2207945" cy="4154174"/>
          </a:xfrm>
          <a:prstGeom prst="rect">
            <a:avLst/>
          </a:prstGeom>
        </p:spPr>
      </p:pic>
      <p:sp>
        <p:nvSpPr>
          <p:cNvPr id="27" name="Oval 26"/>
          <p:cNvSpPr/>
          <p:nvPr/>
        </p:nvSpPr>
        <p:spPr bwMode="auto">
          <a:xfrm>
            <a:off x="1538870" y="275747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2943" y="1503605"/>
            <a:ext cx="2225482" cy="4113409"/>
          </a:xfrm>
          <a:prstGeom prst="rect">
            <a:avLst/>
          </a:prstGeom>
        </p:spPr>
      </p:pic>
      <p:sp>
        <p:nvSpPr>
          <p:cNvPr id="28" name="TextBox 27"/>
          <p:cNvSpPr txBox="1"/>
          <p:nvPr/>
        </p:nvSpPr>
        <p:spPr>
          <a:xfrm>
            <a:off x="1161827" y="5675234"/>
            <a:ext cx="722955" cy="276999"/>
          </a:xfrm>
          <a:prstGeom prst="rect">
            <a:avLst/>
          </a:prstGeom>
          <a:noFill/>
        </p:spPr>
        <p:txBody>
          <a:bodyPr wrap="none" lIns="0" tIns="0" rIns="0" bIns="0" rtlCol="0">
            <a:spAutoFit/>
          </a:bodyPr>
          <a:lstStyle/>
          <a:p>
            <a:r>
              <a:rPr lang="en-US" dirty="0" smtClean="0"/>
              <a:t>Launch</a:t>
            </a:r>
            <a:endParaRPr lang="en-GB" dirty="0"/>
          </a:p>
        </p:txBody>
      </p:sp>
      <p:sp>
        <p:nvSpPr>
          <p:cNvPr id="29" name="Oval 28"/>
          <p:cNvSpPr/>
          <p:nvPr/>
        </p:nvSpPr>
        <p:spPr bwMode="auto">
          <a:xfrm>
            <a:off x="2869619" y="4593435"/>
            <a:ext cx="1001244" cy="96299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96523" y="1516584"/>
            <a:ext cx="2189702" cy="4113410"/>
          </a:xfrm>
          <a:prstGeom prst="rect">
            <a:avLst/>
          </a:prstGeom>
        </p:spPr>
      </p:pic>
      <p:sp>
        <p:nvSpPr>
          <p:cNvPr id="30" name="Oval 29"/>
          <p:cNvSpPr/>
          <p:nvPr/>
        </p:nvSpPr>
        <p:spPr bwMode="auto">
          <a:xfrm>
            <a:off x="5963413" y="2983710"/>
            <a:ext cx="1166683" cy="1115190"/>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0163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heel(1)">
                                      <p:cBhvr>
                                        <p:cTn id="11" dur="1000"/>
                                        <p:tgtEl>
                                          <p:spTgt spid="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heel(1)">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Application.Resuming</a:t>
            </a:r>
            <a:r>
              <a:rPr lang="en-GB" dirty="0" smtClean="0"/>
              <a:t> event</a:t>
            </a:r>
            <a:endParaRPr lang="en-GB" dirty="0"/>
          </a:p>
        </p:txBody>
      </p:sp>
      <p:sp>
        <p:nvSpPr>
          <p:cNvPr id="4" name="Rectangle 3"/>
          <p:cNvSpPr/>
          <p:nvPr/>
        </p:nvSpPr>
        <p:spPr>
          <a:xfrm>
            <a:off x="345440" y="1451314"/>
            <a:ext cx="8266932" cy="3970318"/>
          </a:xfrm>
          <a:prstGeom prst="rect">
            <a:avLst/>
          </a:prstGeom>
        </p:spPr>
        <p:txBody>
          <a:bodyPr wrap="square">
            <a:spAutoFit/>
          </a:bodyPr>
          <a:lstStyle/>
          <a:p>
            <a:r>
              <a:rPr lang="en-GB" dirty="0">
                <a:solidFill>
                  <a:srgbClr val="0000FF"/>
                </a:solidFill>
                <a:highlight>
                  <a:srgbClr val="FFFFFF"/>
                </a:highlight>
                <a:latin typeface="Consolas" panose="020B0609020204030204" pitchFamily="49" charset="0"/>
              </a:rPr>
              <a:t>sealed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partial</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class</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App</a:t>
            </a:r>
            <a:r>
              <a:rPr lang="en-GB" dirty="0">
                <a:solidFill>
                  <a:srgbClr val="000000"/>
                </a:solidFill>
                <a:highlight>
                  <a:srgbClr val="FFFFFF"/>
                </a:highlight>
                <a:latin typeface="Consolas" panose="020B0609020204030204" pitchFamily="49" charset="0"/>
              </a:rPr>
              <a:t> : </a:t>
            </a:r>
            <a:r>
              <a:rPr lang="en-GB" dirty="0">
                <a:solidFill>
                  <a:srgbClr val="2B91AF"/>
                </a:solidFill>
                <a:highlight>
                  <a:srgbClr val="FFFFFF"/>
                </a:highlight>
                <a:latin typeface="Consolas" panose="020B0609020204030204" pitchFamily="49" charset="0"/>
              </a:rPr>
              <a:t>Application</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 App()</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.InitializeComponent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.Suspending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OnSuspending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this</a:t>
            </a:r>
            <a:r>
              <a:rPr lang="en-GB" dirty="0" err="1">
                <a:solidFill>
                  <a:srgbClr val="000000"/>
                </a:solidFill>
                <a:highlight>
                  <a:srgbClr val="FFFFFF"/>
                </a:highlight>
                <a:latin typeface="Consolas" panose="020B0609020204030204" pitchFamily="49" charset="0"/>
              </a:rPr>
              <a:t>.Resuming</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OnResuming</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sender, </a:t>
            </a:r>
            <a:r>
              <a:rPr lang="en-GB" dirty="0">
                <a:solidFill>
                  <a:srgbClr val="0000FF"/>
                </a:solidFill>
                <a:highlight>
                  <a:srgbClr val="FFFFFF"/>
                </a:highlight>
                <a:latin typeface="Consolas" panose="020B0609020204030204" pitchFamily="49" charset="0"/>
              </a:rPr>
              <a:t>object</a:t>
            </a:r>
            <a:r>
              <a:rPr lang="en-GB" dirty="0">
                <a:solidFill>
                  <a:srgbClr val="000000"/>
                </a:solidFill>
                <a:highlight>
                  <a:srgbClr val="FFFFFF"/>
                </a:highlight>
                <a:latin typeface="Consolas" panose="020B0609020204030204" pitchFamily="49" charset="0"/>
              </a:rPr>
              <a:t> 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r>
              <a:rPr lang="en-GB" dirty="0">
                <a:solidFill>
                  <a:srgbClr val="008000"/>
                </a:solidFill>
                <a:highlight>
                  <a:srgbClr val="FFFFFF"/>
                </a:highlight>
                <a:latin typeface="Consolas" panose="020B0609020204030204" pitchFamily="49" charset="0"/>
              </a:rPr>
              <a:t>// TODO: </a:t>
            </a:r>
            <a:r>
              <a:rPr lang="en-GB" dirty="0">
                <a:solidFill>
                  <a:srgbClr val="008000"/>
                </a:solidFill>
                <a:highlight>
                  <a:srgbClr val="FFFFFF"/>
                </a:highlight>
                <a:latin typeface="Consolas" panose="020B0609020204030204" pitchFamily="49" charset="0"/>
              </a:rPr>
              <a:t>whatever you need to do to resume your </a:t>
            </a:r>
            <a:r>
              <a:rPr lang="en-GB" dirty="0" smtClean="0">
                <a:solidFill>
                  <a:srgbClr val="008000"/>
                </a:solidFill>
                <a:highlight>
                  <a:srgbClr val="FFFFFF"/>
                </a:highlight>
                <a:latin typeface="Consolas" panose="020B0609020204030204" pitchFamily="49" charset="0"/>
              </a:rPr>
              <a:t>app</a:t>
            </a:r>
            <a:endParaRPr lang="en-GB" dirty="0">
              <a:solidFill>
                <a:srgbClr val="000000"/>
              </a:solidFill>
              <a:highlight>
                <a:srgbClr val="FFFFFF"/>
              </a:highlight>
              <a:latin typeface="Consolas" panose="020B0609020204030204" pitchFamily="49" charset="0"/>
            </a:endParaRP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endParaRPr lang="en-GB" sz="4400" dirty="0"/>
          </a:p>
        </p:txBody>
      </p:sp>
      <p:sp>
        <p:nvSpPr>
          <p:cNvPr id="5" name="Rounded Rectangle 4"/>
          <p:cNvSpPr/>
          <p:nvPr/>
        </p:nvSpPr>
        <p:spPr bwMode="auto">
          <a:xfrm>
            <a:off x="1034903" y="3168059"/>
            <a:ext cx="4398777" cy="305243"/>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6048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What to do on resuming?</a:t>
            </a:r>
            <a:endParaRPr lang="en-GB" sz="4400" dirty="0"/>
          </a:p>
        </p:txBody>
      </p:sp>
      <p:sp>
        <p:nvSpPr>
          <p:cNvPr id="3" name="Text Placeholder 2"/>
          <p:cNvSpPr>
            <a:spLocks noGrp="1"/>
          </p:cNvSpPr>
          <p:nvPr>
            <p:ph type="body" sz="quarter" idx="10"/>
          </p:nvPr>
        </p:nvSpPr>
        <p:spPr>
          <a:xfrm>
            <a:off x="368479" y="1444358"/>
            <a:ext cx="6804954" cy="3372718"/>
          </a:xfrm>
        </p:spPr>
        <p:txBody>
          <a:bodyPr/>
          <a:lstStyle/>
          <a:p>
            <a:r>
              <a:rPr lang="en-GB" sz="3200" dirty="0"/>
              <a:t>Check external data or conditions that might change while the app was suspended</a:t>
            </a:r>
          </a:p>
          <a:p>
            <a:endParaRPr lang="en-GB" sz="3200" dirty="0" smtClean="0"/>
          </a:p>
          <a:p>
            <a:r>
              <a:rPr lang="en-GB" sz="3200" dirty="0"/>
              <a:t>Consider time elapsed since suspension</a:t>
            </a:r>
            <a:endParaRPr lang="en-GB" sz="200" dirty="0"/>
          </a:p>
          <a:p>
            <a:pPr lvl="1"/>
            <a:endParaRPr lang="en-GB" dirty="0" smtClean="0"/>
          </a:p>
        </p:txBody>
      </p:sp>
    </p:spTree>
    <p:extLst>
      <p:ext uri="{BB962C8B-B14F-4D97-AF65-F5344CB8AC3E}">
        <p14:creationId xmlns:p14="http://schemas.microsoft.com/office/powerpoint/2010/main" val="234173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82364"/>
            <a:ext cx="5491799" cy="1071062"/>
          </a:xfrm>
        </p:spPr>
        <p:txBody>
          <a:bodyPr/>
          <a:lstStyle/>
          <a:p>
            <a:pPr marL="0" indent="0">
              <a:buNone/>
            </a:pPr>
            <a:r>
              <a:rPr lang="en-GB" sz="3200" dirty="0" smtClean="0"/>
              <a:t>Lifecycle Events </a:t>
            </a:r>
            <a:r>
              <a:rPr lang="en-US" sz="3200" dirty="0" smtClean="0"/>
              <a:t>in</a:t>
            </a:r>
            <a:r>
              <a:rPr lang="ru-RU" sz="3200" dirty="0" smtClean="0"/>
              <a:t> </a:t>
            </a:r>
            <a:r>
              <a:rPr lang="en-GB" sz="3200" dirty="0"/>
              <a:t>Visual</a:t>
            </a:r>
            <a:r>
              <a:rPr lang="en-US" sz="3200" dirty="0"/>
              <a:t> Studio </a:t>
            </a:r>
            <a:r>
              <a:rPr lang="ru-RU" sz="3200" dirty="0" smtClean="0"/>
              <a:t>2015</a:t>
            </a:r>
            <a:endParaRPr lang="ru-RU" sz="3200" dirty="0"/>
          </a:p>
        </p:txBody>
      </p:sp>
      <p:sp>
        <p:nvSpPr>
          <p:cNvPr id="3" name="Title 2"/>
          <p:cNvSpPr>
            <a:spLocks noGrp="1"/>
          </p:cNvSpPr>
          <p:nvPr>
            <p:ph type="title"/>
          </p:nvPr>
        </p:nvSpPr>
        <p:spPr/>
        <p:txBody>
          <a:bodyPr/>
          <a:lstStyle/>
          <a:p>
            <a:r>
              <a:rPr lang="en-US" sz="4400" dirty="0" smtClean="0"/>
              <a:t>Debugging in Visual Studio</a:t>
            </a:r>
            <a:endParaRPr lang="en-GB" sz="4800" dirty="0"/>
          </a:p>
        </p:txBody>
      </p:sp>
      <p:pic>
        <p:nvPicPr>
          <p:cNvPr id="4" name="Picture 3"/>
          <p:cNvPicPr>
            <a:picLocks noChangeAspect="1"/>
          </p:cNvPicPr>
          <p:nvPr/>
        </p:nvPicPr>
        <p:blipFill>
          <a:blip r:embed="rId3"/>
          <a:stretch>
            <a:fillRect/>
          </a:stretch>
        </p:blipFill>
        <p:spPr>
          <a:xfrm>
            <a:off x="457200" y="2646614"/>
            <a:ext cx="4529137" cy="1867830"/>
          </a:xfrm>
          <a:prstGeom prst="rect">
            <a:avLst/>
          </a:prstGeom>
        </p:spPr>
      </p:pic>
    </p:spTree>
    <p:extLst>
      <p:ext uri="{BB962C8B-B14F-4D97-AF65-F5344CB8AC3E}">
        <p14:creationId xmlns:p14="http://schemas.microsoft.com/office/powerpoint/2010/main" val="39953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300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4811" y="2605560"/>
            <a:ext cx="11106686" cy="932563"/>
          </a:xfrm>
        </p:spPr>
        <p:txBody>
          <a:bodyPr/>
          <a:lstStyle/>
          <a:p>
            <a:r>
              <a:rPr lang="en-US" sz="5400" dirty="0" smtClean="0"/>
              <a:t>App was closed by system</a:t>
            </a:r>
            <a:endParaRPr lang="en-GB" sz="5400" dirty="0"/>
          </a:p>
        </p:txBody>
      </p:sp>
    </p:spTree>
    <p:extLst>
      <p:ext uri="{BB962C8B-B14F-4D97-AF65-F5344CB8AC3E}">
        <p14:creationId xmlns:p14="http://schemas.microsoft.com/office/powerpoint/2010/main" val="571477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4000" dirty="0"/>
              <a:t>The OS </a:t>
            </a:r>
            <a:r>
              <a:rPr lang="en-GB" sz="4000" dirty="0" smtClean="0"/>
              <a:t>terminates </a:t>
            </a:r>
            <a:r>
              <a:rPr lang="en-GB" sz="4000" dirty="0"/>
              <a:t>your app</a:t>
            </a:r>
            <a:endParaRPr lang="en-GB" sz="4000" dirty="0"/>
          </a:p>
        </p:txBody>
      </p:sp>
      <p:grpSp>
        <p:nvGrpSpPr>
          <p:cNvPr id="5" name="Group 4"/>
          <p:cNvGrpSpPr/>
          <p:nvPr/>
        </p:nvGrpSpPr>
        <p:grpSpPr>
          <a:xfrm>
            <a:off x="505284" y="2141930"/>
            <a:ext cx="2119171" cy="3218138"/>
            <a:chOff x="1616715" y="1426191"/>
            <a:chExt cx="2859181" cy="4341906"/>
          </a:xfrm>
        </p:grpSpPr>
        <p:sp>
          <p:nvSpPr>
            <p:cNvPr id="8" name="TextBox 7"/>
            <p:cNvSpPr txBox="1"/>
            <p:nvPr/>
          </p:nvSpPr>
          <p:spPr>
            <a:xfrm>
              <a:off x="1616715" y="5477420"/>
              <a:ext cx="2859181" cy="290677"/>
            </a:xfrm>
            <a:prstGeom prst="rect">
              <a:avLst/>
            </a:prstGeom>
            <a:noFill/>
          </p:spPr>
          <p:txBody>
            <a:bodyPr wrap="none" lIns="0" tIns="0" rIns="0" bIns="0" rtlCol="0">
              <a:spAutoFit/>
            </a:bodyPr>
            <a:lstStyle/>
            <a:p>
              <a:pPr algn="ctr"/>
              <a:r>
                <a:rPr lang="en-US" sz="1400" dirty="0" smtClean="0">
                  <a:gradFill>
                    <a:gsLst>
                      <a:gs pos="1250">
                        <a:schemeClr val="tx1"/>
                      </a:gs>
                      <a:gs pos="100000">
                        <a:schemeClr val="tx1"/>
                      </a:gs>
                    </a:gsLst>
                    <a:lin ang="5400000" scaled="0"/>
                  </a:gradFill>
                </a:rPr>
                <a:t>User launches another app</a:t>
              </a:r>
              <a:endParaRPr lang="en-GB" sz="1400" dirty="0">
                <a:gradFill>
                  <a:gsLst>
                    <a:gs pos="1250">
                      <a:schemeClr val="tx1"/>
                    </a:gs>
                    <a:gs pos="100000">
                      <a:schemeClr val="tx1"/>
                    </a:gs>
                  </a:gsLst>
                  <a:lin ang="5400000" scaled="0"/>
                </a:gra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29858" y="1426191"/>
              <a:ext cx="2226881" cy="3966982"/>
            </a:xfrm>
            <a:prstGeom prst="rect">
              <a:avLst/>
            </a:prstGeom>
          </p:spPr>
        </p:pic>
      </p:grpSp>
      <p:grpSp>
        <p:nvGrpSpPr>
          <p:cNvPr id="18" name="Group 17"/>
          <p:cNvGrpSpPr/>
          <p:nvPr/>
        </p:nvGrpSpPr>
        <p:grpSpPr>
          <a:xfrm>
            <a:off x="3175967" y="2141929"/>
            <a:ext cx="1650523" cy="3218139"/>
            <a:chOff x="4761861" y="1422004"/>
            <a:chExt cx="2226882" cy="4341907"/>
          </a:xfrm>
        </p:grpSpPr>
        <p:sp>
          <p:nvSpPr>
            <p:cNvPr id="12" name="TextBox 11"/>
            <p:cNvSpPr txBox="1"/>
            <p:nvPr/>
          </p:nvSpPr>
          <p:spPr>
            <a:xfrm>
              <a:off x="4843398" y="5473234"/>
              <a:ext cx="1965352" cy="290677"/>
            </a:xfrm>
            <a:prstGeom prst="rect">
              <a:avLst/>
            </a:prstGeom>
            <a:noFill/>
          </p:spPr>
          <p:txBody>
            <a:bodyPr wrap="none" lIns="0" tIns="0" rIns="0" bIns="0" rtlCol="0">
              <a:spAutoFit/>
            </a:bodyPr>
            <a:lstStyle/>
            <a:p>
              <a:pPr algn="ctr"/>
              <a:r>
                <a:rPr lang="en-US" sz="1400" dirty="0" smtClean="0">
                  <a:gradFill>
                    <a:gsLst>
                      <a:gs pos="1250">
                        <a:schemeClr val="tx1"/>
                      </a:gs>
                      <a:gs pos="100000">
                        <a:schemeClr val="tx1"/>
                      </a:gs>
                    </a:gsLst>
                    <a:lin ang="5400000" scaled="0"/>
                  </a:gradFill>
                </a:rPr>
                <a:t>OS short</a:t>
              </a:r>
              <a:r>
                <a:rPr lang="en-US" sz="1400" dirty="0" smtClean="0">
                  <a:gradFill>
                    <a:gsLst>
                      <a:gs pos="1250">
                        <a:schemeClr val="tx1"/>
                      </a:gs>
                      <a:gs pos="100000">
                        <a:schemeClr val="tx1"/>
                      </a:gs>
                    </a:gsLst>
                    <a:lin ang="5400000" scaled="0"/>
                  </a:gradFill>
                </a:rPr>
                <a:t> memory </a:t>
              </a:r>
              <a:endParaRPr lang="en-GB" sz="1400" dirty="0">
                <a:gradFill>
                  <a:gsLst>
                    <a:gs pos="1250">
                      <a:schemeClr val="tx1"/>
                    </a:gs>
                    <a:gs pos="100000">
                      <a:schemeClr val="tx1"/>
                    </a:gs>
                  </a:gsLst>
                  <a:lin ang="5400000" scaled="0"/>
                </a:gradFill>
              </a:endParaRPr>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61861" y="1422004"/>
              <a:ext cx="2226882" cy="3966983"/>
            </a:xfrm>
            <a:prstGeom prst="rect">
              <a:avLst/>
            </a:prstGeom>
          </p:spPr>
        </p:pic>
      </p:grpSp>
      <p:grpSp>
        <p:nvGrpSpPr>
          <p:cNvPr id="25" name="Group 24"/>
          <p:cNvGrpSpPr/>
          <p:nvPr/>
        </p:nvGrpSpPr>
        <p:grpSpPr>
          <a:xfrm>
            <a:off x="5636877" y="2141929"/>
            <a:ext cx="1712072" cy="3212976"/>
            <a:chOff x="7931515" y="1422004"/>
            <a:chExt cx="2309923" cy="4334941"/>
          </a:xfrm>
        </p:grpSpPr>
        <p:sp>
          <p:nvSpPr>
            <p:cNvPr id="16" name="TextBox 15"/>
            <p:cNvSpPr txBox="1"/>
            <p:nvPr/>
          </p:nvSpPr>
          <p:spPr>
            <a:xfrm>
              <a:off x="7931515" y="5466268"/>
              <a:ext cx="2309923" cy="290677"/>
            </a:xfrm>
            <a:prstGeom prst="rect">
              <a:avLst/>
            </a:prstGeom>
            <a:noFill/>
          </p:spPr>
          <p:txBody>
            <a:bodyPr wrap="none" lIns="0" tIns="0" rIns="0" bIns="0" rtlCol="0">
              <a:spAutoFit/>
            </a:bodyPr>
            <a:lstStyle/>
            <a:p>
              <a:pPr algn="ctr"/>
              <a:r>
                <a:rPr lang="en-US" sz="1400" dirty="0" smtClean="0">
                  <a:gradFill>
                    <a:gsLst>
                      <a:gs pos="1250">
                        <a:schemeClr val="tx1"/>
                      </a:gs>
                      <a:gs pos="100000">
                        <a:schemeClr val="tx1"/>
                      </a:gs>
                    </a:gsLst>
                    <a:lin ang="5400000" scaled="0"/>
                  </a:gradFill>
                </a:rPr>
                <a:t>OS terminates an app</a:t>
              </a:r>
              <a:endParaRPr lang="en-GB" sz="1400" dirty="0">
                <a:gradFill>
                  <a:gsLst>
                    <a:gs pos="1250">
                      <a:schemeClr val="tx1"/>
                    </a:gs>
                    <a:gs pos="100000">
                      <a:schemeClr val="tx1"/>
                    </a:gs>
                  </a:gsLst>
                  <a:lin ang="5400000" scaled="0"/>
                </a:gradFill>
              </a:endParaRPr>
            </a:p>
          </p:txBody>
        </p:sp>
        <p:pic>
          <p:nvPicPr>
            <p:cNvPr id="21" name="Picture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5981" y="1422004"/>
              <a:ext cx="2226882" cy="3966983"/>
            </a:xfrm>
            <a:prstGeom prst="rect">
              <a:avLst/>
            </a:prstGeom>
          </p:spPr>
        </p:pic>
      </p:grpSp>
      <p:grpSp>
        <p:nvGrpSpPr>
          <p:cNvPr id="26" name="Group 25"/>
          <p:cNvGrpSpPr/>
          <p:nvPr/>
        </p:nvGrpSpPr>
        <p:grpSpPr>
          <a:xfrm>
            <a:off x="3408347" y="2693683"/>
            <a:ext cx="3431621" cy="3089580"/>
            <a:chOff x="4953364" y="2166429"/>
            <a:chExt cx="4629936" cy="4168456"/>
          </a:xfrm>
        </p:grpSpPr>
        <p:sp>
          <p:nvSpPr>
            <p:cNvPr id="19" name="Multiply 18"/>
            <p:cNvSpPr/>
            <p:nvPr/>
          </p:nvSpPr>
          <p:spPr bwMode="auto">
            <a:xfrm>
              <a:off x="7084295" y="2166429"/>
              <a:ext cx="2499005" cy="4168456"/>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4953364" y="3580519"/>
              <a:ext cx="4310322" cy="1203790"/>
              <a:chOff x="7357442" y="3541072"/>
              <a:chExt cx="4310934" cy="1203960"/>
            </a:xfrm>
          </p:grpSpPr>
          <p:sp>
            <p:nvSpPr>
              <p:cNvPr id="22" name="Right Arrow 21"/>
              <p:cNvSpPr/>
              <p:nvPr/>
            </p:nvSpPr>
            <p:spPr bwMode="auto">
              <a:xfrm>
                <a:off x="7357442" y="3541072"/>
                <a:ext cx="2255520" cy="1203960"/>
              </a:xfrm>
              <a:prstGeom prst="rightArrow">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05271" y="3927608"/>
                <a:ext cx="1763105" cy="430948"/>
              </a:xfrm>
              <a:prstGeom prst="rect">
                <a:avLst/>
              </a:prstGeom>
              <a:noFill/>
            </p:spPr>
            <p:txBody>
              <a:bodyPr wrap="none" lIns="0" tIns="0" rIns="0" bIns="0" rtlCol="0">
                <a:spAutoFit/>
              </a:bodyPr>
              <a:lstStyle/>
              <a:p>
                <a:r>
                  <a:rPr lang="en-GB" sz="2800" dirty="0"/>
                  <a:t>Terminated</a:t>
                </a:r>
              </a:p>
            </p:txBody>
          </p:sp>
        </p:grpSp>
      </p:grpSp>
      <p:sp>
        <p:nvSpPr>
          <p:cNvPr id="27" name="Oval 26"/>
          <p:cNvSpPr/>
          <p:nvPr/>
        </p:nvSpPr>
        <p:spPr bwMode="auto">
          <a:xfrm>
            <a:off x="1562641" y="2141929"/>
            <a:ext cx="796421" cy="809027"/>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sz="12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438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User ‘returns’ to a terminated app</a:t>
            </a:r>
            <a:endParaRPr lang="en-GB" sz="4400" dirty="0"/>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2102" y="1218373"/>
            <a:ext cx="3974606" cy="4939539"/>
          </a:xfrm>
          <a:prstGeom prst="rect">
            <a:avLst/>
          </a:prstGeom>
          <a:ln>
            <a:noFill/>
          </a:ln>
          <a:effectLst>
            <a:outerShdw blurRad="292100" dist="139700" dir="2700000" algn="tl" rotWithShape="0">
              <a:srgbClr val="333333">
                <a:alpha val="65000"/>
              </a:srgbClr>
            </a:outerShdw>
          </a:effectLst>
        </p:spPr>
      </p:pic>
      <p:sp>
        <p:nvSpPr>
          <p:cNvPr id="10" name="Oval 9"/>
          <p:cNvSpPr/>
          <p:nvPr/>
        </p:nvSpPr>
        <p:spPr bwMode="auto">
          <a:xfrm>
            <a:off x="1986891" y="4746229"/>
            <a:ext cx="1074529" cy="1091538"/>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60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What to do </a:t>
            </a:r>
            <a:r>
              <a:rPr lang="en-US" sz="4400" dirty="0" smtClean="0"/>
              <a:t>on suspending?</a:t>
            </a:r>
            <a:endParaRPr lang="en-GB" sz="4400" dirty="0"/>
          </a:p>
        </p:txBody>
      </p:sp>
      <p:sp>
        <p:nvSpPr>
          <p:cNvPr id="3" name="Text Placeholder 2"/>
          <p:cNvSpPr>
            <a:spLocks noGrp="1"/>
          </p:cNvSpPr>
          <p:nvPr>
            <p:ph type="body" sz="quarter" idx="10"/>
          </p:nvPr>
        </p:nvSpPr>
        <p:spPr>
          <a:xfrm>
            <a:off x="579319" y="2376682"/>
            <a:ext cx="6096119" cy="3040832"/>
          </a:xfrm>
        </p:spPr>
        <p:txBody>
          <a:bodyPr/>
          <a:lstStyle/>
          <a:p>
            <a:r>
              <a:rPr lang="en-US" sz="3200" dirty="0" smtClean="0"/>
              <a:t>Save app data</a:t>
            </a:r>
            <a:endParaRPr lang="ru-RU" sz="3200" dirty="0" smtClean="0"/>
          </a:p>
          <a:p>
            <a:endParaRPr lang="en-GB" sz="3200" dirty="0" smtClean="0"/>
          </a:p>
          <a:p>
            <a:r>
              <a:rPr lang="en-GB" sz="3200" dirty="0" smtClean="0"/>
              <a:t>Save </a:t>
            </a:r>
            <a:r>
              <a:rPr lang="en-GB" sz="3200" dirty="0"/>
              <a:t>session state </a:t>
            </a:r>
            <a:r>
              <a:rPr lang="en-GB" sz="3200" dirty="0" smtClean="0"/>
              <a:t>to </a:t>
            </a:r>
            <a:r>
              <a:rPr lang="en-GB" sz="3200" dirty="0"/>
              <a:t>return your user </a:t>
            </a:r>
            <a:r>
              <a:rPr lang="en-GB" sz="3200" dirty="0" smtClean="0"/>
              <a:t>in point </a:t>
            </a:r>
            <a:r>
              <a:rPr lang="en-GB" sz="3200" dirty="0"/>
              <a:t>where they </a:t>
            </a:r>
            <a:r>
              <a:rPr lang="en-GB" sz="3200" dirty="0" smtClean="0"/>
              <a:t>were,</a:t>
            </a:r>
            <a:br>
              <a:rPr lang="en-GB" sz="3200" dirty="0" smtClean="0"/>
            </a:br>
            <a:r>
              <a:rPr lang="en-GB" sz="3200" dirty="0" smtClean="0"/>
              <a:t>if they return to </a:t>
            </a:r>
            <a:r>
              <a:rPr lang="en-GB" sz="3200" dirty="0"/>
              <a:t>your app after </a:t>
            </a:r>
            <a:r>
              <a:rPr lang="en-GB" sz="3200" dirty="0" smtClean="0"/>
              <a:t>termination</a:t>
            </a:r>
            <a:endParaRPr lang="en-GB" sz="3200" dirty="0"/>
          </a:p>
        </p:txBody>
      </p:sp>
    </p:spTree>
    <p:extLst>
      <p:ext uri="{BB962C8B-B14F-4D97-AF65-F5344CB8AC3E}">
        <p14:creationId xmlns:p14="http://schemas.microsoft.com/office/powerpoint/2010/main" val="3034318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690" y="2392909"/>
            <a:ext cx="11106686" cy="932563"/>
          </a:xfrm>
        </p:spPr>
        <p:txBody>
          <a:bodyPr/>
          <a:lstStyle/>
          <a:p>
            <a:r>
              <a:rPr lang="en-US" sz="5400" dirty="0" smtClean="0"/>
              <a:t>App was closed by user</a:t>
            </a:r>
            <a:endParaRPr lang="en-GB" sz="5400" dirty="0"/>
          </a:p>
        </p:txBody>
      </p:sp>
    </p:spTree>
    <p:extLst>
      <p:ext uri="{BB962C8B-B14F-4D97-AF65-F5344CB8AC3E}">
        <p14:creationId xmlns:p14="http://schemas.microsoft.com/office/powerpoint/2010/main" val="3276154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Text Placeholder 1"/>
          <p:cNvSpPr>
            <a:spLocks noGrp="1"/>
          </p:cNvSpPr>
          <p:nvPr>
            <p:ph type="body" sz="quarter" idx="10"/>
          </p:nvPr>
        </p:nvSpPr>
        <p:spPr>
          <a:xfrm>
            <a:off x="269239" y="1189177"/>
            <a:ext cx="11653523" cy="2055114"/>
          </a:xfrm>
        </p:spPr>
        <p:txBody>
          <a:bodyPr/>
          <a:lstStyle/>
          <a:p>
            <a:r>
              <a:rPr lang="en-US" dirty="0" smtClean="0"/>
              <a:t>Application Lifecycle</a:t>
            </a:r>
          </a:p>
          <a:p>
            <a:r>
              <a:rPr lang="en-US" dirty="0" smtClean="0"/>
              <a:t>Application </a:t>
            </a:r>
            <a:r>
              <a:rPr lang="en-US" dirty="0" smtClean="0"/>
              <a:t>States</a:t>
            </a:r>
            <a:endParaRPr lang="en-US" dirty="0" smtClean="0"/>
          </a:p>
          <a:p>
            <a:r>
              <a:rPr lang="en-US" dirty="0" smtClean="0"/>
              <a:t>Handling </a:t>
            </a:r>
            <a:r>
              <a:rPr lang="en-US" dirty="0" smtClean="0"/>
              <a:t>events</a:t>
            </a:r>
            <a:endParaRPr lang="en-US" dirty="0"/>
          </a:p>
        </p:txBody>
      </p:sp>
    </p:spTree>
    <p:extLst>
      <p:ext uri="{BB962C8B-B14F-4D97-AF65-F5344CB8AC3E}">
        <p14:creationId xmlns:p14="http://schemas.microsoft.com/office/powerpoint/2010/main" val="12697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App </a:t>
            </a:r>
            <a:r>
              <a:rPr lang="en-GB" dirty="0"/>
              <a:t>can be closed by the user</a:t>
            </a:r>
            <a:endParaRPr lang="en-GB" dirty="0"/>
          </a:p>
        </p:txBody>
      </p:sp>
      <p:sp>
        <p:nvSpPr>
          <p:cNvPr id="4" name="Text Placeholder 3"/>
          <p:cNvSpPr>
            <a:spLocks noGrp="1"/>
          </p:cNvSpPr>
          <p:nvPr>
            <p:ph type="body" sz="quarter" idx="10"/>
          </p:nvPr>
        </p:nvSpPr>
        <p:spPr>
          <a:xfrm>
            <a:off x="269239" y="1189177"/>
            <a:ext cx="11653523" cy="1169551"/>
          </a:xfrm>
        </p:spPr>
        <p:txBody>
          <a:bodyPr/>
          <a:lstStyle/>
          <a:p>
            <a:r>
              <a:rPr lang="en-US" sz="3200" dirty="0">
                <a:solidFill>
                  <a:schemeClr val="tx1"/>
                </a:solidFill>
              </a:rPr>
              <a:t>Using Task Switcher on Mobile</a:t>
            </a:r>
          </a:p>
          <a:p>
            <a:r>
              <a:rPr lang="en-US" sz="3200" dirty="0">
                <a:solidFill>
                  <a:schemeClr val="tx1"/>
                </a:solidFill>
              </a:rPr>
              <a:t>By </a:t>
            </a:r>
            <a:r>
              <a:rPr lang="en-US" sz="3200" dirty="0" err="1">
                <a:solidFill>
                  <a:schemeClr val="tx1"/>
                </a:solidFill>
              </a:rPr>
              <a:t>TitleBar</a:t>
            </a:r>
            <a:r>
              <a:rPr lang="en-US" sz="3200" dirty="0">
                <a:solidFill>
                  <a:schemeClr val="tx1"/>
                </a:solidFill>
              </a:rPr>
              <a:t> ‘X’, ALT-F4, or Close touch gesture on Desktop</a:t>
            </a:r>
          </a:p>
        </p:txBody>
      </p:sp>
      <p:sp>
        <p:nvSpPr>
          <p:cNvPr id="8" name="TextBox 7"/>
          <p:cNvSpPr txBox="1"/>
          <p:nvPr/>
        </p:nvSpPr>
        <p:spPr>
          <a:xfrm>
            <a:off x="2642937" y="5819258"/>
            <a:ext cx="1327286" cy="430887"/>
          </a:xfrm>
          <a:prstGeom prst="rect">
            <a:avLst/>
          </a:prstGeom>
          <a:noFill/>
        </p:spPr>
        <p:txBody>
          <a:bodyPr wrap="none" lIns="0" tIns="0" rIns="0" bIns="0" rtlCol="0">
            <a:spAutoFit/>
          </a:bodyPr>
          <a:lstStyle/>
          <a:p>
            <a:r>
              <a:rPr lang="en-GB" sz="2800" dirty="0">
                <a:solidFill>
                  <a:schemeClr val="bg1"/>
                </a:solidFill>
              </a:rPr>
              <a:t>Running</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9173" y="2725615"/>
            <a:ext cx="1887999" cy="3524530"/>
          </a:xfrm>
          <a:prstGeom prst="rect">
            <a:avLst/>
          </a:prstGeom>
        </p:spPr>
      </p:pic>
      <p:sp>
        <p:nvSpPr>
          <p:cNvPr id="11" name="Oval 10"/>
          <p:cNvSpPr/>
          <p:nvPr/>
        </p:nvSpPr>
        <p:spPr bwMode="auto">
          <a:xfrm>
            <a:off x="1951894" y="3534508"/>
            <a:ext cx="342900" cy="325315"/>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42503" y="2555035"/>
            <a:ext cx="2218535" cy="4046607"/>
          </a:xfrm>
          <a:prstGeom prst="rect">
            <a:avLst/>
          </a:prstGeom>
        </p:spPr>
      </p:pic>
    </p:spTree>
    <p:extLst>
      <p:ext uri="{BB962C8B-B14F-4D97-AF65-F5344CB8AC3E}">
        <p14:creationId xmlns:p14="http://schemas.microsoft.com/office/powerpoint/2010/main" val="379769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 </a:t>
            </a:r>
            <a:r>
              <a:rPr lang="en-GB" dirty="0" smtClean="0"/>
              <a:t>closed </a:t>
            </a:r>
            <a:r>
              <a:rPr lang="en-GB" dirty="0"/>
              <a:t>by the user</a:t>
            </a:r>
            <a:endParaRPr lang="en-GB" dirty="0"/>
          </a:p>
        </p:txBody>
      </p:sp>
      <p:sp>
        <p:nvSpPr>
          <p:cNvPr id="3" name="Text Placeholder 2"/>
          <p:cNvSpPr>
            <a:spLocks noGrp="1"/>
          </p:cNvSpPr>
          <p:nvPr>
            <p:ph type="body" sz="quarter" idx="10"/>
          </p:nvPr>
        </p:nvSpPr>
        <p:spPr>
          <a:xfrm>
            <a:off x="542261" y="1655338"/>
            <a:ext cx="7513794" cy="4493538"/>
          </a:xfrm>
        </p:spPr>
        <p:txBody>
          <a:bodyPr/>
          <a:lstStyle/>
          <a:p>
            <a:r>
              <a:rPr lang="en-GB" sz="2800" dirty="0" smtClean="0"/>
              <a:t>The </a:t>
            </a:r>
            <a:r>
              <a:rPr lang="en-GB" sz="2800" dirty="0"/>
              <a:t>app suspends and then after 10 seconds, it terminates</a:t>
            </a:r>
          </a:p>
          <a:p>
            <a:endParaRPr lang="en-GB" sz="2800" dirty="0" smtClean="0">
              <a:solidFill>
                <a:schemeClr val="tx2"/>
              </a:solidFill>
            </a:endParaRPr>
          </a:p>
          <a:p>
            <a:r>
              <a:rPr lang="en-GB" sz="2800" dirty="0"/>
              <a:t>On next launch, get the </a:t>
            </a:r>
            <a:r>
              <a:rPr lang="en-GB" sz="2800" dirty="0" err="1"/>
              <a:t>PreviousExecutionState</a:t>
            </a:r>
            <a:r>
              <a:rPr lang="en-GB" sz="2800" dirty="0"/>
              <a:t> from the </a:t>
            </a:r>
            <a:r>
              <a:rPr lang="en-GB" sz="2800" dirty="0" err="1"/>
              <a:t>LaunchActivatedEventArgs</a:t>
            </a:r>
            <a:endParaRPr lang="en-GB" sz="2800" dirty="0"/>
          </a:p>
          <a:p>
            <a:endParaRPr lang="en-GB" sz="2800" dirty="0">
              <a:solidFill>
                <a:schemeClr val="tx2"/>
              </a:solidFill>
            </a:endParaRPr>
          </a:p>
          <a:p>
            <a:r>
              <a:rPr lang="en-GB" sz="2800" dirty="0" smtClean="0">
                <a:solidFill>
                  <a:schemeClr val="tx2"/>
                </a:solidFill>
              </a:rPr>
              <a:t>After </a:t>
            </a:r>
            <a:r>
              <a:rPr lang="en-GB" sz="2800" dirty="0" smtClean="0"/>
              <a:t>‘</a:t>
            </a:r>
            <a:r>
              <a:rPr lang="en-GB" sz="2800" dirty="0" err="1"/>
              <a:t>ClosedByUser</a:t>
            </a:r>
            <a:r>
              <a:rPr lang="en-GB" sz="2800" dirty="0" smtClean="0"/>
              <a:t>’ state, </a:t>
            </a:r>
            <a:r>
              <a:rPr lang="en-GB" sz="2800" dirty="0"/>
              <a:t>you probably should not restore app state to the last point the user was in</a:t>
            </a:r>
          </a:p>
          <a:p>
            <a:endParaRPr lang="en-GB" sz="2800" dirty="0" smtClean="0">
              <a:solidFill>
                <a:schemeClr val="tx2"/>
              </a:solidFill>
            </a:endParaRPr>
          </a:p>
        </p:txBody>
      </p:sp>
    </p:spTree>
    <p:extLst>
      <p:ext uri="{BB962C8B-B14F-4D97-AF65-F5344CB8AC3E}">
        <p14:creationId xmlns:p14="http://schemas.microsoft.com/office/powerpoint/2010/main" val="424378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2358292"/>
            <a:ext cx="9859116" cy="999313"/>
          </a:xfrm>
        </p:spPr>
        <p:txBody>
          <a:bodyPr/>
          <a:lstStyle/>
          <a:p>
            <a:r>
              <a:rPr lang="en-US" dirty="0" smtClean="0"/>
              <a:t>DEMO</a:t>
            </a:r>
            <a:endParaRPr lang="ru-RU" sz="5400" dirty="0"/>
          </a:p>
        </p:txBody>
      </p:sp>
    </p:spTree>
    <p:extLst>
      <p:ext uri="{BB962C8B-B14F-4D97-AF65-F5344CB8AC3E}">
        <p14:creationId xmlns:p14="http://schemas.microsoft.com/office/powerpoint/2010/main" val="184527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en-US" dirty="0" smtClean="0"/>
              <a:t>Review</a:t>
            </a:r>
            <a:endParaRPr lang="en-GB" dirty="0"/>
          </a:p>
        </p:txBody>
      </p:sp>
      <p:sp>
        <p:nvSpPr>
          <p:cNvPr id="2" name="Text Placeholder 1"/>
          <p:cNvSpPr>
            <a:spLocks noGrp="1"/>
          </p:cNvSpPr>
          <p:nvPr>
            <p:ph type="body" sz="quarter" idx="10"/>
          </p:nvPr>
        </p:nvSpPr>
        <p:spPr>
          <a:xfrm>
            <a:off x="269239" y="1189177"/>
            <a:ext cx="11653523" cy="4046236"/>
          </a:xfrm>
        </p:spPr>
        <p:txBody>
          <a:bodyPr/>
          <a:lstStyle/>
          <a:p>
            <a:r>
              <a:rPr lang="en-US" dirty="0" smtClean="0"/>
              <a:t>Application Lifecycle</a:t>
            </a:r>
            <a:endParaRPr lang="en-US" dirty="0" smtClean="0"/>
          </a:p>
          <a:p>
            <a:r>
              <a:rPr lang="en-US" dirty="0" smtClean="0"/>
              <a:t>Application states</a:t>
            </a:r>
            <a:endParaRPr lang="en-US" dirty="0" smtClean="0"/>
          </a:p>
          <a:p>
            <a:r>
              <a:rPr lang="en-US" dirty="0" smtClean="0"/>
              <a:t>Handling events</a:t>
            </a:r>
            <a:endParaRPr lang="ru-RU" dirty="0"/>
          </a:p>
          <a:p>
            <a:endParaRPr lang="en-US" dirty="0" smtClean="0">
              <a:solidFill>
                <a:schemeClr val="tx1"/>
              </a:solidFill>
            </a:endParaRPr>
          </a:p>
          <a:p>
            <a:r>
              <a:rPr lang="en-US" dirty="0" smtClean="0">
                <a:solidFill>
                  <a:schemeClr val="tx1"/>
                </a:solidFill>
              </a:rPr>
              <a:t>Repo</a:t>
            </a:r>
            <a:r>
              <a:rPr lang="ru-RU" dirty="0" smtClean="0">
                <a:solidFill>
                  <a:schemeClr val="tx1"/>
                </a:solidFill>
              </a:rPr>
              <a:t>:</a:t>
            </a:r>
            <a:endParaRPr lang="ru-RU" dirty="0" smtClean="0">
              <a:solidFill>
                <a:schemeClr val="tx1"/>
              </a:solidFill>
            </a:endParaRPr>
          </a:p>
          <a:p>
            <a:endParaRPr lang="en-US" dirty="0"/>
          </a:p>
        </p:txBody>
      </p:sp>
      <p:sp>
        <p:nvSpPr>
          <p:cNvPr id="4" name="Text Placeholder 1"/>
          <p:cNvSpPr txBox="1">
            <a:spLocks/>
          </p:cNvSpPr>
          <p:nvPr/>
        </p:nvSpPr>
        <p:spPr>
          <a:xfrm>
            <a:off x="325752" y="4747540"/>
            <a:ext cx="11653523" cy="51706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smtClean="0"/>
              <a:t>https://github.com/evangelism/Win10UWPCourse</a:t>
            </a:r>
            <a:endParaRPr lang="en-US" sz="2400"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161356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Lifecycle</a:t>
            </a:r>
            <a:endParaRPr lang="en-US" dirty="0"/>
          </a:p>
        </p:txBody>
      </p:sp>
      <p:grpSp>
        <p:nvGrpSpPr>
          <p:cNvPr id="7" name="Group 6"/>
          <p:cNvGrpSpPr>
            <a:grpSpLocks noChangeAspect="1"/>
          </p:cNvGrpSpPr>
          <p:nvPr/>
        </p:nvGrpSpPr>
        <p:grpSpPr>
          <a:xfrm>
            <a:off x="428848" y="1933238"/>
            <a:ext cx="8237333" cy="1377036"/>
            <a:chOff x="481934" y="1543180"/>
            <a:chExt cx="11346343" cy="1896770"/>
          </a:xfrm>
        </p:grpSpPr>
        <p:sp>
          <p:nvSpPr>
            <p:cNvPr id="4" name="Flowchart: Process 3"/>
            <p:cNvSpPr/>
            <p:nvPr/>
          </p:nvSpPr>
          <p:spPr bwMode="auto">
            <a:xfrm>
              <a:off x="481934" y="1543180"/>
              <a:ext cx="2390115" cy="18967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600" dirty="0" smtClean="0">
                  <a:gradFill>
                    <a:gsLst>
                      <a:gs pos="0">
                        <a:srgbClr val="FFFFFF"/>
                      </a:gs>
                      <a:gs pos="100000">
                        <a:srgbClr val="FFFFFF"/>
                      </a:gs>
                    </a:gsLst>
                    <a:lin ang="5400000" scaled="0"/>
                  </a:gradFill>
                </a:rPr>
                <a:t>Running</a:t>
              </a:r>
            </a:p>
            <a:p>
              <a:pPr algn="ctr" defTabSz="913924" fontAlgn="base">
                <a:spcBef>
                  <a:spcPct val="0"/>
                </a:spcBef>
                <a:spcAft>
                  <a:spcPct val="0"/>
                </a:spcAft>
              </a:pPr>
              <a:r>
                <a:rPr lang="en-US" sz="1600" dirty="0" smtClean="0">
                  <a:gradFill>
                    <a:gsLst>
                      <a:gs pos="0">
                        <a:srgbClr val="FFFFFF"/>
                      </a:gs>
                      <a:gs pos="100000">
                        <a:srgbClr val="FFFFFF"/>
                      </a:gs>
                    </a:gsLst>
                    <a:lin ang="5400000" scaled="0"/>
                  </a:gradFill>
                </a:rPr>
                <a:t>app</a:t>
              </a:r>
              <a:endParaRPr lang="en-US" sz="1600" dirty="0">
                <a:gradFill>
                  <a:gsLst>
                    <a:gs pos="0">
                      <a:srgbClr val="FFFFFF"/>
                    </a:gs>
                    <a:gs pos="100000">
                      <a:srgbClr val="FFFFFF"/>
                    </a:gs>
                  </a:gsLst>
                  <a:lin ang="5400000" scaled="0"/>
                </a:gradFill>
              </a:endParaRPr>
            </a:p>
          </p:txBody>
        </p:sp>
        <p:sp>
          <p:nvSpPr>
            <p:cNvPr id="8" name="Flowchart: Process 7"/>
            <p:cNvSpPr/>
            <p:nvPr/>
          </p:nvSpPr>
          <p:spPr bwMode="auto">
            <a:xfrm>
              <a:off x="4907295" y="1543180"/>
              <a:ext cx="2392174" cy="1896770"/>
            </a:xfrm>
            <a:prstGeom prst="flowChartProcess">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600" dirty="0" smtClean="0">
                  <a:gradFill>
                    <a:gsLst>
                      <a:gs pos="0">
                        <a:srgbClr val="FFFFFF"/>
                      </a:gs>
                      <a:gs pos="100000">
                        <a:srgbClr val="FFFFFF"/>
                      </a:gs>
                    </a:gsLst>
                    <a:lin ang="5400000" scaled="0"/>
                  </a:gradFill>
                </a:rPr>
                <a:t>Suspended</a:t>
              </a:r>
              <a:br>
                <a:rPr lang="en-US" sz="1600" dirty="0" smtClean="0">
                  <a:gradFill>
                    <a:gsLst>
                      <a:gs pos="0">
                        <a:srgbClr val="FFFFFF"/>
                      </a:gs>
                      <a:gs pos="100000">
                        <a:srgbClr val="FFFFFF"/>
                      </a:gs>
                    </a:gsLst>
                    <a:lin ang="5400000" scaled="0"/>
                  </a:gradFill>
                </a:rPr>
              </a:br>
              <a:r>
                <a:rPr lang="en-US" sz="1600" dirty="0" smtClean="0">
                  <a:gradFill>
                    <a:gsLst>
                      <a:gs pos="0">
                        <a:srgbClr val="FFFFFF"/>
                      </a:gs>
                      <a:gs pos="100000">
                        <a:srgbClr val="FFFFFF"/>
                      </a:gs>
                    </a:gsLst>
                    <a:lin ang="5400000" scaled="0"/>
                  </a:gradFill>
                </a:rPr>
                <a:t>app</a:t>
              </a:r>
              <a:endParaRPr lang="en-US" sz="1600" dirty="0">
                <a:gradFill>
                  <a:gsLst>
                    <a:gs pos="0">
                      <a:srgbClr val="FFFFFF"/>
                    </a:gs>
                    <a:gs pos="100000">
                      <a:srgbClr val="FFFFFF"/>
                    </a:gs>
                  </a:gsLst>
                  <a:lin ang="5400000" scaled="0"/>
                </a:gradFill>
              </a:endParaRPr>
            </a:p>
          </p:txBody>
        </p:sp>
        <p:sp>
          <p:nvSpPr>
            <p:cNvPr id="9" name="Right Arrow 8"/>
            <p:cNvSpPr/>
            <p:nvPr/>
          </p:nvSpPr>
          <p:spPr bwMode="auto">
            <a:xfrm>
              <a:off x="2895356" y="1772768"/>
              <a:ext cx="1965008" cy="818748"/>
            </a:xfrm>
            <a:prstGeom prst="righ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200" dirty="0" smtClean="0">
                  <a:gradFill>
                    <a:gsLst>
                      <a:gs pos="0">
                        <a:srgbClr val="FFFFFF"/>
                      </a:gs>
                      <a:gs pos="100000">
                        <a:srgbClr val="FFFFFF"/>
                      </a:gs>
                    </a:gsLst>
                    <a:lin ang="5400000" scaled="0"/>
                  </a:gradFill>
                </a:rPr>
                <a:t>Suspend</a:t>
              </a:r>
              <a:endParaRPr lang="en-US" sz="1200" dirty="0">
                <a:gradFill>
                  <a:gsLst>
                    <a:gs pos="0">
                      <a:srgbClr val="FFFFFF"/>
                    </a:gs>
                    <a:gs pos="100000">
                      <a:srgbClr val="FFFFFF"/>
                    </a:gs>
                  </a:gsLst>
                  <a:lin ang="5400000" scaled="0"/>
                </a:gradFill>
              </a:endParaRPr>
            </a:p>
          </p:txBody>
        </p:sp>
        <p:sp>
          <p:nvSpPr>
            <p:cNvPr id="13" name="Flowchart: Process 12"/>
            <p:cNvSpPr/>
            <p:nvPr/>
          </p:nvSpPr>
          <p:spPr bwMode="auto">
            <a:xfrm>
              <a:off x="9438162" y="1543180"/>
              <a:ext cx="2390115" cy="1896770"/>
            </a:xfrm>
            <a:prstGeom prst="flowChartProcess">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600" dirty="0" smtClean="0">
                  <a:gradFill>
                    <a:gsLst>
                      <a:gs pos="0">
                        <a:srgbClr val="FFFFFF"/>
                      </a:gs>
                      <a:gs pos="100000">
                        <a:srgbClr val="FFFFFF"/>
                      </a:gs>
                    </a:gsLst>
                    <a:lin ang="5400000" scaled="0"/>
                  </a:gradFill>
                </a:rPr>
                <a:t>Terminated</a:t>
              </a:r>
            </a:p>
            <a:p>
              <a:pPr algn="ctr" defTabSz="913924" fontAlgn="base">
                <a:spcBef>
                  <a:spcPct val="0"/>
                </a:spcBef>
                <a:spcAft>
                  <a:spcPct val="0"/>
                </a:spcAft>
              </a:pPr>
              <a:r>
                <a:rPr lang="en-US" sz="1600" dirty="0" smtClean="0">
                  <a:gradFill>
                    <a:gsLst>
                      <a:gs pos="0">
                        <a:srgbClr val="FFFFFF"/>
                      </a:gs>
                      <a:gs pos="100000">
                        <a:srgbClr val="FFFFFF"/>
                      </a:gs>
                    </a:gsLst>
                    <a:lin ang="5400000" scaled="0"/>
                  </a:gradFill>
                </a:rPr>
                <a:t>app</a:t>
              </a:r>
              <a:endParaRPr lang="en-US" sz="1600" dirty="0">
                <a:gradFill>
                  <a:gsLst>
                    <a:gs pos="0">
                      <a:srgbClr val="FFFFFF"/>
                    </a:gs>
                    <a:gs pos="100000">
                      <a:srgbClr val="FFFFFF"/>
                    </a:gs>
                  </a:gsLst>
                  <a:lin ang="5400000" scaled="0"/>
                </a:gradFill>
              </a:endParaRPr>
            </a:p>
          </p:txBody>
        </p:sp>
        <p:sp>
          <p:nvSpPr>
            <p:cNvPr id="14" name="Right Arrow 13"/>
            <p:cNvSpPr/>
            <p:nvPr/>
          </p:nvSpPr>
          <p:spPr bwMode="auto">
            <a:xfrm>
              <a:off x="7400962" y="1729161"/>
              <a:ext cx="2017674" cy="1508540"/>
            </a:xfrm>
            <a:prstGeom prst="rightArrow">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200" dirty="0" smtClean="0">
                  <a:gradFill>
                    <a:gsLst>
                      <a:gs pos="0">
                        <a:srgbClr val="FFFFFF"/>
                      </a:gs>
                      <a:gs pos="100000">
                        <a:srgbClr val="FFFFFF"/>
                      </a:gs>
                    </a:gsLst>
                    <a:lin ang="5400000" scaled="0"/>
                  </a:gradFill>
                </a:rPr>
                <a:t>Low memory</a:t>
              </a:r>
              <a:endParaRPr lang="en-US" sz="1200" dirty="0">
                <a:gradFill>
                  <a:gsLst>
                    <a:gs pos="0">
                      <a:srgbClr val="FFFFFF"/>
                    </a:gs>
                    <a:gs pos="100000">
                      <a:srgbClr val="FFFFFF"/>
                    </a:gs>
                  </a:gsLst>
                  <a:lin ang="5400000" scaled="0"/>
                </a:gradFill>
              </a:endParaRPr>
            </a:p>
          </p:txBody>
        </p:sp>
        <p:sp>
          <p:nvSpPr>
            <p:cNvPr id="16" name="Left Arrow 15"/>
            <p:cNvSpPr/>
            <p:nvPr/>
          </p:nvSpPr>
          <p:spPr bwMode="auto">
            <a:xfrm>
              <a:off x="2854418" y="2502872"/>
              <a:ext cx="1965008" cy="809638"/>
            </a:xfrm>
            <a:prstGeom prst="leftArrow">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r>
                <a:rPr lang="en-US" sz="1200" dirty="0" smtClean="0">
                  <a:gradFill>
                    <a:gsLst>
                      <a:gs pos="0">
                        <a:srgbClr val="FFFFFF"/>
                      </a:gs>
                      <a:gs pos="100000">
                        <a:srgbClr val="FFFFFF"/>
                      </a:gs>
                    </a:gsLst>
                    <a:lin ang="5400000" scaled="0"/>
                  </a:gradFill>
                </a:rPr>
                <a:t>Resume</a:t>
              </a:r>
              <a:endParaRPr lang="en-US" sz="1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750806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States</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5" y="1643655"/>
            <a:ext cx="6890973" cy="3283016"/>
          </a:xfrm>
          <a:prstGeom prst="rect">
            <a:avLst/>
          </a:prstGeom>
        </p:spPr>
      </p:pic>
      <p:sp>
        <p:nvSpPr>
          <p:cNvPr id="12" name="Rectangle 11"/>
          <p:cNvSpPr/>
          <p:nvPr/>
        </p:nvSpPr>
        <p:spPr bwMode="auto">
          <a:xfrm>
            <a:off x="3868287" y="5219738"/>
            <a:ext cx="2150901" cy="1127050"/>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ClosedByUser</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334194" y="5219738"/>
            <a:ext cx="2150901" cy="112705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Terminated</a:t>
            </a:r>
            <a:endParaRPr lang="ru-RU"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51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Application Lifetime</a:t>
            </a:r>
            <a:endParaRPr lang="en-US" dirty="0"/>
          </a:p>
        </p:txBody>
      </p:sp>
      <p:sp>
        <p:nvSpPr>
          <p:cNvPr id="49" name="Title 2"/>
          <p:cNvSpPr txBox="1">
            <a:spLocks/>
          </p:cNvSpPr>
          <p:nvPr/>
        </p:nvSpPr>
        <p:spPr>
          <a:xfrm>
            <a:off x="274639" y="295275"/>
            <a:ext cx="11889564" cy="917575"/>
          </a:xfrm>
          <a:prstGeom prst="rect">
            <a:avLst/>
          </a:prstGeom>
        </p:spPr>
        <p:txBody>
          <a:bodyPr vert="horz" wrap="none" lIns="182880" tIns="146304" rIns="182880" bIns="146304" rtlCol="0" anchor="t" anchorCtr="0">
            <a:noAutofit/>
          </a:bodyPr>
          <a:lst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a:lstStyle>
          <a:p>
            <a:endParaRPr lang="en-US" dirty="0"/>
          </a:p>
        </p:txBody>
      </p:sp>
      <p:grpSp>
        <p:nvGrpSpPr>
          <p:cNvPr id="4" name="Group 3"/>
          <p:cNvGrpSpPr>
            <a:grpSpLocks noChangeAspect="1"/>
          </p:cNvGrpSpPr>
          <p:nvPr/>
        </p:nvGrpSpPr>
        <p:grpSpPr>
          <a:xfrm>
            <a:off x="203299" y="1659042"/>
            <a:ext cx="7457877" cy="3892228"/>
            <a:chOff x="665397" y="1446391"/>
            <a:chExt cx="10514771" cy="5487605"/>
          </a:xfrm>
        </p:grpSpPr>
        <p:sp>
          <p:nvSpPr>
            <p:cNvPr id="93" name="TextBox 92"/>
            <p:cNvSpPr txBox="1"/>
            <p:nvPr/>
          </p:nvSpPr>
          <p:spPr>
            <a:xfrm>
              <a:off x="3157129" y="6048778"/>
              <a:ext cx="1582942" cy="885218"/>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solidFill>
                    <a:schemeClr val="tx2"/>
                  </a:solidFill>
                </a:rPr>
                <a:t>Suspended</a:t>
              </a:r>
              <a:r>
                <a:rPr lang="en-US" sz="1200" dirty="0">
                  <a:solidFill>
                    <a:schemeClr val="tx2"/>
                  </a:solidFill>
                </a:rPr>
                <a:t/>
              </a:r>
              <a:br>
                <a:rPr lang="en-US" sz="1200" dirty="0">
                  <a:solidFill>
                    <a:schemeClr val="tx2"/>
                  </a:solidFill>
                </a:rPr>
              </a:br>
              <a:r>
                <a:rPr lang="en-US" sz="1200" dirty="0" smtClean="0"/>
                <a:t>(5 sec)</a:t>
              </a:r>
            </a:p>
          </p:txBody>
        </p:sp>
        <p:sp>
          <p:nvSpPr>
            <p:cNvPr id="95" name="TextBox 94"/>
            <p:cNvSpPr txBox="1"/>
            <p:nvPr/>
          </p:nvSpPr>
          <p:spPr>
            <a:xfrm>
              <a:off x="6798367" y="6018391"/>
              <a:ext cx="1582942" cy="885218"/>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solidFill>
                    <a:schemeClr val="tx2"/>
                  </a:solidFill>
                </a:rPr>
                <a:t>Suspended</a:t>
              </a:r>
              <a:r>
                <a:rPr lang="en-US" sz="1200" dirty="0">
                  <a:solidFill>
                    <a:schemeClr val="tx2"/>
                  </a:solidFill>
                </a:rPr>
                <a:t/>
              </a:r>
              <a:br>
                <a:rPr lang="en-US" sz="1200" dirty="0">
                  <a:solidFill>
                    <a:schemeClr val="tx2"/>
                  </a:solidFill>
                </a:rPr>
              </a:br>
              <a:r>
                <a:rPr lang="en-US" sz="1200" dirty="0"/>
                <a:t>(5 </a:t>
              </a:r>
              <a:r>
                <a:rPr lang="en-US" sz="1200" dirty="0" smtClean="0"/>
                <a:t>sec</a:t>
              </a:r>
              <a:r>
                <a:rPr lang="en-US" sz="1200" dirty="0" smtClean="0"/>
                <a:t>)</a:t>
              </a:r>
              <a:endParaRPr lang="en-US" sz="1200" dirty="0"/>
            </a:p>
          </p:txBody>
        </p:sp>
        <p:grpSp>
          <p:nvGrpSpPr>
            <p:cNvPr id="3" name="Group 2"/>
            <p:cNvGrpSpPr>
              <a:grpSpLocks noChangeAspect="1"/>
            </p:cNvGrpSpPr>
            <p:nvPr/>
          </p:nvGrpSpPr>
          <p:grpSpPr>
            <a:xfrm>
              <a:off x="665397" y="1446391"/>
              <a:ext cx="10514771" cy="5245832"/>
              <a:chOff x="665397" y="1446391"/>
              <a:chExt cx="10514771" cy="5245832"/>
            </a:xfrm>
          </p:grpSpPr>
          <p:sp>
            <p:nvSpPr>
              <p:cNvPr id="41" name="Freeform 40"/>
              <p:cNvSpPr/>
              <p:nvPr/>
            </p:nvSpPr>
            <p:spPr bwMode="auto">
              <a:xfrm>
                <a:off x="1733550" y="2968804"/>
                <a:ext cx="2276475" cy="2516187"/>
              </a:xfrm>
              <a:custGeom>
                <a:avLst/>
                <a:gdLst>
                  <a:gd name="connsiteX0" fmla="*/ 0 w 2276475"/>
                  <a:gd name="connsiteY0" fmla="*/ 2505075 h 2505075"/>
                  <a:gd name="connsiteX1" fmla="*/ 847725 w 2276475"/>
                  <a:gd name="connsiteY1" fmla="*/ 0 h 2505075"/>
                  <a:gd name="connsiteX2" fmla="*/ 2276475 w 2276475"/>
                  <a:gd name="connsiteY2" fmla="*/ 9525 h 2505075"/>
                  <a:gd name="connsiteX3" fmla="*/ 2276475 w 2276475"/>
                  <a:gd name="connsiteY3" fmla="*/ 2495550 h 2505075"/>
                  <a:gd name="connsiteX4" fmla="*/ 0 w 2276475"/>
                  <a:gd name="connsiteY4" fmla="*/ 2505075 h 250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2505075">
                    <a:moveTo>
                      <a:pt x="0" y="2505075"/>
                    </a:moveTo>
                    <a:lnTo>
                      <a:pt x="847725" y="0"/>
                    </a:lnTo>
                    <a:lnTo>
                      <a:pt x="2276475" y="9525"/>
                    </a:lnTo>
                    <a:lnTo>
                      <a:pt x="2276475" y="2495550"/>
                    </a:lnTo>
                    <a:lnTo>
                      <a:pt x="0" y="2505075"/>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2" name="Freeform 41"/>
              <p:cNvSpPr/>
              <p:nvPr/>
            </p:nvSpPr>
            <p:spPr bwMode="auto">
              <a:xfrm>
                <a:off x="4010025" y="2978330"/>
                <a:ext cx="228600" cy="2490786"/>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bwMode="auto">
              <a:xfrm>
                <a:off x="4237037" y="4037191"/>
                <a:ext cx="1600200" cy="143351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5" name="Freeform 44"/>
              <p:cNvSpPr/>
              <p:nvPr/>
            </p:nvSpPr>
            <p:spPr bwMode="auto">
              <a:xfrm>
                <a:off x="5835650" y="2978329"/>
                <a:ext cx="1676400" cy="2506662"/>
              </a:xfrm>
              <a:custGeom>
                <a:avLst/>
                <a:gdLst>
                  <a:gd name="connsiteX0" fmla="*/ 0 w 1676400"/>
                  <a:gd name="connsiteY0" fmla="*/ 2482850 h 2489200"/>
                  <a:gd name="connsiteX1" fmla="*/ 0 w 1676400"/>
                  <a:gd name="connsiteY1" fmla="*/ 1066800 h 2489200"/>
                  <a:gd name="connsiteX2" fmla="*/ 241300 w 1676400"/>
                  <a:gd name="connsiteY2" fmla="*/ 0 h 2489200"/>
                  <a:gd name="connsiteX3" fmla="*/ 1676400 w 1676400"/>
                  <a:gd name="connsiteY3" fmla="*/ 0 h 2489200"/>
                  <a:gd name="connsiteX4" fmla="*/ 1676400 w 1676400"/>
                  <a:gd name="connsiteY4" fmla="*/ 2489200 h 2489200"/>
                  <a:gd name="connsiteX5" fmla="*/ 0 w 1676400"/>
                  <a:gd name="connsiteY5" fmla="*/ 2482850 h 248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2489200">
                    <a:moveTo>
                      <a:pt x="0" y="2482850"/>
                    </a:moveTo>
                    <a:lnTo>
                      <a:pt x="0" y="1066800"/>
                    </a:lnTo>
                    <a:lnTo>
                      <a:pt x="241300" y="0"/>
                    </a:lnTo>
                    <a:lnTo>
                      <a:pt x="1676400" y="0"/>
                    </a:lnTo>
                    <a:lnTo>
                      <a:pt x="1676400" y="2489200"/>
                    </a:lnTo>
                    <a:lnTo>
                      <a:pt x="0" y="2482850"/>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sp>
            <p:nvSpPr>
              <p:cNvPr id="46" name="Freeform 45"/>
              <p:cNvSpPr/>
              <p:nvPr/>
            </p:nvSpPr>
            <p:spPr bwMode="auto">
              <a:xfrm>
                <a:off x="7513637" y="2978329"/>
                <a:ext cx="228600" cy="2506662"/>
              </a:xfrm>
              <a:custGeom>
                <a:avLst/>
                <a:gdLst>
                  <a:gd name="connsiteX0" fmla="*/ 0 w 228600"/>
                  <a:gd name="connsiteY0" fmla="*/ 2486025 h 2486025"/>
                  <a:gd name="connsiteX1" fmla="*/ 0 w 228600"/>
                  <a:gd name="connsiteY1" fmla="*/ 0 h 2486025"/>
                  <a:gd name="connsiteX2" fmla="*/ 228600 w 228600"/>
                  <a:gd name="connsiteY2" fmla="*/ 1085850 h 2486025"/>
                  <a:gd name="connsiteX3" fmla="*/ 228600 w 228600"/>
                  <a:gd name="connsiteY3" fmla="*/ 2486025 h 2486025"/>
                  <a:gd name="connsiteX4" fmla="*/ 0 w 228600"/>
                  <a:gd name="connsiteY4" fmla="*/ 2486025 h 248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486025">
                    <a:moveTo>
                      <a:pt x="0" y="2486025"/>
                    </a:moveTo>
                    <a:lnTo>
                      <a:pt x="0" y="0"/>
                    </a:lnTo>
                    <a:lnTo>
                      <a:pt x="228600" y="1085850"/>
                    </a:lnTo>
                    <a:lnTo>
                      <a:pt x="228600" y="2486025"/>
                    </a:lnTo>
                    <a:lnTo>
                      <a:pt x="0" y="2486025"/>
                    </a:lnTo>
                    <a:close/>
                  </a:path>
                </a:pathLst>
              </a:cu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bwMode="auto">
              <a:xfrm>
                <a:off x="7742237" y="4037191"/>
                <a:ext cx="1905000" cy="1447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1600" dirty="0">
                  <a:gradFill>
                    <a:gsLst>
                      <a:gs pos="16814">
                        <a:srgbClr val="FFFFFF"/>
                      </a:gs>
                      <a:gs pos="46000">
                        <a:srgbClr val="FFFFFF"/>
                      </a:gs>
                    </a:gsLst>
                    <a:lin ang="5400000" scaled="0"/>
                  </a:gradFill>
                </a:endParaRPr>
              </a:p>
            </p:txBody>
          </p:sp>
          <p:cxnSp>
            <p:nvCxnSpPr>
              <p:cNvPr id="50" name="Straight Arrow Connector 49"/>
              <p:cNvCxnSpPr/>
              <p:nvPr/>
            </p:nvCxnSpPr>
            <p:spPr>
              <a:xfrm flipV="1">
                <a:off x="1417637" y="2284591"/>
                <a:ext cx="0" cy="3200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417637" y="5477053"/>
                <a:ext cx="975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722437" y="2970391"/>
                <a:ext cx="838200" cy="2514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5606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08437" y="2970391"/>
                <a:ext cx="225932"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234369" y="4037191"/>
                <a:ext cx="16028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8372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065837" y="2970391"/>
                <a:ext cx="1447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13637" y="2970391"/>
                <a:ext cx="228600" cy="1066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39569" y="4037191"/>
                <a:ext cx="190766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647237" y="4037191"/>
                <a:ext cx="0" cy="14335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22437" y="1998841"/>
                <a:ext cx="93726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722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008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234369"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58499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531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74374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9571037"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690356" y="1846435"/>
                <a:ext cx="0" cy="152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07591"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88" name="TextBox 87"/>
              <p:cNvSpPr txBox="1"/>
              <p:nvPr/>
            </p:nvSpPr>
            <p:spPr>
              <a:xfrm>
                <a:off x="4479366"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89" name="TextBox 88"/>
              <p:cNvSpPr txBox="1"/>
              <p:nvPr/>
            </p:nvSpPr>
            <p:spPr>
              <a:xfrm>
                <a:off x="6260904" y="1446391"/>
                <a:ext cx="102976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Running</a:t>
                </a:r>
              </a:p>
            </p:txBody>
          </p:sp>
          <p:sp>
            <p:nvSpPr>
              <p:cNvPr id="90" name="TextBox 89"/>
              <p:cNvSpPr txBox="1"/>
              <p:nvPr/>
            </p:nvSpPr>
            <p:spPr>
              <a:xfrm>
                <a:off x="8004647" y="1446391"/>
                <a:ext cx="125098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Suspended</a:t>
                </a:r>
              </a:p>
            </p:txBody>
          </p:sp>
          <p:sp>
            <p:nvSpPr>
              <p:cNvPr id="91" name="TextBox 90"/>
              <p:cNvSpPr txBox="1"/>
              <p:nvPr/>
            </p:nvSpPr>
            <p:spPr>
              <a:xfrm>
                <a:off x="9799342" y="1446391"/>
                <a:ext cx="138082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smtClean="0">
                    <a:solidFill>
                      <a:schemeClr val="bg2">
                        <a:lumMod val="25000"/>
                      </a:schemeClr>
                    </a:solidFill>
                  </a:rPr>
                  <a:t>Not Running</a:t>
                </a:r>
              </a:p>
            </p:txBody>
          </p:sp>
          <p:sp>
            <p:nvSpPr>
              <p:cNvPr id="92" name="TextBox 91"/>
              <p:cNvSpPr txBox="1"/>
              <p:nvPr/>
            </p:nvSpPr>
            <p:spPr>
              <a:xfrm>
                <a:off x="1112838" y="6018391"/>
                <a:ext cx="1318516" cy="650896"/>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chemeClr val="tx2"/>
                    </a:solidFill>
                  </a:rPr>
                  <a:t>Running</a:t>
                </a:r>
              </a:p>
            </p:txBody>
          </p:sp>
          <p:sp>
            <p:nvSpPr>
              <p:cNvPr id="94" name="TextBox 93"/>
              <p:cNvSpPr txBox="1"/>
              <p:nvPr/>
            </p:nvSpPr>
            <p:spPr>
              <a:xfrm>
                <a:off x="5201334" y="6041327"/>
                <a:ext cx="1412354" cy="650896"/>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chemeClr val="tx2"/>
                    </a:solidFill>
                  </a:rPr>
                  <a:t>Activated</a:t>
                </a:r>
              </a:p>
            </p:txBody>
          </p:sp>
          <p:sp>
            <p:nvSpPr>
              <p:cNvPr id="96" name="TextBox 95"/>
              <p:cNvSpPr txBox="1"/>
              <p:nvPr/>
            </p:nvSpPr>
            <p:spPr>
              <a:xfrm rot="16200000">
                <a:off x="322098" y="3534095"/>
                <a:ext cx="123136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bg2">
                        <a:lumMod val="20000"/>
                        <a:lumOff val="80000"/>
                      </a:schemeClr>
                    </a:solidFill>
                  </a:rPr>
                  <a:t>Memory</a:t>
                </a:r>
              </a:p>
            </p:txBody>
          </p:sp>
          <p:grpSp>
            <p:nvGrpSpPr>
              <p:cNvPr id="97" name="Group 96"/>
              <p:cNvGrpSpPr/>
              <p:nvPr/>
            </p:nvGrpSpPr>
            <p:grpSpPr>
              <a:xfrm>
                <a:off x="1722437" y="5713591"/>
                <a:ext cx="7937500" cy="381000"/>
                <a:chOff x="1722437" y="5935662"/>
                <a:chExt cx="7937500" cy="533400"/>
              </a:xfrm>
            </p:grpSpPr>
            <p:cxnSp>
              <p:nvCxnSpPr>
                <p:cNvPr id="98" name="Straight Arrow Connector 97"/>
                <p:cNvCxnSpPr/>
                <p:nvPr/>
              </p:nvCxnSpPr>
              <p:spPr>
                <a:xfrm flipV="1">
                  <a:off x="17224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p:cNvCxnSpPr/>
                <p:nvPr/>
              </p:nvCxnSpPr>
              <p:spPr>
                <a:xfrm flipV="1">
                  <a:off x="3932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0" name="Straight Arrow Connector 99"/>
                <p:cNvCxnSpPr/>
                <p:nvPr/>
              </p:nvCxnSpPr>
              <p:spPr>
                <a:xfrm flipV="1">
                  <a:off x="58372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p:cNvCxnSpPr/>
                <p:nvPr/>
              </p:nvCxnSpPr>
              <p:spPr>
                <a:xfrm flipV="1">
                  <a:off x="75263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02" name="Straight Arrow Connector 101"/>
                <p:cNvCxnSpPr/>
                <p:nvPr/>
              </p:nvCxnSpPr>
              <p:spPr>
                <a:xfrm flipV="1">
                  <a:off x="9659937" y="5935662"/>
                  <a:ext cx="0" cy="5334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sp>
          <p:nvSpPr>
            <p:cNvPr id="103" name="TextBox 102"/>
            <p:cNvSpPr txBox="1"/>
            <p:nvPr/>
          </p:nvSpPr>
          <p:spPr>
            <a:xfrm>
              <a:off x="8856313" y="6018391"/>
              <a:ext cx="1585564" cy="885218"/>
            </a:xfrm>
            <a:prstGeom prst="rect">
              <a:avLst/>
            </a:prstGeom>
            <a:noFill/>
          </p:spPr>
          <p:txBody>
            <a:bodyPr wrap="none" lIns="182880" tIns="146304" rIns="182880" bIns="146304" rtlCol="0">
              <a:spAutoFit/>
            </a:bodyPr>
            <a:lstStyle/>
            <a:p>
              <a:pPr algn="ctr">
                <a:lnSpc>
                  <a:spcPct val="90000"/>
                </a:lnSpc>
                <a:spcAft>
                  <a:spcPts val="600"/>
                </a:spcAft>
              </a:pPr>
              <a:r>
                <a:rPr lang="en-US" sz="1200" dirty="0" smtClean="0">
                  <a:solidFill>
                    <a:schemeClr val="tx2"/>
                  </a:solidFill>
                </a:rPr>
                <a:t>Terminated</a:t>
              </a:r>
              <a:br>
                <a:rPr lang="en-US" sz="1200" dirty="0" smtClean="0">
                  <a:solidFill>
                    <a:schemeClr val="tx2"/>
                  </a:solidFill>
                </a:rPr>
              </a:br>
              <a:endParaRPr lang="en-US" sz="1200" dirty="0" smtClean="0"/>
            </a:p>
          </p:txBody>
        </p:sp>
      </p:grpSp>
    </p:spTree>
    <p:extLst>
      <p:ext uri="{BB962C8B-B14F-4D97-AF65-F5344CB8AC3E}">
        <p14:creationId xmlns:p14="http://schemas.microsoft.com/office/powerpoint/2010/main" val="41417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2957" y="2897594"/>
            <a:ext cx="11106150" cy="1814513"/>
          </a:xfrm>
        </p:spPr>
        <p:txBody>
          <a:bodyPr/>
          <a:lstStyle/>
          <a:p>
            <a:r>
              <a:rPr lang="en-US" dirty="0" smtClean="0"/>
              <a:t>launch</a:t>
            </a:r>
            <a:r>
              <a:rPr lang="en-GB" dirty="0" smtClean="0"/>
              <a:t>, </a:t>
            </a:r>
            <a:r>
              <a:rPr lang="en-US" dirty="0" smtClean="0"/>
              <a:t>suspend</a:t>
            </a:r>
            <a:r>
              <a:rPr lang="en-GB" dirty="0" smtClean="0"/>
              <a:t>, </a:t>
            </a:r>
            <a:br>
              <a:rPr lang="en-GB" dirty="0" smtClean="0"/>
            </a:br>
            <a:r>
              <a:rPr lang="en-US" smtClean="0"/>
              <a:t>resume</a:t>
            </a:r>
            <a:endParaRPr lang="en-GB" dirty="0"/>
          </a:p>
        </p:txBody>
      </p:sp>
    </p:spTree>
    <p:extLst>
      <p:ext uri="{BB962C8B-B14F-4D97-AF65-F5344CB8AC3E}">
        <p14:creationId xmlns:p14="http://schemas.microsoft.com/office/powerpoint/2010/main" val="392040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3604" y="2536810"/>
            <a:ext cx="1802000" cy="223948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dirty="0" smtClean="0"/>
              <a:t>User launches app</a:t>
            </a:r>
            <a:endParaRPr lang="en-GB" dirty="0"/>
          </a:p>
        </p:txBody>
      </p:sp>
      <p:sp>
        <p:nvSpPr>
          <p:cNvPr id="6" name="Right Arrow 5"/>
          <p:cNvSpPr/>
          <p:nvPr/>
        </p:nvSpPr>
        <p:spPr bwMode="auto">
          <a:xfrm>
            <a:off x="2952940" y="3154709"/>
            <a:ext cx="1697028" cy="104160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Launch</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790795" y="5025729"/>
            <a:ext cx="1139736" cy="369332"/>
          </a:xfrm>
          <a:prstGeom prst="rect">
            <a:avLst/>
          </a:prstGeom>
          <a:noFill/>
        </p:spPr>
        <p:txBody>
          <a:bodyPr wrap="none" lIns="0" tIns="0" rIns="0" bIns="0" rtlCol="0">
            <a:spAutoFit/>
          </a:bodyPr>
          <a:lstStyle/>
          <a:p>
            <a:r>
              <a:rPr lang="en-GB" sz="2400" dirty="0">
                <a:solidFill>
                  <a:srgbClr val="202124"/>
                </a:solidFill>
              </a:rPr>
              <a:t>Running</a:t>
            </a:r>
          </a:p>
        </p:txBody>
      </p:sp>
      <p:sp>
        <p:nvSpPr>
          <p:cNvPr id="12" name="Rectangle 11"/>
          <p:cNvSpPr/>
          <p:nvPr/>
        </p:nvSpPr>
        <p:spPr>
          <a:xfrm>
            <a:off x="794320" y="4979563"/>
            <a:ext cx="1840568" cy="461665"/>
          </a:xfrm>
          <a:prstGeom prst="rect">
            <a:avLst/>
          </a:prstGeom>
        </p:spPr>
        <p:txBody>
          <a:bodyPr wrap="none">
            <a:spAutoFit/>
          </a:bodyPr>
          <a:lstStyle/>
          <a:p>
            <a:r>
              <a:rPr lang="en-GB" sz="2400" dirty="0" err="1">
                <a:solidFill>
                  <a:srgbClr val="202124"/>
                </a:solidFill>
              </a:rPr>
              <a:t>NotRunning</a:t>
            </a:r>
            <a:endParaRPr lang="en-GB" dirty="0">
              <a:solidFill>
                <a:srgbClr val="202124"/>
              </a:solidFill>
            </a:endParaRPr>
          </a:p>
        </p:txBody>
      </p:sp>
      <p:pic>
        <p:nvPicPr>
          <p:cNvPr id="13" name="Picture 12"/>
          <p:cNvPicPr>
            <a:picLocks noChangeAspect="1"/>
          </p:cNvPicPr>
          <p:nvPr/>
        </p:nvPicPr>
        <p:blipFill>
          <a:blip r:embed="rId4"/>
          <a:stretch>
            <a:fillRect/>
          </a:stretch>
        </p:blipFill>
        <p:spPr>
          <a:xfrm>
            <a:off x="4766088" y="2551255"/>
            <a:ext cx="1189151" cy="2248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61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Application.OnLaunched</a:t>
            </a:r>
            <a:r>
              <a:rPr lang="en-GB" dirty="0" smtClean="0"/>
              <a:t> override</a:t>
            </a:r>
            <a:endParaRPr lang="en-GB" dirty="0"/>
          </a:p>
        </p:txBody>
      </p:sp>
      <p:sp>
        <p:nvSpPr>
          <p:cNvPr id="6" name="Text Placeholder 5"/>
          <p:cNvSpPr>
            <a:spLocks noGrp="1"/>
          </p:cNvSpPr>
          <p:nvPr>
            <p:ph type="body" sz="quarter" idx="4294967295"/>
          </p:nvPr>
        </p:nvSpPr>
        <p:spPr>
          <a:xfrm>
            <a:off x="-134681" y="1317370"/>
            <a:ext cx="8364281" cy="3819507"/>
          </a:xfrm>
        </p:spPr>
        <p:txBody>
          <a:bodyPr/>
          <a:lstStyle/>
          <a:p>
            <a:pPr marL="0" indent="0">
              <a:buNone/>
            </a:pPr>
            <a:r>
              <a:rPr lang="en-GB" sz="1800" dirty="0">
                <a:solidFill>
                  <a:srgbClr val="000000"/>
                </a:solidFill>
                <a:highlight>
                  <a:srgbClr val="FFFFFF"/>
                </a:highlight>
                <a:latin typeface="Consolas" panose="020B0609020204030204" pitchFamily="49" charset="0"/>
              </a:rPr>
              <a:t> </a:t>
            </a:r>
            <a:r>
              <a:rPr lang="en-GB" sz="1800" dirty="0" smtClean="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sealed</a:t>
            </a:r>
            <a:r>
              <a:rPr lang="en-GB" sz="1400" dirty="0" smtClean="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partial</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App</a:t>
            </a:r>
            <a:r>
              <a:rPr lang="en-GB" sz="1400" dirty="0">
                <a:solidFill>
                  <a:srgbClr val="000000"/>
                </a:solidFill>
                <a:highlight>
                  <a:srgbClr val="FFFFFF"/>
                </a:highlight>
                <a:latin typeface="Consolas" panose="020B0609020204030204" pitchFamily="49" charset="0"/>
              </a:rPr>
              <a:t> : </a:t>
            </a:r>
            <a:r>
              <a:rPr lang="en-GB" sz="1400" dirty="0">
                <a:solidFill>
                  <a:srgbClr val="2B91AF"/>
                </a:solidFill>
                <a:highlight>
                  <a:srgbClr val="FFFFFF"/>
                </a:highlight>
                <a:latin typeface="Consolas" panose="020B0609020204030204" pitchFamily="49" charset="0"/>
              </a:rPr>
              <a:t>Application</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&lt;summary&gt;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smtClean="0">
                <a:solidFill>
                  <a:srgbClr val="000000"/>
                </a:solidFill>
                <a:highlight>
                  <a:srgbClr val="FFFFFF"/>
                </a:highlight>
                <a:latin typeface="Consolas" panose="020B0609020204030204" pitchFamily="49" charset="0"/>
              </a:rPr>
              <a:t>        </a:t>
            </a:r>
            <a:r>
              <a:rPr lang="en-GB" sz="1400" dirty="0" smtClean="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smtClean="0">
                <a:solidFill>
                  <a:srgbClr val="008000"/>
                </a:solidFill>
                <a:highlight>
                  <a:srgbClr val="FFFFFF"/>
                </a:highlight>
                <a:latin typeface="Consolas" panose="020B0609020204030204" pitchFamily="49" charset="0"/>
              </a:rPr>
              <a:t>Invoked </a:t>
            </a:r>
            <a:r>
              <a:rPr lang="en-GB" sz="1400" dirty="0">
                <a:solidFill>
                  <a:srgbClr val="008000"/>
                </a:solidFill>
                <a:highlight>
                  <a:srgbClr val="FFFFFF"/>
                </a:highlight>
                <a:latin typeface="Consolas" panose="020B0609020204030204" pitchFamily="49" charset="0"/>
              </a:rPr>
              <a:t>when the application is launched normally by the end user.  </a:t>
            </a:r>
            <a:endParaRPr lang="en-GB" sz="1400" dirty="0" smtClean="0">
              <a:solidFill>
                <a:srgbClr val="000000"/>
              </a:solidFill>
              <a:highlight>
                <a:srgbClr val="FFFFFF"/>
              </a:highlight>
              <a:latin typeface="Consolas" panose="020B0609020204030204" pitchFamily="49" charset="0"/>
            </a:endParaRPr>
          </a:p>
          <a:p>
            <a:pPr marL="0" indent="0">
              <a:buNone/>
            </a:pPr>
            <a:r>
              <a:rPr lang="en-GB" sz="1400" dirty="0" smtClean="0">
                <a:solidFill>
                  <a:srgbClr val="000000"/>
                </a:solidFill>
                <a:highlight>
                  <a:srgbClr val="FFFFFF"/>
                </a:highlight>
                <a:latin typeface="Consolas" panose="020B0609020204030204" pitchFamily="49" charset="0"/>
              </a:rPr>
              <a:t>        </a:t>
            </a:r>
            <a:r>
              <a:rPr lang="en-GB" sz="1400" dirty="0" smtClean="0">
                <a:solidFill>
                  <a:srgbClr val="808080"/>
                </a:solidFill>
                <a:highlight>
                  <a:srgbClr val="FFFFFF"/>
                </a:highlight>
                <a:latin typeface="Consolas" panose="020B0609020204030204" pitchFamily="49" charset="0"/>
              </a:rPr>
              <a:t>///</a:t>
            </a:r>
            <a:r>
              <a:rPr lang="en-GB" sz="1400" dirty="0" smtClean="0">
                <a:solidFill>
                  <a:srgbClr val="008000"/>
                </a:solidFill>
                <a:highlight>
                  <a:srgbClr val="FFFFFF"/>
                </a:highlight>
                <a:latin typeface="Consolas" panose="020B0609020204030204" pitchFamily="49" charset="0"/>
              </a:rPr>
              <a:t> </a:t>
            </a:r>
            <a:r>
              <a:rPr lang="en-GB" sz="1400" dirty="0" smtClean="0">
                <a:solidFill>
                  <a:srgbClr val="808080"/>
                </a:solidFill>
                <a:highlight>
                  <a:srgbClr val="FFFFFF"/>
                </a:highlight>
                <a:latin typeface="Consolas" panose="020B0609020204030204" pitchFamily="49" charset="0"/>
              </a:rPr>
              <a:t>&lt;/summary&gt;</a:t>
            </a:r>
            <a:endParaRPr lang="en-GB" sz="1400" dirty="0" smtClean="0">
              <a:solidFill>
                <a:srgbClr val="000000"/>
              </a:solidFill>
              <a:highlight>
                <a:srgbClr val="FFFFFF"/>
              </a:highlight>
              <a:latin typeface="Consolas" panose="020B0609020204030204" pitchFamily="49" charset="0"/>
            </a:endParaRPr>
          </a:p>
          <a:p>
            <a:pPr marL="0" indent="0">
              <a:buNone/>
            </a:pPr>
            <a:r>
              <a:rPr lang="en-GB" sz="1400" dirty="0" smtClean="0">
                <a:solidFill>
                  <a:srgbClr val="000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a:t>
            </a:r>
            <a:r>
              <a:rPr lang="en-GB" sz="1400" dirty="0">
                <a:solidFill>
                  <a:srgbClr val="008000"/>
                </a:solidFill>
                <a:highlight>
                  <a:srgbClr val="FFFFFF"/>
                </a:highlight>
                <a:latin typeface="Consolas" panose="020B0609020204030204" pitchFamily="49" charset="0"/>
              </a:rPr>
              <a:t> </a:t>
            </a:r>
            <a:r>
              <a:rPr lang="en-GB" sz="1400" dirty="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 name="</a:t>
            </a:r>
            <a:r>
              <a:rPr lang="en-GB" sz="1400" dirty="0">
                <a:solidFill>
                  <a:srgbClr val="000000"/>
                </a:solidFill>
                <a:highlight>
                  <a:srgbClr val="FFFFFF"/>
                </a:highlight>
                <a:latin typeface="Consolas" panose="020B0609020204030204" pitchFamily="49" charset="0"/>
              </a:rPr>
              <a:t>e</a:t>
            </a:r>
            <a:r>
              <a:rPr lang="en-GB" sz="1400" dirty="0" smtClean="0">
                <a:solidFill>
                  <a:srgbClr val="808080"/>
                </a:solidFill>
                <a:highlight>
                  <a:srgbClr val="FFFFFF"/>
                </a:highlight>
                <a:latin typeface="Consolas" panose="020B0609020204030204" pitchFamily="49" charset="0"/>
              </a:rPr>
              <a:t>"&gt;</a:t>
            </a:r>
            <a:r>
              <a:rPr lang="en-GB" sz="1400" dirty="0">
                <a:solidFill>
                  <a:srgbClr val="008000"/>
                </a:solidFill>
                <a:highlight>
                  <a:srgbClr val="FFFFFF"/>
                </a:highlight>
                <a:latin typeface="Consolas" panose="020B0609020204030204" pitchFamily="49" charset="0"/>
              </a:rPr>
              <a:t> Details about the launch request and </a:t>
            </a:r>
            <a:r>
              <a:rPr lang="en-GB" sz="1400" dirty="0" smtClean="0">
                <a:solidFill>
                  <a:srgbClr val="008000"/>
                </a:solidFill>
                <a:highlight>
                  <a:srgbClr val="FFFFFF"/>
                </a:highlight>
                <a:latin typeface="Consolas" panose="020B0609020204030204" pitchFamily="49" charset="0"/>
              </a:rPr>
              <a:t>process </a:t>
            </a:r>
            <a:r>
              <a:rPr lang="en-GB" sz="1400" dirty="0" smtClean="0">
                <a:solidFill>
                  <a:srgbClr val="808080"/>
                </a:solidFill>
                <a:highlight>
                  <a:srgbClr val="FFFFFF"/>
                </a:highlight>
                <a:latin typeface="Consolas" panose="020B0609020204030204" pitchFamily="49" charset="0"/>
              </a:rPr>
              <a:t>&lt;/</a:t>
            </a:r>
            <a:r>
              <a:rPr lang="en-GB" sz="1400" dirty="0" err="1">
                <a:solidFill>
                  <a:srgbClr val="808080"/>
                </a:solidFill>
                <a:highlight>
                  <a:srgbClr val="FFFFFF"/>
                </a:highlight>
                <a:latin typeface="Consolas" panose="020B0609020204030204" pitchFamily="49" charset="0"/>
              </a:rPr>
              <a:t>param</a:t>
            </a:r>
            <a:r>
              <a:rPr lang="en-GB" sz="1400" dirty="0">
                <a:solidFill>
                  <a:srgbClr val="808080"/>
                </a:solidFill>
                <a:highlight>
                  <a:srgbClr val="FFFFFF"/>
                </a:highlight>
                <a:latin typeface="Consolas" panose="020B0609020204030204" pitchFamily="49" charset="0"/>
              </a:rPr>
              <a:t>&gt;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protected</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override</a:t>
            </a:r>
            <a:r>
              <a:rPr lang="en-GB" sz="1400" dirty="0">
                <a:solidFill>
                  <a:srgbClr val="000000"/>
                </a:solidFill>
                <a:highlight>
                  <a:srgbClr val="FFFFFF"/>
                </a:highlight>
                <a:latin typeface="Consolas" panose="020B0609020204030204" pitchFamily="49" charset="0"/>
              </a:rPr>
              <a:t> </a:t>
            </a:r>
            <a:r>
              <a:rPr lang="en-GB" sz="1400" dirty="0" smtClean="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smtClean="0">
                <a:solidFill>
                  <a:srgbClr val="000000"/>
                </a:solidFill>
                <a:highlight>
                  <a:srgbClr val="FFFFFF"/>
                </a:highlight>
                <a:latin typeface="Consolas" panose="020B0609020204030204" pitchFamily="49" charset="0"/>
              </a:rPr>
              <a:t>OnLaunched</a:t>
            </a:r>
            <a:r>
              <a:rPr lang="en-GB" sz="1400" dirty="0" smtClean="0">
                <a:solidFill>
                  <a:srgbClr val="000000"/>
                </a:solidFill>
                <a:highlight>
                  <a:srgbClr val="FFFFFF"/>
                </a:highlight>
                <a:latin typeface="Consolas" panose="020B0609020204030204" pitchFamily="49" charset="0"/>
              </a:rPr>
              <a:t>(</a:t>
            </a:r>
            <a:r>
              <a:rPr lang="en-GB" sz="1400" dirty="0" err="1" smtClean="0">
                <a:solidFill>
                  <a:srgbClr val="2B91AF"/>
                </a:solidFill>
                <a:highlight>
                  <a:srgbClr val="FFFFFF"/>
                </a:highlight>
                <a:latin typeface="Consolas" panose="020B0609020204030204" pitchFamily="49" charset="0"/>
              </a:rPr>
              <a:t>LaunchActivatedEventArgs</a:t>
            </a:r>
            <a:r>
              <a:rPr lang="en-GB" sz="1400" dirty="0" smtClean="0">
                <a:solidFill>
                  <a:srgbClr val="000000"/>
                </a:solidFill>
                <a:highlight>
                  <a:srgbClr val="FFFFFF"/>
                </a:highlight>
                <a:latin typeface="Consolas" panose="020B0609020204030204" pitchFamily="49" charset="0"/>
              </a:rPr>
              <a:t> </a:t>
            </a:r>
            <a:r>
              <a:rPr lang="en-GB" sz="1400" dirty="0">
                <a:solidFill>
                  <a:srgbClr val="000000"/>
                </a:solidFill>
                <a:highlight>
                  <a:srgbClr val="FFFFFF"/>
                </a:highlight>
                <a:latin typeface="Consolas" panose="020B0609020204030204" pitchFamily="49" charset="0"/>
              </a:rPr>
              <a:t>e)</a:t>
            </a:r>
          </a:p>
          <a:p>
            <a:pPr marL="0" indent="0">
              <a:buNone/>
            </a:pPr>
            <a:r>
              <a:rPr lang="en-GB" sz="1400" dirty="0">
                <a:solidFill>
                  <a:srgbClr val="000000"/>
                </a:solidFill>
                <a:highlight>
                  <a:srgbClr val="FFFFFF"/>
                </a:highlight>
                <a:latin typeface="Consolas" panose="020B0609020204030204" pitchFamily="49" charset="0"/>
              </a:rPr>
              <a:t>        {</a:t>
            </a: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How did the app exit the last time it was run (if at all</a:t>
            </a:r>
            <a:r>
              <a:rPr lang="en-GB" sz="1400" dirty="0" smtClean="0">
                <a:solidFill>
                  <a:srgbClr val="008000"/>
                </a:solidFill>
                <a:highlight>
                  <a:srgbClr val="FFFFFF"/>
                </a:highlight>
                <a:latin typeface="Consolas" panose="020B0609020204030204" pitchFamily="49" charset="0"/>
              </a:rPr>
              <a:t>)</a:t>
            </a: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ApplicationExecutionState</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previousState</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e.PreviousExecutionState</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What kind of launch is this?</a:t>
            </a:r>
            <a:endParaRPr lang="en-GB" sz="1400" dirty="0">
              <a:solidFill>
                <a:srgbClr val="000000"/>
              </a:solidFill>
              <a:highlight>
                <a:srgbClr val="FFFFFF"/>
              </a:highlight>
              <a:latin typeface="Consolas" panose="020B0609020204030204" pitchFamily="49" charset="0"/>
            </a:endParaRPr>
          </a:p>
          <a:p>
            <a:pPr marL="0" indent="0">
              <a:buNone/>
            </a:pPr>
            <a:r>
              <a:rPr lang="en-GB" sz="1400" dirty="0" smtClean="0">
                <a:solidFill>
                  <a:srgbClr val="000000"/>
                </a:solidFill>
                <a:highlight>
                  <a:srgbClr val="FFFFFF"/>
                </a:highlight>
                <a:latin typeface="Consolas" panose="020B0609020204030204" pitchFamily="49" charset="0"/>
              </a:rPr>
              <a:t>            </a:t>
            </a:r>
            <a:r>
              <a:rPr lang="en-GB" sz="1400" dirty="0" err="1">
                <a:solidFill>
                  <a:srgbClr val="2B91AF"/>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activationKind</a:t>
            </a:r>
            <a:r>
              <a:rPr lang="en-GB" sz="1400" dirty="0">
                <a:solidFill>
                  <a:srgbClr val="000000"/>
                </a:solidFill>
                <a:highlight>
                  <a:srgbClr val="FFFFFF"/>
                </a:highlight>
                <a:latin typeface="Consolas" panose="020B0609020204030204" pitchFamily="49" charset="0"/>
              </a:rPr>
              <a:t> = </a:t>
            </a:r>
            <a:r>
              <a:rPr lang="en-GB" sz="1400" dirty="0" err="1">
                <a:solidFill>
                  <a:srgbClr val="000000"/>
                </a:solidFill>
                <a:highlight>
                  <a:srgbClr val="FFFFFF"/>
                </a:highlight>
                <a:latin typeface="Consolas" panose="020B0609020204030204" pitchFamily="49" charset="0"/>
              </a:rPr>
              <a:t>e.Kind</a:t>
            </a:r>
            <a:r>
              <a:rPr lang="en-GB" sz="1400" dirty="0">
                <a:solidFill>
                  <a:srgbClr val="000000"/>
                </a:solidFill>
                <a:highlight>
                  <a:srgbClr val="FFFFFF"/>
                </a:highlight>
                <a:latin typeface="Consolas" panose="020B0609020204030204" pitchFamily="49" charset="0"/>
              </a:rPr>
              <a:t>;</a:t>
            </a:r>
          </a:p>
          <a:p>
            <a:pPr marL="0" indent="0">
              <a:buNone/>
            </a:pPr>
            <a:endParaRPr lang="en-GB" sz="1400" dirty="0">
              <a:solidFill>
                <a:srgbClr val="000000"/>
              </a:solidFill>
              <a:highlight>
                <a:srgbClr val="FFFFFF"/>
              </a:highlight>
              <a:latin typeface="Consolas" panose="020B0609020204030204" pitchFamily="49" charset="0"/>
            </a:endParaRPr>
          </a:p>
          <a:p>
            <a:pPr marL="0" indent="0">
              <a:buNone/>
            </a:pPr>
            <a:r>
              <a:rPr lang="en-GB" sz="1400" dirty="0">
                <a:solidFill>
                  <a:srgbClr val="000000"/>
                </a:solidFill>
                <a:highlight>
                  <a:srgbClr val="FFFFFF"/>
                </a:highlight>
                <a:latin typeface="Consolas" panose="020B0609020204030204" pitchFamily="49" charset="0"/>
              </a:rPr>
              <a:t>            </a:t>
            </a:r>
            <a:r>
              <a:rPr lang="en-GB" sz="1400" dirty="0">
                <a:solidFill>
                  <a:srgbClr val="008000"/>
                </a:solidFill>
                <a:highlight>
                  <a:srgbClr val="FFFFFF"/>
                </a:highlight>
                <a:latin typeface="Consolas" panose="020B0609020204030204" pitchFamily="49" charset="0"/>
              </a:rPr>
              <a:t>//..</a:t>
            </a:r>
            <a:endParaRPr lang="en-GB" sz="1400" dirty="0"/>
          </a:p>
        </p:txBody>
      </p:sp>
      <p:grpSp>
        <p:nvGrpSpPr>
          <p:cNvPr id="13" name="Group 12"/>
          <p:cNvGrpSpPr/>
          <p:nvPr/>
        </p:nvGrpSpPr>
        <p:grpSpPr>
          <a:xfrm>
            <a:off x="926871" y="998458"/>
            <a:ext cx="6662967" cy="2885360"/>
            <a:chOff x="1123204" y="3417884"/>
            <a:chExt cx="6663913" cy="2885769"/>
          </a:xfrm>
        </p:grpSpPr>
        <p:sp>
          <p:nvSpPr>
            <p:cNvPr id="4" name="TextBox 3"/>
            <p:cNvSpPr txBox="1"/>
            <p:nvPr/>
          </p:nvSpPr>
          <p:spPr>
            <a:xfrm>
              <a:off x="5272195" y="3417884"/>
              <a:ext cx="2514922" cy="1127365"/>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NotRunning</a:t>
              </a:r>
            </a:p>
            <a:p>
              <a:pPr algn="ctr"/>
              <a:r>
                <a:rPr lang="en-GB" sz="1400" dirty="0">
                  <a:solidFill>
                    <a:schemeClr val="tx2">
                      <a:lumMod val="60000"/>
                      <a:lumOff val="40000"/>
                    </a:schemeClr>
                  </a:solidFill>
                </a:rPr>
                <a:t>Running</a:t>
              </a:r>
            </a:p>
            <a:p>
              <a:pPr algn="ctr"/>
              <a:r>
                <a:rPr lang="en-GB" sz="1400" dirty="0">
                  <a:solidFill>
                    <a:schemeClr val="tx2">
                      <a:lumMod val="60000"/>
                      <a:lumOff val="40000"/>
                    </a:schemeClr>
                  </a:solidFill>
                </a:rPr>
                <a:t>Suspended</a:t>
              </a:r>
            </a:p>
            <a:p>
              <a:pPr algn="ctr"/>
              <a:r>
                <a:rPr lang="en-GB" sz="1400" dirty="0">
                  <a:solidFill>
                    <a:schemeClr val="tx2">
                      <a:lumMod val="60000"/>
                      <a:lumOff val="40000"/>
                    </a:schemeClr>
                  </a:solidFill>
                </a:rPr>
                <a:t>Terminated</a:t>
              </a:r>
            </a:p>
            <a:p>
              <a:pPr algn="ctr"/>
              <a:r>
                <a:rPr lang="en-GB" sz="1400" dirty="0">
                  <a:solidFill>
                    <a:schemeClr val="tx2">
                      <a:lumMod val="60000"/>
                      <a:lumOff val="40000"/>
                    </a:schemeClr>
                  </a:solidFill>
                </a:rPr>
                <a:t>ClosedByUser</a:t>
              </a:r>
            </a:p>
          </p:txBody>
        </p:sp>
        <p:sp>
          <p:nvSpPr>
            <p:cNvPr id="5" name="Rounded Rectangle 4"/>
            <p:cNvSpPr/>
            <p:nvPr/>
          </p:nvSpPr>
          <p:spPr bwMode="auto">
            <a:xfrm>
              <a:off x="1123204" y="5900697"/>
              <a:ext cx="3309208"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5" idx="3"/>
              <a:endCxn id="4" idx="1"/>
            </p:cNvCxnSpPr>
            <p:nvPr/>
          </p:nvCxnSpPr>
          <p:spPr>
            <a:xfrm flipV="1">
              <a:off x="4432412" y="3981567"/>
              <a:ext cx="839783" cy="2120609"/>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927365" y="4153810"/>
            <a:ext cx="5748074" cy="1977631"/>
            <a:chOff x="-4121818" y="5015510"/>
            <a:chExt cx="5748888" cy="1977912"/>
          </a:xfrm>
        </p:grpSpPr>
        <p:sp>
          <p:nvSpPr>
            <p:cNvPr id="8" name="Rounded Rectangle 7"/>
            <p:cNvSpPr/>
            <p:nvPr/>
          </p:nvSpPr>
          <p:spPr bwMode="auto">
            <a:xfrm>
              <a:off x="-4121818" y="5015510"/>
              <a:ext cx="1933355" cy="402956"/>
            </a:xfrm>
            <a:prstGeom prst="roundRect">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397670" y="5672765"/>
              <a:ext cx="3024740" cy="1320657"/>
            </a:xfrm>
            <a:prstGeom prst="rect">
              <a:avLst/>
            </a:prstGeom>
            <a:ln/>
          </p:spPr>
          <p:style>
            <a:lnRef idx="3">
              <a:schemeClr val="lt1"/>
            </a:lnRef>
            <a:fillRef idx="1">
              <a:schemeClr val="dk1"/>
            </a:fillRef>
            <a:effectRef idx="1">
              <a:schemeClr val="dk1"/>
            </a:effectRef>
            <a:fontRef idx="minor">
              <a:schemeClr val="lt1"/>
            </a:fontRef>
          </p:style>
          <p:txBody>
            <a:bodyPr wrap="square" lIns="0" tIns="0" rIns="0" bIns="0" rtlCol="0" anchor="ctr" anchorCtr="0">
              <a:noAutofit/>
            </a:bodyPr>
            <a:lstStyle/>
            <a:p>
              <a:pPr algn="ctr"/>
              <a:r>
                <a:rPr lang="en-GB" sz="1400" dirty="0">
                  <a:solidFill>
                    <a:schemeClr val="tx2">
                      <a:lumMod val="60000"/>
                      <a:lumOff val="40000"/>
                    </a:schemeClr>
                  </a:solidFill>
                </a:rPr>
                <a:t>Launch</a:t>
              </a:r>
            </a:p>
            <a:p>
              <a:pPr algn="ctr"/>
              <a:r>
                <a:rPr lang="en-GB" sz="1400" dirty="0">
                  <a:solidFill>
                    <a:schemeClr val="tx2">
                      <a:lumMod val="60000"/>
                      <a:lumOff val="40000"/>
                    </a:schemeClr>
                  </a:solidFill>
                </a:rPr>
                <a:t>File</a:t>
              </a:r>
            </a:p>
            <a:p>
              <a:pPr algn="ctr"/>
              <a:r>
                <a:rPr lang="en-GB" sz="1400" dirty="0">
                  <a:solidFill>
                    <a:schemeClr val="tx2">
                      <a:lumMod val="60000"/>
                      <a:lumOff val="40000"/>
                    </a:schemeClr>
                  </a:solidFill>
                </a:rPr>
                <a:t>Protocol</a:t>
              </a:r>
            </a:p>
            <a:p>
              <a:pPr algn="ctr"/>
              <a:r>
                <a:rPr lang="en-GB" sz="1400" dirty="0">
                  <a:solidFill>
                    <a:schemeClr val="tx2">
                      <a:lumMod val="60000"/>
                      <a:lumOff val="40000"/>
                    </a:schemeClr>
                  </a:solidFill>
                </a:rPr>
                <a:t>VoiceCommand</a:t>
              </a:r>
            </a:p>
            <a:p>
              <a:pPr algn="ctr"/>
              <a:r>
                <a:rPr lang="ru-RU" sz="1400" dirty="0">
                  <a:solidFill>
                    <a:schemeClr val="tx2">
                      <a:lumMod val="60000"/>
                      <a:lumOff val="40000"/>
                    </a:schemeClr>
                  </a:solidFill>
                </a:rPr>
                <a:t>и</a:t>
              </a:r>
              <a:r>
                <a:rPr lang="ru-RU" sz="1400" dirty="0" smtClean="0">
                  <a:solidFill>
                    <a:schemeClr val="tx2">
                      <a:lumMod val="60000"/>
                      <a:lumOff val="40000"/>
                    </a:schemeClr>
                  </a:solidFill>
                </a:rPr>
                <a:t> т</a:t>
              </a:r>
              <a:r>
                <a:rPr lang="en-GB" sz="1400" dirty="0" smtClean="0">
                  <a:solidFill>
                    <a:schemeClr val="tx2">
                      <a:lumMod val="60000"/>
                      <a:lumOff val="40000"/>
                    </a:schemeClr>
                  </a:solidFill>
                </a:rPr>
                <a:t>.</a:t>
              </a:r>
              <a:r>
                <a:rPr lang="ru-RU" sz="1400" dirty="0" smtClean="0">
                  <a:solidFill>
                    <a:schemeClr val="tx2">
                      <a:lumMod val="60000"/>
                      <a:lumOff val="40000"/>
                    </a:schemeClr>
                  </a:solidFill>
                </a:rPr>
                <a:t>д.</a:t>
              </a:r>
              <a:endParaRPr lang="en-GB" sz="1400" dirty="0">
                <a:solidFill>
                  <a:schemeClr val="tx2">
                    <a:lumMod val="60000"/>
                    <a:lumOff val="40000"/>
                  </a:schemeClr>
                </a:solidFill>
              </a:endParaRPr>
            </a:p>
          </p:txBody>
        </p:sp>
        <p:cxnSp>
          <p:nvCxnSpPr>
            <p:cNvPr id="10" name="Curved Connector 9"/>
            <p:cNvCxnSpPr>
              <a:stCxn id="8" idx="3"/>
              <a:endCxn id="9" idx="1"/>
            </p:cNvCxnSpPr>
            <p:nvPr/>
          </p:nvCxnSpPr>
          <p:spPr>
            <a:xfrm>
              <a:off x="-2188463" y="5216989"/>
              <a:ext cx="790793" cy="1116107"/>
            </a:xfrm>
            <a:prstGeom prst="curvedConnector3">
              <a:avLst>
                <a:gd name="adj1" fmla="val 50000"/>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06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425"/>
            <a:ext cx="11506236" cy="1793104"/>
          </a:xfrm>
        </p:spPr>
        <p:txBody>
          <a:bodyPr/>
          <a:lstStyle/>
          <a:p>
            <a:r>
              <a:rPr lang="en-US" sz="4000" dirty="0" smtClean="0"/>
              <a:t>User switches to another app</a:t>
            </a:r>
            <a:endParaRPr lang="en-GB" sz="4000" dirty="0"/>
          </a:p>
        </p:txBody>
      </p:sp>
      <p:sp>
        <p:nvSpPr>
          <p:cNvPr id="12" name="Text Placeholder 11"/>
          <p:cNvSpPr>
            <a:spLocks noGrp="1"/>
          </p:cNvSpPr>
          <p:nvPr>
            <p:ph type="body" sz="quarter" idx="4294967295"/>
          </p:nvPr>
        </p:nvSpPr>
        <p:spPr>
          <a:xfrm>
            <a:off x="2546286" y="1638205"/>
            <a:ext cx="6530975" cy="2423549"/>
          </a:xfrm>
        </p:spPr>
        <p:txBody>
          <a:bodyPr/>
          <a:lstStyle/>
          <a:p>
            <a:pPr marL="0" indent="0">
              <a:buNone/>
            </a:pPr>
            <a:r>
              <a:rPr lang="en-US" sz="2745" dirty="0" smtClean="0">
                <a:solidFill>
                  <a:schemeClr val="tx1"/>
                </a:solidFill>
              </a:rPr>
              <a:t>App is suspended </a:t>
            </a:r>
            <a:endParaRPr lang="ru-RU" sz="2745" dirty="0" smtClean="0">
              <a:solidFill>
                <a:schemeClr val="tx1"/>
              </a:solidFill>
            </a:endParaRPr>
          </a:p>
          <a:p>
            <a:pPr marL="0" indent="0">
              <a:buNone/>
            </a:pPr>
            <a:endParaRPr lang="ru-RU" sz="2745" dirty="0" smtClean="0">
              <a:solidFill>
                <a:schemeClr val="tx1"/>
              </a:solidFill>
            </a:endParaRPr>
          </a:p>
          <a:p>
            <a:pPr marL="0" indent="0">
              <a:buNone/>
            </a:pPr>
            <a:r>
              <a:rPr lang="en-US" sz="2745" dirty="0" smtClean="0">
                <a:solidFill>
                  <a:schemeClr val="tx1"/>
                </a:solidFill>
              </a:rPr>
              <a:t>All code stopped</a:t>
            </a:r>
            <a:endParaRPr lang="ru-RU" sz="2745" dirty="0" smtClean="0">
              <a:solidFill>
                <a:schemeClr val="tx1"/>
              </a:solidFill>
            </a:endParaRPr>
          </a:p>
          <a:p>
            <a:pPr marL="0" indent="0">
              <a:buNone/>
            </a:pPr>
            <a:endParaRPr lang="en-GB" sz="2745" dirty="0">
              <a:solidFill>
                <a:schemeClr val="tx1"/>
              </a:solidFill>
            </a:endParaRPr>
          </a:p>
          <a:p>
            <a:pPr marL="0" indent="0">
              <a:buNone/>
            </a:pPr>
            <a:r>
              <a:rPr lang="en-US" sz="2745" dirty="0" smtClean="0">
                <a:solidFill>
                  <a:schemeClr val="tx1"/>
                </a:solidFill>
              </a:rPr>
              <a:t>Process still alive and in memory</a:t>
            </a:r>
            <a:endParaRPr lang="en-GB" sz="2745" dirty="0">
              <a:solidFill>
                <a:schemeClr val="tx1"/>
              </a:solidFill>
            </a:endParaRPr>
          </a:p>
        </p:txBody>
      </p:sp>
      <p:grpSp>
        <p:nvGrpSpPr>
          <p:cNvPr id="5" name="Group 4"/>
          <p:cNvGrpSpPr/>
          <p:nvPr/>
        </p:nvGrpSpPr>
        <p:grpSpPr>
          <a:xfrm>
            <a:off x="606288" y="1616219"/>
            <a:ext cx="1654459" cy="3116933"/>
            <a:chOff x="634642" y="1211263"/>
            <a:chExt cx="1654459" cy="3116933"/>
          </a:xfrm>
        </p:grpSpPr>
        <p:pic>
          <p:nvPicPr>
            <p:cNvPr id="14" name="Picture 13"/>
            <p:cNvPicPr>
              <a:picLocks noChangeAspect="1"/>
            </p:cNvPicPr>
            <p:nvPr/>
          </p:nvPicPr>
          <p:blipFill>
            <a:blip r:embed="rId3"/>
            <a:stretch>
              <a:fillRect/>
            </a:stretch>
          </p:blipFill>
          <p:spPr>
            <a:xfrm>
              <a:off x="634642" y="1211263"/>
              <a:ext cx="1654459" cy="3116933"/>
            </a:xfrm>
            <a:prstGeom prst="rect">
              <a:avLst/>
            </a:prstGeom>
          </p:spPr>
        </p:pic>
        <p:pic>
          <p:nvPicPr>
            <p:cNvPr id="3" name="Picture 2"/>
            <p:cNvPicPr>
              <a:picLocks noChangeAspect="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1024885" y="2312594"/>
              <a:ext cx="913356" cy="914270"/>
            </a:xfrm>
            <a:prstGeom prst="rect">
              <a:avLst/>
            </a:prstGeom>
            <a:ln w="28575">
              <a:solidFill>
                <a:srgbClr val="FFC000"/>
              </a:solidFill>
            </a:ln>
          </p:spPr>
        </p:pic>
        <p:grpSp>
          <p:nvGrpSpPr>
            <p:cNvPr id="4" name="Group 3"/>
            <p:cNvGrpSpPr>
              <a:grpSpLocks noChangeAspect="1"/>
            </p:cNvGrpSpPr>
            <p:nvPr/>
          </p:nvGrpSpPr>
          <p:grpSpPr>
            <a:xfrm>
              <a:off x="690381" y="3766505"/>
              <a:ext cx="1542980" cy="375915"/>
              <a:chOff x="551656" y="5454583"/>
              <a:chExt cx="2641244" cy="670464"/>
            </a:xfrm>
          </p:grpSpPr>
          <p:sp>
            <p:nvSpPr>
              <p:cNvPr id="6" name="Rounded Rectangle 5"/>
              <p:cNvSpPr/>
              <p:nvPr/>
            </p:nvSpPr>
            <p:spPr bwMode="auto">
              <a:xfrm>
                <a:off x="551656" y="5454583"/>
                <a:ext cx="2641244" cy="670464"/>
              </a:xfrm>
              <a:prstGeom prst="roundRect">
                <a:avLst/>
              </a:prstGeom>
              <a:no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750891" y="5521197"/>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613078" y="5534685"/>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2441089" y="5530721"/>
                <a:ext cx="518400" cy="502849"/>
              </a:xfrm>
              <a:prstGeom prst="ellipse">
                <a:avLst/>
              </a:prstGeom>
              <a:noFill/>
              <a:ln w="381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GB"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5136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Words>
  <Application>Microsoft Office PowerPoint</Application>
  <PresentationFormat>Widescreen</PresentationFormat>
  <Paragraphs>220</Paragraphs>
  <Slides>25</Slides>
  <Notes>16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Universal Application Development on Windows Platform for Beginners  Module 5. Application Lifecycle</vt:lpstr>
      <vt:lpstr>Agenda</vt:lpstr>
      <vt:lpstr>Application Lifecycle</vt:lpstr>
      <vt:lpstr>Application States</vt:lpstr>
      <vt:lpstr>Application Lifetime</vt:lpstr>
      <vt:lpstr>launch, suspend,  resume</vt:lpstr>
      <vt:lpstr>User launches app</vt:lpstr>
      <vt:lpstr>Application.OnLaunched override</vt:lpstr>
      <vt:lpstr>User switches to another app</vt:lpstr>
      <vt:lpstr>Application.Suspending event</vt:lpstr>
      <vt:lpstr>User returns to your app</vt:lpstr>
      <vt:lpstr>Application.Resuming event</vt:lpstr>
      <vt:lpstr>What to do on resuming?</vt:lpstr>
      <vt:lpstr>Debugging in Visual Studio</vt:lpstr>
      <vt:lpstr>App was closed by system</vt:lpstr>
      <vt:lpstr>The OS terminates your app</vt:lpstr>
      <vt:lpstr>User ‘returns’ to a terminated app</vt:lpstr>
      <vt:lpstr>What to do on suspending?</vt:lpstr>
      <vt:lpstr>App was closed by user</vt:lpstr>
      <vt:lpstr>App can be closed by the user</vt:lpstr>
      <vt:lpstr>App closed by the user</vt:lpstr>
      <vt:lpstr>DEMO</vt:lpstr>
      <vt:lpstr>Review</vt:lpstr>
      <vt:lpstr>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2015-12-07T12:02:32Z</dcterms:modified>
</cp:coreProperties>
</file>