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7"/>
  </p:notesMasterIdLst>
  <p:handoutMasterIdLst>
    <p:handoutMasterId r:id="rId28"/>
  </p:handoutMasterIdLst>
  <p:sldIdLst>
    <p:sldId id="272" r:id="rId8"/>
    <p:sldId id="346" r:id="rId9"/>
    <p:sldId id="371" r:id="rId10"/>
    <p:sldId id="372" r:id="rId11"/>
    <p:sldId id="348" r:id="rId12"/>
    <p:sldId id="373" r:id="rId13"/>
    <p:sldId id="374" r:id="rId14"/>
    <p:sldId id="375" r:id="rId15"/>
    <p:sldId id="376" r:id="rId16"/>
    <p:sldId id="377" r:id="rId17"/>
    <p:sldId id="378" r:id="rId18"/>
    <p:sldId id="380" r:id="rId19"/>
    <p:sldId id="381" r:id="rId20"/>
    <p:sldId id="379" r:id="rId21"/>
    <p:sldId id="369" r:id="rId22"/>
    <p:sldId id="326" r:id="rId23"/>
    <p:sldId id="370" r:id="rId24"/>
    <p:sldId id="300" r:id="rId25"/>
    <p:sldId id="301"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105" d="100"/>
          <a:sy n="105" d="100"/>
        </p:scale>
        <p:origin x="82" y="427"/>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8:27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19</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673255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1796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319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image" Target="../media/image6.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image" Target="../media/image20.png"/><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 id="2147483774" r:id="rId21"/>
    <p:sldLayoutId id="2147483775" r:id="rId22"/>
    <p:sldLayoutId id="2147483776" r:id="rId23"/>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280057"/>
            <a:ext cx="1539187" cy="1539187"/>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 Development </a:t>
            </a:r>
            <a:r>
              <a:rPr lang="en-US" sz="4000" dirty="0" smtClean="0"/>
              <a:t/>
            </a:r>
            <a:br>
              <a:rPr lang="en-US" sz="4000" dirty="0" smtClean="0"/>
            </a:br>
            <a:r>
              <a:rPr lang="en-US" sz="4000" dirty="0" smtClean="0"/>
              <a:t>for </a:t>
            </a:r>
            <a:r>
              <a:rPr lang="en-US" sz="4000" dirty="0"/>
              <a:t>Windows Platform for Beginners</a:t>
            </a:r>
            <a:r>
              <a:rPr lang="en-US" sz="4000" dirty="0" smtClean="0"/>
              <a:t/>
            </a:r>
            <a:br>
              <a:rPr lang="en-US" sz="4000" dirty="0" smtClean="0"/>
            </a:br>
            <a:r>
              <a:rPr lang="ru-RU" sz="4000" dirty="0" smtClean="0"/>
              <a:t/>
            </a:r>
            <a:br>
              <a:rPr lang="ru-RU" sz="4000" dirty="0" smtClean="0"/>
            </a:br>
            <a:r>
              <a:rPr lang="en-US" sz="4000" dirty="0" smtClean="0"/>
              <a:t>Lection</a:t>
            </a:r>
            <a:r>
              <a:rPr lang="ru-RU" sz="4000" dirty="0" smtClean="0"/>
              <a:t> </a:t>
            </a:r>
            <a:r>
              <a:rPr lang="en-US" sz="4000" dirty="0"/>
              <a:t>8</a:t>
            </a:r>
            <a:r>
              <a:rPr lang="ru-RU" sz="4000" dirty="0" smtClean="0"/>
              <a:t>: </a:t>
            </a:r>
            <a:r>
              <a:rPr lang="en-US" sz="4000" dirty="0" smtClean="0"/>
              <a:t>Integrating Web Content</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en-US" dirty="0" smtClean="0"/>
              <a:t>Konstantin Kichinsky</a:t>
            </a:r>
            <a:endParaRPr lang="en-US" dirty="0" smtClean="0"/>
          </a:p>
          <a:p>
            <a:r>
              <a:rPr lang="en-US" sz="2400" dirty="0" smtClean="0"/>
              <a:t>konkich@microsoft.com | twitter.com/</a:t>
            </a:r>
            <a:r>
              <a:rPr lang="en-US" sz="2400" dirty="0" err="1" smtClean="0"/>
              <a:t>kichinsky</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252059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ru-RU" dirty="0" smtClean="0"/>
              <a:t>2</a:t>
            </a:r>
            <a:r>
              <a:rPr lang="en-US" dirty="0" smtClean="0"/>
              <a:t>:</a:t>
            </a:r>
            <a:br>
              <a:rPr lang="en-US" dirty="0" smtClean="0"/>
            </a:br>
            <a:r>
              <a:rPr lang="en-US" dirty="0" smtClean="0"/>
              <a:t>Interacting with </a:t>
            </a:r>
            <a:br>
              <a:rPr lang="en-US" dirty="0" smtClean="0"/>
            </a:br>
            <a:r>
              <a:rPr lang="en-US" dirty="0" err="1" smtClean="0"/>
              <a:t>WebView</a:t>
            </a:r>
            <a:endParaRPr lang="ru-RU" dirty="0"/>
          </a:p>
        </p:txBody>
      </p:sp>
    </p:spTree>
    <p:extLst>
      <p:ext uri="{BB962C8B-B14F-4D97-AF65-F5344CB8AC3E}">
        <p14:creationId xmlns:p14="http://schemas.microsoft.com/office/powerpoint/2010/main" val="2294173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next level</a:t>
            </a:r>
            <a:endParaRPr lang="ru-RU" dirty="0"/>
          </a:p>
        </p:txBody>
      </p:sp>
      <p:sp>
        <p:nvSpPr>
          <p:cNvPr id="5" name="Rectangle 4"/>
          <p:cNvSpPr/>
          <p:nvPr/>
        </p:nvSpPr>
        <p:spPr>
          <a:xfrm>
            <a:off x="1056000" y="1449000"/>
            <a:ext cx="5040000" cy="16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169744" y="1619668"/>
            <a:ext cx="1154483" cy="646331"/>
          </a:xfrm>
          <a:prstGeom prst="rect">
            <a:avLst/>
          </a:prstGeom>
          <a:noFill/>
        </p:spPr>
        <p:txBody>
          <a:bodyPr wrap="none" rtlCol="0">
            <a:spAutoFit/>
          </a:bodyPr>
          <a:lstStyle/>
          <a:p>
            <a:r>
              <a:rPr lang="en-US" dirty="0" smtClean="0">
                <a:solidFill>
                  <a:schemeClr val="bg1"/>
                </a:solidFill>
              </a:rPr>
              <a:t>App </a:t>
            </a:r>
            <a:br>
              <a:rPr lang="en-US" dirty="0" smtClean="0">
                <a:solidFill>
                  <a:schemeClr val="bg1"/>
                </a:solidFill>
              </a:rPr>
            </a:br>
            <a:r>
              <a:rPr lang="en-US" dirty="0" smtClean="0">
                <a:solidFill>
                  <a:schemeClr val="bg1"/>
                </a:solidFill>
              </a:rPr>
              <a:t>C</a:t>
            </a:r>
            <a:r>
              <a:rPr lang="en-US" dirty="0" smtClean="0">
                <a:solidFill>
                  <a:schemeClr val="bg1"/>
                </a:solidFill>
              </a:rPr>
              <a:t>#/XAML</a:t>
            </a:r>
            <a:endParaRPr lang="ru-RU" dirty="0">
              <a:solidFill>
                <a:schemeClr val="bg1"/>
              </a:solidFill>
            </a:endParaRPr>
          </a:p>
        </p:txBody>
      </p:sp>
      <p:sp>
        <p:nvSpPr>
          <p:cNvPr id="7" name="Rectangle 6"/>
          <p:cNvSpPr/>
          <p:nvPr/>
        </p:nvSpPr>
        <p:spPr>
          <a:xfrm>
            <a:off x="3216000" y="1619668"/>
            <a:ext cx="2700000" cy="126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8" name="Straight Arrow Connector 7"/>
          <p:cNvCxnSpPr/>
          <p:nvPr/>
        </p:nvCxnSpPr>
        <p:spPr>
          <a:xfrm flipV="1">
            <a:off x="4656000" y="2772448"/>
            <a:ext cx="0" cy="454666"/>
          </a:xfrm>
          <a:prstGeom prst="straightConnector1">
            <a:avLst/>
          </a:prstGeom>
          <a:ln w="12700">
            <a:solidFill>
              <a:schemeClr val="accent1">
                <a:lumMod val="5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3632482" y="3119367"/>
            <a:ext cx="2047035" cy="338554"/>
          </a:xfrm>
          <a:prstGeom prst="rect">
            <a:avLst/>
          </a:prstGeom>
          <a:noFill/>
        </p:spPr>
        <p:txBody>
          <a:bodyPr wrap="none" rtlCol="0">
            <a:spAutoFit/>
          </a:bodyPr>
          <a:lstStyle/>
          <a:p>
            <a:r>
              <a:rPr lang="en-US" sz="1600" i="1" dirty="0" smtClean="0">
                <a:solidFill>
                  <a:schemeClr val="accent1">
                    <a:lumMod val="75000"/>
                  </a:schemeClr>
                </a:solidFill>
              </a:rPr>
              <a:t>Local or external files</a:t>
            </a:r>
            <a:endParaRPr lang="ru-RU" sz="1600" i="1" dirty="0">
              <a:solidFill>
                <a:schemeClr val="accent1">
                  <a:lumMod val="75000"/>
                </a:schemeClr>
              </a:solidFill>
            </a:endParaRPr>
          </a:p>
        </p:txBody>
      </p:sp>
      <p:grpSp>
        <p:nvGrpSpPr>
          <p:cNvPr id="23" name="Group 22"/>
          <p:cNvGrpSpPr/>
          <p:nvPr/>
        </p:nvGrpSpPr>
        <p:grpSpPr>
          <a:xfrm>
            <a:off x="1056000" y="3637921"/>
            <a:ext cx="5040000" cy="1411079"/>
            <a:chOff x="1056000" y="3637921"/>
            <a:chExt cx="5040000" cy="1411079"/>
          </a:xfrm>
        </p:grpSpPr>
        <p:sp>
          <p:nvSpPr>
            <p:cNvPr id="10" name="Rectangle 9"/>
            <p:cNvSpPr/>
            <p:nvPr/>
          </p:nvSpPr>
          <p:spPr>
            <a:xfrm>
              <a:off x="1056000" y="3969000"/>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1" name="TextBox 10"/>
            <p:cNvSpPr txBox="1"/>
            <p:nvPr/>
          </p:nvSpPr>
          <p:spPr>
            <a:xfrm>
              <a:off x="1169744" y="4139668"/>
              <a:ext cx="1079142" cy="646331"/>
            </a:xfrm>
            <a:prstGeom prst="rect">
              <a:avLst/>
            </a:prstGeom>
            <a:noFill/>
          </p:spPr>
          <p:txBody>
            <a:bodyPr wrap="none" rtlCol="0">
              <a:spAutoFit/>
            </a:bodyPr>
            <a:lstStyle/>
            <a:p>
              <a:r>
                <a:rPr lang="en-US" dirty="0" smtClean="0">
                  <a:solidFill>
                    <a:schemeClr val="bg1"/>
                  </a:solidFill>
                </a:rPr>
                <a:t>App</a:t>
              </a:r>
            </a:p>
            <a:p>
              <a:r>
                <a:rPr lang="en-US" dirty="0" smtClean="0">
                  <a:solidFill>
                    <a:schemeClr val="bg1"/>
                  </a:solidFill>
                </a:rPr>
                <a:t>JS/HTML</a:t>
              </a:r>
              <a:endParaRPr lang="ru-RU" dirty="0">
                <a:solidFill>
                  <a:schemeClr val="bg1"/>
                </a:solidFill>
              </a:endParaRPr>
            </a:p>
          </p:txBody>
        </p:sp>
        <p:sp>
          <p:nvSpPr>
            <p:cNvPr id="15" name="TextBox 14"/>
            <p:cNvSpPr txBox="1"/>
            <p:nvPr/>
          </p:nvSpPr>
          <p:spPr>
            <a:xfrm>
              <a:off x="3557018" y="4045506"/>
              <a:ext cx="1262077" cy="584775"/>
            </a:xfrm>
            <a:prstGeom prst="rect">
              <a:avLst/>
            </a:prstGeom>
            <a:noFill/>
          </p:spPr>
          <p:txBody>
            <a:bodyPr wrap="none" rtlCol="0">
              <a:spAutoFit/>
            </a:bodyPr>
            <a:lstStyle/>
            <a:p>
              <a:pPr algn="r"/>
              <a:r>
                <a:rPr lang="en-US" sz="1600" i="1" dirty="0" smtClean="0">
                  <a:solidFill>
                    <a:schemeClr val="accent5">
                      <a:lumMod val="60000"/>
                      <a:lumOff val="40000"/>
                    </a:schemeClr>
                  </a:solidFill>
                </a:rPr>
                <a:t>Local code</a:t>
              </a:r>
              <a:br>
                <a:rPr lang="en-US" sz="1600" i="1" dirty="0" smtClean="0">
                  <a:solidFill>
                    <a:schemeClr val="accent5">
                      <a:lumMod val="60000"/>
                      <a:lumOff val="40000"/>
                    </a:schemeClr>
                  </a:solidFill>
                </a:rPr>
              </a:br>
              <a:r>
                <a:rPr lang="en-US" sz="1600" i="1" dirty="0" smtClean="0">
                  <a:solidFill>
                    <a:schemeClr val="accent5">
                      <a:lumMod val="60000"/>
                      <a:lumOff val="40000"/>
                    </a:schemeClr>
                  </a:solidFill>
                </a:rPr>
                <a:t>and markup</a:t>
              </a:r>
              <a:endParaRPr lang="ru-RU" sz="1600" i="1" dirty="0">
                <a:solidFill>
                  <a:schemeClr val="accent5">
                    <a:lumMod val="60000"/>
                    <a:lumOff val="40000"/>
                  </a:schemeClr>
                </a:solidFill>
              </a:endParaRPr>
            </a:p>
          </p:txBody>
        </p:sp>
        <p:sp>
          <p:nvSpPr>
            <p:cNvPr id="16" name="TextBox 15"/>
            <p:cNvSpPr txBox="1"/>
            <p:nvPr/>
          </p:nvSpPr>
          <p:spPr>
            <a:xfrm>
              <a:off x="1056000" y="3637921"/>
              <a:ext cx="4784515" cy="369332"/>
            </a:xfrm>
            <a:prstGeom prst="rect">
              <a:avLst/>
            </a:prstGeom>
            <a:noFill/>
          </p:spPr>
          <p:txBody>
            <a:bodyPr wrap="none" rtlCol="0">
              <a:spAutoFit/>
            </a:bodyPr>
            <a:lstStyle/>
            <a:p>
              <a:r>
                <a:rPr lang="en-US" dirty="0" smtClean="0"/>
                <a:t>Starting with Windows </a:t>
              </a:r>
              <a:r>
                <a:rPr lang="en-US" dirty="0" smtClean="0"/>
                <a:t>8, Windows Phone 8.1</a:t>
              </a:r>
              <a:endParaRPr lang="ru-RU" dirty="0"/>
            </a:p>
          </p:txBody>
        </p:sp>
        <p:sp>
          <p:nvSpPr>
            <p:cNvPr id="21" name="Rectangle 20"/>
            <p:cNvSpPr/>
            <p:nvPr/>
          </p:nvSpPr>
          <p:spPr>
            <a:xfrm>
              <a:off x="4836000" y="3969000"/>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solidFill>
                    <a:schemeClr val="accent5">
                      <a:lumMod val="50000"/>
                    </a:schemeClr>
                  </a:solidFill>
                </a:rPr>
                <a:t>WinRT Access + Components</a:t>
              </a:r>
              <a:endParaRPr lang="ru-RU" sz="1200" dirty="0">
                <a:solidFill>
                  <a:schemeClr val="accent5">
                    <a:lumMod val="50000"/>
                  </a:schemeClr>
                </a:solidFill>
              </a:endParaRPr>
            </a:p>
          </p:txBody>
        </p:sp>
      </p:grpSp>
      <p:grpSp>
        <p:nvGrpSpPr>
          <p:cNvPr id="24" name="Group 23"/>
          <p:cNvGrpSpPr/>
          <p:nvPr/>
        </p:nvGrpSpPr>
        <p:grpSpPr>
          <a:xfrm>
            <a:off x="1056000" y="5157209"/>
            <a:ext cx="5099601" cy="1411079"/>
            <a:chOff x="1056000" y="5157209"/>
            <a:chExt cx="5099601" cy="1411079"/>
          </a:xfrm>
        </p:grpSpPr>
        <p:sp>
          <p:nvSpPr>
            <p:cNvPr id="17" name="Rectangle 16"/>
            <p:cNvSpPr/>
            <p:nvPr/>
          </p:nvSpPr>
          <p:spPr>
            <a:xfrm>
              <a:off x="1056000" y="5488288"/>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8" name="TextBox 17"/>
            <p:cNvSpPr txBox="1"/>
            <p:nvPr/>
          </p:nvSpPr>
          <p:spPr>
            <a:xfrm>
              <a:off x="1169744" y="5658956"/>
              <a:ext cx="1079142" cy="646331"/>
            </a:xfrm>
            <a:prstGeom prst="rect">
              <a:avLst/>
            </a:prstGeom>
            <a:noFill/>
          </p:spPr>
          <p:txBody>
            <a:bodyPr wrap="none" rtlCol="0">
              <a:spAutoFit/>
            </a:bodyPr>
            <a:lstStyle/>
            <a:p>
              <a:r>
                <a:rPr lang="en-US" dirty="0" smtClean="0">
                  <a:solidFill>
                    <a:schemeClr val="bg1"/>
                  </a:solidFill>
                </a:rPr>
                <a:t>App</a:t>
              </a:r>
              <a:r>
                <a:rPr lang="ru-RU" dirty="0" smtClean="0">
                  <a:solidFill>
                    <a:schemeClr val="bg1"/>
                  </a:solidFill>
                </a:rPr>
                <a:t/>
              </a:r>
              <a:br>
                <a:rPr lang="ru-RU" dirty="0" smtClean="0">
                  <a:solidFill>
                    <a:schemeClr val="bg1"/>
                  </a:solidFill>
                </a:rPr>
              </a:br>
              <a:r>
                <a:rPr lang="en-US" dirty="0" smtClean="0">
                  <a:solidFill>
                    <a:schemeClr val="bg1"/>
                  </a:solidFill>
                </a:rPr>
                <a:t>JS/HTML</a:t>
              </a:r>
              <a:endParaRPr lang="ru-RU" dirty="0">
                <a:solidFill>
                  <a:schemeClr val="bg1"/>
                </a:solidFill>
              </a:endParaRPr>
            </a:p>
          </p:txBody>
        </p:sp>
        <p:sp>
          <p:nvSpPr>
            <p:cNvPr id="19" name="TextBox 18"/>
            <p:cNvSpPr txBox="1"/>
            <p:nvPr/>
          </p:nvSpPr>
          <p:spPr>
            <a:xfrm>
              <a:off x="3370622" y="5564794"/>
              <a:ext cx="1448473" cy="584775"/>
            </a:xfrm>
            <a:prstGeom prst="rect">
              <a:avLst/>
            </a:prstGeom>
            <a:noFill/>
          </p:spPr>
          <p:txBody>
            <a:bodyPr wrap="none" rtlCol="0">
              <a:spAutoFit/>
            </a:bodyPr>
            <a:lstStyle/>
            <a:p>
              <a:pPr algn="r"/>
              <a:r>
                <a:rPr lang="en-US" sz="1600" b="1" i="1" dirty="0" smtClean="0">
                  <a:solidFill>
                    <a:schemeClr val="accent5">
                      <a:lumMod val="60000"/>
                      <a:lumOff val="40000"/>
                    </a:schemeClr>
                  </a:solidFill>
                </a:rPr>
                <a:t>External</a:t>
              </a:r>
              <a:r>
                <a:rPr lang="en-US" sz="1600" i="1" dirty="0" smtClean="0">
                  <a:solidFill>
                    <a:schemeClr val="accent5">
                      <a:lumMod val="60000"/>
                      <a:lumOff val="40000"/>
                    </a:schemeClr>
                  </a:solidFill>
                </a:rPr>
                <a:t> code</a:t>
              </a:r>
              <a:br>
                <a:rPr lang="en-US" sz="1600" i="1" dirty="0" smtClean="0">
                  <a:solidFill>
                    <a:schemeClr val="accent5">
                      <a:lumMod val="60000"/>
                      <a:lumOff val="40000"/>
                    </a:schemeClr>
                  </a:solidFill>
                </a:rPr>
              </a:br>
              <a:r>
                <a:rPr lang="en-US" sz="1600" i="1" dirty="0" smtClean="0">
                  <a:solidFill>
                    <a:schemeClr val="accent5">
                      <a:lumMod val="60000"/>
                      <a:lumOff val="40000"/>
                    </a:schemeClr>
                  </a:solidFill>
                </a:rPr>
                <a:t>and markup</a:t>
              </a:r>
              <a:endParaRPr lang="ru-RU" sz="1600" i="1" dirty="0">
                <a:solidFill>
                  <a:schemeClr val="accent5">
                    <a:lumMod val="60000"/>
                    <a:lumOff val="40000"/>
                  </a:schemeClr>
                </a:solidFill>
              </a:endParaRPr>
            </a:p>
          </p:txBody>
        </p:sp>
        <p:sp>
          <p:nvSpPr>
            <p:cNvPr id="20" name="TextBox 19"/>
            <p:cNvSpPr txBox="1"/>
            <p:nvPr/>
          </p:nvSpPr>
          <p:spPr>
            <a:xfrm>
              <a:off x="1056000" y="5157209"/>
              <a:ext cx="5099601" cy="369332"/>
            </a:xfrm>
            <a:prstGeom prst="rect">
              <a:avLst/>
            </a:prstGeom>
            <a:noFill/>
          </p:spPr>
          <p:txBody>
            <a:bodyPr wrap="none" rtlCol="0">
              <a:spAutoFit/>
            </a:bodyPr>
            <a:lstStyle/>
            <a:p>
              <a:r>
                <a:rPr lang="en-US" dirty="0" smtClean="0"/>
                <a:t>Starting with Windows </a:t>
              </a:r>
              <a:r>
                <a:rPr lang="en-US" dirty="0" smtClean="0"/>
                <a:t>10</a:t>
              </a:r>
              <a:r>
                <a:rPr lang="ru-RU" dirty="0" smtClean="0"/>
                <a:t> (</a:t>
              </a:r>
              <a:r>
                <a:rPr lang="en-US" dirty="0" smtClean="0"/>
                <a:t>UWP Bridge for Web)</a:t>
              </a:r>
              <a:endParaRPr lang="ru-RU" dirty="0"/>
            </a:p>
          </p:txBody>
        </p:sp>
        <p:sp>
          <p:nvSpPr>
            <p:cNvPr id="22" name="Rectangle 21"/>
            <p:cNvSpPr/>
            <p:nvPr/>
          </p:nvSpPr>
          <p:spPr>
            <a:xfrm>
              <a:off x="4836000" y="5488288"/>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accent5">
                      <a:lumMod val="50000"/>
                    </a:schemeClr>
                  </a:solidFill>
                </a:rPr>
                <a:t>WinRT Access + Components</a:t>
              </a:r>
              <a:endParaRPr lang="ru-RU" sz="1200" dirty="0">
                <a:solidFill>
                  <a:schemeClr val="accent5">
                    <a:lumMod val="50000"/>
                  </a:schemeClr>
                </a:solidFill>
              </a:endParaRPr>
            </a:p>
          </p:txBody>
        </p:sp>
      </p:grpSp>
      <p:grpSp>
        <p:nvGrpSpPr>
          <p:cNvPr id="28" name="Group 27"/>
          <p:cNvGrpSpPr/>
          <p:nvPr/>
        </p:nvGrpSpPr>
        <p:grpSpPr>
          <a:xfrm>
            <a:off x="6276000" y="2081333"/>
            <a:ext cx="1156663" cy="4270120"/>
            <a:chOff x="6276000" y="2081333"/>
            <a:chExt cx="1156663" cy="4270120"/>
          </a:xfrm>
        </p:grpSpPr>
        <p:sp>
          <p:nvSpPr>
            <p:cNvPr id="25" name="TextBox 24"/>
            <p:cNvSpPr txBox="1"/>
            <p:nvPr/>
          </p:nvSpPr>
          <p:spPr>
            <a:xfrm>
              <a:off x="6276000" y="2081333"/>
              <a:ext cx="1137747" cy="369332"/>
            </a:xfrm>
            <a:prstGeom prst="rect">
              <a:avLst/>
            </a:prstGeom>
            <a:noFill/>
          </p:spPr>
          <p:txBody>
            <a:bodyPr wrap="none" rtlCol="0">
              <a:spAutoFit/>
            </a:bodyPr>
            <a:lstStyle/>
            <a:p>
              <a:r>
                <a:rPr lang="en-US" dirty="0" err="1" smtClean="0"/>
                <a:t>WebView</a:t>
              </a:r>
              <a:endParaRPr lang="ru-RU" dirty="0"/>
            </a:p>
          </p:txBody>
        </p:sp>
        <p:sp>
          <p:nvSpPr>
            <p:cNvPr id="26" name="TextBox 25"/>
            <p:cNvSpPr txBox="1"/>
            <p:nvPr/>
          </p:nvSpPr>
          <p:spPr>
            <a:xfrm>
              <a:off x="6276000" y="4278167"/>
              <a:ext cx="1156663" cy="646331"/>
            </a:xfrm>
            <a:prstGeom prst="rect">
              <a:avLst/>
            </a:prstGeom>
            <a:noFill/>
          </p:spPr>
          <p:txBody>
            <a:bodyPr wrap="none" rtlCol="0">
              <a:spAutoFit/>
            </a:bodyPr>
            <a:lstStyle/>
            <a:p>
              <a:pPr algn="ctr"/>
              <a:r>
                <a:rPr lang="en-US" dirty="0" smtClean="0"/>
                <a:t>Packaged</a:t>
              </a:r>
              <a:br>
                <a:rPr lang="en-US" dirty="0" smtClean="0"/>
              </a:br>
              <a:r>
                <a:rPr lang="en-US" dirty="0" smtClean="0"/>
                <a:t>App</a:t>
              </a:r>
              <a:endParaRPr lang="ru-RU" dirty="0"/>
            </a:p>
          </p:txBody>
        </p:sp>
        <p:sp>
          <p:nvSpPr>
            <p:cNvPr id="27" name="TextBox 26"/>
            <p:cNvSpPr txBox="1"/>
            <p:nvPr/>
          </p:nvSpPr>
          <p:spPr>
            <a:xfrm>
              <a:off x="6397411" y="5705122"/>
              <a:ext cx="913841" cy="646331"/>
            </a:xfrm>
            <a:prstGeom prst="rect">
              <a:avLst/>
            </a:prstGeom>
            <a:noFill/>
          </p:spPr>
          <p:txBody>
            <a:bodyPr wrap="none" rtlCol="0">
              <a:spAutoFit/>
            </a:bodyPr>
            <a:lstStyle/>
            <a:p>
              <a:pPr algn="ctr"/>
              <a:r>
                <a:rPr lang="en-US" dirty="0" smtClean="0"/>
                <a:t>Hosted</a:t>
              </a:r>
              <a:br>
                <a:rPr lang="en-US" dirty="0" smtClean="0"/>
              </a:br>
              <a:r>
                <a:rPr lang="en-US" dirty="0" smtClean="0"/>
                <a:t>App</a:t>
              </a:r>
              <a:endParaRPr lang="ru-RU" dirty="0"/>
            </a:p>
          </p:txBody>
        </p:sp>
      </p:grpSp>
    </p:spTree>
    <p:extLst>
      <p:ext uri="{BB962C8B-B14F-4D97-AF65-F5344CB8AC3E}">
        <p14:creationId xmlns:p14="http://schemas.microsoft.com/office/powerpoint/2010/main" val="151694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en-US" dirty="0" smtClean="0"/>
              <a:t>Reusing current investments </a:t>
            </a:r>
            <a:endParaRPr lang="en-US" dirty="0" smtClean="0"/>
          </a:p>
          <a:p>
            <a:pPr lvl="1"/>
            <a:r>
              <a:rPr lang="en-US" dirty="0" smtClean="0"/>
              <a:t>Development and deploy workflow</a:t>
            </a:r>
            <a:r>
              <a:rPr lang="ru-RU" dirty="0" smtClean="0"/>
              <a:t/>
            </a:r>
            <a:br>
              <a:rPr lang="ru-RU" dirty="0" smtClean="0"/>
            </a:br>
            <a:r>
              <a:rPr lang="en-US" dirty="0" smtClean="0"/>
              <a:t>Responsive design and adaptation to mobile scenarios</a:t>
            </a:r>
            <a:endParaRPr lang="en-US" dirty="0" smtClean="0"/>
          </a:p>
          <a:p>
            <a:r>
              <a:rPr lang="en-US" dirty="0" smtClean="0"/>
              <a:t>Flexibility in updating</a:t>
            </a:r>
            <a:endParaRPr lang="en-US" dirty="0" smtClean="0"/>
          </a:p>
          <a:p>
            <a:pPr lvl="1"/>
            <a:r>
              <a:rPr lang="en-US" dirty="0" smtClean="0"/>
              <a:t>App package –</a:t>
            </a:r>
            <a:r>
              <a:rPr lang="ru-RU" dirty="0" smtClean="0"/>
              <a:t> </a:t>
            </a:r>
            <a:r>
              <a:rPr lang="en-US" dirty="0" smtClean="0"/>
              <a:t>Windows </a:t>
            </a:r>
            <a:r>
              <a:rPr lang="en-US" dirty="0" smtClean="0"/>
              <a:t>Store</a:t>
            </a:r>
            <a:r>
              <a:rPr lang="ru-RU" dirty="0" smtClean="0"/>
              <a:t/>
            </a:r>
            <a:br>
              <a:rPr lang="ru-RU" dirty="0" smtClean="0"/>
            </a:br>
            <a:r>
              <a:rPr lang="en-US" dirty="0" smtClean="0"/>
              <a:t>Content – Web Server (Cloud)</a:t>
            </a:r>
            <a:endParaRPr lang="ru-RU" dirty="0" smtClean="0"/>
          </a:p>
        </p:txBody>
      </p:sp>
      <p:grpSp>
        <p:nvGrpSpPr>
          <p:cNvPr id="15" name="Group 14"/>
          <p:cNvGrpSpPr>
            <a:grpSpLocks noChangeAspect="1"/>
          </p:cNvGrpSpPr>
          <p:nvPr/>
        </p:nvGrpSpPr>
        <p:grpSpPr>
          <a:xfrm>
            <a:off x="876000" y="4149000"/>
            <a:ext cx="6499654" cy="2075319"/>
            <a:chOff x="748304" y="1408840"/>
            <a:chExt cx="10832754" cy="3458866"/>
          </a:xfrm>
        </p:grpSpPr>
        <p:sp>
          <p:nvSpPr>
            <p:cNvPr id="16" name="Universal Windows Platform"/>
            <p:cNvSpPr txBox="1">
              <a:spLocks noChangeAspect="1"/>
            </p:cNvSpPr>
            <p:nvPr/>
          </p:nvSpPr>
          <p:spPr>
            <a:xfrm>
              <a:off x="748304" y="2839055"/>
              <a:ext cx="2031408" cy="1221427"/>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lang="en-US" sz="3200" kern="0" spc="-98" dirty="0" smtClean="0">
                  <a:gradFill>
                    <a:gsLst>
                      <a:gs pos="2917">
                        <a:srgbClr val="0078D7"/>
                      </a:gs>
                      <a:gs pos="30000">
                        <a:srgbClr val="0078D7"/>
                      </a:gs>
                    </a:gsLst>
                    <a:lin ang="5400000" scaled="0"/>
                  </a:gradFill>
                </a:rPr>
                <a:t>UWP</a:t>
              </a:r>
              <a:endParaRPr kumimoji="0" lang="en-US" sz="3200" b="0" i="0" u="none" strike="noStrike" kern="0" cap="none" spc="-98" normalizeH="0" baseline="0" noProof="0" dirty="0" smtClean="0">
                <a:ln>
                  <a:noFill/>
                </a:ln>
                <a:gradFill>
                  <a:gsLst>
                    <a:gs pos="2917">
                      <a:srgbClr val="0078D7"/>
                    </a:gs>
                    <a:gs pos="30000">
                      <a:srgbClr val="0078D7"/>
                    </a:gs>
                  </a:gsLst>
                  <a:lin ang="5400000" scaled="0"/>
                </a:gradFill>
                <a:effectLst/>
                <a:uLnTx/>
                <a:uFillTx/>
              </a:endParaRPr>
            </a:p>
          </p:txBody>
        </p:sp>
        <p:sp>
          <p:nvSpPr>
            <p:cNvPr id="17" name="Freeform 5"/>
            <p:cNvSpPr>
              <a:spLocks noChangeAspect="1" noEditPoints="1"/>
            </p:cNvSpPr>
            <p:nvPr/>
          </p:nvSpPr>
          <p:spPr bwMode="auto">
            <a:xfrm>
              <a:off x="10320483" y="2544326"/>
              <a:ext cx="1260575" cy="1502543"/>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18" name="Right Arrow 17"/>
            <p:cNvSpPr>
              <a:spLocks noChangeAspect="1"/>
            </p:cNvSpPr>
            <p:nvPr/>
          </p:nvSpPr>
          <p:spPr bwMode="auto">
            <a:xfrm>
              <a:off x="9496985" y="3245883"/>
              <a:ext cx="598755" cy="407771"/>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p:cNvGrpSpPr>
              <a:grpSpLocks noChangeAspect="1"/>
            </p:cNvGrpSpPr>
            <p:nvPr/>
          </p:nvGrpSpPr>
          <p:grpSpPr>
            <a:xfrm>
              <a:off x="3015230" y="1408840"/>
              <a:ext cx="6328050" cy="3458866"/>
              <a:chOff x="3075690" y="1436593"/>
              <a:chExt cx="6454941" cy="3528223"/>
            </a:xfrm>
          </p:grpSpPr>
          <p:sp>
            <p:nvSpPr>
              <p:cNvPr id="25" name="TextBox 24"/>
              <p:cNvSpPr txBox="1"/>
              <p:nvPr/>
            </p:nvSpPr>
            <p:spPr>
              <a:xfrm>
                <a:off x="5404760" y="1436593"/>
                <a:ext cx="1626947" cy="916272"/>
              </a:xfrm>
              <a:prstGeom prst="rect">
                <a:avLst/>
              </a:prstGeom>
              <a:noFill/>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rPr>
                  <a:t>.</a:t>
                </a:r>
                <a:r>
                  <a:rPr kumimoji="0" lang="en-US" sz="1800" b="1" i="0" u="none" strike="noStrike" kern="0" cap="none" spc="0" normalizeH="0" baseline="0" noProof="0" dirty="0" err="1" smtClean="0">
                    <a:ln>
                      <a:noFill/>
                    </a:ln>
                    <a:gradFill>
                      <a:gsLst>
                        <a:gs pos="2917">
                          <a:srgbClr val="0078D7"/>
                        </a:gs>
                        <a:gs pos="30000">
                          <a:srgbClr val="0078D7"/>
                        </a:gs>
                      </a:gsLst>
                      <a:lin ang="5400000" scaled="0"/>
                    </a:gradFill>
                    <a:effectLst/>
                    <a:uLnTx/>
                    <a:uFillTx/>
                  </a:rPr>
                  <a:t>appx</a:t>
                </a:r>
                <a:endPar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endParaRPr>
              </a:p>
            </p:txBody>
          </p:sp>
          <p:sp>
            <p:nvSpPr>
              <p:cNvPr id="26" name="Freeform 25"/>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sp>
          <p:nvSpPr>
            <p:cNvPr id="20" name="Up-Down Arrow 19"/>
            <p:cNvSpPr>
              <a:spLocks noChangeAspect="1"/>
            </p:cNvSpPr>
            <p:nvPr/>
          </p:nvSpPr>
          <p:spPr bwMode="auto">
            <a:xfrm rot="5400000">
              <a:off x="3522109" y="2360537"/>
              <a:ext cx="407772" cy="2178469"/>
            </a:xfrm>
            <a:prstGeom prst="upDownArrow">
              <a:avLst/>
            </a:prstGeom>
            <a:solidFill>
              <a:srgbClr val="0078D7"/>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a:grpSpLocks noChangeAspect="1"/>
            </p:cNvGrpSpPr>
            <p:nvPr/>
          </p:nvGrpSpPr>
          <p:grpSpPr>
            <a:xfrm>
              <a:off x="4970944" y="2265040"/>
              <a:ext cx="2483879" cy="2130987"/>
              <a:chOff x="5070621" y="2309962"/>
              <a:chExt cx="2533686" cy="2173716"/>
            </a:xfrm>
          </p:grpSpPr>
          <p:sp>
            <p:nvSpPr>
              <p:cNvPr id="22" name="Freeform 13"/>
              <p:cNvSpPr>
                <a:spLocks/>
              </p:cNvSpPr>
              <p:nvPr/>
            </p:nvSpPr>
            <p:spPr bwMode="auto">
              <a:xfrm>
                <a:off x="5070621" y="2309962"/>
                <a:ext cx="2533686" cy="1649842"/>
              </a:xfrm>
              <a:custGeom>
                <a:avLst/>
                <a:gdLst>
                  <a:gd name="T0" fmla="*/ 791 w 798"/>
                  <a:gd name="T1" fmla="*/ 312 h 519"/>
                  <a:gd name="T2" fmla="*/ 755 w 798"/>
                  <a:gd name="T3" fmla="*/ 252 h 519"/>
                  <a:gd name="T4" fmla="*/ 685 w 798"/>
                  <a:gd name="T5" fmla="*/ 209 h 519"/>
                  <a:gd name="T6" fmla="*/ 477 w 798"/>
                  <a:gd name="T7" fmla="*/ 0 h 519"/>
                  <a:gd name="T8" fmla="*/ 426 w 798"/>
                  <a:gd name="T9" fmla="*/ 7 h 519"/>
                  <a:gd name="T10" fmla="*/ 363 w 798"/>
                  <a:gd name="T11" fmla="*/ 35 h 519"/>
                  <a:gd name="T12" fmla="*/ 316 w 798"/>
                  <a:gd name="T13" fmla="*/ 78 h 519"/>
                  <a:gd name="T14" fmla="*/ 252 w 798"/>
                  <a:gd name="T15" fmla="*/ 61 h 519"/>
                  <a:gd name="T16" fmla="*/ 121 w 798"/>
                  <a:gd name="T17" fmla="*/ 192 h 519"/>
                  <a:gd name="T18" fmla="*/ 122 w 798"/>
                  <a:gd name="T19" fmla="*/ 205 h 519"/>
                  <a:gd name="T20" fmla="*/ 42 w 798"/>
                  <a:gd name="T21" fmla="*/ 253 h 519"/>
                  <a:gd name="T22" fmla="*/ 7 w 798"/>
                  <a:gd name="T23" fmla="*/ 312 h 519"/>
                  <a:gd name="T24" fmla="*/ 0 w 798"/>
                  <a:gd name="T25" fmla="*/ 360 h 519"/>
                  <a:gd name="T26" fmla="*/ 166 w 798"/>
                  <a:gd name="T27" fmla="*/ 519 h 519"/>
                  <a:gd name="T28" fmla="*/ 223 w 798"/>
                  <a:gd name="T29" fmla="*/ 519 h 519"/>
                  <a:gd name="T30" fmla="*/ 223 w 798"/>
                  <a:gd name="T31" fmla="*/ 500 h 519"/>
                  <a:gd name="T32" fmla="*/ 166 w 798"/>
                  <a:gd name="T33" fmla="*/ 500 h 519"/>
                  <a:gd name="T34" fmla="*/ 19 w 798"/>
                  <a:gd name="T35" fmla="*/ 360 h 519"/>
                  <a:gd name="T36" fmla="*/ 26 w 798"/>
                  <a:gd name="T37" fmla="*/ 318 h 519"/>
                  <a:gd name="T38" fmla="*/ 56 w 798"/>
                  <a:gd name="T39" fmla="*/ 266 h 519"/>
                  <a:gd name="T40" fmla="*/ 135 w 798"/>
                  <a:gd name="T41" fmla="*/ 222 h 519"/>
                  <a:gd name="T42" fmla="*/ 144 w 798"/>
                  <a:gd name="T43" fmla="*/ 220 h 519"/>
                  <a:gd name="T44" fmla="*/ 142 w 798"/>
                  <a:gd name="T45" fmla="*/ 211 h 519"/>
                  <a:gd name="T46" fmla="*/ 140 w 798"/>
                  <a:gd name="T47" fmla="*/ 192 h 519"/>
                  <a:gd name="T48" fmla="*/ 252 w 798"/>
                  <a:gd name="T49" fmla="*/ 80 h 519"/>
                  <a:gd name="T50" fmla="*/ 313 w 798"/>
                  <a:gd name="T51" fmla="*/ 98 h 519"/>
                  <a:gd name="T52" fmla="*/ 320 w 798"/>
                  <a:gd name="T53" fmla="*/ 104 h 519"/>
                  <a:gd name="T54" fmla="*/ 326 w 798"/>
                  <a:gd name="T55" fmla="*/ 97 h 519"/>
                  <a:gd name="T56" fmla="*/ 373 w 798"/>
                  <a:gd name="T57" fmla="*/ 51 h 519"/>
                  <a:gd name="T58" fmla="*/ 430 w 798"/>
                  <a:gd name="T59" fmla="*/ 25 h 519"/>
                  <a:gd name="T60" fmla="*/ 477 w 798"/>
                  <a:gd name="T61" fmla="*/ 19 h 519"/>
                  <a:gd name="T62" fmla="*/ 666 w 798"/>
                  <a:gd name="T63" fmla="*/ 210 h 519"/>
                  <a:gd name="T64" fmla="*/ 666 w 798"/>
                  <a:gd name="T65" fmla="*/ 211 h 519"/>
                  <a:gd name="T66" fmla="*/ 666 w 798"/>
                  <a:gd name="T67" fmla="*/ 216 h 519"/>
                  <a:gd name="T68" fmla="*/ 665 w 798"/>
                  <a:gd name="T69" fmla="*/ 223 h 519"/>
                  <a:gd name="T70" fmla="*/ 673 w 798"/>
                  <a:gd name="T71" fmla="*/ 225 h 519"/>
                  <a:gd name="T72" fmla="*/ 741 w 798"/>
                  <a:gd name="T73" fmla="*/ 266 h 519"/>
                  <a:gd name="T74" fmla="*/ 773 w 798"/>
                  <a:gd name="T75" fmla="*/ 318 h 519"/>
                  <a:gd name="T76" fmla="*/ 779 w 798"/>
                  <a:gd name="T77" fmla="*/ 360 h 519"/>
                  <a:gd name="T78" fmla="*/ 633 w 798"/>
                  <a:gd name="T79" fmla="*/ 500 h 519"/>
                  <a:gd name="T80" fmla="*/ 617 w 798"/>
                  <a:gd name="T81" fmla="*/ 500 h 519"/>
                  <a:gd name="T82" fmla="*/ 617 w 798"/>
                  <a:gd name="T83" fmla="*/ 519 h 519"/>
                  <a:gd name="T84" fmla="*/ 633 w 798"/>
                  <a:gd name="T85" fmla="*/ 519 h 519"/>
                  <a:gd name="T86" fmla="*/ 798 w 798"/>
                  <a:gd name="T87" fmla="*/ 360 h 519"/>
                  <a:gd name="T88" fmla="*/ 791 w 798"/>
                  <a:gd name="T89" fmla="*/ 31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8" h="519">
                    <a:moveTo>
                      <a:pt x="791" y="312"/>
                    </a:moveTo>
                    <a:cubicBezTo>
                      <a:pt x="784" y="290"/>
                      <a:pt x="772" y="269"/>
                      <a:pt x="755" y="252"/>
                    </a:cubicBezTo>
                    <a:cubicBezTo>
                      <a:pt x="736" y="232"/>
                      <a:pt x="713" y="218"/>
                      <a:pt x="685" y="209"/>
                    </a:cubicBezTo>
                    <a:cubicBezTo>
                      <a:pt x="685" y="94"/>
                      <a:pt x="592" y="0"/>
                      <a:pt x="477" y="0"/>
                    </a:cubicBezTo>
                    <a:cubicBezTo>
                      <a:pt x="459" y="0"/>
                      <a:pt x="443" y="3"/>
                      <a:pt x="426" y="7"/>
                    </a:cubicBezTo>
                    <a:cubicBezTo>
                      <a:pt x="403" y="12"/>
                      <a:pt x="382" y="22"/>
                      <a:pt x="363" y="35"/>
                    </a:cubicBezTo>
                    <a:cubicBezTo>
                      <a:pt x="345" y="47"/>
                      <a:pt x="329" y="61"/>
                      <a:pt x="316" y="78"/>
                    </a:cubicBezTo>
                    <a:cubicBezTo>
                      <a:pt x="296" y="67"/>
                      <a:pt x="274" y="61"/>
                      <a:pt x="252" y="61"/>
                    </a:cubicBezTo>
                    <a:cubicBezTo>
                      <a:pt x="180" y="61"/>
                      <a:pt x="121" y="119"/>
                      <a:pt x="121" y="192"/>
                    </a:cubicBezTo>
                    <a:cubicBezTo>
                      <a:pt x="121" y="197"/>
                      <a:pt x="122" y="201"/>
                      <a:pt x="122" y="205"/>
                    </a:cubicBezTo>
                    <a:cubicBezTo>
                      <a:pt x="90" y="214"/>
                      <a:pt x="63" y="230"/>
                      <a:pt x="42" y="253"/>
                    </a:cubicBezTo>
                    <a:cubicBezTo>
                      <a:pt x="26" y="269"/>
                      <a:pt x="14" y="290"/>
                      <a:pt x="7" y="312"/>
                    </a:cubicBezTo>
                    <a:cubicBezTo>
                      <a:pt x="2" y="327"/>
                      <a:pt x="0" y="343"/>
                      <a:pt x="0" y="360"/>
                    </a:cubicBezTo>
                    <a:cubicBezTo>
                      <a:pt x="0" y="449"/>
                      <a:pt x="73" y="519"/>
                      <a:pt x="166" y="519"/>
                    </a:cubicBezTo>
                    <a:cubicBezTo>
                      <a:pt x="166" y="519"/>
                      <a:pt x="166" y="519"/>
                      <a:pt x="223" y="519"/>
                    </a:cubicBezTo>
                    <a:cubicBezTo>
                      <a:pt x="223" y="500"/>
                      <a:pt x="223" y="500"/>
                      <a:pt x="223" y="500"/>
                    </a:cubicBezTo>
                    <a:cubicBezTo>
                      <a:pt x="205" y="500"/>
                      <a:pt x="186" y="500"/>
                      <a:pt x="166" y="500"/>
                    </a:cubicBezTo>
                    <a:cubicBezTo>
                      <a:pt x="83" y="500"/>
                      <a:pt x="19" y="438"/>
                      <a:pt x="19" y="360"/>
                    </a:cubicBezTo>
                    <a:cubicBezTo>
                      <a:pt x="19" y="345"/>
                      <a:pt x="21" y="332"/>
                      <a:pt x="26" y="318"/>
                    </a:cubicBezTo>
                    <a:cubicBezTo>
                      <a:pt x="32" y="298"/>
                      <a:pt x="41" y="281"/>
                      <a:pt x="56" y="266"/>
                    </a:cubicBezTo>
                    <a:cubicBezTo>
                      <a:pt x="76" y="244"/>
                      <a:pt x="104" y="229"/>
                      <a:pt x="135" y="222"/>
                    </a:cubicBezTo>
                    <a:cubicBezTo>
                      <a:pt x="135" y="222"/>
                      <a:pt x="135" y="222"/>
                      <a:pt x="144" y="220"/>
                    </a:cubicBezTo>
                    <a:cubicBezTo>
                      <a:pt x="144" y="220"/>
                      <a:pt x="144" y="220"/>
                      <a:pt x="142" y="211"/>
                    </a:cubicBezTo>
                    <a:cubicBezTo>
                      <a:pt x="141" y="206"/>
                      <a:pt x="140" y="199"/>
                      <a:pt x="140" y="192"/>
                    </a:cubicBezTo>
                    <a:cubicBezTo>
                      <a:pt x="140" y="131"/>
                      <a:pt x="190" y="80"/>
                      <a:pt x="252" y="80"/>
                    </a:cubicBezTo>
                    <a:cubicBezTo>
                      <a:pt x="274" y="80"/>
                      <a:pt x="295" y="87"/>
                      <a:pt x="313" y="98"/>
                    </a:cubicBezTo>
                    <a:cubicBezTo>
                      <a:pt x="313" y="98"/>
                      <a:pt x="313" y="98"/>
                      <a:pt x="320" y="104"/>
                    </a:cubicBezTo>
                    <a:cubicBezTo>
                      <a:pt x="320" y="104"/>
                      <a:pt x="320" y="104"/>
                      <a:pt x="326" y="97"/>
                    </a:cubicBezTo>
                    <a:cubicBezTo>
                      <a:pt x="339" y="78"/>
                      <a:pt x="355" y="63"/>
                      <a:pt x="373" y="51"/>
                    </a:cubicBezTo>
                    <a:cubicBezTo>
                      <a:pt x="391" y="39"/>
                      <a:pt x="410" y="31"/>
                      <a:pt x="430" y="25"/>
                    </a:cubicBezTo>
                    <a:cubicBezTo>
                      <a:pt x="445" y="22"/>
                      <a:pt x="461" y="19"/>
                      <a:pt x="477" y="19"/>
                    </a:cubicBezTo>
                    <a:cubicBezTo>
                      <a:pt x="581" y="19"/>
                      <a:pt x="666" y="104"/>
                      <a:pt x="666" y="210"/>
                    </a:cubicBezTo>
                    <a:cubicBezTo>
                      <a:pt x="666" y="210"/>
                      <a:pt x="666" y="211"/>
                      <a:pt x="666" y="211"/>
                    </a:cubicBezTo>
                    <a:cubicBezTo>
                      <a:pt x="666" y="213"/>
                      <a:pt x="666" y="214"/>
                      <a:pt x="666" y="216"/>
                    </a:cubicBezTo>
                    <a:cubicBezTo>
                      <a:pt x="666" y="216"/>
                      <a:pt x="666" y="216"/>
                      <a:pt x="665" y="223"/>
                    </a:cubicBezTo>
                    <a:cubicBezTo>
                      <a:pt x="665" y="223"/>
                      <a:pt x="665" y="223"/>
                      <a:pt x="673" y="225"/>
                    </a:cubicBezTo>
                    <a:cubicBezTo>
                      <a:pt x="699" y="232"/>
                      <a:pt x="723" y="247"/>
                      <a:pt x="741" y="266"/>
                    </a:cubicBezTo>
                    <a:cubicBezTo>
                      <a:pt x="756" y="281"/>
                      <a:pt x="767" y="298"/>
                      <a:pt x="773" y="318"/>
                    </a:cubicBezTo>
                    <a:cubicBezTo>
                      <a:pt x="776" y="332"/>
                      <a:pt x="779" y="345"/>
                      <a:pt x="779" y="360"/>
                    </a:cubicBezTo>
                    <a:cubicBezTo>
                      <a:pt x="779" y="438"/>
                      <a:pt x="714" y="500"/>
                      <a:pt x="633" y="500"/>
                    </a:cubicBezTo>
                    <a:cubicBezTo>
                      <a:pt x="633" y="500"/>
                      <a:pt x="633" y="500"/>
                      <a:pt x="617" y="500"/>
                    </a:cubicBezTo>
                    <a:cubicBezTo>
                      <a:pt x="617" y="519"/>
                      <a:pt x="617" y="519"/>
                      <a:pt x="617" y="519"/>
                    </a:cubicBezTo>
                    <a:cubicBezTo>
                      <a:pt x="623" y="519"/>
                      <a:pt x="628" y="519"/>
                      <a:pt x="633" y="519"/>
                    </a:cubicBezTo>
                    <a:cubicBezTo>
                      <a:pt x="726" y="519"/>
                      <a:pt x="798" y="449"/>
                      <a:pt x="798" y="360"/>
                    </a:cubicBezTo>
                    <a:cubicBezTo>
                      <a:pt x="798" y="343"/>
                      <a:pt x="796" y="327"/>
                      <a:pt x="791" y="312"/>
                    </a:cubicBezTo>
                    <a:close/>
                  </a:path>
                </a:pathLst>
              </a:custGeom>
              <a:solidFill>
                <a:srgbClr val="0078D7"/>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3" name="TextBox 22"/>
              <p:cNvSpPr txBox="1"/>
              <p:nvPr/>
            </p:nvSpPr>
            <p:spPr>
              <a:xfrm>
                <a:off x="5722852" y="2969160"/>
                <a:ext cx="1354093" cy="1514518"/>
              </a:xfrm>
              <a:prstGeom prst="rect">
                <a:avLst/>
              </a:prstGeom>
              <a:noFill/>
            </p:spPr>
            <p:txBody>
              <a:bodyPr wrap="none" lIns="179285" tIns="143428" rIns="179285" bIns="143428" rtlCol="0" anchor="ctr" anchorCtr="0">
                <a:spAutoFit/>
              </a:bodyPr>
              <a:lstStyle/>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HTML</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CSS</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JS</a:t>
                </a:r>
              </a:p>
            </p:txBody>
          </p:sp>
          <p:sp>
            <p:nvSpPr>
              <p:cNvPr id="24" name="Freeform 23"/>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3087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en-US" dirty="0" smtClean="0"/>
              <a:t>Full access to the Universal </a:t>
            </a:r>
            <a:r>
              <a:rPr lang="en-US" dirty="0" smtClean="0"/>
              <a:t>Windows Platform</a:t>
            </a:r>
          </a:p>
          <a:p>
            <a:pPr lvl="1"/>
            <a:r>
              <a:rPr lang="en-US" dirty="0" smtClean="0"/>
              <a:t>Access rules managed thru app manifest</a:t>
            </a:r>
            <a:endParaRPr lang="en-US" dirty="0" smtClean="0"/>
          </a:p>
        </p:txBody>
      </p:sp>
      <p:pic>
        <p:nvPicPr>
          <p:cNvPr id="27" name="Picture 26"/>
          <p:cNvPicPr>
            <a:picLocks noChangeAspect="1"/>
          </p:cNvPicPr>
          <p:nvPr/>
        </p:nvPicPr>
        <p:blipFill>
          <a:blip r:embed="rId2"/>
          <a:stretch>
            <a:fillRect/>
          </a:stretch>
        </p:blipFill>
        <p:spPr>
          <a:xfrm>
            <a:off x="2765385" y="2563197"/>
            <a:ext cx="2699583" cy="1945803"/>
          </a:xfrm>
          <a:prstGeom prst="rect">
            <a:avLst/>
          </a:prstGeom>
        </p:spPr>
      </p:pic>
      <p:pic>
        <p:nvPicPr>
          <p:cNvPr id="29" name="Picture 28"/>
          <p:cNvPicPr>
            <a:picLocks noChangeAspect="1"/>
          </p:cNvPicPr>
          <p:nvPr/>
        </p:nvPicPr>
        <p:blipFill>
          <a:blip r:embed="rId3"/>
          <a:stretch>
            <a:fillRect/>
          </a:stretch>
        </p:blipFill>
        <p:spPr>
          <a:xfrm>
            <a:off x="1056000" y="2563197"/>
            <a:ext cx="1540666" cy="1945804"/>
          </a:xfrm>
          <a:prstGeom prst="rect">
            <a:avLst/>
          </a:prstGeom>
        </p:spPr>
      </p:pic>
      <p:pic>
        <p:nvPicPr>
          <p:cNvPr id="30" name="Picture 29"/>
          <p:cNvPicPr>
            <a:picLocks noChangeAspect="1"/>
          </p:cNvPicPr>
          <p:nvPr/>
        </p:nvPicPr>
        <p:blipFill>
          <a:blip r:embed="rId4"/>
          <a:stretch>
            <a:fillRect/>
          </a:stretch>
        </p:blipFill>
        <p:spPr>
          <a:xfrm>
            <a:off x="4541163" y="4695316"/>
            <a:ext cx="1847610" cy="1887089"/>
          </a:xfrm>
          <a:prstGeom prst="rect">
            <a:avLst/>
          </a:prstGeom>
        </p:spPr>
      </p:pic>
      <p:pic>
        <p:nvPicPr>
          <p:cNvPr id="31" name="Picture 30"/>
          <p:cNvPicPr>
            <a:picLocks noChangeAspect="1"/>
          </p:cNvPicPr>
          <p:nvPr/>
        </p:nvPicPr>
        <p:blipFill>
          <a:blip r:embed="rId5"/>
          <a:stretch>
            <a:fillRect/>
          </a:stretch>
        </p:blipFill>
        <p:spPr>
          <a:xfrm>
            <a:off x="5633687" y="2578861"/>
            <a:ext cx="2152236" cy="1878796"/>
          </a:xfrm>
          <a:prstGeom prst="rect">
            <a:avLst/>
          </a:prstGeom>
        </p:spPr>
      </p:pic>
      <p:pic>
        <p:nvPicPr>
          <p:cNvPr id="32" name="Picture 31"/>
          <p:cNvPicPr>
            <a:picLocks noChangeAspect="1"/>
          </p:cNvPicPr>
          <p:nvPr/>
        </p:nvPicPr>
        <p:blipFill rotWithShape="1">
          <a:blip r:embed="rId6"/>
          <a:srcRect l="-909" t="25314"/>
          <a:stretch/>
        </p:blipFill>
        <p:spPr>
          <a:xfrm>
            <a:off x="1056000" y="4621993"/>
            <a:ext cx="3287874" cy="1945803"/>
          </a:xfrm>
          <a:prstGeom prst="rect">
            <a:avLst/>
          </a:prstGeom>
        </p:spPr>
      </p:pic>
    </p:spTree>
    <p:extLst>
      <p:ext uri="{BB962C8B-B14F-4D97-AF65-F5344CB8AC3E}">
        <p14:creationId xmlns:p14="http://schemas.microsoft.com/office/powerpoint/2010/main" val="422412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03:</a:t>
            </a:r>
            <a:br>
              <a:rPr lang="en-US" dirty="0" smtClean="0"/>
            </a:br>
            <a:r>
              <a:rPr lang="en-US" dirty="0" smtClean="0"/>
              <a:t>Hosted Web App</a:t>
            </a:r>
            <a:endParaRPr lang="ru-RU" dirty="0"/>
          </a:p>
        </p:txBody>
      </p:sp>
    </p:spTree>
    <p:extLst>
      <p:ext uri="{BB962C8B-B14F-4D97-AF65-F5344CB8AC3E}">
        <p14:creationId xmlns:p14="http://schemas.microsoft.com/office/powerpoint/2010/main" val="145585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Resume</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829159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Resume</a:t>
            </a:r>
            <a:endParaRPr lang="ru-RU" dirty="0"/>
          </a:p>
        </p:txBody>
      </p:sp>
      <p:sp>
        <p:nvSpPr>
          <p:cNvPr id="4" name="Content Placeholder 3"/>
          <p:cNvSpPr>
            <a:spLocks noGrp="1"/>
          </p:cNvSpPr>
          <p:nvPr>
            <p:ph idx="1"/>
          </p:nvPr>
        </p:nvSpPr>
        <p:spPr/>
        <p:txBody>
          <a:bodyPr/>
          <a:lstStyle/>
          <a:p>
            <a:r>
              <a:rPr lang="en-US" dirty="0" smtClean="0"/>
              <a:t>Integrating web content</a:t>
            </a:r>
            <a:endParaRPr lang="ru-RU" dirty="0" smtClean="0"/>
          </a:p>
          <a:p>
            <a:pPr lvl="1"/>
            <a:r>
              <a:rPr lang="en-US" dirty="0" smtClean="0"/>
              <a:t>Use the most appropriate technology </a:t>
            </a:r>
            <a:br>
              <a:rPr lang="en-US" dirty="0" smtClean="0"/>
            </a:br>
            <a:r>
              <a:rPr lang="en-US" dirty="0" smtClean="0"/>
              <a:t>stack for each task</a:t>
            </a:r>
            <a:endParaRPr lang="ru-RU" dirty="0" smtClean="0"/>
          </a:p>
          <a:p>
            <a:pPr lvl="1"/>
            <a:endParaRPr lang="ru-RU" dirty="0"/>
          </a:p>
          <a:p>
            <a:r>
              <a:rPr lang="ru-RU" dirty="0" smtClean="0"/>
              <a:t>3 </a:t>
            </a:r>
            <a:r>
              <a:rPr lang="en-US" dirty="0" smtClean="0"/>
              <a:t>scenarios</a:t>
            </a:r>
            <a:endParaRPr lang="ru-RU" dirty="0" smtClean="0"/>
          </a:p>
          <a:p>
            <a:pPr lvl="1"/>
            <a:r>
              <a:rPr lang="en-US" dirty="0" smtClean="0"/>
              <a:t>C# + Web View (JS)</a:t>
            </a:r>
          </a:p>
          <a:p>
            <a:pPr lvl="1"/>
            <a:r>
              <a:rPr lang="en-US" dirty="0" smtClean="0"/>
              <a:t>Packaged App (JS) + WinRT Components (C#)</a:t>
            </a:r>
            <a:endParaRPr lang="ru-RU" dirty="0" smtClean="0"/>
          </a:p>
          <a:p>
            <a:pPr lvl="1"/>
            <a:r>
              <a:rPr lang="en-US" dirty="0" smtClean="0"/>
              <a:t>Hosted App (JS) </a:t>
            </a:r>
            <a:r>
              <a:rPr lang="en-US" dirty="0"/>
              <a:t>+ WinRT Components (C#)</a:t>
            </a:r>
            <a:endParaRPr lang="ru-RU" dirty="0" smtClean="0"/>
          </a:p>
          <a:p>
            <a:pPr lvl="1"/>
            <a:endParaRPr lang="ru-RU" dirty="0"/>
          </a:p>
          <a:p>
            <a:pPr lvl="1"/>
            <a:endParaRPr lang="ru-RU" dirty="0" smtClean="0"/>
          </a:p>
          <a:p>
            <a:endParaRPr lang="ru-RU" dirty="0"/>
          </a:p>
        </p:txBody>
      </p:sp>
    </p:spTree>
    <p:extLst>
      <p:ext uri="{BB962C8B-B14F-4D97-AF65-F5344CB8AC3E}">
        <p14:creationId xmlns:p14="http://schemas.microsoft.com/office/powerpoint/2010/main" val="326938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else you should learn</a:t>
            </a:r>
            <a:endParaRPr lang="ru-RU" dirty="0"/>
          </a:p>
        </p:txBody>
      </p:sp>
      <p:sp>
        <p:nvSpPr>
          <p:cNvPr id="4" name="Content Placeholder 3"/>
          <p:cNvSpPr>
            <a:spLocks noGrp="1"/>
          </p:cNvSpPr>
          <p:nvPr>
            <p:ph idx="1"/>
          </p:nvPr>
        </p:nvSpPr>
        <p:spPr/>
        <p:txBody>
          <a:bodyPr>
            <a:normAutofit/>
          </a:bodyPr>
          <a:lstStyle/>
          <a:p>
            <a:r>
              <a:rPr lang="en-US" dirty="0" smtClean="0"/>
              <a:t>Data transferring thru the network</a:t>
            </a:r>
            <a:endParaRPr lang="ru-RU" dirty="0" smtClean="0"/>
          </a:p>
          <a:p>
            <a:r>
              <a:rPr lang="en-US" dirty="0" err="1" smtClean="0"/>
              <a:t>WebAuthenticationBrocker</a:t>
            </a:r>
            <a:endParaRPr lang="ru-RU" dirty="0"/>
          </a:p>
          <a:p>
            <a:pPr lvl="1"/>
            <a:r>
              <a:rPr lang="en-US" dirty="0" smtClean="0"/>
              <a:t>Basic scenarios</a:t>
            </a:r>
            <a:r>
              <a:rPr lang="ru-RU" dirty="0" smtClean="0"/>
              <a:t>: </a:t>
            </a:r>
            <a:r>
              <a:rPr lang="en-US" dirty="0" smtClean="0"/>
              <a:t>OAuth </a:t>
            </a:r>
            <a:r>
              <a:rPr lang="en-US" dirty="0" err="1" smtClean="0"/>
              <a:t>etc</a:t>
            </a:r>
            <a:r>
              <a:rPr lang="ru-RU" dirty="0" smtClean="0"/>
              <a:t>.</a:t>
            </a:r>
            <a:endParaRPr lang="ru-RU" dirty="0"/>
          </a:p>
          <a:p>
            <a:r>
              <a:rPr lang="en-US" dirty="0" smtClean="0"/>
              <a:t>Apache Cordova</a:t>
            </a:r>
            <a:endParaRPr lang="ru-RU" dirty="0" smtClean="0"/>
          </a:p>
          <a:p>
            <a:pPr lvl="1"/>
            <a:r>
              <a:rPr lang="en-US" dirty="0" smtClean="0"/>
              <a:t>Packed App, Hosted App</a:t>
            </a:r>
            <a:r>
              <a:rPr lang="ru-RU" dirty="0" smtClean="0"/>
              <a:t> </a:t>
            </a:r>
            <a:r>
              <a:rPr lang="en-US" dirty="0" smtClean="0"/>
              <a:t>and</a:t>
            </a:r>
            <a:br>
              <a:rPr lang="en-US" dirty="0" smtClean="0"/>
            </a:br>
            <a:r>
              <a:rPr lang="en-US" smtClean="0"/>
              <a:t>cross-platform development</a:t>
            </a:r>
            <a:endParaRPr lang="ru-RU" dirty="0" smtClean="0"/>
          </a:p>
          <a:p>
            <a:pPr lvl="1"/>
            <a:endParaRPr lang="ru-RU" dirty="0" smtClean="0"/>
          </a:p>
          <a:p>
            <a:pPr lvl="1"/>
            <a:endParaRPr lang="ru-RU" dirty="0" smtClean="0"/>
          </a:p>
          <a:p>
            <a:endParaRPr lang="ru-RU" dirty="0"/>
          </a:p>
        </p:txBody>
      </p:sp>
    </p:spTree>
    <p:extLst>
      <p:ext uri="{BB962C8B-B14F-4D97-AF65-F5344CB8AC3E}">
        <p14:creationId xmlns:p14="http://schemas.microsoft.com/office/powerpoint/2010/main" val="256539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Contacts</a:t>
            </a:r>
            <a:endParaRPr lang="ru-RU" dirty="0"/>
          </a:p>
        </p:txBody>
      </p:sp>
      <p:sp>
        <p:nvSpPr>
          <p:cNvPr id="5" name="Объект 4"/>
          <p:cNvSpPr>
            <a:spLocks noGrp="1"/>
          </p:cNvSpPr>
          <p:nvPr>
            <p:ph idx="1"/>
          </p:nvPr>
        </p:nvSpPr>
        <p:spPr/>
        <p:txBody>
          <a:bodyPr/>
          <a:lstStyle/>
          <a:p>
            <a:r>
              <a:rPr lang="en-US" dirty="0" smtClean="0"/>
              <a:t>Konstantin Kichinsky</a:t>
            </a:r>
            <a:endParaRPr lang="ru-RU" dirty="0" smtClean="0"/>
          </a:p>
          <a:p>
            <a:pPr lvl="1"/>
            <a:r>
              <a:rPr lang="en-US" dirty="0" smtClean="0"/>
              <a:t>Microsoft</a:t>
            </a:r>
          </a:p>
          <a:p>
            <a:pPr lvl="1"/>
            <a:r>
              <a:rPr lang="en-US" dirty="0" smtClean="0"/>
              <a:t>konkich@microsoft.com &amp; @</a:t>
            </a:r>
            <a:r>
              <a:rPr lang="en-US" dirty="0" err="1" smtClean="0"/>
              <a:t>kichinsky</a:t>
            </a:r>
            <a:endParaRPr lang="ru-RU"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000" y="1747619"/>
            <a:ext cx="1922900" cy="1922900"/>
          </a:xfrm>
          <a:prstGeom prst="wedgeEllipseCallout">
            <a:avLst>
              <a:gd name="adj1" fmla="val -46497"/>
              <a:gd name="adj2" fmla="val 50046"/>
            </a:avLst>
          </a:prstGeom>
        </p:spPr>
      </p:pic>
    </p:spTree>
    <p:extLst>
      <p:ext uri="{BB962C8B-B14F-4D97-AF65-F5344CB8AC3E}">
        <p14:creationId xmlns:p14="http://schemas.microsoft.com/office/powerpoint/2010/main" val="422195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do I need web content inside my app</a:t>
            </a:r>
            <a:r>
              <a:rPr lang="ru-RU" dirty="0" smtClean="0"/>
              <a:t>?</a:t>
            </a:r>
            <a:endParaRPr lang="ru-RU" dirty="0"/>
          </a:p>
        </p:txBody>
      </p:sp>
      <p:sp>
        <p:nvSpPr>
          <p:cNvPr id="4" name="Content Placeholder 3"/>
          <p:cNvSpPr>
            <a:spLocks noGrp="1"/>
          </p:cNvSpPr>
          <p:nvPr>
            <p:ph idx="1"/>
          </p:nvPr>
        </p:nvSpPr>
        <p:spPr>
          <a:xfrm>
            <a:off x="1056000" y="1449000"/>
            <a:ext cx="10297800" cy="4860000"/>
          </a:xfrm>
        </p:spPr>
        <p:txBody>
          <a:bodyPr/>
          <a:lstStyle/>
          <a:p>
            <a:r>
              <a:rPr lang="en-US" dirty="0" smtClean="0"/>
              <a:t>Integrating local content</a:t>
            </a:r>
            <a:endParaRPr lang="ru-RU" dirty="0" smtClean="0"/>
          </a:p>
          <a:p>
            <a:pPr lvl="1"/>
            <a:r>
              <a:rPr lang="en-US" dirty="0" smtClean="0"/>
              <a:t>Ready to use assets </a:t>
            </a:r>
            <a:r>
              <a:rPr lang="ru-RU" dirty="0" smtClean="0"/>
              <a:t>(</a:t>
            </a:r>
            <a:r>
              <a:rPr lang="en-US" dirty="0" smtClean="0"/>
              <a:t>e.g. help resources</a:t>
            </a:r>
            <a:r>
              <a:rPr lang="ru-RU" dirty="0" smtClean="0"/>
              <a:t>).</a:t>
            </a:r>
            <a:endParaRPr lang="ru-RU" dirty="0" smtClean="0"/>
          </a:p>
          <a:p>
            <a:pPr lvl="1"/>
            <a:r>
              <a:rPr lang="en-US" dirty="0" smtClean="0"/>
              <a:t>HTML/CSS markup is easier (e.g. </a:t>
            </a:r>
            <a:r>
              <a:rPr lang="en-US" dirty="0" smtClean="0"/>
              <a:t>complex text</a:t>
            </a:r>
            <a:r>
              <a:rPr lang="ru-RU" dirty="0" smtClean="0"/>
              <a:t>).</a:t>
            </a:r>
            <a:endParaRPr lang="ru-RU" dirty="0" smtClean="0"/>
          </a:p>
          <a:p>
            <a:pPr lvl="1"/>
            <a:endParaRPr lang="ru-RU" dirty="0"/>
          </a:p>
        </p:txBody>
      </p:sp>
      <p:sp>
        <p:nvSpPr>
          <p:cNvPr id="5" name="Rectangle 4"/>
          <p:cNvSpPr/>
          <p:nvPr/>
        </p:nvSpPr>
        <p:spPr>
          <a:xfrm>
            <a:off x="1056000" y="306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23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23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486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34651" y="5589000"/>
            <a:ext cx="3080074" cy="369332"/>
          </a:xfrm>
          <a:prstGeom prst="rect">
            <a:avLst/>
          </a:prstGeom>
          <a:noFill/>
        </p:spPr>
        <p:txBody>
          <a:bodyPr wrap="none" rtlCol="0">
            <a:spAutoFit/>
          </a:bodyPr>
          <a:lstStyle/>
          <a:p>
            <a:r>
              <a:rPr lang="en-US" dirty="0" smtClean="0"/>
              <a:t>Local files from app package</a:t>
            </a:r>
            <a:endParaRPr lang="ru-RU" dirty="0"/>
          </a:p>
        </p:txBody>
      </p:sp>
    </p:spTree>
    <p:extLst>
      <p:ext uri="{BB962C8B-B14F-4D97-AF65-F5344CB8AC3E}">
        <p14:creationId xmlns:p14="http://schemas.microsoft.com/office/powerpoint/2010/main" val="3704159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a:t>
            </a:r>
            <a:r>
              <a:rPr lang="en-US" dirty="0"/>
              <a:t>do I need web content inside my app</a:t>
            </a:r>
            <a:r>
              <a:rPr lang="ru-RU" dirty="0"/>
              <a:t>?</a:t>
            </a:r>
            <a:endParaRPr lang="ru-RU" dirty="0"/>
          </a:p>
        </p:txBody>
      </p:sp>
      <p:sp>
        <p:nvSpPr>
          <p:cNvPr id="4" name="Content Placeholder 3"/>
          <p:cNvSpPr>
            <a:spLocks noGrp="1"/>
          </p:cNvSpPr>
          <p:nvPr>
            <p:ph idx="1"/>
          </p:nvPr>
        </p:nvSpPr>
        <p:spPr>
          <a:xfrm>
            <a:off x="1056000" y="1449000"/>
            <a:ext cx="10297800" cy="4860000"/>
          </a:xfrm>
        </p:spPr>
        <p:txBody>
          <a:bodyPr/>
          <a:lstStyle/>
          <a:p>
            <a:r>
              <a:rPr lang="en-US" dirty="0" smtClean="0"/>
              <a:t>Integrating web content</a:t>
            </a:r>
            <a:endParaRPr lang="ru-RU" dirty="0" smtClean="0"/>
          </a:p>
          <a:p>
            <a:pPr lvl="1"/>
            <a:r>
              <a:rPr lang="en-US" dirty="0" smtClean="0"/>
              <a:t>External content updated independently </a:t>
            </a:r>
            <a:r>
              <a:rPr lang="ru-RU" dirty="0" smtClean="0"/>
              <a:t/>
            </a:r>
            <a:br>
              <a:rPr lang="ru-RU" dirty="0" smtClean="0"/>
            </a:br>
            <a:r>
              <a:rPr lang="ru-RU" dirty="0" smtClean="0"/>
              <a:t>(</a:t>
            </a:r>
            <a:r>
              <a:rPr lang="en-US" dirty="0" smtClean="0"/>
              <a:t>e.g. app using agreement</a:t>
            </a:r>
            <a:r>
              <a:rPr lang="ru-RU" dirty="0" smtClean="0"/>
              <a:t>).</a:t>
            </a:r>
            <a:endParaRPr lang="ru-RU" dirty="0" smtClean="0"/>
          </a:p>
          <a:p>
            <a:pPr lvl="1"/>
            <a:r>
              <a:rPr lang="en-US" dirty="0" smtClean="0"/>
              <a:t>Authorization forms</a:t>
            </a:r>
            <a:endParaRPr lang="ru-RU" dirty="0"/>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847336" y="5769000"/>
            <a:ext cx="2177327" cy="369332"/>
          </a:xfrm>
          <a:prstGeom prst="rect">
            <a:avLst/>
          </a:prstGeom>
          <a:noFill/>
        </p:spPr>
        <p:txBody>
          <a:bodyPr wrap="none" rtlCol="0">
            <a:spAutoFit/>
          </a:bodyPr>
          <a:lstStyle/>
          <a:p>
            <a:r>
              <a:rPr lang="en-US" dirty="0" smtClean="0"/>
              <a:t>Pages from internet</a:t>
            </a:r>
            <a:endParaRPr lang="ru-RU" dirty="0"/>
          </a:p>
        </p:txBody>
      </p:sp>
    </p:spTree>
    <p:extLst>
      <p:ext uri="{BB962C8B-B14F-4D97-AF65-F5344CB8AC3E}">
        <p14:creationId xmlns:p14="http://schemas.microsoft.com/office/powerpoint/2010/main" val="169417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a:t>
            </a:r>
            <a:r>
              <a:rPr lang="en-US" dirty="0"/>
              <a:t>do I need web content inside my app</a:t>
            </a:r>
            <a:r>
              <a:rPr lang="ru-RU" dirty="0"/>
              <a:t>?</a:t>
            </a:r>
            <a:endParaRPr lang="ru-RU" dirty="0"/>
          </a:p>
        </p:txBody>
      </p:sp>
      <p:sp>
        <p:nvSpPr>
          <p:cNvPr id="4" name="Content Placeholder 3"/>
          <p:cNvSpPr>
            <a:spLocks noGrp="1"/>
          </p:cNvSpPr>
          <p:nvPr>
            <p:ph idx="1"/>
          </p:nvPr>
        </p:nvSpPr>
        <p:spPr>
          <a:xfrm>
            <a:off x="1056000" y="1449000"/>
            <a:ext cx="10297800" cy="4860000"/>
          </a:xfrm>
        </p:spPr>
        <p:txBody>
          <a:bodyPr/>
          <a:lstStyle/>
          <a:p>
            <a:r>
              <a:rPr lang="en-US" dirty="0" smtClean="0"/>
              <a:t>Using ready components</a:t>
            </a:r>
            <a:endParaRPr lang="ru-RU" dirty="0" smtClean="0"/>
          </a:p>
          <a:p>
            <a:pPr lvl="1"/>
            <a:r>
              <a:rPr lang="en-US" dirty="0" smtClean="0"/>
              <a:t>There are ready to use </a:t>
            </a:r>
            <a:br>
              <a:rPr lang="en-US" dirty="0" smtClean="0"/>
            </a:br>
            <a:r>
              <a:rPr lang="en-US" dirty="0" smtClean="0"/>
              <a:t>JS-libraries/frameworks</a:t>
            </a:r>
            <a:r>
              <a:rPr lang="ru-RU" dirty="0" smtClean="0"/>
              <a:t> </a:t>
            </a:r>
            <a:r>
              <a:rPr lang="en-US" dirty="0" smtClean="0"/>
              <a:t>for my task</a:t>
            </a:r>
            <a:r>
              <a:rPr lang="ru-RU" dirty="0" smtClean="0"/>
              <a:t/>
            </a:r>
            <a:br>
              <a:rPr lang="ru-RU" dirty="0" smtClean="0"/>
            </a:br>
            <a:r>
              <a:rPr lang="ru-RU" dirty="0" smtClean="0"/>
              <a:t>(</a:t>
            </a:r>
            <a:r>
              <a:rPr lang="en-US" dirty="0" smtClean="0"/>
              <a:t>e.g. maps</a:t>
            </a:r>
            <a:r>
              <a:rPr lang="ru-RU" dirty="0" smtClean="0"/>
              <a:t>).</a:t>
            </a:r>
            <a:endParaRPr lang="ru-RU" dirty="0" smtClean="0"/>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770684" y="5769000"/>
            <a:ext cx="2330638" cy="646331"/>
          </a:xfrm>
          <a:prstGeom prst="rect">
            <a:avLst/>
          </a:prstGeom>
          <a:noFill/>
        </p:spPr>
        <p:txBody>
          <a:bodyPr wrap="none" rtlCol="0">
            <a:spAutoFit/>
          </a:bodyPr>
          <a:lstStyle/>
          <a:p>
            <a:pPr algn="ctr"/>
            <a:r>
              <a:rPr lang="en-US" dirty="0" smtClean="0"/>
              <a:t>Local/External pages </a:t>
            </a:r>
            <a:br>
              <a:rPr lang="en-US" dirty="0" smtClean="0"/>
            </a:br>
            <a:r>
              <a:rPr lang="en-US" dirty="0" smtClean="0"/>
              <a:t>with JS-libraries</a:t>
            </a:r>
            <a:endParaRPr lang="ru-RU" dirty="0"/>
          </a:p>
        </p:txBody>
      </p:sp>
    </p:spTree>
    <p:extLst>
      <p:ext uri="{BB962C8B-B14F-4D97-AF65-F5344CB8AC3E}">
        <p14:creationId xmlns:p14="http://schemas.microsoft.com/office/powerpoint/2010/main" val="192077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a:t>
            </a:r>
            <a:r>
              <a:rPr lang="en-US" dirty="0" smtClean="0"/>
              <a:t>in</a:t>
            </a:r>
            <a:r>
              <a:rPr lang="ru-RU" dirty="0" smtClean="0"/>
              <a:t> </a:t>
            </a:r>
            <a:r>
              <a:rPr lang="en-US" dirty="0" smtClean="0"/>
              <a:t>XAML</a:t>
            </a:r>
            <a:endParaRPr lang="ru-RU" dirty="0"/>
          </a:p>
        </p:txBody>
      </p:sp>
      <p:sp>
        <p:nvSpPr>
          <p:cNvPr id="4" name="Content Placeholder 3"/>
          <p:cNvSpPr>
            <a:spLocks noGrp="1"/>
          </p:cNvSpPr>
          <p:nvPr>
            <p:ph idx="1"/>
          </p:nvPr>
        </p:nvSpPr>
        <p:spPr/>
        <p:txBody>
          <a:bodyPr/>
          <a:lstStyle/>
          <a:p>
            <a:r>
              <a:rPr lang="en-US" dirty="0" smtClean="0">
                <a:solidFill>
                  <a:schemeClr val="accent5">
                    <a:lumMod val="75000"/>
                  </a:schemeClr>
                </a:solidFill>
              </a:rPr>
              <a:t>&lt;!– </a:t>
            </a:r>
            <a:r>
              <a:rPr lang="en-US" dirty="0" smtClean="0">
                <a:solidFill>
                  <a:schemeClr val="accent5">
                    <a:lumMod val="75000"/>
                  </a:schemeClr>
                </a:solidFill>
              </a:rPr>
              <a:t>Files in app package. </a:t>
            </a:r>
            <a:r>
              <a:rPr lang="en-US" dirty="0">
                <a:solidFill>
                  <a:schemeClr val="accent5">
                    <a:lumMod val="75000"/>
                  </a:schemeClr>
                </a:solidFill>
              </a:rPr>
              <a:t>--&gt; </a:t>
            </a:r>
            <a:endParaRPr lang="en-US" dirty="0" smtClean="0">
              <a:solidFill>
                <a:schemeClr val="accent5">
                  <a:lumMod val="75000"/>
                </a:schemeClr>
              </a:solidFill>
            </a:endParaRPr>
          </a:p>
          <a:p>
            <a:r>
              <a:rPr lang="en-US" dirty="0" smtClean="0"/>
              <a:t>&lt;</a:t>
            </a:r>
            <a:r>
              <a:rPr lang="en-US" dirty="0" err="1"/>
              <a:t>WebView</a:t>
            </a:r>
            <a:r>
              <a:rPr lang="en-US" dirty="0"/>
              <a:t> x:Name="</a:t>
            </a:r>
            <a:r>
              <a:rPr lang="en-US" dirty="0" smtClean="0"/>
              <a:t>webView1" </a:t>
            </a:r>
          </a:p>
          <a:p>
            <a:r>
              <a:rPr lang="en-US" dirty="0"/>
              <a:t> </a:t>
            </a:r>
            <a:r>
              <a:rPr lang="en-US" dirty="0" smtClean="0"/>
              <a:t>    Source</a:t>
            </a:r>
            <a:r>
              <a:rPr lang="en-US" dirty="0"/>
              <a:t>=</a:t>
            </a:r>
            <a:r>
              <a:rPr lang="en-US" dirty="0">
                <a:solidFill>
                  <a:schemeClr val="accent4"/>
                </a:solidFill>
              </a:rPr>
              <a:t>"</a:t>
            </a:r>
            <a:r>
              <a:rPr lang="en-US" dirty="0" err="1">
                <a:solidFill>
                  <a:schemeClr val="accent4"/>
                </a:solidFill>
              </a:rPr>
              <a:t>ms</a:t>
            </a:r>
            <a:r>
              <a:rPr lang="en-US" dirty="0">
                <a:solidFill>
                  <a:schemeClr val="accent4"/>
                </a:solidFill>
              </a:rPr>
              <a:t>-appx-web:///help/about.html"</a:t>
            </a:r>
            <a:r>
              <a:rPr lang="en-US" dirty="0"/>
              <a:t>/&gt; </a:t>
            </a:r>
            <a:endParaRPr lang="en-US" dirty="0" smtClean="0"/>
          </a:p>
          <a:p>
            <a:endParaRPr lang="en-US" dirty="0" smtClean="0"/>
          </a:p>
          <a:p>
            <a:r>
              <a:rPr lang="en-US" dirty="0">
                <a:solidFill>
                  <a:schemeClr val="accent5">
                    <a:lumMod val="75000"/>
                  </a:schemeClr>
                </a:solidFill>
              </a:rPr>
              <a:t>&lt;!– </a:t>
            </a:r>
            <a:r>
              <a:rPr lang="en-US" dirty="0" smtClean="0">
                <a:solidFill>
                  <a:schemeClr val="accent5">
                    <a:lumMod val="75000"/>
                  </a:schemeClr>
                </a:solidFill>
              </a:rPr>
              <a:t>Files in local storage. </a:t>
            </a:r>
            <a:r>
              <a:rPr lang="en-US" dirty="0">
                <a:solidFill>
                  <a:schemeClr val="accent5">
                    <a:lumMod val="75000"/>
                  </a:schemeClr>
                </a:solidFill>
              </a:rPr>
              <a:t>--&gt; </a:t>
            </a:r>
          </a:p>
          <a:p>
            <a:r>
              <a:rPr lang="en-US" dirty="0"/>
              <a:t>&lt;</a:t>
            </a:r>
            <a:r>
              <a:rPr lang="en-US" dirty="0" err="1"/>
              <a:t>WebView</a:t>
            </a:r>
            <a:r>
              <a:rPr lang="en-US" dirty="0"/>
              <a:t> x:Name="webView2" </a:t>
            </a:r>
            <a:br>
              <a:rPr lang="en-US" dirty="0"/>
            </a:br>
            <a:r>
              <a:rPr lang="en-US" dirty="0"/>
              <a:t>         Source=</a:t>
            </a:r>
            <a:r>
              <a:rPr lang="en-US" dirty="0">
                <a:solidFill>
                  <a:schemeClr val="accent4"/>
                </a:solidFill>
              </a:rPr>
              <a:t>"</a:t>
            </a:r>
            <a:r>
              <a:rPr lang="en-US" dirty="0" err="1">
                <a:solidFill>
                  <a:schemeClr val="accent4"/>
                </a:solidFill>
              </a:rPr>
              <a:t>ms-appdata</a:t>
            </a:r>
            <a:r>
              <a:rPr lang="en-US" dirty="0">
                <a:solidFill>
                  <a:schemeClr val="accent4"/>
                </a:solidFill>
              </a:rPr>
              <a:t>:///local/intro/welcome.html"</a:t>
            </a:r>
            <a:r>
              <a:rPr lang="en-US" dirty="0"/>
              <a:t>/&gt; </a:t>
            </a:r>
          </a:p>
          <a:p>
            <a:endParaRPr lang="en-US" dirty="0"/>
          </a:p>
          <a:p>
            <a:r>
              <a:rPr lang="en-US" dirty="0">
                <a:solidFill>
                  <a:schemeClr val="accent5">
                    <a:lumMod val="75000"/>
                  </a:schemeClr>
                </a:solidFill>
              </a:rPr>
              <a:t>&lt;!– </a:t>
            </a:r>
            <a:r>
              <a:rPr lang="en-US" dirty="0" smtClean="0">
                <a:solidFill>
                  <a:schemeClr val="accent5">
                    <a:lumMod val="75000"/>
                  </a:schemeClr>
                </a:solidFill>
              </a:rPr>
              <a:t>Files from the web. </a:t>
            </a:r>
            <a:r>
              <a:rPr lang="en-US" dirty="0">
                <a:solidFill>
                  <a:schemeClr val="accent5">
                    <a:lumMod val="75000"/>
                  </a:schemeClr>
                </a:solidFill>
              </a:rPr>
              <a:t>--&gt; </a:t>
            </a:r>
          </a:p>
          <a:p>
            <a:r>
              <a:rPr lang="en-US" dirty="0"/>
              <a:t>&lt;</a:t>
            </a:r>
            <a:r>
              <a:rPr lang="en-US" dirty="0" err="1"/>
              <a:t>WebView</a:t>
            </a:r>
            <a:r>
              <a:rPr lang="en-US" dirty="0"/>
              <a:t> x:Name="webView3" </a:t>
            </a:r>
            <a:br>
              <a:rPr lang="en-US" dirty="0"/>
            </a:br>
            <a:r>
              <a:rPr lang="en-US" dirty="0"/>
              <a:t>         Source=</a:t>
            </a:r>
            <a:r>
              <a:rPr lang="en-US" dirty="0">
                <a:solidFill>
                  <a:schemeClr val="accent4"/>
                </a:solidFill>
              </a:rPr>
              <a:t>"http://www.contoso.com"</a:t>
            </a:r>
            <a:r>
              <a:rPr lang="en-US" dirty="0"/>
              <a:t>/&gt; </a:t>
            </a:r>
          </a:p>
          <a:p>
            <a:endParaRPr lang="ru-RU" dirty="0" smtClean="0"/>
          </a:p>
        </p:txBody>
      </p:sp>
    </p:spTree>
    <p:extLst>
      <p:ext uri="{BB962C8B-B14F-4D97-AF65-F5344CB8AC3E}">
        <p14:creationId xmlns:p14="http://schemas.microsoft.com/office/powerpoint/2010/main" val="3969655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a:t>
            </a:r>
            <a:r>
              <a:rPr lang="en-US" dirty="0" smtClean="0"/>
              <a:t>access from the code</a:t>
            </a:r>
            <a:endParaRPr lang="ru-RU" dirty="0"/>
          </a:p>
        </p:txBody>
      </p:sp>
      <p:sp>
        <p:nvSpPr>
          <p:cNvPr id="4" name="Content Placeholder 3"/>
          <p:cNvSpPr>
            <a:spLocks noGrp="1"/>
          </p:cNvSpPr>
          <p:nvPr>
            <p:ph idx="1"/>
          </p:nvPr>
        </p:nvSpPr>
        <p:spPr/>
        <p:txBody>
          <a:bodyPr>
            <a:normAutofit lnSpcReduction="10000"/>
          </a:bodyPr>
          <a:lstStyle/>
          <a:p>
            <a:r>
              <a:rPr lang="en-US" dirty="0">
                <a:solidFill>
                  <a:schemeClr val="accent5">
                    <a:lumMod val="75000"/>
                  </a:schemeClr>
                </a:solidFill>
              </a:rPr>
              <a:t>// </a:t>
            </a:r>
            <a:r>
              <a:rPr lang="en-US" dirty="0" smtClean="0">
                <a:solidFill>
                  <a:schemeClr val="accent5">
                    <a:lumMod val="75000"/>
                  </a:schemeClr>
                </a:solidFill>
              </a:rPr>
              <a:t>Page navigations</a:t>
            </a:r>
            <a:endParaRPr lang="ru-RU" dirty="0">
              <a:solidFill>
                <a:schemeClr val="accent5">
                  <a:lumMod val="75000"/>
                </a:schemeClr>
              </a:solidFill>
            </a:endParaRPr>
          </a:p>
          <a:p>
            <a:r>
              <a:rPr lang="en-US" dirty="0" smtClean="0"/>
              <a:t>webView1.Navigate</a:t>
            </a:r>
            <a:r>
              <a:rPr lang="en-US" dirty="0"/>
              <a:t>("</a:t>
            </a:r>
            <a:r>
              <a:rPr lang="en-US" dirty="0" err="1"/>
              <a:t>ms-appdata</a:t>
            </a:r>
            <a:r>
              <a:rPr lang="en-US" dirty="0"/>
              <a:t>:///local/intro/welcome.html</a:t>
            </a:r>
            <a:r>
              <a:rPr lang="en-US" dirty="0" smtClean="0"/>
              <a:t>");</a:t>
            </a:r>
            <a:endParaRPr lang="ru-RU" dirty="0" smtClean="0"/>
          </a:p>
          <a:p>
            <a:endParaRPr lang="ru-RU" dirty="0"/>
          </a:p>
          <a:p>
            <a:pPr>
              <a:lnSpc>
                <a:spcPct val="100000"/>
              </a:lnSpc>
            </a:pPr>
            <a:r>
              <a:rPr lang="en-US" dirty="0">
                <a:solidFill>
                  <a:schemeClr val="accent5">
                    <a:lumMod val="75000"/>
                  </a:schemeClr>
                </a:solidFill>
              </a:rPr>
              <a:t>// </a:t>
            </a:r>
            <a:r>
              <a:rPr lang="en-US" dirty="0" smtClean="0">
                <a:solidFill>
                  <a:schemeClr val="accent5">
                    <a:lumMod val="75000"/>
                  </a:schemeClr>
                </a:solidFill>
              </a:rPr>
              <a:t>Events processing</a:t>
            </a:r>
            <a:endParaRPr lang="ru-RU" dirty="0">
              <a:solidFill>
                <a:schemeClr val="accent5">
                  <a:lumMod val="75000"/>
                </a:schemeClr>
              </a:solidFill>
            </a:endParaRPr>
          </a:p>
          <a:p>
            <a:r>
              <a:rPr lang="en-US" dirty="0"/>
              <a:t>webView1.DOMContentLoaded += webView1_DOMContentLoaded;</a:t>
            </a:r>
          </a:p>
          <a:p>
            <a:endParaRPr lang="en-US" dirty="0"/>
          </a:p>
          <a:p>
            <a:r>
              <a:rPr lang="en-US" dirty="0"/>
              <a:t>private void webView1_DOMContentLoaded(</a:t>
            </a:r>
            <a:r>
              <a:rPr lang="en-US" dirty="0" err="1"/>
              <a:t>WebView</a:t>
            </a:r>
            <a:r>
              <a:rPr lang="en-US" dirty="0"/>
              <a:t> sender, </a:t>
            </a:r>
            <a:r>
              <a:rPr lang="en-US" dirty="0" err="1"/>
              <a:t>WebViewDOMContentLoadedEventArgs</a:t>
            </a:r>
            <a:r>
              <a:rPr lang="en-US" dirty="0"/>
              <a:t> </a:t>
            </a:r>
            <a:r>
              <a:rPr lang="en-US" dirty="0" err="1"/>
              <a:t>args</a:t>
            </a:r>
            <a:r>
              <a:rPr lang="en-US" dirty="0"/>
              <a:t>)</a:t>
            </a:r>
          </a:p>
          <a:p>
            <a:r>
              <a:rPr lang="en-US" dirty="0"/>
              <a:t>{</a:t>
            </a:r>
          </a:p>
          <a:p>
            <a:r>
              <a:rPr lang="en-US" dirty="0"/>
              <a:t>    // Show status.</a:t>
            </a:r>
          </a:p>
          <a:p>
            <a:r>
              <a:rPr lang="en-US" dirty="0"/>
              <a:t>    if (</a:t>
            </a:r>
            <a:r>
              <a:rPr lang="en-US" dirty="0" err="1"/>
              <a:t>args.Uri</a:t>
            </a:r>
            <a:r>
              <a:rPr lang="en-US" dirty="0"/>
              <a:t> != null)</a:t>
            </a:r>
          </a:p>
          <a:p>
            <a:r>
              <a:rPr lang="en-US" dirty="0"/>
              <a:t>    {</a:t>
            </a:r>
          </a:p>
          <a:p>
            <a:r>
              <a:rPr lang="en-US" dirty="0"/>
              <a:t>        </a:t>
            </a:r>
            <a:r>
              <a:rPr lang="en-US" dirty="0" err="1"/>
              <a:t>statusTextBlock.Text</a:t>
            </a:r>
            <a:r>
              <a:rPr lang="en-US" dirty="0"/>
              <a:t> = "Content for " + </a:t>
            </a:r>
            <a:r>
              <a:rPr lang="ru-RU" dirty="0" smtClean="0"/>
              <a:t/>
            </a:r>
            <a:br>
              <a:rPr lang="ru-RU" dirty="0" smtClean="0"/>
            </a:br>
            <a:r>
              <a:rPr lang="ru-RU" dirty="0" smtClean="0"/>
              <a:t>	 </a:t>
            </a:r>
            <a:r>
              <a:rPr lang="en-US" dirty="0" err="1" smtClean="0"/>
              <a:t>args.Uri.ToString</a:t>
            </a:r>
            <a:r>
              <a:rPr lang="en-US" dirty="0"/>
              <a:t>() + </a:t>
            </a:r>
            <a:r>
              <a:rPr lang="ru-RU" dirty="0" smtClean="0"/>
              <a:t/>
            </a:r>
            <a:br>
              <a:rPr lang="ru-RU" dirty="0" smtClean="0"/>
            </a:br>
            <a:r>
              <a:rPr lang="ru-RU" dirty="0" smtClean="0"/>
              <a:t>	</a:t>
            </a:r>
            <a:r>
              <a:rPr lang="en-US" dirty="0" smtClean="0"/>
              <a:t>" </a:t>
            </a:r>
            <a:r>
              <a:rPr lang="en-US" dirty="0"/>
              <a:t>has finished loading";</a:t>
            </a:r>
          </a:p>
          <a:p>
            <a:r>
              <a:rPr lang="en-US" dirty="0"/>
              <a:t>    }</a:t>
            </a:r>
          </a:p>
          <a:p>
            <a:r>
              <a:rPr lang="en-US" dirty="0"/>
              <a:t>}</a:t>
            </a:r>
          </a:p>
          <a:p>
            <a:endParaRPr lang="ru-RU" dirty="0" smtClean="0"/>
          </a:p>
        </p:txBody>
      </p:sp>
    </p:spTree>
    <p:extLst>
      <p:ext uri="{BB962C8B-B14F-4D97-AF65-F5344CB8AC3E}">
        <p14:creationId xmlns:p14="http://schemas.microsoft.com/office/powerpoint/2010/main" val="189070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en-US" dirty="0"/>
              <a:t>1</a:t>
            </a:r>
            <a:r>
              <a:rPr lang="en-US" dirty="0" smtClean="0"/>
              <a:t>:</a:t>
            </a:r>
            <a:br>
              <a:rPr lang="en-US" dirty="0" smtClean="0"/>
            </a:br>
            <a:r>
              <a:rPr lang="en-US" dirty="0" smtClean="0"/>
              <a:t>Intro into </a:t>
            </a:r>
            <a:br>
              <a:rPr lang="en-US" dirty="0" smtClean="0"/>
            </a:br>
            <a:r>
              <a:rPr lang="en-US" dirty="0" err="1" smtClean="0"/>
              <a:t>WebView</a:t>
            </a:r>
            <a:endParaRPr lang="ru-RU" dirty="0"/>
          </a:p>
        </p:txBody>
      </p:sp>
    </p:spTree>
    <p:extLst>
      <p:ext uri="{BB962C8B-B14F-4D97-AF65-F5344CB8AC3E}">
        <p14:creationId xmlns:p14="http://schemas.microsoft.com/office/powerpoint/2010/main" val="43025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108457" y="2838672"/>
            <a:ext cx="6167059" cy="3406412"/>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70" y="4329000"/>
            <a:ext cx="865884" cy="939070"/>
          </a:xfrm>
          <a:prstGeom prst="rect">
            <a:avLst/>
          </a:prstGeom>
        </p:spPr>
      </p:pic>
      <p:sp>
        <p:nvSpPr>
          <p:cNvPr id="6" name="Title 5"/>
          <p:cNvSpPr>
            <a:spLocks noGrp="1"/>
          </p:cNvSpPr>
          <p:nvPr>
            <p:ph type="title"/>
          </p:nvPr>
        </p:nvSpPr>
        <p:spPr/>
        <p:txBody>
          <a:bodyPr/>
          <a:lstStyle/>
          <a:p>
            <a:r>
              <a:rPr lang="en-US" dirty="0" smtClean="0"/>
              <a:t>What is inside </a:t>
            </a:r>
            <a:r>
              <a:rPr lang="en-US" dirty="0" err="1" smtClean="0"/>
              <a:t>WebView</a:t>
            </a:r>
            <a:r>
              <a:rPr lang="en-US" dirty="0"/>
              <a:t>?</a:t>
            </a:r>
            <a:endParaRPr lang="ru-RU" dirty="0"/>
          </a:p>
        </p:txBody>
      </p:sp>
      <p:sp>
        <p:nvSpPr>
          <p:cNvPr id="4" name="Content Placeholder 3"/>
          <p:cNvSpPr>
            <a:spLocks noGrp="1"/>
          </p:cNvSpPr>
          <p:nvPr>
            <p:ph idx="1"/>
          </p:nvPr>
        </p:nvSpPr>
        <p:spPr>
          <a:xfrm>
            <a:off x="1056000" y="1449000"/>
            <a:ext cx="10297800" cy="4860000"/>
          </a:xfrm>
        </p:spPr>
        <p:txBody>
          <a:bodyPr/>
          <a:lstStyle/>
          <a:p>
            <a:r>
              <a:rPr lang="en-US" dirty="0" smtClean="0"/>
              <a:t>The new engine shared with Microsoft </a:t>
            </a:r>
            <a:r>
              <a:rPr lang="en-US" dirty="0" smtClean="0"/>
              <a:t>Edge</a:t>
            </a:r>
            <a:endParaRPr lang="ru-RU" dirty="0" smtClean="0"/>
          </a:p>
          <a:p>
            <a:pPr lvl="1"/>
            <a:r>
              <a:rPr lang="en-US" dirty="0" err="1" smtClean="0"/>
              <a:t>EdgeHTML</a:t>
            </a:r>
            <a:r>
              <a:rPr lang="ru-RU" dirty="0" smtClean="0"/>
              <a:t/>
            </a:r>
            <a:br>
              <a:rPr lang="ru-RU" dirty="0" smtClean="0"/>
            </a:br>
            <a:r>
              <a:rPr lang="en-US" dirty="0" smtClean="0"/>
              <a:t>Chakra</a:t>
            </a:r>
            <a:endParaRPr lang="ru-RU" dirty="0" smtClean="0"/>
          </a:p>
        </p:txBody>
      </p:sp>
      <p:sp>
        <p:nvSpPr>
          <p:cNvPr id="7" name="TextBox 6"/>
          <p:cNvSpPr txBox="1"/>
          <p:nvPr/>
        </p:nvSpPr>
        <p:spPr>
          <a:xfrm>
            <a:off x="1169744" y="3187260"/>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pic>
        <p:nvPicPr>
          <p:cNvPr id="12" name="Picture 11"/>
          <p:cNvPicPr>
            <a:picLocks noChangeAspect="1"/>
          </p:cNvPicPr>
          <p:nvPr/>
        </p:nvPicPr>
        <p:blipFill>
          <a:blip r:embed="rId4"/>
          <a:stretch>
            <a:fillRect/>
          </a:stretch>
        </p:blipFill>
        <p:spPr>
          <a:xfrm>
            <a:off x="1113126" y="3075453"/>
            <a:ext cx="6161676" cy="3169631"/>
          </a:xfrm>
          <a:prstGeom prst="rect">
            <a:avLst/>
          </a:prstGeom>
        </p:spPr>
      </p:pic>
      <p:sp>
        <p:nvSpPr>
          <p:cNvPr id="14" name="TextBox 13"/>
          <p:cNvSpPr txBox="1"/>
          <p:nvPr/>
        </p:nvSpPr>
        <p:spPr>
          <a:xfrm>
            <a:off x="1113665" y="3249000"/>
            <a:ext cx="3074561" cy="2996084"/>
          </a:xfrm>
          <a:prstGeom prst="rect">
            <a:avLst/>
          </a:prstGeom>
          <a:solidFill>
            <a:schemeClr val="tx1">
              <a:lumMod val="50000"/>
              <a:lumOff val="50000"/>
            </a:schemeClr>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EdgeHTML.dll</a:t>
            </a:r>
          </a:p>
        </p:txBody>
      </p:sp>
      <p:sp>
        <p:nvSpPr>
          <p:cNvPr id="15" name="TextBox 14"/>
          <p:cNvSpPr txBox="1"/>
          <p:nvPr/>
        </p:nvSpPr>
        <p:spPr>
          <a:xfrm>
            <a:off x="4188940" y="3249000"/>
            <a:ext cx="3086219" cy="2996084"/>
          </a:xfrm>
          <a:prstGeom prst="rect">
            <a:avLst/>
          </a:prstGeom>
          <a:solidFill>
            <a:schemeClr val="accent1"/>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Chakra</a:t>
            </a:r>
          </a:p>
        </p:txBody>
      </p:sp>
    </p:spTree>
    <p:extLst>
      <p:ext uri="{BB962C8B-B14F-4D97-AF65-F5344CB8AC3E}">
        <p14:creationId xmlns:p14="http://schemas.microsoft.com/office/powerpoint/2010/main" val="1111038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0"/>
                                        </p:tgtEl>
                                        <p:attrNameLst>
                                          <p:attrName>ppt_x</p:attrName>
                                        </p:attrNameLst>
                                      </p:cBhvr>
                                      <p:tavLst>
                                        <p:tav tm="0">
                                          <p:val>
                                            <p:strVal val="ppt_x"/>
                                          </p:val>
                                        </p:tav>
                                        <p:tav tm="100000">
                                          <p:val>
                                            <p:strVal val="0-ppt_w/2"/>
                                          </p:val>
                                        </p:tav>
                                      </p:tavLst>
                                    </p:anim>
                                    <p:anim calcmode="lin" valueType="num">
                                      <p:cBhvr additive="base">
                                        <p:cTn id="17" dur="500"/>
                                        <p:tgtEl>
                                          <p:spTgt spid="10"/>
                                        </p:tgtEl>
                                        <p:attrNameLst>
                                          <p:attrName>ppt_y</p:attrName>
                                        </p:attrNameLst>
                                      </p:cBhvr>
                                      <p:tavLst>
                                        <p:tav tm="0">
                                          <p:val>
                                            <p:strVal val="ppt_y"/>
                                          </p:val>
                                        </p:tav>
                                        <p:tav tm="100000">
                                          <p:val>
                                            <p:strVal val="ppt_y"/>
                                          </p:val>
                                        </p:tav>
                                      </p:tavLst>
                                    </p:anim>
                                    <p:set>
                                      <p:cBhvr>
                                        <p:cTn id="18" dur="1" fill="hold">
                                          <p:stCondLst>
                                            <p:cond delay="499"/>
                                          </p:stCondLst>
                                        </p:cTn>
                                        <p:tgtEl>
                                          <p:spTgt spid="10"/>
                                        </p:tgtEl>
                                        <p:attrNameLst>
                                          <p:attrName>style.visibility</p:attrName>
                                        </p:attrNameLst>
                                      </p:cBhvr>
                                      <p:to>
                                        <p:strVal val="hidden"/>
                                      </p:to>
                                    </p:set>
                                  </p:childTnLst>
                                </p:cTn>
                              </p:par>
                              <p:par>
                                <p:cTn id="19" presetID="2" presetClass="entr" presetSubtype="2" fill="hold" nodeType="withEffect">
                                  <p:stCondLst>
                                    <p:cond delay="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Interactin</a:t>
            </a:r>
            <a:r>
              <a:rPr lang="en-US" dirty="0" smtClean="0"/>
              <a:t>g with code inside </a:t>
            </a:r>
            <a:r>
              <a:rPr lang="en-US" dirty="0" err="1" smtClean="0"/>
              <a:t>WebView</a:t>
            </a:r>
            <a:endParaRPr lang="ru-RU" dirty="0"/>
          </a:p>
        </p:txBody>
      </p:sp>
      <p:sp>
        <p:nvSpPr>
          <p:cNvPr id="4" name="Content Placeholder 3"/>
          <p:cNvSpPr>
            <a:spLocks noGrp="1"/>
          </p:cNvSpPr>
          <p:nvPr>
            <p:ph idx="1"/>
          </p:nvPr>
        </p:nvSpPr>
        <p:spPr/>
        <p:txBody>
          <a:bodyPr>
            <a:normAutofit/>
          </a:bodyPr>
          <a:lstStyle/>
          <a:p>
            <a:r>
              <a:rPr lang="en-US" dirty="0" err="1" smtClean="0"/>
              <a:t>InvokeScriptAsync</a:t>
            </a:r>
            <a:endParaRPr lang="en-US" dirty="0" smtClean="0"/>
          </a:p>
          <a:p>
            <a:pPr lvl="1"/>
            <a:r>
              <a:rPr lang="en-US" dirty="0" smtClean="0"/>
              <a:t>From</a:t>
            </a:r>
            <a:r>
              <a:rPr lang="ru-RU" dirty="0" smtClean="0"/>
              <a:t> </a:t>
            </a:r>
            <a:r>
              <a:rPr lang="en-US" dirty="0" smtClean="0"/>
              <a:t>C# </a:t>
            </a:r>
            <a:r>
              <a:rPr lang="en-US" dirty="0" smtClean="0"/>
              <a:t>to</a:t>
            </a:r>
            <a:r>
              <a:rPr lang="ru-RU" dirty="0" smtClean="0"/>
              <a:t> </a:t>
            </a:r>
            <a:r>
              <a:rPr lang="en-US" dirty="0" smtClean="0"/>
              <a:t>JS </a:t>
            </a:r>
            <a:r>
              <a:rPr lang="ru-RU" dirty="0" smtClean="0"/>
              <a:t>– </a:t>
            </a:r>
            <a:r>
              <a:rPr lang="en-US" dirty="0" smtClean="0"/>
              <a:t>invoking a method</a:t>
            </a:r>
            <a:endParaRPr lang="ru-RU" dirty="0" smtClean="0"/>
          </a:p>
          <a:p>
            <a:r>
              <a:rPr lang="en-US" dirty="0" err="1" smtClean="0"/>
              <a:t>window.external.notify</a:t>
            </a:r>
            <a:r>
              <a:rPr lang="ru-RU" dirty="0" smtClean="0"/>
              <a:t> + </a:t>
            </a:r>
            <a:r>
              <a:rPr lang="en-US" dirty="0" err="1" smtClean="0"/>
              <a:t>ScriptNotify</a:t>
            </a:r>
            <a:endParaRPr lang="en-US" dirty="0" smtClean="0"/>
          </a:p>
          <a:p>
            <a:pPr lvl="1"/>
            <a:r>
              <a:rPr lang="en-US" dirty="0" smtClean="0"/>
              <a:t>From</a:t>
            </a:r>
            <a:r>
              <a:rPr lang="ru-RU" dirty="0" smtClean="0"/>
              <a:t> </a:t>
            </a:r>
            <a:r>
              <a:rPr lang="en-US" dirty="0" smtClean="0"/>
              <a:t>JS </a:t>
            </a:r>
            <a:r>
              <a:rPr lang="en-US" dirty="0" smtClean="0"/>
              <a:t>to</a:t>
            </a:r>
            <a:r>
              <a:rPr lang="ru-RU" dirty="0" smtClean="0"/>
              <a:t> </a:t>
            </a:r>
            <a:r>
              <a:rPr lang="en-US" dirty="0" smtClean="0"/>
              <a:t>C# </a:t>
            </a:r>
            <a:r>
              <a:rPr lang="ru-RU" dirty="0" smtClean="0"/>
              <a:t>-- </a:t>
            </a:r>
            <a:r>
              <a:rPr lang="en-US" dirty="0" smtClean="0"/>
              <a:t>notifying with some data</a:t>
            </a:r>
            <a:endParaRPr lang="ru-RU" dirty="0" smtClean="0"/>
          </a:p>
          <a:p>
            <a:r>
              <a:rPr lang="en-US" dirty="0" err="1" smtClean="0"/>
              <a:t>AddWebAllowedObject</a:t>
            </a:r>
            <a:endParaRPr lang="en-US" dirty="0" smtClean="0"/>
          </a:p>
          <a:p>
            <a:pPr lvl="1"/>
            <a:r>
              <a:rPr lang="en-US" dirty="0" smtClean="0"/>
              <a:t>Passing a</a:t>
            </a:r>
            <a:r>
              <a:rPr lang="ru-RU" dirty="0" smtClean="0"/>
              <a:t> </a:t>
            </a:r>
            <a:r>
              <a:rPr lang="en-US" dirty="0" smtClean="0"/>
              <a:t>WinRT-object</a:t>
            </a:r>
            <a:r>
              <a:rPr lang="ru-RU" dirty="0" smtClean="0"/>
              <a:t> </a:t>
            </a:r>
            <a:r>
              <a:rPr lang="en-US" dirty="0" smtClean="0"/>
              <a:t>from</a:t>
            </a:r>
            <a:r>
              <a:rPr lang="ru-RU" dirty="0" smtClean="0"/>
              <a:t> </a:t>
            </a:r>
            <a:r>
              <a:rPr lang="en-US" dirty="0" smtClean="0"/>
              <a:t>C#</a:t>
            </a:r>
            <a:r>
              <a:rPr lang="ru-RU" dirty="0" smtClean="0"/>
              <a:t> </a:t>
            </a:r>
            <a:r>
              <a:rPr lang="en-US" dirty="0" smtClean="0"/>
              <a:t>to</a:t>
            </a:r>
            <a:r>
              <a:rPr lang="ru-RU" dirty="0" smtClean="0"/>
              <a:t> </a:t>
            </a:r>
            <a:r>
              <a:rPr lang="en-US" dirty="0" smtClean="0"/>
              <a:t>JS</a:t>
            </a:r>
          </a:p>
          <a:p>
            <a:pPr lvl="1"/>
            <a:r>
              <a:rPr lang="en-US" dirty="0" smtClean="0"/>
              <a:t>Requires managing access policies</a:t>
            </a:r>
            <a:endParaRPr lang="ru-RU" dirty="0"/>
          </a:p>
        </p:txBody>
      </p:sp>
    </p:spTree>
    <p:extLst>
      <p:ext uri="{BB962C8B-B14F-4D97-AF65-F5344CB8AC3E}">
        <p14:creationId xmlns:p14="http://schemas.microsoft.com/office/powerpoint/2010/main" val="172110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3569</TotalTime>
  <Words>470</Words>
  <Application>Microsoft Office PowerPoint</Application>
  <PresentationFormat>Widescreen</PresentationFormat>
  <Paragraphs>120</Paragraphs>
  <Slides>19</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 Development  for Windows Platform for Beginners  Lection 8: Integrating Web Content</vt:lpstr>
      <vt:lpstr>Why do I need web content inside my app?</vt:lpstr>
      <vt:lpstr>Why do I need web content inside my app?</vt:lpstr>
      <vt:lpstr>Why do I need web content inside my app?</vt:lpstr>
      <vt:lpstr>WebView in XAML</vt:lpstr>
      <vt:lpstr>WebView access from the code</vt:lpstr>
      <vt:lpstr>DEMO 01: Intro into  WebView</vt:lpstr>
      <vt:lpstr>What is inside WebView?</vt:lpstr>
      <vt:lpstr>Interacting with code inside WebView</vt:lpstr>
      <vt:lpstr>DEMO 02: Interacting with  WebView</vt:lpstr>
      <vt:lpstr>The next level</vt:lpstr>
      <vt:lpstr>Hosted Web App</vt:lpstr>
      <vt:lpstr>Hosted Web App</vt:lpstr>
      <vt:lpstr>DEMO 03: Hosted Web App</vt:lpstr>
      <vt:lpstr>Resume</vt:lpstr>
      <vt:lpstr>Resume</vt:lpstr>
      <vt:lpstr>What else you should learn</vt:lpstr>
      <vt:lpstr>Contacts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Konstantin Kichinsky</cp:lastModifiedBy>
  <cp:revision>136</cp:revision>
  <dcterms:created xsi:type="dcterms:W3CDTF">2013-05-05T18:28:09Z</dcterms:created>
  <dcterms:modified xsi:type="dcterms:W3CDTF">2015-12-06T17:45:44Z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