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7"/>
  </p:notesMasterIdLst>
  <p:handoutMasterIdLst>
    <p:handoutMasterId r:id="rId28"/>
  </p:handoutMasterIdLst>
  <p:sldIdLst>
    <p:sldId id="272" r:id="rId8"/>
    <p:sldId id="327" r:id="rId9"/>
    <p:sldId id="332" r:id="rId10"/>
    <p:sldId id="346" r:id="rId11"/>
    <p:sldId id="315" r:id="rId12"/>
    <p:sldId id="312" r:id="rId13"/>
    <p:sldId id="333" r:id="rId14"/>
    <p:sldId id="334" r:id="rId15"/>
    <p:sldId id="335" r:id="rId16"/>
    <p:sldId id="337" r:id="rId17"/>
    <p:sldId id="340" r:id="rId18"/>
    <p:sldId id="341" r:id="rId19"/>
    <p:sldId id="342" r:id="rId20"/>
    <p:sldId id="343" r:id="rId21"/>
    <p:sldId id="344" r:id="rId22"/>
    <p:sldId id="345" r:id="rId23"/>
    <p:sldId id="326" r:id="rId24"/>
    <p:sldId id="300" r:id="rId25"/>
    <p:sldId id="30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11:57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smtClean="0"/>
              <a:t/>
            </a:r>
            <a:br>
              <a:rPr lang="ru-RU" sz="4000" smtClean="0"/>
            </a:br>
            <a:r>
              <a:rPr lang="ru-RU" sz="4000" smtClean="0"/>
              <a:t>Модуль 3</a:t>
            </a:r>
            <a:r>
              <a:rPr lang="ru-RU" sz="4000" dirty="0" smtClean="0"/>
              <a:t>: Навигация между страницами</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00" y="369000"/>
            <a:ext cx="10837800" cy="720000"/>
          </a:xfrm>
        </p:spPr>
        <p:txBody>
          <a:bodyPr/>
          <a:lstStyle/>
          <a:p>
            <a:r>
              <a:rPr lang="ru-RU" dirty="0" smtClean="0"/>
              <a:t>Обратная навигация</a:t>
            </a:r>
            <a:endParaRPr lang="en-US" dirty="0"/>
          </a:p>
        </p:txBody>
      </p:sp>
      <p:sp>
        <p:nvSpPr>
          <p:cNvPr id="3" name="Content Placeholder 2"/>
          <p:cNvSpPr>
            <a:spLocks noGrp="1"/>
          </p:cNvSpPr>
          <p:nvPr>
            <p:ph idx="1"/>
          </p:nvPr>
        </p:nvSpPr>
        <p:spPr>
          <a:xfrm>
            <a:off x="554718" y="1449000"/>
            <a:ext cx="7903576" cy="4860000"/>
          </a:xfrm>
        </p:spPr>
        <p:txBody>
          <a:bodyPr/>
          <a:lstStyle/>
          <a:p>
            <a:r>
              <a:rPr lang="ru-RU" dirty="0" smtClean="0"/>
              <a:t>Нажатие кнопки </a:t>
            </a:r>
            <a:r>
              <a:rPr lang="en-US" dirty="0" smtClean="0"/>
              <a:t>back </a:t>
            </a:r>
            <a:r>
              <a:rPr lang="ru-RU" dirty="0" smtClean="0"/>
              <a:t>перемещает нас на предыдущую страницу в стеке навигации, затем на предыдущее приложение</a:t>
            </a:r>
            <a:endParaRPr lang="en-US" dirty="0" smtClean="0"/>
          </a:p>
          <a:p>
            <a:pPr lvl="1"/>
            <a:r>
              <a:rPr lang="ru-RU" dirty="0" smtClean="0"/>
              <a:t>Та же логика, что в </a:t>
            </a:r>
            <a:r>
              <a:rPr lang="en-US" dirty="0" smtClean="0"/>
              <a:t>Windows Phone </a:t>
            </a:r>
            <a:r>
              <a:rPr lang="en-US" dirty="0"/>
              <a:t>8.1</a:t>
            </a:r>
          </a:p>
          <a:p>
            <a:r>
              <a:rPr lang="ru-RU" dirty="0" smtClean="0"/>
              <a:t>Уход из приложения по </a:t>
            </a:r>
            <a:r>
              <a:rPr lang="en-US" dirty="0" smtClean="0"/>
              <a:t>back </a:t>
            </a:r>
            <a:r>
              <a:rPr lang="ru-RU" dirty="0" smtClean="0"/>
              <a:t>не закрывает его, а приостанавливает</a:t>
            </a:r>
            <a:endParaRPr lang="en-US" dirty="0" smtClean="0"/>
          </a:p>
          <a:p>
            <a:r>
              <a:rPr lang="ru-RU" dirty="0" smtClean="0"/>
              <a:t>Для планшетов в </a:t>
            </a:r>
            <a:r>
              <a:rPr lang="en-US" dirty="0" smtClean="0"/>
              <a:t>split screen </a:t>
            </a:r>
            <a:r>
              <a:rPr lang="ru-RU" dirty="0" smtClean="0"/>
              <a:t>поддерживается два стека навигации</a:t>
            </a:r>
            <a:endParaRPr lang="en-US" dirty="0" smtClean="0"/>
          </a:p>
          <a:p>
            <a:pPr lvl="1"/>
            <a:endParaRPr lang="en-US" dirty="0" smtClean="0"/>
          </a:p>
          <a:p>
            <a:endParaRPr lang="en-US" dirty="0"/>
          </a:p>
        </p:txBody>
      </p:sp>
    </p:spTree>
    <p:extLst>
      <p:ext uri="{BB962C8B-B14F-4D97-AF65-F5344CB8AC3E}">
        <p14:creationId xmlns:p14="http://schemas.microsoft.com/office/powerpoint/2010/main" val="20653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smtClean="0"/>
              <a:t>Обработка перехода назад</a:t>
            </a:r>
            <a:endParaRPr lang="ru-RU" dirty="0"/>
          </a:p>
        </p:txBody>
      </p:sp>
      <p:sp>
        <p:nvSpPr>
          <p:cNvPr id="4" name="Объект 3"/>
          <p:cNvSpPr>
            <a:spLocks noGrp="1"/>
          </p:cNvSpPr>
          <p:nvPr>
            <p:ph idx="1"/>
          </p:nvPr>
        </p:nvSpPr>
        <p:spPr>
          <a:xfrm>
            <a:off x="525224" y="2169000"/>
            <a:ext cx="7370776" cy="4500000"/>
          </a:xfrm>
        </p:spPr>
        <p:txBody>
          <a:bodyPr>
            <a:normAutofit fontScale="92500" lnSpcReduction="10000"/>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a:solidFill>
                  <a:srgbClr val="000000"/>
                </a:solidFill>
                <a:highlight>
                  <a:srgbClr val="FFFFFF"/>
                </a:highlight>
              </a:rPr>
              <a:t>().</a:t>
            </a:r>
            <a:r>
              <a:rPr lang="en-US" sz="1600" dirty="0" err="1">
                <a:solidFill>
                  <a:srgbClr val="000000"/>
                </a:solidFill>
                <a:highlight>
                  <a:srgbClr val="FFFFFF"/>
                </a:highlight>
              </a:rPr>
              <a:t>BackRequested</a:t>
            </a:r>
            <a:r>
              <a:rPr lang="en-US" sz="1600" dirty="0">
                <a:solidFill>
                  <a:srgbClr val="000000"/>
                </a:solidFill>
                <a:highlight>
                  <a:srgbClr val="FFFFFF"/>
                </a:highlight>
              </a:rPr>
              <a:t> +=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000000"/>
                </a:solidFill>
                <a:highlight>
                  <a:srgbClr val="FFFFFF"/>
                </a:highlight>
              </a:rPr>
              <a:t>App_BackRequested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p>
          <a:p>
            <a:endParaRPr lang="en-US" sz="1100" dirty="0" smtClean="0">
              <a:solidFill>
                <a:srgbClr val="0000FF"/>
              </a:solidFill>
              <a:highlight>
                <a:srgbClr val="FFFFFF"/>
              </a:highlight>
            </a:endParaRPr>
          </a:p>
          <a:p>
            <a:r>
              <a:rPr lang="en-US" sz="1600"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App_BackRequested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BackRequestedEventArgs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ru-RU" sz="1600" dirty="0" smtClean="0">
                <a:solidFill>
                  <a:srgbClr val="0000FF"/>
                </a:solidFill>
                <a:highlight>
                  <a:srgbClr val="FFFFFF"/>
                </a:highlight>
              </a:rPr>
              <a:t>    </a:t>
            </a:r>
            <a:r>
              <a:rPr lang="en-US" sz="1600" dirty="0" smtClean="0">
                <a:solidFill>
                  <a:srgbClr val="0000FF"/>
                </a:solidFill>
                <a:highlight>
                  <a:srgbClr val="FFFFFF"/>
                </a:highlight>
              </a:rPr>
              <a:t>if</a:t>
            </a:r>
            <a:r>
              <a:rPr lang="en-US" sz="1600" dirty="0" smtClean="0">
                <a:solidFill>
                  <a:srgbClr val="000000"/>
                </a:solidFill>
                <a:highlight>
                  <a:srgbClr val="FFFFFF"/>
                </a:highlight>
              </a:rPr>
              <a:t> </a:t>
            </a:r>
            <a:r>
              <a:rPr lang="en-US" sz="1600" dirty="0">
                <a:solidFill>
                  <a:srgbClr val="000000"/>
                </a:solidFill>
                <a:highlight>
                  <a:srgbClr val="FFFFFF"/>
                </a:highlight>
              </a:rPr>
              <a:t>(!</a:t>
            </a:r>
            <a:r>
              <a:rPr lang="en-US" sz="1600" dirty="0" err="1">
                <a:solidFill>
                  <a:srgbClr val="000000"/>
                </a:solidFill>
                <a:highlight>
                  <a:srgbClr val="FFFFFF"/>
                </a:highlight>
              </a:rPr>
              <a:t>e.Handled</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ru-RU" sz="1600" dirty="0" smtClean="0">
                <a:solidFill>
                  <a:srgbClr val="2B91AF"/>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a:solidFill>
                  <a:srgbClr val="0000FF"/>
                </a:solidFill>
                <a:highlight>
                  <a:srgbClr val="FFFFFF"/>
                </a:highlight>
              </a:rPr>
              <a:t>if</a:t>
            </a:r>
            <a:r>
              <a:rPr lang="en-US" sz="1600" dirty="0">
                <a:solidFill>
                  <a:srgbClr val="000000"/>
                </a:solidFill>
                <a:highlight>
                  <a:srgbClr val="FFFFFF"/>
                </a:highlight>
              </a:rPr>
              <a:t> (</a:t>
            </a:r>
            <a:r>
              <a:rPr lang="en-US" sz="1600" dirty="0" err="1">
                <a:solidFill>
                  <a:srgbClr val="000000"/>
                </a:solidFill>
                <a:highlight>
                  <a:srgbClr val="FFFFFF"/>
                </a:highlight>
              </a:rPr>
              <a:t>frame.CanGoBack</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frame.GoBack</a:t>
            </a:r>
            <a:r>
              <a:rPr lang="en-US" sz="1600" dirty="0">
                <a:solidFill>
                  <a:srgbClr val="000000"/>
                </a:solidFill>
                <a:highlight>
                  <a:srgbClr val="FFFFFF"/>
                </a:highlight>
              </a:rPr>
              <a:t>();</a:t>
            </a:r>
          </a:p>
          <a:p>
            <a:r>
              <a:rPr lang="ru-RU" sz="1600" dirty="0" smtClean="0">
                <a:solidFill>
                  <a:srgbClr val="000000"/>
                </a:solidFill>
                <a:highlight>
                  <a:srgbClr val="FFFFFF"/>
                </a:highlight>
              </a:rPr>
              <a:t>            </a:t>
            </a:r>
            <a:r>
              <a:rPr lang="en-US" sz="1600" dirty="0" err="1" smtClean="0">
                <a:solidFill>
                  <a:srgbClr val="000000"/>
                </a:solidFill>
                <a:highlight>
                  <a:srgbClr val="FFFFFF"/>
                </a:highlight>
              </a:rPr>
              <a:t>e.Handled</a:t>
            </a:r>
            <a:r>
              <a:rPr lang="en-US" sz="1600" dirty="0" smtClean="0">
                <a:solidFill>
                  <a:srgbClr val="000000"/>
                </a:solidFill>
                <a:highlight>
                  <a:srgbClr val="FFFFFF"/>
                </a:highlight>
              </a:rPr>
              <a:t> </a:t>
            </a:r>
            <a:r>
              <a:rPr lang="en-US" sz="1600" dirty="0">
                <a:solidFill>
                  <a:srgbClr val="000000"/>
                </a:solidFill>
                <a:highlight>
                  <a:srgbClr val="FFFFFF"/>
                </a:highlight>
              </a:rPr>
              <a:t>= </a:t>
            </a:r>
            <a:r>
              <a:rPr lang="en-US" sz="1600" dirty="0">
                <a:solidFill>
                  <a:srgbClr val="0000FF"/>
                </a:solidFill>
                <a:highlight>
                  <a:srgbClr val="FFFFFF"/>
                </a:highlight>
              </a:rPr>
              <a:t>true</a:t>
            </a:r>
            <a:r>
              <a:rPr lang="en-US" sz="1600" dirty="0">
                <a:solidFill>
                  <a:srgbClr val="000000"/>
                </a:solidFill>
                <a:highlight>
                  <a:srgbClr val="FFFFFF"/>
                </a:highlight>
              </a:rPr>
              <a:t>;</a:t>
            </a:r>
          </a:p>
          <a:p>
            <a:r>
              <a:rPr lang="ru-RU" sz="1600" dirty="0">
                <a:solidFill>
                  <a:srgbClr val="000000"/>
                </a:solidFill>
                <a:highlight>
                  <a:srgbClr val="FFFFFF"/>
                </a:highlight>
              </a:rPr>
              <a:t>        }</a:t>
            </a:r>
          </a:p>
          <a:p>
            <a:r>
              <a:rPr lang="ru-RU" sz="1600" dirty="0">
                <a:solidFill>
                  <a:srgbClr val="000000"/>
                </a:solidFill>
                <a:highlight>
                  <a:srgbClr val="FFFFFF"/>
                </a:highlight>
              </a:rPr>
              <a:t>    }</a:t>
            </a:r>
          </a:p>
          <a:p>
            <a:r>
              <a:rPr lang="ru-RU" sz="1600" dirty="0">
                <a:solidFill>
                  <a:srgbClr val="000000"/>
                </a:solidFill>
                <a:highlight>
                  <a:srgbClr val="FFFFFF"/>
                </a:highlight>
              </a:rPr>
              <a:t>}</a:t>
            </a:r>
          </a:p>
        </p:txBody>
      </p:sp>
      <p:sp>
        <p:nvSpPr>
          <p:cNvPr id="5" name="TextBox 4"/>
          <p:cNvSpPr txBox="1"/>
          <p:nvPr/>
        </p:nvSpPr>
        <p:spPr>
          <a:xfrm>
            <a:off x="516000" y="1089000"/>
            <a:ext cx="7190776" cy="830997"/>
          </a:xfrm>
          <a:prstGeom prst="rect">
            <a:avLst/>
          </a:prstGeom>
          <a:noFill/>
        </p:spPr>
        <p:txBody>
          <a:bodyPr wrap="square" rtlCol="0">
            <a:spAutoFit/>
          </a:bodyPr>
          <a:lstStyle/>
          <a:p>
            <a:r>
              <a:rPr lang="ru-RU" sz="2400" dirty="0">
                <a:latin typeface="+mj-lt"/>
              </a:rPr>
              <a:t>Л</a:t>
            </a:r>
            <a:r>
              <a:rPr lang="ru-RU" sz="2400" dirty="0" smtClean="0">
                <a:latin typeface="+mj-lt"/>
              </a:rPr>
              <a:t>огику обратной навигации можно разместить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127147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a:t>2</a:t>
            </a:r>
            <a:r>
              <a:rPr lang="en-US" dirty="0" smtClean="0"/>
              <a:t>:</a:t>
            </a:r>
            <a:br>
              <a:rPr lang="en-US" dirty="0" smtClean="0"/>
            </a:br>
            <a:r>
              <a:rPr lang="ru-RU" dirty="0" smtClean="0"/>
              <a:t>Обработка обратной навигации</a:t>
            </a:r>
            <a:endParaRPr lang="ru-RU" dirty="0"/>
          </a:p>
        </p:txBody>
      </p:sp>
    </p:spTree>
    <p:extLst>
      <p:ext uri="{BB962C8B-B14F-4D97-AF65-F5344CB8AC3E}">
        <p14:creationId xmlns:p14="http://schemas.microsoft.com/office/powerpoint/2010/main" val="2664277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Манипуляции с окном приложения</a:t>
            </a:r>
            <a:endParaRPr lang="ru-RU" dirty="0"/>
          </a:p>
        </p:txBody>
      </p:sp>
      <p:sp>
        <p:nvSpPr>
          <p:cNvPr id="6" name="Текст 5"/>
          <p:cNvSpPr>
            <a:spLocks noGrp="1"/>
          </p:cNvSpPr>
          <p:nvPr>
            <p:ph type="body" sz="quarter" idx="10"/>
          </p:nvPr>
        </p:nvSpPr>
        <p:spPr>
          <a:xfrm>
            <a:off x="269239" y="1189177"/>
            <a:ext cx="7626761" cy="683264"/>
          </a:xfrm>
        </p:spPr>
        <p:txBody>
          <a:bodyPr/>
          <a:lstStyle/>
          <a:p>
            <a:r>
              <a:rPr lang="ru-RU" sz="3600" dirty="0" smtClean="0">
                <a:solidFill>
                  <a:schemeClr val="tx2">
                    <a:lumMod val="75000"/>
                  </a:schemeClr>
                </a:solidFill>
              </a:rPr>
              <a:t>Установка </a:t>
            </a:r>
            <a:r>
              <a:rPr lang="ru-RU" sz="3600" dirty="0" err="1" smtClean="0">
                <a:solidFill>
                  <a:schemeClr val="tx2">
                    <a:lumMod val="75000"/>
                  </a:schemeClr>
                </a:solidFill>
              </a:rPr>
              <a:t>мин.размера</a:t>
            </a:r>
            <a:r>
              <a:rPr lang="ru-RU" sz="3600" dirty="0" smtClean="0">
                <a:solidFill>
                  <a:schemeClr val="tx2">
                    <a:lumMod val="75000"/>
                  </a:schemeClr>
                </a:solidFill>
              </a:rPr>
              <a:t> окна:</a:t>
            </a:r>
            <a:endParaRPr lang="ru-RU" sz="3600" dirty="0">
              <a:solidFill>
                <a:schemeClr val="tx2">
                  <a:lumMod val="75000"/>
                </a:schemeClr>
              </a:solidFill>
            </a:endParaRPr>
          </a:p>
        </p:txBody>
      </p:sp>
      <p:sp>
        <p:nvSpPr>
          <p:cNvPr id="7" name="Прямоугольник 6"/>
          <p:cNvSpPr/>
          <p:nvPr/>
        </p:nvSpPr>
        <p:spPr>
          <a:xfrm>
            <a:off x="696000" y="191687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SetPreferredMinSize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8" name="Текст 5"/>
          <p:cNvSpPr txBox="1">
            <a:spLocks/>
          </p:cNvSpPr>
          <p:nvPr/>
        </p:nvSpPr>
        <p:spPr>
          <a:xfrm>
            <a:off x="269239" y="28813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Установка текущего размера окна:</a:t>
            </a:r>
            <a:endParaRPr lang="ru-RU" sz="3600" dirty="0">
              <a:solidFill>
                <a:schemeClr val="tx2">
                  <a:lumMod val="75000"/>
                </a:schemeClr>
              </a:solidFill>
            </a:endParaRPr>
          </a:p>
        </p:txBody>
      </p:sp>
      <p:sp>
        <p:nvSpPr>
          <p:cNvPr id="9" name="Прямоугольник 8"/>
          <p:cNvSpPr/>
          <p:nvPr/>
        </p:nvSpPr>
        <p:spPr>
          <a:xfrm>
            <a:off x="696000" y="357206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TryResizeView</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10" name="Текст 5"/>
          <p:cNvSpPr txBox="1">
            <a:spLocks/>
          </p:cNvSpPr>
          <p:nvPr/>
        </p:nvSpPr>
        <p:spPr>
          <a:xfrm>
            <a:off x="269239" y="45090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Переход в полноэкранный режим:</a:t>
            </a:r>
            <a:endParaRPr lang="ru-RU" sz="3600" dirty="0">
              <a:solidFill>
                <a:schemeClr val="tx2">
                  <a:lumMod val="75000"/>
                </a:schemeClr>
              </a:solidFill>
            </a:endParaRPr>
          </a:p>
        </p:txBody>
      </p:sp>
      <p:sp>
        <p:nvSpPr>
          <p:cNvPr id="11" name="Прямоугольник 10"/>
          <p:cNvSpPr/>
          <p:nvPr/>
        </p:nvSpPr>
        <p:spPr>
          <a:xfrm>
            <a:off x="696000" y="5229000"/>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TryEnterFullScreenMode</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685544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ru-RU" dirty="0" smtClean="0"/>
              <a:t>Манипуляции с окном</a:t>
            </a:r>
            <a:endParaRPr lang="ru-RU" dirty="0"/>
          </a:p>
        </p:txBody>
      </p:sp>
    </p:spTree>
    <p:extLst>
      <p:ext uri="{BB962C8B-B14F-4D97-AF65-F5344CB8AC3E}">
        <p14:creationId xmlns:p14="http://schemas.microsoft.com/office/powerpoint/2010/main" val="745312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Многооконные приложения</a:t>
            </a:r>
            <a:endParaRPr lang="ru-RU" dirty="0"/>
          </a:p>
        </p:txBody>
      </p:sp>
      <p:sp>
        <p:nvSpPr>
          <p:cNvPr id="6" name="Текст 5"/>
          <p:cNvSpPr>
            <a:spLocks noGrp="1"/>
          </p:cNvSpPr>
          <p:nvPr>
            <p:ph type="body" sz="quarter" idx="10"/>
          </p:nvPr>
        </p:nvSpPr>
        <p:spPr>
          <a:xfrm>
            <a:off x="269239" y="1189177"/>
            <a:ext cx="7626761" cy="1181862"/>
          </a:xfrm>
        </p:spPr>
        <p:txBody>
          <a:bodyPr/>
          <a:lstStyle/>
          <a:p>
            <a:r>
              <a:rPr lang="ru-RU" sz="3600" dirty="0" smtClean="0">
                <a:solidFill>
                  <a:schemeClr val="tx2">
                    <a:lumMod val="75000"/>
                  </a:schemeClr>
                </a:solidFill>
              </a:rPr>
              <a:t>Несколько окон в режиме </a:t>
            </a:r>
            <a:r>
              <a:rPr lang="en-US" sz="3600" dirty="0" smtClean="0">
                <a:solidFill>
                  <a:schemeClr val="tx2">
                    <a:lumMod val="75000"/>
                  </a:schemeClr>
                </a:solidFill>
              </a:rPr>
              <a:t>Desktop </a:t>
            </a:r>
            <a:r>
              <a:rPr lang="ru-RU" sz="3600" dirty="0" smtClean="0">
                <a:solidFill>
                  <a:schemeClr val="tx2">
                    <a:lumMod val="75000"/>
                  </a:schemeClr>
                </a:solidFill>
              </a:rPr>
              <a:t>или </a:t>
            </a:r>
            <a:r>
              <a:rPr lang="en-US" sz="3600" dirty="0" smtClean="0">
                <a:solidFill>
                  <a:schemeClr val="tx2">
                    <a:lumMod val="75000"/>
                  </a:schemeClr>
                </a:solidFill>
              </a:rPr>
              <a:t>Split View </a:t>
            </a:r>
            <a:r>
              <a:rPr lang="ru-RU" sz="3600" dirty="0" smtClean="0">
                <a:solidFill>
                  <a:schemeClr val="tx2">
                    <a:lumMod val="75000"/>
                  </a:schemeClr>
                </a:solidFill>
              </a:rPr>
              <a:t>в полноэкранном</a:t>
            </a:r>
            <a:endParaRPr lang="ru-RU" sz="3600" dirty="0">
              <a:solidFill>
                <a:schemeClr val="tx2">
                  <a:lumMod val="75000"/>
                </a:schemeClr>
              </a:solidFill>
            </a:endParaRPr>
          </a:p>
        </p:txBody>
      </p:sp>
      <p:sp>
        <p:nvSpPr>
          <p:cNvPr id="12" name="Text Placeholder 3"/>
          <p:cNvSpPr txBox="1">
            <a:spLocks/>
          </p:cNvSpPr>
          <p:nvPr/>
        </p:nvSpPr>
        <p:spPr>
          <a:xfrm>
            <a:off x="264757" y="2709000"/>
            <a:ext cx="7458703" cy="2646878"/>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US" sz="2000" dirty="0" err="1">
                <a:solidFill>
                  <a:srgbClr val="ECECEC">
                    <a:lumMod val="25000"/>
                  </a:srgbClr>
                </a:solidFill>
                <a:latin typeface="Consolas" panose="020B0609020204030204" pitchFamily="49" charset="0"/>
                <a:cs typeface="Consolas" panose="020B0609020204030204" pitchFamily="49" charset="0"/>
              </a:rPr>
              <a:t>Windows.ApplicationModel.Core</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CoreApplication.CreateNewView</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p>
          <a:p>
            <a:pPr lvl="0"/>
            <a:r>
              <a:rPr lang="en-US" sz="2000" dirty="0" err="1" smtClean="0">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solidFill>
                  <a:srgbClr val="ECECEC">
                    <a:lumMod val="25000"/>
                  </a:srgbClr>
                </a:solidFill>
                <a:latin typeface="Consolas" panose="020B0609020204030204" pitchFamily="49" charset="0"/>
                <a:cs typeface="Consolas" panose="020B0609020204030204" pitchFamily="49" charset="0"/>
              </a:rPr>
              <a:t/>
            </a:r>
            <a:br>
              <a:rPr lang="en-US" sz="2000" dirty="0">
                <a:solidFill>
                  <a:srgbClr val="ECECEC">
                    <a:lumMod val="25000"/>
                  </a:srgbClr>
                </a:solidFill>
                <a:latin typeface="Consolas" panose="020B0609020204030204" pitchFamily="49" charset="0"/>
                <a:cs typeface="Consolas" panose="020B0609020204030204" pitchFamily="49" charset="0"/>
              </a:rPr>
            </a:br>
            <a:r>
              <a:rPr lang="en-US" sz="2000" dirty="0">
                <a:solidFill>
                  <a:srgbClr val="ECECEC">
                    <a:lumMod val="25000"/>
                  </a:srgbClr>
                </a:soli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ApplicationViewSwitcher.TryShowAsStandaloneAsync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en-US" sz="2000" dirty="0" err="1">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ApplicationViewSwitcher.SwitchAsync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endParaRPr lang="ru-RU"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ru-RU" sz="2000" dirty="0" smtClean="0">
                <a:gradFill>
                  <a:gsLst>
                    <a:gs pos="1250">
                      <a:srgbClr val="0078D7"/>
                    </a:gs>
                    <a:gs pos="99000">
                      <a:srgbClr val="0078D7"/>
                    </a:gs>
                  </a:gsLst>
                  <a:lin ang="5400000" scaled="0"/>
                </a:gradFill>
                <a:cs typeface="Consolas" panose="020B0609020204030204" pitchFamily="49" charset="0"/>
              </a:rPr>
              <a:t>Доступны на всех семействах устройств</a:t>
            </a:r>
            <a:r>
              <a:rPr lang="en-US" sz="2000" dirty="0" smtClean="0">
                <a:gradFill>
                  <a:gsLst>
                    <a:gs pos="1250">
                      <a:srgbClr val="0078D7"/>
                    </a:gs>
                    <a:gs pos="99000">
                      <a:srgbClr val="0078D7"/>
                    </a:gs>
                  </a:gsLst>
                  <a:lin ang="5400000" scaled="0"/>
                </a:gradFill>
                <a:cs typeface="Consolas" panose="020B0609020204030204" pitchFamily="49" charset="0"/>
              </a:rPr>
              <a:t>!</a:t>
            </a:r>
            <a:endParaRPr lang="ru-RU" sz="2000" dirty="0" smtClean="0">
              <a:gradFill>
                <a:gsLst>
                  <a:gs pos="1250">
                    <a:srgbClr val="0078D7"/>
                  </a:gs>
                  <a:gs pos="99000">
                    <a:srgbClr val="0078D7"/>
                  </a:gs>
                </a:gsLst>
                <a:lin ang="5400000" scaled="0"/>
              </a:gradFill>
              <a:cs typeface="Consolas" panose="020B0609020204030204" pitchFamily="49" charset="0"/>
            </a:endParaRPr>
          </a:p>
        </p:txBody>
      </p:sp>
    </p:spTree>
    <p:extLst>
      <p:ext uri="{BB962C8B-B14F-4D97-AF65-F5344CB8AC3E}">
        <p14:creationId xmlns:p14="http://schemas.microsoft.com/office/powerpoint/2010/main" val="42271241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04:</a:t>
            </a:r>
            <a:br>
              <a:rPr lang="en-US" dirty="0" smtClean="0"/>
            </a:br>
            <a:r>
              <a:rPr lang="ru-RU" dirty="0" smtClean="0"/>
              <a:t>Многооконное приложение</a:t>
            </a:r>
            <a:endParaRPr lang="ru-RU" dirty="0"/>
          </a:p>
        </p:txBody>
      </p:sp>
    </p:spTree>
    <p:extLst>
      <p:ext uri="{BB962C8B-B14F-4D97-AF65-F5344CB8AC3E}">
        <p14:creationId xmlns:p14="http://schemas.microsoft.com/office/powerpoint/2010/main" val="1080626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182957"/>
          </a:xfrm>
        </p:spPr>
        <p:txBody>
          <a:bodyPr/>
          <a:lstStyle/>
          <a:p>
            <a:pPr marL="457200" indent="-457200">
              <a:buFont typeface="Arial" panose="020B0604020202020204" pitchFamily="34" charset="0"/>
              <a:buChar char="•"/>
            </a:pPr>
            <a:r>
              <a:rPr lang="ru-RU" sz="2800" dirty="0" smtClean="0"/>
              <a:t>Приложение может состоять их нескольких страниц</a:t>
            </a:r>
          </a:p>
          <a:p>
            <a:pPr marL="457200" indent="-457200">
              <a:buFont typeface="Arial" panose="020B0604020202020204" pitchFamily="34" charset="0"/>
              <a:buChar char="•"/>
            </a:pPr>
            <a:r>
              <a:rPr lang="ru-RU" sz="2800" dirty="0" smtClean="0"/>
              <a:t>Каждая страница описывается отдельно в виде </a:t>
            </a:r>
            <a:r>
              <a:rPr lang="en-US" sz="2800" dirty="0" smtClean="0"/>
              <a:t>XAML-</a:t>
            </a:r>
            <a:r>
              <a:rPr lang="ru-RU" sz="2800" dirty="0" smtClean="0"/>
              <a:t>файла + </a:t>
            </a:r>
            <a:r>
              <a:rPr lang="en-US" sz="2800" dirty="0" smtClean="0"/>
              <a:t>C#</a:t>
            </a:r>
            <a:endParaRPr lang="ru-RU" sz="2800" dirty="0" smtClean="0"/>
          </a:p>
          <a:p>
            <a:pPr marL="45720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Используйте </a:t>
            </a:r>
            <a:r>
              <a:rPr lang="en-US" sz="2800" dirty="0" err="1" smtClean="0">
                <a:gradFill>
                  <a:gsLst>
                    <a:gs pos="1250">
                      <a:srgbClr val="0078D7"/>
                    </a:gs>
                    <a:gs pos="99000">
                      <a:srgbClr val="0078D7"/>
                    </a:gs>
                  </a:gsLst>
                  <a:lin ang="5400000" scaled="0"/>
                </a:gradFill>
              </a:rPr>
              <a:t>Frame.Navigate</a:t>
            </a:r>
            <a:r>
              <a:rPr lang="en-US" sz="2800" dirty="0" smtClean="0">
                <a:gradFill>
                  <a:gsLst>
                    <a:gs pos="1250">
                      <a:srgbClr val="0078D7"/>
                    </a:gs>
                    <a:gs pos="99000">
                      <a:srgbClr val="0078D7"/>
                    </a:gs>
                  </a:gsLst>
                  <a:lin ang="5400000" scaled="0"/>
                </a:gradFill>
              </a:rPr>
              <a:t> </a:t>
            </a:r>
            <a:r>
              <a:rPr lang="ru-RU" sz="2800" dirty="0" smtClean="0">
                <a:gradFill>
                  <a:gsLst>
                    <a:gs pos="1250">
                      <a:srgbClr val="0078D7"/>
                    </a:gs>
                    <a:gs pos="99000">
                      <a:srgbClr val="0078D7"/>
                    </a:gs>
                  </a:gsLst>
                  <a:lin ang="5400000" scaled="0"/>
                </a:gradFill>
              </a:rPr>
              <a:t>для перехода между страницами с передачей параметра</a:t>
            </a:r>
            <a:endParaRPr lang="ru-RU" sz="2800" dirty="0">
              <a:gradFill>
                <a:gsLst>
                  <a:gs pos="1250">
                    <a:srgbClr val="0078D7"/>
                  </a:gs>
                  <a:gs pos="99000">
                    <a:srgbClr val="0078D7"/>
                  </a:gs>
                </a:gsLst>
                <a:lin ang="5400000" scaled="0"/>
              </a:gradFill>
            </a:endParaRP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Надо обеспечить приложению правильную обратную навигацию</a:t>
            </a: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Многооконное приложение состоит из нескольких окон, в каждом из которых загружается свой </a:t>
            </a:r>
            <a:r>
              <a:rPr lang="en-US" sz="2800" dirty="0" smtClean="0">
                <a:gradFill>
                  <a:gsLst>
                    <a:gs pos="1250">
                      <a:srgbClr val="0078D7"/>
                    </a:gs>
                    <a:gs pos="99000">
                      <a:srgbClr val="0078D7"/>
                    </a:gs>
                  </a:gsLst>
                  <a:lin ang="5400000" scaled="0"/>
                </a:gradFill>
              </a:rPr>
              <a:t>Frame</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1017800" cy="720000"/>
          </a:xfrm>
        </p:spPr>
        <p:txBody>
          <a:bodyPr/>
          <a:lstStyle/>
          <a:p>
            <a:r>
              <a:rPr lang="ru-RU" dirty="0" smtClean="0"/>
              <a:t>Добавление страницы в приложение</a:t>
            </a:r>
            <a:endParaRPr lang="ru-RU" dirty="0"/>
          </a:p>
        </p:txBody>
      </p:sp>
      <p:sp>
        <p:nvSpPr>
          <p:cNvPr id="5" name="Объект 4"/>
          <p:cNvSpPr>
            <a:spLocks noGrp="1"/>
          </p:cNvSpPr>
          <p:nvPr>
            <p:ph idx="1"/>
          </p:nvPr>
        </p:nvSpPr>
        <p:spPr>
          <a:xfrm>
            <a:off x="336000" y="1449000"/>
            <a:ext cx="7740000" cy="2340000"/>
          </a:xfrm>
        </p:spPr>
        <p:txBody>
          <a:bodyPr/>
          <a:lstStyle/>
          <a:p>
            <a:pPr marL="0" indent="0">
              <a:buNone/>
            </a:pPr>
            <a:r>
              <a:rPr lang="ru-RU" dirty="0" smtClean="0">
                <a:latin typeface="+mj-lt"/>
              </a:rPr>
              <a:t>Проект –</a:t>
            </a:r>
            <a:r>
              <a:rPr lang="en-US" dirty="0" smtClean="0">
                <a:latin typeface="+mj-lt"/>
              </a:rPr>
              <a:t>&gt; </a:t>
            </a:r>
            <a:r>
              <a:rPr lang="ru-RU" dirty="0" smtClean="0">
                <a:latin typeface="+mj-lt"/>
              </a:rPr>
              <a:t>Добавить новый элемент </a:t>
            </a:r>
            <a:br>
              <a:rPr lang="ru-RU" dirty="0" smtClean="0">
                <a:latin typeface="+mj-lt"/>
              </a:rPr>
            </a:br>
            <a:r>
              <a:rPr lang="ru-RU" dirty="0" smtClean="0">
                <a:latin typeface="+mj-lt"/>
              </a:rPr>
              <a:t>	     </a:t>
            </a:r>
            <a:r>
              <a:rPr lang="en-US" dirty="0" smtClean="0">
                <a:latin typeface="+mj-lt"/>
              </a:rPr>
              <a:t>-&gt; </a:t>
            </a:r>
            <a:r>
              <a:rPr lang="ru-RU" dirty="0" smtClean="0">
                <a:latin typeface="+mj-lt"/>
              </a:rPr>
              <a:t>Пустая страница</a:t>
            </a:r>
          </a:p>
          <a:p>
            <a:pPr marL="0" indent="0">
              <a:buNone/>
            </a:pPr>
            <a:r>
              <a:rPr lang="ru-RU" dirty="0" smtClean="0">
                <a:latin typeface="+mj-lt"/>
              </a:rPr>
              <a:t>Для перехода на новую страницу используем:</a:t>
            </a:r>
            <a:endParaRPr lang="ru-RU" dirty="0">
              <a:latin typeface="+mj-lt"/>
            </a:endParaRPr>
          </a:p>
        </p:txBody>
      </p:sp>
      <p:sp>
        <p:nvSpPr>
          <p:cNvPr id="7" name="Объект 4"/>
          <p:cNvSpPr txBox="1">
            <a:spLocks/>
          </p:cNvSpPr>
          <p:nvPr/>
        </p:nvSpPr>
        <p:spPr>
          <a:xfrm>
            <a:off x="336000" y="3789000"/>
            <a:ext cx="10297800" cy="36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fontScale="92500" lnSpcReduction="10000"/>
          </a:bodyPr>
          <a:lstStyle>
            <a:lvl1pPr indent="0">
              <a:lnSpc>
                <a:spcPct val="90000"/>
              </a:lnSpc>
              <a:spcBef>
                <a:spcPts val="600"/>
              </a:spcBef>
              <a:buFont typeface="Arial" panose="020B0604020202020204" pitchFamily="34" charset="0"/>
              <a:buNone/>
              <a:defRPr sz="2400" baseline="0">
                <a:solidFill>
                  <a:srgbClr val="000000"/>
                </a:solidFill>
                <a:highlight>
                  <a:srgbClr val="FFFFFF"/>
                </a:highlight>
                <a:latin typeface="Consolas" panose="020B0609020204030204" pitchFamily="49" charset="0"/>
                <a:cs typeface="Consolas" panose="020B0609020204030204" pitchFamily="49" charset="0"/>
              </a:defRPr>
            </a:lvl1pPr>
            <a:lvl2pPr marL="360363" indent="0">
              <a:lnSpc>
                <a:spcPct val="90000"/>
              </a:lnSpc>
              <a:spcBef>
                <a:spcPts val="600"/>
              </a:spcBef>
              <a:buFont typeface="Arial" panose="020B0604020202020204" pitchFamily="34" charset="0"/>
              <a:buNone/>
              <a:defRPr>
                <a:solidFill>
                  <a:schemeClr val="tx2"/>
                </a:solidFill>
                <a:latin typeface="Consolas" panose="020B0609020204030204" pitchFamily="49" charset="0"/>
                <a:cs typeface="Consolas" panose="020B0609020204030204" pitchFamily="49" charset="0"/>
              </a:defRPr>
            </a:lvl2pPr>
            <a:lvl3pPr marL="719138" indent="0">
              <a:lnSpc>
                <a:spcPct val="90000"/>
              </a:lnSpc>
              <a:spcBef>
                <a:spcPts val="600"/>
              </a:spcBef>
              <a:buFont typeface="Wingdings" panose="05000000000000000000" pitchFamily="2" charset="2"/>
              <a:buNone/>
              <a:defRPr>
                <a:solidFill>
                  <a:schemeClr val="tx2"/>
                </a:solidFill>
                <a:latin typeface="Consolas" panose="020B0609020204030204" pitchFamily="49" charset="0"/>
                <a:cs typeface="Consolas" panose="020B0609020204030204" pitchFamily="49" charset="0"/>
              </a:defRPr>
            </a:lvl3pPr>
            <a:lvl4pPr marL="1079500"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4pPr>
            <a:lvl5pPr marL="1439863"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t>Frame.Navigate</a:t>
            </a:r>
            <a:r>
              <a:rPr lang="en-US" dirty="0"/>
              <a:t>(</a:t>
            </a:r>
            <a:r>
              <a:rPr lang="en-US" dirty="0" err="1">
                <a:solidFill>
                  <a:srgbClr val="0000FF"/>
                </a:solidFill>
              </a:rPr>
              <a:t>typeof</a:t>
            </a:r>
            <a:r>
              <a:rPr lang="en-US" dirty="0"/>
              <a:t>(</a:t>
            </a:r>
            <a:r>
              <a:rPr lang="en-US" dirty="0">
                <a:solidFill>
                  <a:srgbClr val="2B91AF"/>
                </a:solidFill>
              </a:rPr>
              <a:t>NewPage</a:t>
            </a:r>
            <a:r>
              <a:rPr lang="en-US" dirty="0"/>
              <a: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Передача параметра на новую страницу</a:t>
            </a:r>
            <a:endParaRPr lang="ru-RU" dirty="0"/>
          </a:p>
        </p:txBody>
      </p:sp>
      <p:sp>
        <p:nvSpPr>
          <p:cNvPr id="8" name="Объект 4"/>
          <p:cNvSpPr txBox="1">
            <a:spLocks/>
          </p:cNvSpPr>
          <p:nvPr/>
        </p:nvSpPr>
        <p:spPr>
          <a:xfrm>
            <a:off x="581176" y="2889000"/>
            <a:ext cx="77400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rgbClr val="2B91AF"/>
                </a:solidFill>
                <a:highlight>
                  <a:srgbClr val="FFFFFF"/>
                </a:highlight>
              </a:rPr>
              <a:t>MyObject</a:t>
            </a:r>
            <a:r>
              <a:rPr lang="en-US" dirty="0" smtClean="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p>
          <a:p>
            <a:r>
              <a:rPr lang="en-US" dirty="0" err="1" smtClean="0">
                <a:solidFill>
                  <a:srgbClr val="000000"/>
                </a:solidFill>
                <a:highlight>
                  <a:srgbClr val="FFFFFF"/>
                </a:highlight>
              </a:rPr>
              <a:t>Frame.Navigate</a:t>
            </a:r>
            <a:r>
              <a:rPr lang="en-US" dirty="0" smtClean="0">
                <a:solidFill>
                  <a:srgbClr val="000000"/>
                </a:solidFill>
                <a:highlight>
                  <a:srgbClr val="FFFFFF"/>
                </a:highlight>
              </a:rPr>
              <a:t>(</a:t>
            </a:r>
            <a:r>
              <a:rPr lang="en-US" dirty="0" err="1" smtClean="0">
                <a:solidFill>
                  <a:srgbClr val="0000FF"/>
                </a:solidFill>
                <a:highlight>
                  <a:srgbClr val="FFFFFF"/>
                </a:highlight>
              </a:rPr>
              <a:t>typeof</a:t>
            </a:r>
            <a:r>
              <a:rPr lang="en-US" dirty="0" smtClean="0">
                <a:solidFill>
                  <a:srgbClr val="000000"/>
                </a:solidFill>
                <a:highlight>
                  <a:srgbClr val="FFFFFF"/>
                </a:highlight>
              </a:rPr>
              <a:t>(</a:t>
            </a:r>
            <a:r>
              <a:rPr lang="en-US" dirty="0" err="1" smtClean="0">
                <a:solidFill>
                  <a:srgbClr val="2B91AF"/>
                </a:solidFill>
                <a:highlight>
                  <a:srgbClr val="FFFFFF"/>
                </a:highlight>
              </a:rPr>
              <a:t>DetailPage</a:t>
            </a:r>
            <a:r>
              <a:rPr lang="en-US" dirty="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a:t>
            </a:r>
            <a:endParaRPr lang="ru-RU" dirty="0"/>
          </a:p>
        </p:txBody>
      </p:sp>
      <p:sp>
        <p:nvSpPr>
          <p:cNvPr id="10" name="Объект 4"/>
          <p:cNvSpPr txBox="1">
            <a:spLocks/>
          </p:cNvSpPr>
          <p:nvPr/>
        </p:nvSpPr>
        <p:spPr>
          <a:xfrm>
            <a:off x="516000" y="1264109"/>
            <a:ext cx="6660000" cy="1444891"/>
          </a:xfrm>
          <a:prstGeom prst="rect">
            <a:avLst/>
          </a:prstGeom>
        </p:spPr>
        <p:txBody>
          <a:bodyPr vert="horz" lIns="36000" tIns="45720" rIns="36000" bIns="45720" rtlCol="0">
            <a:normAutofit/>
          </a:bodyPr>
          <a:lstStyle>
            <a:lvl1pPr indent="0">
              <a:lnSpc>
                <a:spcPct val="90000"/>
              </a:lnSpc>
              <a:spcBef>
                <a:spcPts val="1800"/>
              </a:spcBef>
              <a:buFont typeface="Wingdings" panose="05000000000000000000" pitchFamily="2" charset="2"/>
              <a:buNone/>
              <a:defRPr sz="3200">
                <a:solidFill>
                  <a:schemeClr val="accent4">
                    <a:lumMod val="60000"/>
                    <a:lumOff val="40000"/>
                  </a:schemeClr>
                </a:solidFill>
                <a:latin typeface="+mj-lt"/>
              </a:defRPr>
            </a:lvl1pPr>
            <a:lvl2pPr marL="685800" indent="-228600">
              <a:lnSpc>
                <a:spcPct val="90000"/>
              </a:lnSpc>
              <a:spcBef>
                <a:spcPts val="500"/>
              </a:spcBef>
              <a:buFont typeface="Wingdings" panose="05000000000000000000" pitchFamily="2" charset="2"/>
              <a:buChar char="§"/>
              <a:defRPr sz="2400">
                <a:solidFill>
                  <a:schemeClr val="tx2"/>
                </a:solidFill>
              </a:defRPr>
            </a:lvl2pPr>
            <a:lvl3pPr marL="1143000" indent="-228600">
              <a:lnSpc>
                <a:spcPct val="90000"/>
              </a:lnSpc>
              <a:spcBef>
                <a:spcPts val="500"/>
              </a:spcBef>
              <a:buFont typeface="Wingdings" panose="05000000000000000000" pitchFamily="2" charset="2"/>
              <a:buChar char="§"/>
              <a:defRPr>
                <a:solidFill>
                  <a:schemeClr val="tx2">
                    <a:lumMod val="75000"/>
                    <a:lumOff val="25000"/>
                  </a:schemeClr>
                </a:solidFill>
              </a:defRPr>
            </a:lvl3pPr>
            <a:lvl4pPr marL="1600200" indent="-228600">
              <a:lnSpc>
                <a:spcPct val="90000"/>
              </a:lnSpc>
              <a:spcBef>
                <a:spcPts val="500"/>
              </a:spcBef>
              <a:buFont typeface="Wingdings" panose="05000000000000000000" pitchFamily="2" charset="2"/>
              <a:buChar char="§"/>
            </a:lvl4pPr>
            <a:lvl5pPr marL="2057400" indent="-228600">
              <a:lnSpc>
                <a:spcPct val="90000"/>
              </a:lnSpc>
              <a:spcBef>
                <a:spcPts val="500"/>
              </a:spcBef>
              <a:buFont typeface="Wingdings" panose="05000000000000000000" pitchFamily="2" charset="2"/>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smtClean="0"/>
              <a:t>При переходе на новую страницу можно передать произвольный параметр типа </a:t>
            </a:r>
            <a:r>
              <a:rPr lang="en-US" dirty="0" smtClean="0"/>
              <a:t>object</a:t>
            </a:r>
            <a:endParaRPr lang="ru-RU" dirty="0"/>
          </a:p>
        </p:txBody>
      </p:sp>
      <p:sp>
        <p:nvSpPr>
          <p:cNvPr id="12" name="Объект 4"/>
          <p:cNvSpPr txBox="1">
            <a:spLocks/>
          </p:cNvSpPr>
          <p:nvPr/>
        </p:nvSpPr>
        <p:spPr>
          <a:xfrm>
            <a:off x="581176" y="3969000"/>
            <a:ext cx="6774824"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FF"/>
                </a:solidFill>
                <a:highlight>
                  <a:srgbClr val="FFFFFF"/>
                </a:highlight>
              </a:rPr>
              <a:t>protected</a:t>
            </a:r>
            <a:r>
              <a:rPr lang="en-US" dirty="0">
                <a:solidFill>
                  <a:srgbClr val="000000"/>
                </a:solidFill>
                <a:highlight>
                  <a:srgbClr val="FFFFFF"/>
                </a:highlight>
              </a:rPr>
              <a:t> </a:t>
            </a:r>
            <a:r>
              <a:rPr lang="en-US" dirty="0">
                <a:solidFill>
                  <a:srgbClr val="0000FF"/>
                </a:solidFill>
                <a:highlight>
                  <a:srgbClr val="FFFFFF"/>
                </a:highlight>
              </a:rPr>
              <a:t>override</a:t>
            </a:r>
            <a:r>
              <a:rPr lang="en-US" dirty="0">
                <a:solidFill>
                  <a:srgbClr val="000000"/>
                </a:solidFill>
                <a:highlight>
                  <a:srgbClr val="FFFFFF"/>
                </a:highlight>
              </a:rPr>
              <a:t> </a:t>
            </a:r>
            <a:r>
              <a:rPr lang="en-US" dirty="0">
                <a:solidFill>
                  <a:srgbClr val="0000FF"/>
                </a:solidFill>
                <a:highlight>
                  <a:srgbClr val="FFFFFF"/>
                </a:highlight>
              </a:rPr>
              <a:t>void</a:t>
            </a:r>
            <a:r>
              <a:rPr lang="en-US" dirty="0">
                <a:solidFill>
                  <a:srgbClr val="000000"/>
                </a:solidFill>
                <a:highlight>
                  <a:srgbClr val="FFFFFF"/>
                </a:highlight>
              </a:rPr>
              <a:t> </a:t>
            </a:r>
            <a:r>
              <a:rPr lang="en-US" dirty="0" err="1">
                <a:solidFill>
                  <a:srgbClr val="000000"/>
                </a:solidFill>
                <a:highlight>
                  <a:srgbClr val="FFFFFF"/>
                </a:highlight>
              </a:rPr>
              <a:t>OnNavigatedTo</a:t>
            </a:r>
            <a:r>
              <a:rPr lang="en-US" dirty="0" smtClean="0">
                <a:solidFill>
                  <a:srgbClr val="000000"/>
                </a:solidFill>
                <a:highlight>
                  <a:srgbClr val="FFFFFF"/>
                </a:highlight>
              </a:rPr>
              <a:t>(</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err="1" smtClean="0">
                <a:solidFill>
                  <a:srgbClr val="2B91AF"/>
                </a:solidFill>
                <a:highlight>
                  <a:srgbClr val="FFFFFF"/>
                </a:highlight>
              </a:rPr>
              <a:t>NavigationEventArgs</a:t>
            </a:r>
            <a:r>
              <a:rPr lang="en-US" dirty="0" smtClean="0">
                <a:solidFill>
                  <a:srgbClr val="000000"/>
                </a:solidFill>
                <a:highlight>
                  <a:srgbClr val="FFFFFF"/>
                </a:highlight>
              </a:rPr>
              <a:t> </a:t>
            </a:r>
            <a:r>
              <a:rPr lang="en-US" dirty="0">
                <a:solidFill>
                  <a:srgbClr val="000000"/>
                </a:solidFill>
                <a:highlight>
                  <a:srgbClr val="FFFFFF"/>
                </a:highlight>
              </a:rPr>
              <a:t>e)</a:t>
            </a:r>
          </a:p>
          <a:p>
            <a:r>
              <a:rPr lang="ru-RU" dirty="0">
                <a:solidFill>
                  <a:srgbClr val="000000"/>
                </a:solidFill>
                <a:highlight>
                  <a:srgbClr val="FFFFFF"/>
                </a:highlight>
              </a:rPr>
              <a:t>{</a:t>
            </a:r>
          </a:p>
          <a:p>
            <a:r>
              <a:rPr lang="en-US" dirty="0">
                <a:solidFill>
                  <a:srgbClr val="000000"/>
                </a:solidFill>
                <a:highlight>
                  <a:srgbClr val="FFFFFF"/>
                </a:highlight>
              </a:rPr>
              <a:t>    </a:t>
            </a:r>
            <a:r>
              <a:rPr lang="en-US" dirty="0" err="1">
                <a:solidFill>
                  <a:srgbClr val="0000FF"/>
                </a:solidFill>
                <a:highlight>
                  <a:srgbClr val="FFFFFF"/>
                </a:highlight>
              </a:rPr>
              <a:t>base</a:t>
            </a:r>
            <a:r>
              <a:rPr lang="en-US" dirty="0" err="1">
                <a:solidFill>
                  <a:srgbClr val="000000"/>
                </a:solidFill>
                <a:highlight>
                  <a:srgbClr val="FFFFFF"/>
                </a:highlight>
              </a:rPr>
              <a:t>.OnNavigatedTo</a:t>
            </a:r>
            <a:r>
              <a:rPr lang="en-US" dirty="0">
                <a:solidFill>
                  <a:srgbClr val="000000"/>
                </a:solidFill>
                <a:highlight>
                  <a:srgbClr val="FFFFFF"/>
                </a:highlight>
              </a:rPr>
              <a:t>(e);</a:t>
            </a:r>
          </a:p>
          <a:p>
            <a:r>
              <a:rPr lang="en-US" dirty="0">
                <a:solidFill>
                  <a:srgbClr val="000000"/>
                </a:solidFill>
                <a:highlight>
                  <a:srgbClr val="FFFFFF"/>
                </a:highlight>
              </a:rPr>
              <a:t>    </a:t>
            </a:r>
            <a:r>
              <a:rPr lang="en-US" dirty="0" err="1" smtClean="0">
                <a:solidFill>
                  <a:srgbClr val="0000FF"/>
                </a:solidFill>
                <a:highlight>
                  <a:srgbClr val="FFFFFF"/>
                </a:highlight>
              </a:rPr>
              <a:t>var</a:t>
            </a:r>
            <a:r>
              <a:rPr lang="en-US" dirty="0" smtClean="0">
                <a:solidFill>
                  <a:srgbClr val="0000FF"/>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err="1">
                <a:solidFill>
                  <a:srgbClr val="000000"/>
                </a:solidFill>
                <a:highlight>
                  <a:srgbClr val="FFFFFF"/>
                </a:highlight>
              </a:rPr>
              <a:t>e.Parameter</a:t>
            </a:r>
            <a:r>
              <a:rPr lang="en-US" dirty="0">
                <a:solidFill>
                  <a:srgbClr val="000000"/>
                </a:solidFill>
                <a:highlight>
                  <a:srgbClr val="FFFFFF"/>
                </a:highlight>
              </a:rPr>
              <a:t> </a:t>
            </a:r>
            <a:r>
              <a:rPr lang="en-US" dirty="0">
                <a:solidFill>
                  <a:srgbClr val="0000FF"/>
                </a:solidFill>
                <a:highlight>
                  <a:srgbClr val="FFFFFF"/>
                </a:highlight>
              </a:rPr>
              <a:t>as</a:t>
            </a:r>
            <a:r>
              <a:rPr lang="en-US" dirty="0">
                <a:solidFill>
                  <a:srgbClr val="000000"/>
                </a:solidFill>
                <a:highlight>
                  <a:srgbClr val="FFFFFF"/>
                </a:highlight>
              </a:rPr>
              <a:t> </a:t>
            </a:r>
            <a:r>
              <a:rPr lang="en-US" dirty="0" err="1" smtClean="0">
                <a:solidFill>
                  <a:srgbClr val="2B91AF"/>
                </a:solidFill>
                <a:highlight>
                  <a:srgbClr val="FFFFFF"/>
                </a:highlight>
              </a:rPr>
              <a:t>MyObject</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if</a:t>
            </a:r>
            <a:r>
              <a:rPr lang="en-US" dirty="0">
                <a:solidFill>
                  <a:srgbClr val="000000"/>
                </a:solidFill>
                <a:highlight>
                  <a:srgbClr val="FFFFFF"/>
                </a:highlight>
              </a:rPr>
              <a:t> </a:t>
            </a:r>
            <a:r>
              <a:rPr lang="en-US" dirty="0" smtClean="0">
                <a:solidFill>
                  <a:srgbClr val="000000"/>
                </a:solidFill>
                <a:highlight>
                  <a:srgbClr val="FFFFFF"/>
                </a:highlight>
              </a:rPr>
              <a:t>(</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a:solidFill>
                  <a:srgbClr val="0000FF"/>
                </a:solidFill>
                <a:highlight>
                  <a:srgbClr val="FFFFFF"/>
                </a:highlight>
              </a:rPr>
              <a:t>null</a:t>
            </a:r>
            <a:r>
              <a:rPr lang="en-US" dirty="0">
                <a:solidFill>
                  <a:srgbClr val="000000"/>
                </a:solidFill>
                <a:highlight>
                  <a:srgbClr val="FFFFFF"/>
                </a:highlight>
              </a:rPr>
              <a:t>)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FF"/>
                </a:solidFill>
                <a:highlight>
                  <a:srgbClr val="FFFFFF"/>
                </a:highlight>
              </a:rPr>
              <a:t>throw</a:t>
            </a:r>
            <a:r>
              <a:rPr lang="en-US" dirty="0" smtClean="0">
                <a:solidFill>
                  <a:srgbClr val="000000"/>
                </a:solidFill>
                <a:highlight>
                  <a:srgbClr val="FFFFFF"/>
                </a:highlight>
              </a:rPr>
              <a:t> </a:t>
            </a:r>
            <a:r>
              <a:rPr lang="en-US" dirty="0">
                <a:solidFill>
                  <a:srgbClr val="0000FF"/>
                </a:solidFill>
                <a:highlight>
                  <a:srgbClr val="FFFFFF"/>
                </a:highlight>
              </a:rPr>
              <a:t>new</a:t>
            </a:r>
            <a:r>
              <a:rPr lang="en-US" dirty="0">
                <a:solidFill>
                  <a:srgbClr val="000000"/>
                </a:solidFill>
                <a:highlight>
                  <a:srgbClr val="FFFFFF"/>
                </a:highlight>
              </a:rPr>
              <a:t> </a:t>
            </a:r>
            <a:r>
              <a:rPr lang="en-US" dirty="0">
                <a:solidFill>
                  <a:srgbClr val="2B91AF"/>
                </a:solidFill>
                <a:highlight>
                  <a:srgbClr val="FFFFFF"/>
                </a:highlight>
              </a:rPr>
              <a:t>Exception</a:t>
            </a:r>
            <a:r>
              <a:rPr lang="en-US" dirty="0">
                <a:solidFill>
                  <a:srgbClr val="000000"/>
                </a:solidFill>
                <a:highlight>
                  <a:srgbClr val="FFFFFF"/>
                </a:highlight>
              </a:rPr>
              <a:t>(</a:t>
            </a:r>
            <a:r>
              <a:rPr lang="en-US" dirty="0">
                <a:solidFill>
                  <a:srgbClr val="A31515"/>
                </a:solidFill>
                <a:highlight>
                  <a:srgbClr val="FFFFFF"/>
                </a:highlight>
              </a:rPr>
              <a:t>"PANIC!"</a:t>
            </a:r>
            <a:r>
              <a:rPr lang="en-US" dirty="0">
                <a:solidFill>
                  <a:srgbClr val="000000"/>
                </a:solidFill>
                <a:highlight>
                  <a:srgbClr val="FFFFFF"/>
                </a:highlight>
              </a:rPr>
              <a:t>);</a:t>
            </a:r>
          </a:p>
          <a:p>
            <a:r>
              <a:rPr lang="ru-RU" dirty="0">
                <a:solidFill>
                  <a:srgbClr val="000000"/>
                </a:solidFill>
                <a:highlight>
                  <a:srgbClr val="FFFFFF"/>
                </a:highlight>
              </a:rPr>
              <a:t>}</a:t>
            </a:r>
          </a:p>
        </p:txBody>
      </p:sp>
    </p:spTree>
    <p:extLst>
      <p:ext uri="{BB962C8B-B14F-4D97-AF65-F5344CB8AC3E}">
        <p14:creationId xmlns:p14="http://schemas.microsoft.com/office/powerpoint/2010/main" val="39955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Передать данные можно не только параметром</a:t>
            </a:r>
            <a:endParaRPr lang="ru-RU" dirty="0"/>
          </a:p>
        </p:txBody>
      </p:sp>
      <p:sp>
        <p:nvSpPr>
          <p:cNvPr id="5" name="Объект 4"/>
          <p:cNvSpPr>
            <a:spLocks noGrp="1"/>
          </p:cNvSpPr>
          <p:nvPr>
            <p:ph idx="1"/>
          </p:nvPr>
        </p:nvSpPr>
        <p:spPr>
          <a:xfrm>
            <a:off x="1056000" y="1449000"/>
            <a:ext cx="6300000" cy="4860000"/>
          </a:xfrm>
        </p:spPr>
        <p:txBody>
          <a:bodyPr>
            <a:normAutofit lnSpcReduction="10000"/>
          </a:bodyPr>
          <a:lstStyle/>
          <a:p>
            <a:r>
              <a:rPr lang="ru-RU" dirty="0" smtClean="0">
                <a:latin typeface="+mj-lt"/>
              </a:rPr>
              <a:t>Через</a:t>
            </a:r>
            <a:r>
              <a:rPr lang="en-US" dirty="0" smtClean="0">
                <a:latin typeface="+mj-lt"/>
              </a:rPr>
              <a:t> </a:t>
            </a:r>
            <a:r>
              <a:rPr lang="en-US" dirty="0" err="1" smtClean="0">
                <a:latin typeface="+mj-lt"/>
              </a:rPr>
              <a:t>DataModel</a:t>
            </a:r>
            <a:endParaRPr lang="en-US" dirty="0" smtClean="0">
              <a:latin typeface="+mj-lt"/>
            </a:endParaRPr>
          </a:p>
          <a:p>
            <a:pPr lvl="1"/>
            <a:r>
              <a:rPr lang="ru-RU" dirty="0" smtClean="0">
                <a:latin typeface="+mj-lt"/>
              </a:rPr>
              <a:t>Изменения на одной странице автоматически приводят к изменению данных во всем приложении</a:t>
            </a:r>
            <a:endParaRPr lang="en-US" dirty="0" smtClean="0">
              <a:latin typeface="+mj-lt"/>
            </a:endParaRPr>
          </a:p>
          <a:p>
            <a:r>
              <a:rPr lang="ru-RU" dirty="0" smtClean="0">
                <a:latin typeface="+mj-lt"/>
              </a:rPr>
              <a:t>Через свойства </a:t>
            </a:r>
            <a:r>
              <a:rPr lang="en-US" dirty="0" smtClean="0">
                <a:latin typeface="+mj-lt"/>
              </a:rPr>
              <a:t>(Application Settings)</a:t>
            </a:r>
            <a:endParaRPr lang="en-US" dirty="0" smtClean="0">
              <a:latin typeface="+mj-lt"/>
            </a:endParaRPr>
          </a:p>
          <a:p>
            <a:r>
              <a:rPr lang="ru-RU" dirty="0" smtClean="0">
                <a:latin typeface="+mj-lt"/>
              </a:rPr>
              <a:t>Через файловое хранилище</a:t>
            </a:r>
            <a:endParaRPr lang="en-US" dirty="0" smtClean="0">
              <a:latin typeface="+mj-lt"/>
            </a:endParaRPr>
          </a:p>
          <a:p>
            <a:r>
              <a:rPr lang="ru-RU" dirty="0" smtClean="0">
                <a:latin typeface="+mj-lt"/>
              </a:rPr>
              <a:t>Через статический класс</a:t>
            </a:r>
            <a:endParaRPr lang="en-US" dirty="0" smtClean="0">
              <a:latin typeface="+mj-lt"/>
            </a:endParaRPr>
          </a:p>
          <a:p>
            <a:pPr lvl="1"/>
            <a:r>
              <a:rPr lang="ru-RU" dirty="0" smtClean="0">
                <a:latin typeface="+mj-lt"/>
              </a:rPr>
              <a:t>Паттерн </a:t>
            </a:r>
            <a:r>
              <a:rPr lang="en-US" dirty="0" smtClean="0">
                <a:latin typeface="+mj-lt"/>
              </a:rPr>
              <a:t>singleton</a:t>
            </a:r>
            <a:endParaRPr lang="en-US" dirty="0" smtClean="0">
              <a:latin typeface="+mj-lt"/>
            </a:endParaRPr>
          </a:p>
          <a:p>
            <a:r>
              <a:rPr lang="en-US" dirty="0" smtClean="0">
                <a:latin typeface="+mj-lt"/>
              </a:rPr>
              <a:t>…</a:t>
            </a:r>
            <a:endParaRPr lang="ru-RU" dirty="0">
              <a:latin typeface="+mj-lt"/>
            </a:endParaRPr>
          </a:p>
        </p:txBody>
      </p:sp>
    </p:spTree>
    <p:extLst>
      <p:ext uri="{BB962C8B-B14F-4D97-AF65-F5344CB8AC3E}">
        <p14:creationId xmlns:p14="http://schemas.microsoft.com/office/powerpoint/2010/main" val="422505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ru-RU" dirty="0" smtClean="0"/>
              <a:t>Детальный прогноз погоды</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Обработка </a:t>
            </a:r>
            <a:br>
              <a:rPr lang="ru-RU" dirty="0" smtClean="0"/>
            </a:br>
            <a:r>
              <a:rPr lang="ru-RU" dirty="0" smtClean="0"/>
              <a:t>переходов назад</a:t>
            </a:r>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274412"/>
            <a:ext cx="11922761" cy="899665"/>
          </a:xfrm>
        </p:spPr>
        <p:txBody>
          <a:bodyPr>
            <a:normAutofit/>
          </a:bodyPr>
          <a:lstStyle/>
          <a:p>
            <a:r>
              <a:rPr lang="ru-RU" sz="3600" dirty="0" smtClean="0"/>
              <a:t>На мобильных и планшетах – программная кнопка</a:t>
            </a:r>
            <a:r>
              <a:rPr lang="en-US" sz="3600" dirty="0" smtClean="0"/>
              <a:t> Back</a:t>
            </a:r>
            <a:endParaRPr lang="en-US" sz="36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074091" y="1449000"/>
            <a:ext cx="5176859" cy="3293517"/>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76000" y="379139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3" name="Picture 2"/>
          <p:cNvPicPr>
            <a:picLocks noChangeAspect="1"/>
          </p:cNvPicPr>
          <p:nvPr/>
        </p:nvPicPr>
        <p:blipFill>
          <a:blip r:embed="rId3"/>
          <a:stretch>
            <a:fillRect/>
          </a:stretch>
        </p:blipFill>
        <p:spPr>
          <a:xfrm>
            <a:off x="269239" y="1449000"/>
            <a:ext cx="2586558" cy="4861617"/>
          </a:xfrm>
          <a:prstGeom prst="rect">
            <a:avLst/>
          </a:prstGeom>
        </p:spPr>
      </p:pic>
      <p:sp>
        <p:nvSpPr>
          <p:cNvPr id="8" name="Oval 7"/>
          <p:cNvSpPr/>
          <p:nvPr/>
        </p:nvSpPr>
        <p:spPr>
          <a:xfrm>
            <a:off x="50945" y="4991889"/>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15865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3216000" y="3421210"/>
            <a:ext cx="3811430" cy="3663208"/>
          </a:xfrm>
          <a:prstGeom prst="rect">
            <a:avLst/>
          </a:prstGeom>
          <a:noFill/>
        </p:spPr>
      </p:pic>
      <p:sp>
        <p:nvSpPr>
          <p:cNvPr id="2" name="Title 1"/>
          <p:cNvSpPr>
            <a:spLocks noGrp="1"/>
          </p:cNvSpPr>
          <p:nvPr>
            <p:ph type="title"/>
          </p:nvPr>
        </p:nvSpPr>
        <p:spPr>
          <a:xfrm>
            <a:off x="353213" y="369000"/>
            <a:ext cx="11485574" cy="720000"/>
          </a:xfrm>
        </p:spPr>
        <p:txBody>
          <a:bodyPr>
            <a:normAutofit/>
          </a:bodyPr>
          <a:lstStyle/>
          <a:p>
            <a:r>
              <a:rPr lang="ru-RU" dirty="0" smtClean="0"/>
              <a:t>В режиме рабочего стола</a:t>
            </a:r>
            <a:endParaRPr lang="en-US" dirty="0"/>
          </a:p>
        </p:txBody>
      </p:sp>
      <p:grpSp>
        <p:nvGrpSpPr>
          <p:cNvPr id="4" name="Group 3"/>
          <p:cNvGrpSpPr/>
          <p:nvPr/>
        </p:nvGrpSpPr>
        <p:grpSpPr>
          <a:xfrm>
            <a:off x="-204000" y="3429000"/>
            <a:ext cx="3810752" cy="36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876000" y="342121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TextBox 4"/>
          <p:cNvSpPr txBox="1"/>
          <p:nvPr/>
        </p:nvSpPr>
        <p:spPr>
          <a:xfrm>
            <a:off x="448921" y="1292083"/>
            <a:ext cx="3415222" cy="954107"/>
          </a:xfrm>
          <a:prstGeom prst="rect">
            <a:avLst/>
          </a:prstGeom>
          <a:noFill/>
        </p:spPr>
        <p:txBody>
          <a:bodyPr wrap="square" rtlCol="0">
            <a:spAutoFit/>
          </a:bodyPr>
          <a:lstStyle/>
          <a:p>
            <a:r>
              <a:rPr lang="ru-RU" sz="2800" dirty="0" smtClean="0">
                <a:latin typeface="+mj-lt"/>
              </a:rPr>
              <a:t>Стандартная кнопка в заголовке окна</a:t>
            </a:r>
            <a:endParaRPr lang="ru-RU" sz="2800" dirty="0">
              <a:latin typeface="+mj-lt"/>
            </a:endParaRPr>
          </a:p>
        </p:txBody>
      </p:sp>
      <p:sp>
        <p:nvSpPr>
          <p:cNvPr id="12" name="TextBox 11"/>
          <p:cNvSpPr txBox="1"/>
          <p:nvPr/>
        </p:nvSpPr>
        <p:spPr>
          <a:xfrm>
            <a:off x="4010220" y="1292083"/>
            <a:ext cx="3093923" cy="1815882"/>
          </a:xfrm>
          <a:prstGeom prst="rect">
            <a:avLst/>
          </a:prstGeom>
          <a:noFill/>
        </p:spPr>
        <p:txBody>
          <a:bodyPr wrap="square" rtlCol="0">
            <a:spAutoFit/>
          </a:bodyPr>
          <a:lstStyle/>
          <a:p>
            <a:r>
              <a:rPr lang="ru-RU" sz="2800" dirty="0" smtClean="0">
                <a:latin typeface="+mj-lt"/>
              </a:rPr>
              <a:t>Добавлена в интерфейс приложения вручную</a:t>
            </a:r>
            <a:endParaRPr lang="ru-RU" sz="2800" dirty="0">
              <a:latin typeface="+mj-lt"/>
            </a:endParaRPr>
          </a:p>
        </p:txBody>
      </p:sp>
      <p:sp>
        <p:nvSpPr>
          <p:cNvPr id="13" name="Oval 7"/>
          <p:cNvSpPr/>
          <p:nvPr/>
        </p:nvSpPr>
        <p:spPr>
          <a:xfrm>
            <a:off x="4416549" y="360900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83361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err="1" smtClean="0"/>
              <a:t>Отрисовка</a:t>
            </a:r>
            <a:r>
              <a:rPr lang="ru-RU" dirty="0" smtClean="0"/>
              <a:t> стандартной кнопки «Назад»</a:t>
            </a:r>
            <a:endParaRPr lang="ru-RU" dirty="0"/>
          </a:p>
        </p:txBody>
      </p:sp>
      <p:sp>
        <p:nvSpPr>
          <p:cNvPr id="4" name="Объект 3"/>
          <p:cNvSpPr>
            <a:spLocks noGrp="1"/>
          </p:cNvSpPr>
          <p:nvPr>
            <p:ph idx="1"/>
          </p:nvPr>
        </p:nvSpPr>
        <p:spPr>
          <a:xfrm>
            <a:off x="525224" y="2529000"/>
            <a:ext cx="7200000" cy="4140000"/>
          </a:xfrm>
        </p:spPr>
        <p:txBody>
          <a:bodyPr>
            <a:normAutofit/>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rootFrame.Navigated</a:t>
            </a:r>
            <a:r>
              <a:rPr lang="en-US" sz="1600" dirty="0">
                <a:solidFill>
                  <a:srgbClr val="000000"/>
                </a:solidFill>
                <a:highlight>
                  <a:srgbClr val="FFFFFF"/>
                </a:highlight>
              </a:rPr>
              <a:t> += </a:t>
            </a:r>
            <a:r>
              <a:rPr lang="en-US" sz="1600" dirty="0" err="1">
                <a:solidFill>
                  <a:srgbClr val="000000"/>
                </a:solidFill>
                <a:highlight>
                  <a:srgbClr val="FFFFFF"/>
                </a:highlight>
              </a:rPr>
              <a:t>RootFrame_Navigated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endParaRPr lang="en-US" sz="1600" dirty="0">
              <a:solidFill>
                <a:srgbClr val="000000"/>
              </a:solidFill>
              <a:highlight>
                <a:srgbClr val="FFFFFF"/>
              </a:highlight>
            </a:endParaRPr>
          </a:p>
          <a:p>
            <a:endParaRPr lang="en-US" sz="1100" dirty="0" smtClean="0">
              <a:solidFill>
                <a:srgbClr val="0000FF"/>
              </a:solidFill>
              <a:highlight>
                <a:srgbClr val="FFFFFF"/>
              </a:highlight>
            </a:endParaRPr>
          </a:p>
          <a:p>
            <a:r>
              <a:rPr lang="en-US" sz="1600" dirty="0" smtClean="0">
                <a:solidFill>
                  <a:srgbClr val="0000FF"/>
                </a:solidFill>
                <a:highlight>
                  <a:srgbClr val="FFFFFF"/>
                </a:highlight>
              </a:rPr>
              <a:t>private</a:t>
            </a:r>
            <a:r>
              <a:rPr lang="en-US" sz="1600" dirty="0" smtClean="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RootFrame_Navigated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NavigationEventArgs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en-US" sz="1600" dirty="0">
                <a:solidFill>
                  <a:srgbClr val="000000"/>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rootFrame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smtClean="0">
                <a:solidFill>
                  <a:srgbClr val="000000"/>
                </a:solidFill>
                <a:highlight>
                  <a:srgbClr val="FFFFFF"/>
                </a:highlight>
              </a:rPr>
              <a:t>;</a:t>
            </a:r>
          </a:p>
          <a:p>
            <a:r>
              <a:rPr lang="ru-RU" sz="1600" dirty="0" smtClean="0">
                <a:solidFill>
                  <a:srgbClr val="2B91AF"/>
                </a:solidFill>
                <a:highlight>
                  <a:srgbClr val="FFFFFF"/>
                </a:highlight>
              </a:rPr>
              <a:t> </a:t>
            </a:r>
            <a:r>
              <a:rPr lang="en-US" sz="1600" dirty="0" err="1" smtClean="0">
                <a:solidFill>
                  <a:srgbClr val="0000FF"/>
                </a:solidFill>
                <a:highlight>
                  <a:srgbClr val="FFFFFF"/>
                </a:highlight>
              </a:rPr>
              <a:t>var</a:t>
            </a:r>
            <a:r>
              <a:rPr lang="en-US" sz="1600" dirty="0" smtClean="0">
                <a:solidFill>
                  <a:srgbClr val="000000"/>
                </a:solidFill>
                <a:highlight>
                  <a:srgbClr val="FFFFFF"/>
                </a:highlight>
              </a:rPr>
              <a:t> </a:t>
            </a:r>
            <a:r>
              <a:rPr lang="en-US" sz="1600" dirty="0" err="1" smtClean="0">
                <a:solidFill>
                  <a:srgbClr val="000000"/>
                </a:solidFill>
                <a:highlight>
                  <a:srgbClr val="FFFFFF"/>
                </a:highlight>
              </a:rPr>
              <a:t>nav</a:t>
            </a:r>
            <a:r>
              <a:rPr lang="en-US" sz="1600" dirty="0" smtClean="0">
                <a:solidFill>
                  <a:srgbClr val="000000"/>
                </a:solidFill>
                <a:highlight>
                  <a:srgbClr val="FFFFFF"/>
                </a:highlight>
              </a:rPr>
              <a:t> =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smtClean="0">
                <a:solidFill>
                  <a:srgbClr val="000000"/>
                </a:solidFill>
                <a:highlight>
                  <a:srgbClr val="FFFFFF"/>
                </a:highlight>
              </a:rPr>
              <a:t>();</a:t>
            </a:r>
            <a:endParaRPr lang="en-US" sz="1600" dirty="0">
              <a:solidFill>
                <a:srgbClr val="000000"/>
              </a:solidFill>
              <a:highlight>
                <a:srgbClr val="FFFFFF"/>
              </a:highlight>
            </a:endParaRPr>
          </a:p>
          <a:p>
            <a:r>
              <a:rPr lang="en-US" sz="1600" dirty="0" smtClean="0">
                <a:solidFill>
                  <a:srgbClr val="000000"/>
                </a:solidFill>
                <a:highlight>
                  <a:srgbClr val="FFFFFF"/>
                </a:highlight>
              </a:rPr>
              <a:t> </a:t>
            </a:r>
            <a:r>
              <a:rPr lang="en-US" sz="1600" dirty="0" err="1" smtClean="0">
                <a:solidFill>
                  <a:srgbClr val="000000"/>
                </a:solidFill>
                <a:highlight>
                  <a:srgbClr val="FFFFFF"/>
                </a:highlight>
              </a:rPr>
              <a:t>nav.AppViewBackButtonVisibility</a:t>
            </a:r>
            <a:r>
              <a:rPr lang="en-US" sz="1600" dirty="0" smtClean="0">
                <a:solidFill>
                  <a:srgbClr val="000000"/>
                </a:solidFill>
                <a:highlight>
                  <a:srgbClr val="FFFFFF"/>
                </a:highlight>
              </a:rPr>
              <a:t> = </a:t>
            </a:r>
            <a:r>
              <a:rPr lang="en-US" sz="1600" dirty="0" err="1">
                <a:solidFill>
                  <a:srgbClr val="000000"/>
                </a:solidFill>
                <a:highlight>
                  <a:srgbClr val="FFFFFF"/>
                </a:highlight>
              </a:rPr>
              <a:t>rootFrame.CanGoBack</a:t>
            </a:r>
            <a:r>
              <a:rPr lang="en-US" sz="1600" dirty="0">
                <a:solidFill>
                  <a:srgbClr val="000000"/>
                </a:solidFill>
                <a:highlight>
                  <a:srgbClr val="FFFFFF"/>
                </a:highlight>
              </a:rPr>
              <a:t>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 </a:t>
            </a:r>
            <a:r>
              <a:rPr lang="en-US" sz="1600" dirty="0" err="1">
                <a:solidFill>
                  <a:srgbClr val="2B91AF"/>
                </a:solidFill>
                <a:highlight>
                  <a:srgbClr val="FFFFFF"/>
                </a:highlight>
              </a:rPr>
              <a:t>AppViewBackButtonVisibility</a:t>
            </a:r>
            <a:r>
              <a:rPr lang="en-US" sz="1600" dirty="0" err="1">
                <a:solidFill>
                  <a:srgbClr val="000000"/>
                </a:solidFill>
                <a:highlight>
                  <a:srgbClr val="FFFFFF"/>
                </a:highlight>
              </a:rPr>
              <a:t>.Visible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AppViewBackButtonVisibility</a:t>
            </a:r>
            <a:r>
              <a:rPr lang="en-US" sz="1600" dirty="0" err="1" smtClean="0">
                <a:solidFill>
                  <a:srgbClr val="000000"/>
                </a:solidFill>
                <a:highlight>
                  <a:srgbClr val="FFFFFF"/>
                </a:highlight>
              </a:rPr>
              <a:t>.Collapsed</a:t>
            </a:r>
            <a:r>
              <a:rPr lang="en-US" sz="1600" dirty="0">
                <a:solidFill>
                  <a:srgbClr val="000000"/>
                </a:solidFill>
                <a:highlight>
                  <a:srgbClr val="FFFFFF"/>
                </a:highlight>
              </a:rPr>
              <a:t>;</a:t>
            </a:r>
          </a:p>
          <a:p>
            <a:r>
              <a:rPr lang="ru-RU" sz="1600" dirty="0">
                <a:solidFill>
                  <a:srgbClr val="000000"/>
                </a:solidFill>
                <a:highlight>
                  <a:srgbClr val="FFFFFF"/>
                </a:highlight>
              </a:rPr>
              <a:t>}</a:t>
            </a:r>
          </a:p>
          <a:p>
            <a:endParaRPr lang="ru-RU" sz="1600" dirty="0"/>
          </a:p>
        </p:txBody>
      </p:sp>
      <p:sp>
        <p:nvSpPr>
          <p:cNvPr id="5" name="TextBox 4"/>
          <p:cNvSpPr txBox="1"/>
          <p:nvPr/>
        </p:nvSpPr>
        <p:spPr>
          <a:xfrm>
            <a:off x="516000" y="1089000"/>
            <a:ext cx="7190776" cy="1200329"/>
          </a:xfrm>
          <a:prstGeom prst="rect">
            <a:avLst/>
          </a:prstGeom>
          <a:noFill/>
        </p:spPr>
        <p:txBody>
          <a:bodyPr wrap="square" rtlCol="0">
            <a:spAutoFit/>
          </a:bodyPr>
          <a:lstStyle/>
          <a:p>
            <a:r>
              <a:rPr lang="ru-RU" sz="2400" dirty="0" smtClean="0">
                <a:latin typeface="+mj-lt"/>
              </a:rPr>
              <a:t>Если движение назад невозможно – лучше убрать кнопку из заголовка окна</a:t>
            </a:r>
          </a:p>
          <a:p>
            <a:r>
              <a:rPr lang="ru-RU" sz="2400" dirty="0" smtClean="0">
                <a:latin typeface="+mj-lt"/>
              </a:rPr>
              <a:t>Можно разместить логику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267947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3368</TotalTime>
  <Words>503</Words>
  <Application>Microsoft Office PowerPoint</Application>
  <PresentationFormat>Широкоэкранный</PresentationFormat>
  <Paragraphs>109</Paragraphs>
  <Slides>19</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19</vt:i4>
      </vt:variant>
    </vt:vector>
  </HeadingPairs>
  <TitlesOfParts>
    <vt:vector size="33"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3: Навигация между страницами</vt:lpstr>
      <vt:lpstr>Добавление страницы в приложение</vt:lpstr>
      <vt:lpstr>Передача параметра на новую страницу</vt:lpstr>
      <vt:lpstr>Передать данные можно не только параметром</vt:lpstr>
      <vt:lpstr>DEMO 01: Детальный прогноз погоды</vt:lpstr>
      <vt:lpstr>Обработка  переходов назад</vt:lpstr>
      <vt:lpstr>На мобильных и планшетах – программная кнопка Back</vt:lpstr>
      <vt:lpstr>В режиме рабочего стола</vt:lpstr>
      <vt:lpstr>Отрисовка стандартной кнопки «Назад»</vt:lpstr>
      <vt:lpstr>Обратная навигация</vt:lpstr>
      <vt:lpstr>Обработка перехода назад</vt:lpstr>
      <vt:lpstr>DEMO 02: Обработка обратной навигации</vt:lpstr>
      <vt:lpstr>Манипуляции с окном приложения</vt:lpstr>
      <vt:lpstr>DEMO 03: Манипуляции с окном</vt:lpstr>
      <vt:lpstr>Многооконные приложения</vt:lpstr>
      <vt:lpstr>DEMO 04: Многооконное приложение</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116</cp:revision>
  <dcterms:created xsi:type="dcterms:W3CDTF">2013-05-05T18:28:09Z</dcterms:created>
  <dcterms:modified xsi:type="dcterms:W3CDTF">2015-12-07T08:59:01Z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