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5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  <p:sldMasterId id="2147485008" r:id="rId2"/>
    <p:sldMasterId id="2147483704" r:id="rId3"/>
    <p:sldMasterId id="2147485041" r:id="rId4"/>
    <p:sldMasterId id="2147485060" r:id="rId5"/>
    <p:sldMasterId id="2147485152" r:id="rId6"/>
  </p:sldMasterIdLst>
  <p:notesMasterIdLst>
    <p:notesMasterId r:id="rId18"/>
  </p:notesMasterIdLst>
  <p:handoutMasterIdLst>
    <p:handoutMasterId r:id="rId19"/>
  </p:handoutMasterIdLst>
  <p:sldIdLst>
    <p:sldId id="385" r:id="rId7"/>
    <p:sldId id="387" r:id="rId8"/>
    <p:sldId id="306" r:id="rId9"/>
    <p:sldId id="384" r:id="rId10"/>
    <p:sldId id="307" r:id="rId11"/>
    <p:sldId id="382" r:id="rId12"/>
    <p:sldId id="336" r:id="rId13"/>
    <p:sldId id="386" r:id="rId14"/>
    <p:sldId id="375" r:id="rId15"/>
    <p:sldId id="383" r:id="rId16"/>
    <p:sldId id="298" r:id="rId1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B02962-814A-4707-809F-1A7FBFC77F41}">
          <p14:sldIdLst>
            <p14:sldId id="385"/>
            <p14:sldId id="387"/>
            <p14:sldId id="306"/>
            <p14:sldId id="384"/>
            <p14:sldId id="307"/>
            <p14:sldId id="382"/>
            <p14:sldId id="336"/>
            <p14:sldId id="386"/>
            <p14:sldId id="375"/>
            <p14:sldId id="383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  <a:srgbClr val="F2F2F2"/>
    <a:srgbClr val="767676"/>
    <a:srgbClr val="202124"/>
    <a:srgbClr val="2F5994"/>
    <a:srgbClr val="0B5A99"/>
    <a:srgbClr val="216398"/>
    <a:srgbClr val="69A1C7"/>
    <a:srgbClr val="206296"/>
    <a:srgbClr val="6BA2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6" autoAdjust="0"/>
    <p:restoredTop sz="95288" autoAdjust="0"/>
  </p:normalViewPr>
  <p:slideViewPr>
    <p:cSldViewPr snapToGrid="0">
      <p:cViewPr>
        <p:scale>
          <a:sx n="50" d="100"/>
          <a:sy n="50" d="100"/>
        </p:scale>
        <p:origin x="1426" y="37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274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64F5833-6C60-4082-AD3B-D70721FF8A39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8EB7A1E-F434-4EAC-AEBD-7592D7920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800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B2A63B0-0A9F-4A15-A3C9-4160253A81CB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FAC0659-34C9-4BAF-A7FA-59E8DF72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35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Добрый</a:t>
            </a:r>
            <a:r>
              <a:rPr lang="ru-RU" baseline="0" dirty="0" smtClean="0"/>
              <a:t> день! Сегодня мы поговорим</a:t>
            </a:r>
            <a:r>
              <a:rPr lang="en-US" baseline="0" dirty="0" smtClean="0"/>
              <a:t> </a:t>
            </a:r>
            <a:r>
              <a:rPr lang="ru-RU" baseline="0" dirty="0" smtClean="0"/>
              <a:t>о жизненном цикле приложений универсальной платформы </a:t>
            </a:r>
            <a:r>
              <a:rPr lang="en-US" baseline="0" dirty="0" smtClean="0"/>
              <a:t>Windows, </a:t>
            </a:r>
            <a:r>
              <a:rPr lang="ru-RU" baseline="0" dirty="0" smtClean="0"/>
              <a:t>об управлении состояниями приложения при его выполнении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C0659-34C9-4BAF-A7FA-59E8DF7289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06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Build 2015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>
                <a:solidFill>
                  <a:prstClr val="black"/>
                </a:solidFill>
              </a:rPr>
              <a:pPr/>
              <a:t>12/6/2015 12:40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915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Build 2015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>
                <a:solidFill>
                  <a:prstClr val="black"/>
                </a:solidFill>
              </a:rPr>
              <a:pPr/>
              <a:t>12/6/2015 12:32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070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060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1738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059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958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7550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40362"/>
            <a:ext cx="9859116" cy="995838"/>
          </a:xfrm>
          <a:noFill/>
        </p:spPr>
        <p:txBody>
          <a:bodyPr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6308" y="3694460"/>
            <a:ext cx="9860674" cy="66992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10613" y="3429000"/>
            <a:ext cx="9686369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6308" y="4207039"/>
            <a:ext cx="9860674" cy="615609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Optional Title Role, Company</a:t>
            </a:r>
          </a:p>
        </p:txBody>
      </p:sp>
    </p:spTree>
    <p:extLst>
      <p:ext uri="{BB962C8B-B14F-4D97-AF65-F5344CB8AC3E}">
        <p14:creationId xmlns:p14="http://schemas.microsoft.com/office/powerpoint/2010/main" val="193759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1.52668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4 -0.00045 L 1.52668E-6 -3.37267E-6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1.52668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3944 -0.00045 L 1.52668E-6 -3.37267E-6 " pathEditMode="relative" rAng="0" ptsTypes="AA">
                      <p:cBhvr>
                        <p:cTn dur="600" fill="hold"/>
                        <p:tgtEl>
                          <p:spTgt spid="11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cor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77153" y="3813716"/>
            <a:ext cx="8237697" cy="249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229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1855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68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0205" y="3083652"/>
            <a:ext cx="3227129" cy="69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68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ll Out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967720"/>
            <a:ext cx="11637012" cy="92256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l">
              <a:defRPr sz="5328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714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7942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545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3329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566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191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6184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3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8198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050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6353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40362"/>
            <a:ext cx="9859116" cy="995838"/>
          </a:xfrm>
          <a:noFill/>
        </p:spPr>
        <p:txBody>
          <a:bodyPr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6308" y="3694460"/>
            <a:ext cx="9860674" cy="66992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010612" y="3429000"/>
            <a:ext cx="7169065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836308" y="4207039"/>
            <a:ext cx="9860674" cy="615609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Optional Title Role, Company</a:t>
            </a:r>
          </a:p>
        </p:txBody>
      </p:sp>
    </p:spTree>
    <p:extLst>
      <p:ext uri="{BB962C8B-B14F-4D97-AF65-F5344CB8AC3E}">
        <p14:creationId xmlns:p14="http://schemas.microsoft.com/office/powerpoint/2010/main" val="1121426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1.52668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4 -0.00045 L 1.52668E-6 -3.37267E-6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3944 -0.00045 L 1.52668E-6 -3.37267E-6 " pathEditMode="relative" rAng="0" ptsTypes="AA">
                      <p:cBhvr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cor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/>
          </p:nvPr>
        </p:nvSpPr>
        <p:spPr>
          <a:xfrm>
            <a:off x="0" y="1"/>
            <a:ext cx="12192000" cy="727700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77153" y="3813716"/>
            <a:ext cx="8237697" cy="249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641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753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22788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4748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9930706" y="6006587"/>
            <a:ext cx="1813243" cy="387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10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Freeform 3"/>
          <p:cNvSpPr>
            <a:spLocks noChangeAspect="1" noEditPoints="1"/>
          </p:cNvSpPr>
          <p:nvPr userDrawn="1"/>
        </p:nvSpPr>
        <p:spPr bwMode="black">
          <a:xfrm>
            <a:off x="10129868" y="5984140"/>
            <a:ext cx="1607625" cy="403448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7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740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3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15278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5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3388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336145" indent="-336145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81633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wrap="square" lIns="182880" tIns="146304" rIns="182880" bIns="146304" anchor="ctr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None/>
              <a:defRPr lang="en-US" sz="3529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473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None/>
              <a:defRPr lang="en-US" sz="3529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1600"/>
              </a:spcAft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69242" y="291070"/>
            <a:ext cx="11653522" cy="896552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3174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529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9239" y="1505896"/>
            <a:ext cx="3854627" cy="38462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1053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244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  <a:p>
            <a:pPr marL="0" lvl="1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589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60586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2095548" y="2425049"/>
            <a:ext cx="8000903" cy="2007903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32323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40404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9930706" y="6006587"/>
            <a:ext cx="1813243" cy="387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77541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686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5" y="3085694"/>
            <a:ext cx="3227129" cy="6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6566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69239" y="2262478"/>
            <a:ext cx="1532465" cy="316989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651737" y="2256322"/>
            <a:ext cx="3169353" cy="31822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095785" y="2257102"/>
            <a:ext cx="3826977" cy="318064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076404" y="2256137"/>
            <a:ext cx="2300636" cy="318257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5743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77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010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5952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5952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914367"/>
            <a:fld id="{E7B94D1A-0277-43F2-91AF-16186F4AA5C7}" type="datetimeFigureOut">
              <a:rPr lang="en-US" smtClean="0">
                <a:solidFill>
                  <a:srgbClr val="404040"/>
                </a:solidFill>
              </a:rPr>
              <a:pPr defTabSz="914367"/>
              <a:t>12/6/2015</a:t>
            </a:fld>
            <a:endParaRPr lang="en-US">
              <a:solidFill>
                <a:srgbClr val="40404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914367"/>
            <a:endParaRPr lang="en-US">
              <a:solidFill>
                <a:srgbClr val="40404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914367"/>
            <a:fld id="{F244BFF5-CF07-4137-9059-16D41660439E}" type="slidenum">
              <a:rPr lang="en-US" smtClean="0">
                <a:solidFill>
                  <a:srgbClr val="404040"/>
                </a:solidFill>
              </a:rPr>
              <a:pPr defTabSz="914367"/>
              <a:t>‹#›</a:t>
            </a:fld>
            <a:endParaRPr lang="en-US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09305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6" y="225146"/>
            <a:ext cx="11615490" cy="739775"/>
          </a:xfrm>
        </p:spPr>
        <p:txBody>
          <a:bodyPr/>
          <a:lstStyle>
            <a:lvl1pPr>
              <a:defRPr>
                <a:solidFill>
                  <a:schemeClr val="accent3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1279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4053841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54618" y="6006587"/>
            <a:ext cx="1813243" cy="387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18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40362"/>
            <a:ext cx="9859116" cy="995838"/>
          </a:xfrm>
          <a:noFill/>
        </p:spPr>
        <p:txBody>
          <a:bodyPr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6308" y="3694460"/>
            <a:ext cx="9860674" cy="66992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10613" y="3429000"/>
            <a:ext cx="9686369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6308" y="4207039"/>
            <a:ext cx="9860674" cy="615609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Optional Title Role, Company</a:t>
            </a:r>
          </a:p>
        </p:txBody>
      </p:sp>
    </p:spTree>
    <p:extLst>
      <p:ext uri="{BB962C8B-B14F-4D97-AF65-F5344CB8AC3E}">
        <p14:creationId xmlns:p14="http://schemas.microsoft.com/office/powerpoint/2010/main" val="336790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1.52668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4 -0.00045 L 1.52668E-6 -3.37267E-6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1.52668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3944 -0.00045 L 1.52668E-6 -3.37267E-6 " pathEditMode="relative" rAng="0" ptsTypes="AA">
                      <p:cBhvr>
                        <p:cTn dur="600" fill="hold"/>
                        <p:tgtEl>
                          <p:spTgt spid="11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Freeform 3"/>
          <p:cNvSpPr>
            <a:spLocks noChangeAspect="1" noEditPoints="1"/>
          </p:cNvSpPr>
          <p:nvPr userDrawn="1"/>
        </p:nvSpPr>
        <p:spPr bwMode="black">
          <a:xfrm>
            <a:off x="10129868" y="5984140"/>
            <a:ext cx="1607625" cy="403448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86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18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3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11270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5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2765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336145" indent="-336145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22034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wrap="square" lIns="182880" tIns="146304" rIns="182880" bIns="146304" anchor="ctr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None/>
              <a:defRPr lang="en-US" sz="3529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947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None/>
              <a:defRPr lang="en-US" sz="3529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1600"/>
              </a:spcAft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69242" y="291070"/>
            <a:ext cx="11653522" cy="896552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9437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529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9239" y="1505896"/>
            <a:ext cx="3854627" cy="38462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7079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  <a:p>
            <a:pPr marL="0" lvl="1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741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84070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210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2095548" y="2425049"/>
            <a:ext cx="8000903" cy="2007903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32323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40404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9930706" y="6006587"/>
            <a:ext cx="1813243" cy="387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97131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686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5" y="3085694"/>
            <a:ext cx="3227129" cy="6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8714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69239" y="2262478"/>
            <a:ext cx="1532465" cy="316989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651737" y="2256322"/>
            <a:ext cx="3169353" cy="31822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095785" y="2257102"/>
            <a:ext cx="3826977" cy="318064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076404" y="2256137"/>
            <a:ext cx="2300636" cy="318257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4654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393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306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5952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5952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914367"/>
            <a:fld id="{E7B94D1A-0277-43F2-91AF-16186F4AA5C7}" type="datetimeFigureOut">
              <a:rPr lang="en-US" smtClean="0">
                <a:solidFill>
                  <a:srgbClr val="404040"/>
                </a:solidFill>
              </a:rPr>
              <a:pPr defTabSz="914367"/>
              <a:t>12/6/2015</a:t>
            </a:fld>
            <a:endParaRPr lang="en-US">
              <a:solidFill>
                <a:srgbClr val="40404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914367"/>
            <a:endParaRPr lang="en-US">
              <a:solidFill>
                <a:srgbClr val="40404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914367"/>
            <a:fld id="{F244BFF5-CF07-4137-9059-16D41660439E}" type="slidenum">
              <a:rPr lang="en-US" smtClean="0">
                <a:solidFill>
                  <a:srgbClr val="404040"/>
                </a:solidFill>
              </a:rPr>
              <a:pPr defTabSz="914367"/>
              <a:t>‹#›</a:t>
            </a:fld>
            <a:endParaRPr lang="en-US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59979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9930706" y="6006587"/>
            <a:ext cx="1813243" cy="387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52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Freeform 3"/>
          <p:cNvSpPr>
            <a:spLocks noChangeAspect="1" noEditPoints="1"/>
          </p:cNvSpPr>
          <p:nvPr userDrawn="1"/>
        </p:nvSpPr>
        <p:spPr bwMode="black">
          <a:xfrm>
            <a:off x="10129868" y="5984140"/>
            <a:ext cx="1607625" cy="403448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35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677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3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47679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48589" y="6118623"/>
            <a:ext cx="1255413" cy="26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76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5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094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336145" indent="-336145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79489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wrap="square" lIns="182880" tIns="146304" rIns="182880" bIns="146304" anchor="ctr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None/>
              <a:defRPr lang="en-US" sz="3529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7195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None/>
              <a:defRPr lang="en-US" sz="3529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1600"/>
              </a:spcAft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69242" y="291070"/>
            <a:ext cx="11653522" cy="896552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6464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529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9239" y="1505896"/>
            <a:ext cx="3854627" cy="38462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4954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  <a:p>
            <a:pPr marL="0" lvl="1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660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32662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2095548" y="2425049"/>
            <a:ext cx="8000903" cy="2007903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32323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40404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9930706" y="6006587"/>
            <a:ext cx="1813243" cy="387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6733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686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5" y="3085694"/>
            <a:ext cx="3227129" cy="6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2876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69239" y="2262478"/>
            <a:ext cx="1532465" cy="316989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651737" y="2256322"/>
            <a:ext cx="3169353" cy="31822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095785" y="2257102"/>
            <a:ext cx="3826977" cy="318064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076404" y="2256137"/>
            <a:ext cx="2300636" cy="318257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9559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1179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60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582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6" y="225146"/>
            <a:ext cx="11615490" cy="739775"/>
          </a:xfrm>
        </p:spPr>
        <p:txBody>
          <a:bodyPr/>
          <a:lstStyle>
            <a:lvl1pPr>
              <a:defRPr>
                <a:solidFill>
                  <a:schemeClr val="accent3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187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970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65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58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17" Type="http://schemas.openxmlformats.org/officeDocument/2006/relationships/slideLayout" Target="../slideLayouts/slideLayout82.xml"/><Relationship Id="rId2" Type="http://schemas.openxmlformats.org/officeDocument/2006/relationships/slideLayout" Target="../slideLayouts/slideLayout67.xml"/><Relationship Id="rId16" Type="http://schemas.openxmlformats.org/officeDocument/2006/relationships/slideLayout" Target="../slideLayouts/slideLayout81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5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736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1" r:id="rId5"/>
    <p:sldLayoutId id="2147483684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461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009" r:id="rId1"/>
    <p:sldLayoutId id="2147485010" r:id="rId2"/>
    <p:sldLayoutId id="2147485011" r:id="rId3"/>
    <p:sldLayoutId id="2147485012" r:id="rId4"/>
    <p:sldLayoutId id="2147485013" r:id="rId5"/>
    <p:sldLayoutId id="2147485014" r:id="rId6"/>
    <p:sldLayoutId id="2147485015" r:id="rId7"/>
    <p:sldLayoutId id="2147485016" r:id="rId8"/>
    <p:sldLayoutId id="2147485040" r:id="rId9"/>
    <p:sldLayoutId id="2147485019" r:id="rId10"/>
    <p:sldLayoutId id="2147485032" r:id="rId11"/>
    <p:sldLayoutId id="2147485037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0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9" r:id="rId10"/>
    <p:sldLayoutId id="2147485006" r:id="rId11"/>
    <p:sldLayoutId id="2147483724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16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42" r:id="rId1"/>
    <p:sldLayoutId id="2147485043" r:id="rId2"/>
    <p:sldLayoutId id="2147485044" r:id="rId3"/>
    <p:sldLayoutId id="2147485045" r:id="rId4"/>
    <p:sldLayoutId id="2147485046" r:id="rId5"/>
    <p:sldLayoutId id="2147485047" r:id="rId6"/>
    <p:sldLayoutId id="2147485048" r:id="rId7"/>
    <p:sldLayoutId id="2147485049" r:id="rId8"/>
    <p:sldLayoutId id="2147485050" r:id="rId9"/>
    <p:sldLayoutId id="2147485051" r:id="rId10"/>
    <p:sldLayoutId id="2147485052" r:id="rId11"/>
    <p:sldLayoutId id="2147485053" r:id="rId12"/>
    <p:sldLayoutId id="2147485054" r:id="rId13"/>
    <p:sldLayoutId id="2147485055" r:id="rId14"/>
    <p:sldLayoutId id="2147485056" r:id="rId15"/>
    <p:sldLayoutId id="2147485057" r:id="rId16"/>
    <p:sldLayoutId id="2147485058" r:id="rId17"/>
    <p:sldLayoutId id="2147485059" r:id="rId18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19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61" r:id="rId1"/>
    <p:sldLayoutId id="2147485062" r:id="rId2"/>
    <p:sldLayoutId id="2147485063" r:id="rId3"/>
    <p:sldLayoutId id="2147485064" r:id="rId4"/>
    <p:sldLayoutId id="2147485065" r:id="rId5"/>
    <p:sldLayoutId id="2147485066" r:id="rId6"/>
    <p:sldLayoutId id="2147485067" r:id="rId7"/>
    <p:sldLayoutId id="2147485068" r:id="rId8"/>
    <p:sldLayoutId id="2147485069" r:id="rId9"/>
    <p:sldLayoutId id="2147485070" r:id="rId10"/>
    <p:sldLayoutId id="2147485071" r:id="rId11"/>
    <p:sldLayoutId id="2147485072" r:id="rId12"/>
    <p:sldLayoutId id="2147485073" r:id="rId13"/>
    <p:sldLayoutId id="2147485074" r:id="rId14"/>
    <p:sldLayoutId id="2147485075" r:id="rId15"/>
    <p:sldLayoutId id="2147485076" r:id="rId16"/>
    <p:sldLayoutId id="2147485077" r:id="rId1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4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53" r:id="rId1"/>
    <p:sldLayoutId id="2147485154" r:id="rId2"/>
    <p:sldLayoutId id="2147485155" r:id="rId3"/>
    <p:sldLayoutId id="2147485156" r:id="rId4"/>
    <p:sldLayoutId id="2147485157" r:id="rId5"/>
    <p:sldLayoutId id="2147485158" r:id="rId6"/>
    <p:sldLayoutId id="2147485159" r:id="rId7"/>
    <p:sldLayoutId id="2147485160" r:id="rId8"/>
    <p:sldLayoutId id="2147485161" r:id="rId9"/>
    <p:sldLayoutId id="2147485162" r:id="rId10"/>
    <p:sldLayoutId id="2147485163" r:id="rId11"/>
    <p:sldLayoutId id="2147485164" r:id="rId12"/>
    <p:sldLayoutId id="2147485165" r:id="rId13"/>
    <p:sldLayoutId id="2147485166" r:id="rId14"/>
    <p:sldLayoutId id="2147485167" r:id="rId15"/>
    <p:sldLayoutId id="2147485168" r:id="rId16"/>
    <p:sldLayoutId id="2147485170" r:id="rId1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 smtClean="0"/>
              <a:t>Горелкина Мария</a:t>
            </a:r>
          </a:p>
          <a:p>
            <a:r>
              <a:rPr lang="en-US" smtClean="0"/>
              <a:t>magore@microsoft.com</a:t>
            </a:r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/>
              <a:t>Публикация приложения в магазин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ru-RU" sz="2400" dirty="0" smtClean="0"/>
              <a:t>Разработка универсальных приложений </a:t>
            </a:r>
            <a:br>
              <a:rPr lang="ru-RU" sz="2400" dirty="0" smtClean="0"/>
            </a:br>
            <a:r>
              <a:rPr lang="ru-RU" sz="2400" dirty="0" smtClean="0"/>
              <a:t>на </a:t>
            </a:r>
            <a:r>
              <a:rPr lang="en-GB" sz="2400" dirty="0" smtClean="0"/>
              <a:t>Windows 10</a:t>
            </a:r>
            <a:endParaRPr lang="en-GB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77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Поддержка приложения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4638" y="1385946"/>
            <a:ext cx="6910086" cy="341632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u-RU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Отвечайте на вопросы </a:t>
            </a:r>
            <a:r>
              <a:rPr lang="ru-RU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пользователей</a:t>
            </a:r>
            <a:endParaRPr lang="ru-RU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ru-RU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u-RU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Публикуйте обновления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ru-RU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u-RU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Используйте аналитику и отчеты об ошибках </a:t>
            </a:r>
            <a:r>
              <a:rPr lang="ru-RU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/>
            </a:r>
            <a:br>
              <a:rPr lang="ru-RU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</a:br>
            <a:r>
              <a:rPr lang="ru-RU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в </a:t>
            </a:r>
            <a:r>
              <a:rPr lang="ru-RU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приложении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ru-RU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u-RU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Привлекайте новых пользователей</a:t>
            </a:r>
          </a:p>
        </p:txBody>
      </p:sp>
    </p:spTree>
    <p:extLst>
      <p:ext uri="{BB962C8B-B14F-4D97-AF65-F5344CB8AC3E}">
        <p14:creationId xmlns:p14="http://schemas.microsoft.com/office/powerpoint/2010/main" val="2315661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78803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1"/>
          </p:nvPr>
        </p:nvSpPr>
        <p:spPr>
          <a:xfrm>
            <a:off x="274638" y="1583196"/>
            <a:ext cx="7474902" cy="3545979"/>
          </a:xfrm>
        </p:spPr>
        <p:txBody>
          <a:bodyPr/>
          <a:lstStyle/>
          <a:p>
            <a:pPr marL="0" indent="0"/>
            <a:r>
              <a:rPr lang="ru-RU" sz="3600" dirty="0" smtClean="0">
                <a:solidFill>
                  <a:srgbClr val="0078D7"/>
                </a:solidFill>
                <a:latin typeface="+mj-lt"/>
              </a:rPr>
              <a:t>Создание пакета приложения</a:t>
            </a:r>
          </a:p>
          <a:p>
            <a:pPr marL="0" indent="0"/>
            <a:r>
              <a:rPr lang="ru-RU" sz="3600" dirty="0" smtClean="0">
                <a:solidFill>
                  <a:srgbClr val="0078D7"/>
                </a:solidFill>
                <a:latin typeface="+mj-lt"/>
              </a:rPr>
              <a:t>Публикация приложения в магазин</a:t>
            </a:r>
          </a:p>
          <a:p>
            <a:pPr marL="0" indent="0"/>
            <a:r>
              <a:rPr lang="ru-RU" sz="3600" dirty="0" smtClean="0">
                <a:solidFill>
                  <a:srgbClr val="0078D7"/>
                </a:solidFill>
                <a:latin typeface="+mj-lt"/>
              </a:rPr>
              <a:t>Монетизация</a:t>
            </a:r>
          </a:p>
          <a:p>
            <a:pPr marL="0" indent="0"/>
            <a:endParaRPr lang="en-US" sz="2745" dirty="0"/>
          </a:p>
        </p:txBody>
      </p:sp>
    </p:spTree>
    <p:extLst>
      <p:ext uri="{BB962C8B-B14F-4D97-AF65-F5344CB8AC3E}">
        <p14:creationId xmlns:p14="http://schemas.microsoft.com/office/powerpoint/2010/main" val="28334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</a:t>
            </a:r>
            <a:r>
              <a:rPr lang="ru-RU" dirty="0" smtClean="0"/>
              <a:t>ентр разработчика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1"/>
          </p:nvPr>
        </p:nvSpPr>
        <p:spPr>
          <a:xfrm>
            <a:off x="409194" y="1095516"/>
            <a:ext cx="6007041" cy="3545979"/>
          </a:xfrm>
        </p:spPr>
        <p:txBody>
          <a:bodyPr/>
          <a:lstStyle/>
          <a:p>
            <a:pPr marL="0" indent="0"/>
            <a:r>
              <a:rPr lang="ru-RU" sz="2745" dirty="0" smtClean="0">
                <a:latin typeface="+mj-lt"/>
              </a:rPr>
              <a:t>Единое место для публикации всех </a:t>
            </a:r>
            <a:r>
              <a:rPr lang="en-US" sz="2745" dirty="0" smtClean="0">
                <a:latin typeface="+mj-lt"/>
              </a:rPr>
              <a:t>Windows </a:t>
            </a:r>
            <a:r>
              <a:rPr lang="ru-RU" sz="2745" dirty="0" smtClean="0">
                <a:latin typeface="+mj-lt"/>
              </a:rPr>
              <a:t>приложений</a:t>
            </a:r>
            <a:endParaRPr lang="en-US" sz="2745" dirty="0" smtClean="0">
              <a:latin typeface="+mj-lt"/>
            </a:endParaRPr>
          </a:p>
          <a:p>
            <a:pPr marL="448193" indent="-448193">
              <a:buFont typeface="Wingdings" panose="05000000000000000000" pitchFamily="2" charset="2"/>
              <a:buChar char="ü"/>
            </a:pPr>
            <a:r>
              <a:rPr lang="ru-RU" sz="2745" dirty="0" smtClean="0">
                <a:latin typeface="+mj-lt"/>
              </a:rPr>
              <a:t>Единая регистрация</a:t>
            </a:r>
            <a:endParaRPr lang="en-US" sz="2745" dirty="0" smtClean="0">
              <a:latin typeface="+mj-lt"/>
            </a:endParaRPr>
          </a:p>
          <a:p>
            <a:pPr marL="448193" indent="-448193">
              <a:buFont typeface="Wingdings" panose="05000000000000000000" pitchFamily="2" charset="2"/>
              <a:buChar char="ü"/>
            </a:pPr>
            <a:r>
              <a:rPr lang="ru-RU" sz="2745" dirty="0" smtClean="0">
                <a:latin typeface="+mj-lt"/>
              </a:rPr>
              <a:t>Единый выпуск приложений</a:t>
            </a:r>
            <a:endParaRPr lang="en-US" sz="2745" dirty="0">
              <a:latin typeface="+mj-lt"/>
            </a:endParaRPr>
          </a:p>
          <a:p>
            <a:pPr marL="448193" indent="-448193">
              <a:buFont typeface="Wingdings" panose="05000000000000000000" pitchFamily="2" charset="2"/>
              <a:buChar char="ü"/>
            </a:pPr>
            <a:r>
              <a:rPr lang="ru-RU" sz="2745" dirty="0" smtClean="0">
                <a:latin typeface="+mj-lt"/>
              </a:rPr>
              <a:t>Инструменты привлечения потребителей</a:t>
            </a:r>
            <a:endParaRPr lang="en-US" sz="2745" dirty="0">
              <a:latin typeface="+mj-lt"/>
            </a:endParaRPr>
          </a:p>
          <a:p>
            <a:pPr marL="448193" indent="-448193">
              <a:buFont typeface="Wingdings" panose="05000000000000000000" pitchFamily="2" charset="2"/>
              <a:buChar char="ü"/>
            </a:pPr>
            <a:r>
              <a:rPr lang="ru-RU" sz="2745" dirty="0" smtClean="0">
                <a:latin typeface="+mj-lt"/>
              </a:rPr>
              <a:t>Инструменты взаимодействия с потребителем</a:t>
            </a:r>
            <a:endParaRPr lang="en-US" sz="2745" dirty="0">
              <a:latin typeface="+mj-lt"/>
            </a:endParaRPr>
          </a:p>
          <a:p>
            <a:pPr marL="448193" indent="-448193">
              <a:buFont typeface="Wingdings" panose="05000000000000000000" pitchFamily="2" charset="2"/>
              <a:buChar char="ü"/>
            </a:pPr>
            <a:r>
              <a:rPr lang="ru-RU" sz="2745" dirty="0">
                <a:latin typeface="+mj-lt"/>
              </a:rPr>
              <a:t>М</a:t>
            </a:r>
            <a:r>
              <a:rPr lang="ru-RU" sz="2745" dirty="0" smtClean="0">
                <a:latin typeface="+mj-lt"/>
              </a:rPr>
              <a:t>онетизация</a:t>
            </a:r>
            <a:endParaRPr lang="en-US" sz="2745" dirty="0">
              <a:latin typeface="+mj-lt"/>
            </a:endParaRPr>
          </a:p>
          <a:p>
            <a:pPr marL="448193" indent="-448193">
              <a:buFont typeface="Wingdings" panose="05000000000000000000" pitchFamily="2" charset="2"/>
              <a:buChar char="ü"/>
            </a:pPr>
            <a:r>
              <a:rPr lang="ru-RU" sz="2745" dirty="0" smtClean="0">
                <a:latin typeface="+mj-lt"/>
              </a:rPr>
              <a:t>Аналитика</a:t>
            </a:r>
            <a:endParaRPr lang="en-US" sz="2745" dirty="0">
              <a:latin typeface="+mj-lt"/>
            </a:endParaRPr>
          </a:p>
          <a:p>
            <a:pPr marL="448193" indent="-448193">
              <a:buFont typeface="Wingdings" panose="05000000000000000000" pitchFamily="2" charset="2"/>
              <a:buChar char="ü"/>
            </a:pPr>
            <a:r>
              <a:rPr lang="ru-RU" sz="2745" dirty="0" smtClean="0">
                <a:latin typeface="+mj-lt"/>
              </a:rPr>
              <a:t>Единая точка получения прибыли</a:t>
            </a:r>
            <a:endParaRPr lang="en-US" sz="2745" dirty="0">
              <a:latin typeface="+mj-lt"/>
            </a:endParaRPr>
          </a:p>
          <a:p>
            <a:pPr marL="0" indent="0"/>
            <a:endParaRPr lang="en-US" sz="2745" dirty="0"/>
          </a:p>
        </p:txBody>
      </p:sp>
      <p:sp>
        <p:nvSpPr>
          <p:cNvPr id="8" name="Rectangle 7"/>
          <p:cNvSpPr/>
          <p:nvPr/>
        </p:nvSpPr>
        <p:spPr>
          <a:xfrm>
            <a:off x="457200" y="6153028"/>
            <a:ext cx="2209580" cy="362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67"/>
            <a:r>
              <a:rPr lang="en-US" sz="1765" b="1" dirty="0">
                <a:solidFill>
                  <a:srgbClr val="0070C0"/>
                </a:solidFill>
                <a:latin typeface="Segoe UI Light"/>
              </a:rPr>
              <a:t>DEV.WINDOWS.COM</a:t>
            </a:r>
          </a:p>
        </p:txBody>
      </p:sp>
    </p:spTree>
    <p:extLst>
      <p:ext uri="{BB962C8B-B14F-4D97-AF65-F5344CB8AC3E}">
        <p14:creationId xmlns:p14="http://schemas.microsoft.com/office/powerpoint/2010/main" val="28390284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пакета приложения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4831" y="1501513"/>
            <a:ext cx="7979813" cy="429040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u-RU" sz="28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Привязка приложения к аккаунту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ru-RU" sz="28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u-RU" sz="28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Версия приложения, выбор целевой платформы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ru-RU" sz="28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u-RU" sz="28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Автоматизированные тесты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ru-RU" sz="28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u-RU" sz="28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Сборка пакета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arenR"/>
            </a:pPr>
            <a:endParaRPr lang="ru-RU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arenR"/>
            </a:pPr>
            <a:endParaRPr lang="en-US" sz="2400" dirty="0" err="1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9583911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076" y="1422242"/>
            <a:ext cx="9859116" cy="1813958"/>
          </a:xfrm>
        </p:spPr>
        <p:txBody>
          <a:bodyPr/>
          <a:lstStyle/>
          <a:p>
            <a:r>
              <a:rPr lang="ru-RU" dirty="0" err="1" smtClean="0"/>
              <a:t>Демо</a:t>
            </a:r>
            <a:r>
              <a:rPr lang="ru-RU" dirty="0" smtClean="0"/>
              <a:t>:</a:t>
            </a:r>
            <a:br>
              <a:rPr lang="ru-RU" dirty="0" smtClean="0"/>
            </a:br>
            <a:r>
              <a:rPr lang="ru-RU" dirty="0" smtClean="0"/>
              <a:t>Создание </a:t>
            </a:r>
            <a:r>
              <a:rPr lang="ru-RU" dirty="0" smtClean="0"/>
              <a:t>пакета для загрузки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36308" y="3694460"/>
            <a:ext cx="9860674" cy="1055802"/>
          </a:xfrm>
        </p:spPr>
        <p:txBody>
          <a:bodyPr/>
          <a:lstStyle/>
          <a:p>
            <a:r>
              <a:rPr lang="en-US" dirty="0" smtClean="0"/>
              <a:t>Visual Studio &amp; </a:t>
            </a:r>
            <a:r>
              <a:rPr lang="en-US" dirty="0"/>
              <a:t>Windows Application Certification </a:t>
            </a:r>
            <a:r>
              <a:rPr lang="en-US" dirty="0" smtClean="0"/>
              <a:t>Kit (WACK)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4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Публикация приложения в магазин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1454" y="1096579"/>
            <a:ext cx="6913418" cy="571233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u-RU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Изображения приложения на телефоне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latin typeface="+mj-lt"/>
              </a:rPr>
              <a:t>768 x 1280, 720 x 1280, </a:t>
            </a:r>
            <a:r>
              <a:rPr lang="ru-RU" dirty="0" smtClean="0">
                <a:latin typeface="+mj-lt"/>
              </a:rPr>
              <a:t>или </a:t>
            </a:r>
            <a:r>
              <a:rPr lang="en-US" dirty="0" smtClean="0">
                <a:latin typeface="+mj-lt"/>
              </a:rPr>
              <a:t>480 x 800</a:t>
            </a:r>
            <a:endParaRPr lang="ru-RU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ru-RU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u-RU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Изображения приложения на компьютере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dirty="0" smtClean="0">
                <a:latin typeface="+mj-lt"/>
              </a:rPr>
              <a:t>1366 x 768 </a:t>
            </a:r>
            <a:endParaRPr lang="ru-RU" dirty="0" smtClean="0">
              <a:latin typeface="+mj-lt"/>
            </a:endParaRPr>
          </a:p>
          <a:p>
            <a:endParaRPr lang="ru-RU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r>
              <a:rPr lang="ru-RU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Промо-материалы</a:t>
            </a:r>
          </a:p>
          <a:p>
            <a:r>
              <a:rPr lang="fr-FR" dirty="0" smtClean="0">
                <a:latin typeface="+mj-lt"/>
              </a:rPr>
              <a:t>358 x 173</a:t>
            </a:r>
            <a:r>
              <a:rPr lang="ru-RU" dirty="0" smtClean="0">
                <a:latin typeface="+mj-lt"/>
              </a:rPr>
              <a:t>, </a:t>
            </a:r>
            <a:r>
              <a:rPr lang="fr-FR" dirty="0" smtClean="0">
                <a:latin typeface="+mj-lt"/>
              </a:rPr>
              <a:t>358 x 358 </a:t>
            </a:r>
            <a:r>
              <a:rPr lang="ru-RU" dirty="0" smtClean="0">
                <a:latin typeface="+mj-lt"/>
              </a:rPr>
              <a:t>иконки</a:t>
            </a:r>
            <a:endParaRPr lang="fr-FR" dirty="0" smtClean="0">
              <a:latin typeface="+mj-lt"/>
            </a:endParaRPr>
          </a:p>
          <a:p>
            <a:r>
              <a:rPr lang="fr-FR" dirty="0" smtClean="0">
                <a:latin typeface="+mj-lt"/>
              </a:rPr>
              <a:t>1000 x 800 </a:t>
            </a:r>
            <a:r>
              <a:rPr lang="ru-RU" dirty="0" smtClean="0">
                <a:latin typeface="+mj-lt"/>
              </a:rPr>
              <a:t>фоновое изображение</a:t>
            </a:r>
            <a:endParaRPr lang="fr-FR" dirty="0" smtClean="0">
              <a:latin typeface="+mj-lt"/>
            </a:endParaRPr>
          </a:p>
          <a:p>
            <a:r>
              <a:rPr lang="fr-FR" dirty="0" smtClean="0">
                <a:latin typeface="+mj-lt"/>
              </a:rPr>
              <a:t>414 x 180</a:t>
            </a:r>
            <a:r>
              <a:rPr lang="ru-RU" dirty="0" smtClean="0">
                <a:latin typeface="+mj-lt"/>
              </a:rPr>
              <a:t>, </a:t>
            </a:r>
            <a:r>
              <a:rPr lang="fr-FR" dirty="0" smtClean="0">
                <a:latin typeface="+mj-lt"/>
              </a:rPr>
              <a:t>414 x 468</a:t>
            </a:r>
            <a:r>
              <a:rPr lang="ru-RU" dirty="0" smtClean="0">
                <a:latin typeface="+mj-lt"/>
              </a:rPr>
              <a:t>, </a:t>
            </a:r>
            <a:r>
              <a:rPr lang="fr-FR" dirty="0" smtClean="0">
                <a:latin typeface="+mj-lt"/>
              </a:rPr>
              <a:t>558 x 558</a:t>
            </a:r>
            <a:r>
              <a:rPr lang="ru-RU" dirty="0" smtClean="0">
                <a:latin typeface="+mj-lt"/>
              </a:rPr>
              <a:t>, </a:t>
            </a:r>
            <a:r>
              <a:rPr lang="fr-FR" dirty="0" smtClean="0">
                <a:latin typeface="+mj-lt"/>
              </a:rPr>
              <a:t>558 x 756</a:t>
            </a:r>
            <a:r>
              <a:rPr lang="ru-RU" dirty="0" smtClean="0">
                <a:latin typeface="+mj-lt"/>
              </a:rPr>
              <a:t>, </a:t>
            </a:r>
            <a:r>
              <a:rPr lang="fr-FR" dirty="0" smtClean="0">
                <a:latin typeface="+mj-lt"/>
              </a:rPr>
              <a:t>846 x 468</a:t>
            </a:r>
            <a:r>
              <a:rPr lang="ru-RU" dirty="0" smtClean="0">
                <a:latin typeface="+mj-lt"/>
              </a:rPr>
              <a:t>, </a:t>
            </a:r>
            <a:r>
              <a:rPr lang="is-IS" dirty="0" smtClean="0">
                <a:latin typeface="+mj-lt"/>
              </a:rPr>
              <a:t>2400 x 1200</a:t>
            </a:r>
            <a:endParaRPr lang="ru-RU" dirty="0" smtClean="0">
              <a:latin typeface="+mj-lt"/>
            </a:endParaRPr>
          </a:p>
          <a:p>
            <a:endParaRPr lang="ru-RU" sz="2400" dirty="0">
              <a:latin typeface="+mj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u-RU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Указывайте свои контакты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ru-RU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u-RU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Позаботьтесь о возрастных категориях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endParaRPr lang="is-IS" sz="2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43002" y="2088841"/>
            <a:ext cx="5104436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608611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076" y="1721939"/>
            <a:ext cx="9859116" cy="1514261"/>
          </a:xfrm>
        </p:spPr>
        <p:txBody>
          <a:bodyPr/>
          <a:lstStyle/>
          <a:p>
            <a:r>
              <a:rPr lang="ru-RU" sz="4800" dirty="0" err="1" smtClean="0"/>
              <a:t>Демо</a:t>
            </a:r>
            <a:r>
              <a:rPr lang="ru-RU" sz="4800" dirty="0" smtClean="0"/>
              <a:t>:</a:t>
            </a:r>
            <a:br>
              <a:rPr lang="ru-RU" sz="4800" dirty="0" smtClean="0"/>
            </a:br>
            <a:r>
              <a:rPr lang="ru-RU" sz="4800" dirty="0" smtClean="0"/>
              <a:t>Публикация </a:t>
            </a:r>
            <a:r>
              <a:rPr lang="ru-RU" sz="4800" dirty="0" smtClean="0"/>
              <a:t>приложения в магазин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http://dev.windows.com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01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монетизации приложения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9074" y="1393759"/>
            <a:ext cx="6913418" cy="386567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ru-RU" sz="3600" dirty="0" smtClean="0">
                <a:latin typeface="+mj-lt"/>
              </a:rPr>
              <a:t>Встроенные покупки</a:t>
            </a:r>
          </a:p>
          <a:p>
            <a:endParaRPr lang="ru-RU" sz="3600" dirty="0" smtClean="0">
              <a:latin typeface="+mj-lt"/>
            </a:endParaRPr>
          </a:p>
          <a:p>
            <a:r>
              <a:rPr lang="ru-RU" sz="3600" dirty="0" smtClean="0">
                <a:latin typeface="+mj-lt"/>
              </a:rPr>
              <a:t>Реклама в приложении</a:t>
            </a:r>
          </a:p>
          <a:p>
            <a:endParaRPr lang="ru-RU" sz="3600" dirty="0" smtClean="0">
              <a:latin typeface="+mj-lt"/>
            </a:endParaRPr>
          </a:p>
          <a:p>
            <a:r>
              <a:rPr lang="ru-RU" sz="3600" dirty="0" err="1" smtClean="0">
                <a:latin typeface="+mj-lt"/>
              </a:rPr>
              <a:t>Промокоды</a:t>
            </a:r>
            <a:r>
              <a:rPr lang="ru-RU" sz="3600" dirty="0" smtClean="0">
                <a:latin typeface="+mj-lt"/>
              </a:rPr>
              <a:t> </a:t>
            </a:r>
          </a:p>
          <a:p>
            <a:endParaRPr lang="en-US" sz="2400" dirty="0" smtClean="0">
              <a:latin typeface="+mj-lt"/>
            </a:endParaRPr>
          </a:p>
          <a:p>
            <a:endParaRPr lang="is-IS" sz="2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43002" y="2088841"/>
            <a:ext cx="5104436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91216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076" y="2236887"/>
            <a:ext cx="9859116" cy="999313"/>
          </a:xfrm>
        </p:spPr>
        <p:txBody>
          <a:bodyPr/>
          <a:lstStyle/>
          <a:p>
            <a:r>
              <a:rPr lang="ru-RU" dirty="0" smtClean="0"/>
              <a:t>Монетизация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http://dev.windows.com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1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ILD CHARCOAL BACKGROUND">
  <a:themeElements>
    <a:clrScheme name="build 2015 colors">
      <a:dk1>
        <a:srgbClr val="333333"/>
      </a:dk1>
      <a:lt1>
        <a:srgbClr val="FFFFFF"/>
      </a:lt1>
      <a:dk2>
        <a:srgbClr val="0078D7"/>
      </a:dk2>
      <a:lt2>
        <a:srgbClr val="ECECEC"/>
      </a:lt2>
      <a:accent1>
        <a:srgbClr val="0078D7"/>
      </a:accent1>
      <a:accent2>
        <a:srgbClr val="6E6D71"/>
      </a:accent2>
      <a:accent3>
        <a:srgbClr val="00BCF2"/>
      </a:accent3>
      <a:accent4>
        <a:srgbClr val="6BB700"/>
      </a:accent4>
      <a:accent5>
        <a:srgbClr val="ABC4C1"/>
      </a:accent5>
      <a:accent6>
        <a:srgbClr val="FF4343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-2015_Keynote-Template_v3" id="{16D16FD6-82B1-4517-AB6B-BD72623FF067}" vid="{059D507E-C456-4974-83A1-394505850BFA}"/>
    </a:ext>
  </a:extLst>
</a:theme>
</file>

<file path=ppt/theme/theme2.xml><?xml version="1.0" encoding="utf-8"?>
<a:theme xmlns:a="http://schemas.openxmlformats.org/drawingml/2006/main" name="1_BUILD CHARCOAL BACKGROUND">
  <a:themeElements>
    <a:clrScheme name="build 2015 colors">
      <a:dk1>
        <a:srgbClr val="333333"/>
      </a:dk1>
      <a:lt1>
        <a:srgbClr val="FFFFFF"/>
      </a:lt1>
      <a:dk2>
        <a:srgbClr val="0078D7"/>
      </a:dk2>
      <a:lt2>
        <a:srgbClr val="ECECEC"/>
      </a:lt2>
      <a:accent1>
        <a:srgbClr val="0078D7"/>
      </a:accent1>
      <a:accent2>
        <a:srgbClr val="6E6D71"/>
      </a:accent2>
      <a:accent3>
        <a:srgbClr val="00BCF2"/>
      </a:accent3>
      <a:accent4>
        <a:srgbClr val="6BB700"/>
      </a:accent4>
      <a:accent5>
        <a:srgbClr val="ABC4C1"/>
      </a:accent5>
      <a:accent6>
        <a:srgbClr val="FF4343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-2015_Keynote-Template_v3" id="{16D16FD6-82B1-4517-AB6B-BD72623FF067}" vid="{059D507E-C456-4974-83A1-394505850BFA}"/>
    </a:ext>
  </a:extLst>
</a:theme>
</file>

<file path=ppt/theme/theme3.xml><?xml version="1.0" encoding="utf-8"?>
<a:theme xmlns:a="http://schemas.openxmlformats.org/drawingml/2006/main" name="BUILD WHITE TEMPLATE">
  <a:themeElements>
    <a:clrScheme name="build 2015 colors">
      <a:dk1>
        <a:srgbClr val="333333"/>
      </a:dk1>
      <a:lt1>
        <a:srgbClr val="FFFFFF"/>
      </a:lt1>
      <a:dk2>
        <a:srgbClr val="0078D7"/>
      </a:dk2>
      <a:lt2>
        <a:srgbClr val="ECECEC"/>
      </a:lt2>
      <a:accent1>
        <a:srgbClr val="0078D7"/>
      </a:accent1>
      <a:accent2>
        <a:srgbClr val="6E6D71"/>
      </a:accent2>
      <a:accent3>
        <a:srgbClr val="00BCF2"/>
      </a:accent3>
      <a:accent4>
        <a:srgbClr val="6BB700"/>
      </a:accent4>
      <a:accent5>
        <a:srgbClr val="ABC4C1"/>
      </a:accent5>
      <a:accent6>
        <a:srgbClr val="FF4343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-2015_Keynote-Template_v3" id="{16D16FD6-82B1-4517-AB6B-BD72623FF067}" vid="{49F2FD16-922B-4720-BA86-EE1768600449}"/>
    </a:ext>
  </a:extLst>
</a:theme>
</file>

<file path=ppt/theme/theme4.xml><?xml version="1.0" encoding="utf-8"?>
<a:theme xmlns:a="http://schemas.openxmlformats.org/drawingml/2006/main" name="2_5-30629_Build_Template_WHI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7B5DF659-5422-4FE0-B774-F31BE53950C5}" vid="{E3F4DD5B-E91A-4E2E-A066-DD68F9821E36}"/>
    </a:ext>
  </a:extLst>
</a:theme>
</file>

<file path=ppt/theme/theme5.xml><?xml version="1.0" encoding="utf-8"?>
<a:theme xmlns:a="http://schemas.openxmlformats.org/drawingml/2006/main" name="3_5-30629_Build_Template_WHI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7B5DF659-5422-4FE0-B774-F31BE53950C5}" vid="{E3F4DD5B-E91A-4E2E-A066-DD68F9821E36}"/>
    </a:ext>
  </a:extLst>
</a:theme>
</file>

<file path=ppt/theme/theme6.xml><?xml version="1.0" encoding="utf-8"?>
<a:theme xmlns:a="http://schemas.openxmlformats.org/drawingml/2006/main" name="4_5-30629_Build_Template_WHI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7B5DF659-5422-4FE0-B774-F31BE53950C5}" vid="{E3F4DD5B-E91A-4E2E-A066-DD68F9821E36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</Words>
  <Application>Microsoft Office PowerPoint</Application>
  <PresentationFormat>Widescreen</PresentationFormat>
  <Paragraphs>70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11</vt:i4>
      </vt:variant>
    </vt:vector>
  </HeadingPairs>
  <TitlesOfParts>
    <vt:vector size="26" baseType="lpstr">
      <vt:lpstr>Arial</vt:lpstr>
      <vt:lpstr>Avenir LT Pro 45 Book</vt:lpstr>
      <vt:lpstr>Calibri</vt:lpstr>
      <vt:lpstr>Consolas</vt:lpstr>
      <vt:lpstr>ＭＳ Ｐゴシック</vt:lpstr>
      <vt:lpstr>Segoe UI</vt:lpstr>
      <vt:lpstr>Segoe UI Light</vt:lpstr>
      <vt:lpstr>Segoe UI Semilight</vt:lpstr>
      <vt:lpstr>Wingdings</vt:lpstr>
      <vt:lpstr>BUILD CHARCOAL BACKGROUND</vt:lpstr>
      <vt:lpstr>1_BUILD CHARCOAL BACKGROUND</vt:lpstr>
      <vt:lpstr>BUILD WHITE TEMPLATE</vt:lpstr>
      <vt:lpstr>2_5-30629_Build_Template_WHITE</vt:lpstr>
      <vt:lpstr>3_5-30629_Build_Template_WHITE</vt:lpstr>
      <vt:lpstr>4_5-30629_Build_Template_WHITE</vt:lpstr>
      <vt:lpstr>Публикация приложения в магазин Разработка универсальных приложений  на Windows 10</vt:lpstr>
      <vt:lpstr>Содержание</vt:lpstr>
      <vt:lpstr>Центр разработчика</vt:lpstr>
      <vt:lpstr>Создание пакета приложения</vt:lpstr>
      <vt:lpstr>Демо: Создание пакета для загрузки</vt:lpstr>
      <vt:lpstr>Публикация приложения в магазин</vt:lpstr>
      <vt:lpstr>Демо: Публикация приложения в магазин</vt:lpstr>
      <vt:lpstr>Способы монетизации приложения</vt:lpstr>
      <vt:lpstr>Монетизация</vt:lpstr>
      <vt:lpstr>Поддержка приложения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2015-08-17T15:32:40Z</dcterms:created>
  <dcterms:modified xsi:type="dcterms:W3CDTF">2015-12-05T21:43:00Z</dcterms:modified>
</cp:coreProperties>
</file>