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27"/>
  </p:notesMasterIdLst>
  <p:handoutMasterIdLst>
    <p:handoutMasterId r:id="rId28"/>
  </p:handoutMasterIdLst>
  <p:sldIdLst>
    <p:sldId id="272" r:id="rId8"/>
    <p:sldId id="346" r:id="rId9"/>
    <p:sldId id="371" r:id="rId10"/>
    <p:sldId id="372" r:id="rId11"/>
    <p:sldId id="348" r:id="rId12"/>
    <p:sldId id="373" r:id="rId13"/>
    <p:sldId id="374" r:id="rId14"/>
    <p:sldId id="375" r:id="rId15"/>
    <p:sldId id="376" r:id="rId16"/>
    <p:sldId id="377" r:id="rId17"/>
    <p:sldId id="378" r:id="rId18"/>
    <p:sldId id="380" r:id="rId19"/>
    <p:sldId id="381" r:id="rId20"/>
    <p:sldId id="379" r:id="rId21"/>
    <p:sldId id="369" r:id="rId22"/>
    <p:sldId id="326" r:id="rId23"/>
    <p:sldId id="370" r:id="rId24"/>
    <p:sldId id="300" r:id="rId25"/>
    <p:sldId id="301"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p:cViewPr varScale="1">
        <p:scale>
          <a:sx n="183" d="100"/>
          <a:sy n="183" d="100"/>
        </p:scale>
        <p:origin x="130" y="499"/>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9:06 PM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19</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673255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51796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131904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image" Target="../media/image6.png"/><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8"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theme" Target="../theme/theme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26" Type="http://schemas.openxmlformats.org/officeDocument/2006/relationships/slideLayout" Target="../slideLayouts/slideLayout108.xml"/><Relationship Id="rId3" Type="http://schemas.openxmlformats.org/officeDocument/2006/relationships/slideLayout" Target="../slideLayouts/slideLayout85.xml"/><Relationship Id="rId21" Type="http://schemas.openxmlformats.org/officeDocument/2006/relationships/slideLayout" Target="../slideLayouts/slideLayout103.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slideLayout" Target="../slideLayouts/slideLayout107.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slideLayout" Target="../slideLayouts/slideLayout102.xml"/><Relationship Id="rId29" Type="http://schemas.openxmlformats.org/officeDocument/2006/relationships/slideLayout" Target="../slideLayouts/slideLayout111.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28" Type="http://schemas.openxmlformats.org/officeDocument/2006/relationships/slideLayout" Target="../slideLayouts/slideLayout110.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31" Type="http://schemas.openxmlformats.org/officeDocument/2006/relationships/image" Target="../media/image20.png"/><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 Id="rId27" Type="http://schemas.openxmlformats.org/officeDocument/2006/relationships/slideLayout" Target="../slideLayouts/slideLayout109.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 id="2147483774" r:id="rId21"/>
    <p:sldLayoutId id="2147483775" r:id="rId22"/>
    <p:sldLayoutId id="2147483776" r:id="rId23"/>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280057"/>
            <a:ext cx="1539187" cy="1539187"/>
          </a:xfrm>
          <a:prstGeom prst="ellipse">
            <a:avLst/>
          </a:prstGeom>
        </p:spPr>
      </p:pic>
      <p:sp>
        <p:nvSpPr>
          <p:cNvPr id="4" name="Заголовок 3"/>
          <p:cNvSpPr>
            <a:spLocks noGrp="1"/>
          </p:cNvSpPr>
          <p:nvPr>
            <p:ph type="ctrTitle"/>
          </p:nvPr>
        </p:nvSpPr>
        <p:spPr/>
        <p:txBody>
          <a:bodyPr anchor="ctr">
            <a:noAutofit/>
          </a:bodyPr>
          <a:lstStyle/>
          <a:p>
            <a:pPr defTabSz="762000">
              <a:lnSpc>
                <a:spcPct val="100000"/>
              </a:lnSpc>
            </a:pPr>
            <a:r>
              <a:rPr lang="en-US" sz="4000" dirty="0"/>
              <a:t>Universal App Development </a:t>
            </a:r>
            <a:r>
              <a:rPr lang="en-US" sz="4000" dirty="0" smtClean="0"/>
              <a:t/>
            </a:r>
            <a:br>
              <a:rPr lang="en-US" sz="4000" dirty="0" smtClean="0"/>
            </a:br>
            <a:r>
              <a:rPr lang="en-US" sz="4000" dirty="0" smtClean="0"/>
              <a:t>for </a:t>
            </a:r>
            <a:r>
              <a:rPr lang="en-US" sz="4000" dirty="0"/>
              <a:t>Windows Platform for Beginners</a:t>
            </a:r>
            <a:r>
              <a:rPr lang="en-US" sz="4000" dirty="0" smtClean="0"/>
              <a:t/>
            </a:r>
            <a:br>
              <a:rPr lang="en-US" sz="4000" dirty="0" smtClean="0"/>
            </a:br>
            <a:r>
              <a:rPr lang="ru-RU" sz="4000" dirty="0" smtClean="0"/>
              <a:t/>
            </a:r>
            <a:br>
              <a:rPr lang="ru-RU" sz="4000" dirty="0" smtClean="0"/>
            </a:br>
            <a:r>
              <a:rPr lang="en-US" sz="4000" dirty="0" smtClean="0"/>
              <a:t>Lection</a:t>
            </a:r>
            <a:r>
              <a:rPr lang="ru-RU" sz="4000" dirty="0" smtClean="0"/>
              <a:t> </a:t>
            </a:r>
            <a:r>
              <a:rPr lang="en-US" sz="4000" dirty="0"/>
              <a:t>8</a:t>
            </a:r>
            <a:r>
              <a:rPr lang="ru-RU" sz="4000" dirty="0" smtClean="0"/>
              <a:t>: </a:t>
            </a:r>
            <a:r>
              <a:rPr lang="en-US" sz="4000" dirty="0" smtClean="0"/>
              <a:t>Integrating Web Content</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en-US" dirty="0" smtClean="0"/>
              <a:t>Konstantin Kichinsky</a:t>
            </a:r>
          </a:p>
          <a:p>
            <a:r>
              <a:rPr lang="en-US" sz="2400" dirty="0" smtClean="0"/>
              <a:t>konkich@microsoft.com | twitter.com/</a:t>
            </a:r>
            <a:r>
              <a:rPr lang="en-US" sz="2400" dirty="0" err="1" smtClean="0"/>
              <a:t>kichinsky</a:t>
            </a:r>
            <a:endParaRPr lang="en-US" sz="2400" dirty="0" smtClean="0"/>
          </a:p>
          <a:p>
            <a:r>
              <a:rPr lang="en-US" sz="2400" dirty="0" smtClean="0"/>
              <a:t>Microsoft</a:t>
            </a:r>
            <a:endParaRPr lang="ru-RU" sz="2400" dirty="0"/>
          </a:p>
        </p:txBody>
      </p:sp>
    </p:spTree>
    <p:extLst>
      <p:ext uri="{BB962C8B-B14F-4D97-AF65-F5344CB8AC3E}">
        <p14:creationId xmlns:p14="http://schemas.microsoft.com/office/powerpoint/2010/main" val="2520592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9859116" cy="2628605"/>
          </a:xfrm>
        </p:spPr>
        <p:txBody>
          <a:bodyPr/>
          <a:lstStyle/>
          <a:p>
            <a:r>
              <a:rPr lang="en-US" dirty="0" smtClean="0"/>
              <a:t>DEMO 0</a:t>
            </a:r>
            <a:r>
              <a:rPr lang="ru-RU" dirty="0" smtClean="0"/>
              <a:t>2</a:t>
            </a:r>
            <a:r>
              <a:rPr lang="en-US" dirty="0" smtClean="0"/>
              <a:t>:</a:t>
            </a:r>
            <a:br>
              <a:rPr lang="en-US" dirty="0" smtClean="0"/>
            </a:br>
            <a:r>
              <a:rPr lang="en-US" dirty="0" smtClean="0"/>
              <a:t>Interacting with </a:t>
            </a:r>
            <a:br>
              <a:rPr lang="en-US" dirty="0" smtClean="0"/>
            </a:br>
            <a:r>
              <a:rPr lang="en-US" dirty="0" err="1" smtClean="0"/>
              <a:t>WebView</a:t>
            </a:r>
            <a:endParaRPr lang="ru-RU" dirty="0"/>
          </a:p>
        </p:txBody>
      </p:sp>
    </p:spTree>
    <p:extLst>
      <p:ext uri="{BB962C8B-B14F-4D97-AF65-F5344CB8AC3E}">
        <p14:creationId xmlns:p14="http://schemas.microsoft.com/office/powerpoint/2010/main" val="2294173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next level</a:t>
            </a:r>
            <a:endParaRPr lang="ru-RU" dirty="0"/>
          </a:p>
        </p:txBody>
      </p:sp>
      <p:sp>
        <p:nvSpPr>
          <p:cNvPr id="5" name="Rectangle 4"/>
          <p:cNvSpPr/>
          <p:nvPr/>
        </p:nvSpPr>
        <p:spPr>
          <a:xfrm>
            <a:off x="1056000" y="1449000"/>
            <a:ext cx="5040000" cy="162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169744" y="1619668"/>
            <a:ext cx="1154483" cy="646331"/>
          </a:xfrm>
          <a:prstGeom prst="rect">
            <a:avLst/>
          </a:prstGeom>
          <a:noFill/>
        </p:spPr>
        <p:txBody>
          <a:bodyPr wrap="none" rtlCol="0">
            <a:spAutoFit/>
          </a:bodyPr>
          <a:lstStyle/>
          <a:p>
            <a:r>
              <a:rPr lang="en-US" dirty="0" smtClean="0">
                <a:solidFill>
                  <a:schemeClr val="bg1"/>
                </a:solidFill>
              </a:rPr>
              <a:t>App </a:t>
            </a:r>
            <a:br>
              <a:rPr lang="en-US" dirty="0" smtClean="0">
                <a:solidFill>
                  <a:schemeClr val="bg1"/>
                </a:solidFill>
              </a:rPr>
            </a:br>
            <a:r>
              <a:rPr lang="en-US" dirty="0" smtClean="0">
                <a:solidFill>
                  <a:schemeClr val="bg1"/>
                </a:solidFill>
              </a:rPr>
              <a:t>C#/XAML</a:t>
            </a:r>
            <a:endParaRPr lang="ru-RU" dirty="0">
              <a:solidFill>
                <a:schemeClr val="bg1"/>
              </a:solidFill>
            </a:endParaRPr>
          </a:p>
        </p:txBody>
      </p:sp>
      <p:sp>
        <p:nvSpPr>
          <p:cNvPr id="7" name="Rectangle 6"/>
          <p:cNvSpPr/>
          <p:nvPr/>
        </p:nvSpPr>
        <p:spPr>
          <a:xfrm>
            <a:off x="3216000" y="1619668"/>
            <a:ext cx="2700000" cy="126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WebView</a:t>
            </a:r>
            <a:endParaRPr lang="ru-RU" dirty="0"/>
          </a:p>
        </p:txBody>
      </p:sp>
      <p:cxnSp>
        <p:nvCxnSpPr>
          <p:cNvPr id="8" name="Straight Arrow Connector 7"/>
          <p:cNvCxnSpPr/>
          <p:nvPr/>
        </p:nvCxnSpPr>
        <p:spPr>
          <a:xfrm flipV="1">
            <a:off x="4656000" y="2772448"/>
            <a:ext cx="0" cy="454666"/>
          </a:xfrm>
          <a:prstGeom prst="straightConnector1">
            <a:avLst/>
          </a:prstGeom>
          <a:ln w="12700">
            <a:solidFill>
              <a:schemeClr val="accent1">
                <a:lumMod val="50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9" name="TextBox 8"/>
          <p:cNvSpPr txBox="1"/>
          <p:nvPr/>
        </p:nvSpPr>
        <p:spPr>
          <a:xfrm>
            <a:off x="3632482" y="3119367"/>
            <a:ext cx="2047035" cy="338554"/>
          </a:xfrm>
          <a:prstGeom prst="rect">
            <a:avLst/>
          </a:prstGeom>
          <a:noFill/>
        </p:spPr>
        <p:txBody>
          <a:bodyPr wrap="none" rtlCol="0">
            <a:spAutoFit/>
          </a:bodyPr>
          <a:lstStyle/>
          <a:p>
            <a:r>
              <a:rPr lang="en-US" sz="1600" i="1" dirty="0" smtClean="0">
                <a:solidFill>
                  <a:schemeClr val="accent1">
                    <a:lumMod val="75000"/>
                  </a:schemeClr>
                </a:solidFill>
              </a:rPr>
              <a:t>Local or external files</a:t>
            </a:r>
            <a:endParaRPr lang="ru-RU" sz="1600" i="1" dirty="0">
              <a:solidFill>
                <a:schemeClr val="accent1">
                  <a:lumMod val="75000"/>
                </a:schemeClr>
              </a:solidFill>
            </a:endParaRPr>
          </a:p>
        </p:txBody>
      </p:sp>
      <p:grpSp>
        <p:nvGrpSpPr>
          <p:cNvPr id="23" name="Group 22"/>
          <p:cNvGrpSpPr/>
          <p:nvPr/>
        </p:nvGrpSpPr>
        <p:grpSpPr>
          <a:xfrm>
            <a:off x="1056000" y="3637921"/>
            <a:ext cx="5040000" cy="1411079"/>
            <a:chOff x="1056000" y="3637921"/>
            <a:chExt cx="5040000" cy="1411079"/>
          </a:xfrm>
        </p:grpSpPr>
        <p:sp>
          <p:nvSpPr>
            <p:cNvPr id="10" name="Rectangle 9"/>
            <p:cNvSpPr/>
            <p:nvPr/>
          </p:nvSpPr>
          <p:spPr>
            <a:xfrm>
              <a:off x="1056000" y="3969000"/>
              <a:ext cx="3780000" cy="108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11" name="TextBox 10"/>
            <p:cNvSpPr txBox="1"/>
            <p:nvPr/>
          </p:nvSpPr>
          <p:spPr>
            <a:xfrm>
              <a:off x="1169744" y="4139668"/>
              <a:ext cx="1079142" cy="646331"/>
            </a:xfrm>
            <a:prstGeom prst="rect">
              <a:avLst/>
            </a:prstGeom>
            <a:noFill/>
          </p:spPr>
          <p:txBody>
            <a:bodyPr wrap="none" rtlCol="0">
              <a:spAutoFit/>
            </a:bodyPr>
            <a:lstStyle/>
            <a:p>
              <a:r>
                <a:rPr lang="en-US" dirty="0" smtClean="0">
                  <a:solidFill>
                    <a:schemeClr val="bg1"/>
                  </a:solidFill>
                </a:rPr>
                <a:t>App</a:t>
              </a:r>
            </a:p>
            <a:p>
              <a:r>
                <a:rPr lang="en-US" dirty="0" smtClean="0">
                  <a:solidFill>
                    <a:schemeClr val="bg1"/>
                  </a:solidFill>
                </a:rPr>
                <a:t>JS/HTML</a:t>
              </a:r>
              <a:endParaRPr lang="ru-RU" dirty="0">
                <a:solidFill>
                  <a:schemeClr val="bg1"/>
                </a:solidFill>
              </a:endParaRPr>
            </a:p>
          </p:txBody>
        </p:sp>
        <p:sp>
          <p:nvSpPr>
            <p:cNvPr id="15" name="TextBox 14"/>
            <p:cNvSpPr txBox="1"/>
            <p:nvPr/>
          </p:nvSpPr>
          <p:spPr>
            <a:xfrm>
              <a:off x="3557018" y="4045506"/>
              <a:ext cx="1262077" cy="584775"/>
            </a:xfrm>
            <a:prstGeom prst="rect">
              <a:avLst/>
            </a:prstGeom>
            <a:noFill/>
          </p:spPr>
          <p:txBody>
            <a:bodyPr wrap="none" rtlCol="0">
              <a:spAutoFit/>
            </a:bodyPr>
            <a:lstStyle/>
            <a:p>
              <a:pPr algn="r"/>
              <a:r>
                <a:rPr lang="en-US" sz="1600" i="1" dirty="0" smtClean="0">
                  <a:solidFill>
                    <a:schemeClr val="accent5">
                      <a:lumMod val="60000"/>
                      <a:lumOff val="40000"/>
                    </a:schemeClr>
                  </a:solidFill>
                </a:rPr>
                <a:t>Local code</a:t>
              </a:r>
              <a:br>
                <a:rPr lang="en-US" sz="1600" i="1" dirty="0" smtClean="0">
                  <a:solidFill>
                    <a:schemeClr val="accent5">
                      <a:lumMod val="60000"/>
                      <a:lumOff val="40000"/>
                    </a:schemeClr>
                  </a:solidFill>
                </a:rPr>
              </a:br>
              <a:r>
                <a:rPr lang="en-US" sz="1600" i="1" dirty="0" smtClean="0">
                  <a:solidFill>
                    <a:schemeClr val="accent5">
                      <a:lumMod val="60000"/>
                      <a:lumOff val="40000"/>
                    </a:schemeClr>
                  </a:solidFill>
                </a:rPr>
                <a:t>and markup</a:t>
              </a:r>
              <a:endParaRPr lang="ru-RU" sz="1600" i="1" dirty="0">
                <a:solidFill>
                  <a:schemeClr val="accent5">
                    <a:lumMod val="60000"/>
                    <a:lumOff val="40000"/>
                  </a:schemeClr>
                </a:solidFill>
              </a:endParaRPr>
            </a:p>
          </p:txBody>
        </p:sp>
        <p:sp>
          <p:nvSpPr>
            <p:cNvPr id="16" name="TextBox 15"/>
            <p:cNvSpPr txBox="1"/>
            <p:nvPr/>
          </p:nvSpPr>
          <p:spPr>
            <a:xfrm>
              <a:off x="1056000" y="3637921"/>
              <a:ext cx="4784515" cy="369332"/>
            </a:xfrm>
            <a:prstGeom prst="rect">
              <a:avLst/>
            </a:prstGeom>
            <a:noFill/>
          </p:spPr>
          <p:txBody>
            <a:bodyPr wrap="none" rtlCol="0">
              <a:spAutoFit/>
            </a:bodyPr>
            <a:lstStyle/>
            <a:p>
              <a:r>
                <a:rPr lang="en-US" dirty="0" smtClean="0"/>
                <a:t>Starting with Windows 8, Windows Phone 8.1</a:t>
              </a:r>
              <a:endParaRPr lang="ru-RU" dirty="0"/>
            </a:p>
          </p:txBody>
        </p:sp>
        <p:sp>
          <p:nvSpPr>
            <p:cNvPr id="21" name="Rectangle 20"/>
            <p:cNvSpPr/>
            <p:nvPr/>
          </p:nvSpPr>
          <p:spPr>
            <a:xfrm>
              <a:off x="4836000" y="3969000"/>
              <a:ext cx="1260000" cy="1080000"/>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solidFill>
                    <a:schemeClr val="accent5">
                      <a:lumMod val="50000"/>
                    </a:schemeClr>
                  </a:solidFill>
                </a:rPr>
                <a:t>WinRT Access + Components</a:t>
              </a:r>
              <a:endParaRPr lang="ru-RU" sz="1200" dirty="0">
                <a:solidFill>
                  <a:schemeClr val="accent5">
                    <a:lumMod val="50000"/>
                  </a:schemeClr>
                </a:solidFill>
              </a:endParaRPr>
            </a:p>
          </p:txBody>
        </p:sp>
      </p:grpSp>
      <p:grpSp>
        <p:nvGrpSpPr>
          <p:cNvPr id="24" name="Group 23"/>
          <p:cNvGrpSpPr/>
          <p:nvPr/>
        </p:nvGrpSpPr>
        <p:grpSpPr>
          <a:xfrm>
            <a:off x="1056000" y="5157209"/>
            <a:ext cx="5099601" cy="1411079"/>
            <a:chOff x="1056000" y="5157209"/>
            <a:chExt cx="5099601" cy="1411079"/>
          </a:xfrm>
        </p:grpSpPr>
        <p:sp>
          <p:nvSpPr>
            <p:cNvPr id="17" name="Rectangle 16"/>
            <p:cNvSpPr/>
            <p:nvPr/>
          </p:nvSpPr>
          <p:spPr>
            <a:xfrm>
              <a:off x="1056000" y="5488288"/>
              <a:ext cx="3780000" cy="1080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ru-RU"/>
            </a:p>
          </p:txBody>
        </p:sp>
        <p:sp>
          <p:nvSpPr>
            <p:cNvPr id="18" name="TextBox 17"/>
            <p:cNvSpPr txBox="1"/>
            <p:nvPr/>
          </p:nvSpPr>
          <p:spPr>
            <a:xfrm>
              <a:off x="1169744" y="5658956"/>
              <a:ext cx="1079142" cy="646331"/>
            </a:xfrm>
            <a:prstGeom prst="rect">
              <a:avLst/>
            </a:prstGeom>
            <a:noFill/>
          </p:spPr>
          <p:txBody>
            <a:bodyPr wrap="none" rtlCol="0">
              <a:spAutoFit/>
            </a:bodyPr>
            <a:lstStyle/>
            <a:p>
              <a:r>
                <a:rPr lang="en-US" dirty="0" smtClean="0">
                  <a:solidFill>
                    <a:schemeClr val="bg1"/>
                  </a:solidFill>
                </a:rPr>
                <a:t>App</a:t>
              </a:r>
              <a:r>
                <a:rPr lang="ru-RU" dirty="0" smtClean="0">
                  <a:solidFill>
                    <a:schemeClr val="bg1"/>
                  </a:solidFill>
                </a:rPr>
                <a:t/>
              </a:r>
              <a:br>
                <a:rPr lang="ru-RU" dirty="0" smtClean="0">
                  <a:solidFill>
                    <a:schemeClr val="bg1"/>
                  </a:solidFill>
                </a:rPr>
              </a:br>
              <a:r>
                <a:rPr lang="en-US" dirty="0" smtClean="0">
                  <a:solidFill>
                    <a:schemeClr val="bg1"/>
                  </a:solidFill>
                </a:rPr>
                <a:t>JS/HTML</a:t>
              </a:r>
              <a:endParaRPr lang="ru-RU" dirty="0">
                <a:solidFill>
                  <a:schemeClr val="bg1"/>
                </a:solidFill>
              </a:endParaRPr>
            </a:p>
          </p:txBody>
        </p:sp>
        <p:sp>
          <p:nvSpPr>
            <p:cNvPr id="19" name="TextBox 18"/>
            <p:cNvSpPr txBox="1"/>
            <p:nvPr/>
          </p:nvSpPr>
          <p:spPr>
            <a:xfrm>
              <a:off x="3370622" y="5564794"/>
              <a:ext cx="1448473" cy="584775"/>
            </a:xfrm>
            <a:prstGeom prst="rect">
              <a:avLst/>
            </a:prstGeom>
            <a:noFill/>
          </p:spPr>
          <p:txBody>
            <a:bodyPr wrap="none" rtlCol="0">
              <a:spAutoFit/>
            </a:bodyPr>
            <a:lstStyle/>
            <a:p>
              <a:pPr algn="r"/>
              <a:r>
                <a:rPr lang="en-US" sz="1600" b="1" i="1" dirty="0" smtClean="0">
                  <a:solidFill>
                    <a:schemeClr val="accent5">
                      <a:lumMod val="60000"/>
                      <a:lumOff val="40000"/>
                    </a:schemeClr>
                  </a:solidFill>
                </a:rPr>
                <a:t>External</a:t>
              </a:r>
              <a:r>
                <a:rPr lang="en-US" sz="1600" i="1" dirty="0" smtClean="0">
                  <a:solidFill>
                    <a:schemeClr val="accent5">
                      <a:lumMod val="60000"/>
                      <a:lumOff val="40000"/>
                    </a:schemeClr>
                  </a:solidFill>
                </a:rPr>
                <a:t> code</a:t>
              </a:r>
              <a:br>
                <a:rPr lang="en-US" sz="1600" i="1" dirty="0" smtClean="0">
                  <a:solidFill>
                    <a:schemeClr val="accent5">
                      <a:lumMod val="60000"/>
                      <a:lumOff val="40000"/>
                    </a:schemeClr>
                  </a:solidFill>
                </a:rPr>
              </a:br>
              <a:r>
                <a:rPr lang="en-US" sz="1600" i="1" dirty="0" smtClean="0">
                  <a:solidFill>
                    <a:schemeClr val="accent5">
                      <a:lumMod val="60000"/>
                      <a:lumOff val="40000"/>
                    </a:schemeClr>
                  </a:solidFill>
                </a:rPr>
                <a:t>and markup</a:t>
              </a:r>
              <a:endParaRPr lang="ru-RU" sz="1600" i="1" dirty="0">
                <a:solidFill>
                  <a:schemeClr val="accent5">
                    <a:lumMod val="60000"/>
                    <a:lumOff val="40000"/>
                  </a:schemeClr>
                </a:solidFill>
              </a:endParaRPr>
            </a:p>
          </p:txBody>
        </p:sp>
        <p:sp>
          <p:nvSpPr>
            <p:cNvPr id="20" name="TextBox 19"/>
            <p:cNvSpPr txBox="1"/>
            <p:nvPr/>
          </p:nvSpPr>
          <p:spPr>
            <a:xfrm>
              <a:off x="1056000" y="5157209"/>
              <a:ext cx="5099601" cy="369332"/>
            </a:xfrm>
            <a:prstGeom prst="rect">
              <a:avLst/>
            </a:prstGeom>
            <a:noFill/>
          </p:spPr>
          <p:txBody>
            <a:bodyPr wrap="none" rtlCol="0">
              <a:spAutoFit/>
            </a:bodyPr>
            <a:lstStyle/>
            <a:p>
              <a:r>
                <a:rPr lang="en-US" dirty="0" smtClean="0"/>
                <a:t>Starting with Windows 10</a:t>
              </a:r>
              <a:r>
                <a:rPr lang="ru-RU" dirty="0" smtClean="0"/>
                <a:t> (</a:t>
              </a:r>
              <a:r>
                <a:rPr lang="en-US" dirty="0" smtClean="0"/>
                <a:t>UWP Bridge for Web)</a:t>
              </a:r>
              <a:endParaRPr lang="ru-RU" dirty="0"/>
            </a:p>
          </p:txBody>
        </p:sp>
        <p:sp>
          <p:nvSpPr>
            <p:cNvPr id="22" name="Rectangle 21"/>
            <p:cNvSpPr/>
            <p:nvPr/>
          </p:nvSpPr>
          <p:spPr>
            <a:xfrm>
              <a:off x="4836000" y="5488288"/>
              <a:ext cx="1260000" cy="1080000"/>
            </a:xfrm>
            <a:prstGeom prst="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solidFill>
                    <a:schemeClr val="accent5">
                      <a:lumMod val="50000"/>
                    </a:schemeClr>
                  </a:solidFill>
                </a:rPr>
                <a:t>WinRT Access + Components</a:t>
              </a:r>
              <a:endParaRPr lang="ru-RU" sz="1200" dirty="0">
                <a:solidFill>
                  <a:schemeClr val="accent5">
                    <a:lumMod val="50000"/>
                  </a:schemeClr>
                </a:solidFill>
              </a:endParaRPr>
            </a:p>
          </p:txBody>
        </p:sp>
      </p:grpSp>
      <p:grpSp>
        <p:nvGrpSpPr>
          <p:cNvPr id="28" name="Group 27"/>
          <p:cNvGrpSpPr/>
          <p:nvPr/>
        </p:nvGrpSpPr>
        <p:grpSpPr>
          <a:xfrm>
            <a:off x="6276000" y="2081333"/>
            <a:ext cx="1156663" cy="4270120"/>
            <a:chOff x="6276000" y="2081333"/>
            <a:chExt cx="1156663" cy="4270120"/>
          </a:xfrm>
        </p:grpSpPr>
        <p:sp>
          <p:nvSpPr>
            <p:cNvPr id="25" name="TextBox 24"/>
            <p:cNvSpPr txBox="1"/>
            <p:nvPr/>
          </p:nvSpPr>
          <p:spPr>
            <a:xfrm>
              <a:off x="6276000" y="2081333"/>
              <a:ext cx="1137747" cy="369332"/>
            </a:xfrm>
            <a:prstGeom prst="rect">
              <a:avLst/>
            </a:prstGeom>
            <a:noFill/>
          </p:spPr>
          <p:txBody>
            <a:bodyPr wrap="none" rtlCol="0">
              <a:spAutoFit/>
            </a:bodyPr>
            <a:lstStyle/>
            <a:p>
              <a:r>
                <a:rPr lang="en-US" dirty="0" err="1" smtClean="0"/>
                <a:t>WebView</a:t>
              </a:r>
              <a:endParaRPr lang="ru-RU" dirty="0"/>
            </a:p>
          </p:txBody>
        </p:sp>
        <p:sp>
          <p:nvSpPr>
            <p:cNvPr id="26" name="TextBox 25"/>
            <p:cNvSpPr txBox="1"/>
            <p:nvPr/>
          </p:nvSpPr>
          <p:spPr>
            <a:xfrm>
              <a:off x="6276000" y="4278167"/>
              <a:ext cx="1156663" cy="646331"/>
            </a:xfrm>
            <a:prstGeom prst="rect">
              <a:avLst/>
            </a:prstGeom>
            <a:noFill/>
          </p:spPr>
          <p:txBody>
            <a:bodyPr wrap="none" rtlCol="0">
              <a:spAutoFit/>
            </a:bodyPr>
            <a:lstStyle/>
            <a:p>
              <a:pPr algn="ctr"/>
              <a:r>
                <a:rPr lang="en-US" dirty="0" smtClean="0"/>
                <a:t>Packaged</a:t>
              </a:r>
              <a:br>
                <a:rPr lang="en-US" dirty="0" smtClean="0"/>
              </a:br>
              <a:r>
                <a:rPr lang="en-US" dirty="0" smtClean="0"/>
                <a:t>App</a:t>
              </a:r>
              <a:endParaRPr lang="ru-RU" dirty="0"/>
            </a:p>
          </p:txBody>
        </p:sp>
        <p:sp>
          <p:nvSpPr>
            <p:cNvPr id="27" name="TextBox 26"/>
            <p:cNvSpPr txBox="1"/>
            <p:nvPr/>
          </p:nvSpPr>
          <p:spPr>
            <a:xfrm>
              <a:off x="6397411" y="5705122"/>
              <a:ext cx="913841" cy="646331"/>
            </a:xfrm>
            <a:prstGeom prst="rect">
              <a:avLst/>
            </a:prstGeom>
            <a:noFill/>
          </p:spPr>
          <p:txBody>
            <a:bodyPr wrap="none" rtlCol="0">
              <a:spAutoFit/>
            </a:bodyPr>
            <a:lstStyle/>
            <a:p>
              <a:pPr algn="ctr"/>
              <a:r>
                <a:rPr lang="en-US" dirty="0" smtClean="0"/>
                <a:t>Hosted</a:t>
              </a:r>
              <a:br>
                <a:rPr lang="en-US" dirty="0" smtClean="0"/>
              </a:br>
              <a:r>
                <a:rPr lang="en-US" dirty="0" smtClean="0"/>
                <a:t>App</a:t>
              </a:r>
              <a:endParaRPr lang="ru-RU" dirty="0"/>
            </a:p>
          </p:txBody>
        </p:sp>
      </p:grpSp>
    </p:spTree>
    <p:extLst>
      <p:ext uri="{BB962C8B-B14F-4D97-AF65-F5344CB8AC3E}">
        <p14:creationId xmlns:p14="http://schemas.microsoft.com/office/powerpoint/2010/main" val="151694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Hosted Web App</a:t>
            </a:r>
            <a:endParaRPr lang="ru-RU" dirty="0"/>
          </a:p>
        </p:txBody>
      </p:sp>
      <p:sp>
        <p:nvSpPr>
          <p:cNvPr id="28" name="Content Placeholder 27"/>
          <p:cNvSpPr>
            <a:spLocks noGrp="1"/>
          </p:cNvSpPr>
          <p:nvPr>
            <p:ph idx="1"/>
          </p:nvPr>
        </p:nvSpPr>
        <p:spPr/>
        <p:txBody>
          <a:bodyPr/>
          <a:lstStyle/>
          <a:p>
            <a:r>
              <a:rPr lang="en-US" dirty="0" smtClean="0"/>
              <a:t>Reusing current investments </a:t>
            </a:r>
          </a:p>
          <a:p>
            <a:pPr lvl="1"/>
            <a:r>
              <a:rPr lang="en-US" dirty="0" smtClean="0"/>
              <a:t>Development and deploy workflow</a:t>
            </a:r>
            <a:r>
              <a:rPr lang="ru-RU" dirty="0" smtClean="0"/>
              <a:t/>
            </a:r>
            <a:br>
              <a:rPr lang="ru-RU" dirty="0" smtClean="0"/>
            </a:br>
            <a:r>
              <a:rPr lang="en-US" dirty="0" smtClean="0"/>
              <a:t>Responsive design and adaptation to mobile scenarios</a:t>
            </a:r>
          </a:p>
          <a:p>
            <a:r>
              <a:rPr lang="en-US" dirty="0" smtClean="0"/>
              <a:t>Flexibility in updating</a:t>
            </a:r>
          </a:p>
          <a:p>
            <a:pPr lvl="1"/>
            <a:r>
              <a:rPr lang="en-US" dirty="0" smtClean="0"/>
              <a:t>App package –</a:t>
            </a:r>
            <a:r>
              <a:rPr lang="ru-RU" dirty="0" smtClean="0"/>
              <a:t> </a:t>
            </a:r>
            <a:r>
              <a:rPr lang="en-US" dirty="0" smtClean="0"/>
              <a:t>Windows Store</a:t>
            </a:r>
            <a:r>
              <a:rPr lang="ru-RU" dirty="0" smtClean="0"/>
              <a:t/>
            </a:r>
            <a:br>
              <a:rPr lang="ru-RU" dirty="0" smtClean="0"/>
            </a:br>
            <a:r>
              <a:rPr lang="en-US" dirty="0" smtClean="0"/>
              <a:t>Content – Web Server (Cloud)</a:t>
            </a:r>
            <a:endParaRPr lang="ru-RU" dirty="0" smtClean="0"/>
          </a:p>
        </p:txBody>
      </p:sp>
      <p:grpSp>
        <p:nvGrpSpPr>
          <p:cNvPr id="15" name="Group 14"/>
          <p:cNvGrpSpPr>
            <a:grpSpLocks noChangeAspect="1"/>
          </p:cNvGrpSpPr>
          <p:nvPr/>
        </p:nvGrpSpPr>
        <p:grpSpPr>
          <a:xfrm>
            <a:off x="876000" y="4149000"/>
            <a:ext cx="6499654" cy="2075319"/>
            <a:chOff x="748304" y="1408840"/>
            <a:chExt cx="10832754" cy="3458866"/>
          </a:xfrm>
        </p:grpSpPr>
        <p:sp>
          <p:nvSpPr>
            <p:cNvPr id="16" name="Universal Windows Platform"/>
            <p:cNvSpPr txBox="1">
              <a:spLocks noChangeAspect="1"/>
            </p:cNvSpPr>
            <p:nvPr/>
          </p:nvSpPr>
          <p:spPr>
            <a:xfrm>
              <a:off x="748304" y="2839055"/>
              <a:ext cx="2031408" cy="1221427"/>
            </a:xfrm>
            <a:prstGeom prst="rect">
              <a:avLst/>
            </a:prstGeom>
            <a:noFill/>
          </p:spPr>
          <p:txBody>
            <a:bodyPr wrap="none" lIns="179285" tIns="143428" rIns="179285" bIns="143428" rtlCol="0">
              <a:spAutoFit/>
            </a:bodyPr>
            <a:lstStyle/>
            <a:p>
              <a:pPr marL="0" marR="0" lvl="0" indent="0" defTabSz="914367" eaLnBrk="1" fontAlgn="auto" latinLnBrk="0" hangingPunct="1">
                <a:lnSpc>
                  <a:spcPct val="90000"/>
                </a:lnSpc>
                <a:spcBef>
                  <a:spcPts val="0"/>
                </a:spcBef>
                <a:spcAft>
                  <a:spcPts val="588"/>
                </a:spcAft>
                <a:buClrTx/>
                <a:buSzTx/>
                <a:buFontTx/>
                <a:buNone/>
                <a:tabLst/>
                <a:defRPr/>
              </a:pPr>
              <a:r>
                <a:rPr lang="en-US" sz="3200" kern="0" spc="-98" dirty="0" smtClean="0">
                  <a:gradFill>
                    <a:gsLst>
                      <a:gs pos="2917">
                        <a:srgbClr val="0078D7"/>
                      </a:gs>
                      <a:gs pos="30000">
                        <a:srgbClr val="0078D7"/>
                      </a:gs>
                    </a:gsLst>
                    <a:lin ang="5400000" scaled="0"/>
                  </a:gradFill>
                </a:rPr>
                <a:t>UWP</a:t>
              </a:r>
              <a:endParaRPr kumimoji="0" lang="en-US" sz="3200" b="0" i="0" u="none" strike="noStrike" kern="0" cap="none" spc="-98" normalizeH="0" baseline="0" noProof="0" dirty="0" smtClean="0">
                <a:ln>
                  <a:noFill/>
                </a:ln>
                <a:gradFill>
                  <a:gsLst>
                    <a:gs pos="2917">
                      <a:srgbClr val="0078D7"/>
                    </a:gs>
                    <a:gs pos="30000">
                      <a:srgbClr val="0078D7"/>
                    </a:gs>
                  </a:gsLst>
                  <a:lin ang="5400000" scaled="0"/>
                </a:gradFill>
                <a:effectLst/>
                <a:uLnTx/>
                <a:uFillTx/>
              </a:endParaRPr>
            </a:p>
          </p:txBody>
        </p:sp>
        <p:sp>
          <p:nvSpPr>
            <p:cNvPr id="17" name="Freeform 5"/>
            <p:cNvSpPr>
              <a:spLocks noChangeAspect="1" noEditPoints="1"/>
            </p:cNvSpPr>
            <p:nvPr/>
          </p:nvSpPr>
          <p:spPr bwMode="auto">
            <a:xfrm>
              <a:off x="10320483" y="2544326"/>
              <a:ext cx="1260575" cy="1502543"/>
            </a:xfrm>
            <a:custGeom>
              <a:avLst/>
              <a:gdLst>
                <a:gd name="T0" fmla="*/ 196 w 407"/>
                <a:gd name="T1" fmla="*/ 53 h 486"/>
                <a:gd name="T2" fmla="*/ 161 w 407"/>
                <a:gd name="T3" fmla="*/ 106 h 486"/>
                <a:gd name="T4" fmla="*/ 161 w 407"/>
                <a:gd name="T5" fmla="*/ 125 h 486"/>
                <a:gd name="T6" fmla="*/ 173 w 407"/>
                <a:gd name="T7" fmla="*/ 123 h 486"/>
                <a:gd name="T8" fmla="*/ 173 w 407"/>
                <a:gd name="T9" fmla="*/ 106 h 486"/>
                <a:gd name="T10" fmla="*/ 197 w 407"/>
                <a:gd name="T11" fmla="*/ 66 h 486"/>
                <a:gd name="T12" fmla="*/ 196 w 407"/>
                <a:gd name="T13" fmla="*/ 53 h 486"/>
                <a:gd name="T14" fmla="*/ 232 w 407"/>
                <a:gd name="T15" fmla="*/ 45 h 486"/>
                <a:gd name="T16" fmla="*/ 234 w 407"/>
                <a:gd name="T17" fmla="*/ 57 h 486"/>
                <a:gd name="T18" fmla="*/ 265 w 407"/>
                <a:gd name="T19" fmla="*/ 94 h 486"/>
                <a:gd name="T20" fmla="*/ 265 w 407"/>
                <a:gd name="T21" fmla="*/ 104 h 486"/>
                <a:gd name="T22" fmla="*/ 278 w 407"/>
                <a:gd name="T23" fmla="*/ 102 h 486"/>
                <a:gd name="T24" fmla="*/ 278 w 407"/>
                <a:gd name="T25" fmla="*/ 94 h 486"/>
                <a:gd name="T26" fmla="*/ 232 w 407"/>
                <a:gd name="T27" fmla="*/ 45 h 486"/>
                <a:gd name="T28" fmla="*/ 105 w 407"/>
                <a:gd name="T29" fmla="*/ 136 h 486"/>
                <a:gd name="T30" fmla="*/ 105 w 407"/>
                <a:gd name="T31" fmla="*/ 79 h 486"/>
                <a:gd name="T32" fmla="*/ 156 w 407"/>
                <a:gd name="T33" fmla="*/ 26 h 486"/>
                <a:gd name="T34" fmla="*/ 210 w 407"/>
                <a:gd name="T35" fmla="*/ 67 h 486"/>
                <a:gd name="T36" fmla="*/ 210 w 407"/>
                <a:gd name="T37" fmla="*/ 115 h 486"/>
                <a:gd name="T38" fmla="*/ 222 w 407"/>
                <a:gd name="T39" fmla="*/ 113 h 486"/>
                <a:gd name="T40" fmla="*/ 222 w 407"/>
                <a:gd name="T41" fmla="*/ 68 h 486"/>
                <a:gd name="T42" fmla="*/ 154 w 407"/>
                <a:gd name="T43" fmla="*/ 13 h 486"/>
                <a:gd name="T44" fmla="*/ 93 w 407"/>
                <a:gd name="T45" fmla="*/ 78 h 486"/>
                <a:gd name="T46" fmla="*/ 93 w 407"/>
                <a:gd name="T47" fmla="*/ 139 h 486"/>
                <a:gd name="T48" fmla="*/ 105 w 407"/>
                <a:gd name="T49" fmla="*/ 136 h 486"/>
                <a:gd name="T50" fmla="*/ 339 w 407"/>
                <a:gd name="T51" fmla="*/ 104 h 486"/>
                <a:gd name="T52" fmla="*/ 0 w 407"/>
                <a:gd name="T53" fmla="*/ 172 h 486"/>
                <a:gd name="T54" fmla="*/ 0 w 407"/>
                <a:gd name="T55" fmla="*/ 418 h 486"/>
                <a:gd name="T56" fmla="*/ 339 w 407"/>
                <a:gd name="T57" fmla="*/ 486 h 486"/>
                <a:gd name="T58" fmla="*/ 407 w 407"/>
                <a:gd name="T59" fmla="*/ 461 h 486"/>
                <a:gd name="T60" fmla="*/ 407 w 407"/>
                <a:gd name="T61" fmla="*/ 129 h 486"/>
                <a:gd name="T62" fmla="*/ 339 w 407"/>
                <a:gd name="T63" fmla="*/ 104 h 486"/>
                <a:gd name="T64" fmla="*/ 148 w 407"/>
                <a:gd name="T65" fmla="*/ 367 h 486"/>
                <a:gd name="T66" fmla="*/ 73 w 407"/>
                <a:gd name="T67" fmla="*/ 357 h 486"/>
                <a:gd name="T68" fmla="*/ 73 w 407"/>
                <a:gd name="T69" fmla="*/ 294 h 486"/>
                <a:gd name="T70" fmla="*/ 148 w 407"/>
                <a:gd name="T71" fmla="*/ 294 h 486"/>
                <a:gd name="T72" fmla="*/ 148 w 407"/>
                <a:gd name="T73" fmla="*/ 367 h 486"/>
                <a:gd name="T74" fmla="*/ 148 w 407"/>
                <a:gd name="T75" fmla="*/ 285 h 486"/>
                <a:gd name="T76" fmla="*/ 73 w 407"/>
                <a:gd name="T77" fmla="*/ 285 h 486"/>
                <a:gd name="T78" fmla="*/ 73 w 407"/>
                <a:gd name="T79" fmla="*/ 227 h 486"/>
                <a:gd name="T80" fmla="*/ 148 w 407"/>
                <a:gd name="T81" fmla="*/ 217 h 486"/>
                <a:gd name="T82" fmla="*/ 148 w 407"/>
                <a:gd name="T83" fmla="*/ 285 h 486"/>
                <a:gd name="T84" fmla="*/ 253 w 407"/>
                <a:gd name="T85" fmla="*/ 382 h 486"/>
                <a:gd name="T86" fmla="*/ 158 w 407"/>
                <a:gd name="T87" fmla="*/ 368 h 486"/>
                <a:gd name="T88" fmla="*/ 158 w 407"/>
                <a:gd name="T89" fmla="*/ 294 h 486"/>
                <a:gd name="T90" fmla="*/ 253 w 407"/>
                <a:gd name="T91" fmla="*/ 294 h 486"/>
                <a:gd name="T92" fmla="*/ 253 w 407"/>
                <a:gd name="T93" fmla="*/ 382 h 486"/>
                <a:gd name="T94" fmla="*/ 253 w 407"/>
                <a:gd name="T95" fmla="*/ 285 h 486"/>
                <a:gd name="T96" fmla="*/ 158 w 407"/>
                <a:gd name="T97" fmla="*/ 285 h 486"/>
                <a:gd name="T98" fmla="*/ 158 w 407"/>
                <a:gd name="T99" fmla="*/ 216 h 486"/>
                <a:gd name="T100" fmla="*/ 253 w 407"/>
                <a:gd name="T101" fmla="*/ 202 h 486"/>
                <a:gd name="T102" fmla="*/ 253 w 407"/>
                <a:gd name="T103" fmla="*/ 285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7" h="486">
                  <a:moveTo>
                    <a:pt x="196" y="53"/>
                  </a:moveTo>
                  <a:cubicBezTo>
                    <a:pt x="176" y="61"/>
                    <a:pt x="161" y="67"/>
                    <a:pt x="161" y="106"/>
                  </a:cubicBezTo>
                  <a:cubicBezTo>
                    <a:pt x="161" y="125"/>
                    <a:pt x="161" y="125"/>
                    <a:pt x="161" y="125"/>
                  </a:cubicBezTo>
                  <a:cubicBezTo>
                    <a:pt x="173" y="123"/>
                    <a:pt x="173" y="123"/>
                    <a:pt x="173" y="123"/>
                  </a:cubicBezTo>
                  <a:cubicBezTo>
                    <a:pt x="173" y="106"/>
                    <a:pt x="173" y="106"/>
                    <a:pt x="173" y="106"/>
                  </a:cubicBezTo>
                  <a:cubicBezTo>
                    <a:pt x="173" y="80"/>
                    <a:pt x="180" y="74"/>
                    <a:pt x="197" y="66"/>
                  </a:cubicBezTo>
                  <a:cubicBezTo>
                    <a:pt x="197" y="61"/>
                    <a:pt x="197" y="57"/>
                    <a:pt x="196" y="53"/>
                  </a:cubicBezTo>
                  <a:close/>
                  <a:moveTo>
                    <a:pt x="232" y="45"/>
                  </a:moveTo>
                  <a:cubicBezTo>
                    <a:pt x="233" y="49"/>
                    <a:pt x="233" y="53"/>
                    <a:pt x="234" y="57"/>
                  </a:cubicBezTo>
                  <a:cubicBezTo>
                    <a:pt x="266" y="53"/>
                    <a:pt x="265" y="66"/>
                    <a:pt x="265" y="94"/>
                  </a:cubicBezTo>
                  <a:cubicBezTo>
                    <a:pt x="265" y="104"/>
                    <a:pt x="265" y="104"/>
                    <a:pt x="265" y="104"/>
                  </a:cubicBezTo>
                  <a:cubicBezTo>
                    <a:pt x="278" y="102"/>
                    <a:pt x="278" y="102"/>
                    <a:pt x="278" y="102"/>
                  </a:cubicBezTo>
                  <a:cubicBezTo>
                    <a:pt x="278" y="94"/>
                    <a:pt x="278" y="94"/>
                    <a:pt x="278" y="94"/>
                  </a:cubicBezTo>
                  <a:cubicBezTo>
                    <a:pt x="278" y="51"/>
                    <a:pt x="271" y="39"/>
                    <a:pt x="232" y="45"/>
                  </a:cubicBezTo>
                  <a:close/>
                  <a:moveTo>
                    <a:pt x="105" y="136"/>
                  </a:moveTo>
                  <a:cubicBezTo>
                    <a:pt x="105" y="79"/>
                    <a:pt x="105" y="79"/>
                    <a:pt x="105" y="79"/>
                  </a:cubicBezTo>
                  <a:cubicBezTo>
                    <a:pt x="105" y="44"/>
                    <a:pt x="123" y="34"/>
                    <a:pt x="156" y="26"/>
                  </a:cubicBezTo>
                  <a:cubicBezTo>
                    <a:pt x="207" y="14"/>
                    <a:pt x="210" y="46"/>
                    <a:pt x="210" y="67"/>
                  </a:cubicBezTo>
                  <a:cubicBezTo>
                    <a:pt x="210" y="115"/>
                    <a:pt x="210" y="115"/>
                    <a:pt x="210" y="115"/>
                  </a:cubicBezTo>
                  <a:cubicBezTo>
                    <a:pt x="222" y="113"/>
                    <a:pt x="222" y="113"/>
                    <a:pt x="222" y="113"/>
                  </a:cubicBezTo>
                  <a:cubicBezTo>
                    <a:pt x="222" y="68"/>
                    <a:pt x="222" y="68"/>
                    <a:pt x="222" y="68"/>
                  </a:cubicBezTo>
                  <a:cubicBezTo>
                    <a:pt x="222" y="29"/>
                    <a:pt x="210" y="0"/>
                    <a:pt x="154" y="13"/>
                  </a:cubicBezTo>
                  <a:cubicBezTo>
                    <a:pt x="124" y="19"/>
                    <a:pt x="93" y="27"/>
                    <a:pt x="93" y="78"/>
                  </a:cubicBezTo>
                  <a:cubicBezTo>
                    <a:pt x="93" y="139"/>
                    <a:pt x="93" y="139"/>
                    <a:pt x="93" y="139"/>
                  </a:cubicBezTo>
                  <a:lnTo>
                    <a:pt x="105" y="136"/>
                  </a:lnTo>
                  <a:close/>
                  <a:moveTo>
                    <a:pt x="339" y="104"/>
                  </a:moveTo>
                  <a:cubicBezTo>
                    <a:pt x="0" y="172"/>
                    <a:pt x="0" y="172"/>
                    <a:pt x="0" y="172"/>
                  </a:cubicBezTo>
                  <a:cubicBezTo>
                    <a:pt x="0" y="418"/>
                    <a:pt x="0" y="418"/>
                    <a:pt x="0" y="418"/>
                  </a:cubicBezTo>
                  <a:cubicBezTo>
                    <a:pt x="339" y="486"/>
                    <a:pt x="339" y="486"/>
                    <a:pt x="339" y="486"/>
                  </a:cubicBezTo>
                  <a:cubicBezTo>
                    <a:pt x="407" y="461"/>
                    <a:pt x="407" y="461"/>
                    <a:pt x="407" y="461"/>
                  </a:cubicBezTo>
                  <a:cubicBezTo>
                    <a:pt x="407" y="129"/>
                    <a:pt x="407" y="129"/>
                    <a:pt x="407" y="129"/>
                  </a:cubicBezTo>
                  <a:lnTo>
                    <a:pt x="339" y="104"/>
                  </a:lnTo>
                  <a:close/>
                  <a:moveTo>
                    <a:pt x="148" y="367"/>
                  </a:moveTo>
                  <a:cubicBezTo>
                    <a:pt x="73" y="357"/>
                    <a:pt x="73" y="357"/>
                    <a:pt x="73" y="357"/>
                  </a:cubicBezTo>
                  <a:cubicBezTo>
                    <a:pt x="73" y="294"/>
                    <a:pt x="73" y="294"/>
                    <a:pt x="73" y="294"/>
                  </a:cubicBezTo>
                  <a:cubicBezTo>
                    <a:pt x="148" y="294"/>
                    <a:pt x="148" y="294"/>
                    <a:pt x="148" y="294"/>
                  </a:cubicBezTo>
                  <a:lnTo>
                    <a:pt x="148" y="367"/>
                  </a:lnTo>
                  <a:close/>
                  <a:moveTo>
                    <a:pt x="148" y="285"/>
                  </a:moveTo>
                  <a:cubicBezTo>
                    <a:pt x="73" y="285"/>
                    <a:pt x="73" y="285"/>
                    <a:pt x="73" y="285"/>
                  </a:cubicBezTo>
                  <a:cubicBezTo>
                    <a:pt x="73" y="227"/>
                    <a:pt x="73" y="227"/>
                    <a:pt x="73" y="227"/>
                  </a:cubicBezTo>
                  <a:cubicBezTo>
                    <a:pt x="148" y="217"/>
                    <a:pt x="148" y="217"/>
                    <a:pt x="148" y="217"/>
                  </a:cubicBezTo>
                  <a:lnTo>
                    <a:pt x="148" y="285"/>
                  </a:lnTo>
                  <a:close/>
                  <a:moveTo>
                    <a:pt x="253" y="382"/>
                  </a:moveTo>
                  <a:cubicBezTo>
                    <a:pt x="158" y="368"/>
                    <a:pt x="158" y="368"/>
                    <a:pt x="158" y="368"/>
                  </a:cubicBezTo>
                  <a:cubicBezTo>
                    <a:pt x="158" y="294"/>
                    <a:pt x="158" y="294"/>
                    <a:pt x="158" y="294"/>
                  </a:cubicBezTo>
                  <a:cubicBezTo>
                    <a:pt x="253" y="294"/>
                    <a:pt x="253" y="294"/>
                    <a:pt x="253" y="294"/>
                  </a:cubicBezTo>
                  <a:lnTo>
                    <a:pt x="253" y="382"/>
                  </a:lnTo>
                  <a:close/>
                  <a:moveTo>
                    <a:pt x="253" y="285"/>
                  </a:moveTo>
                  <a:cubicBezTo>
                    <a:pt x="158" y="285"/>
                    <a:pt x="158" y="285"/>
                    <a:pt x="158" y="285"/>
                  </a:cubicBezTo>
                  <a:cubicBezTo>
                    <a:pt x="158" y="216"/>
                    <a:pt x="158" y="216"/>
                    <a:pt x="158" y="216"/>
                  </a:cubicBezTo>
                  <a:cubicBezTo>
                    <a:pt x="253" y="202"/>
                    <a:pt x="253" y="202"/>
                    <a:pt x="253" y="202"/>
                  </a:cubicBezTo>
                  <a:lnTo>
                    <a:pt x="253" y="285"/>
                  </a:lnTo>
                  <a:close/>
                </a:path>
              </a:pathLst>
            </a:custGeom>
            <a:solidFill>
              <a:srgbClr val="0078D7"/>
            </a:solidFill>
            <a:ln>
              <a:noFill/>
            </a:ln>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18" name="Right Arrow 17"/>
            <p:cNvSpPr>
              <a:spLocks noChangeAspect="1"/>
            </p:cNvSpPr>
            <p:nvPr/>
          </p:nvSpPr>
          <p:spPr bwMode="auto">
            <a:xfrm>
              <a:off x="9496985" y="3245883"/>
              <a:ext cx="598755" cy="407771"/>
            </a:xfrm>
            <a:prstGeom prst="rightArrow">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9" name="Group 18"/>
            <p:cNvGrpSpPr>
              <a:grpSpLocks noChangeAspect="1"/>
            </p:cNvGrpSpPr>
            <p:nvPr/>
          </p:nvGrpSpPr>
          <p:grpSpPr>
            <a:xfrm>
              <a:off x="3015230" y="1408840"/>
              <a:ext cx="6328050" cy="3458866"/>
              <a:chOff x="3075690" y="1436593"/>
              <a:chExt cx="6454941" cy="3528223"/>
            </a:xfrm>
          </p:grpSpPr>
          <p:sp>
            <p:nvSpPr>
              <p:cNvPr id="25" name="TextBox 24"/>
              <p:cNvSpPr txBox="1"/>
              <p:nvPr/>
            </p:nvSpPr>
            <p:spPr>
              <a:xfrm>
                <a:off x="5404760" y="1436593"/>
                <a:ext cx="1626947" cy="916272"/>
              </a:xfrm>
              <a:prstGeom prst="rect">
                <a:avLst/>
              </a:prstGeom>
              <a:noFill/>
            </p:spPr>
            <p:txBody>
              <a:bodyPr wrap="non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1800" b="1" i="0" u="none" strike="noStrike" kern="0" cap="none" spc="0" normalizeH="0" baseline="0" noProof="0" dirty="0" smtClean="0">
                    <a:ln>
                      <a:noFill/>
                    </a:ln>
                    <a:gradFill>
                      <a:gsLst>
                        <a:gs pos="2917">
                          <a:srgbClr val="0078D7"/>
                        </a:gs>
                        <a:gs pos="30000">
                          <a:srgbClr val="0078D7"/>
                        </a:gs>
                      </a:gsLst>
                      <a:lin ang="5400000" scaled="0"/>
                    </a:gradFill>
                    <a:effectLst/>
                    <a:uLnTx/>
                    <a:uFillTx/>
                  </a:rPr>
                  <a:t>.</a:t>
                </a:r>
                <a:r>
                  <a:rPr kumimoji="0" lang="en-US" sz="1800" b="1" i="0" u="none" strike="noStrike" kern="0" cap="none" spc="0" normalizeH="0" baseline="0" noProof="0" dirty="0" err="1" smtClean="0">
                    <a:ln>
                      <a:noFill/>
                    </a:ln>
                    <a:gradFill>
                      <a:gsLst>
                        <a:gs pos="2917">
                          <a:srgbClr val="0078D7"/>
                        </a:gs>
                        <a:gs pos="30000">
                          <a:srgbClr val="0078D7"/>
                        </a:gs>
                      </a:gsLst>
                      <a:lin ang="5400000" scaled="0"/>
                    </a:gradFill>
                    <a:effectLst/>
                    <a:uLnTx/>
                    <a:uFillTx/>
                  </a:rPr>
                  <a:t>appx</a:t>
                </a:r>
                <a:endParaRPr kumimoji="0" lang="en-US" sz="1800" b="1" i="0" u="none" strike="noStrike" kern="0" cap="none" spc="0" normalizeH="0" baseline="0" noProof="0" dirty="0" smtClean="0">
                  <a:ln>
                    <a:noFill/>
                  </a:ln>
                  <a:gradFill>
                    <a:gsLst>
                      <a:gs pos="2917">
                        <a:srgbClr val="0078D7"/>
                      </a:gs>
                      <a:gs pos="30000">
                        <a:srgbClr val="0078D7"/>
                      </a:gs>
                    </a:gsLst>
                    <a:lin ang="5400000" scaled="0"/>
                  </a:gradFill>
                  <a:effectLst/>
                  <a:uLnTx/>
                  <a:uFillTx/>
                </a:endParaRPr>
              </a:p>
            </p:txBody>
          </p:sp>
          <p:sp>
            <p:nvSpPr>
              <p:cNvPr id="26" name="Freeform 25"/>
              <p:cNvSpPr>
                <a:spLocks noEditPoints="1"/>
              </p:cNvSpPr>
              <p:nvPr/>
            </p:nvSpPr>
            <p:spPr bwMode="auto">
              <a:xfrm>
                <a:off x="3075690" y="1559278"/>
                <a:ext cx="6454941" cy="3405538"/>
              </a:xfrm>
              <a:custGeom>
                <a:avLst/>
                <a:gdLst>
                  <a:gd name="T0" fmla="*/ 0 w 7540"/>
                  <a:gd name="T1" fmla="*/ 0 h 3978"/>
                  <a:gd name="T2" fmla="*/ 0 w 7540"/>
                  <a:gd name="T3" fmla="*/ 3978 h 3978"/>
                  <a:gd name="T4" fmla="*/ 7540 w 7540"/>
                  <a:gd name="T5" fmla="*/ 3978 h 3978"/>
                  <a:gd name="T6" fmla="*/ 7540 w 7540"/>
                  <a:gd name="T7" fmla="*/ 0 h 3978"/>
                  <a:gd name="T8" fmla="*/ 0 w 7540"/>
                  <a:gd name="T9" fmla="*/ 0 h 3978"/>
                  <a:gd name="T10" fmla="*/ 0 w 7540"/>
                  <a:gd name="T11" fmla="*/ 0 h 3978"/>
                  <a:gd name="T12" fmla="*/ 0 w 7540"/>
                  <a:gd name="T13" fmla="*/ 0 h 3978"/>
                  <a:gd name="T14" fmla="*/ 7452 w 7540"/>
                  <a:gd name="T15" fmla="*/ 83 h 3978"/>
                  <a:gd name="T16" fmla="*/ 7452 w 7540"/>
                  <a:gd name="T17" fmla="*/ 733 h 3978"/>
                  <a:gd name="T18" fmla="*/ 82 w 7540"/>
                  <a:gd name="T19" fmla="*/ 733 h 3978"/>
                  <a:gd name="T20" fmla="*/ 82 w 7540"/>
                  <a:gd name="T21" fmla="*/ 83 h 3978"/>
                  <a:gd name="T22" fmla="*/ 7452 w 7540"/>
                  <a:gd name="T23" fmla="*/ 83 h 3978"/>
                  <a:gd name="T24" fmla="*/ 7452 w 7540"/>
                  <a:gd name="T25" fmla="*/ 83 h 3978"/>
                  <a:gd name="T26" fmla="*/ 7452 w 7540"/>
                  <a:gd name="T27" fmla="*/ 83 h 3978"/>
                  <a:gd name="T28" fmla="*/ 82 w 7540"/>
                  <a:gd name="T29" fmla="*/ 3893 h 3978"/>
                  <a:gd name="T30" fmla="*/ 82 w 7540"/>
                  <a:gd name="T31" fmla="*/ 821 h 3978"/>
                  <a:gd name="T32" fmla="*/ 7452 w 7540"/>
                  <a:gd name="T33" fmla="*/ 821 h 3978"/>
                  <a:gd name="T34" fmla="*/ 7452 w 7540"/>
                  <a:gd name="T35" fmla="*/ 3893 h 3978"/>
                  <a:gd name="T36" fmla="*/ 82 w 7540"/>
                  <a:gd name="T37" fmla="*/ 3893 h 3978"/>
                  <a:gd name="T38" fmla="*/ 82 w 7540"/>
                  <a:gd name="T39" fmla="*/ 3893 h 3978"/>
                  <a:gd name="T40" fmla="*/ 82 w 7540"/>
                  <a:gd name="T41" fmla="*/ 3893 h 3978"/>
                  <a:gd name="T42" fmla="*/ 6710 w 7540"/>
                  <a:gd name="T43" fmla="*/ 568 h 3978"/>
                  <a:gd name="T44" fmla="*/ 6308 w 7540"/>
                  <a:gd name="T45" fmla="*/ 568 h 3978"/>
                  <a:gd name="T46" fmla="*/ 6308 w 7540"/>
                  <a:gd name="T47" fmla="*/ 480 h 3978"/>
                  <a:gd name="T48" fmla="*/ 6710 w 7540"/>
                  <a:gd name="T49" fmla="*/ 480 h 3978"/>
                  <a:gd name="T50" fmla="*/ 6710 w 7540"/>
                  <a:gd name="T51" fmla="*/ 568 h 3978"/>
                  <a:gd name="T52" fmla="*/ 6710 w 7540"/>
                  <a:gd name="T53" fmla="*/ 568 h 3978"/>
                  <a:gd name="T54" fmla="*/ 6710 w 7540"/>
                  <a:gd name="T55" fmla="*/ 568 h 3978"/>
                  <a:gd name="T56" fmla="*/ 6859 w 7540"/>
                  <a:gd name="T57" fmla="*/ 551 h 3978"/>
                  <a:gd name="T58" fmla="*/ 7001 w 7540"/>
                  <a:gd name="T59" fmla="*/ 409 h 3978"/>
                  <a:gd name="T60" fmla="*/ 6859 w 7540"/>
                  <a:gd name="T61" fmla="*/ 270 h 3978"/>
                  <a:gd name="T62" fmla="*/ 6915 w 7540"/>
                  <a:gd name="T63" fmla="*/ 213 h 3978"/>
                  <a:gd name="T64" fmla="*/ 7055 w 7540"/>
                  <a:gd name="T65" fmla="*/ 352 h 3978"/>
                  <a:gd name="T66" fmla="*/ 7199 w 7540"/>
                  <a:gd name="T67" fmla="*/ 213 h 3978"/>
                  <a:gd name="T68" fmla="*/ 7261 w 7540"/>
                  <a:gd name="T69" fmla="*/ 270 h 3978"/>
                  <a:gd name="T70" fmla="*/ 7121 w 7540"/>
                  <a:gd name="T71" fmla="*/ 409 h 3978"/>
                  <a:gd name="T72" fmla="*/ 7261 w 7540"/>
                  <a:gd name="T73" fmla="*/ 551 h 3978"/>
                  <a:gd name="T74" fmla="*/ 7199 w 7540"/>
                  <a:gd name="T75" fmla="*/ 608 h 3978"/>
                  <a:gd name="T76" fmla="*/ 7055 w 7540"/>
                  <a:gd name="T77" fmla="*/ 466 h 3978"/>
                  <a:gd name="T78" fmla="*/ 6915 w 7540"/>
                  <a:gd name="T79" fmla="*/ 608 h 3978"/>
                  <a:gd name="T80" fmla="*/ 6859 w 7540"/>
                  <a:gd name="T81" fmla="*/ 551 h 3978"/>
                  <a:gd name="T82" fmla="*/ 6859 w 7540"/>
                  <a:gd name="T83" fmla="*/ 551 h 3978"/>
                  <a:gd name="T84" fmla="*/ 6859 w 7540"/>
                  <a:gd name="T85" fmla="*/ 551 h 3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40" h="3978">
                    <a:moveTo>
                      <a:pt x="0" y="0"/>
                    </a:moveTo>
                    <a:lnTo>
                      <a:pt x="0" y="3978"/>
                    </a:lnTo>
                    <a:lnTo>
                      <a:pt x="7540" y="3978"/>
                    </a:lnTo>
                    <a:lnTo>
                      <a:pt x="7540" y="0"/>
                    </a:lnTo>
                    <a:lnTo>
                      <a:pt x="0" y="0"/>
                    </a:lnTo>
                    <a:lnTo>
                      <a:pt x="0" y="0"/>
                    </a:lnTo>
                    <a:lnTo>
                      <a:pt x="0" y="0"/>
                    </a:lnTo>
                    <a:close/>
                    <a:moveTo>
                      <a:pt x="7452" y="83"/>
                    </a:moveTo>
                    <a:lnTo>
                      <a:pt x="7452" y="733"/>
                    </a:lnTo>
                    <a:lnTo>
                      <a:pt x="82" y="733"/>
                    </a:lnTo>
                    <a:lnTo>
                      <a:pt x="82" y="83"/>
                    </a:lnTo>
                    <a:lnTo>
                      <a:pt x="7452" y="83"/>
                    </a:lnTo>
                    <a:lnTo>
                      <a:pt x="7452" y="83"/>
                    </a:lnTo>
                    <a:lnTo>
                      <a:pt x="7452" y="83"/>
                    </a:lnTo>
                    <a:close/>
                    <a:moveTo>
                      <a:pt x="82" y="3893"/>
                    </a:moveTo>
                    <a:lnTo>
                      <a:pt x="82" y="821"/>
                    </a:lnTo>
                    <a:lnTo>
                      <a:pt x="7452" y="821"/>
                    </a:lnTo>
                    <a:lnTo>
                      <a:pt x="7452" y="3893"/>
                    </a:lnTo>
                    <a:lnTo>
                      <a:pt x="82" y="3893"/>
                    </a:lnTo>
                    <a:lnTo>
                      <a:pt x="82" y="3893"/>
                    </a:lnTo>
                    <a:lnTo>
                      <a:pt x="82" y="3893"/>
                    </a:lnTo>
                    <a:close/>
                    <a:moveTo>
                      <a:pt x="6710" y="568"/>
                    </a:moveTo>
                    <a:lnTo>
                      <a:pt x="6308" y="568"/>
                    </a:lnTo>
                    <a:lnTo>
                      <a:pt x="6308" y="480"/>
                    </a:lnTo>
                    <a:lnTo>
                      <a:pt x="6710" y="480"/>
                    </a:lnTo>
                    <a:lnTo>
                      <a:pt x="6710" y="568"/>
                    </a:lnTo>
                    <a:lnTo>
                      <a:pt x="6710" y="568"/>
                    </a:lnTo>
                    <a:lnTo>
                      <a:pt x="6710" y="568"/>
                    </a:lnTo>
                    <a:close/>
                    <a:moveTo>
                      <a:pt x="6859" y="551"/>
                    </a:moveTo>
                    <a:lnTo>
                      <a:pt x="7001" y="409"/>
                    </a:lnTo>
                    <a:lnTo>
                      <a:pt x="6859" y="270"/>
                    </a:lnTo>
                    <a:lnTo>
                      <a:pt x="6915" y="213"/>
                    </a:lnTo>
                    <a:lnTo>
                      <a:pt x="7055" y="352"/>
                    </a:lnTo>
                    <a:lnTo>
                      <a:pt x="7199" y="213"/>
                    </a:lnTo>
                    <a:lnTo>
                      <a:pt x="7261" y="270"/>
                    </a:lnTo>
                    <a:lnTo>
                      <a:pt x="7121" y="409"/>
                    </a:lnTo>
                    <a:lnTo>
                      <a:pt x="7261" y="551"/>
                    </a:lnTo>
                    <a:lnTo>
                      <a:pt x="7199" y="608"/>
                    </a:lnTo>
                    <a:lnTo>
                      <a:pt x="7055" y="466"/>
                    </a:lnTo>
                    <a:lnTo>
                      <a:pt x="6915" y="608"/>
                    </a:lnTo>
                    <a:lnTo>
                      <a:pt x="6859" y="551"/>
                    </a:lnTo>
                    <a:lnTo>
                      <a:pt x="6859" y="551"/>
                    </a:lnTo>
                    <a:lnTo>
                      <a:pt x="6859" y="551"/>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grpSp>
        <p:sp>
          <p:nvSpPr>
            <p:cNvPr id="20" name="Up-Down Arrow 19"/>
            <p:cNvSpPr>
              <a:spLocks noChangeAspect="1"/>
            </p:cNvSpPr>
            <p:nvPr/>
          </p:nvSpPr>
          <p:spPr bwMode="auto">
            <a:xfrm rot="5400000">
              <a:off x="3522109" y="2360537"/>
              <a:ext cx="407772" cy="2178469"/>
            </a:xfrm>
            <a:prstGeom prst="upDownArrow">
              <a:avLst/>
            </a:prstGeom>
            <a:solidFill>
              <a:srgbClr val="0078D7"/>
            </a:solidFill>
            <a:ln w="1079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1" name="Group 20"/>
            <p:cNvGrpSpPr>
              <a:grpSpLocks noChangeAspect="1"/>
            </p:cNvGrpSpPr>
            <p:nvPr/>
          </p:nvGrpSpPr>
          <p:grpSpPr>
            <a:xfrm>
              <a:off x="4970944" y="2265040"/>
              <a:ext cx="2483879" cy="2130987"/>
              <a:chOff x="5070621" y="2309962"/>
              <a:chExt cx="2533686" cy="2173716"/>
            </a:xfrm>
          </p:grpSpPr>
          <p:sp>
            <p:nvSpPr>
              <p:cNvPr id="22" name="Freeform 13"/>
              <p:cNvSpPr>
                <a:spLocks/>
              </p:cNvSpPr>
              <p:nvPr/>
            </p:nvSpPr>
            <p:spPr bwMode="auto">
              <a:xfrm>
                <a:off x="5070621" y="2309962"/>
                <a:ext cx="2533686" cy="1649842"/>
              </a:xfrm>
              <a:custGeom>
                <a:avLst/>
                <a:gdLst>
                  <a:gd name="T0" fmla="*/ 791 w 798"/>
                  <a:gd name="T1" fmla="*/ 312 h 519"/>
                  <a:gd name="T2" fmla="*/ 755 w 798"/>
                  <a:gd name="T3" fmla="*/ 252 h 519"/>
                  <a:gd name="T4" fmla="*/ 685 w 798"/>
                  <a:gd name="T5" fmla="*/ 209 h 519"/>
                  <a:gd name="T6" fmla="*/ 477 w 798"/>
                  <a:gd name="T7" fmla="*/ 0 h 519"/>
                  <a:gd name="T8" fmla="*/ 426 w 798"/>
                  <a:gd name="T9" fmla="*/ 7 h 519"/>
                  <a:gd name="T10" fmla="*/ 363 w 798"/>
                  <a:gd name="T11" fmla="*/ 35 h 519"/>
                  <a:gd name="T12" fmla="*/ 316 w 798"/>
                  <a:gd name="T13" fmla="*/ 78 h 519"/>
                  <a:gd name="T14" fmla="*/ 252 w 798"/>
                  <a:gd name="T15" fmla="*/ 61 h 519"/>
                  <a:gd name="T16" fmla="*/ 121 w 798"/>
                  <a:gd name="T17" fmla="*/ 192 h 519"/>
                  <a:gd name="T18" fmla="*/ 122 w 798"/>
                  <a:gd name="T19" fmla="*/ 205 h 519"/>
                  <a:gd name="T20" fmla="*/ 42 w 798"/>
                  <a:gd name="T21" fmla="*/ 253 h 519"/>
                  <a:gd name="T22" fmla="*/ 7 w 798"/>
                  <a:gd name="T23" fmla="*/ 312 h 519"/>
                  <a:gd name="T24" fmla="*/ 0 w 798"/>
                  <a:gd name="T25" fmla="*/ 360 h 519"/>
                  <a:gd name="T26" fmla="*/ 166 w 798"/>
                  <a:gd name="T27" fmla="*/ 519 h 519"/>
                  <a:gd name="T28" fmla="*/ 223 w 798"/>
                  <a:gd name="T29" fmla="*/ 519 h 519"/>
                  <a:gd name="T30" fmla="*/ 223 w 798"/>
                  <a:gd name="T31" fmla="*/ 500 h 519"/>
                  <a:gd name="T32" fmla="*/ 166 w 798"/>
                  <a:gd name="T33" fmla="*/ 500 h 519"/>
                  <a:gd name="T34" fmla="*/ 19 w 798"/>
                  <a:gd name="T35" fmla="*/ 360 h 519"/>
                  <a:gd name="T36" fmla="*/ 26 w 798"/>
                  <a:gd name="T37" fmla="*/ 318 h 519"/>
                  <a:gd name="T38" fmla="*/ 56 w 798"/>
                  <a:gd name="T39" fmla="*/ 266 h 519"/>
                  <a:gd name="T40" fmla="*/ 135 w 798"/>
                  <a:gd name="T41" fmla="*/ 222 h 519"/>
                  <a:gd name="T42" fmla="*/ 144 w 798"/>
                  <a:gd name="T43" fmla="*/ 220 h 519"/>
                  <a:gd name="T44" fmla="*/ 142 w 798"/>
                  <a:gd name="T45" fmla="*/ 211 h 519"/>
                  <a:gd name="T46" fmla="*/ 140 w 798"/>
                  <a:gd name="T47" fmla="*/ 192 h 519"/>
                  <a:gd name="T48" fmla="*/ 252 w 798"/>
                  <a:gd name="T49" fmla="*/ 80 h 519"/>
                  <a:gd name="T50" fmla="*/ 313 w 798"/>
                  <a:gd name="T51" fmla="*/ 98 h 519"/>
                  <a:gd name="T52" fmla="*/ 320 w 798"/>
                  <a:gd name="T53" fmla="*/ 104 h 519"/>
                  <a:gd name="T54" fmla="*/ 326 w 798"/>
                  <a:gd name="T55" fmla="*/ 97 h 519"/>
                  <a:gd name="T56" fmla="*/ 373 w 798"/>
                  <a:gd name="T57" fmla="*/ 51 h 519"/>
                  <a:gd name="T58" fmla="*/ 430 w 798"/>
                  <a:gd name="T59" fmla="*/ 25 h 519"/>
                  <a:gd name="T60" fmla="*/ 477 w 798"/>
                  <a:gd name="T61" fmla="*/ 19 h 519"/>
                  <a:gd name="T62" fmla="*/ 666 w 798"/>
                  <a:gd name="T63" fmla="*/ 210 h 519"/>
                  <a:gd name="T64" fmla="*/ 666 w 798"/>
                  <a:gd name="T65" fmla="*/ 211 h 519"/>
                  <a:gd name="T66" fmla="*/ 666 w 798"/>
                  <a:gd name="T67" fmla="*/ 216 h 519"/>
                  <a:gd name="T68" fmla="*/ 665 w 798"/>
                  <a:gd name="T69" fmla="*/ 223 h 519"/>
                  <a:gd name="T70" fmla="*/ 673 w 798"/>
                  <a:gd name="T71" fmla="*/ 225 h 519"/>
                  <a:gd name="T72" fmla="*/ 741 w 798"/>
                  <a:gd name="T73" fmla="*/ 266 h 519"/>
                  <a:gd name="T74" fmla="*/ 773 w 798"/>
                  <a:gd name="T75" fmla="*/ 318 h 519"/>
                  <a:gd name="T76" fmla="*/ 779 w 798"/>
                  <a:gd name="T77" fmla="*/ 360 h 519"/>
                  <a:gd name="T78" fmla="*/ 633 w 798"/>
                  <a:gd name="T79" fmla="*/ 500 h 519"/>
                  <a:gd name="T80" fmla="*/ 617 w 798"/>
                  <a:gd name="T81" fmla="*/ 500 h 519"/>
                  <a:gd name="T82" fmla="*/ 617 w 798"/>
                  <a:gd name="T83" fmla="*/ 519 h 519"/>
                  <a:gd name="T84" fmla="*/ 633 w 798"/>
                  <a:gd name="T85" fmla="*/ 519 h 519"/>
                  <a:gd name="T86" fmla="*/ 798 w 798"/>
                  <a:gd name="T87" fmla="*/ 360 h 519"/>
                  <a:gd name="T88" fmla="*/ 791 w 798"/>
                  <a:gd name="T89" fmla="*/ 312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98" h="519">
                    <a:moveTo>
                      <a:pt x="791" y="312"/>
                    </a:moveTo>
                    <a:cubicBezTo>
                      <a:pt x="784" y="290"/>
                      <a:pt x="772" y="269"/>
                      <a:pt x="755" y="252"/>
                    </a:cubicBezTo>
                    <a:cubicBezTo>
                      <a:pt x="736" y="232"/>
                      <a:pt x="713" y="218"/>
                      <a:pt x="685" y="209"/>
                    </a:cubicBezTo>
                    <a:cubicBezTo>
                      <a:pt x="685" y="94"/>
                      <a:pt x="592" y="0"/>
                      <a:pt x="477" y="0"/>
                    </a:cubicBezTo>
                    <a:cubicBezTo>
                      <a:pt x="459" y="0"/>
                      <a:pt x="443" y="3"/>
                      <a:pt x="426" y="7"/>
                    </a:cubicBezTo>
                    <a:cubicBezTo>
                      <a:pt x="403" y="12"/>
                      <a:pt x="382" y="22"/>
                      <a:pt x="363" y="35"/>
                    </a:cubicBezTo>
                    <a:cubicBezTo>
                      <a:pt x="345" y="47"/>
                      <a:pt x="329" y="61"/>
                      <a:pt x="316" y="78"/>
                    </a:cubicBezTo>
                    <a:cubicBezTo>
                      <a:pt x="296" y="67"/>
                      <a:pt x="274" y="61"/>
                      <a:pt x="252" y="61"/>
                    </a:cubicBezTo>
                    <a:cubicBezTo>
                      <a:pt x="180" y="61"/>
                      <a:pt x="121" y="119"/>
                      <a:pt x="121" y="192"/>
                    </a:cubicBezTo>
                    <a:cubicBezTo>
                      <a:pt x="121" y="197"/>
                      <a:pt x="122" y="201"/>
                      <a:pt x="122" y="205"/>
                    </a:cubicBezTo>
                    <a:cubicBezTo>
                      <a:pt x="90" y="214"/>
                      <a:pt x="63" y="230"/>
                      <a:pt x="42" y="253"/>
                    </a:cubicBezTo>
                    <a:cubicBezTo>
                      <a:pt x="26" y="269"/>
                      <a:pt x="14" y="290"/>
                      <a:pt x="7" y="312"/>
                    </a:cubicBezTo>
                    <a:cubicBezTo>
                      <a:pt x="2" y="327"/>
                      <a:pt x="0" y="343"/>
                      <a:pt x="0" y="360"/>
                    </a:cubicBezTo>
                    <a:cubicBezTo>
                      <a:pt x="0" y="449"/>
                      <a:pt x="73" y="519"/>
                      <a:pt x="166" y="519"/>
                    </a:cubicBezTo>
                    <a:cubicBezTo>
                      <a:pt x="166" y="519"/>
                      <a:pt x="166" y="519"/>
                      <a:pt x="223" y="519"/>
                    </a:cubicBezTo>
                    <a:cubicBezTo>
                      <a:pt x="223" y="500"/>
                      <a:pt x="223" y="500"/>
                      <a:pt x="223" y="500"/>
                    </a:cubicBezTo>
                    <a:cubicBezTo>
                      <a:pt x="205" y="500"/>
                      <a:pt x="186" y="500"/>
                      <a:pt x="166" y="500"/>
                    </a:cubicBezTo>
                    <a:cubicBezTo>
                      <a:pt x="83" y="500"/>
                      <a:pt x="19" y="438"/>
                      <a:pt x="19" y="360"/>
                    </a:cubicBezTo>
                    <a:cubicBezTo>
                      <a:pt x="19" y="345"/>
                      <a:pt x="21" y="332"/>
                      <a:pt x="26" y="318"/>
                    </a:cubicBezTo>
                    <a:cubicBezTo>
                      <a:pt x="32" y="298"/>
                      <a:pt x="41" y="281"/>
                      <a:pt x="56" y="266"/>
                    </a:cubicBezTo>
                    <a:cubicBezTo>
                      <a:pt x="76" y="244"/>
                      <a:pt x="104" y="229"/>
                      <a:pt x="135" y="222"/>
                    </a:cubicBezTo>
                    <a:cubicBezTo>
                      <a:pt x="135" y="222"/>
                      <a:pt x="135" y="222"/>
                      <a:pt x="144" y="220"/>
                    </a:cubicBezTo>
                    <a:cubicBezTo>
                      <a:pt x="144" y="220"/>
                      <a:pt x="144" y="220"/>
                      <a:pt x="142" y="211"/>
                    </a:cubicBezTo>
                    <a:cubicBezTo>
                      <a:pt x="141" y="206"/>
                      <a:pt x="140" y="199"/>
                      <a:pt x="140" y="192"/>
                    </a:cubicBezTo>
                    <a:cubicBezTo>
                      <a:pt x="140" y="131"/>
                      <a:pt x="190" y="80"/>
                      <a:pt x="252" y="80"/>
                    </a:cubicBezTo>
                    <a:cubicBezTo>
                      <a:pt x="274" y="80"/>
                      <a:pt x="295" y="87"/>
                      <a:pt x="313" y="98"/>
                    </a:cubicBezTo>
                    <a:cubicBezTo>
                      <a:pt x="313" y="98"/>
                      <a:pt x="313" y="98"/>
                      <a:pt x="320" y="104"/>
                    </a:cubicBezTo>
                    <a:cubicBezTo>
                      <a:pt x="320" y="104"/>
                      <a:pt x="320" y="104"/>
                      <a:pt x="326" y="97"/>
                    </a:cubicBezTo>
                    <a:cubicBezTo>
                      <a:pt x="339" y="78"/>
                      <a:pt x="355" y="63"/>
                      <a:pt x="373" y="51"/>
                    </a:cubicBezTo>
                    <a:cubicBezTo>
                      <a:pt x="391" y="39"/>
                      <a:pt x="410" y="31"/>
                      <a:pt x="430" y="25"/>
                    </a:cubicBezTo>
                    <a:cubicBezTo>
                      <a:pt x="445" y="22"/>
                      <a:pt x="461" y="19"/>
                      <a:pt x="477" y="19"/>
                    </a:cubicBezTo>
                    <a:cubicBezTo>
                      <a:pt x="581" y="19"/>
                      <a:pt x="666" y="104"/>
                      <a:pt x="666" y="210"/>
                    </a:cubicBezTo>
                    <a:cubicBezTo>
                      <a:pt x="666" y="210"/>
                      <a:pt x="666" y="211"/>
                      <a:pt x="666" y="211"/>
                    </a:cubicBezTo>
                    <a:cubicBezTo>
                      <a:pt x="666" y="213"/>
                      <a:pt x="666" y="214"/>
                      <a:pt x="666" y="216"/>
                    </a:cubicBezTo>
                    <a:cubicBezTo>
                      <a:pt x="666" y="216"/>
                      <a:pt x="666" y="216"/>
                      <a:pt x="665" y="223"/>
                    </a:cubicBezTo>
                    <a:cubicBezTo>
                      <a:pt x="665" y="223"/>
                      <a:pt x="665" y="223"/>
                      <a:pt x="673" y="225"/>
                    </a:cubicBezTo>
                    <a:cubicBezTo>
                      <a:pt x="699" y="232"/>
                      <a:pt x="723" y="247"/>
                      <a:pt x="741" y="266"/>
                    </a:cubicBezTo>
                    <a:cubicBezTo>
                      <a:pt x="756" y="281"/>
                      <a:pt x="767" y="298"/>
                      <a:pt x="773" y="318"/>
                    </a:cubicBezTo>
                    <a:cubicBezTo>
                      <a:pt x="776" y="332"/>
                      <a:pt x="779" y="345"/>
                      <a:pt x="779" y="360"/>
                    </a:cubicBezTo>
                    <a:cubicBezTo>
                      <a:pt x="779" y="438"/>
                      <a:pt x="714" y="500"/>
                      <a:pt x="633" y="500"/>
                    </a:cubicBezTo>
                    <a:cubicBezTo>
                      <a:pt x="633" y="500"/>
                      <a:pt x="633" y="500"/>
                      <a:pt x="617" y="500"/>
                    </a:cubicBezTo>
                    <a:cubicBezTo>
                      <a:pt x="617" y="519"/>
                      <a:pt x="617" y="519"/>
                      <a:pt x="617" y="519"/>
                    </a:cubicBezTo>
                    <a:cubicBezTo>
                      <a:pt x="623" y="519"/>
                      <a:pt x="628" y="519"/>
                      <a:pt x="633" y="519"/>
                    </a:cubicBezTo>
                    <a:cubicBezTo>
                      <a:pt x="726" y="519"/>
                      <a:pt x="798" y="449"/>
                      <a:pt x="798" y="360"/>
                    </a:cubicBezTo>
                    <a:cubicBezTo>
                      <a:pt x="798" y="343"/>
                      <a:pt x="796" y="327"/>
                      <a:pt x="791" y="312"/>
                    </a:cubicBezTo>
                    <a:close/>
                  </a:path>
                </a:pathLst>
              </a:custGeom>
              <a:solidFill>
                <a:srgbClr val="0078D7"/>
              </a:solidFill>
              <a:ln>
                <a:noFill/>
              </a:ln>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sp>
            <p:nvSpPr>
              <p:cNvPr id="23" name="TextBox 22"/>
              <p:cNvSpPr txBox="1"/>
              <p:nvPr/>
            </p:nvSpPr>
            <p:spPr>
              <a:xfrm>
                <a:off x="5722852" y="2969160"/>
                <a:ext cx="1354093" cy="1514518"/>
              </a:xfrm>
              <a:prstGeom prst="rect">
                <a:avLst/>
              </a:prstGeom>
              <a:noFill/>
            </p:spPr>
            <p:txBody>
              <a:bodyPr wrap="none" lIns="179285" tIns="143428" rIns="179285" bIns="143428" rtlCol="0" anchor="ctr" anchorCtr="0">
                <a:spAutoFit/>
              </a:bodyPr>
              <a:lstStyle/>
              <a:p>
                <a:pPr marL="0" marR="0" lvl="0" indent="0" algn="ctr" defTabSz="914367" eaLnBrk="1" fontAlgn="auto" latinLnBrk="0" hangingPunct="1">
                  <a:lnSpc>
                    <a:spcPct val="90000"/>
                  </a:lnSpc>
                  <a:spcBef>
                    <a:spcPts val="0"/>
                  </a:spcBef>
                  <a:spcAft>
                    <a:spcPts val="392"/>
                  </a:spcAft>
                  <a:buClrTx/>
                  <a:buSzTx/>
                  <a:buFontTx/>
                  <a:buNone/>
                  <a:tabLst/>
                  <a:defRPr/>
                </a:pPr>
                <a:r>
                  <a:rPr kumimoji="0" lang="en-US" sz="1200" b="1" i="0" u="none" strike="noStrike" kern="0" cap="none" spc="0" normalizeH="0" baseline="0" noProof="0" dirty="0" smtClean="0">
                    <a:ln>
                      <a:noFill/>
                    </a:ln>
                    <a:gradFill>
                      <a:gsLst>
                        <a:gs pos="2917">
                          <a:srgbClr val="0078D7"/>
                        </a:gs>
                        <a:gs pos="30000">
                          <a:srgbClr val="0078D7"/>
                        </a:gs>
                      </a:gsLst>
                      <a:lin ang="5400000" scaled="0"/>
                    </a:gradFill>
                    <a:effectLst/>
                    <a:uLnTx/>
                    <a:uFillTx/>
                  </a:rPr>
                  <a:t>HTML</a:t>
                </a:r>
              </a:p>
              <a:p>
                <a:pPr marL="0" marR="0" lvl="0" indent="0" algn="ctr" defTabSz="914367" eaLnBrk="1" fontAlgn="auto" latinLnBrk="0" hangingPunct="1">
                  <a:lnSpc>
                    <a:spcPct val="90000"/>
                  </a:lnSpc>
                  <a:spcBef>
                    <a:spcPts val="0"/>
                  </a:spcBef>
                  <a:spcAft>
                    <a:spcPts val="392"/>
                  </a:spcAft>
                  <a:buClrTx/>
                  <a:buSzTx/>
                  <a:buFontTx/>
                  <a:buNone/>
                  <a:tabLst/>
                  <a:defRPr/>
                </a:pPr>
                <a:r>
                  <a:rPr kumimoji="0" lang="en-US" sz="1200" b="1" i="0" u="none" strike="noStrike" kern="0" cap="none" spc="0" normalizeH="0" baseline="0" noProof="0" dirty="0" smtClean="0">
                    <a:ln>
                      <a:noFill/>
                    </a:ln>
                    <a:gradFill>
                      <a:gsLst>
                        <a:gs pos="2917">
                          <a:srgbClr val="0078D7"/>
                        </a:gs>
                        <a:gs pos="30000">
                          <a:srgbClr val="0078D7"/>
                        </a:gs>
                      </a:gsLst>
                      <a:lin ang="5400000" scaled="0"/>
                    </a:gradFill>
                    <a:effectLst/>
                    <a:uLnTx/>
                    <a:uFillTx/>
                  </a:rPr>
                  <a:t>CSS</a:t>
                </a:r>
              </a:p>
              <a:p>
                <a:pPr marL="0" marR="0" lvl="0" indent="0" algn="ctr" defTabSz="914367" eaLnBrk="1" fontAlgn="auto" latinLnBrk="0" hangingPunct="1">
                  <a:lnSpc>
                    <a:spcPct val="90000"/>
                  </a:lnSpc>
                  <a:spcBef>
                    <a:spcPts val="0"/>
                  </a:spcBef>
                  <a:spcAft>
                    <a:spcPts val="392"/>
                  </a:spcAft>
                  <a:buClrTx/>
                  <a:buSzTx/>
                  <a:buFontTx/>
                  <a:buNone/>
                  <a:tabLst/>
                  <a:defRPr/>
                </a:pPr>
                <a:r>
                  <a:rPr kumimoji="0" lang="en-US" sz="1200" b="1" i="0" u="none" strike="noStrike" kern="0" cap="none" spc="0" normalizeH="0" baseline="0" noProof="0" dirty="0" smtClean="0">
                    <a:ln>
                      <a:noFill/>
                    </a:ln>
                    <a:gradFill>
                      <a:gsLst>
                        <a:gs pos="2917">
                          <a:srgbClr val="0078D7"/>
                        </a:gs>
                        <a:gs pos="30000">
                          <a:srgbClr val="0078D7"/>
                        </a:gs>
                      </a:gsLst>
                      <a:lin ang="5400000" scaled="0"/>
                    </a:gradFill>
                    <a:effectLst/>
                    <a:uLnTx/>
                    <a:uFillTx/>
                  </a:rPr>
                  <a:t>JS</a:t>
                </a:r>
              </a:p>
            </p:txBody>
          </p:sp>
          <p:sp>
            <p:nvSpPr>
              <p:cNvPr id="24" name="Freeform 23"/>
              <p:cNvSpPr>
                <a:spLocks noEditPoints="1"/>
              </p:cNvSpPr>
              <p:nvPr/>
            </p:nvSpPr>
            <p:spPr bwMode="auto">
              <a:xfrm>
                <a:off x="5737283" y="2663638"/>
                <a:ext cx="1325232" cy="1709618"/>
              </a:xfrm>
              <a:custGeom>
                <a:avLst/>
                <a:gdLst>
                  <a:gd name="T0" fmla="*/ 995 w 1548"/>
                  <a:gd name="T1" fmla="*/ 0 h 1997"/>
                  <a:gd name="T2" fmla="*/ 0 w 1548"/>
                  <a:gd name="T3" fmla="*/ 0 h 1997"/>
                  <a:gd name="T4" fmla="*/ 0 w 1548"/>
                  <a:gd name="T5" fmla="*/ 1997 h 1997"/>
                  <a:gd name="T6" fmla="*/ 1548 w 1548"/>
                  <a:gd name="T7" fmla="*/ 1997 h 1997"/>
                  <a:gd name="T8" fmla="*/ 1548 w 1548"/>
                  <a:gd name="T9" fmla="*/ 553 h 1997"/>
                  <a:gd name="T10" fmla="*/ 995 w 1548"/>
                  <a:gd name="T11" fmla="*/ 0 h 1997"/>
                  <a:gd name="T12" fmla="*/ 1021 w 1548"/>
                  <a:gd name="T13" fmla="*/ 144 h 1997"/>
                  <a:gd name="T14" fmla="*/ 1404 w 1548"/>
                  <a:gd name="T15" fmla="*/ 530 h 1997"/>
                  <a:gd name="T16" fmla="*/ 1021 w 1548"/>
                  <a:gd name="T17" fmla="*/ 530 h 1997"/>
                  <a:gd name="T18" fmla="*/ 1021 w 1548"/>
                  <a:gd name="T19" fmla="*/ 144 h 1997"/>
                  <a:gd name="T20" fmla="*/ 85 w 1548"/>
                  <a:gd name="T21" fmla="*/ 1912 h 1997"/>
                  <a:gd name="T22" fmla="*/ 85 w 1548"/>
                  <a:gd name="T23" fmla="*/ 85 h 1997"/>
                  <a:gd name="T24" fmla="*/ 936 w 1548"/>
                  <a:gd name="T25" fmla="*/ 85 h 1997"/>
                  <a:gd name="T26" fmla="*/ 936 w 1548"/>
                  <a:gd name="T27" fmla="*/ 615 h 1997"/>
                  <a:gd name="T28" fmla="*/ 1463 w 1548"/>
                  <a:gd name="T29" fmla="*/ 615 h 1997"/>
                  <a:gd name="T30" fmla="*/ 1463 w 1548"/>
                  <a:gd name="T31" fmla="*/ 1912 h 1997"/>
                  <a:gd name="T32" fmla="*/ 85 w 1548"/>
                  <a:gd name="T33" fmla="*/ 1912 h 1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8" h="1997">
                    <a:moveTo>
                      <a:pt x="995" y="0"/>
                    </a:moveTo>
                    <a:lnTo>
                      <a:pt x="0" y="0"/>
                    </a:lnTo>
                    <a:lnTo>
                      <a:pt x="0" y="1997"/>
                    </a:lnTo>
                    <a:lnTo>
                      <a:pt x="1548" y="1997"/>
                    </a:lnTo>
                    <a:lnTo>
                      <a:pt x="1548" y="553"/>
                    </a:lnTo>
                    <a:lnTo>
                      <a:pt x="995" y="0"/>
                    </a:lnTo>
                    <a:close/>
                    <a:moveTo>
                      <a:pt x="1021" y="144"/>
                    </a:moveTo>
                    <a:lnTo>
                      <a:pt x="1404" y="530"/>
                    </a:lnTo>
                    <a:lnTo>
                      <a:pt x="1021" y="530"/>
                    </a:lnTo>
                    <a:lnTo>
                      <a:pt x="1021" y="144"/>
                    </a:lnTo>
                    <a:close/>
                    <a:moveTo>
                      <a:pt x="85" y="1912"/>
                    </a:moveTo>
                    <a:lnTo>
                      <a:pt x="85" y="85"/>
                    </a:lnTo>
                    <a:lnTo>
                      <a:pt x="936" y="85"/>
                    </a:lnTo>
                    <a:lnTo>
                      <a:pt x="936" y="615"/>
                    </a:lnTo>
                    <a:lnTo>
                      <a:pt x="1463" y="615"/>
                    </a:lnTo>
                    <a:lnTo>
                      <a:pt x="1463" y="1912"/>
                    </a:lnTo>
                    <a:lnTo>
                      <a:pt x="85" y="191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smtClean="0">
                  <a:ln>
                    <a:noFill/>
                  </a:ln>
                  <a:solidFill>
                    <a:srgbClr val="FFFFFF"/>
                  </a:solidFill>
                  <a:effectLst/>
                  <a:uLnTx/>
                  <a:uFillTx/>
                </a:endParaRPr>
              </a:p>
            </p:txBody>
          </p:sp>
        </p:grpSp>
      </p:grpSp>
    </p:spTree>
    <p:extLst>
      <p:ext uri="{BB962C8B-B14F-4D97-AF65-F5344CB8AC3E}">
        <p14:creationId xmlns:p14="http://schemas.microsoft.com/office/powerpoint/2010/main" val="30873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Hosted Web App</a:t>
            </a:r>
            <a:endParaRPr lang="ru-RU" dirty="0"/>
          </a:p>
        </p:txBody>
      </p:sp>
      <p:sp>
        <p:nvSpPr>
          <p:cNvPr id="28" name="Content Placeholder 27"/>
          <p:cNvSpPr>
            <a:spLocks noGrp="1"/>
          </p:cNvSpPr>
          <p:nvPr>
            <p:ph idx="1"/>
          </p:nvPr>
        </p:nvSpPr>
        <p:spPr/>
        <p:txBody>
          <a:bodyPr/>
          <a:lstStyle/>
          <a:p>
            <a:r>
              <a:rPr lang="en-US" dirty="0" smtClean="0"/>
              <a:t>Full access to the Universal Windows Platform</a:t>
            </a:r>
          </a:p>
          <a:p>
            <a:pPr lvl="1"/>
            <a:r>
              <a:rPr lang="en-US" dirty="0" smtClean="0"/>
              <a:t>Access rules managed thru app manifest</a:t>
            </a:r>
          </a:p>
        </p:txBody>
      </p:sp>
      <p:pic>
        <p:nvPicPr>
          <p:cNvPr id="27" name="Picture 26"/>
          <p:cNvPicPr>
            <a:picLocks noChangeAspect="1"/>
          </p:cNvPicPr>
          <p:nvPr/>
        </p:nvPicPr>
        <p:blipFill>
          <a:blip r:embed="rId2"/>
          <a:stretch>
            <a:fillRect/>
          </a:stretch>
        </p:blipFill>
        <p:spPr>
          <a:xfrm>
            <a:off x="2765385" y="2563197"/>
            <a:ext cx="2699583" cy="1945803"/>
          </a:xfrm>
          <a:prstGeom prst="rect">
            <a:avLst/>
          </a:prstGeom>
        </p:spPr>
      </p:pic>
      <p:pic>
        <p:nvPicPr>
          <p:cNvPr id="29" name="Picture 28"/>
          <p:cNvPicPr>
            <a:picLocks noChangeAspect="1"/>
          </p:cNvPicPr>
          <p:nvPr/>
        </p:nvPicPr>
        <p:blipFill>
          <a:blip r:embed="rId3"/>
          <a:stretch>
            <a:fillRect/>
          </a:stretch>
        </p:blipFill>
        <p:spPr>
          <a:xfrm>
            <a:off x="1056000" y="2563197"/>
            <a:ext cx="1540666" cy="1945804"/>
          </a:xfrm>
          <a:prstGeom prst="rect">
            <a:avLst/>
          </a:prstGeom>
        </p:spPr>
      </p:pic>
      <p:pic>
        <p:nvPicPr>
          <p:cNvPr id="30" name="Picture 29"/>
          <p:cNvPicPr>
            <a:picLocks noChangeAspect="1"/>
          </p:cNvPicPr>
          <p:nvPr/>
        </p:nvPicPr>
        <p:blipFill>
          <a:blip r:embed="rId4"/>
          <a:stretch>
            <a:fillRect/>
          </a:stretch>
        </p:blipFill>
        <p:spPr>
          <a:xfrm>
            <a:off x="4541163" y="4695316"/>
            <a:ext cx="1847610" cy="1887089"/>
          </a:xfrm>
          <a:prstGeom prst="rect">
            <a:avLst/>
          </a:prstGeom>
        </p:spPr>
      </p:pic>
      <p:pic>
        <p:nvPicPr>
          <p:cNvPr id="31" name="Picture 30"/>
          <p:cNvPicPr>
            <a:picLocks noChangeAspect="1"/>
          </p:cNvPicPr>
          <p:nvPr/>
        </p:nvPicPr>
        <p:blipFill>
          <a:blip r:embed="rId5"/>
          <a:stretch>
            <a:fillRect/>
          </a:stretch>
        </p:blipFill>
        <p:spPr>
          <a:xfrm>
            <a:off x="5633687" y="2578861"/>
            <a:ext cx="2152236" cy="1878796"/>
          </a:xfrm>
          <a:prstGeom prst="rect">
            <a:avLst/>
          </a:prstGeom>
        </p:spPr>
      </p:pic>
      <p:pic>
        <p:nvPicPr>
          <p:cNvPr id="32" name="Picture 31"/>
          <p:cNvPicPr>
            <a:picLocks noChangeAspect="1"/>
          </p:cNvPicPr>
          <p:nvPr/>
        </p:nvPicPr>
        <p:blipFill rotWithShape="1">
          <a:blip r:embed="rId6"/>
          <a:srcRect l="-909" t="25314"/>
          <a:stretch/>
        </p:blipFill>
        <p:spPr>
          <a:xfrm>
            <a:off x="1056000" y="4621993"/>
            <a:ext cx="3287874" cy="1945803"/>
          </a:xfrm>
          <a:prstGeom prst="rect">
            <a:avLst/>
          </a:prstGeom>
        </p:spPr>
      </p:pic>
    </p:spTree>
    <p:extLst>
      <p:ext uri="{BB962C8B-B14F-4D97-AF65-F5344CB8AC3E}">
        <p14:creationId xmlns:p14="http://schemas.microsoft.com/office/powerpoint/2010/main" val="4224123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1543647"/>
            <a:ext cx="9859116" cy="1813958"/>
          </a:xfrm>
        </p:spPr>
        <p:txBody>
          <a:bodyPr/>
          <a:lstStyle/>
          <a:p>
            <a:r>
              <a:rPr lang="en-US" dirty="0" smtClean="0"/>
              <a:t>DEMO 03:</a:t>
            </a:r>
            <a:br>
              <a:rPr lang="en-US" dirty="0" smtClean="0"/>
            </a:br>
            <a:r>
              <a:rPr lang="en-US" dirty="0" smtClean="0"/>
              <a:t>Hosted Web App</a:t>
            </a:r>
            <a:endParaRPr lang="ru-RU" dirty="0"/>
          </a:p>
        </p:txBody>
      </p:sp>
    </p:spTree>
    <p:extLst>
      <p:ext uri="{BB962C8B-B14F-4D97-AF65-F5344CB8AC3E}">
        <p14:creationId xmlns:p14="http://schemas.microsoft.com/office/powerpoint/2010/main" val="145585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Resume</a:t>
            </a:r>
            <a:endParaRPr lang="ru-RU" dirty="0"/>
          </a:p>
        </p:txBody>
      </p:sp>
      <p:sp>
        <p:nvSpPr>
          <p:cNvPr id="5" name="Subtitle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829159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Resume</a:t>
            </a:r>
            <a:endParaRPr lang="ru-RU" dirty="0"/>
          </a:p>
        </p:txBody>
      </p:sp>
      <p:sp>
        <p:nvSpPr>
          <p:cNvPr id="4" name="Content Placeholder 3"/>
          <p:cNvSpPr>
            <a:spLocks noGrp="1"/>
          </p:cNvSpPr>
          <p:nvPr>
            <p:ph idx="1"/>
          </p:nvPr>
        </p:nvSpPr>
        <p:spPr/>
        <p:txBody>
          <a:bodyPr/>
          <a:lstStyle/>
          <a:p>
            <a:r>
              <a:rPr lang="en-US" dirty="0" smtClean="0"/>
              <a:t>Integrating web content</a:t>
            </a:r>
            <a:endParaRPr lang="ru-RU" dirty="0" smtClean="0"/>
          </a:p>
          <a:p>
            <a:pPr lvl="1"/>
            <a:r>
              <a:rPr lang="en-US" dirty="0" smtClean="0"/>
              <a:t>Use the most appropriate technology </a:t>
            </a:r>
            <a:br>
              <a:rPr lang="en-US" dirty="0" smtClean="0"/>
            </a:br>
            <a:r>
              <a:rPr lang="en-US" dirty="0" smtClean="0"/>
              <a:t>stack for each task</a:t>
            </a:r>
            <a:endParaRPr lang="ru-RU" dirty="0" smtClean="0"/>
          </a:p>
          <a:p>
            <a:pPr lvl="1"/>
            <a:endParaRPr lang="ru-RU" dirty="0"/>
          </a:p>
          <a:p>
            <a:r>
              <a:rPr lang="ru-RU" dirty="0" smtClean="0"/>
              <a:t>3 </a:t>
            </a:r>
            <a:r>
              <a:rPr lang="en-US" dirty="0" smtClean="0"/>
              <a:t>scenarios</a:t>
            </a:r>
            <a:endParaRPr lang="ru-RU" dirty="0" smtClean="0"/>
          </a:p>
          <a:p>
            <a:pPr lvl="1"/>
            <a:r>
              <a:rPr lang="en-US" dirty="0" smtClean="0"/>
              <a:t>C# + Web View (JS)</a:t>
            </a:r>
          </a:p>
          <a:p>
            <a:pPr lvl="1"/>
            <a:r>
              <a:rPr lang="en-US" dirty="0" smtClean="0"/>
              <a:t>Packaged App (JS) + WinRT Components (C#)</a:t>
            </a:r>
            <a:endParaRPr lang="ru-RU" dirty="0" smtClean="0"/>
          </a:p>
          <a:p>
            <a:pPr lvl="1"/>
            <a:r>
              <a:rPr lang="en-US" dirty="0" smtClean="0"/>
              <a:t>Hosted App (JS) </a:t>
            </a:r>
            <a:r>
              <a:rPr lang="en-US" dirty="0"/>
              <a:t>+ WinRT Components (C#)</a:t>
            </a:r>
            <a:endParaRPr lang="ru-RU" dirty="0" smtClean="0"/>
          </a:p>
          <a:p>
            <a:pPr lvl="1"/>
            <a:endParaRPr lang="ru-RU" dirty="0"/>
          </a:p>
          <a:p>
            <a:pPr lvl="1"/>
            <a:endParaRPr lang="ru-RU" dirty="0" smtClean="0"/>
          </a:p>
          <a:p>
            <a:endParaRPr lang="ru-RU" dirty="0"/>
          </a:p>
        </p:txBody>
      </p:sp>
    </p:spTree>
    <p:extLst>
      <p:ext uri="{BB962C8B-B14F-4D97-AF65-F5344CB8AC3E}">
        <p14:creationId xmlns:p14="http://schemas.microsoft.com/office/powerpoint/2010/main" val="3269388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What else you should learn</a:t>
            </a:r>
            <a:endParaRPr lang="ru-RU" dirty="0"/>
          </a:p>
        </p:txBody>
      </p:sp>
      <p:sp>
        <p:nvSpPr>
          <p:cNvPr id="4" name="Content Placeholder 3"/>
          <p:cNvSpPr>
            <a:spLocks noGrp="1"/>
          </p:cNvSpPr>
          <p:nvPr>
            <p:ph idx="1"/>
          </p:nvPr>
        </p:nvSpPr>
        <p:spPr/>
        <p:txBody>
          <a:bodyPr>
            <a:normAutofit/>
          </a:bodyPr>
          <a:lstStyle/>
          <a:p>
            <a:r>
              <a:rPr lang="en-US" dirty="0" smtClean="0"/>
              <a:t>Data transferring thru the network</a:t>
            </a:r>
            <a:endParaRPr lang="ru-RU" dirty="0" smtClean="0"/>
          </a:p>
          <a:p>
            <a:r>
              <a:rPr lang="en-US" dirty="0" err="1" smtClean="0"/>
              <a:t>WebAuthenticationBrocker</a:t>
            </a:r>
            <a:endParaRPr lang="ru-RU" dirty="0"/>
          </a:p>
          <a:p>
            <a:pPr lvl="1"/>
            <a:r>
              <a:rPr lang="en-US" dirty="0" smtClean="0"/>
              <a:t>Basic scenarios</a:t>
            </a:r>
            <a:r>
              <a:rPr lang="ru-RU" dirty="0" smtClean="0"/>
              <a:t>: </a:t>
            </a:r>
            <a:r>
              <a:rPr lang="en-US" dirty="0" smtClean="0"/>
              <a:t>OAuth </a:t>
            </a:r>
            <a:r>
              <a:rPr lang="en-US" dirty="0" err="1" smtClean="0"/>
              <a:t>etc</a:t>
            </a:r>
            <a:r>
              <a:rPr lang="ru-RU" dirty="0" smtClean="0"/>
              <a:t>.</a:t>
            </a:r>
            <a:endParaRPr lang="ru-RU" dirty="0"/>
          </a:p>
          <a:p>
            <a:r>
              <a:rPr lang="en-US" dirty="0" smtClean="0"/>
              <a:t>Apache Cordova</a:t>
            </a:r>
            <a:endParaRPr lang="ru-RU" dirty="0" smtClean="0"/>
          </a:p>
          <a:p>
            <a:pPr lvl="1"/>
            <a:r>
              <a:rPr lang="en-US" dirty="0" smtClean="0"/>
              <a:t>Packed App, Hosted App</a:t>
            </a:r>
            <a:r>
              <a:rPr lang="ru-RU" dirty="0" smtClean="0"/>
              <a:t> </a:t>
            </a:r>
            <a:r>
              <a:rPr lang="en-US" dirty="0" smtClean="0"/>
              <a:t>and</a:t>
            </a:r>
            <a:br>
              <a:rPr lang="en-US" dirty="0" smtClean="0"/>
            </a:br>
            <a:r>
              <a:rPr lang="en-US" smtClean="0"/>
              <a:t>cross-platform development</a:t>
            </a:r>
            <a:endParaRPr lang="ru-RU" dirty="0" smtClean="0"/>
          </a:p>
          <a:p>
            <a:pPr lvl="1"/>
            <a:endParaRPr lang="ru-RU" dirty="0" smtClean="0"/>
          </a:p>
          <a:p>
            <a:pPr lvl="1"/>
            <a:endParaRPr lang="ru-RU" dirty="0" smtClean="0"/>
          </a:p>
          <a:p>
            <a:endParaRPr lang="ru-RU" dirty="0"/>
          </a:p>
        </p:txBody>
      </p:sp>
    </p:spTree>
    <p:extLst>
      <p:ext uri="{BB962C8B-B14F-4D97-AF65-F5344CB8AC3E}">
        <p14:creationId xmlns:p14="http://schemas.microsoft.com/office/powerpoint/2010/main" val="2565392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Contacts</a:t>
            </a:r>
            <a:endParaRPr lang="ru-RU" dirty="0"/>
          </a:p>
        </p:txBody>
      </p:sp>
      <p:sp>
        <p:nvSpPr>
          <p:cNvPr id="5" name="Объект 4"/>
          <p:cNvSpPr>
            <a:spLocks noGrp="1"/>
          </p:cNvSpPr>
          <p:nvPr>
            <p:ph idx="1"/>
          </p:nvPr>
        </p:nvSpPr>
        <p:spPr/>
        <p:txBody>
          <a:bodyPr/>
          <a:lstStyle/>
          <a:p>
            <a:r>
              <a:rPr lang="en-US" dirty="0" smtClean="0"/>
              <a:t>Konstantin Kichinsky</a:t>
            </a:r>
            <a:endParaRPr lang="ru-RU" dirty="0" smtClean="0"/>
          </a:p>
          <a:p>
            <a:pPr lvl="1"/>
            <a:r>
              <a:rPr lang="en-US" dirty="0" smtClean="0"/>
              <a:t>Microsoft</a:t>
            </a:r>
          </a:p>
          <a:p>
            <a:pPr lvl="1"/>
            <a:r>
              <a:rPr lang="en-US" dirty="0" smtClean="0"/>
              <a:t>konkich@microsoft.com &amp; @</a:t>
            </a:r>
            <a:r>
              <a:rPr lang="en-US" dirty="0" err="1" smtClean="0"/>
              <a:t>kichinsky</a:t>
            </a:r>
            <a:endParaRPr lang="ru-RU"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000" y="1747619"/>
            <a:ext cx="1922900" cy="1922900"/>
          </a:xfrm>
          <a:prstGeom prst="wedgeEllipseCallout">
            <a:avLst>
              <a:gd name="adj1" fmla="val -46497"/>
              <a:gd name="adj2" fmla="val 50046"/>
            </a:avLst>
          </a:prstGeom>
        </p:spPr>
      </p:pic>
    </p:spTree>
    <p:extLst>
      <p:ext uri="{BB962C8B-B14F-4D97-AF65-F5344CB8AC3E}">
        <p14:creationId xmlns:p14="http://schemas.microsoft.com/office/powerpoint/2010/main" val="422195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do I need web content inside my app</a:t>
            </a:r>
            <a:r>
              <a:rPr lang="ru-RU" dirty="0" smtClean="0"/>
              <a:t>?</a:t>
            </a:r>
            <a:endParaRPr lang="ru-RU" dirty="0"/>
          </a:p>
        </p:txBody>
      </p:sp>
      <p:sp>
        <p:nvSpPr>
          <p:cNvPr id="4" name="Content Placeholder 3"/>
          <p:cNvSpPr>
            <a:spLocks noGrp="1"/>
          </p:cNvSpPr>
          <p:nvPr>
            <p:ph idx="1"/>
          </p:nvPr>
        </p:nvSpPr>
        <p:spPr>
          <a:xfrm>
            <a:off x="1056000" y="1449000"/>
            <a:ext cx="10297800" cy="4860000"/>
          </a:xfrm>
        </p:spPr>
        <p:txBody>
          <a:bodyPr/>
          <a:lstStyle/>
          <a:p>
            <a:r>
              <a:rPr lang="en-US" dirty="0" smtClean="0"/>
              <a:t>Integrating local content</a:t>
            </a:r>
            <a:endParaRPr lang="ru-RU" dirty="0" smtClean="0"/>
          </a:p>
          <a:p>
            <a:pPr lvl="1"/>
            <a:r>
              <a:rPr lang="en-US" dirty="0" smtClean="0"/>
              <a:t>Ready to use assets </a:t>
            </a:r>
            <a:r>
              <a:rPr lang="ru-RU" dirty="0" smtClean="0"/>
              <a:t>(</a:t>
            </a:r>
            <a:r>
              <a:rPr lang="en-US" dirty="0" smtClean="0"/>
              <a:t>e.g. help resources</a:t>
            </a:r>
            <a:r>
              <a:rPr lang="ru-RU" dirty="0" smtClean="0"/>
              <a:t>).</a:t>
            </a:r>
          </a:p>
          <a:p>
            <a:pPr lvl="1"/>
            <a:r>
              <a:rPr lang="en-US" dirty="0" smtClean="0"/>
              <a:t>HTML/CSS markup is easier (e.g. complex text</a:t>
            </a:r>
            <a:r>
              <a:rPr lang="ru-RU" dirty="0" smtClean="0"/>
              <a:t>).</a:t>
            </a:r>
          </a:p>
          <a:p>
            <a:pPr lvl="1"/>
            <a:endParaRPr lang="ru-RU" dirty="0"/>
          </a:p>
        </p:txBody>
      </p:sp>
      <p:sp>
        <p:nvSpPr>
          <p:cNvPr id="5" name="Rectangle 4"/>
          <p:cNvSpPr/>
          <p:nvPr/>
        </p:nvSpPr>
        <p:spPr>
          <a:xfrm>
            <a:off x="1056000" y="3069000"/>
            <a:ext cx="4320000" cy="23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69744" y="3239668"/>
            <a:ext cx="606256" cy="369332"/>
          </a:xfrm>
          <a:prstGeom prst="rect">
            <a:avLst/>
          </a:prstGeom>
          <a:noFill/>
        </p:spPr>
        <p:txBody>
          <a:bodyPr wrap="none" rtlCol="0">
            <a:spAutoFit/>
          </a:bodyPr>
          <a:lstStyle/>
          <a:p>
            <a:r>
              <a:rPr lang="en-US" dirty="0" smtClean="0">
                <a:solidFill>
                  <a:schemeClr val="bg1"/>
                </a:solidFill>
              </a:rPr>
              <a:t>App</a:t>
            </a:r>
            <a:endParaRPr lang="ru-RU" dirty="0">
              <a:solidFill>
                <a:schemeClr val="bg1"/>
              </a:solidFill>
            </a:endParaRPr>
          </a:p>
        </p:txBody>
      </p:sp>
      <p:sp>
        <p:nvSpPr>
          <p:cNvPr id="9" name="Rectangle 8"/>
          <p:cNvSpPr/>
          <p:nvPr/>
        </p:nvSpPr>
        <p:spPr>
          <a:xfrm>
            <a:off x="2676000" y="3239668"/>
            <a:ext cx="2520000" cy="198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WebView</a:t>
            </a:r>
            <a:endParaRPr lang="ru-RU" dirty="0"/>
          </a:p>
        </p:txBody>
      </p:sp>
      <p:cxnSp>
        <p:nvCxnSpPr>
          <p:cNvPr id="11" name="Straight Arrow Connector 10"/>
          <p:cNvCxnSpPr/>
          <p:nvPr/>
        </p:nvCxnSpPr>
        <p:spPr>
          <a:xfrm flipV="1">
            <a:off x="3936000" y="4869000"/>
            <a:ext cx="0" cy="72000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1934651" y="5589000"/>
            <a:ext cx="3080074" cy="369332"/>
          </a:xfrm>
          <a:prstGeom prst="rect">
            <a:avLst/>
          </a:prstGeom>
          <a:noFill/>
        </p:spPr>
        <p:txBody>
          <a:bodyPr wrap="none" rtlCol="0">
            <a:spAutoFit/>
          </a:bodyPr>
          <a:lstStyle/>
          <a:p>
            <a:r>
              <a:rPr lang="en-US" dirty="0" smtClean="0"/>
              <a:t>Local files from app package</a:t>
            </a:r>
            <a:endParaRPr lang="ru-RU" dirty="0"/>
          </a:p>
        </p:txBody>
      </p:sp>
    </p:spTree>
    <p:extLst>
      <p:ext uri="{BB962C8B-B14F-4D97-AF65-F5344CB8AC3E}">
        <p14:creationId xmlns:p14="http://schemas.microsoft.com/office/powerpoint/2010/main" val="3704159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a:t>
            </a:r>
            <a:r>
              <a:rPr lang="en-US" dirty="0"/>
              <a:t>do I need web content inside my app</a:t>
            </a:r>
            <a:r>
              <a:rPr lang="ru-RU" dirty="0"/>
              <a:t>?</a:t>
            </a:r>
          </a:p>
        </p:txBody>
      </p:sp>
      <p:sp>
        <p:nvSpPr>
          <p:cNvPr id="4" name="Content Placeholder 3"/>
          <p:cNvSpPr>
            <a:spLocks noGrp="1"/>
          </p:cNvSpPr>
          <p:nvPr>
            <p:ph idx="1"/>
          </p:nvPr>
        </p:nvSpPr>
        <p:spPr>
          <a:xfrm>
            <a:off x="1056000" y="1449000"/>
            <a:ext cx="10297800" cy="4860000"/>
          </a:xfrm>
        </p:spPr>
        <p:txBody>
          <a:bodyPr/>
          <a:lstStyle/>
          <a:p>
            <a:r>
              <a:rPr lang="en-US" dirty="0" smtClean="0"/>
              <a:t>Integrating web content</a:t>
            </a:r>
            <a:endParaRPr lang="ru-RU" dirty="0" smtClean="0"/>
          </a:p>
          <a:p>
            <a:pPr lvl="1"/>
            <a:r>
              <a:rPr lang="en-US" dirty="0" smtClean="0"/>
              <a:t>External content updated independently </a:t>
            </a:r>
            <a:r>
              <a:rPr lang="ru-RU" dirty="0" smtClean="0"/>
              <a:t/>
            </a:r>
            <a:br>
              <a:rPr lang="ru-RU" dirty="0" smtClean="0"/>
            </a:br>
            <a:r>
              <a:rPr lang="ru-RU" dirty="0" smtClean="0"/>
              <a:t>(</a:t>
            </a:r>
            <a:r>
              <a:rPr lang="en-US" dirty="0" smtClean="0"/>
              <a:t>e.g. app using agreement</a:t>
            </a:r>
            <a:r>
              <a:rPr lang="ru-RU" dirty="0" smtClean="0"/>
              <a:t>).</a:t>
            </a:r>
          </a:p>
          <a:p>
            <a:pPr lvl="1"/>
            <a:r>
              <a:rPr lang="en-US" dirty="0" smtClean="0"/>
              <a:t>Authorization forms</a:t>
            </a:r>
            <a:endParaRPr lang="ru-RU" dirty="0"/>
          </a:p>
        </p:txBody>
      </p:sp>
      <p:sp>
        <p:nvSpPr>
          <p:cNvPr id="5" name="Rectangle 4"/>
          <p:cNvSpPr/>
          <p:nvPr/>
        </p:nvSpPr>
        <p:spPr>
          <a:xfrm>
            <a:off x="1056000" y="3249000"/>
            <a:ext cx="4320000" cy="23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69744" y="3419668"/>
            <a:ext cx="606256" cy="369332"/>
          </a:xfrm>
          <a:prstGeom prst="rect">
            <a:avLst/>
          </a:prstGeom>
          <a:noFill/>
        </p:spPr>
        <p:txBody>
          <a:bodyPr wrap="none" rtlCol="0">
            <a:spAutoFit/>
          </a:bodyPr>
          <a:lstStyle/>
          <a:p>
            <a:r>
              <a:rPr lang="en-US" dirty="0" smtClean="0">
                <a:solidFill>
                  <a:schemeClr val="bg1"/>
                </a:solidFill>
              </a:rPr>
              <a:t>App</a:t>
            </a:r>
            <a:endParaRPr lang="ru-RU" dirty="0">
              <a:solidFill>
                <a:schemeClr val="bg1"/>
              </a:solidFill>
            </a:endParaRPr>
          </a:p>
        </p:txBody>
      </p:sp>
      <p:sp>
        <p:nvSpPr>
          <p:cNvPr id="9" name="Rectangle 8"/>
          <p:cNvSpPr/>
          <p:nvPr/>
        </p:nvSpPr>
        <p:spPr>
          <a:xfrm>
            <a:off x="2676000" y="3419668"/>
            <a:ext cx="2520000" cy="198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WebView</a:t>
            </a:r>
            <a:endParaRPr lang="ru-RU" dirty="0"/>
          </a:p>
        </p:txBody>
      </p:sp>
      <p:cxnSp>
        <p:nvCxnSpPr>
          <p:cNvPr id="11" name="Straight Arrow Connector 10"/>
          <p:cNvCxnSpPr/>
          <p:nvPr/>
        </p:nvCxnSpPr>
        <p:spPr>
          <a:xfrm flipV="1">
            <a:off x="3936000" y="5049000"/>
            <a:ext cx="0" cy="72000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2847336" y="5769000"/>
            <a:ext cx="2177327" cy="369332"/>
          </a:xfrm>
          <a:prstGeom prst="rect">
            <a:avLst/>
          </a:prstGeom>
          <a:noFill/>
        </p:spPr>
        <p:txBody>
          <a:bodyPr wrap="none" rtlCol="0">
            <a:spAutoFit/>
          </a:bodyPr>
          <a:lstStyle/>
          <a:p>
            <a:r>
              <a:rPr lang="en-US" dirty="0" smtClean="0"/>
              <a:t>Pages from internet</a:t>
            </a:r>
            <a:endParaRPr lang="ru-RU" dirty="0"/>
          </a:p>
        </p:txBody>
      </p:sp>
    </p:spTree>
    <p:extLst>
      <p:ext uri="{BB962C8B-B14F-4D97-AF65-F5344CB8AC3E}">
        <p14:creationId xmlns:p14="http://schemas.microsoft.com/office/powerpoint/2010/main" val="1694176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a:t>
            </a:r>
            <a:r>
              <a:rPr lang="en-US" dirty="0"/>
              <a:t>do I need web content inside my app</a:t>
            </a:r>
            <a:r>
              <a:rPr lang="ru-RU" dirty="0"/>
              <a:t>?</a:t>
            </a:r>
          </a:p>
        </p:txBody>
      </p:sp>
      <p:sp>
        <p:nvSpPr>
          <p:cNvPr id="4" name="Content Placeholder 3"/>
          <p:cNvSpPr>
            <a:spLocks noGrp="1"/>
          </p:cNvSpPr>
          <p:nvPr>
            <p:ph idx="1"/>
          </p:nvPr>
        </p:nvSpPr>
        <p:spPr>
          <a:xfrm>
            <a:off x="1056000" y="1449000"/>
            <a:ext cx="10297800" cy="4860000"/>
          </a:xfrm>
        </p:spPr>
        <p:txBody>
          <a:bodyPr/>
          <a:lstStyle/>
          <a:p>
            <a:r>
              <a:rPr lang="en-US" dirty="0" smtClean="0"/>
              <a:t>Using ready components</a:t>
            </a:r>
            <a:endParaRPr lang="ru-RU" dirty="0" smtClean="0"/>
          </a:p>
          <a:p>
            <a:pPr lvl="1"/>
            <a:r>
              <a:rPr lang="en-US" dirty="0" smtClean="0"/>
              <a:t>There are ready to use </a:t>
            </a:r>
            <a:br>
              <a:rPr lang="en-US" dirty="0" smtClean="0"/>
            </a:br>
            <a:r>
              <a:rPr lang="en-US" dirty="0" smtClean="0"/>
              <a:t>JS-libraries/frameworks</a:t>
            </a:r>
            <a:r>
              <a:rPr lang="ru-RU" dirty="0" smtClean="0"/>
              <a:t> </a:t>
            </a:r>
            <a:r>
              <a:rPr lang="en-US" dirty="0" smtClean="0"/>
              <a:t>for my task</a:t>
            </a:r>
            <a:r>
              <a:rPr lang="ru-RU" dirty="0" smtClean="0"/>
              <a:t/>
            </a:r>
            <a:br>
              <a:rPr lang="ru-RU" dirty="0" smtClean="0"/>
            </a:br>
            <a:r>
              <a:rPr lang="ru-RU" dirty="0" smtClean="0"/>
              <a:t>(</a:t>
            </a:r>
            <a:r>
              <a:rPr lang="en-US" dirty="0" smtClean="0"/>
              <a:t>e.g. maps</a:t>
            </a:r>
            <a:r>
              <a:rPr lang="ru-RU" dirty="0" smtClean="0"/>
              <a:t>).</a:t>
            </a:r>
          </a:p>
        </p:txBody>
      </p:sp>
      <p:sp>
        <p:nvSpPr>
          <p:cNvPr id="5" name="Rectangle 4"/>
          <p:cNvSpPr/>
          <p:nvPr/>
        </p:nvSpPr>
        <p:spPr>
          <a:xfrm>
            <a:off x="1056000" y="3249000"/>
            <a:ext cx="4320000" cy="234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69744" y="3419668"/>
            <a:ext cx="606256" cy="369332"/>
          </a:xfrm>
          <a:prstGeom prst="rect">
            <a:avLst/>
          </a:prstGeom>
          <a:noFill/>
        </p:spPr>
        <p:txBody>
          <a:bodyPr wrap="none" rtlCol="0">
            <a:spAutoFit/>
          </a:bodyPr>
          <a:lstStyle/>
          <a:p>
            <a:r>
              <a:rPr lang="en-US" dirty="0" smtClean="0">
                <a:solidFill>
                  <a:schemeClr val="bg1"/>
                </a:solidFill>
              </a:rPr>
              <a:t>App</a:t>
            </a:r>
            <a:endParaRPr lang="ru-RU" dirty="0">
              <a:solidFill>
                <a:schemeClr val="bg1"/>
              </a:solidFill>
            </a:endParaRPr>
          </a:p>
        </p:txBody>
      </p:sp>
      <p:sp>
        <p:nvSpPr>
          <p:cNvPr id="9" name="Rectangle 8"/>
          <p:cNvSpPr/>
          <p:nvPr/>
        </p:nvSpPr>
        <p:spPr>
          <a:xfrm>
            <a:off x="2676000" y="3419668"/>
            <a:ext cx="2520000" cy="198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WebView</a:t>
            </a:r>
            <a:endParaRPr lang="ru-RU" dirty="0"/>
          </a:p>
        </p:txBody>
      </p:sp>
      <p:cxnSp>
        <p:nvCxnSpPr>
          <p:cNvPr id="11" name="Straight Arrow Connector 10"/>
          <p:cNvCxnSpPr/>
          <p:nvPr/>
        </p:nvCxnSpPr>
        <p:spPr>
          <a:xfrm flipV="1">
            <a:off x="3936000" y="5049000"/>
            <a:ext cx="0" cy="720000"/>
          </a:xfrm>
          <a:prstGeom prst="straightConnector1">
            <a:avLst/>
          </a:prstGeom>
          <a:ln w="12700">
            <a:tailEnd type="triangle"/>
          </a:ln>
        </p:spPr>
        <p:style>
          <a:lnRef idx="1">
            <a:schemeClr val="accent4"/>
          </a:lnRef>
          <a:fillRef idx="0">
            <a:schemeClr val="accent4"/>
          </a:fillRef>
          <a:effectRef idx="0">
            <a:schemeClr val="accent4"/>
          </a:effectRef>
          <a:fontRef idx="minor">
            <a:schemeClr val="tx1"/>
          </a:fontRef>
        </p:style>
      </p:cxnSp>
      <p:sp>
        <p:nvSpPr>
          <p:cNvPr id="13" name="TextBox 12"/>
          <p:cNvSpPr txBox="1"/>
          <p:nvPr/>
        </p:nvSpPr>
        <p:spPr>
          <a:xfrm>
            <a:off x="2770684" y="5769000"/>
            <a:ext cx="2330638" cy="646331"/>
          </a:xfrm>
          <a:prstGeom prst="rect">
            <a:avLst/>
          </a:prstGeom>
          <a:noFill/>
        </p:spPr>
        <p:txBody>
          <a:bodyPr wrap="none" rtlCol="0">
            <a:spAutoFit/>
          </a:bodyPr>
          <a:lstStyle/>
          <a:p>
            <a:pPr algn="ctr"/>
            <a:r>
              <a:rPr lang="en-US" dirty="0" smtClean="0"/>
              <a:t>Local/External pages </a:t>
            </a:r>
            <a:br>
              <a:rPr lang="en-US" dirty="0" smtClean="0"/>
            </a:br>
            <a:r>
              <a:rPr lang="en-US" dirty="0" smtClean="0"/>
              <a:t>with JS-libraries</a:t>
            </a:r>
            <a:endParaRPr lang="ru-RU" dirty="0"/>
          </a:p>
        </p:txBody>
      </p:sp>
    </p:spTree>
    <p:extLst>
      <p:ext uri="{BB962C8B-B14F-4D97-AF65-F5344CB8AC3E}">
        <p14:creationId xmlns:p14="http://schemas.microsoft.com/office/powerpoint/2010/main" val="1920776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WebView</a:t>
            </a:r>
            <a:r>
              <a:rPr lang="ru-RU" dirty="0" smtClean="0"/>
              <a:t> </a:t>
            </a:r>
            <a:r>
              <a:rPr lang="en-US" dirty="0" smtClean="0"/>
              <a:t>in</a:t>
            </a:r>
            <a:r>
              <a:rPr lang="ru-RU" dirty="0" smtClean="0"/>
              <a:t> </a:t>
            </a:r>
            <a:r>
              <a:rPr lang="en-US" dirty="0" smtClean="0"/>
              <a:t>XAML</a:t>
            </a:r>
            <a:endParaRPr lang="ru-RU" dirty="0"/>
          </a:p>
        </p:txBody>
      </p:sp>
      <p:sp>
        <p:nvSpPr>
          <p:cNvPr id="4" name="Content Placeholder 3"/>
          <p:cNvSpPr>
            <a:spLocks noGrp="1"/>
          </p:cNvSpPr>
          <p:nvPr>
            <p:ph idx="1"/>
          </p:nvPr>
        </p:nvSpPr>
        <p:spPr/>
        <p:txBody>
          <a:bodyPr/>
          <a:lstStyle/>
          <a:p>
            <a:r>
              <a:rPr lang="en-US" dirty="0" smtClean="0">
                <a:solidFill>
                  <a:schemeClr val="accent5">
                    <a:lumMod val="75000"/>
                  </a:schemeClr>
                </a:solidFill>
              </a:rPr>
              <a:t>&lt;!– Files in app package. </a:t>
            </a:r>
            <a:r>
              <a:rPr lang="en-US" dirty="0">
                <a:solidFill>
                  <a:schemeClr val="accent5">
                    <a:lumMod val="75000"/>
                  </a:schemeClr>
                </a:solidFill>
              </a:rPr>
              <a:t>--&gt; </a:t>
            </a:r>
            <a:endParaRPr lang="en-US" dirty="0" smtClean="0">
              <a:solidFill>
                <a:schemeClr val="accent5">
                  <a:lumMod val="75000"/>
                </a:schemeClr>
              </a:solidFill>
            </a:endParaRPr>
          </a:p>
          <a:p>
            <a:r>
              <a:rPr lang="en-US" dirty="0" smtClean="0"/>
              <a:t>&lt;</a:t>
            </a:r>
            <a:r>
              <a:rPr lang="en-US" dirty="0" err="1"/>
              <a:t>WebView</a:t>
            </a:r>
            <a:r>
              <a:rPr lang="en-US" dirty="0"/>
              <a:t> x:Name="</a:t>
            </a:r>
            <a:r>
              <a:rPr lang="en-US" dirty="0" smtClean="0"/>
              <a:t>webView1" </a:t>
            </a:r>
          </a:p>
          <a:p>
            <a:r>
              <a:rPr lang="en-US" dirty="0"/>
              <a:t> </a:t>
            </a:r>
            <a:r>
              <a:rPr lang="en-US" dirty="0" smtClean="0"/>
              <a:t>    Source</a:t>
            </a:r>
            <a:r>
              <a:rPr lang="en-US" dirty="0"/>
              <a:t>=</a:t>
            </a:r>
            <a:r>
              <a:rPr lang="en-US" dirty="0">
                <a:solidFill>
                  <a:schemeClr val="accent4"/>
                </a:solidFill>
              </a:rPr>
              <a:t>"</a:t>
            </a:r>
            <a:r>
              <a:rPr lang="en-US" dirty="0" err="1">
                <a:solidFill>
                  <a:schemeClr val="accent4"/>
                </a:solidFill>
              </a:rPr>
              <a:t>ms</a:t>
            </a:r>
            <a:r>
              <a:rPr lang="en-US" dirty="0">
                <a:solidFill>
                  <a:schemeClr val="accent4"/>
                </a:solidFill>
              </a:rPr>
              <a:t>-appx-web:///help/about.html"</a:t>
            </a:r>
            <a:r>
              <a:rPr lang="en-US" dirty="0"/>
              <a:t>/&gt; </a:t>
            </a:r>
            <a:endParaRPr lang="en-US" dirty="0" smtClean="0"/>
          </a:p>
          <a:p>
            <a:endParaRPr lang="en-US" dirty="0" smtClean="0"/>
          </a:p>
          <a:p>
            <a:r>
              <a:rPr lang="en-US" dirty="0">
                <a:solidFill>
                  <a:schemeClr val="accent5">
                    <a:lumMod val="75000"/>
                  </a:schemeClr>
                </a:solidFill>
              </a:rPr>
              <a:t>&lt;!– </a:t>
            </a:r>
            <a:r>
              <a:rPr lang="en-US" dirty="0" smtClean="0">
                <a:solidFill>
                  <a:schemeClr val="accent5">
                    <a:lumMod val="75000"/>
                  </a:schemeClr>
                </a:solidFill>
              </a:rPr>
              <a:t>Files in local storage. </a:t>
            </a:r>
            <a:r>
              <a:rPr lang="en-US" dirty="0">
                <a:solidFill>
                  <a:schemeClr val="accent5">
                    <a:lumMod val="75000"/>
                  </a:schemeClr>
                </a:solidFill>
              </a:rPr>
              <a:t>--&gt; </a:t>
            </a:r>
          </a:p>
          <a:p>
            <a:r>
              <a:rPr lang="en-US" dirty="0"/>
              <a:t>&lt;</a:t>
            </a:r>
            <a:r>
              <a:rPr lang="en-US" dirty="0" err="1"/>
              <a:t>WebView</a:t>
            </a:r>
            <a:r>
              <a:rPr lang="en-US" dirty="0"/>
              <a:t> x:Name="webView2" </a:t>
            </a:r>
            <a:br>
              <a:rPr lang="en-US" dirty="0"/>
            </a:br>
            <a:r>
              <a:rPr lang="en-US" dirty="0"/>
              <a:t>         Source=</a:t>
            </a:r>
            <a:r>
              <a:rPr lang="en-US" dirty="0">
                <a:solidFill>
                  <a:schemeClr val="accent4"/>
                </a:solidFill>
              </a:rPr>
              <a:t>"</a:t>
            </a:r>
            <a:r>
              <a:rPr lang="en-US" dirty="0" err="1">
                <a:solidFill>
                  <a:schemeClr val="accent4"/>
                </a:solidFill>
              </a:rPr>
              <a:t>ms-appdata</a:t>
            </a:r>
            <a:r>
              <a:rPr lang="en-US" dirty="0">
                <a:solidFill>
                  <a:schemeClr val="accent4"/>
                </a:solidFill>
              </a:rPr>
              <a:t>:///local/intro/welcome.html"</a:t>
            </a:r>
            <a:r>
              <a:rPr lang="en-US" dirty="0"/>
              <a:t>/&gt; </a:t>
            </a:r>
          </a:p>
          <a:p>
            <a:endParaRPr lang="en-US" dirty="0"/>
          </a:p>
          <a:p>
            <a:r>
              <a:rPr lang="en-US" dirty="0">
                <a:solidFill>
                  <a:schemeClr val="accent5">
                    <a:lumMod val="75000"/>
                  </a:schemeClr>
                </a:solidFill>
              </a:rPr>
              <a:t>&lt;!– </a:t>
            </a:r>
            <a:r>
              <a:rPr lang="en-US" dirty="0" smtClean="0">
                <a:solidFill>
                  <a:schemeClr val="accent5">
                    <a:lumMod val="75000"/>
                  </a:schemeClr>
                </a:solidFill>
              </a:rPr>
              <a:t>Files from the web. </a:t>
            </a:r>
            <a:r>
              <a:rPr lang="en-US" dirty="0">
                <a:solidFill>
                  <a:schemeClr val="accent5">
                    <a:lumMod val="75000"/>
                  </a:schemeClr>
                </a:solidFill>
              </a:rPr>
              <a:t>--&gt; </a:t>
            </a:r>
          </a:p>
          <a:p>
            <a:r>
              <a:rPr lang="en-US" dirty="0"/>
              <a:t>&lt;</a:t>
            </a:r>
            <a:r>
              <a:rPr lang="en-US" dirty="0" err="1"/>
              <a:t>WebView</a:t>
            </a:r>
            <a:r>
              <a:rPr lang="en-US" dirty="0"/>
              <a:t> x:Name="webView3" </a:t>
            </a:r>
            <a:br>
              <a:rPr lang="en-US" dirty="0"/>
            </a:br>
            <a:r>
              <a:rPr lang="en-US" dirty="0"/>
              <a:t>         Source=</a:t>
            </a:r>
            <a:r>
              <a:rPr lang="en-US" dirty="0">
                <a:solidFill>
                  <a:schemeClr val="accent4"/>
                </a:solidFill>
              </a:rPr>
              <a:t>"http://www.contoso.com"</a:t>
            </a:r>
            <a:r>
              <a:rPr lang="en-US" dirty="0"/>
              <a:t>/&gt; </a:t>
            </a:r>
          </a:p>
          <a:p>
            <a:endParaRPr lang="ru-RU" dirty="0" smtClean="0"/>
          </a:p>
        </p:txBody>
      </p:sp>
    </p:spTree>
    <p:extLst>
      <p:ext uri="{BB962C8B-B14F-4D97-AF65-F5344CB8AC3E}">
        <p14:creationId xmlns:p14="http://schemas.microsoft.com/office/powerpoint/2010/main" val="3969655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WebView</a:t>
            </a:r>
            <a:r>
              <a:rPr lang="ru-RU" dirty="0" smtClean="0"/>
              <a:t> </a:t>
            </a:r>
            <a:r>
              <a:rPr lang="en-US" dirty="0" smtClean="0"/>
              <a:t>access from the code</a:t>
            </a:r>
            <a:endParaRPr lang="ru-RU" dirty="0"/>
          </a:p>
        </p:txBody>
      </p:sp>
      <p:sp>
        <p:nvSpPr>
          <p:cNvPr id="4" name="Content Placeholder 3"/>
          <p:cNvSpPr>
            <a:spLocks noGrp="1"/>
          </p:cNvSpPr>
          <p:nvPr>
            <p:ph idx="1"/>
          </p:nvPr>
        </p:nvSpPr>
        <p:spPr/>
        <p:txBody>
          <a:bodyPr>
            <a:normAutofit lnSpcReduction="10000"/>
          </a:bodyPr>
          <a:lstStyle/>
          <a:p>
            <a:r>
              <a:rPr lang="en-US" dirty="0">
                <a:solidFill>
                  <a:schemeClr val="accent5">
                    <a:lumMod val="75000"/>
                  </a:schemeClr>
                </a:solidFill>
              </a:rPr>
              <a:t>// </a:t>
            </a:r>
            <a:r>
              <a:rPr lang="en-US" dirty="0" smtClean="0">
                <a:solidFill>
                  <a:schemeClr val="accent5">
                    <a:lumMod val="75000"/>
                  </a:schemeClr>
                </a:solidFill>
              </a:rPr>
              <a:t>Page navigations</a:t>
            </a:r>
            <a:endParaRPr lang="ru-RU" dirty="0">
              <a:solidFill>
                <a:schemeClr val="accent5">
                  <a:lumMod val="75000"/>
                </a:schemeClr>
              </a:solidFill>
            </a:endParaRPr>
          </a:p>
          <a:p>
            <a:r>
              <a:rPr lang="en-US" dirty="0" smtClean="0"/>
              <a:t>webView1.Navigate</a:t>
            </a:r>
            <a:r>
              <a:rPr lang="en-US" dirty="0"/>
              <a:t>("</a:t>
            </a:r>
            <a:r>
              <a:rPr lang="en-US" dirty="0" err="1"/>
              <a:t>ms-appdata</a:t>
            </a:r>
            <a:r>
              <a:rPr lang="en-US" dirty="0"/>
              <a:t>:///local/intro/welcome.html</a:t>
            </a:r>
            <a:r>
              <a:rPr lang="en-US" dirty="0" smtClean="0"/>
              <a:t>");</a:t>
            </a:r>
            <a:endParaRPr lang="ru-RU" dirty="0" smtClean="0"/>
          </a:p>
          <a:p>
            <a:endParaRPr lang="ru-RU" dirty="0"/>
          </a:p>
          <a:p>
            <a:pPr>
              <a:lnSpc>
                <a:spcPct val="100000"/>
              </a:lnSpc>
            </a:pPr>
            <a:r>
              <a:rPr lang="en-US" dirty="0">
                <a:solidFill>
                  <a:schemeClr val="accent5">
                    <a:lumMod val="75000"/>
                  </a:schemeClr>
                </a:solidFill>
              </a:rPr>
              <a:t>// </a:t>
            </a:r>
            <a:r>
              <a:rPr lang="en-US" dirty="0" smtClean="0">
                <a:solidFill>
                  <a:schemeClr val="accent5">
                    <a:lumMod val="75000"/>
                  </a:schemeClr>
                </a:solidFill>
              </a:rPr>
              <a:t>Events processing</a:t>
            </a:r>
            <a:endParaRPr lang="ru-RU" dirty="0">
              <a:solidFill>
                <a:schemeClr val="accent5">
                  <a:lumMod val="75000"/>
                </a:schemeClr>
              </a:solidFill>
            </a:endParaRPr>
          </a:p>
          <a:p>
            <a:r>
              <a:rPr lang="en-US" dirty="0"/>
              <a:t>webView1.DOMContentLoaded += webView1_DOMContentLoaded;</a:t>
            </a:r>
          </a:p>
          <a:p>
            <a:endParaRPr lang="en-US" dirty="0"/>
          </a:p>
          <a:p>
            <a:r>
              <a:rPr lang="en-US" dirty="0"/>
              <a:t>private void webView1_DOMContentLoaded(</a:t>
            </a:r>
            <a:r>
              <a:rPr lang="en-US" dirty="0" err="1"/>
              <a:t>WebView</a:t>
            </a:r>
            <a:r>
              <a:rPr lang="en-US" dirty="0"/>
              <a:t> sender, </a:t>
            </a:r>
            <a:r>
              <a:rPr lang="en-US" dirty="0" err="1"/>
              <a:t>WebViewDOMContentLoadedEventArgs</a:t>
            </a:r>
            <a:r>
              <a:rPr lang="en-US" dirty="0"/>
              <a:t> </a:t>
            </a:r>
            <a:r>
              <a:rPr lang="en-US" dirty="0" err="1"/>
              <a:t>args</a:t>
            </a:r>
            <a:r>
              <a:rPr lang="en-US" dirty="0"/>
              <a:t>)</a:t>
            </a:r>
          </a:p>
          <a:p>
            <a:r>
              <a:rPr lang="en-US" dirty="0"/>
              <a:t>{</a:t>
            </a:r>
          </a:p>
          <a:p>
            <a:r>
              <a:rPr lang="en-US" dirty="0"/>
              <a:t>    // Show status.</a:t>
            </a:r>
          </a:p>
          <a:p>
            <a:r>
              <a:rPr lang="en-US" dirty="0"/>
              <a:t>    if (</a:t>
            </a:r>
            <a:r>
              <a:rPr lang="en-US" dirty="0" err="1"/>
              <a:t>args.Uri</a:t>
            </a:r>
            <a:r>
              <a:rPr lang="en-US" dirty="0"/>
              <a:t> != null)</a:t>
            </a:r>
          </a:p>
          <a:p>
            <a:r>
              <a:rPr lang="en-US" dirty="0"/>
              <a:t>    {</a:t>
            </a:r>
          </a:p>
          <a:p>
            <a:r>
              <a:rPr lang="en-US" dirty="0"/>
              <a:t>        </a:t>
            </a:r>
            <a:r>
              <a:rPr lang="en-US" dirty="0" err="1"/>
              <a:t>statusTextBlock.Text</a:t>
            </a:r>
            <a:r>
              <a:rPr lang="en-US" dirty="0"/>
              <a:t> = "Content for " + </a:t>
            </a:r>
            <a:r>
              <a:rPr lang="ru-RU" dirty="0" smtClean="0"/>
              <a:t/>
            </a:r>
            <a:br>
              <a:rPr lang="ru-RU" dirty="0" smtClean="0"/>
            </a:br>
            <a:r>
              <a:rPr lang="ru-RU" dirty="0" smtClean="0"/>
              <a:t>	 </a:t>
            </a:r>
            <a:r>
              <a:rPr lang="en-US" dirty="0" err="1" smtClean="0"/>
              <a:t>args.Uri.ToString</a:t>
            </a:r>
            <a:r>
              <a:rPr lang="en-US" dirty="0"/>
              <a:t>() + </a:t>
            </a:r>
            <a:r>
              <a:rPr lang="ru-RU" dirty="0" smtClean="0"/>
              <a:t/>
            </a:r>
            <a:br>
              <a:rPr lang="ru-RU" dirty="0" smtClean="0"/>
            </a:br>
            <a:r>
              <a:rPr lang="ru-RU" dirty="0" smtClean="0"/>
              <a:t>	</a:t>
            </a:r>
            <a:r>
              <a:rPr lang="en-US" dirty="0" smtClean="0"/>
              <a:t>" </a:t>
            </a:r>
            <a:r>
              <a:rPr lang="en-US" dirty="0"/>
              <a:t>has finished loading";</a:t>
            </a:r>
          </a:p>
          <a:p>
            <a:r>
              <a:rPr lang="en-US" dirty="0"/>
              <a:t>    }</a:t>
            </a:r>
          </a:p>
          <a:p>
            <a:r>
              <a:rPr lang="en-US" dirty="0"/>
              <a:t>}</a:t>
            </a:r>
          </a:p>
          <a:p>
            <a:endParaRPr lang="ru-RU" dirty="0" smtClean="0"/>
          </a:p>
        </p:txBody>
      </p:sp>
    </p:spTree>
    <p:extLst>
      <p:ext uri="{BB962C8B-B14F-4D97-AF65-F5344CB8AC3E}">
        <p14:creationId xmlns:p14="http://schemas.microsoft.com/office/powerpoint/2010/main" val="1890703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76000" y="729000"/>
            <a:ext cx="9859116" cy="2628605"/>
          </a:xfrm>
        </p:spPr>
        <p:txBody>
          <a:bodyPr/>
          <a:lstStyle/>
          <a:p>
            <a:r>
              <a:rPr lang="en-US" dirty="0" smtClean="0"/>
              <a:t>DEMO 0</a:t>
            </a:r>
            <a:r>
              <a:rPr lang="en-US" dirty="0"/>
              <a:t>1</a:t>
            </a:r>
            <a:r>
              <a:rPr lang="en-US" dirty="0" smtClean="0"/>
              <a:t>:</a:t>
            </a:r>
            <a:br>
              <a:rPr lang="en-US" dirty="0" smtClean="0"/>
            </a:br>
            <a:r>
              <a:rPr lang="en-US" dirty="0" smtClean="0"/>
              <a:t>Intro into </a:t>
            </a:r>
            <a:br>
              <a:rPr lang="en-US" dirty="0" smtClean="0"/>
            </a:br>
            <a:r>
              <a:rPr lang="en-US" dirty="0" err="1" smtClean="0"/>
              <a:t>WebView</a:t>
            </a:r>
            <a:endParaRPr lang="ru-RU" dirty="0"/>
          </a:p>
        </p:txBody>
      </p:sp>
    </p:spTree>
    <p:extLst>
      <p:ext uri="{BB962C8B-B14F-4D97-AF65-F5344CB8AC3E}">
        <p14:creationId xmlns:p14="http://schemas.microsoft.com/office/powerpoint/2010/main" val="430253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108457" y="2838672"/>
            <a:ext cx="6167059" cy="3406412"/>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9770" y="4329000"/>
            <a:ext cx="865884" cy="939070"/>
          </a:xfrm>
          <a:prstGeom prst="rect">
            <a:avLst/>
          </a:prstGeom>
        </p:spPr>
      </p:pic>
      <p:sp>
        <p:nvSpPr>
          <p:cNvPr id="6" name="Title 5"/>
          <p:cNvSpPr>
            <a:spLocks noGrp="1"/>
          </p:cNvSpPr>
          <p:nvPr>
            <p:ph type="title"/>
          </p:nvPr>
        </p:nvSpPr>
        <p:spPr/>
        <p:txBody>
          <a:bodyPr/>
          <a:lstStyle/>
          <a:p>
            <a:r>
              <a:rPr lang="en-US" dirty="0" smtClean="0"/>
              <a:t>What is inside </a:t>
            </a:r>
            <a:r>
              <a:rPr lang="en-US" dirty="0" err="1" smtClean="0"/>
              <a:t>WebView</a:t>
            </a:r>
            <a:r>
              <a:rPr lang="en-US" dirty="0"/>
              <a:t>?</a:t>
            </a:r>
            <a:endParaRPr lang="ru-RU" dirty="0"/>
          </a:p>
        </p:txBody>
      </p:sp>
      <p:sp>
        <p:nvSpPr>
          <p:cNvPr id="4" name="Content Placeholder 3"/>
          <p:cNvSpPr>
            <a:spLocks noGrp="1"/>
          </p:cNvSpPr>
          <p:nvPr>
            <p:ph idx="1"/>
          </p:nvPr>
        </p:nvSpPr>
        <p:spPr>
          <a:xfrm>
            <a:off x="1056000" y="1449000"/>
            <a:ext cx="10297800" cy="4860000"/>
          </a:xfrm>
        </p:spPr>
        <p:txBody>
          <a:bodyPr/>
          <a:lstStyle/>
          <a:p>
            <a:r>
              <a:rPr lang="en-US" dirty="0" smtClean="0"/>
              <a:t>The new engine shared with Microsoft Edge</a:t>
            </a:r>
            <a:endParaRPr lang="ru-RU" dirty="0" smtClean="0"/>
          </a:p>
          <a:p>
            <a:pPr lvl="1"/>
            <a:r>
              <a:rPr lang="en-US" dirty="0" err="1" smtClean="0"/>
              <a:t>EdgeHTML</a:t>
            </a:r>
            <a:r>
              <a:rPr lang="ru-RU" dirty="0" smtClean="0"/>
              <a:t/>
            </a:r>
            <a:br>
              <a:rPr lang="ru-RU" dirty="0" smtClean="0"/>
            </a:br>
            <a:r>
              <a:rPr lang="en-US" dirty="0" smtClean="0"/>
              <a:t>Chakra</a:t>
            </a:r>
            <a:endParaRPr lang="ru-RU" dirty="0" smtClean="0"/>
          </a:p>
        </p:txBody>
      </p:sp>
      <p:sp>
        <p:nvSpPr>
          <p:cNvPr id="7" name="TextBox 6"/>
          <p:cNvSpPr txBox="1"/>
          <p:nvPr/>
        </p:nvSpPr>
        <p:spPr>
          <a:xfrm>
            <a:off x="1169744" y="3187260"/>
            <a:ext cx="606256" cy="369332"/>
          </a:xfrm>
          <a:prstGeom prst="rect">
            <a:avLst/>
          </a:prstGeom>
          <a:noFill/>
        </p:spPr>
        <p:txBody>
          <a:bodyPr wrap="none" rtlCol="0">
            <a:spAutoFit/>
          </a:bodyPr>
          <a:lstStyle/>
          <a:p>
            <a:r>
              <a:rPr lang="en-US" dirty="0" smtClean="0">
                <a:solidFill>
                  <a:schemeClr val="bg1"/>
                </a:solidFill>
              </a:rPr>
              <a:t>App</a:t>
            </a:r>
            <a:endParaRPr lang="ru-RU" dirty="0">
              <a:solidFill>
                <a:schemeClr val="bg1"/>
              </a:solidFill>
            </a:endParaRPr>
          </a:p>
        </p:txBody>
      </p:sp>
      <p:pic>
        <p:nvPicPr>
          <p:cNvPr id="12" name="Picture 11"/>
          <p:cNvPicPr>
            <a:picLocks noChangeAspect="1"/>
          </p:cNvPicPr>
          <p:nvPr/>
        </p:nvPicPr>
        <p:blipFill>
          <a:blip r:embed="rId4"/>
          <a:stretch>
            <a:fillRect/>
          </a:stretch>
        </p:blipFill>
        <p:spPr>
          <a:xfrm>
            <a:off x="1113126" y="3075453"/>
            <a:ext cx="6161676" cy="3169631"/>
          </a:xfrm>
          <a:prstGeom prst="rect">
            <a:avLst/>
          </a:prstGeom>
        </p:spPr>
      </p:pic>
      <p:sp>
        <p:nvSpPr>
          <p:cNvPr id="14" name="TextBox 13"/>
          <p:cNvSpPr txBox="1"/>
          <p:nvPr/>
        </p:nvSpPr>
        <p:spPr>
          <a:xfrm>
            <a:off x="1113665" y="3249000"/>
            <a:ext cx="3074561" cy="2996084"/>
          </a:xfrm>
          <a:prstGeom prst="rect">
            <a:avLst/>
          </a:prstGeom>
          <a:solidFill>
            <a:schemeClr val="tx1">
              <a:lumMod val="50000"/>
              <a:lumOff val="50000"/>
            </a:schemeClr>
          </a:solidFill>
        </p:spPr>
        <p:txBody>
          <a:bodyPr wrap="square" lIns="179285" tIns="143428" rIns="179285" bIns="143428" rtlCol="0">
            <a:noAutofit/>
          </a:bodyPr>
          <a:lstStyle/>
          <a:p>
            <a:pPr algn="ctr">
              <a:lnSpc>
                <a:spcPct val="90000"/>
              </a:lnSpc>
              <a:spcAft>
                <a:spcPts val="588"/>
              </a:spcAft>
            </a:pPr>
            <a:r>
              <a:rPr lang="en-US" sz="2353" dirty="0">
                <a:solidFill>
                  <a:schemeClr val="bg1"/>
                </a:solidFill>
                <a:latin typeface="+mj-lt"/>
              </a:rPr>
              <a:t>EdgeHTML.dll</a:t>
            </a:r>
          </a:p>
        </p:txBody>
      </p:sp>
      <p:sp>
        <p:nvSpPr>
          <p:cNvPr id="15" name="TextBox 14"/>
          <p:cNvSpPr txBox="1"/>
          <p:nvPr/>
        </p:nvSpPr>
        <p:spPr>
          <a:xfrm>
            <a:off x="4188940" y="3249000"/>
            <a:ext cx="3086219" cy="2996084"/>
          </a:xfrm>
          <a:prstGeom prst="rect">
            <a:avLst/>
          </a:prstGeom>
          <a:solidFill>
            <a:schemeClr val="accent1"/>
          </a:solidFill>
        </p:spPr>
        <p:txBody>
          <a:bodyPr wrap="square" lIns="179285" tIns="143428" rIns="179285" bIns="143428" rtlCol="0">
            <a:noAutofit/>
          </a:bodyPr>
          <a:lstStyle/>
          <a:p>
            <a:pPr algn="ctr">
              <a:lnSpc>
                <a:spcPct val="90000"/>
              </a:lnSpc>
              <a:spcAft>
                <a:spcPts val="588"/>
              </a:spcAft>
            </a:pPr>
            <a:r>
              <a:rPr lang="en-US" sz="2353" dirty="0">
                <a:solidFill>
                  <a:schemeClr val="bg1"/>
                </a:solidFill>
                <a:latin typeface="+mj-lt"/>
              </a:rPr>
              <a:t>Chakra</a:t>
            </a:r>
          </a:p>
        </p:txBody>
      </p:sp>
    </p:spTree>
    <p:extLst>
      <p:ext uri="{BB962C8B-B14F-4D97-AF65-F5344CB8AC3E}">
        <p14:creationId xmlns:p14="http://schemas.microsoft.com/office/powerpoint/2010/main" val="11110383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500"/>
                                        <p:tgtEl>
                                          <p:spTgt spid="10"/>
                                        </p:tgtEl>
                                        <p:attrNameLst>
                                          <p:attrName>ppt_x</p:attrName>
                                        </p:attrNameLst>
                                      </p:cBhvr>
                                      <p:tavLst>
                                        <p:tav tm="0">
                                          <p:val>
                                            <p:strVal val="ppt_x"/>
                                          </p:val>
                                        </p:tav>
                                        <p:tav tm="100000">
                                          <p:val>
                                            <p:strVal val="0-ppt_w/2"/>
                                          </p:val>
                                        </p:tav>
                                      </p:tavLst>
                                    </p:anim>
                                    <p:anim calcmode="lin" valueType="num">
                                      <p:cBhvr additive="base">
                                        <p:cTn id="17" dur="500"/>
                                        <p:tgtEl>
                                          <p:spTgt spid="10"/>
                                        </p:tgtEl>
                                        <p:attrNameLst>
                                          <p:attrName>ppt_y</p:attrName>
                                        </p:attrNameLst>
                                      </p:cBhvr>
                                      <p:tavLst>
                                        <p:tav tm="0">
                                          <p:val>
                                            <p:strVal val="ppt_y"/>
                                          </p:val>
                                        </p:tav>
                                        <p:tav tm="100000">
                                          <p:val>
                                            <p:strVal val="ppt_y"/>
                                          </p:val>
                                        </p:tav>
                                      </p:tavLst>
                                    </p:anim>
                                    <p:set>
                                      <p:cBhvr>
                                        <p:cTn id="18" dur="1" fill="hold">
                                          <p:stCondLst>
                                            <p:cond delay="499"/>
                                          </p:stCondLst>
                                        </p:cTn>
                                        <p:tgtEl>
                                          <p:spTgt spid="10"/>
                                        </p:tgtEl>
                                        <p:attrNameLst>
                                          <p:attrName>style.visibility</p:attrName>
                                        </p:attrNameLst>
                                      </p:cBhvr>
                                      <p:to>
                                        <p:strVal val="hidden"/>
                                      </p:to>
                                    </p:set>
                                  </p:childTnLst>
                                </p:cTn>
                              </p:par>
                              <p:par>
                                <p:cTn id="19" presetID="2" presetClass="entr" presetSubtype="2" fill="hold" nodeType="withEffect">
                                  <p:stCondLst>
                                    <p:cond delay="5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Interacting with code inside </a:t>
            </a:r>
            <a:r>
              <a:rPr lang="en-US" dirty="0" err="1" smtClean="0"/>
              <a:t>WebView</a:t>
            </a:r>
            <a:endParaRPr lang="ru-RU" dirty="0"/>
          </a:p>
        </p:txBody>
      </p:sp>
      <p:sp>
        <p:nvSpPr>
          <p:cNvPr id="4" name="Content Placeholder 3"/>
          <p:cNvSpPr>
            <a:spLocks noGrp="1"/>
          </p:cNvSpPr>
          <p:nvPr>
            <p:ph idx="1"/>
          </p:nvPr>
        </p:nvSpPr>
        <p:spPr/>
        <p:txBody>
          <a:bodyPr>
            <a:normAutofit/>
          </a:bodyPr>
          <a:lstStyle/>
          <a:p>
            <a:r>
              <a:rPr lang="en-US" dirty="0" err="1" smtClean="0"/>
              <a:t>InvokeScriptAsync</a:t>
            </a:r>
            <a:endParaRPr lang="en-US" dirty="0" smtClean="0"/>
          </a:p>
          <a:p>
            <a:pPr lvl="1"/>
            <a:r>
              <a:rPr lang="en-US" dirty="0" smtClean="0"/>
              <a:t>From</a:t>
            </a:r>
            <a:r>
              <a:rPr lang="ru-RU" dirty="0" smtClean="0"/>
              <a:t> </a:t>
            </a:r>
            <a:r>
              <a:rPr lang="en-US" dirty="0" smtClean="0"/>
              <a:t>C# to</a:t>
            </a:r>
            <a:r>
              <a:rPr lang="ru-RU" dirty="0" smtClean="0"/>
              <a:t> </a:t>
            </a:r>
            <a:r>
              <a:rPr lang="en-US" dirty="0" smtClean="0"/>
              <a:t>JS </a:t>
            </a:r>
            <a:r>
              <a:rPr lang="ru-RU" dirty="0" smtClean="0"/>
              <a:t>– </a:t>
            </a:r>
            <a:r>
              <a:rPr lang="en-US" dirty="0" smtClean="0"/>
              <a:t>invoking a method</a:t>
            </a:r>
            <a:endParaRPr lang="ru-RU" dirty="0" smtClean="0"/>
          </a:p>
          <a:p>
            <a:r>
              <a:rPr lang="en-US" dirty="0" err="1" smtClean="0"/>
              <a:t>window.external.notify</a:t>
            </a:r>
            <a:r>
              <a:rPr lang="ru-RU" dirty="0" smtClean="0"/>
              <a:t> + </a:t>
            </a:r>
            <a:r>
              <a:rPr lang="en-US" dirty="0" err="1" smtClean="0"/>
              <a:t>ScriptNotify</a:t>
            </a:r>
            <a:endParaRPr lang="en-US" dirty="0" smtClean="0"/>
          </a:p>
          <a:p>
            <a:pPr lvl="1"/>
            <a:r>
              <a:rPr lang="en-US" dirty="0" smtClean="0"/>
              <a:t>From</a:t>
            </a:r>
            <a:r>
              <a:rPr lang="ru-RU" dirty="0" smtClean="0"/>
              <a:t> </a:t>
            </a:r>
            <a:r>
              <a:rPr lang="en-US" dirty="0" smtClean="0"/>
              <a:t>JS to</a:t>
            </a:r>
            <a:r>
              <a:rPr lang="ru-RU" dirty="0" smtClean="0"/>
              <a:t> </a:t>
            </a:r>
            <a:r>
              <a:rPr lang="en-US" dirty="0" smtClean="0"/>
              <a:t>C# </a:t>
            </a:r>
            <a:r>
              <a:rPr lang="ru-RU" dirty="0" smtClean="0"/>
              <a:t>-- </a:t>
            </a:r>
            <a:r>
              <a:rPr lang="en-US" dirty="0" smtClean="0"/>
              <a:t>notifying with some data</a:t>
            </a:r>
            <a:endParaRPr lang="ru-RU" dirty="0" smtClean="0"/>
          </a:p>
          <a:p>
            <a:r>
              <a:rPr lang="en-US" dirty="0" err="1" smtClean="0"/>
              <a:t>AddWebAllowedObject</a:t>
            </a:r>
            <a:endParaRPr lang="en-US" dirty="0" smtClean="0"/>
          </a:p>
          <a:p>
            <a:pPr lvl="1"/>
            <a:r>
              <a:rPr lang="en-US" dirty="0" smtClean="0"/>
              <a:t>Passing a</a:t>
            </a:r>
            <a:r>
              <a:rPr lang="ru-RU" dirty="0" smtClean="0"/>
              <a:t> </a:t>
            </a:r>
            <a:r>
              <a:rPr lang="en-US" dirty="0" smtClean="0"/>
              <a:t>WinRT-object</a:t>
            </a:r>
            <a:r>
              <a:rPr lang="ru-RU" dirty="0" smtClean="0"/>
              <a:t> </a:t>
            </a:r>
            <a:r>
              <a:rPr lang="en-US" dirty="0" smtClean="0"/>
              <a:t>from</a:t>
            </a:r>
            <a:r>
              <a:rPr lang="ru-RU" dirty="0" smtClean="0"/>
              <a:t> </a:t>
            </a:r>
            <a:r>
              <a:rPr lang="en-US" dirty="0" smtClean="0"/>
              <a:t>C#</a:t>
            </a:r>
            <a:r>
              <a:rPr lang="ru-RU" dirty="0" smtClean="0"/>
              <a:t> </a:t>
            </a:r>
            <a:r>
              <a:rPr lang="en-US" dirty="0" smtClean="0"/>
              <a:t>to</a:t>
            </a:r>
            <a:r>
              <a:rPr lang="ru-RU" dirty="0" smtClean="0"/>
              <a:t> </a:t>
            </a:r>
            <a:r>
              <a:rPr lang="en-US" dirty="0" smtClean="0"/>
              <a:t>JS</a:t>
            </a:r>
          </a:p>
          <a:p>
            <a:pPr lvl="1"/>
            <a:r>
              <a:rPr lang="en-US" dirty="0" smtClean="0"/>
              <a:t>Requires managing access policies</a:t>
            </a:r>
            <a:endParaRPr lang="ru-RU" dirty="0"/>
          </a:p>
        </p:txBody>
      </p:sp>
    </p:spTree>
    <p:extLst>
      <p:ext uri="{BB962C8B-B14F-4D97-AF65-F5344CB8AC3E}">
        <p14:creationId xmlns:p14="http://schemas.microsoft.com/office/powerpoint/2010/main" val="1721100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customXml/itemProps2.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3.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3569</TotalTime>
  <Words>470</Words>
  <Application>Microsoft Office PowerPoint</Application>
  <PresentationFormat>Widescreen</PresentationFormat>
  <Paragraphs>120</Paragraphs>
  <Slides>19</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19</vt:i4>
      </vt:variant>
    </vt:vector>
  </HeadingPairs>
  <TitlesOfParts>
    <vt:vector size="33" baseType="lpstr">
      <vt:lpstr>Arial</vt:lpstr>
      <vt:lpstr>Calibri</vt:lpstr>
      <vt:lpstr>Consolas</vt:lpstr>
      <vt:lpstr>Segoe Light</vt:lpstr>
      <vt:lpstr>Segoe UI</vt:lpstr>
      <vt:lpstr>Segoe UI Light</vt:lpstr>
      <vt:lpstr>Segoe UI Semibold</vt:lpstr>
      <vt:lpstr>Segoe UI Semilight</vt:lpstr>
      <vt:lpstr>Segoe UI Symbol</vt:lpstr>
      <vt:lpstr>Wingdings</vt:lpstr>
      <vt:lpstr>Тема Office</vt:lpstr>
      <vt:lpstr>MSVID_White_Blue_Accent_16x9_2013_06</vt:lpstr>
      <vt:lpstr>BUILD WHITE TEMPLATE</vt:lpstr>
      <vt:lpstr>1_BUILD WHITE TEMPLATE</vt:lpstr>
      <vt:lpstr>Universal App Development  for Windows Platform for Beginners  Lection 8: Integrating Web Content</vt:lpstr>
      <vt:lpstr>Why do I need web content inside my app?</vt:lpstr>
      <vt:lpstr>Why do I need web content inside my app?</vt:lpstr>
      <vt:lpstr>Why do I need web content inside my app?</vt:lpstr>
      <vt:lpstr>WebView in XAML</vt:lpstr>
      <vt:lpstr>WebView access from the code</vt:lpstr>
      <vt:lpstr>DEMO 01: Intro into  WebView</vt:lpstr>
      <vt:lpstr>What is inside WebView?</vt:lpstr>
      <vt:lpstr>Interacting with code inside WebView</vt:lpstr>
      <vt:lpstr>DEMO 02: Interacting with  WebView</vt:lpstr>
      <vt:lpstr>The next level</vt:lpstr>
      <vt:lpstr>Hosted Web App</vt:lpstr>
      <vt:lpstr>Hosted Web App</vt:lpstr>
      <vt:lpstr>DEMO 03: Hosted Web App</vt:lpstr>
      <vt:lpstr>Resume</vt:lpstr>
      <vt:lpstr>Resume</vt:lpstr>
      <vt:lpstr>What else you should learn</vt:lpstr>
      <vt:lpstr>Contacts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Konstantin Kichinsky</cp:lastModifiedBy>
  <cp:revision>137</cp:revision>
  <dcterms:created xsi:type="dcterms:W3CDTF">2013-05-05T18:28:09Z</dcterms:created>
  <dcterms:modified xsi:type="dcterms:W3CDTF">2015-12-06T18:06:36Z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