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7"/>
  </p:notesMasterIdLst>
  <p:handoutMasterIdLst>
    <p:handoutMasterId r:id="rId28"/>
  </p:handoutMasterIdLst>
  <p:sldIdLst>
    <p:sldId id="272" r:id="rId8"/>
    <p:sldId id="346" r:id="rId9"/>
    <p:sldId id="371" r:id="rId10"/>
    <p:sldId id="372" r:id="rId11"/>
    <p:sldId id="348" r:id="rId12"/>
    <p:sldId id="373" r:id="rId13"/>
    <p:sldId id="374" r:id="rId14"/>
    <p:sldId id="375" r:id="rId15"/>
    <p:sldId id="376" r:id="rId16"/>
    <p:sldId id="377" r:id="rId17"/>
    <p:sldId id="378" r:id="rId18"/>
    <p:sldId id="380" r:id="rId19"/>
    <p:sldId id="381" r:id="rId20"/>
    <p:sldId id="379" r:id="rId21"/>
    <p:sldId id="369" r:id="rId22"/>
    <p:sldId id="326" r:id="rId23"/>
    <p:sldId id="370" r:id="rId24"/>
    <p:sldId id="300" r:id="rId25"/>
    <p:sldId id="301"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183" d="100"/>
          <a:sy n="183" d="100"/>
        </p:scale>
        <p:origin x="130" y="499"/>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9:05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3255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1796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319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image" Target="../media/image6.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image" Target="../media/image20.pn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 id="2147483774" r:id="rId21"/>
    <p:sldLayoutId id="2147483775" r:id="rId22"/>
    <p:sldLayoutId id="2147483776" r:id="rId23"/>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Разработка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a:t>
            </a:r>
            <a:r>
              <a:rPr lang="en-US" sz="4000" dirty="0"/>
              <a:t>8</a:t>
            </a:r>
            <a:r>
              <a:rPr lang="ru-RU" sz="4000" dirty="0" smtClean="0"/>
              <a:t>: Интеграция веб-контента</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Константин Кичинский</a:t>
            </a:r>
            <a:endParaRPr lang="en-US" dirty="0" smtClean="0"/>
          </a:p>
          <a:p>
            <a:r>
              <a:rPr lang="en-US" sz="2400" dirty="0" smtClean="0"/>
              <a:t>konkich@microsoft.com |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ru-RU" dirty="0" smtClean="0"/>
              <a:t>2</a:t>
            </a:r>
            <a:r>
              <a:rPr lang="en-US" dirty="0" smtClean="0"/>
              <a:t>:</a:t>
            </a:r>
            <a:br>
              <a:rPr lang="en-US" dirty="0" smtClean="0"/>
            </a:br>
            <a:r>
              <a:rPr lang="ru-RU" dirty="0" smtClean="0"/>
              <a:t>Взаимодействие</a:t>
            </a:r>
            <a:br>
              <a:rPr lang="ru-RU" dirty="0" smtClean="0"/>
            </a:br>
            <a:r>
              <a:rPr lang="ru-RU" dirty="0" smtClean="0"/>
              <a:t>с кодом в </a:t>
            </a:r>
            <a:r>
              <a:rPr lang="en-US" dirty="0" err="1" smtClean="0"/>
              <a:t>WebView</a:t>
            </a:r>
            <a:endParaRPr lang="ru-RU" dirty="0"/>
          </a:p>
        </p:txBody>
      </p:sp>
    </p:spTree>
    <p:extLst>
      <p:ext uri="{BB962C8B-B14F-4D97-AF65-F5344CB8AC3E}">
        <p14:creationId xmlns:p14="http://schemas.microsoft.com/office/powerpoint/2010/main" val="229417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Следующий уровень</a:t>
            </a:r>
            <a:endParaRPr lang="ru-RU" dirty="0"/>
          </a:p>
        </p:txBody>
      </p:sp>
      <p:sp>
        <p:nvSpPr>
          <p:cNvPr id="5" name="Rectangle 4"/>
          <p:cNvSpPr/>
          <p:nvPr/>
        </p:nvSpPr>
        <p:spPr>
          <a:xfrm>
            <a:off x="1056000" y="1449000"/>
            <a:ext cx="5040000" cy="16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169744" y="1619668"/>
            <a:ext cx="1547603" cy="646331"/>
          </a:xfrm>
          <a:prstGeom prst="rect">
            <a:avLst/>
          </a:prstGeom>
          <a:noFill/>
        </p:spPr>
        <p:txBody>
          <a:bodyPr wrap="none" rtlCol="0">
            <a:spAutoFit/>
          </a:bodyPr>
          <a:lstStyle/>
          <a:p>
            <a:r>
              <a:rPr lang="ru-RU" dirty="0" smtClean="0">
                <a:solidFill>
                  <a:schemeClr val="bg1"/>
                </a:solidFill>
              </a:rPr>
              <a:t>Приложение</a:t>
            </a:r>
            <a:br>
              <a:rPr lang="ru-RU" dirty="0" smtClean="0">
                <a:solidFill>
                  <a:schemeClr val="bg1"/>
                </a:solidFill>
              </a:rPr>
            </a:br>
            <a:r>
              <a:rPr lang="ru-RU" dirty="0" smtClean="0">
                <a:solidFill>
                  <a:schemeClr val="bg1"/>
                </a:solidFill>
              </a:rPr>
              <a:t>на </a:t>
            </a:r>
            <a:r>
              <a:rPr lang="en-US" dirty="0" smtClean="0">
                <a:solidFill>
                  <a:schemeClr val="bg1"/>
                </a:solidFill>
              </a:rPr>
              <a:t>C#/XAML</a:t>
            </a:r>
            <a:endParaRPr lang="ru-RU" dirty="0">
              <a:solidFill>
                <a:schemeClr val="bg1"/>
              </a:solidFill>
            </a:endParaRPr>
          </a:p>
        </p:txBody>
      </p:sp>
      <p:sp>
        <p:nvSpPr>
          <p:cNvPr id="7" name="Rectangle 6"/>
          <p:cNvSpPr/>
          <p:nvPr/>
        </p:nvSpPr>
        <p:spPr>
          <a:xfrm>
            <a:off x="3216000" y="1619668"/>
            <a:ext cx="2700000" cy="126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8" name="Straight Arrow Connector 7"/>
          <p:cNvCxnSpPr/>
          <p:nvPr/>
        </p:nvCxnSpPr>
        <p:spPr>
          <a:xfrm flipV="1">
            <a:off x="4656000" y="2772448"/>
            <a:ext cx="0" cy="454666"/>
          </a:xfrm>
          <a:prstGeom prst="straightConnector1">
            <a:avLst/>
          </a:prstGeom>
          <a:ln w="12700">
            <a:solidFill>
              <a:schemeClr val="accent1">
                <a:lumMod val="5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2873164" y="3119367"/>
            <a:ext cx="3175869" cy="338554"/>
          </a:xfrm>
          <a:prstGeom prst="rect">
            <a:avLst/>
          </a:prstGeom>
          <a:noFill/>
        </p:spPr>
        <p:txBody>
          <a:bodyPr wrap="none" rtlCol="0">
            <a:spAutoFit/>
          </a:bodyPr>
          <a:lstStyle/>
          <a:p>
            <a:r>
              <a:rPr lang="ru-RU" sz="1600" i="1" dirty="0" smtClean="0">
                <a:solidFill>
                  <a:schemeClr val="accent1">
                    <a:lumMod val="75000"/>
                  </a:schemeClr>
                </a:solidFill>
              </a:rPr>
              <a:t>Локальные или внешние файлы</a:t>
            </a:r>
            <a:endParaRPr lang="ru-RU" sz="1600" i="1" dirty="0">
              <a:solidFill>
                <a:schemeClr val="accent1">
                  <a:lumMod val="75000"/>
                </a:schemeClr>
              </a:solidFill>
            </a:endParaRPr>
          </a:p>
        </p:txBody>
      </p:sp>
      <p:grpSp>
        <p:nvGrpSpPr>
          <p:cNvPr id="23" name="Group 22"/>
          <p:cNvGrpSpPr/>
          <p:nvPr/>
        </p:nvGrpSpPr>
        <p:grpSpPr>
          <a:xfrm>
            <a:off x="1056000" y="3637921"/>
            <a:ext cx="5040000" cy="1411079"/>
            <a:chOff x="1056000" y="3637921"/>
            <a:chExt cx="5040000" cy="1411079"/>
          </a:xfrm>
        </p:grpSpPr>
        <p:sp>
          <p:nvSpPr>
            <p:cNvPr id="10" name="Rectangle 9"/>
            <p:cNvSpPr/>
            <p:nvPr/>
          </p:nvSpPr>
          <p:spPr>
            <a:xfrm>
              <a:off x="1056000" y="3969000"/>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1" name="TextBox 10"/>
            <p:cNvSpPr txBox="1"/>
            <p:nvPr/>
          </p:nvSpPr>
          <p:spPr>
            <a:xfrm>
              <a:off x="1169744" y="4139668"/>
              <a:ext cx="1547603" cy="646331"/>
            </a:xfrm>
            <a:prstGeom prst="rect">
              <a:avLst/>
            </a:prstGeom>
            <a:noFill/>
          </p:spPr>
          <p:txBody>
            <a:bodyPr wrap="none" rtlCol="0">
              <a:spAutoFit/>
            </a:bodyPr>
            <a:lstStyle/>
            <a:p>
              <a:r>
                <a:rPr lang="ru-RU" dirty="0" smtClean="0">
                  <a:solidFill>
                    <a:schemeClr val="bg1"/>
                  </a:solidFill>
                </a:rPr>
                <a:t>Приложение</a:t>
              </a:r>
              <a:br>
                <a:rPr lang="ru-RU" dirty="0" smtClean="0">
                  <a:solidFill>
                    <a:schemeClr val="bg1"/>
                  </a:solidFill>
                </a:rPr>
              </a:br>
              <a:r>
                <a:rPr lang="ru-RU" dirty="0" smtClean="0">
                  <a:solidFill>
                    <a:schemeClr val="bg1"/>
                  </a:solidFill>
                </a:rPr>
                <a:t>на </a:t>
              </a:r>
              <a:r>
                <a:rPr lang="en-US" dirty="0" smtClean="0">
                  <a:solidFill>
                    <a:schemeClr val="bg1"/>
                  </a:solidFill>
                </a:rPr>
                <a:t>JS/HTML</a:t>
              </a:r>
              <a:endParaRPr lang="ru-RU" dirty="0">
                <a:solidFill>
                  <a:schemeClr val="bg1"/>
                </a:solidFill>
              </a:endParaRPr>
            </a:p>
          </p:txBody>
        </p:sp>
        <p:sp>
          <p:nvSpPr>
            <p:cNvPr id="15" name="TextBox 14"/>
            <p:cNvSpPr txBox="1"/>
            <p:nvPr/>
          </p:nvSpPr>
          <p:spPr>
            <a:xfrm>
              <a:off x="2891964" y="4045506"/>
              <a:ext cx="1927131" cy="584775"/>
            </a:xfrm>
            <a:prstGeom prst="rect">
              <a:avLst/>
            </a:prstGeom>
            <a:noFill/>
          </p:spPr>
          <p:txBody>
            <a:bodyPr wrap="none" rtlCol="0">
              <a:spAutoFit/>
            </a:bodyPr>
            <a:lstStyle/>
            <a:p>
              <a:pPr algn="r"/>
              <a:r>
                <a:rPr lang="ru-RU" sz="1600" i="1" dirty="0" smtClean="0">
                  <a:solidFill>
                    <a:schemeClr val="accent5">
                      <a:lumMod val="60000"/>
                      <a:lumOff val="40000"/>
                    </a:schemeClr>
                  </a:solidFill>
                </a:rPr>
                <a:t>Локальная логика</a:t>
              </a:r>
              <a:br>
                <a:rPr lang="ru-RU" sz="1600" i="1" dirty="0" smtClean="0">
                  <a:solidFill>
                    <a:schemeClr val="accent5">
                      <a:lumMod val="60000"/>
                      <a:lumOff val="40000"/>
                    </a:schemeClr>
                  </a:solidFill>
                </a:rPr>
              </a:br>
              <a:r>
                <a:rPr lang="ru-RU" sz="1600" i="1" dirty="0" smtClean="0">
                  <a:solidFill>
                    <a:schemeClr val="accent5">
                      <a:lumMod val="60000"/>
                      <a:lumOff val="40000"/>
                    </a:schemeClr>
                  </a:solidFill>
                </a:rPr>
                <a:t>и разметка</a:t>
              </a:r>
              <a:endParaRPr lang="ru-RU" sz="1600" i="1" dirty="0">
                <a:solidFill>
                  <a:schemeClr val="accent5">
                    <a:lumMod val="60000"/>
                    <a:lumOff val="40000"/>
                  </a:schemeClr>
                </a:solidFill>
              </a:endParaRPr>
            </a:p>
          </p:txBody>
        </p:sp>
        <p:sp>
          <p:nvSpPr>
            <p:cNvPr id="16" name="TextBox 15"/>
            <p:cNvSpPr txBox="1"/>
            <p:nvPr/>
          </p:nvSpPr>
          <p:spPr>
            <a:xfrm>
              <a:off x="1056000" y="3637921"/>
              <a:ext cx="4604530" cy="369332"/>
            </a:xfrm>
            <a:prstGeom prst="rect">
              <a:avLst/>
            </a:prstGeom>
            <a:noFill/>
          </p:spPr>
          <p:txBody>
            <a:bodyPr wrap="none" rtlCol="0">
              <a:spAutoFit/>
            </a:bodyPr>
            <a:lstStyle/>
            <a:p>
              <a:r>
                <a:rPr lang="ru-RU" dirty="0" smtClean="0"/>
                <a:t>Начиная с </a:t>
              </a:r>
              <a:r>
                <a:rPr lang="en-US" dirty="0" smtClean="0"/>
                <a:t>Windows 8, Windows Phone 8.1</a:t>
              </a:r>
              <a:endParaRPr lang="ru-RU" dirty="0"/>
            </a:p>
          </p:txBody>
        </p:sp>
        <p:sp>
          <p:nvSpPr>
            <p:cNvPr id="21" name="Rectangle 20"/>
            <p:cNvSpPr/>
            <p:nvPr/>
          </p:nvSpPr>
          <p:spPr>
            <a:xfrm>
              <a:off x="4836000" y="3969000"/>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sz="1200" dirty="0" smtClean="0">
                  <a:solidFill>
                    <a:schemeClr val="accent5">
                      <a:lumMod val="50000"/>
                    </a:schemeClr>
                  </a:solidFill>
                </a:rPr>
                <a:t>Доступ к </a:t>
              </a:r>
              <a:r>
                <a:rPr lang="en-US" sz="1200" dirty="0" smtClean="0">
                  <a:solidFill>
                    <a:schemeClr val="accent5">
                      <a:lumMod val="50000"/>
                    </a:schemeClr>
                  </a:solidFill>
                </a:rPr>
                <a:t>WinRT </a:t>
              </a:r>
              <a:r>
                <a:rPr lang="ru-RU" sz="1200" dirty="0" smtClean="0">
                  <a:solidFill>
                    <a:schemeClr val="accent5">
                      <a:lumMod val="50000"/>
                    </a:schemeClr>
                  </a:solidFill>
                </a:rPr>
                <a:t>и компонентам</a:t>
              </a:r>
              <a:endParaRPr lang="ru-RU" sz="1200" dirty="0">
                <a:solidFill>
                  <a:schemeClr val="accent5">
                    <a:lumMod val="50000"/>
                  </a:schemeClr>
                </a:solidFill>
              </a:endParaRPr>
            </a:p>
          </p:txBody>
        </p:sp>
      </p:grpSp>
      <p:grpSp>
        <p:nvGrpSpPr>
          <p:cNvPr id="24" name="Group 23"/>
          <p:cNvGrpSpPr/>
          <p:nvPr/>
        </p:nvGrpSpPr>
        <p:grpSpPr>
          <a:xfrm>
            <a:off x="1056000" y="5157209"/>
            <a:ext cx="5040000" cy="1411079"/>
            <a:chOff x="1056000" y="5157209"/>
            <a:chExt cx="5040000" cy="1411079"/>
          </a:xfrm>
        </p:grpSpPr>
        <p:sp>
          <p:nvSpPr>
            <p:cNvPr id="17" name="Rectangle 16"/>
            <p:cNvSpPr/>
            <p:nvPr/>
          </p:nvSpPr>
          <p:spPr>
            <a:xfrm>
              <a:off x="1056000" y="5488288"/>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8" name="TextBox 17"/>
            <p:cNvSpPr txBox="1"/>
            <p:nvPr/>
          </p:nvSpPr>
          <p:spPr>
            <a:xfrm>
              <a:off x="1169744" y="5658956"/>
              <a:ext cx="1547603" cy="646331"/>
            </a:xfrm>
            <a:prstGeom prst="rect">
              <a:avLst/>
            </a:prstGeom>
            <a:noFill/>
          </p:spPr>
          <p:txBody>
            <a:bodyPr wrap="none" rtlCol="0">
              <a:spAutoFit/>
            </a:bodyPr>
            <a:lstStyle/>
            <a:p>
              <a:r>
                <a:rPr lang="ru-RU" dirty="0" smtClean="0">
                  <a:solidFill>
                    <a:schemeClr val="bg1"/>
                  </a:solidFill>
                </a:rPr>
                <a:t>Приложение</a:t>
              </a:r>
              <a:br>
                <a:rPr lang="ru-RU" dirty="0" smtClean="0">
                  <a:solidFill>
                    <a:schemeClr val="bg1"/>
                  </a:solidFill>
                </a:rPr>
              </a:br>
              <a:r>
                <a:rPr lang="ru-RU" dirty="0" smtClean="0">
                  <a:solidFill>
                    <a:schemeClr val="bg1"/>
                  </a:solidFill>
                </a:rPr>
                <a:t>на </a:t>
              </a:r>
              <a:r>
                <a:rPr lang="en-US" dirty="0" smtClean="0">
                  <a:solidFill>
                    <a:schemeClr val="bg1"/>
                  </a:solidFill>
                </a:rPr>
                <a:t>JS/HTML</a:t>
              </a:r>
              <a:endParaRPr lang="ru-RU" dirty="0">
                <a:solidFill>
                  <a:schemeClr val="bg1"/>
                </a:solidFill>
              </a:endParaRPr>
            </a:p>
          </p:txBody>
        </p:sp>
        <p:sp>
          <p:nvSpPr>
            <p:cNvPr id="19" name="TextBox 18"/>
            <p:cNvSpPr txBox="1"/>
            <p:nvPr/>
          </p:nvSpPr>
          <p:spPr>
            <a:xfrm>
              <a:off x="3037838" y="5564794"/>
              <a:ext cx="1781257" cy="584775"/>
            </a:xfrm>
            <a:prstGeom prst="rect">
              <a:avLst/>
            </a:prstGeom>
            <a:noFill/>
          </p:spPr>
          <p:txBody>
            <a:bodyPr wrap="none" rtlCol="0">
              <a:spAutoFit/>
            </a:bodyPr>
            <a:lstStyle/>
            <a:p>
              <a:pPr algn="r"/>
              <a:r>
                <a:rPr lang="ru-RU" sz="1600" b="1" i="1" dirty="0" smtClean="0">
                  <a:solidFill>
                    <a:schemeClr val="accent5">
                      <a:lumMod val="60000"/>
                      <a:lumOff val="40000"/>
                    </a:schemeClr>
                  </a:solidFill>
                </a:rPr>
                <a:t>Внешняя</a:t>
              </a:r>
              <a:r>
                <a:rPr lang="ru-RU" sz="1600" i="1" dirty="0" smtClean="0">
                  <a:solidFill>
                    <a:schemeClr val="accent5">
                      <a:lumMod val="60000"/>
                      <a:lumOff val="40000"/>
                    </a:schemeClr>
                  </a:solidFill>
                </a:rPr>
                <a:t> логика</a:t>
              </a:r>
              <a:br>
                <a:rPr lang="ru-RU" sz="1600" i="1" dirty="0" smtClean="0">
                  <a:solidFill>
                    <a:schemeClr val="accent5">
                      <a:lumMod val="60000"/>
                      <a:lumOff val="40000"/>
                    </a:schemeClr>
                  </a:solidFill>
                </a:rPr>
              </a:br>
              <a:r>
                <a:rPr lang="ru-RU" sz="1600" i="1" dirty="0" smtClean="0">
                  <a:solidFill>
                    <a:schemeClr val="accent5">
                      <a:lumMod val="60000"/>
                      <a:lumOff val="40000"/>
                    </a:schemeClr>
                  </a:solidFill>
                </a:rPr>
                <a:t>и разметка</a:t>
              </a:r>
              <a:endParaRPr lang="ru-RU" sz="1600" i="1" dirty="0">
                <a:solidFill>
                  <a:schemeClr val="accent5">
                    <a:lumMod val="60000"/>
                    <a:lumOff val="40000"/>
                  </a:schemeClr>
                </a:solidFill>
              </a:endParaRPr>
            </a:p>
          </p:txBody>
        </p:sp>
        <p:sp>
          <p:nvSpPr>
            <p:cNvPr id="20" name="TextBox 19"/>
            <p:cNvSpPr txBox="1"/>
            <p:nvPr/>
          </p:nvSpPr>
          <p:spPr>
            <a:xfrm>
              <a:off x="1056000" y="5157209"/>
              <a:ext cx="4884350" cy="369332"/>
            </a:xfrm>
            <a:prstGeom prst="rect">
              <a:avLst/>
            </a:prstGeom>
            <a:noFill/>
          </p:spPr>
          <p:txBody>
            <a:bodyPr wrap="none" rtlCol="0">
              <a:spAutoFit/>
            </a:bodyPr>
            <a:lstStyle/>
            <a:p>
              <a:r>
                <a:rPr lang="ru-RU" dirty="0" smtClean="0"/>
                <a:t>Начиная с </a:t>
              </a:r>
              <a:r>
                <a:rPr lang="en-US" dirty="0" smtClean="0"/>
                <a:t>Windows 10</a:t>
              </a:r>
              <a:r>
                <a:rPr lang="ru-RU" dirty="0" smtClean="0"/>
                <a:t> (</a:t>
              </a:r>
              <a:r>
                <a:rPr lang="en-US" dirty="0" smtClean="0"/>
                <a:t>UWP Bridge for Web)</a:t>
              </a:r>
              <a:endParaRPr lang="ru-RU" dirty="0"/>
            </a:p>
          </p:txBody>
        </p:sp>
        <p:sp>
          <p:nvSpPr>
            <p:cNvPr id="22" name="Rectangle 21"/>
            <p:cNvSpPr/>
            <p:nvPr/>
          </p:nvSpPr>
          <p:spPr>
            <a:xfrm>
              <a:off x="4836000" y="5488288"/>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sz="1200" dirty="0" smtClean="0">
                  <a:solidFill>
                    <a:schemeClr val="accent5">
                      <a:lumMod val="50000"/>
                    </a:schemeClr>
                  </a:solidFill>
                </a:rPr>
                <a:t>Доступ к </a:t>
              </a:r>
              <a:r>
                <a:rPr lang="en-US" sz="1200" dirty="0" smtClean="0">
                  <a:solidFill>
                    <a:schemeClr val="accent5">
                      <a:lumMod val="50000"/>
                    </a:schemeClr>
                  </a:solidFill>
                </a:rPr>
                <a:t>WinRT </a:t>
              </a:r>
              <a:r>
                <a:rPr lang="ru-RU" sz="1200" dirty="0" smtClean="0">
                  <a:solidFill>
                    <a:schemeClr val="accent5">
                      <a:lumMod val="50000"/>
                    </a:schemeClr>
                  </a:solidFill>
                </a:rPr>
                <a:t>и компонентам</a:t>
              </a:r>
              <a:endParaRPr lang="ru-RU" sz="1200" dirty="0">
                <a:solidFill>
                  <a:schemeClr val="accent5">
                    <a:lumMod val="50000"/>
                  </a:schemeClr>
                </a:solidFill>
              </a:endParaRPr>
            </a:p>
          </p:txBody>
        </p:sp>
      </p:grpSp>
      <p:grpSp>
        <p:nvGrpSpPr>
          <p:cNvPr id="28" name="Group 27"/>
          <p:cNvGrpSpPr/>
          <p:nvPr/>
        </p:nvGrpSpPr>
        <p:grpSpPr>
          <a:xfrm>
            <a:off x="6276000" y="2081333"/>
            <a:ext cx="1156663" cy="4270120"/>
            <a:chOff x="6276000" y="2081333"/>
            <a:chExt cx="1156663" cy="4270120"/>
          </a:xfrm>
        </p:grpSpPr>
        <p:sp>
          <p:nvSpPr>
            <p:cNvPr id="25" name="TextBox 24"/>
            <p:cNvSpPr txBox="1"/>
            <p:nvPr/>
          </p:nvSpPr>
          <p:spPr>
            <a:xfrm>
              <a:off x="6276000" y="2081333"/>
              <a:ext cx="1137747" cy="369332"/>
            </a:xfrm>
            <a:prstGeom prst="rect">
              <a:avLst/>
            </a:prstGeom>
            <a:noFill/>
          </p:spPr>
          <p:txBody>
            <a:bodyPr wrap="none" rtlCol="0">
              <a:spAutoFit/>
            </a:bodyPr>
            <a:lstStyle/>
            <a:p>
              <a:r>
                <a:rPr lang="en-US" dirty="0" err="1" smtClean="0"/>
                <a:t>WebView</a:t>
              </a:r>
              <a:endParaRPr lang="ru-RU" dirty="0"/>
            </a:p>
          </p:txBody>
        </p:sp>
        <p:sp>
          <p:nvSpPr>
            <p:cNvPr id="26" name="TextBox 25"/>
            <p:cNvSpPr txBox="1"/>
            <p:nvPr/>
          </p:nvSpPr>
          <p:spPr>
            <a:xfrm>
              <a:off x="6276000" y="4278167"/>
              <a:ext cx="1156663" cy="646331"/>
            </a:xfrm>
            <a:prstGeom prst="rect">
              <a:avLst/>
            </a:prstGeom>
            <a:noFill/>
          </p:spPr>
          <p:txBody>
            <a:bodyPr wrap="none" rtlCol="0">
              <a:spAutoFit/>
            </a:bodyPr>
            <a:lstStyle/>
            <a:p>
              <a:pPr algn="ctr"/>
              <a:r>
                <a:rPr lang="en-US" dirty="0" smtClean="0"/>
                <a:t>Packaged</a:t>
              </a:r>
              <a:br>
                <a:rPr lang="en-US" dirty="0" smtClean="0"/>
              </a:br>
              <a:r>
                <a:rPr lang="en-US" dirty="0" smtClean="0"/>
                <a:t>App</a:t>
              </a:r>
              <a:endParaRPr lang="ru-RU" dirty="0"/>
            </a:p>
          </p:txBody>
        </p:sp>
        <p:sp>
          <p:nvSpPr>
            <p:cNvPr id="27" name="TextBox 26"/>
            <p:cNvSpPr txBox="1"/>
            <p:nvPr/>
          </p:nvSpPr>
          <p:spPr>
            <a:xfrm>
              <a:off x="6397411" y="5705122"/>
              <a:ext cx="913841" cy="646331"/>
            </a:xfrm>
            <a:prstGeom prst="rect">
              <a:avLst/>
            </a:prstGeom>
            <a:noFill/>
          </p:spPr>
          <p:txBody>
            <a:bodyPr wrap="none" rtlCol="0">
              <a:spAutoFit/>
            </a:bodyPr>
            <a:lstStyle/>
            <a:p>
              <a:pPr algn="ctr"/>
              <a:r>
                <a:rPr lang="en-US" dirty="0" smtClean="0"/>
                <a:t>Hosted</a:t>
              </a:r>
              <a:br>
                <a:rPr lang="en-US" dirty="0" smtClean="0"/>
              </a:br>
              <a:r>
                <a:rPr lang="en-US" dirty="0" smtClean="0"/>
                <a:t>App</a:t>
              </a:r>
              <a:endParaRPr lang="ru-RU" dirty="0"/>
            </a:p>
          </p:txBody>
        </p:sp>
      </p:grpSp>
    </p:spTree>
    <p:extLst>
      <p:ext uri="{BB962C8B-B14F-4D97-AF65-F5344CB8AC3E}">
        <p14:creationId xmlns:p14="http://schemas.microsoft.com/office/powerpoint/2010/main" val="151694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ru-RU" dirty="0" err="1" smtClean="0"/>
              <a:t>Переиспользование</a:t>
            </a:r>
            <a:r>
              <a:rPr lang="ru-RU" dirty="0" smtClean="0"/>
              <a:t> текущих инвестиций</a:t>
            </a:r>
            <a:endParaRPr lang="en-US" dirty="0" smtClean="0"/>
          </a:p>
          <a:p>
            <a:pPr lvl="1"/>
            <a:r>
              <a:rPr lang="ru-RU" dirty="0" smtClean="0"/>
              <a:t>Процесс разработки, развертывания и т.п.</a:t>
            </a:r>
            <a:br>
              <a:rPr lang="ru-RU" dirty="0" smtClean="0"/>
            </a:br>
            <a:r>
              <a:rPr lang="ru-RU" dirty="0" smtClean="0"/>
              <a:t>Отзывчивый дизайн, мобильные сценарии</a:t>
            </a:r>
            <a:endParaRPr lang="en-US" dirty="0" smtClean="0"/>
          </a:p>
          <a:p>
            <a:r>
              <a:rPr lang="ru-RU" dirty="0" smtClean="0"/>
              <a:t>Гибкость обновления и развития</a:t>
            </a:r>
            <a:endParaRPr lang="en-US" dirty="0" smtClean="0"/>
          </a:p>
          <a:p>
            <a:pPr lvl="1"/>
            <a:r>
              <a:rPr lang="ru-RU" dirty="0" smtClean="0"/>
              <a:t>Пакет через </a:t>
            </a:r>
            <a:r>
              <a:rPr lang="en-US" dirty="0" smtClean="0"/>
              <a:t>Windows Store</a:t>
            </a:r>
            <a:r>
              <a:rPr lang="ru-RU" dirty="0" smtClean="0"/>
              <a:t>, </a:t>
            </a:r>
            <a:br>
              <a:rPr lang="ru-RU" dirty="0" smtClean="0"/>
            </a:br>
            <a:r>
              <a:rPr lang="ru-RU" dirty="0" smtClean="0"/>
              <a:t>содержимое через сервер.</a:t>
            </a:r>
          </a:p>
        </p:txBody>
      </p:sp>
      <p:grpSp>
        <p:nvGrpSpPr>
          <p:cNvPr id="15" name="Group 14"/>
          <p:cNvGrpSpPr>
            <a:grpSpLocks noChangeAspect="1"/>
          </p:cNvGrpSpPr>
          <p:nvPr/>
        </p:nvGrpSpPr>
        <p:grpSpPr>
          <a:xfrm>
            <a:off x="876000" y="4149000"/>
            <a:ext cx="6499654" cy="2075319"/>
            <a:chOff x="748304" y="1408840"/>
            <a:chExt cx="10832754" cy="3458866"/>
          </a:xfrm>
        </p:grpSpPr>
        <p:sp>
          <p:nvSpPr>
            <p:cNvPr id="16" name="Universal Windows Platform"/>
            <p:cNvSpPr txBox="1">
              <a:spLocks noChangeAspect="1"/>
            </p:cNvSpPr>
            <p:nvPr/>
          </p:nvSpPr>
          <p:spPr>
            <a:xfrm>
              <a:off x="748304" y="2839055"/>
              <a:ext cx="2031408" cy="1221427"/>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lang="en-US" sz="3200" kern="0" spc="-98" dirty="0" smtClean="0">
                  <a:gradFill>
                    <a:gsLst>
                      <a:gs pos="2917">
                        <a:srgbClr val="0078D7"/>
                      </a:gs>
                      <a:gs pos="30000">
                        <a:srgbClr val="0078D7"/>
                      </a:gs>
                    </a:gsLst>
                    <a:lin ang="5400000" scaled="0"/>
                  </a:gradFill>
                </a:rPr>
                <a:t>UWP</a:t>
              </a:r>
              <a:endParaRPr kumimoji="0" lang="en-US" sz="3200" b="0" i="0" u="none" strike="noStrike" kern="0" cap="none" spc="-98" normalizeH="0" baseline="0" noProof="0" dirty="0" smtClean="0">
                <a:ln>
                  <a:noFill/>
                </a:ln>
                <a:gradFill>
                  <a:gsLst>
                    <a:gs pos="2917">
                      <a:srgbClr val="0078D7"/>
                    </a:gs>
                    <a:gs pos="30000">
                      <a:srgbClr val="0078D7"/>
                    </a:gs>
                  </a:gsLst>
                  <a:lin ang="5400000" scaled="0"/>
                </a:gradFill>
                <a:effectLst/>
                <a:uLnTx/>
                <a:uFillTx/>
              </a:endParaRPr>
            </a:p>
          </p:txBody>
        </p:sp>
        <p:sp>
          <p:nvSpPr>
            <p:cNvPr id="17" name="Freeform 5"/>
            <p:cNvSpPr>
              <a:spLocks noChangeAspect="1" noEditPoints="1"/>
            </p:cNvSpPr>
            <p:nvPr/>
          </p:nvSpPr>
          <p:spPr bwMode="auto">
            <a:xfrm>
              <a:off x="10320483" y="2544326"/>
              <a:ext cx="1260575" cy="1502543"/>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18" name="Right Arrow 17"/>
            <p:cNvSpPr>
              <a:spLocks noChangeAspect="1"/>
            </p:cNvSpPr>
            <p:nvPr/>
          </p:nvSpPr>
          <p:spPr bwMode="auto">
            <a:xfrm>
              <a:off x="9496985" y="3245883"/>
              <a:ext cx="598755" cy="407771"/>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p:cNvGrpSpPr>
              <a:grpSpLocks noChangeAspect="1"/>
            </p:cNvGrpSpPr>
            <p:nvPr/>
          </p:nvGrpSpPr>
          <p:grpSpPr>
            <a:xfrm>
              <a:off x="3015230" y="1408840"/>
              <a:ext cx="6328050" cy="3458866"/>
              <a:chOff x="3075690" y="1436593"/>
              <a:chExt cx="6454941" cy="3528223"/>
            </a:xfrm>
          </p:grpSpPr>
          <p:sp>
            <p:nvSpPr>
              <p:cNvPr id="25" name="TextBox 24"/>
              <p:cNvSpPr txBox="1"/>
              <p:nvPr/>
            </p:nvSpPr>
            <p:spPr>
              <a:xfrm>
                <a:off x="5404760" y="1436593"/>
                <a:ext cx="1626947" cy="916272"/>
              </a:xfrm>
              <a:prstGeom prst="rect">
                <a:avLst/>
              </a:prstGeom>
              <a:noFill/>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rPr>
                  <a:t>.</a:t>
                </a:r>
                <a:r>
                  <a:rPr kumimoji="0" lang="en-US" sz="1800" b="1" i="0" u="none" strike="noStrike" kern="0" cap="none" spc="0" normalizeH="0" baseline="0" noProof="0" dirty="0" err="1" smtClean="0">
                    <a:ln>
                      <a:noFill/>
                    </a:ln>
                    <a:gradFill>
                      <a:gsLst>
                        <a:gs pos="2917">
                          <a:srgbClr val="0078D7"/>
                        </a:gs>
                        <a:gs pos="30000">
                          <a:srgbClr val="0078D7"/>
                        </a:gs>
                      </a:gsLst>
                      <a:lin ang="5400000" scaled="0"/>
                    </a:gradFill>
                    <a:effectLst/>
                    <a:uLnTx/>
                    <a:uFillTx/>
                  </a:rPr>
                  <a:t>appx</a:t>
                </a:r>
                <a:endPar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endParaRPr>
              </a:p>
            </p:txBody>
          </p:sp>
          <p:sp>
            <p:nvSpPr>
              <p:cNvPr id="26" name="Freeform 25"/>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sp>
          <p:nvSpPr>
            <p:cNvPr id="20" name="Up-Down Arrow 19"/>
            <p:cNvSpPr>
              <a:spLocks noChangeAspect="1"/>
            </p:cNvSpPr>
            <p:nvPr/>
          </p:nvSpPr>
          <p:spPr bwMode="auto">
            <a:xfrm rot="5400000">
              <a:off x="3522109" y="2360537"/>
              <a:ext cx="407772" cy="2178469"/>
            </a:xfrm>
            <a:prstGeom prst="upDownArrow">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a:grpSpLocks noChangeAspect="1"/>
            </p:cNvGrpSpPr>
            <p:nvPr/>
          </p:nvGrpSpPr>
          <p:grpSpPr>
            <a:xfrm>
              <a:off x="4970944" y="2265040"/>
              <a:ext cx="2483879" cy="2130987"/>
              <a:chOff x="5070621" y="2309962"/>
              <a:chExt cx="2533686" cy="2173716"/>
            </a:xfrm>
          </p:grpSpPr>
          <p:sp>
            <p:nvSpPr>
              <p:cNvPr id="22"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3" name="TextBox 22"/>
              <p:cNvSpPr txBox="1"/>
              <p:nvPr/>
            </p:nvSpPr>
            <p:spPr>
              <a:xfrm>
                <a:off x="5722852" y="2969160"/>
                <a:ext cx="1354093" cy="1514518"/>
              </a:xfrm>
              <a:prstGeom prst="rect">
                <a:avLst/>
              </a:prstGeom>
              <a:noFill/>
            </p:spPr>
            <p:txBody>
              <a:bodyPr wrap="none" lIns="179285" tIns="143428" rIns="179285" bIns="143428" rtlCol="0" anchor="ctr" anchorCtr="0">
                <a:spAutoFit/>
              </a:bodyPr>
              <a:lstStyle/>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HTML</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CSS</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JS</a:t>
                </a:r>
              </a:p>
            </p:txBody>
          </p:sp>
          <p:sp>
            <p:nvSpPr>
              <p:cNvPr id="24" name="Freeform 23"/>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3087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ru-RU" dirty="0" smtClean="0"/>
              <a:t>Доступ к </a:t>
            </a:r>
            <a:r>
              <a:rPr lang="en-US" dirty="0" smtClean="0"/>
              <a:t>Universal Windows Platform</a:t>
            </a:r>
          </a:p>
          <a:p>
            <a:pPr lvl="1"/>
            <a:r>
              <a:rPr lang="ru-RU" dirty="0" smtClean="0"/>
              <a:t>Настройка прав доступа в манифесте</a:t>
            </a:r>
            <a:endParaRPr lang="en-US" dirty="0" smtClean="0"/>
          </a:p>
        </p:txBody>
      </p:sp>
      <p:pic>
        <p:nvPicPr>
          <p:cNvPr id="27" name="Picture 26"/>
          <p:cNvPicPr>
            <a:picLocks noChangeAspect="1"/>
          </p:cNvPicPr>
          <p:nvPr/>
        </p:nvPicPr>
        <p:blipFill>
          <a:blip r:embed="rId2"/>
          <a:stretch>
            <a:fillRect/>
          </a:stretch>
        </p:blipFill>
        <p:spPr>
          <a:xfrm>
            <a:off x="2765385" y="2563197"/>
            <a:ext cx="2699583" cy="1945803"/>
          </a:xfrm>
          <a:prstGeom prst="rect">
            <a:avLst/>
          </a:prstGeom>
        </p:spPr>
      </p:pic>
      <p:pic>
        <p:nvPicPr>
          <p:cNvPr id="29" name="Picture 28"/>
          <p:cNvPicPr>
            <a:picLocks noChangeAspect="1"/>
          </p:cNvPicPr>
          <p:nvPr/>
        </p:nvPicPr>
        <p:blipFill>
          <a:blip r:embed="rId3"/>
          <a:stretch>
            <a:fillRect/>
          </a:stretch>
        </p:blipFill>
        <p:spPr>
          <a:xfrm>
            <a:off x="1056000" y="2563197"/>
            <a:ext cx="1540666" cy="1945804"/>
          </a:xfrm>
          <a:prstGeom prst="rect">
            <a:avLst/>
          </a:prstGeom>
        </p:spPr>
      </p:pic>
      <p:pic>
        <p:nvPicPr>
          <p:cNvPr id="30" name="Picture 29"/>
          <p:cNvPicPr>
            <a:picLocks noChangeAspect="1"/>
          </p:cNvPicPr>
          <p:nvPr/>
        </p:nvPicPr>
        <p:blipFill>
          <a:blip r:embed="rId4"/>
          <a:stretch>
            <a:fillRect/>
          </a:stretch>
        </p:blipFill>
        <p:spPr>
          <a:xfrm>
            <a:off x="4541163" y="4695316"/>
            <a:ext cx="1847610" cy="1887089"/>
          </a:xfrm>
          <a:prstGeom prst="rect">
            <a:avLst/>
          </a:prstGeom>
        </p:spPr>
      </p:pic>
      <p:pic>
        <p:nvPicPr>
          <p:cNvPr id="31" name="Picture 30"/>
          <p:cNvPicPr>
            <a:picLocks noChangeAspect="1"/>
          </p:cNvPicPr>
          <p:nvPr/>
        </p:nvPicPr>
        <p:blipFill>
          <a:blip r:embed="rId5"/>
          <a:stretch>
            <a:fillRect/>
          </a:stretch>
        </p:blipFill>
        <p:spPr>
          <a:xfrm>
            <a:off x="5633687" y="2578861"/>
            <a:ext cx="2152236" cy="1878796"/>
          </a:xfrm>
          <a:prstGeom prst="rect">
            <a:avLst/>
          </a:prstGeom>
        </p:spPr>
      </p:pic>
      <p:pic>
        <p:nvPicPr>
          <p:cNvPr id="32" name="Picture 31"/>
          <p:cNvPicPr>
            <a:picLocks noChangeAspect="1"/>
          </p:cNvPicPr>
          <p:nvPr/>
        </p:nvPicPr>
        <p:blipFill rotWithShape="1">
          <a:blip r:embed="rId6"/>
          <a:srcRect l="-909" t="25314"/>
          <a:stretch/>
        </p:blipFill>
        <p:spPr>
          <a:xfrm>
            <a:off x="1056000" y="4621993"/>
            <a:ext cx="3287874" cy="1945803"/>
          </a:xfrm>
          <a:prstGeom prst="rect">
            <a:avLst/>
          </a:prstGeom>
        </p:spPr>
      </p:pic>
    </p:spTree>
    <p:extLst>
      <p:ext uri="{BB962C8B-B14F-4D97-AF65-F5344CB8AC3E}">
        <p14:creationId xmlns:p14="http://schemas.microsoft.com/office/powerpoint/2010/main" val="422412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03:</a:t>
            </a:r>
            <a:br>
              <a:rPr lang="en-US" dirty="0" smtClean="0"/>
            </a:br>
            <a:r>
              <a:rPr lang="en-US" dirty="0" smtClean="0"/>
              <a:t>Hosted Web App</a:t>
            </a:r>
            <a:endParaRPr lang="ru-RU" dirty="0"/>
          </a:p>
        </p:txBody>
      </p:sp>
    </p:spTree>
    <p:extLst>
      <p:ext uri="{BB962C8B-B14F-4D97-AF65-F5344CB8AC3E}">
        <p14:creationId xmlns:p14="http://schemas.microsoft.com/office/powerpoint/2010/main" val="145585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ru-RU" dirty="0" smtClean="0"/>
              <a:t>Итоги</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829159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4" name="Content Placeholder 3"/>
          <p:cNvSpPr>
            <a:spLocks noGrp="1"/>
          </p:cNvSpPr>
          <p:nvPr>
            <p:ph idx="1"/>
          </p:nvPr>
        </p:nvSpPr>
        <p:spPr/>
        <p:txBody>
          <a:bodyPr/>
          <a:lstStyle/>
          <a:p>
            <a:r>
              <a:rPr lang="ru-RU" dirty="0" smtClean="0"/>
              <a:t>Интеграция веб-контента</a:t>
            </a:r>
          </a:p>
          <a:p>
            <a:pPr lvl="1"/>
            <a:r>
              <a:rPr lang="ru-RU" dirty="0" smtClean="0"/>
              <a:t>Использовать те технологии и решения, </a:t>
            </a:r>
            <a:br>
              <a:rPr lang="ru-RU" dirty="0" smtClean="0"/>
            </a:br>
            <a:r>
              <a:rPr lang="ru-RU" dirty="0" smtClean="0"/>
              <a:t>которые лучше подходят под задачу</a:t>
            </a:r>
          </a:p>
          <a:p>
            <a:pPr lvl="1"/>
            <a:endParaRPr lang="ru-RU" dirty="0"/>
          </a:p>
          <a:p>
            <a:r>
              <a:rPr lang="ru-RU" dirty="0" smtClean="0"/>
              <a:t>3 сценария</a:t>
            </a:r>
          </a:p>
          <a:p>
            <a:pPr lvl="1"/>
            <a:r>
              <a:rPr lang="en-US" dirty="0" smtClean="0"/>
              <a:t>C# + Web View (JS)</a:t>
            </a:r>
          </a:p>
          <a:p>
            <a:pPr lvl="1"/>
            <a:r>
              <a:rPr lang="en-US" dirty="0" smtClean="0"/>
              <a:t>Packaged App (JS) + WinRT Components (C#)</a:t>
            </a:r>
            <a:endParaRPr lang="ru-RU" dirty="0" smtClean="0"/>
          </a:p>
          <a:p>
            <a:pPr lvl="1"/>
            <a:r>
              <a:rPr lang="en-US" dirty="0" smtClean="0"/>
              <a:t>Hosted App (JS) </a:t>
            </a:r>
            <a:r>
              <a:rPr lang="en-US" dirty="0"/>
              <a:t>+ WinRT Components (C#)</a:t>
            </a:r>
            <a:endParaRPr lang="ru-RU" dirty="0" smtClean="0"/>
          </a:p>
          <a:p>
            <a:pPr lvl="1"/>
            <a:endParaRPr lang="ru-RU" dirty="0"/>
          </a:p>
          <a:p>
            <a:pPr lvl="1"/>
            <a:endParaRPr lang="ru-RU" dirty="0" smtClean="0"/>
          </a:p>
          <a:p>
            <a:endParaRPr lang="ru-RU" dirty="0"/>
          </a:p>
        </p:txBody>
      </p:sp>
    </p:spTree>
    <p:extLst>
      <p:ext uri="{BB962C8B-B14F-4D97-AF65-F5344CB8AC3E}">
        <p14:creationId xmlns:p14="http://schemas.microsoft.com/office/powerpoint/2010/main" val="326938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еще нужно изучить</a:t>
            </a:r>
            <a:endParaRPr lang="ru-RU" dirty="0"/>
          </a:p>
        </p:txBody>
      </p:sp>
      <p:sp>
        <p:nvSpPr>
          <p:cNvPr id="4" name="Content Placeholder 3"/>
          <p:cNvSpPr>
            <a:spLocks noGrp="1"/>
          </p:cNvSpPr>
          <p:nvPr>
            <p:ph idx="1"/>
          </p:nvPr>
        </p:nvSpPr>
        <p:spPr/>
        <p:txBody>
          <a:bodyPr>
            <a:normAutofit/>
          </a:bodyPr>
          <a:lstStyle/>
          <a:p>
            <a:r>
              <a:rPr lang="ru-RU" dirty="0" smtClean="0"/>
              <a:t>Передача данных по сети</a:t>
            </a:r>
          </a:p>
          <a:p>
            <a:r>
              <a:rPr lang="en-US" dirty="0" err="1" smtClean="0"/>
              <a:t>WebAuthenticationBrocker</a:t>
            </a:r>
            <a:endParaRPr lang="ru-RU" dirty="0"/>
          </a:p>
          <a:p>
            <a:pPr lvl="1"/>
            <a:r>
              <a:rPr lang="ru-RU" dirty="0" smtClean="0"/>
              <a:t>Базовые сценарии авторизации: </a:t>
            </a:r>
            <a:r>
              <a:rPr lang="en-US" dirty="0" smtClean="0"/>
              <a:t>OAuth </a:t>
            </a:r>
            <a:r>
              <a:rPr lang="ru-RU" dirty="0" smtClean="0"/>
              <a:t>и т.п.</a:t>
            </a:r>
            <a:endParaRPr lang="ru-RU" dirty="0"/>
          </a:p>
          <a:p>
            <a:r>
              <a:rPr lang="en-US" dirty="0" smtClean="0"/>
              <a:t>Apache Cordova</a:t>
            </a:r>
            <a:endParaRPr lang="ru-RU" dirty="0" smtClean="0"/>
          </a:p>
          <a:p>
            <a:pPr lvl="1"/>
            <a:r>
              <a:rPr lang="en-US" dirty="0" smtClean="0"/>
              <a:t>Packed App, Hosted App</a:t>
            </a:r>
            <a:r>
              <a:rPr lang="ru-RU" dirty="0" smtClean="0"/>
              <a:t> и </a:t>
            </a:r>
            <a:br>
              <a:rPr lang="ru-RU" dirty="0" smtClean="0"/>
            </a:br>
            <a:r>
              <a:rPr lang="ru-RU" dirty="0" smtClean="0"/>
              <a:t>кросс-платформенная разработка</a:t>
            </a:r>
          </a:p>
          <a:p>
            <a:pPr lvl="1"/>
            <a:endParaRPr lang="ru-RU" dirty="0" smtClean="0"/>
          </a:p>
          <a:p>
            <a:pPr lvl="1"/>
            <a:endParaRPr lang="ru-RU" dirty="0" smtClean="0"/>
          </a:p>
          <a:p>
            <a:endParaRPr lang="ru-RU" dirty="0"/>
          </a:p>
        </p:txBody>
      </p:sp>
    </p:spTree>
    <p:extLst>
      <p:ext uri="{BB962C8B-B14F-4D97-AF65-F5344CB8AC3E}">
        <p14:creationId xmlns:p14="http://schemas.microsoft.com/office/powerpoint/2010/main" val="256539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Константин Кичинский</a:t>
            </a:r>
          </a:p>
          <a:p>
            <a:pPr lvl="1"/>
            <a:r>
              <a:rPr lang="en-US" dirty="0" smtClean="0"/>
              <a:t>Microsoft</a:t>
            </a:r>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422195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Когда нужна интеграция веб-контента?</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Вставка локального контента</a:t>
            </a:r>
          </a:p>
          <a:p>
            <a:pPr lvl="1"/>
            <a:r>
              <a:rPr lang="ru-RU" dirty="0" smtClean="0"/>
              <a:t>Уже есть готовый материал (например, справка).</a:t>
            </a:r>
          </a:p>
          <a:p>
            <a:pPr lvl="1"/>
            <a:r>
              <a:rPr lang="ru-RU" dirty="0" smtClean="0"/>
              <a:t>Разметка на </a:t>
            </a:r>
            <a:r>
              <a:rPr lang="en-US" dirty="0" smtClean="0"/>
              <a:t>HTML/CSS-</a:t>
            </a:r>
            <a:r>
              <a:rPr lang="ru-RU" dirty="0" smtClean="0"/>
              <a:t>проще</a:t>
            </a:r>
            <a:r>
              <a:rPr lang="en-US" dirty="0" smtClean="0"/>
              <a:t> (</a:t>
            </a:r>
            <a:r>
              <a:rPr lang="ru-RU" dirty="0" smtClean="0"/>
              <a:t>сложный текст).</a:t>
            </a:r>
          </a:p>
          <a:p>
            <a:pPr lvl="1"/>
            <a:endParaRPr lang="ru-RU" dirty="0"/>
          </a:p>
        </p:txBody>
      </p:sp>
      <p:sp>
        <p:nvSpPr>
          <p:cNvPr id="5" name="Rectangle 4"/>
          <p:cNvSpPr/>
          <p:nvPr/>
        </p:nvSpPr>
        <p:spPr>
          <a:xfrm>
            <a:off x="1056000" y="306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23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23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486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34651" y="5589000"/>
            <a:ext cx="3330720" cy="369332"/>
          </a:xfrm>
          <a:prstGeom prst="rect">
            <a:avLst/>
          </a:prstGeom>
          <a:noFill/>
        </p:spPr>
        <p:txBody>
          <a:bodyPr wrap="none" rtlCol="0">
            <a:spAutoFit/>
          </a:bodyPr>
          <a:lstStyle/>
          <a:p>
            <a:r>
              <a:rPr lang="ru-RU" dirty="0" smtClean="0"/>
              <a:t>Файлы из пакета приложения</a:t>
            </a:r>
            <a:endParaRPr lang="ru-RU" dirty="0"/>
          </a:p>
        </p:txBody>
      </p:sp>
    </p:spTree>
    <p:extLst>
      <p:ext uri="{BB962C8B-B14F-4D97-AF65-F5344CB8AC3E}">
        <p14:creationId xmlns:p14="http://schemas.microsoft.com/office/powerpoint/2010/main" val="3704159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Когда нужна интеграция веб-контента?</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Вставка внешнего контента</a:t>
            </a:r>
          </a:p>
          <a:p>
            <a:pPr lvl="1"/>
            <a:r>
              <a:rPr lang="ru-RU" dirty="0" smtClean="0"/>
              <a:t>Обновляемый внешний материал </a:t>
            </a:r>
            <a:br>
              <a:rPr lang="ru-RU" dirty="0" smtClean="0"/>
            </a:br>
            <a:r>
              <a:rPr lang="ru-RU" dirty="0" smtClean="0"/>
              <a:t>(например, соглашение с пользователем).</a:t>
            </a:r>
          </a:p>
          <a:p>
            <a:pPr lvl="1"/>
            <a:r>
              <a:rPr lang="ru-RU" dirty="0" smtClean="0"/>
              <a:t>Формы авторизации</a:t>
            </a:r>
            <a:endParaRPr lang="ru-RU" dirty="0"/>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596595" y="5769000"/>
            <a:ext cx="2678810" cy="369332"/>
          </a:xfrm>
          <a:prstGeom prst="rect">
            <a:avLst/>
          </a:prstGeom>
          <a:noFill/>
        </p:spPr>
        <p:txBody>
          <a:bodyPr wrap="none" rtlCol="0">
            <a:spAutoFit/>
          </a:bodyPr>
          <a:lstStyle/>
          <a:p>
            <a:r>
              <a:rPr lang="ru-RU" dirty="0" smtClean="0"/>
              <a:t>Страницы из интернета</a:t>
            </a:r>
            <a:endParaRPr lang="ru-RU" dirty="0"/>
          </a:p>
        </p:txBody>
      </p:sp>
    </p:spTree>
    <p:extLst>
      <p:ext uri="{BB962C8B-B14F-4D97-AF65-F5344CB8AC3E}">
        <p14:creationId xmlns:p14="http://schemas.microsoft.com/office/powerpoint/2010/main" val="169417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Когда нужна интеграция веб-контента?</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Вставка готовых компонент</a:t>
            </a:r>
          </a:p>
          <a:p>
            <a:pPr lvl="1"/>
            <a:r>
              <a:rPr lang="ru-RU" dirty="0" smtClean="0"/>
              <a:t>Есть готовые библиотеки на </a:t>
            </a:r>
            <a:r>
              <a:rPr lang="en-US" dirty="0" smtClean="0"/>
              <a:t>JS</a:t>
            </a:r>
            <a:r>
              <a:rPr lang="ru-RU" dirty="0" smtClean="0"/>
              <a:t>, </a:t>
            </a:r>
            <a:br>
              <a:rPr lang="ru-RU" dirty="0" smtClean="0"/>
            </a:br>
            <a:r>
              <a:rPr lang="ru-RU" dirty="0" smtClean="0"/>
              <a:t>решающие нужную задачу </a:t>
            </a:r>
            <a:br>
              <a:rPr lang="ru-RU" dirty="0" smtClean="0"/>
            </a:br>
            <a:r>
              <a:rPr lang="ru-RU" dirty="0" smtClean="0"/>
              <a:t>(например, карты).</a:t>
            </a:r>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194080" y="5769000"/>
            <a:ext cx="3483839" cy="646331"/>
          </a:xfrm>
          <a:prstGeom prst="rect">
            <a:avLst/>
          </a:prstGeom>
          <a:noFill/>
        </p:spPr>
        <p:txBody>
          <a:bodyPr wrap="none" rtlCol="0">
            <a:spAutoFit/>
          </a:bodyPr>
          <a:lstStyle/>
          <a:p>
            <a:pPr algn="ctr"/>
            <a:r>
              <a:rPr lang="ru-RU" dirty="0" smtClean="0"/>
              <a:t>Локальные/внешние страницы</a:t>
            </a:r>
            <a:br>
              <a:rPr lang="ru-RU" dirty="0" smtClean="0"/>
            </a:br>
            <a:r>
              <a:rPr lang="ru-RU" dirty="0" smtClean="0"/>
              <a:t>с </a:t>
            </a:r>
            <a:r>
              <a:rPr lang="en-US" dirty="0" smtClean="0"/>
              <a:t>JS-</a:t>
            </a:r>
            <a:r>
              <a:rPr lang="ru-RU" dirty="0" smtClean="0"/>
              <a:t>библиотеками</a:t>
            </a:r>
            <a:endParaRPr lang="ru-RU" dirty="0"/>
          </a:p>
        </p:txBody>
      </p:sp>
    </p:spTree>
    <p:extLst>
      <p:ext uri="{BB962C8B-B14F-4D97-AF65-F5344CB8AC3E}">
        <p14:creationId xmlns:p14="http://schemas.microsoft.com/office/powerpoint/2010/main" val="192077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в </a:t>
            </a:r>
            <a:r>
              <a:rPr lang="en-US" dirty="0" smtClean="0"/>
              <a:t>XAML</a:t>
            </a:r>
            <a:endParaRPr lang="ru-RU" dirty="0"/>
          </a:p>
        </p:txBody>
      </p:sp>
      <p:sp>
        <p:nvSpPr>
          <p:cNvPr id="4" name="Content Placeholder 3"/>
          <p:cNvSpPr>
            <a:spLocks noGrp="1"/>
          </p:cNvSpPr>
          <p:nvPr>
            <p:ph idx="1"/>
          </p:nvPr>
        </p:nvSpPr>
        <p:spPr/>
        <p:txBody>
          <a:bodyPr/>
          <a:lstStyle/>
          <a:p>
            <a:r>
              <a:rPr lang="en-US" dirty="0" smtClean="0">
                <a:solidFill>
                  <a:schemeClr val="accent5">
                    <a:lumMod val="75000"/>
                  </a:schemeClr>
                </a:solidFill>
              </a:rPr>
              <a:t>&lt;!– </a:t>
            </a:r>
            <a:r>
              <a:rPr lang="ru-RU" dirty="0" smtClean="0">
                <a:solidFill>
                  <a:schemeClr val="accent5">
                    <a:lumMod val="75000"/>
                  </a:schemeClr>
                </a:solidFill>
              </a:rPr>
              <a:t>Файлы в пакете приложения</a:t>
            </a:r>
            <a:r>
              <a:rPr lang="en-US" dirty="0" smtClean="0">
                <a:solidFill>
                  <a:schemeClr val="accent5">
                    <a:lumMod val="75000"/>
                  </a:schemeClr>
                </a:solidFill>
              </a:rPr>
              <a:t>. </a:t>
            </a:r>
            <a:r>
              <a:rPr lang="en-US" dirty="0">
                <a:solidFill>
                  <a:schemeClr val="accent5">
                    <a:lumMod val="75000"/>
                  </a:schemeClr>
                </a:solidFill>
              </a:rPr>
              <a:t>--&gt; </a:t>
            </a:r>
            <a:endParaRPr lang="en-US" dirty="0" smtClean="0">
              <a:solidFill>
                <a:schemeClr val="accent5">
                  <a:lumMod val="75000"/>
                </a:schemeClr>
              </a:solidFill>
            </a:endParaRPr>
          </a:p>
          <a:p>
            <a:r>
              <a:rPr lang="en-US" dirty="0" smtClean="0"/>
              <a:t>&lt;</a:t>
            </a:r>
            <a:r>
              <a:rPr lang="en-US" dirty="0" err="1"/>
              <a:t>WebView</a:t>
            </a:r>
            <a:r>
              <a:rPr lang="en-US" dirty="0"/>
              <a:t> x:Name="</a:t>
            </a:r>
            <a:r>
              <a:rPr lang="en-US" dirty="0" smtClean="0"/>
              <a:t>webView1" </a:t>
            </a:r>
          </a:p>
          <a:p>
            <a:r>
              <a:rPr lang="en-US" dirty="0"/>
              <a:t> </a:t>
            </a:r>
            <a:r>
              <a:rPr lang="en-US" dirty="0" smtClean="0"/>
              <a:t>    Source</a:t>
            </a:r>
            <a:r>
              <a:rPr lang="en-US" dirty="0"/>
              <a:t>=</a:t>
            </a:r>
            <a:r>
              <a:rPr lang="en-US" dirty="0">
                <a:solidFill>
                  <a:schemeClr val="accent4"/>
                </a:solidFill>
              </a:rPr>
              <a:t>"</a:t>
            </a:r>
            <a:r>
              <a:rPr lang="en-US" dirty="0" err="1">
                <a:solidFill>
                  <a:schemeClr val="accent4"/>
                </a:solidFill>
              </a:rPr>
              <a:t>ms</a:t>
            </a:r>
            <a:r>
              <a:rPr lang="en-US" dirty="0">
                <a:solidFill>
                  <a:schemeClr val="accent4"/>
                </a:solidFill>
              </a:rPr>
              <a:t>-appx-web:///help/about.html"</a:t>
            </a:r>
            <a:r>
              <a:rPr lang="en-US" dirty="0"/>
              <a:t>/&gt; </a:t>
            </a:r>
            <a:endParaRPr lang="en-US" dirty="0" smtClean="0"/>
          </a:p>
          <a:p>
            <a:endParaRPr lang="en-US" dirty="0" smtClean="0"/>
          </a:p>
          <a:p>
            <a:r>
              <a:rPr lang="en-US" dirty="0">
                <a:solidFill>
                  <a:schemeClr val="accent5">
                    <a:lumMod val="75000"/>
                  </a:schemeClr>
                </a:solidFill>
              </a:rPr>
              <a:t>&lt;!– </a:t>
            </a:r>
            <a:r>
              <a:rPr lang="ru-RU" dirty="0">
                <a:solidFill>
                  <a:schemeClr val="accent5">
                    <a:lumMod val="75000"/>
                  </a:schemeClr>
                </a:solidFill>
              </a:rPr>
              <a:t>Файлы в локальном хранилище</a:t>
            </a:r>
            <a:r>
              <a:rPr lang="en-US" dirty="0">
                <a:solidFill>
                  <a:schemeClr val="accent5">
                    <a:lumMod val="75000"/>
                  </a:schemeClr>
                </a:solidFill>
              </a:rPr>
              <a:t>. --&gt; </a:t>
            </a:r>
          </a:p>
          <a:p>
            <a:r>
              <a:rPr lang="en-US" dirty="0"/>
              <a:t>&lt;</a:t>
            </a:r>
            <a:r>
              <a:rPr lang="en-US" dirty="0" err="1"/>
              <a:t>WebView</a:t>
            </a:r>
            <a:r>
              <a:rPr lang="en-US" dirty="0"/>
              <a:t> x:Name="webView2" </a:t>
            </a:r>
            <a:br>
              <a:rPr lang="en-US" dirty="0"/>
            </a:br>
            <a:r>
              <a:rPr lang="en-US" dirty="0"/>
              <a:t>         Source=</a:t>
            </a:r>
            <a:r>
              <a:rPr lang="en-US" dirty="0">
                <a:solidFill>
                  <a:schemeClr val="accent4"/>
                </a:solidFill>
              </a:rPr>
              <a:t>"</a:t>
            </a:r>
            <a:r>
              <a:rPr lang="en-US" dirty="0" err="1">
                <a:solidFill>
                  <a:schemeClr val="accent4"/>
                </a:solidFill>
              </a:rPr>
              <a:t>ms-appdata</a:t>
            </a:r>
            <a:r>
              <a:rPr lang="en-US" dirty="0">
                <a:solidFill>
                  <a:schemeClr val="accent4"/>
                </a:solidFill>
              </a:rPr>
              <a:t>:///local/intro/welcome.html"</a:t>
            </a:r>
            <a:r>
              <a:rPr lang="en-US" dirty="0"/>
              <a:t>/&gt; </a:t>
            </a:r>
          </a:p>
          <a:p>
            <a:endParaRPr lang="en-US" dirty="0"/>
          </a:p>
          <a:p>
            <a:r>
              <a:rPr lang="en-US" dirty="0">
                <a:solidFill>
                  <a:schemeClr val="accent5">
                    <a:lumMod val="75000"/>
                  </a:schemeClr>
                </a:solidFill>
              </a:rPr>
              <a:t>&lt;!– </a:t>
            </a:r>
            <a:r>
              <a:rPr lang="ru-RU" dirty="0">
                <a:solidFill>
                  <a:schemeClr val="accent5">
                    <a:lumMod val="75000"/>
                  </a:schemeClr>
                </a:solidFill>
              </a:rPr>
              <a:t>Файлы из интернета</a:t>
            </a:r>
            <a:r>
              <a:rPr lang="en-US" dirty="0">
                <a:solidFill>
                  <a:schemeClr val="accent5">
                    <a:lumMod val="75000"/>
                  </a:schemeClr>
                </a:solidFill>
              </a:rPr>
              <a:t>. --&gt; </a:t>
            </a:r>
          </a:p>
          <a:p>
            <a:r>
              <a:rPr lang="en-US" dirty="0"/>
              <a:t>&lt;</a:t>
            </a:r>
            <a:r>
              <a:rPr lang="en-US" dirty="0" err="1"/>
              <a:t>WebView</a:t>
            </a:r>
            <a:r>
              <a:rPr lang="en-US" dirty="0"/>
              <a:t> x:Name="webView3" </a:t>
            </a:r>
            <a:br>
              <a:rPr lang="en-US" dirty="0"/>
            </a:br>
            <a:r>
              <a:rPr lang="en-US" dirty="0"/>
              <a:t>         Source=</a:t>
            </a:r>
            <a:r>
              <a:rPr lang="en-US" dirty="0">
                <a:solidFill>
                  <a:schemeClr val="accent4"/>
                </a:solidFill>
              </a:rPr>
              <a:t>"http://www.contoso.com"</a:t>
            </a:r>
            <a:r>
              <a:rPr lang="en-US" dirty="0"/>
              <a:t>/&gt; </a:t>
            </a:r>
          </a:p>
          <a:p>
            <a:endParaRPr lang="ru-RU" dirty="0" smtClean="0"/>
          </a:p>
        </p:txBody>
      </p:sp>
    </p:spTree>
    <p:extLst>
      <p:ext uri="{BB962C8B-B14F-4D97-AF65-F5344CB8AC3E}">
        <p14:creationId xmlns:p14="http://schemas.microsoft.com/office/powerpoint/2010/main" val="3969655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из кода</a:t>
            </a:r>
            <a:endParaRPr lang="ru-RU" dirty="0"/>
          </a:p>
        </p:txBody>
      </p:sp>
      <p:sp>
        <p:nvSpPr>
          <p:cNvPr id="4" name="Content Placeholder 3"/>
          <p:cNvSpPr>
            <a:spLocks noGrp="1"/>
          </p:cNvSpPr>
          <p:nvPr>
            <p:ph idx="1"/>
          </p:nvPr>
        </p:nvSpPr>
        <p:spPr/>
        <p:txBody>
          <a:bodyPr>
            <a:normAutofit lnSpcReduction="10000"/>
          </a:bodyPr>
          <a:lstStyle/>
          <a:p>
            <a:r>
              <a:rPr lang="en-US" dirty="0">
                <a:solidFill>
                  <a:schemeClr val="accent5">
                    <a:lumMod val="75000"/>
                  </a:schemeClr>
                </a:solidFill>
              </a:rPr>
              <a:t>// </a:t>
            </a:r>
            <a:r>
              <a:rPr lang="ru-RU" dirty="0">
                <a:solidFill>
                  <a:schemeClr val="accent5">
                    <a:lumMod val="75000"/>
                  </a:schemeClr>
                </a:solidFill>
              </a:rPr>
              <a:t>Переход на страницу</a:t>
            </a:r>
          </a:p>
          <a:p>
            <a:r>
              <a:rPr lang="en-US" dirty="0" smtClean="0"/>
              <a:t>webView1.Navigate</a:t>
            </a:r>
            <a:r>
              <a:rPr lang="en-US" dirty="0"/>
              <a:t>("</a:t>
            </a:r>
            <a:r>
              <a:rPr lang="en-US" dirty="0" err="1"/>
              <a:t>ms-appdata</a:t>
            </a:r>
            <a:r>
              <a:rPr lang="en-US" dirty="0"/>
              <a:t>:///local/intro/welcome.html</a:t>
            </a:r>
            <a:r>
              <a:rPr lang="en-US" dirty="0" smtClean="0"/>
              <a:t>");</a:t>
            </a:r>
            <a:endParaRPr lang="ru-RU" dirty="0" smtClean="0"/>
          </a:p>
          <a:p>
            <a:endParaRPr lang="ru-RU" dirty="0"/>
          </a:p>
          <a:p>
            <a:pPr>
              <a:lnSpc>
                <a:spcPct val="100000"/>
              </a:lnSpc>
            </a:pPr>
            <a:r>
              <a:rPr lang="en-US" dirty="0">
                <a:solidFill>
                  <a:schemeClr val="accent5">
                    <a:lumMod val="75000"/>
                  </a:schemeClr>
                </a:solidFill>
              </a:rPr>
              <a:t>// </a:t>
            </a:r>
            <a:r>
              <a:rPr lang="ru-RU" dirty="0">
                <a:solidFill>
                  <a:schemeClr val="accent5">
                    <a:lumMod val="75000"/>
                  </a:schemeClr>
                </a:solidFill>
              </a:rPr>
              <a:t>Отслеживание загрузки</a:t>
            </a:r>
          </a:p>
          <a:p>
            <a:r>
              <a:rPr lang="en-US" dirty="0"/>
              <a:t>webView1.DOMContentLoaded += webView1_DOMContentLoaded;</a:t>
            </a:r>
          </a:p>
          <a:p>
            <a:endParaRPr lang="en-US" dirty="0"/>
          </a:p>
          <a:p>
            <a:r>
              <a:rPr lang="en-US" dirty="0"/>
              <a:t>private void webView1_DOMContentLoaded(</a:t>
            </a:r>
            <a:r>
              <a:rPr lang="en-US" dirty="0" err="1"/>
              <a:t>WebView</a:t>
            </a:r>
            <a:r>
              <a:rPr lang="en-US" dirty="0"/>
              <a:t> sender, </a:t>
            </a:r>
            <a:r>
              <a:rPr lang="en-US" dirty="0" err="1"/>
              <a:t>WebViewDOMContentLoadedEventArgs</a:t>
            </a:r>
            <a:r>
              <a:rPr lang="en-US" dirty="0"/>
              <a:t> </a:t>
            </a:r>
            <a:r>
              <a:rPr lang="en-US" dirty="0" err="1"/>
              <a:t>args</a:t>
            </a:r>
            <a:r>
              <a:rPr lang="en-US" dirty="0"/>
              <a:t>)</a:t>
            </a:r>
          </a:p>
          <a:p>
            <a:r>
              <a:rPr lang="en-US" dirty="0"/>
              <a:t>{</a:t>
            </a:r>
          </a:p>
          <a:p>
            <a:r>
              <a:rPr lang="en-US" dirty="0"/>
              <a:t>    // Show status.</a:t>
            </a:r>
          </a:p>
          <a:p>
            <a:r>
              <a:rPr lang="en-US" dirty="0"/>
              <a:t>    if (</a:t>
            </a:r>
            <a:r>
              <a:rPr lang="en-US" dirty="0" err="1"/>
              <a:t>args.Uri</a:t>
            </a:r>
            <a:r>
              <a:rPr lang="en-US" dirty="0"/>
              <a:t> != null)</a:t>
            </a:r>
          </a:p>
          <a:p>
            <a:r>
              <a:rPr lang="en-US" dirty="0"/>
              <a:t>    {</a:t>
            </a:r>
          </a:p>
          <a:p>
            <a:r>
              <a:rPr lang="en-US" dirty="0"/>
              <a:t>        </a:t>
            </a:r>
            <a:r>
              <a:rPr lang="en-US" dirty="0" err="1"/>
              <a:t>statusTextBlock.Text</a:t>
            </a:r>
            <a:r>
              <a:rPr lang="en-US" dirty="0"/>
              <a:t> = "Content for " + </a:t>
            </a:r>
            <a:r>
              <a:rPr lang="ru-RU" dirty="0" smtClean="0"/>
              <a:t/>
            </a:r>
            <a:br>
              <a:rPr lang="ru-RU" dirty="0" smtClean="0"/>
            </a:br>
            <a:r>
              <a:rPr lang="ru-RU" dirty="0" smtClean="0"/>
              <a:t>	 </a:t>
            </a:r>
            <a:r>
              <a:rPr lang="en-US" dirty="0" err="1" smtClean="0"/>
              <a:t>args.Uri.ToString</a:t>
            </a:r>
            <a:r>
              <a:rPr lang="en-US" dirty="0"/>
              <a:t>() + </a:t>
            </a:r>
            <a:r>
              <a:rPr lang="ru-RU" dirty="0" smtClean="0"/>
              <a:t/>
            </a:r>
            <a:br>
              <a:rPr lang="ru-RU" dirty="0" smtClean="0"/>
            </a:br>
            <a:r>
              <a:rPr lang="ru-RU" dirty="0" smtClean="0"/>
              <a:t>	</a:t>
            </a:r>
            <a:r>
              <a:rPr lang="en-US" dirty="0" smtClean="0"/>
              <a:t>" </a:t>
            </a:r>
            <a:r>
              <a:rPr lang="en-US" dirty="0"/>
              <a:t>has finished loading";</a:t>
            </a:r>
          </a:p>
          <a:p>
            <a:r>
              <a:rPr lang="en-US" dirty="0"/>
              <a:t>    }</a:t>
            </a:r>
          </a:p>
          <a:p>
            <a:r>
              <a:rPr lang="en-US" dirty="0"/>
              <a:t>}</a:t>
            </a:r>
          </a:p>
          <a:p>
            <a:endParaRPr lang="ru-RU" dirty="0" smtClean="0"/>
          </a:p>
        </p:txBody>
      </p:sp>
    </p:spTree>
    <p:extLst>
      <p:ext uri="{BB962C8B-B14F-4D97-AF65-F5344CB8AC3E}">
        <p14:creationId xmlns:p14="http://schemas.microsoft.com/office/powerpoint/2010/main" val="189070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en-US" dirty="0"/>
              <a:t>1</a:t>
            </a:r>
            <a:r>
              <a:rPr lang="en-US" dirty="0" smtClean="0"/>
              <a:t>:</a:t>
            </a:r>
            <a:br>
              <a:rPr lang="en-US" dirty="0" smtClean="0"/>
            </a:br>
            <a:r>
              <a:rPr lang="ru-RU" dirty="0" smtClean="0"/>
              <a:t>Основы работы</a:t>
            </a:r>
            <a:br>
              <a:rPr lang="ru-RU" dirty="0" smtClean="0"/>
            </a:br>
            <a:r>
              <a:rPr lang="ru-RU" dirty="0" smtClean="0"/>
              <a:t>с </a:t>
            </a:r>
            <a:r>
              <a:rPr lang="en-US" dirty="0" err="1" smtClean="0"/>
              <a:t>WebView</a:t>
            </a:r>
            <a:endParaRPr lang="ru-RU" dirty="0"/>
          </a:p>
        </p:txBody>
      </p:sp>
    </p:spTree>
    <p:extLst>
      <p:ext uri="{BB962C8B-B14F-4D97-AF65-F5344CB8AC3E}">
        <p14:creationId xmlns:p14="http://schemas.microsoft.com/office/powerpoint/2010/main" val="43025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108457" y="2838672"/>
            <a:ext cx="6167059" cy="340641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70" y="4329000"/>
            <a:ext cx="865884" cy="939070"/>
          </a:xfrm>
          <a:prstGeom prst="rect">
            <a:avLst/>
          </a:prstGeom>
        </p:spPr>
      </p:pic>
      <p:sp>
        <p:nvSpPr>
          <p:cNvPr id="6" name="Title 5"/>
          <p:cNvSpPr>
            <a:spLocks noGrp="1"/>
          </p:cNvSpPr>
          <p:nvPr>
            <p:ph type="title"/>
          </p:nvPr>
        </p:nvSpPr>
        <p:spPr/>
        <p:txBody>
          <a:bodyPr/>
          <a:lstStyle/>
          <a:p>
            <a:r>
              <a:rPr lang="ru-RU" dirty="0" smtClean="0"/>
              <a:t>Что внутри </a:t>
            </a:r>
            <a:r>
              <a:rPr lang="en-US" dirty="0" err="1" smtClean="0"/>
              <a:t>WebView</a:t>
            </a:r>
            <a:r>
              <a:rPr lang="en-US" dirty="0"/>
              <a:t>?</a:t>
            </a:r>
            <a:endParaRPr lang="ru-RU" dirty="0"/>
          </a:p>
        </p:txBody>
      </p:sp>
      <p:sp>
        <p:nvSpPr>
          <p:cNvPr id="4" name="Content Placeholder 3"/>
          <p:cNvSpPr>
            <a:spLocks noGrp="1"/>
          </p:cNvSpPr>
          <p:nvPr>
            <p:ph idx="1"/>
          </p:nvPr>
        </p:nvSpPr>
        <p:spPr>
          <a:xfrm>
            <a:off x="1056000" y="1449000"/>
            <a:ext cx="10297800" cy="4860000"/>
          </a:xfrm>
        </p:spPr>
        <p:txBody>
          <a:bodyPr/>
          <a:lstStyle/>
          <a:p>
            <a:r>
              <a:rPr lang="ru-RU" dirty="0" smtClean="0"/>
              <a:t>Новый движок от </a:t>
            </a:r>
            <a:r>
              <a:rPr lang="en-US" dirty="0" smtClean="0"/>
              <a:t>Microsoft Edge</a:t>
            </a:r>
            <a:endParaRPr lang="ru-RU" dirty="0" smtClean="0"/>
          </a:p>
          <a:p>
            <a:pPr lvl="1"/>
            <a:r>
              <a:rPr lang="en-US" dirty="0" err="1" smtClean="0"/>
              <a:t>EdgeHTML</a:t>
            </a:r>
            <a:r>
              <a:rPr lang="ru-RU" dirty="0" smtClean="0"/>
              <a:t/>
            </a:r>
            <a:br>
              <a:rPr lang="ru-RU" dirty="0" smtClean="0"/>
            </a:br>
            <a:r>
              <a:rPr lang="en-US" dirty="0" smtClean="0"/>
              <a:t>Chakra</a:t>
            </a:r>
            <a:endParaRPr lang="ru-RU" dirty="0" smtClean="0"/>
          </a:p>
        </p:txBody>
      </p:sp>
      <p:sp>
        <p:nvSpPr>
          <p:cNvPr id="7" name="TextBox 6"/>
          <p:cNvSpPr txBox="1"/>
          <p:nvPr/>
        </p:nvSpPr>
        <p:spPr>
          <a:xfrm>
            <a:off x="1169744" y="3187260"/>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pic>
        <p:nvPicPr>
          <p:cNvPr id="12" name="Picture 11"/>
          <p:cNvPicPr>
            <a:picLocks noChangeAspect="1"/>
          </p:cNvPicPr>
          <p:nvPr/>
        </p:nvPicPr>
        <p:blipFill>
          <a:blip r:embed="rId4"/>
          <a:stretch>
            <a:fillRect/>
          </a:stretch>
        </p:blipFill>
        <p:spPr>
          <a:xfrm>
            <a:off x="1113126" y="3075453"/>
            <a:ext cx="6161676" cy="3169631"/>
          </a:xfrm>
          <a:prstGeom prst="rect">
            <a:avLst/>
          </a:prstGeom>
        </p:spPr>
      </p:pic>
      <p:sp>
        <p:nvSpPr>
          <p:cNvPr id="14" name="TextBox 13"/>
          <p:cNvSpPr txBox="1"/>
          <p:nvPr/>
        </p:nvSpPr>
        <p:spPr>
          <a:xfrm>
            <a:off x="1113665" y="3249000"/>
            <a:ext cx="3074561" cy="2996084"/>
          </a:xfrm>
          <a:prstGeom prst="rect">
            <a:avLst/>
          </a:prstGeom>
          <a:solidFill>
            <a:schemeClr val="tx1">
              <a:lumMod val="50000"/>
              <a:lumOff val="50000"/>
            </a:schemeClr>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EdgeHTML.dll</a:t>
            </a:r>
          </a:p>
        </p:txBody>
      </p:sp>
      <p:sp>
        <p:nvSpPr>
          <p:cNvPr id="15" name="TextBox 14"/>
          <p:cNvSpPr txBox="1"/>
          <p:nvPr/>
        </p:nvSpPr>
        <p:spPr>
          <a:xfrm>
            <a:off x="4188940" y="3249000"/>
            <a:ext cx="3086219" cy="2996084"/>
          </a:xfrm>
          <a:prstGeom prst="rect">
            <a:avLst/>
          </a:prstGeom>
          <a:solidFill>
            <a:schemeClr val="accent1"/>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Chakra</a:t>
            </a:r>
          </a:p>
        </p:txBody>
      </p:sp>
    </p:spTree>
    <p:extLst>
      <p:ext uri="{BB962C8B-B14F-4D97-AF65-F5344CB8AC3E}">
        <p14:creationId xmlns:p14="http://schemas.microsoft.com/office/powerpoint/2010/main" val="111103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0"/>
                                        </p:tgtEl>
                                        <p:attrNameLst>
                                          <p:attrName>ppt_x</p:attrName>
                                        </p:attrNameLst>
                                      </p:cBhvr>
                                      <p:tavLst>
                                        <p:tav tm="0">
                                          <p:val>
                                            <p:strVal val="ppt_x"/>
                                          </p:val>
                                        </p:tav>
                                        <p:tav tm="100000">
                                          <p:val>
                                            <p:strVal val="0-ppt_w/2"/>
                                          </p:val>
                                        </p:tav>
                                      </p:tavLst>
                                    </p:anim>
                                    <p:anim calcmode="lin" valueType="num">
                                      <p:cBhvr additive="base">
                                        <p:cTn id="17" dur="500"/>
                                        <p:tgtEl>
                                          <p:spTgt spid="10"/>
                                        </p:tgtEl>
                                        <p:attrNameLst>
                                          <p:attrName>ppt_y</p:attrName>
                                        </p:attrNameLst>
                                      </p:cBhvr>
                                      <p:tavLst>
                                        <p:tav tm="0">
                                          <p:val>
                                            <p:strVal val="ppt_y"/>
                                          </p:val>
                                        </p:tav>
                                        <p:tav tm="100000">
                                          <p:val>
                                            <p:strVal val="ppt_y"/>
                                          </p:val>
                                        </p:tav>
                                      </p:tavLst>
                                    </p:anim>
                                    <p:set>
                                      <p:cBhvr>
                                        <p:cTn id="18" dur="1" fill="hold">
                                          <p:stCondLst>
                                            <p:cond delay="499"/>
                                          </p:stCondLst>
                                        </p:cTn>
                                        <p:tgtEl>
                                          <p:spTgt spid="10"/>
                                        </p:tgtEl>
                                        <p:attrNameLst>
                                          <p:attrName>style.visibility</p:attrName>
                                        </p:attrNameLst>
                                      </p:cBhvr>
                                      <p:to>
                                        <p:strVal val="hidden"/>
                                      </p:to>
                                    </p:set>
                                  </p:childTnLst>
                                </p:cTn>
                              </p:par>
                              <p:par>
                                <p:cTn id="19" presetID="2" presetClass="entr" presetSubtype="2" fill="hold" nodeType="withEffect">
                                  <p:stCondLst>
                                    <p:cond delay="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Взаимодействие с кодом в </a:t>
            </a:r>
            <a:r>
              <a:rPr lang="en-US" dirty="0" err="1" smtClean="0"/>
              <a:t>WebView</a:t>
            </a:r>
            <a:endParaRPr lang="ru-RU" dirty="0"/>
          </a:p>
        </p:txBody>
      </p:sp>
      <p:sp>
        <p:nvSpPr>
          <p:cNvPr id="4" name="Content Placeholder 3"/>
          <p:cNvSpPr>
            <a:spLocks noGrp="1"/>
          </p:cNvSpPr>
          <p:nvPr>
            <p:ph idx="1"/>
          </p:nvPr>
        </p:nvSpPr>
        <p:spPr/>
        <p:txBody>
          <a:bodyPr>
            <a:normAutofit/>
          </a:bodyPr>
          <a:lstStyle/>
          <a:p>
            <a:r>
              <a:rPr lang="en-US" dirty="0" err="1" smtClean="0"/>
              <a:t>InvokeScriptAsync</a:t>
            </a:r>
            <a:endParaRPr lang="en-US" dirty="0" smtClean="0"/>
          </a:p>
          <a:p>
            <a:pPr lvl="1"/>
            <a:r>
              <a:rPr lang="ru-RU" dirty="0" smtClean="0"/>
              <a:t>Из </a:t>
            </a:r>
            <a:r>
              <a:rPr lang="en-US" dirty="0" smtClean="0"/>
              <a:t>C# </a:t>
            </a:r>
            <a:r>
              <a:rPr lang="ru-RU" dirty="0" smtClean="0"/>
              <a:t>в </a:t>
            </a:r>
            <a:r>
              <a:rPr lang="en-US" dirty="0" smtClean="0"/>
              <a:t>JS </a:t>
            </a:r>
            <a:r>
              <a:rPr lang="ru-RU" dirty="0" smtClean="0"/>
              <a:t>– вызов нужного метода</a:t>
            </a:r>
          </a:p>
          <a:p>
            <a:r>
              <a:rPr lang="en-US" dirty="0" err="1" smtClean="0"/>
              <a:t>window.external.notify</a:t>
            </a:r>
            <a:r>
              <a:rPr lang="ru-RU" dirty="0" smtClean="0"/>
              <a:t> + </a:t>
            </a:r>
            <a:r>
              <a:rPr lang="en-US" dirty="0" err="1" smtClean="0"/>
              <a:t>ScriptNotify</a:t>
            </a:r>
            <a:endParaRPr lang="en-US" dirty="0" smtClean="0"/>
          </a:p>
          <a:p>
            <a:pPr lvl="1"/>
            <a:r>
              <a:rPr lang="ru-RU" dirty="0" smtClean="0"/>
              <a:t>Из </a:t>
            </a:r>
            <a:r>
              <a:rPr lang="en-US" dirty="0" smtClean="0"/>
              <a:t>JS </a:t>
            </a:r>
            <a:r>
              <a:rPr lang="ru-RU" dirty="0" smtClean="0"/>
              <a:t>в </a:t>
            </a:r>
            <a:r>
              <a:rPr lang="en-US" dirty="0" smtClean="0"/>
              <a:t>C# </a:t>
            </a:r>
            <a:r>
              <a:rPr lang="ru-RU" dirty="0" smtClean="0"/>
              <a:t>-- сообщение данных</a:t>
            </a:r>
          </a:p>
          <a:p>
            <a:r>
              <a:rPr lang="en-US" dirty="0" err="1" smtClean="0"/>
              <a:t>AddWebAllowedObject</a:t>
            </a:r>
            <a:endParaRPr lang="en-US" dirty="0" smtClean="0"/>
          </a:p>
          <a:p>
            <a:pPr lvl="1"/>
            <a:r>
              <a:rPr lang="ru-RU" dirty="0" smtClean="0"/>
              <a:t>Передача </a:t>
            </a:r>
            <a:r>
              <a:rPr lang="en-US" dirty="0" smtClean="0"/>
              <a:t>WinRT-</a:t>
            </a:r>
            <a:r>
              <a:rPr lang="ru-RU" dirty="0" smtClean="0"/>
              <a:t>объекта из </a:t>
            </a:r>
            <a:r>
              <a:rPr lang="en-US" dirty="0" smtClean="0"/>
              <a:t>C#</a:t>
            </a:r>
            <a:r>
              <a:rPr lang="ru-RU" dirty="0" smtClean="0"/>
              <a:t> в </a:t>
            </a:r>
            <a:r>
              <a:rPr lang="en-US" dirty="0" smtClean="0"/>
              <a:t>JS</a:t>
            </a:r>
          </a:p>
          <a:p>
            <a:pPr lvl="1"/>
            <a:r>
              <a:rPr lang="ru-RU" dirty="0" smtClean="0"/>
              <a:t>Требует настройки прав доступа</a:t>
            </a:r>
            <a:endParaRPr lang="ru-RU" dirty="0"/>
          </a:p>
        </p:txBody>
      </p:sp>
    </p:spTree>
    <p:extLst>
      <p:ext uri="{BB962C8B-B14F-4D97-AF65-F5344CB8AC3E}">
        <p14:creationId xmlns:p14="http://schemas.microsoft.com/office/powerpoint/2010/main" val="172110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3551</TotalTime>
  <Words>448</Words>
  <Application>Microsoft Office PowerPoint</Application>
  <PresentationFormat>Widescreen</PresentationFormat>
  <Paragraphs>119</Paragraphs>
  <Slides>19</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Разработка универсальных приложений на платформе Windows  Часть 8: Интеграция веб-контента</vt:lpstr>
      <vt:lpstr>Когда нужна интеграция веб-контента?</vt:lpstr>
      <vt:lpstr>Когда нужна интеграция веб-контента?</vt:lpstr>
      <vt:lpstr>Когда нужна интеграция веб-контента?</vt:lpstr>
      <vt:lpstr>WebView в XAML</vt:lpstr>
      <vt:lpstr>WebView из кода</vt:lpstr>
      <vt:lpstr>DEMO 01: Основы работы с WebView</vt:lpstr>
      <vt:lpstr>Что внутри WebView?</vt:lpstr>
      <vt:lpstr>Взаимодействие с кодом в WebView</vt:lpstr>
      <vt:lpstr>DEMO 02: Взаимодействие с кодом в WebView</vt:lpstr>
      <vt:lpstr>Следующий уровень</vt:lpstr>
      <vt:lpstr>Hosted Web App</vt:lpstr>
      <vt:lpstr>Hosted Web App</vt:lpstr>
      <vt:lpstr>DEMO 03: Hosted Web App</vt:lpstr>
      <vt:lpstr>Итоги</vt:lpstr>
      <vt:lpstr>Мораль</vt:lpstr>
      <vt:lpstr>Что еще нужно изучить</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132</cp:revision>
  <dcterms:created xsi:type="dcterms:W3CDTF">2013-05-05T18:28:09Z</dcterms:created>
  <dcterms:modified xsi:type="dcterms:W3CDTF">2015-12-06T18:06:21Z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