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lear Sans Regular" charset="1" panose="020B0503030202020304"/>
      <p:regular r:id="rId10"/>
    </p:embeddedFont>
    <p:embeddedFont>
      <p:font typeface="Clear Sans Regular Bold" charset="1" panose="020B0603030202020304"/>
      <p:regular r:id="rId11"/>
    </p:embeddedFont>
    <p:embeddedFont>
      <p:font typeface="Clear Sans Regular Italics" charset="1" panose="020B0503030202090304"/>
      <p:regular r:id="rId12"/>
    </p:embeddedFont>
    <p:embeddedFont>
      <p:font typeface="Clear Sans Regular Bold Italics" charset="1" panose="020B06030302020903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1452" y="8681346"/>
            <a:ext cx="18790904" cy="1883814"/>
            <a:chOff x="0" y="0"/>
            <a:chExt cx="203112231" cy="20362283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202967446" cy="20217503"/>
            </a:xfrm>
            <a:custGeom>
              <a:avLst/>
              <a:gdLst/>
              <a:ahLst/>
              <a:cxnLst/>
              <a:rect r="r" b="b" t="t" l="l"/>
              <a:pathLst>
                <a:path h="20217503" w="202967446">
                  <a:moveTo>
                    <a:pt x="0" y="0"/>
                  </a:moveTo>
                  <a:lnTo>
                    <a:pt x="202967446" y="0"/>
                  </a:lnTo>
                  <a:lnTo>
                    <a:pt x="202967446" y="20217503"/>
                  </a:lnTo>
                  <a:lnTo>
                    <a:pt x="0" y="20217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203112229" cy="20362283"/>
            </a:xfrm>
            <a:custGeom>
              <a:avLst/>
              <a:gdLst/>
              <a:ahLst/>
              <a:cxnLst/>
              <a:rect r="r" b="b" t="t" l="l"/>
              <a:pathLst>
                <a:path h="20362283" w="203112229">
                  <a:moveTo>
                    <a:pt x="202967456" y="20217504"/>
                  </a:moveTo>
                  <a:lnTo>
                    <a:pt x="203112229" y="20217504"/>
                  </a:lnTo>
                  <a:lnTo>
                    <a:pt x="203112229" y="20362283"/>
                  </a:lnTo>
                  <a:lnTo>
                    <a:pt x="202967456" y="20362283"/>
                  </a:lnTo>
                  <a:lnTo>
                    <a:pt x="202967456" y="2021750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0217504"/>
                  </a:lnTo>
                  <a:lnTo>
                    <a:pt x="0" y="20217504"/>
                  </a:lnTo>
                  <a:lnTo>
                    <a:pt x="0" y="144780"/>
                  </a:lnTo>
                  <a:close/>
                  <a:moveTo>
                    <a:pt x="0" y="20217504"/>
                  </a:moveTo>
                  <a:lnTo>
                    <a:pt x="144780" y="20217504"/>
                  </a:lnTo>
                  <a:lnTo>
                    <a:pt x="144780" y="20362283"/>
                  </a:lnTo>
                  <a:lnTo>
                    <a:pt x="0" y="20362283"/>
                  </a:lnTo>
                  <a:lnTo>
                    <a:pt x="0" y="20217504"/>
                  </a:lnTo>
                  <a:close/>
                  <a:moveTo>
                    <a:pt x="202967456" y="144780"/>
                  </a:moveTo>
                  <a:lnTo>
                    <a:pt x="203112229" y="144780"/>
                  </a:lnTo>
                  <a:lnTo>
                    <a:pt x="203112229" y="20217504"/>
                  </a:lnTo>
                  <a:lnTo>
                    <a:pt x="202967456" y="20217504"/>
                  </a:lnTo>
                  <a:lnTo>
                    <a:pt x="202967456" y="144780"/>
                  </a:lnTo>
                  <a:close/>
                  <a:moveTo>
                    <a:pt x="144780" y="20217504"/>
                  </a:moveTo>
                  <a:lnTo>
                    <a:pt x="202967456" y="20217504"/>
                  </a:lnTo>
                  <a:lnTo>
                    <a:pt x="202967456" y="20362283"/>
                  </a:lnTo>
                  <a:lnTo>
                    <a:pt x="144780" y="20362283"/>
                  </a:lnTo>
                  <a:lnTo>
                    <a:pt x="144780" y="20217504"/>
                  </a:lnTo>
                  <a:close/>
                  <a:moveTo>
                    <a:pt x="202967456" y="0"/>
                  </a:moveTo>
                  <a:lnTo>
                    <a:pt x="203112229" y="0"/>
                  </a:lnTo>
                  <a:lnTo>
                    <a:pt x="203112229" y="144780"/>
                  </a:lnTo>
                  <a:lnTo>
                    <a:pt x="202967456" y="144780"/>
                  </a:lnTo>
                  <a:lnTo>
                    <a:pt x="20296745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02967456" y="0"/>
                  </a:lnTo>
                  <a:lnTo>
                    <a:pt x="20296745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144000" y="296432"/>
            <a:ext cx="8342844" cy="840396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9209722"/>
            <a:ext cx="7831393" cy="464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14"/>
              </a:lnSpc>
            </a:pPr>
            <a:r>
              <a:rPr lang="en-US" sz="2724">
                <a:solidFill>
                  <a:srgbClr val="000000"/>
                </a:solidFill>
                <a:latin typeface="Clear Sans Regular"/>
              </a:rPr>
              <a:t>НМТ-483907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59057" y="2245188"/>
            <a:ext cx="11970735" cy="4309861"/>
            <a:chOff x="0" y="0"/>
            <a:chExt cx="15960980" cy="574648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4376450"/>
              <a:ext cx="14472778" cy="13700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27"/>
                </a:lnSpc>
              </a:pPr>
              <a:r>
                <a:rPr lang="en-US" sz="2457">
                  <a:solidFill>
                    <a:srgbClr val="000000"/>
                  </a:solidFill>
                  <a:latin typeface="Clear Sans Regular"/>
                </a:rPr>
                <a:t>Студент: Болотов Александр Александрович</a:t>
              </a:r>
            </a:p>
            <a:p>
              <a:pPr>
                <a:lnSpc>
                  <a:spcPts val="2727"/>
                </a:lnSpc>
              </a:pPr>
              <a:r>
                <a:rPr lang="en-US" sz="2457">
                  <a:solidFill>
                    <a:srgbClr val="000000"/>
                  </a:solidFill>
                  <a:latin typeface="Arimo"/>
                </a:rPr>
                <a:t>Научный руководитель: Девятых Евгений Андреевич</a:t>
              </a:r>
            </a:p>
            <a:p>
              <a:pPr>
                <a:lnSpc>
                  <a:spcPts val="2598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862973"/>
              <a:ext cx="15960980" cy="22613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457"/>
                </a:lnSpc>
              </a:pPr>
              <a:r>
                <a:rPr lang="en-US" sz="6393">
                  <a:solidFill>
                    <a:srgbClr val="000000"/>
                  </a:solidFill>
                  <a:latin typeface="Clear Sans Regular Bold"/>
                </a:rPr>
                <a:t>Конференция ТИМ'2022</a:t>
              </a:r>
            </a:p>
            <a:p>
              <a:pPr>
                <a:lnSpc>
                  <a:spcPts val="6457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7150"/>
              <a:ext cx="14472778" cy="1353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73"/>
                </a:lnSpc>
              </a:pPr>
              <a:r>
                <a:rPr lang="en-US" spc="170" sz="3276">
                  <a:solidFill>
                    <a:srgbClr val="000000"/>
                  </a:solidFill>
                  <a:latin typeface="Clear Sans Regular"/>
                </a:rPr>
                <a:t>ИНФОРМАЦИОННЫЕ СИСТЕМЫ И ТЕХНОЛОГИИ В МЕТАЛЛУРГИИ</a:t>
              </a:r>
            </a:p>
            <a:p>
              <a:pPr algn="ctr">
                <a:lnSpc>
                  <a:spcPts val="1167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82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14006" y="5345967"/>
            <a:ext cx="1959694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952500"/>
            <a:ext cx="6897901" cy="82296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9144000" y="485082"/>
            <a:ext cx="7948030" cy="4441552"/>
            <a:chOff x="0" y="0"/>
            <a:chExt cx="10597373" cy="592206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0597373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00"/>
                </a:lnSpc>
                <a:spcBef>
                  <a:spcPct val="0"/>
                </a:spcBef>
              </a:pPr>
              <a:r>
                <a:rPr lang="en-US" sz="8000">
                  <a:solidFill>
                    <a:srgbClr val="000000"/>
                  </a:solidFill>
                  <a:latin typeface="Clear Sans Regular"/>
                </a:rPr>
                <a:t>Тема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133236"/>
              <a:ext cx="10597373" cy="3788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Clear Sans Regular"/>
                </a:rPr>
                <a:t>Разработка АИС сбора и визуализации данных</a:t>
              </a:r>
            </a:p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Arimo"/>
                </a:rPr>
                <a:t>при исследовании режимов сушки влажных материалов</a:t>
              </a:r>
            </a:p>
            <a:p>
              <a:pPr algn="l" marL="0" indent="0" lvl="0">
                <a:lnSpc>
                  <a:spcPts val="455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-60249">
            <a:off x="6788336" y="1363784"/>
            <a:ext cx="602381" cy="2089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449"/>
              </a:lnSpc>
              <a:spcBef>
                <a:spcPct val="0"/>
              </a:spcBef>
            </a:pPr>
            <a:r>
              <a:rPr lang="en-US" sz="13708">
                <a:solidFill>
                  <a:srgbClr val="000000"/>
                </a:solidFill>
                <a:latin typeface="Clear Sans Regular"/>
              </a:rPr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1452" y="-229997"/>
            <a:ext cx="18790904" cy="7738274"/>
            <a:chOff x="0" y="0"/>
            <a:chExt cx="203112231" cy="83643562"/>
          </a:xfrm>
        </p:grpSpPr>
        <p:sp>
          <p:nvSpPr>
            <p:cNvPr name="Freeform 3" id="3"/>
            <p:cNvSpPr/>
            <p:nvPr/>
          </p:nvSpPr>
          <p:spPr>
            <a:xfrm>
              <a:off x="72390" y="72390"/>
              <a:ext cx="202967446" cy="83498782"/>
            </a:xfrm>
            <a:custGeom>
              <a:avLst/>
              <a:gdLst/>
              <a:ahLst/>
              <a:cxnLst/>
              <a:rect r="r" b="b" t="t" l="l"/>
              <a:pathLst>
                <a:path h="83498782" w="202967446">
                  <a:moveTo>
                    <a:pt x="0" y="0"/>
                  </a:moveTo>
                  <a:lnTo>
                    <a:pt x="202967446" y="0"/>
                  </a:lnTo>
                  <a:lnTo>
                    <a:pt x="202967446" y="83498782"/>
                  </a:lnTo>
                  <a:lnTo>
                    <a:pt x="0" y="83498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>
              <a:off x="0" y="0"/>
              <a:ext cx="203112229" cy="83643564"/>
            </a:xfrm>
            <a:custGeom>
              <a:avLst/>
              <a:gdLst/>
              <a:ahLst/>
              <a:cxnLst/>
              <a:rect r="r" b="b" t="t" l="l"/>
              <a:pathLst>
                <a:path h="83643564" w="203112229">
                  <a:moveTo>
                    <a:pt x="202967456" y="83498779"/>
                  </a:moveTo>
                  <a:lnTo>
                    <a:pt x="203112229" y="83498779"/>
                  </a:lnTo>
                  <a:lnTo>
                    <a:pt x="203112229" y="83643564"/>
                  </a:lnTo>
                  <a:lnTo>
                    <a:pt x="202967456" y="83643564"/>
                  </a:lnTo>
                  <a:lnTo>
                    <a:pt x="202967456" y="8349877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83498779"/>
                  </a:lnTo>
                  <a:lnTo>
                    <a:pt x="0" y="83498779"/>
                  </a:lnTo>
                  <a:lnTo>
                    <a:pt x="0" y="144780"/>
                  </a:lnTo>
                  <a:close/>
                  <a:moveTo>
                    <a:pt x="0" y="83498779"/>
                  </a:moveTo>
                  <a:lnTo>
                    <a:pt x="144780" y="83498779"/>
                  </a:lnTo>
                  <a:lnTo>
                    <a:pt x="144780" y="83643564"/>
                  </a:lnTo>
                  <a:lnTo>
                    <a:pt x="0" y="83643564"/>
                  </a:lnTo>
                  <a:lnTo>
                    <a:pt x="0" y="83498779"/>
                  </a:lnTo>
                  <a:close/>
                  <a:moveTo>
                    <a:pt x="202967456" y="144780"/>
                  </a:moveTo>
                  <a:lnTo>
                    <a:pt x="203112229" y="144780"/>
                  </a:lnTo>
                  <a:lnTo>
                    <a:pt x="203112229" y="83498779"/>
                  </a:lnTo>
                  <a:lnTo>
                    <a:pt x="202967456" y="83498779"/>
                  </a:lnTo>
                  <a:lnTo>
                    <a:pt x="202967456" y="144780"/>
                  </a:lnTo>
                  <a:close/>
                  <a:moveTo>
                    <a:pt x="144780" y="83498779"/>
                  </a:moveTo>
                  <a:lnTo>
                    <a:pt x="202967456" y="83498779"/>
                  </a:lnTo>
                  <a:lnTo>
                    <a:pt x="202967456" y="83643564"/>
                  </a:lnTo>
                  <a:lnTo>
                    <a:pt x="144780" y="83643564"/>
                  </a:lnTo>
                  <a:lnTo>
                    <a:pt x="144780" y="83498779"/>
                  </a:lnTo>
                  <a:close/>
                  <a:moveTo>
                    <a:pt x="202967456" y="0"/>
                  </a:moveTo>
                  <a:lnTo>
                    <a:pt x="203112229" y="0"/>
                  </a:lnTo>
                  <a:lnTo>
                    <a:pt x="203112229" y="144780"/>
                  </a:lnTo>
                  <a:lnTo>
                    <a:pt x="202967456" y="144780"/>
                  </a:lnTo>
                  <a:lnTo>
                    <a:pt x="20296745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02967456" y="0"/>
                  </a:lnTo>
                  <a:lnTo>
                    <a:pt x="20296745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777053" y="0"/>
            <a:ext cx="6510947" cy="7508278"/>
            <a:chOff x="0" y="0"/>
            <a:chExt cx="8681263" cy="10011037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1792" t="36212" r="21829" b="5068"/>
            <a:stretch>
              <a:fillRect/>
            </a:stretch>
          </p:blipFill>
          <p:spPr>
            <a:xfrm>
              <a:off x="0" y="0"/>
              <a:ext cx="8681263" cy="10011037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1028700" y="8169980"/>
            <a:ext cx="8992881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u="none" sz="8000">
                <a:solidFill>
                  <a:srgbClr val="000000"/>
                </a:solidFill>
                <a:latin typeface="Clear Sans Regular"/>
              </a:rPr>
              <a:t>Введение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90312" y="1028700"/>
            <a:ext cx="4114800" cy="82296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52999" y="473273"/>
            <a:ext cx="10037314" cy="6360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9"/>
              </a:lnSpc>
              <a:spcBef>
                <a:spcPct val="0"/>
              </a:spcBef>
            </a:pPr>
            <a:r>
              <a:rPr lang="en-US" sz="3251">
                <a:solidFill>
                  <a:srgbClr val="000000"/>
                </a:solidFill>
                <a:latin typeface="Clear Sans Regular"/>
              </a:rPr>
              <a:t>Программное обеспечение (ПО) - неотъемлемая часть компьютерной системы. Оно является логическим продолжением технических средств любого компьютера. Сфера применения конкретного компьютера определяется созданным для него ПО. Сам по себе компьютер не обладает знаниями ни в одной области применения. Все эти знания сосредоточены в выполняемых на компьютерах программах, которые имеют набор определенных функциональных возможностей и предназначены для выполнения конкретных, в большинстве случаев, узкоспециализированных функций, таких например как создание ПО для лабораторной установки на кафедре ТИМ.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82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75061" y="1019175"/>
            <a:ext cx="5772828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u="none" sz="8000">
                <a:solidFill>
                  <a:srgbClr val="000000"/>
                </a:solidFill>
                <a:latin typeface="Clear Sans Regular"/>
              </a:rPr>
              <a:t>Проблема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-163101" y="9239250"/>
            <a:ext cx="1959694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689990" y="4323554"/>
            <a:ext cx="8126078" cy="493474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7436088" y="574783"/>
            <a:ext cx="10410268" cy="8239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6"/>
              </a:lnSpc>
              <a:spcBef>
                <a:spcPct val="0"/>
              </a:spcBef>
            </a:pPr>
            <a:r>
              <a:rPr lang="en-US" sz="4212">
                <a:solidFill>
                  <a:srgbClr val="000000"/>
                </a:solidFill>
                <a:latin typeface="Clear Sans Regular"/>
              </a:rPr>
              <a:t>Для обеспечения работы установки в лабораторной работе «Исследования режимов и способов сушки влажных материалов» было использовано штатное ПО, которое обладало большим количеством недостатков: сложный и неудобный пользователям интерфейс, нестабильное подключение к весам, невозможность использования на современных операционных системах и самое главное – отсутствовали необходимые расчеты и визуализации изменения значения влажности и ее скорости во времени.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5056" y="1019175"/>
            <a:ext cx="5847203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u="none" sz="8000">
                <a:solidFill>
                  <a:srgbClr val="000000"/>
                </a:solidFill>
                <a:latin typeface="Clear Sans Regular"/>
              </a:rPr>
              <a:t>Задачи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784929" y="1204201"/>
            <a:ext cx="9474371" cy="7160639"/>
            <a:chOff x="0" y="0"/>
            <a:chExt cx="102409158" cy="77399867"/>
          </a:xfrm>
        </p:grpSpPr>
        <p:sp>
          <p:nvSpPr>
            <p:cNvPr name="Freeform 4" id="4"/>
            <p:cNvSpPr/>
            <p:nvPr/>
          </p:nvSpPr>
          <p:spPr>
            <a:xfrm>
              <a:off x="72390" y="72390"/>
              <a:ext cx="102264377" cy="77255088"/>
            </a:xfrm>
            <a:custGeom>
              <a:avLst/>
              <a:gdLst/>
              <a:ahLst/>
              <a:cxnLst/>
              <a:rect r="r" b="b" t="t" l="l"/>
              <a:pathLst>
                <a:path h="77255088" w="102264377">
                  <a:moveTo>
                    <a:pt x="0" y="0"/>
                  </a:moveTo>
                  <a:lnTo>
                    <a:pt x="102264377" y="0"/>
                  </a:lnTo>
                  <a:lnTo>
                    <a:pt x="102264377" y="77255088"/>
                  </a:lnTo>
                  <a:lnTo>
                    <a:pt x="0" y="772550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>
              <a:off x="0" y="0"/>
              <a:ext cx="102409160" cy="77399865"/>
            </a:xfrm>
            <a:custGeom>
              <a:avLst/>
              <a:gdLst/>
              <a:ahLst/>
              <a:cxnLst/>
              <a:rect r="r" b="b" t="t" l="l"/>
              <a:pathLst>
                <a:path h="77399865" w="102409160">
                  <a:moveTo>
                    <a:pt x="102264381" y="77255086"/>
                  </a:moveTo>
                  <a:lnTo>
                    <a:pt x="102409160" y="77255086"/>
                  </a:lnTo>
                  <a:lnTo>
                    <a:pt x="102409160" y="77399865"/>
                  </a:lnTo>
                  <a:lnTo>
                    <a:pt x="102264381" y="77399865"/>
                  </a:lnTo>
                  <a:lnTo>
                    <a:pt x="102264381" y="7725508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7255086"/>
                  </a:lnTo>
                  <a:lnTo>
                    <a:pt x="0" y="77255086"/>
                  </a:lnTo>
                  <a:lnTo>
                    <a:pt x="0" y="144780"/>
                  </a:lnTo>
                  <a:close/>
                  <a:moveTo>
                    <a:pt x="0" y="77255086"/>
                  </a:moveTo>
                  <a:lnTo>
                    <a:pt x="144780" y="77255086"/>
                  </a:lnTo>
                  <a:lnTo>
                    <a:pt x="144780" y="77399865"/>
                  </a:lnTo>
                  <a:lnTo>
                    <a:pt x="0" y="77399865"/>
                  </a:lnTo>
                  <a:lnTo>
                    <a:pt x="0" y="77255086"/>
                  </a:lnTo>
                  <a:close/>
                  <a:moveTo>
                    <a:pt x="102264381" y="144780"/>
                  </a:moveTo>
                  <a:lnTo>
                    <a:pt x="102409160" y="144780"/>
                  </a:lnTo>
                  <a:lnTo>
                    <a:pt x="102409160" y="77255086"/>
                  </a:lnTo>
                  <a:lnTo>
                    <a:pt x="102264381" y="77255086"/>
                  </a:lnTo>
                  <a:lnTo>
                    <a:pt x="102264381" y="144780"/>
                  </a:lnTo>
                  <a:close/>
                  <a:moveTo>
                    <a:pt x="144780" y="77255086"/>
                  </a:moveTo>
                  <a:lnTo>
                    <a:pt x="102264381" y="77255086"/>
                  </a:lnTo>
                  <a:lnTo>
                    <a:pt x="102264381" y="77399865"/>
                  </a:lnTo>
                  <a:lnTo>
                    <a:pt x="144780" y="77399865"/>
                  </a:lnTo>
                  <a:lnTo>
                    <a:pt x="144780" y="77255086"/>
                  </a:lnTo>
                  <a:close/>
                  <a:moveTo>
                    <a:pt x="102264381" y="0"/>
                  </a:moveTo>
                  <a:lnTo>
                    <a:pt x="102409160" y="0"/>
                  </a:lnTo>
                  <a:lnTo>
                    <a:pt x="102409160" y="144780"/>
                  </a:lnTo>
                  <a:lnTo>
                    <a:pt x="102264381" y="144780"/>
                  </a:lnTo>
                  <a:lnTo>
                    <a:pt x="10226438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2264381" y="0"/>
                  </a:lnTo>
                  <a:lnTo>
                    <a:pt x="10226438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257012" y="1758619"/>
            <a:ext cx="8747014" cy="601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7"/>
              </a:lnSpc>
            </a:pPr>
            <a:r>
              <a:rPr lang="en-US" sz="3705">
                <a:solidFill>
                  <a:srgbClr val="000000"/>
                </a:solidFill>
                <a:latin typeface="Clear Sans Regular"/>
              </a:rPr>
              <a:t>Целью данной работы является реализация приложения «Исследование режимов и способов сушки влажных материалов» на платформе Windows Forms, которое предназначено для мониторинга и расчёта данных, сведений о работе весов в установке в реальном времени и в указанное время пользователем.</a:t>
            </a:r>
          </a:p>
          <a:p>
            <a:pPr algn="l" marL="0" indent="0" lvl="0">
              <a:lnSpc>
                <a:spcPts val="4817"/>
              </a:lnSpc>
              <a:spcBef>
                <a:spcPct val="0"/>
              </a:spcBef>
            </a:pP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00846" y="3403697"/>
            <a:ext cx="4824717" cy="119531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82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928612" y="839949"/>
            <a:ext cx="4601917" cy="363133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152443" y="1807880"/>
            <a:ext cx="8579107" cy="7660427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207690"/>
            <a:ext cx="7159429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Clear Sans Regular"/>
              </a:rPr>
              <a:t>Лабораторный</a:t>
            </a:r>
          </a:p>
          <a:p>
            <a:pPr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Clear Sans Regular"/>
              </a:rPr>
              <a:t>стенд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156489" y="4854296"/>
            <a:ext cx="5104515" cy="57648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579622" y="2051453"/>
            <a:ext cx="13708378" cy="685418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989632" y="1432328"/>
            <a:ext cx="3438227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Clear Sans Regular"/>
              </a:rPr>
              <a:t>RS-485</a:t>
            </a:r>
          </a:p>
        </p:txBody>
      </p:sp>
      <p:sp>
        <p:nvSpPr>
          <p:cNvPr name="TextBox 5" id="5"/>
          <p:cNvSpPr txBox="true"/>
          <p:nvPr/>
        </p:nvSpPr>
        <p:spPr>
          <a:xfrm rot="1954443">
            <a:off x="5151195" y="6995028"/>
            <a:ext cx="843741" cy="287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963">
                <a:solidFill>
                  <a:srgbClr val="000000"/>
                </a:solidFill>
                <a:latin typeface="Clear Sans Regular"/>
              </a:rPr>
              <a:t>RS-485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82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50927" y="3923356"/>
            <a:ext cx="4384902" cy="730817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867979" y="1420495"/>
            <a:ext cx="13876289" cy="849009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99606" y="191770"/>
            <a:ext cx="642429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Clear Sans Regular"/>
              </a:rPr>
              <a:t>Приложение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DAFA2Lswxas</dc:identifier>
  <dcterms:modified xsi:type="dcterms:W3CDTF">2011-08-01T06:04:30Z</dcterms:modified>
  <cp:revision>1</cp:revision>
  <dc:title>Кремовый и Оранжевый Иллюстрация Тезис Бланк Образование Презентация</dc:title>
</cp:coreProperties>
</file>