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  <p:sldId id="267" r:id="rId11"/>
    <p:sldId id="268" r:id="rId12"/>
    <p:sldId id="269" r:id="rId13"/>
    <p:sldId id="271" r:id="rId14"/>
    <p:sldId id="270" r:id="rId15"/>
    <p:sldId id="273" r:id="rId16"/>
    <p:sldId id="276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90" r:id="rId25"/>
    <p:sldId id="282" r:id="rId26"/>
    <p:sldId id="283" r:id="rId27"/>
    <p:sldId id="284" r:id="rId28"/>
    <p:sldId id="291" r:id="rId29"/>
    <p:sldId id="292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12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5B725-47FE-4A71-AA11-C9645CC7D3DF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FFF93-2D8E-4B82-8509-33CFF715C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32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System;</a:t>
            </a:r>
          </a:p>
          <a:p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System.Text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System.Threading.Tasks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namespace </a:t>
            </a:r>
            <a:r>
              <a:rPr lang="en-US" dirty="0" err="1"/>
              <a:t>Dust.Core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static class Formulas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public static double PB { get; set; }  //B2</a:t>
            </a:r>
          </a:p>
          <a:p>
            <a:r>
              <a:rPr lang="en-US" dirty="0"/>
              <a:t>        public static double VNORM { get; set; }  //B3</a:t>
            </a:r>
          </a:p>
          <a:p>
            <a:r>
              <a:rPr lang="en-US" dirty="0"/>
              <a:t>        public static double XG { get; set; }  //B4</a:t>
            </a:r>
          </a:p>
          <a:p>
            <a:r>
              <a:rPr lang="en-US" dirty="0"/>
              <a:t>        public static double PG { get; set; }  //B5</a:t>
            </a:r>
          </a:p>
          <a:p>
            <a:r>
              <a:rPr lang="en-US" dirty="0"/>
              <a:t>        public static double XCO { get; set; }  //B6</a:t>
            </a:r>
          </a:p>
          <a:p>
            <a:r>
              <a:rPr lang="en-US" dirty="0"/>
              <a:t>        public static double XCO2 { get; set; }  //B7</a:t>
            </a:r>
          </a:p>
          <a:p>
            <a:r>
              <a:rPr lang="en-US" dirty="0"/>
              <a:t>        public static double XO2 { get; set; }  //B8</a:t>
            </a:r>
          </a:p>
          <a:p>
            <a:r>
              <a:rPr lang="en-US" dirty="0"/>
              <a:t>        public static double XN2 { get; set; }  //B9</a:t>
            </a:r>
          </a:p>
          <a:p>
            <a:r>
              <a:rPr lang="en-US" dirty="0"/>
              <a:t>        public static double XSO2 { get; set; }  //B10</a:t>
            </a:r>
          </a:p>
          <a:p>
            <a:r>
              <a:rPr lang="en-US" dirty="0"/>
              <a:t>        public static double XNO2 { get; set; }  //B11</a:t>
            </a:r>
          </a:p>
          <a:p>
            <a:r>
              <a:rPr lang="en-US" dirty="0"/>
              <a:t>        public static double XH2S { get; set; }  //B12</a:t>
            </a:r>
          </a:p>
          <a:p>
            <a:r>
              <a:rPr lang="en-US" dirty="0"/>
              <a:t>        public static double XH2O { get; set; }  //B13</a:t>
            </a:r>
          </a:p>
          <a:p>
            <a:r>
              <a:rPr lang="en-US" dirty="0"/>
              <a:t>        public static double TG { get; set; }  //B14</a:t>
            </a:r>
          </a:p>
          <a:p>
            <a:r>
              <a:rPr lang="en-US" dirty="0"/>
              <a:t>        public static double ZG { get; set; }  //B15</a:t>
            </a:r>
          </a:p>
          <a:p>
            <a:r>
              <a:rPr lang="en-US" dirty="0"/>
              <a:t>        public static double N { get; set; }  //B16</a:t>
            </a:r>
          </a:p>
          <a:p>
            <a:r>
              <a:rPr lang="en-US" dirty="0"/>
              <a:t>        public static double DI { get; set; }  //B17</a:t>
            </a:r>
          </a:p>
          <a:p>
            <a:r>
              <a:rPr lang="en-US" dirty="0"/>
              <a:t>        public static double DPART { get; set; }  //B18</a:t>
            </a:r>
          </a:p>
          <a:p>
            <a:r>
              <a:rPr lang="en-US" dirty="0"/>
              <a:t>        public static double CLG { get; set; }  //B19</a:t>
            </a:r>
          </a:p>
          <a:p>
            <a:r>
              <a:rPr lang="en-US" dirty="0"/>
              <a:t>        public static double WOPT { get; set; }  //B23</a:t>
            </a:r>
          </a:p>
          <a:p>
            <a:r>
              <a:rPr lang="en-US" dirty="0"/>
              <a:t>        public static double DM { get; set; }  //B24</a:t>
            </a:r>
          </a:p>
          <a:p>
            <a:r>
              <a:rPr lang="en-US" dirty="0"/>
              <a:t>        public static double NC { get; set; }  //B25</a:t>
            </a:r>
          </a:p>
          <a:p>
            <a:r>
              <a:rPr lang="en-US" dirty="0"/>
              <a:t>        public static double KGC { get; set; }  //B27</a:t>
            </a:r>
          </a:p>
          <a:p>
            <a:r>
              <a:rPr lang="en-US" dirty="0"/>
              <a:t>        public static double K1 { get; set; }  //B28</a:t>
            </a:r>
          </a:p>
          <a:p>
            <a:r>
              <a:rPr lang="en-US" dirty="0"/>
              <a:t>        public static double K2 { get; set; }  //B29</a:t>
            </a:r>
          </a:p>
          <a:p>
            <a:r>
              <a:rPr lang="en-US" dirty="0"/>
              <a:t>        public static double K3 { get; set; }  //B30</a:t>
            </a:r>
          </a:p>
          <a:p>
            <a:r>
              <a:rPr lang="en-US" dirty="0"/>
              <a:t>        public static double DSD { get; set; }  //B41</a:t>
            </a:r>
          </a:p>
          <a:p>
            <a:r>
              <a:rPr lang="en-US" dirty="0"/>
              <a:t>        //------------------------------------------</a:t>
            </a:r>
          </a:p>
          <a:p>
            <a:r>
              <a:rPr lang="en-US" dirty="0"/>
              <a:t>        public static double M_COD { get; set; } //H6</a:t>
            </a:r>
          </a:p>
          <a:p>
            <a:r>
              <a:rPr lang="en-US" dirty="0"/>
              <a:t>        public static double M_CO2D { get; set; } //H7</a:t>
            </a:r>
          </a:p>
          <a:p>
            <a:r>
              <a:rPr lang="en-US" dirty="0"/>
              <a:t>        public static double M_O2D { get; set; } //H8</a:t>
            </a:r>
          </a:p>
          <a:p>
            <a:r>
              <a:rPr lang="en-US" dirty="0"/>
              <a:t>        public static double M_N2D { get; set; } //H9</a:t>
            </a:r>
          </a:p>
          <a:p>
            <a:r>
              <a:rPr lang="en-US" dirty="0"/>
              <a:t>        public static double M_SO2D { get; set; } //H10</a:t>
            </a:r>
          </a:p>
          <a:p>
            <a:r>
              <a:rPr lang="en-US" dirty="0"/>
              <a:t>        public static double M_NO2D { get; set; } //H11</a:t>
            </a:r>
          </a:p>
          <a:p>
            <a:r>
              <a:rPr lang="en-US" dirty="0"/>
              <a:t>        public static double M_H2SD { get; set; } //H12</a:t>
            </a:r>
          </a:p>
          <a:p>
            <a:r>
              <a:rPr lang="en-US" dirty="0"/>
              <a:t>        public static double M_H2OD { get; set; } //H13</a:t>
            </a:r>
          </a:p>
          <a:p>
            <a:r>
              <a:rPr lang="en-US" dirty="0"/>
              <a:t>        public static double KD { get; set; }  //E5</a:t>
            </a:r>
          </a:p>
          <a:p>
            <a:r>
              <a:rPr lang="en-US" dirty="0"/>
              <a:t>        //</a:t>
            </a:r>
            <a:r>
              <a:rPr lang="ru-RU" dirty="0"/>
              <a:t>Переменные для записи результата </a:t>
            </a:r>
            <a:r>
              <a:rPr lang="ru-RU" dirty="0" err="1"/>
              <a:t>рассчетов</a:t>
            </a:r>
            <a:endParaRPr lang="ru-RU" dirty="0"/>
          </a:p>
          <a:p>
            <a:r>
              <a:rPr lang="ru-RU" dirty="0"/>
              <a:t>        </a:t>
            </a:r>
            <a:r>
              <a:rPr lang="en-US" dirty="0"/>
              <a:t>public static double BETAD { get; set; }  //B33</a:t>
            </a:r>
          </a:p>
          <a:p>
            <a:r>
              <a:rPr lang="en-US" dirty="0"/>
              <a:t>        public static double DNORMD { get; set; }  //B34</a:t>
            </a:r>
          </a:p>
          <a:p>
            <a:r>
              <a:rPr lang="en-US" dirty="0"/>
              <a:t>        public static double DRABD { get; set; }  //B35</a:t>
            </a:r>
          </a:p>
          <a:p>
            <a:r>
              <a:rPr lang="en-US" dirty="0"/>
              <a:t>        public static double WDRABD { get; set; }  //B36</a:t>
            </a:r>
          </a:p>
          <a:p>
            <a:r>
              <a:rPr lang="en-US" dirty="0"/>
              <a:t>        public static double DINVZD { get; set; }  //B37</a:t>
            </a:r>
          </a:p>
          <a:p>
            <a:r>
              <a:rPr lang="en-US" dirty="0"/>
              <a:t>        public static double VGD { get; set; }  //B38</a:t>
            </a:r>
          </a:p>
          <a:p>
            <a:r>
              <a:rPr lang="en-US" dirty="0"/>
              <a:t>        public static double SCIKD { get; set; }  //B39</a:t>
            </a:r>
          </a:p>
          <a:p>
            <a:r>
              <a:rPr lang="en-US" dirty="0"/>
              <a:t>        public static double DCD { get; set; }  //B40</a:t>
            </a:r>
          </a:p>
          <a:p>
            <a:r>
              <a:rPr lang="en-US" dirty="0"/>
              <a:t>        public static double WGD { get; set; }  //B42</a:t>
            </a:r>
          </a:p>
          <a:p>
            <a:r>
              <a:rPr lang="en-US" dirty="0"/>
              <a:t>        public static double DWD { get; set; }  //B43</a:t>
            </a:r>
          </a:p>
          <a:p>
            <a:r>
              <a:rPr lang="en-US" dirty="0"/>
              <a:t>        public static double KSICD { get; set; }  //B44</a:t>
            </a:r>
          </a:p>
          <a:p>
            <a:r>
              <a:rPr lang="en-US" dirty="0"/>
              <a:t>        public static double DPD { get; set; }  //B45</a:t>
            </a:r>
          </a:p>
          <a:p>
            <a:r>
              <a:rPr lang="en-US" dirty="0"/>
              <a:t>        public static double KPD { get; set; }  //B46</a:t>
            </a:r>
          </a:p>
          <a:p>
            <a:r>
              <a:rPr lang="en-US" dirty="0"/>
              <a:t>        public static double DMIND { get; set; }  //B47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Поправочный коэффициент </a:t>
            </a:r>
            <a:r>
              <a:rPr lang="en-US" dirty="0"/>
              <a:t>BETA</a:t>
            </a:r>
          </a:p>
          <a:p>
            <a:r>
              <a:rPr lang="en-US" dirty="0"/>
              <a:t>        /// &lt;/summary&gt;</a:t>
            </a:r>
          </a:p>
          <a:p>
            <a:r>
              <a:rPr lang="en-US" dirty="0"/>
              <a:t>        /// &lt;param name="pb"&gt;</a:t>
            </a:r>
            <a:r>
              <a:rPr lang="ru-RU" dirty="0"/>
              <a:t>барометрическое давление&lt;/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pg</a:t>
            </a:r>
            <a:r>
              <a:rPr lang="en-US" dirty="0"/>
              <a:t>"&gt;</a:t>
            </a:r>
            <a:r>
              <a:rPr lang="ru-RU" dirty="0"/>
              <a:t>избыточное давление (+) или разрежение (-) очищаемого газа&lt;/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tg</a:t>
            </a:r>
            <a:r>
              <a:rPr lang="en-US" dirty="0"/>
              <a:t>"&gt;</a:t>
            </a:r>
            <a:r>
              <a:rPr lang="ru-RU" dirty="0"/>
              <a:t>температура очищаемого газа&lt;/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BETA(double pb, double </a:t>
            </a:r>
            <a:r>
              <a:rPr lang="en-US" dirty="0" err="1"/>
              <a:t>pg</a:t>
            </a:r>
            <a:r>
              <a:rPr lang="en-US" dirty="0"/>
              <a:t>, double </a:t>
            </a:r>
            <a:r>
              <a:rPr lang="en-US" dirty="0" err="1"/>
              <a:t>tg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Math.Round</a:t>
            </a:r>
            <a:r>
              <a:rPr lang="en-US" dirty="0"/>
              <a:t>(273 * (pb + </a:t>
            </a:r>
            <a:r>
              <a:rPr lang="en-US" dirty="0" err="1"/>
              <a:t>pg</a:t>
            </a:r>
            <a:r>
              <a:rPr lang="en-US" dirty="0"/>
              <a:t>) / (101.1 * (</a:t>
            </a:r>
            <a:r>
              <a:rPr lang="en-US" dirty="0" err="1"/>
              <a:t>tg</a:t>
            </a:r>
            <a:r>
              <a:rPr lang="en-US" dirty="0"/>
              <a:t> + 273)), 3);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Плотность сухого газа при нормальных условиях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xco</a:t>
            </a:r>
            <a:r>
              <a:rPr lang="en-US" dirty="0"/>
              <a:t>"&gt;</a:t>
            </a:r>
            <a:r>
              <a:rPr lang="ru-RU" dirty="0"/>
              <a:t>состав газа по компонентам Х(</a:t>
            </a:r>
            <a:r>
              <a:rPr lang="en-US" dirty="0"/>
              <a:t>CO)&lt;/param&gt;</a:t>
            </a:r>
          </a:p>
          <a:p>
            <a:r>
              <a:rPr lang="en-US" dirty="0"/>
              <a:t>        /// &lt;param name="xco2"&gt;</a:t>
            </a:r>
            <a:r>
              <a:rPr lang="ru-RU" dirty="0"/>
              <a:t>состав газа по компонентам Х(</a:t>
            </a:r>
            <a:r>
              <a:rPr lang="en-US" dirty="0"/>
              <a:t>CO2)&lt;/param&gt;</a:t>
            </a:r>
          </a:p>
          <a:p>
            <a:r>
              <a:rPr lang="en-US" dirty="0"/>
              <a:t>        /// &lt;param name="xo2"&gt;</a:t>
            </a:r>
            <a:r>
              <a:rPr lang="ru-RU" dirty="0"/>
              <a:t>состав газа по компонентам  Х(О2)&lt;/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name="xn2"&gt;</a:t>
            </a:r>
            <a:r>
              <a:rPr lang="ru-RU" dirty="0"/>
              <a:t>состав газа по компонентам Х(</a:t>
            </a:r>
            <a:r>
              <a:rPr lang="en-US" dirty="0"/>
              <a:t>N2)&lt;/param&gt;</a:t>
            </a:r>
          </a:p>
          <a:p>
            <a:r>
              <a:rPr lang="en-US" dirty="0"/>
              <a:t>        /// &lt;param name="xso2"&gt;</a:t>
            </a:r>
            <a:r>
              <a:rPr lang="ru-RU" dirty="0"/>
              <a:t>состав газа по компонентам Х(</a:t>
            </a:r>
            <a:r>
              <a:rPr lang="en-US" dirty="0"/>
              <a:t>SO2)&lt;/param&gt;</a:t>
            </a:r>
          </a:p>
          <a:p>
            <a:r>
              <a:rPr lang="en-US" dirty="0"/>
              <a:t>        /// &lt;param name="xno2"&gt;</a:t>
            </a:r>
            <a:r>
              <a:rPr lang="ru-RU" dirty="0"/>
              <a:t>состав газа по компонентам Х(</a:t>
            </a:r>
            <a:r>
              <a:rPr lang="en-US" dirty="0"/>
              <a:t>NO2)&lt;/param&gt;</a:t>
            </a:r>
          </a:p>
          <a:p>
            <a:r>
              <a:rPr lang="en-US" dirty="0"/>
              <a:t>        /// &lt;param name="xh2s"&gt;</a:t>
            </a:r>
            <a:r>
              <a:rPr lang="ru-RU" dirty="0"/>
              <a:t>состав газа по компонентам Х(</a:t>
            </a:r>
            <a:r>
              <a:rPr lang="en-US" dirty="0"/>
              <a:t>H2S)&lt;/param&gt;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DNORM(double </a:t>
            </a:r>
            <a:r>
              <a:rPr lang="en-US" dirty="0" err="1"/>
              <a:t>xco</a:t>
            </a:r>
            <a:r>
              <a:rPr lang="en-US" dirty="0"/>
              <a:t>, double xco2, double xo2, double xn2, double xso2, double xno2, double xh2s)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Math.Round</a:t>
            </a:r>
            <a:r>
              <a:rPr lang="en-US" dirty="0"/>
              <a:t>(1.97 * xco2 + 1.25 * xn2 + 1.539 * xh2s + 1.25 * </a:t>
            </a:r>
            <a:r>
              <a:rPr lang="en-US" dirty="0" err="1"/>
              <a:t>xco</a:t>
            </a:r>
            <a:r>
              <a:rPr lang="en-US" dirty="0"/>
              <a:t> + 1.429 * xo2 + 2.927 * xso2 + 2.051 * xno2, 3);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Плотность сухого газа при рабочих условиях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name="beta"&gt;</a:t>
            </a:r>
            <a:r>
              <a:rPr lang="ru-RU" dirty="0"/>
              <a:t>Поправочный коэффициент </a:t>
            </a:r>
            <a:r>
              <a:rPr lang="en-US" dirty="0"/>
              <a:t>BETA&lt;/param&gt;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dnorm</a:t>
            </a:r>
            <a:r>
              <a:rPr lang="en-US" dirty="0"/>
              <a:t>"&gt;</a:t>
            </a:r>
            <a:r>
              <a:rPr lang="ru-RU" dirty="0"/>
              <a:t>Плотность сухого газа при нормальных условиях&lt;/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DRAB(double beta, double </a:t>
            </a:r>
            <a:r>
              <a:rPr lang="en-US" dirty="0" err="1"/>
              <a:t>dnorm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Math.Round</a:t>
            </a:r>
            <a:r>
              <a:rPr lang="en-US" dirty="0"/>
              <a:t>(beta * </a:t>
            </a:r>
            <a:r>
              <a:rPr lang="en-US" dirty="0" err="1"/>
              <a:t>dnorm</a:t>
            </a:r>
            <a:r>
              <a:rPr lang="en-US" dirty="0"/>
              <a:t>, 3);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Плотность влажного газа при рабочих условиях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name="beta"&gt;</a:t>
            </a:r>
            <a:r>
              <a:rPr lang="ru-RU" dirty="0"/>
              <a:t>Поправочный коэффициент </a:t>
            </a:r>
            <a:r>
              <a:rPr lang="en-US" dirty="0"/>
              <a:t>BETA&lt;/param&gt;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dnorm</a:t>
            </a:r>
            <a:r>
              <a:rPr lang="en-US" dirty="0"/>
              <a:t>"&gt;</a:t>
            </a:r>
            <a:r>
              <a:rPr lang="ru-RU" dirty="0"/>
              <a:t>Плотность сухого газа при нормальных условиях&lt;/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WDRAB(double </a:t>
            </a:r>
            <a:r>
              <a:rPr lang="en-US" dirty="0" err="1"/>
              <a:t>xg</a:t>
            </a:r>
            <a:r>
              <a:rPr lang="en-US" dirty="0"/>
              <a:t>, double beta, double </a:t>
            </a:r>
            <a:r>
              <a:rPr lang="en-US" dirty="0" err="1"/>
              <a:t>dnorm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Math.Round</a:t>
            </a:r>
            <a:r>
              <a:rPr lang="en-US" dirty="0"/>
              <a:t>((</a:t>
            </a:r>
            <a:r>
              <a:rPr lang="en-US" dirty="0" err="1"/>
              <a:t>dnorm</a:t>
            </a:r>
            <a:r>
              <a:rPr lang="en-US" dirty="0"/>
              <a:t> + </a:t>
            </a:r>
            <a:r>
              <a:rPr lang="en-US" dirty="0" err="1"/>
              <a:t>xg</a:t>
            </a:r>
            <a:r>
              <a:rPr lang="en-US" dirty="0"/>
              <a:t>) * beta / (1 + (</a:t>
            </a:r>
            <a:r>
              <a:rPr lang="en-US" dirty="0" err="1"/>
              <a:t>xg</a:t>
            </a:r>
            <a:r>
              <a:rPr lang="en-US" dirty="0"/>
              <a:t> / 0.804)), 2);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Коэффициент для пересчета сухого газа на состав влажного газа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xg</a:t>
            </a:r>
            <a:r>
              <a:rPr lang="en-US" dirty="0"/>
              <a:t>"&gt;</a:t>
            </a:r>
            <a:r>
              <a:rPr lang="ru-RU" dirty="0"/>
              <a:t>влажность очищаемого газа&lt;/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K(double </a:t>
            </a:r>
            <a:r>
              <a:rPr lang="en-US" dirty="0" err="1"/>
              <a:t>xg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Math.Round</a:t>
            </a:r>
            <a:r>
              <a:rPr lang="en-US" dirty="0"/>
              <a:t>(100 / (100 + (124.4 * </a:t>
            </a:r>
            <a:r>
              <a:rPr lang="en-US" dirty="0" err="1"/>
              <a:t>xg</a:t>
            </a:r>
            <a:r>
              <a:rPr lang="en-US" dirty="0"/>
              <a:t>)), 3);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Пересчет сухого газа на состав влажного газа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tg</a:t>
            </a:r>
            <a:r>
              <a:rPr lang="en-US" dirty="0"/>
              <a:t>"&gt;</a:t>
            </a:r>
            <a:r>
              <a:rPr lang="ru-RU" dirty="0"/>
              <a:t>температура очищаемого газа&lt;/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M_CO(double </a:t>
            </a:r>
            <a:r>
              <a:rPr lang="en-US" dirty="0" err="1"/>
              <a:t>tg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Math.Round</a:t>
            </a:r>
            <a:r>
              <a:rPr lang="en-US" dirty="0"/>
              <a:t>(16.6 * (</a:t>
            </a:r>
            <a:r>
              <a:rPr lang="en-US" dirty="0" err="1"/>
              <a:t>Math.Pow</a:t>
            </a:r>
            <a:r>
              <a:rPr lang="en-US" dirty="0"/>
              <a:t>(10, -6)) * (373 / (</a:t>
            </a:r>
            <a:r>
              <a:rPr lang="en-US" dirty="0" err="1"/>
              <a:t>tg</a:t>
            </a:r>
            <a:r>
              <a:rPr lang="en-US" dirty="0"/>
              <a:t> + 273 + 100)) * </a:t>
            </a:r>
            <a:r>
              <a:rPr lang="en-US" dirty="0" err="1"/>
              <a:t>Math.Pow</a:t>
            </a:r>
            <a:r>
              <a:rPr lang="en-US" dirty="0"/>
              <a:t>((</a:t>
            </a:r>
            <a:r>
              <a:rPr lang="en-US" dirty="0" err="1"/>
              <a:t>tg</a:t>
            </a:r>
            <a:r>
              <a:rPr lang="en-US" dirty="0"/>
              <a:t> + 273) / 273, 1.5), 8);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Пересчет сухого газа на состав влажного газа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tg</a:t>
            </a:r>
            <a:r>
              <a:rPr lang="en-US" dirty="0"/>
              <a:t>"&gt;</a:t>
            </a:r>
            <a:r>
              <a:rPr lang="ru-RU" dirty="0"/>
              <a:t>температура очищаемого газа&lt;/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M_CO2(double </a:t>
            </a:r>
            <a:r>
              <a:rPr lang="en-US" dirty="0" err="1"/>
              <a:t>tg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Math.Round</a:t>
            </a:r>
            <a:r>
              <a:rPr lang="en-US" dirty="0"/>
              <a:t>(14.96 * (</a:t>
            </a:r>
            <a:r>
              <a:rPr lang="en-US" dirty="0" err="1"/>
              <a:t>Math.Pow</a:t>
            </a:r>
            <a:r>
              <a:rPr lang="en-US" dirty="0"/>
              <a:t>(10, -6)) * (528 / (</a:t>
            </a:r>
            <a:r>
              <a:rPr lang="en-US" dirty="0" err="1"/>
              <a:t>tg</a:t>
            </a:r>
            <a:r>
              <a:rPr lang="en-US" dirty="0"/>
              <a:t> + 273 + 255)) * </a:t>
            </a:r>
            <a:r>
              <a:rPr lang="en-US" dirty="0" err="1"/>
              <a:t>Math.Pow</a:t>
            </a:r>
            <a:r>
              <a:rPr lang="en-US" dirty="0"/>
              <a:t>((</a:t>
            </a:r>
            <a:r>
              <a:rPr lang="en-US" dirty="0" err="1"/>
              <a:t>tg</a:t>
            </a:r>
            <a:r>
              <a:rPr lang="en-US" dirty="0"/>
              <a:t> + 273) / 273, 1.5), 8);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Пересчет сухого газа на состав влажного газа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tg</a:t>
            </a:r>
            <a:r>
              <a:rPr lang="en-US" dirty="0"/>
              <a:t>"&gt;</a:t>
            </a:r>
            <a:r>
              <a:rPr lang="ru-RU" dirty="0"/>
              <a:t>температура очищаемого газа&lt;/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M_O2(double </a:t>
            </a:r>
            <a:r>
              <a:rPr lang="en-US" dirty="0" err="1"/>
              <a:t>tg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Math.Round</a:t>
            </a:r>
            <a:r>
              <a:rPr lang="en-US" dirty="0"/>
              <a:t>(20.396 * (</a:t>
            </a:r>
            <a:r>
              <a:rPr lang="en-US" dirty="0" err="1"/>
              <a:t>Math.Pow</a:t>
            </a:r>
            <a:r>
              <a:rPr lang="en-US" dirty="0"/>
              <a:t>(10, -6)) * (404 / (</a:t>
            </a:r>
            <a:r>
              <a:rPr lang="en-US" dirty="0" err="1"/>
              <a:t>tg</a:t>
            </a:r>
            <a:r>
              <a:rPr lang="en-US" dirty="0"/>
              <a:t> + 273 + 131)) * </a:t>
            </a:r>
            <a:r>
              <a:rPr lang="en-US" dirty="0" err="1"/>
              <a:t>Math.Pow</a:t>
            </a:r>
            <a:r>
              <a:rPr lang="en-US" dirty="0"/>
              <a:t>((</a:t>
            </a:r>
            <a:r>
              <a:rPr lang="en-US" dirty="0" err="1"/>
              <a:t>tg</a:t>
            </a:r>
            <a:r>
              <a:rPr lang="en-US" dirty="0"/>
              <a:t> + 273) / 273, 1.5), 8);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Пересчет сухого газа на состав влажного газа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tg</a:t>
            </a:r>
            <a:r>
              <a:rPr lang="en-US" dirty="0"/>
              <a:t>"&gt;</a:t>
            </a:r>
            <a:r>
              <a:rPr lang="ru-RU" dirty="0"/>
              <a:t>температура очищаемого газа&lt;/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M_N2(double </a:t>
            </a:r>
            <a:r>
              <a:rPr lang="en-US" dirty="0" err="1"/>
              <a:t>tg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Math.Round</a:t>
            </a:r>
            <a:r>
              <a:rPr lang="en-US" dirty="0"/>
              <a:t>(17 * (</a:t>
            </a:r>
            <a:r>
              <a:rPr lang="en-US" dirty="0" err="1"/>
              <a:t>Math.Pow</a:t>
            </a:r>
            <a:r>
              <a:rPr lang="en-US" dirty="0"/>
              <a:t>(10, -6)) * (387 / (</a:t>
            </a:r>
            <a:r>
              <a:rPr lang="en-US" dirty="0" err="1"/>
              <a:t>tg</a:t>
            </a:r>
            <a:r>
              <a:rPr lang="en-US" dirty="0"/>
              <a:t> + 273 + 114)) * </a:t>
            </a:r>
            <a:r>
              <a:rPr lang="en-US" dirty="0" err="1"/>
              <a:t>Math.Pow</a:t>
            </a:r>
            <a:r>
              <a:rPr lang="en-US" dirty="0"/>
              <a:t>((</a:t>
            </a:r>
            <a:r>
              <a:rPr lang="en-US" dirty="0" err="1"/>
              <a:t>tg</a:t>
            </a:r>
            <a:r>
              <a:rPr lang="en-US" dirty="0"/>
              <a:t> + 273) / 273, 1.5), 8);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Пересчет сухого газа на состав влажного газа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tg</a:t>
            </a:r>
            <a:r>
              <a:rPr lang="en-US" dirty="0"/>
              <a:t>"&gt;</a:t>
            </a:r>
            <a:r>
              <a:rPr lang="ru-RU" dirty="0"/>
              <a:t>температура очищаемого газа&lt;/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M_SO2(double </a:t>
            </a:r>
            <a:r>
              <a:rPr lang="en-US" dirty="0" err="1"/>
              <a:t>tg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Math.Round</a:t>
            </a:r>
            <a:r>
              <a:rPr lang="en-US" dirty="0"/>
              <a:t>(11.7 * (</a:t>
            </a:r>
            <a:r>
              <a:rPr lang="en-US" dirty="0" err="1"/>
              <a:t>Math.Pow</a:t>
            </a:r>
            <a:r>
              <a:rPr lang="en-US" dirty="0"/>
              <a:t>(10, -6)) * (669 / (</a:t>
            </a:r>
            <a:r>
              <a:rPr lang="en-US" dirty="0" err="1"/>
              <a:t>tg</a:t>
            </a:r>
            <a:r>
              <a:rPr lang="en-US" dirty="0"/>
              <a:t> + 273 + 396)) * </a:t>
            </a:r>
            <a:r>
              <a:rPr lang="en-US" dirty="0" err="1"/>
              <a:t>Math.Pow</a:t>
            </a:r>
            <a:r>
              <a:rPr lang="en-US" dirty="0"/>
              <a:t>((</a:t>
            </a:r>
            <a:r>
              <a:rPr lang="en-US" dirty="0" err="1"/>
              <a:t>tg</a:t>
            </a:r>
            <a:r>
              <a:rPr lang="en-US" dirty="0"/>
              <a:t> + 273) / 273, 1.5), 8);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Пересчет сухого газа на состав влажного газа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tg</a:t>
            </a:r>
            <a:r>
              <a:rPr lang="en-US" dirty="0"/>
              <a:t>"&gt;</a:t>
            </a:r>
            <a:r>
              <a:rPr lang="ru-RU" dirty="0"/>
              <a:t>температура очищаемого газа&lt;/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M_NO2(double </a:t>
            </a:r>
            <a:r>
              <a:rPr lang="en-US" dirty="0" err="1"/>
              <a:t>tg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Math.Round</a:t>
            </a:r>
            <a:r>
              <a:rPr lang="en-US" dirty="0"/>
              <a:t>(28.8 * (</a:t>
            </a:r>
            <a:r>
              <a:rPr lang="en-US" dirty="0" err="1"/>
              <a:t>Math.Pow</a:t>
            </a:r>
            <a:r>
              <a:rPr lang="en-US" dirty="0"/>
              <a:t>(10, -6)) * (464 / (</a:t>
            </a:r>
            <a:r>
              <a:rPr lang="en-US" dirty="0" err="1"/>
              <a:t>tg</a:t>
            </a:r>
            <a:r>
              <a:rPr lang="en-US" dirty="0"/>
              <a:t> + 273 + 191)) * </a:t>
            </a:r>
            <a:r>
              <a:rPr lang="en-US" dirty="0" err="1"/>
              <a:t>Math.Pow</a:t>
            </a:r>
            <a:r>
              <a:rPr lang="en-US" dirty="0"/>
              <a:t>((</a:t>
            </a:r>
            <a:r>
              <a:rPr lang="en-US" dirty="0" err="1"/>
              <a:t>tg</a:t>
            </a:r>
            <a:r>
              <a:rPr lang="en-US" dirty="0"/>
              <a:t> + 273) / 273, 1.5), 8);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Пересчет сухого газа на состав влажного газа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tg</a:t>
            </a:r>
            <a:r>
              <a:rPr lang="en-US" dirty="0"/>
              <a:t>"&gt;</a:t>
            </a:r>
            <a:r>
              <a:rPr lang="ru-RU" dirty="0"/>
              <a:t>температура очищаемого газа&lt;/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M_H2S(double </a:t>
            </a:r>
            <a:r>
              <a:rPr lang="en-US" dirty="0" err="1"/>
              <a:t>tg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Math.Round</a:t>
            </a:r>
            <a:r>
              <a:rPr lang="en-US" dirty="0"/>
              <a:t>(11.6 * (</a:t>
            </a:r>
            <a:r>
              <a:rPr lang="en-US" dirty="0" err="1"/>
              <a:t>Math.Pow</a:t>
            </a:r>
            <a:r>
              <a:rPr lang="en-US" dirty="0"/>
              <a:t>(10, -6)) * (773 / (</a:t>
            </a:r>
            <a:r>
              <a:rPr lang="en-US" dirty="0" err="1"/>
              <a:t>tg</a:t>
            </a:r>
            <a:r>
              <a:rPr lang="en-US" dirty="0"/>
              <a:t> + 273 + 191)) * </a:t>
            </a:r>
            <a:r>
              <a:rPr lang="en-US" dirty="0" err="1"/>
              <a:t>Math.Pow</a:t>
            </a:r>
            <a:r>
              <a:rPr lang="en-US" dirty="0"/>
              <a:t>((</a:t>
            </a:r>
            <a:r>
              <a:rPr lang="en-US" dirty="0" err="1"/>
              <a:t>tg</a:t>
            </a:r>
            <a:r>
              <a:rPr lang="en-US" dirty="0"/>
              <a:t> + 273) / 273, 1.5), 8);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Пересчет сухого газа на состав влажного газа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tg</a:t>
            </a:r>
            <a:r>
              <a:rPr lang="en-US" dirty="0"/>
              <a:t>"&gt;</a:t>
            </a:r>
            <a:r>
              <a:rPr lang="ru-RU" dirty="0"/>
              <a:t>температура очищаемого газа&lt;/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M_H2O(double </a:t>
            </a:r>
            <a:r>
              <a:rPr lang="en-US" dirty="0" err="1"/>
              <a:t>tg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Math.Round</a:t>
            </a:r>
            <a:r>
              <a:rPr lang="en-US" dirty="0"/>
              <a:t>((</a:t>
            </a:r>
            <a:r>
              <a:rPr lang="en-US" dirty="0" err="1"/>
              <a:t>Math.Pow</a:t>
            </a:r>
            <a:r>
              <a:rPr lang="en-US" dirty="0"/>
              <a:t>(10, -6)) * (1234 / (</a:t>
            </a:r>
            <a:r>
              <a:rPr lang="en-US" dirty="0" err="1"/>
              <a:t>tg</a:t>
            </a:r>
            <a:r>
              <a:rPr lang="en-US" dirty="0"/>
              <a:t> + 273 + 961)) * </a:t>
            </a:r>
            <a:r>
              <a:rPr lang="en-US" dirty="0" err="1"/>
              <a:t>Math.Pow</a:t>
            </a:r>
            <a:r>
              <a:rPr lang="en-US" dirty="0"/>
              <a:t>((</a:t>
            </a:r>
            <a:r>
              <a:rPr lang="en-US" dirty="0" err="1"/>
              <a:t>tg</a:t>
            </a:r>
            <a:r>
              <a:rPr lang="en-US" dirty="0"/>
              <a:t> + 273) / 273, 1.5), 9);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Динамическая вязкость газа при рабочих условиях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name="k"&gt;</a:t>
            </a:r>
            <a:r>
              <a:rPr lang="ru-RU" dirty="0"/>
              <a:t>Коэффициент для пересчета сухого газа на состав влажного газа&lt;/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xco</a:t>
            </a:r>
            <a:r>
              <a:rPr lang="en-US" dirty="0"/>
              <a:t>"&gt;</a:t>
            </a:r>
            <a:r>
              <a:rPr lang="ru-RU" dirty="0"/>
              <a:t>состав газа по компонентам Х(</a:t>
            </a:r>
            <a:r>
              <a:rPr lang="en-US" dirty="0"/>
              <a:t>CO)&lt;/param&gt;</a:t>
            </a:r>
          </a:p>
          <a:p>
            <a:r>
              <a:rPr lang="en-US" dirty="0"/>
              <a:t>        /// &lt;param name="xco2"&gt;</a:t>
            </a:r>
            <a:r>
              <a:rPr lang="ru-RU" dirty="0"/>
              <a:t>состав газа по компонентам Х(</a:t>
            </a:r>
            <a:r>
              <a:rPr lang="en-US" dirty="0"/>
              <a:t>CO2)&lt;/param&gt;</a:t>
            </a:r>
          </a:p>
          <a:p>
            <a:r>
              <a:rPr lang="en-US" dirty="0"/>
              <a:t>        /// &lt;param name="xo2"&gt;</a:t>
            </a:r>
            <a:r>
              <a:rPr lang="ru-RU" dirty="0"/>
              <a:t>состав газа по компонентам  Х(О2)&lt;/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name="xn2"&gt;</a:t>
            </a:r>
            <a:r>
              <a:rPr lang="ru-RU" dirty="0"/>
              <a:t>состав газа по компонентам Х(</a:t>
            </a:r>
            <a:r>
              <a:rPr lang="en-US" dirty="0"/>
              <a:t>N2)&lt;/param&gt;</a:t>
            </a:r>
          </a:p>
          <a:p>
            <a:r>
              <a:rPr lang="en-US" dirty="0"/>
              <a:t>        /// &lt;param name="xso2"&gt;</a:t>
            </a:r>
            <a:r>
              <a:rPr lang="ru-RU" dirty="0"/>
              <a:t>состав газа по компонентам Х(</a:t>
            </a:r>
            <a:r>
              <a:rPr lang="en-US" dirty="0"/>
              <a:t>SO2)&lt;/param&gt;</a:t>
            </a:r>
          </a:p>
          <a:p>
            <a:r>
              <a:rPr lang="en-US" dirty="0"/>
              <a:t>        /// &lt;param name="xno2"&gt;</a:t>
            </a:r>
            <a:r>
              <a:rPr lang="ru-RU" dirty="0"/>
              <a:t>состав газа по компонентам Х(</a:t>
            </a:r>
            <a:r>
              <a:rPr lang="en-US" dirty="0"/>
              <a:t>NO2)&lt;/param&gt;</a:t>
            </a:r>
          </a:p>
          <a:p>
            <a:r>
              <a:rPr lang="en-US" dirty="0"/>
              <a:t>        /// &lt;param name="xh2s"&gt;</a:t>
            </a:r>
            <a:r>
              <a:rPr lang="ru-RU" dirty="0"/>
              <a:t>состав газа по компонентам Х(</a:t>
            </a:r>
            <a:r>
              <a:rPr lang="en-US" dirty="0"/>
              <a:t>H2S)&lt;/param&gt;</a:t>
            </a:r>
          </a:p>
          <a:p>
            <a:r>
              <a:rPr lang="en-US" dirty="0"/>
              <a:t>        /// &lt;param name="xh2o"&gt;</a:t>
            </a:r>
            <a:r>
              <a:rPr lang="ru-RU" dirty="0"/>
              <a:t>состав газа по компонентам Х(</a:t>
            </a:r>
            <a:r>
              <a:rPr lang="en-US" dirty="0"/>
              <a:t>H2O)&lt;/param&gt;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m_co</a:t>
            </a:r>
            <a:r>
              <a:rPr lang="en-US" dirty="0"/>
              <a:t>"&gt;</a:t>
            </a:r>
            <a:r>
              <a:rPr lang="ru-RU" dirty="0"/>
              <a:t>Пересчет сухого газа на состав влажного газа&lt;/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name="m_co2"&gt;</a:t>
            </a:r>
            <a:r>
              <a:rPr lang="ru-RU" dirty="0"/>
              <a:t>Пересчет сухого газа на состав влажного газа&lt;/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name="m_o2"&gt;</a:t>
            </a:r>
            <a:r>
              <a:rPr lang="ru-RU" dirty="0"/>
              <a:t>Пересчет сухого газа на состав влажного газа&lt;/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name="m_n2"&gt;</a:t>
            </a:r>
            <a:r>
              <a:rPr lang="ru-RU" dirty="0"/>
              <a:t>Пересчет сухого газа на состав влажного газа&lt;/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name="m_so2"&gt;</a:t>
            </a:r>
            <a:r>
              <a:rPr lang="ru-RU" dirty="0"/>
              <a:t>Пересчет сухого газа на состав влажного газа&lt;/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name="m_no2"&gt;</a:t>
            </a:r>
            <a:r>
              <a:rPr lang="ru-RU" dirty="0"/>
              <a:t>Пересчет сухого газа на состав влажного газа&lt;/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name="m_h2s"&gt;</a:t>
            </a:r>
            <a:r>
              <a:rPr lang="ru-RU" dirty="0"/>
              <a:t>Пересчет сухого газа на состав влажного газа&lt;/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name="m_h2o"&gt;</a:t>
            </a:r>
            <a:r>
              <a:rPr lang="ru-RU" dirty="0"/>
              <a:t>Пересчет сухого газа на состав влажного газа&lt;/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DINVZ(double k, double </a:t>
            </a:r>
            <a:r>
              <a:rPr lang="en-US" dirty="0" err="1"/>
              <a:t>xco</a:t>
            </a:r>
            <a:r>
              <a:rPr lang="en-US" dirty="0"/>
              <a:t>, double xco2, double xo2, double xn2, double xso2, double xno2, double xh2s, double xh2o,</a:t>
            </a:r>
          </a:p>
          <a:p>
            <a:r>
              <a:rPr lang="en-US" dirty="0"/>
              <a:t>            double </a:t>
            </a:r>
            <a:r>
              <a:rPr lang="en-US" dirty="0" err="1"/>
              <a:t>m_co</a:t>
            </a:r>
            <a:r>
              <a:rPr lang="en-US" dirty="0"/>
              <a:t>, double m_co2, double m_o2, double m_n2, double m_so2, double m_no2, double m_h2s, double m_h2o)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Math.Round</a:t>
            </a:r>
            <a:r>
              <a:rPr lang="en-US" dirty="0"/>
              <a:t>((k * </a:t>
            </a:r>
            <a:r>
              <a:rPr lang="en-US" dirty="0" err="1"/>
              <a:t>xco</a:t>
            </a:r>
            <a:r>
              <a:rPr lang="en-US" dirty="0"/>
              <a:t> * </a:t>
            </a:r>
            <a:r>
              <a:rPr lang="en-US" dirty="0" err="1"/>
              <a:t>m_co</a:t>
            </a:r>
            <a:r>
              <a:rPr lang="en-US" dirty="0"/>
              <a:t>) + (k * xco2 * m_co2) + (k * xo2 * m_o2) + (k * xn2 * m_n2) + (k * xso2 * m_so2) + (k * xno2 * m_no2) + (k * xh2s * m_h2s) + (k * xh2o * m_h2o), 8);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Расход влажного газа при рабочих условиях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vnorm</a:t>
            </a:r>
            <a:r>
              <a:rPr lang="en-US" dirty="0"/>
              <a:t>"&gt;</a:t>
            </a:r>
            <a:r>
              <a:rPr lang="ru-RU" dirty="0"/>
              <a:t>объемный расход сухого газа при нормальных условиях&lt;/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xg</a:t>
            </a:r>
            <a:r>
              <a:rPr lang="en-US" dirty="0"/>
              <a:t>"&gt;</a:t>
            </a:r>
            <a:r>
              <a:rPr lang="ru-RU" dirty="0"/>
              <a:t>влажность очищаемого газа&lt;/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name="beta"&gt;</a:t>
            </a:r>
            <a:r>
              <a:rPr lang="ru-RU" dirty="0"/>
              <a:t>Поправочный коэффициент </a:t>
            </a:r>
            <a:r>
              <a:rPr lang="en-US" dirty="0"/>
              <a:t>BETA&lt;/param&gt;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VG(double </a:t>
            </a:r>
            <a:r>
              <a:rPr lang="en-US" dirty="0" err="1"/>
              <a:t>vnorm</a:t>
            </a:r>
            <a:r>
              <a:rPr lang="en-US" dirty="0"/>
              <a:t>, double </a:t>
            </a:r>
            <a:r>
              <a:rPr lang="en-US" dirty="0" err="1"/>
              <a:t>xg</a:t>
            </a:r>
            <a:r>
              <a:rPr lang="en-US" dirty="0"/>
              <a:t>, double beta)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vnorm</a:t>
            </a:r>
            <a:r>
              <a:rPr lang="en-US" dirty="0"/>
              <a:t> * beta * (1 + (</a:t>
            </a:r>
            <a:r>
              <a:rPr lang="en-US" dirty="0" err="1"/>
              <a:t>xg</a:t>
            </a:r>
            <a:r>
              <a:rPr lang="en-US" dirty="0"/>
              <a:t> / 0.804)), 2);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Общая площадь проходного сечения циклонов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name="vg"&gt;</a:t>
            </a:r>
            <a:r>
              <a:rPr lang="ru-RU" dirty="0"/>
              <a:t>Расход влажного газа при рабочих условиях&lt;/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wopt</a:t>
            </a:r>
            <a:r>
              <a:rPr lang="en-US" dirty="0"/>
              <a:t>"&gt;</a:t>
            </a:r>
            <a:r>
              <a:rPr lang="ru-RU" dirty="0"/>
              <a:t>оптимальная скорость газа в циклоне&lt;/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SCIK(double vg, double </a:t>
            </a:r>
            <a:r>
              <a:rPr lang="en-US" dirty="0" err="1"/>
              <a:t>wopt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Math.Round</a:t>
            </a:r>
            <a:r>
              <a:rPr lang="en-US" dirty="0"/>
              <a:t>(vg / </a:t>
            </a:r>
            <a:r>
              <a:rPr lang="en-US" dirty="0" err="1"/>
              <a:t>wopt</a:t>
            </a:r>
            <a:r>
              <a:rPr lang="en-US" dirty="0"/>
              <a:t>, 2);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Расчетный диаметр одиночного циклона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nc</a:t>
            </a:r>
            <a:r>
              <a:rPr lang="en-US" dirty="0"/>
              <a:t>"&gt;</a:t>
            </a:r>
            <a:r>
              <a:rPr lang="ru-RU" dirty="0"/>
              <a:t>количество единичных циклонов в группе&lt;/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scik</a:t>
            </a:r>
            <a:r>
              <a:rPr lang="en-US" dirty="0"/>
              <a:t>"&gt;</a:t>
            </a:r>
            <a:r>
              <a:rPr lang="ru-RU" dirty="0"/>
              <a:t>Общая площадь проходного сечения циклонов&lt;/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DC(double </a:t>
            </a:r>
            <a:r>
              <a:rPr lang="en-US" dirty="0" err="1"/>
              <a:t>nc</a:t>
            </a:r>
            <a:r>
              <a:rPr lang="en-US" dirty="0"/>
              <a:t>, double </a:t>
            </a:r>
            <a:r>
              <a:rPr lang="en-US" dirty="0" err="1"/>
              <a:t>scik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//=10^(3)*(</a:t>
            </a:r>
            <a:r>
              <a:rPr lang="ru-RU" dirty="0"/>
              <a:t>КОРЕНЬ(</a:t>
            </a:r>
            <a:r>
              <a:rPr lang="en-US" dirty="0"/>
              <a:t>B39/(0,758*B25)))</a:t>
            </a:r>
          </a:p>
          <a:p>
            <a:r>
              <a:rPr lang="en-US" dirty="0"/>
              <a:t>            return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Math.Pow</a:t>
            </a:r>
            <a:r>
              <a:rPr lang="en-US" dirty="0"/>
              <a:t>(10, 3) * 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scik</a:t>
            </a:r>
            <a:r>
              <a:rPr lang="en-US" dirty="0"/>
              <a:t> / (0.758 * </a:t>
            </a:r>
            <a:r>
              <a:rPr lang="en-US" dirty="0" err="1"/>
              <a:t>nc</a:t>
            </a:r>
            <a:r>
              <a:rPr lang="en-US" dirty="0"/>
              <a:t>)));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Расчетная скорость газа в циклоне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nc</a:t>
            </a:r>
            <a:r>
              <a:rPr lang="en-US" dirty="0"/>
              <a:t>"&gt;</a:t>
            </a:r>
            <a:r>
              <a:rPr lang="ru-RU" dirty="0"/>
              <a:t>количество единичных циклонов в группе&lt;/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name="vg"&gt;</a:t>
            </a:r>
            <a:r>
              <a:rPr lang="ru-RU" dirty="0"/>
              <a:t>Расход влажного газа при рабочих условиях&lt;/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name="ds"&gt;</a:t>
            </a:r>
            <a:r>
              <a:rPr lang="ru-RU" dirty="0"/>
              <a:t>Диаметр циклона из стандартного ряда&lt;/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WG(double </a:t>
            </a:r>
            <a:r>
              <a:rPr lang="en-US" dirty="0" err="1"/>
              <a:t>nc</a:t>
            </a:r>
            <a:r>
              <a:rPr lang="en-US" dirty="0"/>
              <a:t>, double vg, double ds)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//=B38/(0,785*B25*10^(-6)*B41*B41)</a:t>
            </a:r>
          </a:p>
          <a:p>
            <a:r>
              <a:rPr lang="en-US" dirty="0"/>
              <a:t>            return </a:t>
            </a:r>
            <a:r>
              <a:rPr lang="en-US" dirty="0" err="1"/>
              <a:t>Math.Round</a:t>
            </a:r>
            <a:r>
              <a:rPr lang="en-US" dirty="0"/>
              <a:t>(vg / (0.785 * </a:t>
            </a:r>
            <a:r>
              <a:rPr lang="en-US" dirty="0" err="1"/>
              <a:t>nc</a:t>
            </a:r>
            <a:r>
              <a:rPr lang="en-US" dirty="0"/>
              <a:t> * </a:t>
            </a:r>
            <a:r>
              <a:rPr lang="en-US" dirty="0" err="1"/>
              <a:t>Math.Pow</a:t>
            </a:r>
            <a:r>
              <a:rPr lang="en-US" dirty="0"/>
              <a:t>(10, -6) * ds * ds), 3);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Отличие расчетной скорости от оптимальной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wopt</a:t>
            </a:r>
            <a:r>
              <a:rPr lang="en-US" dirty="0"/>
              <a:t>"&gt;</a:t>
            </a:r>
            <a:r>
              <a:rPr lang="ru-RU" dirty="0"/>
              <a:t>оптимальная скорость газа в циклоне&lt;/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wg</a:t>
            </a:r>
            <a:r>
              <a:rPr lang="en-US" dirty="0"/>
              <a:t>"&gt;</a:t>
            </a:r>
            <a:r>
              <a:rPr lang="ru-RU" dirty="0"/>
              <a:t>Расчетная скорость газа в циклоне&lt;/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DW(double </a:t>
            </a:r>
            <a:r>
              <a:rPr lang="en-US" dirty="0" err="1"/>
              <a:t>wopt</a:t>
            </a:r>
            <a:r>
              <a:rPr lang="en-US" dirty="0"/>
              <a:t>, double </a:t>
            </a:r>
            <a:r>
              <a:rPr lang="en-US" dirty="0" err="1"/>
              <a:t>wg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Math.Round</a:t>
            </a:r>
            <a:r>
              <a:rPr lang="en-US" dirty="0"/>
              <a:t>((</a:t>
            </a:r>
            <a:r>
              <a:rPr lang="en-US" dirty="0" err="1"/>
              <a:t>wg</a:t>
            </a:r>
            <a:r>
              <a:rPr lang="en-US" dirty="0"/>
              <a:t> - </a:t>
            </a:r>
            <a:r>
              <a:rPr lang="en-US" dirty="0" err="1"/>
              <a:t>wopt</a:t>
            </a:r>
            <a:r>
              <a:rPr lang="en-US" dirty="0"/>
              <a:t>) * 100 / </a:t>
            </a:r>
            <a:r>
              <a:rPr lang="en-US" dirty="0" err="1"/>
              <a:t>wopt</a:t>
            </a:r>
            <a:r>
              <a:rPr lang="en-US" dirty="0"/>
              <a:t>, 2);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Коэффициент гидравлического сопротивления циклона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kgc</a:t>
            </a:r>
            <a:r>
              <a:rPr lang="en-US" dirty="0"/>
              <a:t>"&gt;</a:t>
            </a:r>
            <a:r>
              <a:rPr lang="ru-RU" dirty="0"/>
              <a:t>коэффициент гидравлического сопротивления циклона 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name="k1"&gt;</a:t>
            </a:r>
            <a:r>
              <a:rPr lang="ru-RU" dirty="0"/>
              <a:t>коэффициент, учитывающий отличие диаметра циклона&lt;/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name="k2"&gt;</a:t>
            </a:r>
            <a:r>
              <a:rPr lang="ru-RU" dirty="0"/>
              <a:t>поправка на влияние запыленности газа&lt;/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name="k3"&gt;</a:t>
            </a:r>
            <a:r>
              <a:rPr lang="ru-RU" dirty="0"/>
              <a:t>поправка на влияние групповой компоновки циклонов&lt;/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KSIC(double </a:t>
            </a:r>
            <a:r>
              <a:rPr lang="en-US" dirty="0" err="1"/>
              <a:t>kgc</a:t>
            </a:r>
            <a:r>
              <a:rPr lang="en-US" dirty="0"/>
              <a:t>, double k1, double k2, double k3)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kgc</a:t>
            </a:r>
            <a:r>
              <a:rPr lang="en-US" dirty="0"/>
              <a:t> * k1 * k2 + k3;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Гидравлическое сопротивление циклона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wdrab</a:t>
            </a:r>
            <a:r>
              <a:rPr lang="en-US" dirty="0"/>
              <a:t>"&gt;</a:t>
            </a:r>
            <a:r>
              <a:rPr lang="ru-RU" dirty="0"/>
              <a:t>Плотность влажного газа при рабочих условиях&lt;/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wg</a:t>
            </a:r>
            <a:r>
              <a:rPr lang="en-US" dirty="0"/>
              <a:t>"&gt;</a:t>
            </a:r>
            <a:r>
              <a:rPr lang="ru-RU" dirty="0"/>
              <a:t>Расчетная скорость газа в циклоне&lt;/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ksic</a:t>
            </a:r>
            <a:r>
              <a:rPr lang="en-US" dirty="0"/>
              <a:t>"&gt;</a:t>
            </a:r>
            <a:r>
              <a:rPr lang="ru-RU" dirty="0"/>
              <a:t>Коэффициент гидравлического сопротивления циклона&lt;/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DP(double </a:t>
            </a:r>
            <a:r>
              <a:rPr lang="en-US" dirty="0" err="1"/>
              <a:t>wdrab</a:t>
            </a:r>
            <a:r>
              <a:rPr lang="en-US" dirty="0"/>
              <a:t>, double </a:t>
            </a:r>
            <a:r>
              <a:rPr lang="en-US" dirty="0" err="1"/>
              <a:t>wg</a:t>
            </a:r>
            <a:r>
              <a:rPr lang="en-US" dirty="0"/>
              <a:t>, double </a:t>
            </a:r>
            <a:r>
              <a:rPr lang="en-US" dirty="0" err="1"/>
              <a:t>ksic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ksic</a:t>
            </a:r>
            <a:r>
              <a:rPr lang="en-US" dirty="0"/>
              <a:t> * </a:t>
            </a:r>
            <a:r>
              <a:rPr lang="en-US" dirty="0" err="1"/>
              <a:t>wdrab</a:t>
            </a:r>
            <a:r>
              <a:rPr lang="en-US" dirty="0"/>
              <a:t> * </a:t>
            </a:r>
            <a:r>
              <a:rPr lang="en-US" dirty="0" err="1"/>
              <a:t>wg</a:t>
            </a:r>
            <a:r>
              <a:rPr lang="en-US" dirty="0"/>
              <a:t> * </a:t>
            </a:r>
            <a:r>
              <a:rPr lang="en-US" dirty="0" err="1"/>
              <a:t>wg</a:t>
            </a:r>
            <a:r>
              <a:rPr lang="en-US" dirty="0"/>
              <a:t> / 2);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Коэффициент КР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name="drab"&gt;</a:t>
            </a:r>
            <a:r>
              <a:rPr lang="ru-RU" dirty="0"/>
              <a:t>Плотность сухого газа при рабочих условиях&lt;/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dp</a:t>
            </a:r>
            <a:r>
              <a:rPr lang="en-US" dirty="0"/>
              <a:t>"&gt;</a:t>
            </a:r>
            <a:r>
              <a:rPr lang="ru-RU" dirty="0"/>
              <a:t>Гидравлическое сопротивление циклона&lt;/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KP(double drab, double </a:t>
            </a:r>
            <a:r>
              <a:rPr lang="en-US" dirty="0" err="1"/>
              <a:t>dp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dp</a:t>
            </a:r>
            <a:r>
              <a:rPr lang="en-US" dirty="0"/>
              <a:t> / drab);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/// &lt;summary&gt;</a:t>
            </a:r>
          </a:p>
          <a:p>
            <a:r>
              <a:rPr lang="en-US" dirty="0"/>
              <a:t>        /// </a:t>
            </a:r>
            <a:r>
              <a:rPr lang="ru-RU" dirty="0"/>
              <a:t>Минимальный размер частиц</a:t>
            </a:r>
          </a:p>
          <a:p>
            <a:r>
              <a:rPr lang="ru-RU" dirty="0"/>
              <a:t>        /// &lt;/</a:t>
            </a:r>
            <a:r>
              <a:rPr lang="en-US" dirty="0"/>
              <a:t>summary&gt;</a:t>
            </a:r>
          </a:p>
          <a:p>
            <a:r>
              <a:rPr lang="en-US" dirty="0"/>
              <a:t>        /// &lt;param name="dm"&gt;</a:t>
            </a:r>
            <a:r>
              <a:rPr lang="ru-RU" dirty="0"/>
              <a:t>средний медианный размер частиц пыли, теоретически улавливаемых на 50&lt;/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wdrab</a:t>
            </a:r>
            <a:r>
              <a:rPr lang="en-US" dirty="0"/>
              <a:t>"&gt;</a:t>
            </a:r>
            <a:r>
              <a:rPr lang="ru-RU" dirty="0"/>
              <a:t>Плотность влажного газа при рабочих условиях&lt;/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dinvz</a:t>
            </a:r>
            <a:r>
              <a:rPr lang="en-US" dirty="0"/>
              <a:t>"&gt;</a:t>
            </a:r>
            <a:r>
              <a:rPr lang="ru-RU" dirty="0"/>
              <a:t>Динамическая вязкость газа при рабочих условиях&lt;/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name="ds"&gt;</a:t>
            </a:r>
            <a:r>
              <a:rPr lang="ru-RU" dirty="0"/>
              <a:t>Диаметр циклона из стандартного ряда&lt;/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&lt;param name="</a:t>
            </a:r>
            <a:r>
              <a:rPr lang="en-US" dirty="0" err="1"/>
              <a:t>wg</a:t>
            </a:r>
            <a:r>
              <a:rPr lang="en-US" dirty="0"/>
              <a:t>"&gt;</a:t>
            </a:r>
            <a:r>
              <a:rPr lang="ru-RU" dirty="0"/>
              <a:t>Расчетная скорость газа в циклоне&lt;/</a:t>
            </a:r>
            <a:r>
              <a:rPr lang="en-US" dirty="0"/>
              <a:t>param&gt;</a:t>
            </a:r>
          </a:p>
          <a:p>
            <a:r>
              <a:rPr lang="en-US" dirty="0"/>
              <a:t>        /// &lt;returns&gt;&lt;/returns&gt;</a:t>
            </a:r>
          </a:p>
          <a:p>
            <a:r>
              <a:rPr lang="en-US" dirty="0"/>
              <a:t>        public static double DMIN(double dm, double </a:t>
            </a:r>
            <a:r>
              <a:rPr lang="en-US" dirty="0" err="1"/>
              <a:t>wdrab</a:t>
            </a:r>
            <a:r>
              <a:rPr lang="en-US" dirty="0"/>
              <a:t>, double </a:t>
            </a:r>
            <a:r>
              <a:rPr lang="en-US" dirty="0" err="1"/>
              <a:t>dinvz</a:t>
            </a:r>
            <a:r>
              <a:rPr lang="en-US" dirty="0"/>
              <a:t>, double ds, double </a:t>
            </a:r>
            <a:r>
              <a:rPr lang="en-US" dirty="0" err="1"/>
              <a:t>wg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//=B24*34,97*(10^(3))*(</a:t>
            </a:r>
            <a:r>
              <a:rPr lang="ru-RU" dirty="0"/>
              <a:t>КОРЕНЬ((10^(-3)*(</a:t>
            </a:r>
            <a:r>
              <a:rPr lang="en-US" dirty="0"/>
              <a:t>B41*B37))/(B36*B42)))</a:t>
            </a:r>
          </a:p>
          <a:p>
            <a:r>
              <a:rPr lang="en-US" dirty="0"/>
              <a:t>            return </a:t>
            </a:r>
            <a:r>
              <a:rPr lang="en-US" dirty="0" err="1"/>
              <a:t>Math.Round</a:t>
            </a:r>
            <a:r>
              <a:rPr lang="en-US" dirty="0"/>
              <a:t>(dm * 34.97 * 1000 * </a:t>
            </a:r>
            <a:r>
              <a:rPr lang="en-US" dirty="0" err="1"/>
              <a:t>Math.Sqrt</a:t>
            </a:r>
            <a:r>
              <a:rPr lang="en-US" dirty="0"/>
              <a:t>(0.001 * ds * </a:t>
            </a:r>
            <a:r>
              <a:rPr lang="en-US" dirty="0" err="1"/>
              <a:t>dinvz</a:t>
            </a:r>
            <a:r>
              <a:rPr lang="en-US" dirty="0"/>
              <a:t> / (</a:t>
            </a:r>
            <a:r>
              <a:rPr lang="en-US" dirty="0" err="1"/>
              <a:t>wdrab</a:t>
            </a:r>
            <a:r>
              <a:rPr lang="en-US" dirty="0"/>
              <a:t> * </a:t>
            </a:r>
            <a:r>
              <a:rPr lang="en-US" dirty="0" err="1"/>
              <a:t>wg</a:t>
            </a:r>
            <a:r>
              <a:rPr lang="en-US" dirty="0"/>
              <a:t>)), 2);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public static void SOLVE()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/*------------------------------------------------------------------------------------------</a:t>
            </a:r>
          </a:p>
          <a:p>
            <a:r>
              <a:rPr lang="en-US" dirty="0"/>
              <a:t>                                    </a:t>
            </a:r>
            <a:r>
              <a:rPr lang="ru-RU" dirty="0"/>
              <a:t>ТУТ РАССЧЕТЫ                        */</a:t>
            </a:r>
          </a:p>
          <a:p>
            <a:r>
              <a:rPr lang="ru-RU" dirty="0"/>
              <a:t>            </a:t>
            </a:r>
            <a:r>
              <a:rPr lang="en-US" dirty="0"/>
              <a:t>KD = K(XG);</a:t>
            </a:r>
          </a:p>
          <a:p>
            <a:r>
              <a:rPr lang="en-US" dirty="0"/>
              <a:t>            BETAD = BETA(PB, PG, TG);</a:t>
            </a:r>
          </a:p>
          <a:p>
            <a:r>
              <a:rPr lang="en-US" dirty="0"/>
              <a:t>            DNORMD = DNORM(XCO, XCO2, XO2, XN2, XSO2, XNO2, XH2S);</a:t>
            </a:r>
          </a:p>
          <a:p>
            <a:r>
              <a:rPr lang="en-US" dirty="0"/>
              <a:t>            DRABD = DRAB(BETAD, DNORMD);</a:t>
            </a:r>
          </a:p>
          <a:p>
            <a:r>
              <a:rPr lang="en-US" dirty="0"/>
              <a:t>            WDRABD = WDRAB(XG, BETAD, DNORMD);</a:t>
            </a:r>
          </a:p>
          <a:p>
            <a:r>
              <a:rPr lang="en-US" dirty="0"/>
              <a:t>            //--------------------------------------------------------</a:t>
            </a:r>
          </a:p>
          <a:p>
            <a:r>
              <a:rPr lang="en-US" dirty="0"/>
              <a:t>            M_COD = M_CO(TG);</a:t>
            </a:r>
          </a:p>
          <a:p>
            <a:r>
              <a:rPr lang="en-US" dirty="0"/>
              <a:t>            M_CO2D = M_CO2(TG);</a:t>
            </a:r>
          </a:p>
          <a:p>
            <a:r>
              <a:rPr lang="en-US" dirty="0"/>
              <a:t>            M_O2D = M_O2(TG);</a:t>
            </a:r>
          </a:p>
          <a:p>
            <a:r>
              <a:rPr lang="en-US" dirty="0"/>
              <a:t>            M_N2D = M_N2(TG);</a:t>
            </a:r>
          </a:p>
          <a:p>
            <a:r>
              <a:rPr lang="en-US" dirty="0"/>
              <a:t>            M_SO2D = M_SO2(TG);</a:t>
            </a:r>
          </a:p>
          <a:p>
            <a:r>
              <a:rPr lang="en-US" dirty="0"/>
              <a:t>            M_NO2D = M_NO2(TG);</a:t>
            </a:r>
          </a:p>
          <a:p>
            <a:r>
              <a:rPr lang="en-US" dirty="0"/>
              <a:t>            M_H2SD = M_H2S(TG);</a:t>
            </a:r>
          </a:p>
          <a:p>
            <a:r>
              <a:rPr lang="en-US" dirty="0"/>
              <a:t>            M_H2OD = M_H2O(TG);</a:t>
            </a:r>
          </a:p>
          <a:p>
            <a:r>
              <a:rPr lang="en-US" dirty="0"/>
              <a:t>            //--------------------------------------------------------</a:t>
            </a:r>
          </a:p>
          <a:p>
            <a:r>
              <a:rPr lang="en-US" dirty="0"/>
              <a:t>            DINVZD = DINVZ(KD, XCO, XCO2, XO2,</a:t>
            </a:r>
          </a:p>
          <a:p>
            <a:r>
              <a:rPr lang="en-US" dirty="0"/>
              <a:t>                XN2, XSO2, XNO2, XH2S, XH2O,</a:t>
            </a:r>
          </a:p>
          <a:p>
            <a:r>
              <a:rPr lang="en-US" dirty="0"/>
              <a:t>                M_COD, M_CO2D, M_O2D, M_N2D, M_SO2D,</a:t>
            </a:r>
          </a:p>
          <a:p>
            <a:r>
              <a:rPr lang="en-US" dirty="0"/>
              <a:t>                M_NO2D, M_H2SD, M_H2OD);</a:t>
            </a:r>
          </a:p>
          <a:p>
            <a:r>
              <a:rPr lang="en-US" dirty="0"/>
              <a:t>            VGD = VG(VNORM, XG, BETAD);</a:t>
            </a:r>
          </a:p>
          <a:p>
            <a:r>
              <a:rPr lang="en-US" dirty="0"/>
              <a:t>            SCIKD = SCIK(VGD, WOPT);</a:t>
            </a:r>
          </a:p>
          <a:p>
            <a:r>
              <a:rPr lang="en-US" dirty="0"/>
              <a:t>            DCD = DC(NC, SCIKD);</a:t>
            </a:r>
          </a:p>
          <a:p>
            <a:r>
              <a:rPr lang="en-US" dirty="0"/>
              <a:t>            WGD = WG(NC, VGD, DSD);</a:t>
            </a:r>
          </a:p>
          <a:p>
            <a:r>
              <a:rPr lang="en-US" dirty="0"/>
              <a:t>            DWD = DW(WOPT, WGD);</a:t>
            </a:r>
          </a:p>
          <a:p>
            <a:r>
              <a:rPr lang="en-US" dirty="0"/>
              <a:t>            KSICD = KSIC(KGC, K1, K2, K3);</a:t>
            </a:r>
          </a:p>
          <a:p>
            <a:r>
              <a:rPr lang="en-US" dirty="0"/>
              <a:t>            DPD = DP(WDRABD, WGD, KSICD);</a:t>
            </a:r>
          </a:p>
          <a:p>
            <a:r>
              <a:rPr lang="en-US" dirty="0"/>
              <a:t>            KPD = KP(DRABD, DPD);</a:t>
            </a:r>
          </a:p>
          <a:p>
            <a:r>
              <a:rPr lang="en-US" dirty="0"/>
              <a:t>            DMIND = DMIN(DM, WDRABD, DINVZD, DSD, WGD);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FFF93-2D8E-4B82-8509-33CFF715CCC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13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System;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Microsoft.VisualStudio.TestTools.UnitTesting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Dust.Tests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TestClass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TestFormulas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TestBETA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pb = 101;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130;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0.777;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Dust.Core.Formulas.BETA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(pb,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TestDNORM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xco2 = 0.13;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xo2 = 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xn2 = 0.79;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xso2 = 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xno2 = 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xh2s = 0.11;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1.413;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Dust.Core.Formulas.DNORM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xco2, xo2, xn2, xso2, xno2, xh2s);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TestDRAB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beta = 0.777;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dnorm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1.413;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1.098;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Dust.Core.Formulas.DRAB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(beta,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dnorm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TestWDRAB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0.013;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beta = 0.777;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dnorm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1.413;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1.09;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Dust.Core.Formulas.WDRAB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beta,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dnorm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0.013;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0.984;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Dust.Core.Formulas.K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TestM_CO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130;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2.208E-05;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Dust.Core.Formulas.M_CO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TestM_CO2()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130;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2.153E-05;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Dust.Core.Formulas.M_CO2(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TestM_O2()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130;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2.768E-05;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Dust.Core.Formulas.M_O2(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TestM_N2()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130;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2.282E-05;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Dust.Core.Formulas.M_N2(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TestM_SO2()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130;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1.757E-05;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Dust.Core.Formulas.M_SO2(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TestM_NO2()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130;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4.035E-05;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Dust.Core.Formulas.M_NO2(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TestM_H2S()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130;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2.707E-05;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Dust.Core.Formulas.M_H2S(tg);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TestM_H2O()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130;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1.623E-06;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Dust.Core.Formulas.M_H2O(tg);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TestM_DINVZ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k = 0.984;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xco2 = 0.13;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xo2 = 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xn2 = 0.79;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xso2 = 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xno2 = 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xh2s = 0.11;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xh2o = 15;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2.208E-05;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m_co2 = 2.153E-05;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m_o2 = 2.768E-05;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m_n2 = 2.282E-05;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m_so2 = 1.757E-05;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m_no2 = 4.035E-05;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m_h2s = 2.707E-05;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m_h2o = 1.623E-06;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4.738E-05;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Dust.Core.Formulas.DINVZ(k, xco, xco2, xo2, xn2, xso2, xno2, xh2s, xh2o, m_co, m_co2, m_o2, m_n2, m_so2, m_no2, m_h2s, m_h2o);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TestM_VG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vnorm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16;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0.013;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beta = 0.777;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12.64;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Dust.Core.Formulas.VG(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vnorm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beta);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0.01,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TestM_SCIK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vg = 12.63;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wopt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1.7;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7.43;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Dust.Core.Formulas.SCIK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(vg,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wopt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TestM_DC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6;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7.43;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1278;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Dust.Core.Formulas.DC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TestWG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6;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vg = 12.63;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ds = 1200;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1.863;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Dust.Core.Formulas.WG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vg, ds);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0.001,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wopt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1.7;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1.863;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9.60;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Dust.Core.Formulas.DW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wopt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0.01,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TestKSIC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kgc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1050;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k1 = 1;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k2 = 0.93;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k3 = 60;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1036.5;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Dust.Core.Formulas.KSIC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kgc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k1, k2, k3);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wdrab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1.091;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1.863;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ksic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1036.5;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1962;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Dust.Core.Formulas.DP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wdrab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ksic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TestKP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drab = 1.098;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1962;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1787;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Dust.Core.Formulas.KP(drab,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TestMethod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TestDMIN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//arrange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dm = 1.94;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wdrab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1.091;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dinvz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4.738E-05;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ds = 1200;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1.863;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 = 358.85;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//act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result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Dust.Core.Formulas.DMIN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(dm,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wdrab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dinvz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ds,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//assert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0.05, "Не правильно");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FFF93-2D8E-4B82-8509-33CFF715CCC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80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FFF93-2D8E-4B82-8509-33CFF715CCC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14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FFF93-2D8E-4B82-8509-33CFF715CCC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168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FFF93-2D8E-4B82-8509-33CFF715CCC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15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FFF93-2D8E-4B82-8509-33CFF715CCC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856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FFF93-2D8E-4B82-8509-33CFF715CCC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74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6641FF-ED2F-4436-B1B6-E6F7959ECD35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76FB95-3054-49C9-9B5C-2095C85E7A39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1405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41FF-ED2F-4436-B1B6-E6F7959ECD35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FB95-3054-49C9-9B5C-2095C85E7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59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41FF-ED2F-4436-B1B6-E6F7959ECD35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FB95-3054-49C9-9B5C-2095C85E7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7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41FF-ED2F-4436-B1B6-E6F7959ECD35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FB95-3054-49C9-9B5C-2095C85E7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67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6641FF-ED2F-4436-B1B6-E6F7959ECD35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76FB95-3054-49C9-9B5C-2095C85E7A3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1646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41FF-ED2F-4436-B1B6-E6F7959ECD35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FB95-3054-49C9-9B5C-2095C85E7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27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41FF-ED2F-4436-B1B6-E6F7959ECD35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FB95-3054-49C9-9B5C-2095C85E7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145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41FF-ED2F-4436-B1B6-E6F7959ECD35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FB95-3054-49C9-9B5C-2095C85E7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71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41FF-ED2F-4436-B1B6-E6F7959ECD35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FB95-3054-49C9-9B5C-2095C85E7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15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6641FF-ED2F-4436-B1B6-E6F7959ECD35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76FB95-3054-49C9-9B5C-2095C85E7A3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4698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6641FF-ED2F-4436-B1B6-E6F7959ECD35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76FB95-3054-49C9-9B5C-2095C85E7A3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166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96641FF-ED2F-4436-B1B6-E6F7959ECD35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76FB95-3054-49C9-9B5C-2095C85E7A3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101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BFC02-138B-4028-A53D-A28BDE56B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модулю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58B6C16A-D55D-4235-A209-6D4BA7A8D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/>
          <a:lstStyle/>
          <a:p>
            <a:r>
              <a:rPr lang="en-US" dirty="0"/>
              <a:t>A</a:t>
            </a:r>
            <a:r>
              <a:rPr lang="ru-RU" dirty="0"/>
              <a:t>.Болотов</a:t>
            </a:r>
            <a:r>
              <a:rPr lang="en-US" dirty="0"/>
              <a:t> &amp; </a:t>
            </a:r>
            <a:r>
              <a:rPr lang="ru-RU" dirty="0" err="1"/>
              <a:t>А.Гафаров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31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C0A269-4A89-43E5-8171-20E12E53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7AF158-A76B-4A21-8CD8-EB3BBA98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0" y="80432"/>
            <a:ext cx="11901422" cy="669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3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C0A269-4A89-43E5-8171-20E12E53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DF4A901-74BC-4024-80FE-FDC469586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2057"/>
            <a:ext cx="11878732" cy="668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6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C0A269-4A89-43E5-8171-20E12E53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F9D4A7C-E695-4A22-9AAF-D83D02C0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4" y="133538"/>
            <a:ext cx="11954933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3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C0A269-4A89-43E5-8171-20E12E53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D53F15C-515D-4678-9641-3FB9D0F0C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26" y="89195"/>
            <a:ext cx="11870265" cy="66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5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C0A269-4A89-43E5-8171-20E12E53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2FA902-151E-4A55-A84A-1EE9CC657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6" y="158782"/>
            <a:ext cx="11892276" cy="66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51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BFC02-138B-4028-A53D-A28BDE56B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8FAC63-BBB8-42AE-9219-7BEE30367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 заметках презентации прикреплен весь код.</a:t>
            </a:r>
          </a:p>
        </p:txBody>
      </p:sp>
    </p:spTree>
    <p:extLst>
      <p:ext uri="{BB962C8B-B14F-4D97-AF65-F5344CB8AC3E}">
        <p14:creationId xmlns:p14="http://schemas.microsoft.com/office/powerpoint/2010/main" val="2709886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C0A269-4A89-43E5-8171-20E12E53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2AC4534-113A-4EDB-9587-0825BF2E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1" y="84481"/>
            <a:ext cx="12041143" cy="677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17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C0A269-4A89-43E5-8171-20E12E53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363FBD9-D2E6-4520-948E-4E0D9324D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5" y="158782"/>
            <a:ext cx="11909721" cy="669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30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C0A269-4A89-43E5-8171-20E12E53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209B6BC-1471-48F6-8382-A2DDEB2C7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8" y="158782"/>
            <a:ext cx="11909052" cy="669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7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C0A269-4A89-43E5-8171-20E12E53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1B22404-EE3D-44CD-8F5B-085499E0A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1" y="86813"/>
            <a:ext cx="12036997" cy="67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75A04-7C73-420E-895D-013FB1E4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CA524F-31B8-4423-A597-ABD07027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Разработка программного обеспечения в среде </a:t>
            </a:r>
            <a:r>
              <a:rPr lang="en-US" dirty="0">
                <a:solidFill>
                  <a:schemeClr val="tx1"/>
                </a:solidFill>
              </a:rPr>
              <a:t>Visual Studio</a:t>
            </a:r>
            <a:r>
              <a:rPr lang="ru-RU" dirty="0">
                <a:solidFill>
                  <a:schemeClr val="tx1"/>
                </a:solidFill>
              </a:rPr>
              <a:t>, позволяющего производить расчёт центробежного циклонного пылеуловителя.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7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C0A269-4A89-43E5-8171-20E12E53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29080D6-0B55-41CA-871D-98B9944C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1749"/>
            <a:ext cx="120396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09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C0A269-4A89-43E5-8171-20E12E53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3749B05-E33F-4707-B859-89132710E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2" y="158782"/>
            <a:ext cx="11926990" cy="67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BFC02-138B-4028-A53D-A28BDE56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241" y="1743849"/>
            <a:ext cx="8849001" cy="2098226"/>
          </a:xfrm>
        </p:spPr>
        <p:txBody>
          <a:bodyPr/>
          <a:lstStyle/>
          <a:p>
            <a:r>
              <a:rPr lang="ru-RU" dirty="0"/>
              <a:t>Пользовательский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762616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1D313C0-3804-4896-BCF3-A168C4E8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90" y="480515"/>
            <a:ext cx="6602018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06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27214C-469F-4F63-8E18-99D40451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503" y="480515"/>
            <a:ext cx="5744993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72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BFC02-138B-4028-A53D-A28BDE56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499" y="2379887"/>
            <a:ext cx="8849001" cy="2098226"/>
          </a:xfrm>
        </p:spPr>
        <p:txBody>
          <a:bodyPr/>
          <a:lstStyle/>
          <a:p>
            <a:r>
              <a:rPr lang="ru-RU" dirty="0"/>
              <a:t>Обработка исключительных ситуаций</a:t>
            </a:r>
          </a:p>
        </p:txBody>
      </p:sp>
    </p:spTree>
    <p:extLst>
      <p:ext uri="{BB962C8B-B14F-4D97-AF65-F5344CB8AC3E}">
        <p14:creationId xmlns:p14="http://schemas.microsoft.com/office/powerpoint/2010/main" val="833759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D20C377-75C2-443D-B01E-4B2239AF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510" y="943705"/>
            <a:ext cx="2828261" cy="491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07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C797321-AE29-4AFA-B178-A88B532B9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970" y="480515"/>
            <a:ext cx="6734059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70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BFC02-138B-4028-A53D-A28BDE56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499" y="2379887"/>
            <a:ext cx="8849001" cy="2098226"/>
          </a:xfrm>
        </p:spPr>
        <p:txBody>
          <a:bodyPr/>
          <a:lstStyle/>
          <a:p>
            <a:r>
              <a:rPr lang="ru-RU" dirty="0"/>
              <a:t>Руководство</a:t>
            </a:r>
            <a:br>
              <a:rPr lang="ru-RU" dirty="0"/>
            </a:br>
            <a:r>
              <a:rPr lang="ru-RU" dirty="0"/>
              <a:t>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716153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F685C4-9D9C-4671-88C7-4A2BD34A5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64" y="480515"/>
            <a:ext cx="10911671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8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DF443-7DCC-4493-AC1B-9A7AE259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A172E3-3F9B-451B-BFED-97E75F307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ru-RU" dirty="0"/>
              <a:t>Формализовать алгоритм формул в </a:t>
            </a:r>
            <a:r>
              <a:rPr lang="en-US" dirty="0"/>
              <a:t>Excel</a:t>
            </a:r>
          </a:p>
          <a:p>
            <a:r>
              <a:rPr lang="ru-RU" dirty="0"/>
              <a:t>Разработать математическую библиотеку</a:t>
            </a:r>
          </a:p>
          <a:p>
            <a:r>
              <a:rPr lang="ru-RU" dirty="0"/>
              <a:t>Протестировать программу</a:t>
            </a:r>
          </a:p>
          <a:p>
            <a:r>
              <a:rPr lang="ru-RU" dirty="0"/>
              <a:t>Создать пользовательский интерфейс</a:t>
            </a:r>
          </a:p>
          <a:p>
            <a:r>
              <a:rPr lang="ru-RU" dirty="0"/>
              <a:t>Сформировать отчёт</a:t>
            </a:r>
          </a:p>
          <a:p>
            <a:r>
              <a:rPr lang="ru-RU" dirty="0"/>
              <a:t>Создать руководство пользователя</a:t>
            </a:r>
          </a:p>
          <a:p>
            <a:r>
              <a:rPr lang="ru-RU" dirty="0"/>
              <a:t>Разработать документацию</a:t>
            </a:r>
          </a:p>
          <a:p>
            <a:r>
              <a:rPr lang="ru-RU" dirty="0"/>
              <a:t>Оформить пояснительную записку</a:t>
            </a:r>
          </a:p>
        </p:txBody>
      </p:sp>
    </p:spTree>
    <p:extLst>
      <p:ext uri="{BB962C8B-B14F-4D97-AF65-F5344CB8AC3E}">
        <p14:creationId xmlns:p14="http://schemas.microsoft.com/office/powerpoint/2010/main" val="490544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BFC02-138B-4028-A53D-A28BDE56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499" y="1922687"/>
            <a:ext cx="8849001" cy="2098226"/>
          </a:xfrm>
        </p:spPr>
        <p:txBody>
          <a:bodyPr/>
          <a:lstStyle/>
          <a:p>
            <a:r>
              <a:rPr lang="ru-RU" dirty="0"/>
              <a:t>Установка</a:t>
            </a:r>
          </a:p>
        </p:txBody>
      </p:sp>
    </p:spTree>
    <p:extLst>
      <p:ext uri="{BB962C8B-B14F-4D97-AF65-F5344CB8AC3E}">
        <p14:creationId xmlns:p14="http://schemas.microsoft.com/office/powerpoint/2010/main" val="1136153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FD8A2A-696F-44A4-BD1D-0BB441645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194" y="1298278"/>
            <a:ext cx="9550581" cy="422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99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BFC02-138B-4028-A53D-A28BDE56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499" y="1922687"/>
            <a:ext cx="8849001" cy="2098226"/>
          </a:xfrm>
        </p:spPr>
        <p:txBody>
          <a:bodyPr/>
          <a:lstStyle/>
          <a:p>
            <a:r>
              <a:rPr lang="ru-RU" dirty="0"/>
              <a:t>Репозиторий в </a:t>
            </a:r>
            <a:r>
              <a:rPr lang="en-US" dirty="0"/>
              <a:t>GitLab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336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98FFF89-D524-465F-85BC-BDC219FAF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150" y="1289918"/>
            <a:ext cx="6552668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20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B35B1-7F05-489F-A4A5-70DB7804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результате </a:t>
            </a:r>
            <a:r>
              <a:rPr lang="ru-RU" dirty="0">
                <a:solidFill>
                  <a:schemeClr val="tx1"/>
                </a:solidFill>
              </a:rPr>
              <a:t>работы было создано программное обеспечение, которое соответствует всем заявленным требованиям заказчика.</a:t>
            </a:r>
          </a:p>
        </p:txBody>
      </p:sp>
    </p:spTree>
    <p:extLst>
      <p:ext uri="{BB962C8B-B14F-4D97-AF65-F5344CB8AC3E}">
        <p14:creationId xmlns:p14="http://schemas.microsoft.com/office/powerpoint/2010/main" val="8104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F6D21-E890-4A8F-8170-5808F454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7D4708-ADD3-40D3-BE12-A8982060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Вводить, корректировать на </a:t>
            </a:r>
            <a:r>
              <a:rPr lang="ru-RU"/>
              <a:t>форме данные </a:t>
            </a:r>
            <a:r>
              <a:rPr lang="ru-RU" dirty="0"/>
              <a:t>расчета</a:t>
            </a:r>
          </a:p>
          <a:p>
            <a:r>
              <a:rPr lang="ru-RU" dirty="0"/>
              <a:t>Отображение результатов на пользовательской форме</a:t>
            </a:r>
          </a:p>
          <a:p>
            <a:r>
              <a:rPr lang="ru-RU" dirty="0"/>
              <a:t>Формировать отчёты по проведённым расчётам</a:t>
            </a:r>
          </a:p>
        </p:txBody>
      </p:sp>
    </p:spTree>
    <p:extLst>
      <p:ext uri="{BB962C8B-B14F-4D97-AF65-F5344CB8AC3E}">
        <p14:creationId xmlns:p14="http://schemas.microsoft.com/office/powerpoint/2010/main" val="232280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7C2C5-CB00-4D51-9BB7-1330D290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3800" cap="all" dirty="0"/>
              <a:t>архитектура</a:t>
            </a:r>
            <a:endParaRPr lang="en-US" sz="3800" cap="all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475D745-DA1D-4450-B3AB-CE27D77431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9023" y="1866200"/>
            <a:ext cx="5659222" cy="33247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959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24E16E8-84BF-4D4C-A746-2537B1C15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890A3A2-97E0-41D2-BD93-30D3DFA73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718CB90A-6005-4951-84F5-70B5863EF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B9CD8-113C-4345-AFFE-40B64FC4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Алгоритм расчёта Excel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DC1CB3-B7A9-40AF-8633-D65344143B4C}"/>
              </a:ext>
            </a:extLst>
          </p:cNvPr>
          <p:cNvPicPr/>
          <p:nvPr/>
        </p:nvPicPr>
        <p:blipFill rotWithShape="1">
          <a:blip r:embed="rId2"/>
          <a:srcRect t="26376" r="2" b="2"/>
          <a:stretch/>
        </p:blipFill>
        <p:spPr>
          <a:xfrm>
            <a:off x="20" y="10"/>
            <a:ext cx="6050260" cy="4187119"/>
          </a:xfrm>
          <a:prstGeom prst="rect">
            <a:avLst/>
          </a:prstGeom>
        </p:spPr>
      </p:pic>
      <p:pic>
        <p:nvPicPr>
          <p:cNvPr id="4" name="Объект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B126D79-1CE3-46B7-B04A-38E774B6F7C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t="12608" r="2" b="6688"/>
          <a:stretch/>
        </p:blipFill>
        <p:spPr>
          <a:xfrm>
            <a:off x="6141720" y="10"/>
            <a:ext cx="6050280" cy="4187119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4308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BFC02-138B-4028-A53D-A28BDE56B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Математическая библиотека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8FAC63-BBB8-42AE-9219-7BEE30367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 заметках презентации прикреплен весь код.</a:t>
            </a:r>
          </a:p>
        </p:txBody>
      </p:sp>
    </p:spTree>
    <p:extLst>
      <p:ext uri="{BB962C8B-B14F-4D97-AF65-F5344CB8AC3E}">
        <p14:creationId xmlns:p14="http://schemas.microsoft.com/office/powerpoint/2010/main" val="320187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C0A269-4A89-43E5-8171-20E12E53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596CEF-D4B0-4794-9D7A-0E671C58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6" y="156697"/>
            <a:ext cx="11859655" cy="667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3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C0A269-4A89-43E5-8171-20E12E53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C86873-7174-4EEB-BDBF-95387516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0097"/>
            <a:ext cx="11960048" cy="672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83517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5922</Words>
  <Application>Microsoft Office PowerPoint</Application>
  <PresentationFormat>Широкоэкранный</PresentationFormat>
  <Paragraphs>739</Paragraphs>
  <Slides>34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7" baseType="lpstr">
      <vt:lpstr>Calibri</vt:lpstr>
      <vt:lpstr>Franklin Gothic Book</vt:lpstr>
      <vt:lpstr>Уголки</vt:lpstr>
      <vt:lpstr>Проект по модулю</vt:lpstr>
      <vt:lpstr>Цель</vt:lpstr>
      <vt:lpstr>Задачи</vt:lpstr>
      <vt:lpstr>Требования</vt:lpstr>
      <vt:lpstr>архитектура</vt:lpstr>
      <vt:lpstr>Алгоритм расчёта Excel</vt:lpstr>
      <vt:lpstr>Математическая библиотека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Пользовательский интерфейс</vt:lpstr>
      <vt:lpstr>Презентация PowerPoint</vt:lpstr>
      <vt:lpstr>Презентация PowerPoint</vt:lpstr>
      <vt:lpstr>Обработка исключительных ситуаций</vt:lpstr>
      <vt:lpstr>Презентация PowerPoint</vt:lpstr>
      <vt:lpstr>Презентация PowerPoint</vt:lpstr>
      <vt:lpstr>Руководство пользователя</vt:lpstr>
      <vt:lpstr>Презентация PowerPoint</vt:lpstr>
      <vt:lpstr>Установка</vt:lpstr>
      <vt:lpstr>Презентация PowerPoint</vt:lpstr>
      <vt:lpstr>Репозиторий в GitLab</vt:lpstr>
      <vt:lpstr>Презентация PowerPoint</vt:lpstr>
      <vt:lpstr>В результате работы было создано программное обеспечение, которое соответствует всем заявленным требованиям заказчика.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модулю</dc:title>
  <dc:creator>Alexander Bolotov</dc:creator>
  <cp:lastModifiedBy>Alexander Bolotov</cp:lastModifiedBy>
  <cp:revision>2</cp:revision>
  <dcterms:created xsi:type="dcterms:W3CDTF">2020-06-23T15:52:36Z</dcterms:created>
  <dcterms:modified xsi:type="dcterms:W3CDTF">2020-06-25T07:08:57Z</dcterms:modified>
</cp:coreProperties>
</file>