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A609"/>
    <a:srgbClr val="01D277"/>
    <a:srgbClr val="6EB43F"/>
    <a:srgbClr val="F1A91C"/>
    <a:srgbClr val="4572C3"/>
    <a:srgbClr val="DAE3F3"/>
    <a:srgbClr val="C5C4A4"/>
    <a:srgbClr val="E8E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2488-2783-4F6E-819F-74855246E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8E7DF-77FF-456D-8784-A47F19EC8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D3BEA-4215-41A8-8AF2-EB160CA6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1EFE-8487-40A9-8CAA-BF116A6914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C2F1-B59D-46E8-8FF6-90A18FD7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BC8D-9F12-4993-98F1-3FC7F08A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592-06F2-4E44-9FF7-82E5A851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2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D8B5-0734-45D8-A786-66B59098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0DD56-BC61-4301-969D-302CC1918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3725C-9AD0-42B0-8339-CD9569BD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1EFE-8487-40A9-8CAA-BF116A6914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B393-04FA-4365-BAD7-5FB989E6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C8B51-296C-4092-998B-D9DBDEEF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592-06F2-4E44-9FF7-82E5A851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8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C3FFC-7999-4DBE-8457-D511E31FA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4A647-67F4-42FF-9C45-7667F054F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19A4-2FAC-400C-BC85-D8871FB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1EFE-8487-40A9-8CAA-BF116A6914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6F79A-29D0-4EB4-9852-7C71DA81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26DA9-8535-437E-B6BE-960D9ACD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592-06F2-4E44-9FF7-82E5A851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EF9A-8675-4D7C-9E32-BDE0D118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ABC9-5F46-440F-87C8-48AAC0F8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C01F6-644E-48FA-96DD-EC8ADF95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1EFE-8487-40A9-8CAA-BF116A6914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2F56-9CB6-4844-ABE9-B2B14E74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3047-506A-488B-B448-419DEB45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592-06F2-4E44-9FF7-82E5A851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741-D688-46CD-ACA9-9C5E988D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7CC29-CFEE-4BF2-9065-3D0C69F0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33D49-B8D9-4A0C-A7F0-91A37AE8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1EFE-8487-40A9-8CAA-BF116A6914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F8D91-28AF-48A4-8103-E3DE0A95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3AD9D-4B6C-4A6C-9B19-93F318AC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592-06F2-4E44-9FF7-82E5A851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1375-4EF7-470C-A0EF-145826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D70B-EDA3-4B68-B5DD-4C8FA47E0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5A68C-892B-4873-90A9-F467FE3F1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0E9A4-E61E-403B-B89D-CF5040DB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1EFE-8487-40A9-8CAA-BF116A6914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AC76A-C1BA-400C-8625-38C67B6B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9F64F-74EC-451F-A373-4030CD15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592-06F2-4E44-9FF7-82E5A851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3AD9-C198-4CAF-B1A8-B34DC79E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E5853-3FEB-420A-8298-196D115A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8CA30-CE7C-422B-8443-8AF977D74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6B214-CC25-4B91-86CD-02FB4862C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1CDF3-B5F5-431C-9392-8E33854E1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00953-2509-47E1-9FDE-B594F0F7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1EFE-8487-40A9-8CAA-BF116A6914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8E28C-266E-4B75-9EB7-EE17867D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F8C37-FB9F-46B8-A0CF-E493E2AD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592-06F2-4E44-9FF7-82E5A851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FCDA-C95B-4D7D-BBE5-AD9BFA6B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D7635-8AA4-42EA-9515-D16FFE9B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1EFE-8487-40A9-8CAA-BF116A6914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D7C11-A5B9-4B3F-AE58-AF463CB1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33E87-E2CC-4D4B-B24D-F5A91E05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592-06F2-4E44-9FF7-82E5A851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00002-2CAB-4035-80DC-449C8069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1EFE-8487-40A9-8CAA-BF116A6914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B622E-A121-43FE-9EA1-738F00BF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4AC09-CED7-4158-85B2-93CAB250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592-06F2-4E44-9FF7-82E5A851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3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87B8-CB9C-4E3E-B3F5-A9A8D8BD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CD20-6DF9-4A10-A3A9-45B54E6F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1470D-59C1-4FF2-8FEC-3DC7A66FA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F848E-426D-4107-BD9D-C665C1F7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1EFE-8487-40A9-8CAA-BF116A6914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FD2F4-06D1-456D-865E-760CB083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F9C71-439D-43C4-B011-D290CBA5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592-06F2-4E44-9FF7-82E5A851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1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512F-20A9-4E99-A2AA-382AC9A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BB51B-9764-4FE9-9BDA-B2404108E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8A525-9396-40FF-B8D8-637A9A75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D7F0C-A956-4F4C-8BBC-C5AFDD21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1EFE-8487-40A9-8CAA-BF116A6914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A09B5-E1F4-432E-9C01-6957D8EB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B4792-B612-4DCD-AA51-8D3AD103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F592-06F2-4E44-9FF7-82E5A851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40F3A-0B88-40C6-B497-7BB8B550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4FCAB-651A-4A8E-9A0B-F7C6514E8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34700-4E9B-4576-9F7B-2D843FE81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C1EFE-8487-40A9-8CAA-BF116A69144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574A2-737D-440E-9AFF-A689D0B0C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C85C-D945-459F-B0F7-CB5383847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5F592-06F2-4E44-9FF7-82E5A851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EA888A6E-A5DB-4A42-A487-E383ADDD27F6}"/>
              </a:ext>
            </a:extLst>
          </p:cNvPr>
          <p:cNvSpPr/>
          <p:nvPr/>
        </p:nvSpPr>
        <p:spPr>
          <a:xfrm>
            <a:off x="9375745" y="2031315"/>
            <a:ext cx="2650883" cy="278965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AC3612-F9B8-401D-98C3-986B655561F0}"/>
              </a:ext>
            </a:extLst>
          </p:cNvPr>
          <p:cNvSpPr/>
          <p:nvPr/>
        </p:nvSpPr>
        <p:spPr>
          <a:xfrm>
            <a:off x="3562350" y="173538"/>
            <a:ext cx="5553075" cy="5805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CB5E3BB-86AB-40F6-A08B-EB25A816C56F}"/>
              </a:ext>
            </a:extLst>
          </p:cNvPr>
          <p:cNvSpPr/>
          <p:nvPr/>
        </p:nvSpPr>
        <p:spPr>
          <a:xfrm>
            <a:off x="3619047" y="85726"/>
            <a:ext cx="2546871" cy="6032112"/>
          </a:xfrm>
          <a:prstGeom prst="round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ADC021C-78D6-4FAB-B202-B26D8351C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64" y="4218587"/>
            <a:ext cx="703168" cy="43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kipedia">
            <a:extLst>
              <a:ext uri="{FF2B5EF4-FFF2-40B4-BE49-F238E27FC236}">
                <a16:creationId xmlns:a16="http://schemas.microsoft.com/office/drawing/2014/main" id="{2CCAC7B2-881E-47DE-9EB3-A48DB2186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8" y="276564"/>
            <a:ext cx="55991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bookriot.com/wp-content/uploads/2015/12/goodreads-e1457555424780.jpg">
            <a:extLst>
              <a:ext uri="{FF2B5EF4-FFF2-40B4-BE49-F238E27FC236}">
                <a16:creationId xmlns:a16="http://schemas.microsoft.com/office/drawing/2014/main" id="{C152E400-50DA-42C7-8065-38C49FAB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379" y="1545943"/>
            <a:ext cx="816561" cy="46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96EE5603-AA08-419B-89CD-ADA5D7E0EFF4}"/>
              </a:ext>
            </a:extLst>
          </p:cNvPr>
          <p:cNvSpPr/>
          <p:nvPr/>
        </p:nvSpPr>
        <p:spPr>
          <a:xfrm>
            <a:off x="3940086" y="887224"/>
            <a:ext cx="1340603" cy="564968"/>
          </a:xfrm>
          <a:prstGeom prst="can">
            <a:avLst/>
          </a:prstGeom>
          <a:solidFill>
            <a:srgbClr val="E8E8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Book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(1339 rows)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7BD9C2A-4528-479C-904E-68B202127696}"/>
              </a:ext>
            </a:extLst>
          </p:cNvPr>
          <p:cNvSpPr/>
          <p:nvPr/>
        </p:nvSpPr>
        <p:spPr>
          <a:xfrm>
            <a:off x="3940085" y="1498692"/>
            <a:ext cx="1340604" cy="564968"/>
          </a:xfrm>
          <a:prstGeom prst="can">
            <a:avLst/>
          </a:prstGeom>
          <a:solidFill>
            <a:srgbClr val="E8E8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Book Genre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(3583 rows)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19E0DA5D-2D3B-46D4-B3A6-502DFE5D355C}"/>
              </a:ext>
            </a:extLst>
          </p:cNvPr>
          <p:cNvSpPr/>
          <p:nvPr/>
        </p:nvSpPr>
        <p:spPr>
          <a:xfrm>
            <a:off x="3940085" y="2115331"/>
            <a:ext cx="1340604" cy="564968"/>
          </a:xfrm>
          <a:prstGeom prst="can">
            <a:avLst/>
          </a:prstGeom>
          <a:solidFill>
            <a:srgbClr val="E8E8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Book Reviews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(228,222 rows)</a:t>
            </a:r>
          </a:p>
        </p:txBody>
      </p:sp>
      <p:pic>
        <p:nvPicPr>
          <p:cNvPr id="1042" name="Picture 18" descr="Image result for TMDB">
            <a:extLst>
              <a:ext uri="{FF2B5EF4-FFF2-40B4-BE49-F238E27FC236}">
                <a16:creationId xmlns:a16="http://schemas.microsoft.com/office/drawing/2014/main" id="{28A2ECFD-9DF8-429E-9069-52B899DE5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81" y="2828377"/>
            <a:ext cx="524190" cy="46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aws mysql">
            <a:extLst>
              <a:ext uri="{FF2B5EF4-FFF2-40B4-BE49-F238E27FC236}">
                <a16:creationId xmlns:a16="http://schemas.microsoft.com/office/drawing/2014/main" id="{F05D0D72-F74B-4A56-B2B5-E83A6A505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431" y="224973"/>
            <a:ext cx="753291" cy="56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tsv file logo">
            <a:extLst>
              <a:ext uri="{FF2B5EF4-FFF2-40B4-BE49-F238E27FC236}">
                <a16:creationId xmlns:a16="http://schemas.microsoft.com/office/drawing/2014/main" id="{4BE5B1CB-9FBA-4F14-A381-47F7BD860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82" y="3404582"/>
            <a:ext cx="434403" cy="4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qlik sense">
            <a:extLst>
              <a:ext uri="{FF2B5EF4-FFF2-40B4-BE49-F238E27FC236}">
                <a16:creationId xmlns:a16="http://schemas.microsoft.com/office/drawing/2014/main" id="{4EE50ADA-288B-4F3B-806A-E80D3F54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932" y="2385291"/>
            <a:ext cx="564968" cy="56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ylinder 31">
            <a:extLst>
              <a:ext uri="{FF2B5EF4-FFF2-40B4-BE49-F238E27FC236}">
                <a16:creationId xmlns:a16="http://schemas.microsoft.com/office/drawing/2014/main" id="{D64D9AB4-EF7E-43EB-81A2-67C21275198B}"/>
              </a:ext>
            </a:extLst>
          </p:cNvPr>
          <p:cNvSpPr/>
          <p:nvPr/>
        </p:nvSpPr>
        <p:spPr>
          <a:xfrm>
            <a:off x="7192447" y="1221557"/>
            <a:ext cx="1340603" cy="564968"/>
          </a:xfrm>
          <a:prstGeom prst="can">
            <a:avLst/>
          </a:prstGeom>
          <a:solidFill>
            <a:srgbClr val="E8E8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Book Topics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(19,433 rows)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463D88EB-98B4-4EFE-830D-22BFA166D774}"/>
              </a:ext>
            </a:extLst>
          </p:cNvPr>
          <p:cNvSpPr/>
          <p:nvPr/>
        </p:nvSpPr>
        <p:spPr>
          <a:xfrm>
            <a:off x="7192446" y="1833025"/>
            <a:ext cx="1340604" cy="564968"/>
          </a:xfrm>
          <a:prstGeom prst="can">
            <a:avLst/>
          </a:prstGeom>
          <a:solidFill>
            <a:srgbClr val="E8E8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Book Review Topics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(1,173,776 rows)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7261E8BF-36B3-46D2-88AE-ED0E0A4640BE}"/>
              </a:ext>
            </a:extLst>
          </p:cNvPr>
          <p:cNvSpPr/>
          <p:nvPr/>
        </p:nvSpPr>
        <p:spPr>
          <a:xfrm>
            <a:off x="7192446" y="2449664"/>
            <a:ext cx="1340604" cy="564968"/>
          </a:xfrm>
          <a:prstGeom prst="can">
            <a:avLst/>
          </a:prstGeom>
          <a:solidFill>
            <a:srgbClr val="E8E8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Book 1-gram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(7,817,583 rows)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C8A91D7F-C660-4557-B3A7-244006A12851}"/>
              </a:ext>
            </a:extLst>
          </p:cNvPr>
          <p:cNvSpPr/>
          <p:nvPr/>
        </p:nvSpPr>
        <p:spPr>
          <a:xfrm>
            <a:off x="3940086" y="2861177"/>
            <a:ext cx="1340603" cy="564968"/>
          </a:xfrm>
          <a:prstGeom prst="can">
            <a:avLst/>
          </a:prstGeom>
          <a:gradFill>
            <a:gsLst>
              <a:gs pos="0">
                <a:srgbClr val="01D277"/>
              </a:gs>
              <a:gs pos="74000">
                <a:srgbClr val="DBA609"/>
              </a:gs>
              <a:gs pos="83000">
                <a:srgbClr val="DBA609"/>
              </a:gs>
              <a:gs pos="100000">
                <a:srgbClr val="DBA609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Movie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(2,212 rows)</a:t>
            </a:r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17770091-7416-4D5C-8FB9-E27C67F68225}"/>
              </a:ext>
            </a:extLst>
          </p:cNvPr>
          <p:cNvSpPr/>
          <p:nvPr/>
        </p:nvSpPr>
        <p:spPr>
          <a:xfrm>
            <a:off x="3940085" y="3472645"/>
            <a:ext cx="1340604" cy="564968"/>
          </a:xfrm>
          <a:prstGeom prst="can">
            <a:avLst/>
          </a:prstGeom>
          <a:solidFill>
            <a:srgbClr val="DBA6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Movie Genres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(5,155 rows)</a:t>
            </a: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9896AFA3-6F07-4CEF-8892-A0F6C06A4290}"/>
              </a:ext>
            </a:extLst>
          </p:cNvPr>
          <p:cNvSpPr/>
          <p:nvPr/>
        </p:nvSpPr>
        <p:spPr>
          <a:xfrm>
            <a:off x="3940085" y="4089284"/>
            <a:ext cx="1340604" cy="564968"/>
          </a:xfrm>
          <a:prstGeom prst="can">
            <a:avLst/>
          </a:prstGeom>
          <a:solidFill>
            <a:srgbClr val="DBA6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Movie Actors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(6,062 rows)</a:t>
            </a:r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C8BAA088-21E6-4C08-9B74-09D84270DE1F}"/>
              </a:ext>
            </a:extLst>
          </p:cNvPr>
          <p:cNvSpPr/>
          <p:nvPr/>
        </p:nvSpPr>
        <p:spPr>
          <a:xfrm>
            <a:off x="3940085" y="4705923"/>
            <a:ext cx="1340604" cy="564968"/>
          </a:xfrm>
          <a:prstGeom prst="can">
            <a:avLst/>
          </a:prstGeom>
          <a:solidFill>
            <a:srgbClr val="DBA6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Movie Directors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(2,383 rows)</a:t>
            </a: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579DB603-EB00-4220-994E-9D1B83FAE068}"/>
              </a:ext>
            </a:extLst>
          </p:cNvPr>
          <p:cNvSpPr/>
          <p:nvPr/>
        </p:nvSpPr>
        <p:spPr>
          <a:xfrm>
            <a:off x="3940085" y="5322562"/>
            <a:ext cx="1340604" cy="564968"/>
          </a:xfrm>
          <a:prstGeom prst="can">
            <a:avLst/>
          </a:prstGeom>
          <a:solidFill>
            <a:srgbClr val="DBA6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Movie Reviews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(263,994 rows)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961EAA-4A84-45BA-9425-A580B9DA92DD}"/>
              </a:ext>
            </a:extLst>
          </p:cNvPr>
          <p:cNvCxnSpPr>
            <a:cxnSpLocks/>
          </p:cNvCxnSpPr>
          <p:nvPr/>
        </p:nvCxnSpPr>
        <p:spPr>
          <a:xfrm flipV="1">
            <a:off x="2225790" y="3067461"/>
            <a:ext cx="1612815" cy="8977"/>
          </a:xfrm>
          <a:prstGeom prst="straightConnector1">
            <a:avLst/>
          </a:prstGeom>
          <a:ln w="25400">
            <a:solidFill>
              <a:srgbClr val="01D2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515F4E-81EC-4C4C-8496-7B5CADF7ADA6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2424332" y="3194518"/>
            <a:ext cx="1360456" cy="1243144"/>
          </a:xfrm>
          <a:prstGeom prst="straightConnector1">
            <a:avLst/>
          </a:prstGeom>
          <a:ln w="25400">
            <a:solidFill>
              <a:srgbClr val="DBA6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0B4708-E329-4657-A1A8-5088E751BD09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2424332" y="3806603"/>
            <a:ext cx="1360456" cy="631059"/>
          </a:xfrm>
          <a:prstGeom prst="straightConnector1">
            <a:avLst/>
          </a:prstGeom>
          <a:ln w="25400">
            <a:solidFill>
              <a:srgbClr val="DBA6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E93B56-CCAE-47BD-A5D1-80842ADED0FB}"/>
              </a:ext>
            </a:extLst>
          </p:cNvPr>
          <p:cNvCxnSpPr>
            <a:cxnSpLocks/>
          </p:cNvCxnSpPr>
          <p:nvPr/>
        </p:nvCxnSpPr>
        <p:spPr>
          <a:xfrm flipV="1">
            <a:off x="2435523" y="4380145"/>
            <a:ext cx="1323536" cy="90015"/>
          </a:xfrm>
          <a:prstGeom prst="straightConnector1">
            <a:avLst/>
          </a:prstGeom>
          <a:ln w="25400">
            <a:solidFill>
              <a:srgbClr val="DBA6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653A90-E855-415B-BAA1-40561A0C2237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2424332" y="4437662"/>
            <a:ext cx="1345918" cy="550745"/>
          </a:xfrm>
          <a:prstGeom prst="straightConnector1">
            <a:avLst/>
          </a:prstGeom>
          <a:ln w="25400">
            <a:solidFill>
              <a:srgbClr val="DBA6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A033C6-54C1-4358-8488-7C97EE51CA0D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2424332" y="4437662"/>
            <a:ext cx="1364735" cy="1181607"/>
          </a:xfrm>
          <a:prstGeom prst="straightConnector1">
            <a:avLst/>
          </a:prstGeom>
          <a:ln w="25400">
            <a:solidFill>
              <a:srgbClr val="DBA6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0D54F37-E358-4803-8E30-3138FBED9636}"/>
              </a:ext>
            </a:extLst>
          </p:cNvPr>
          <p:cNvCxnSpPr>
            <a:cxnSpLocks/>
          </p:cNvCxnSpPr>
          <p:nvPr/>
        </p:nvCxnSpPr>
        <p:spPr>
          <a:xfrm flipV="1">
            <a:off x="5363305" y="1556913"/>
            <a:ext cx="1773728" cy="784163"/>
          </a:xfrm>
          <a:prstGeom prst="straightConnector1">
            <a:avLst/>
          </a:prstGeom>
          <a:ln w="25400">
            <a:solidFill>
              <a:srgbClr val="C5C4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DD2C90-5965-458E-8A4B-72695B436780}"/>
              </a:ext>
            </a:extLst>
          </p:cNvPr>
          <p:cNvCxnSpPr>
            <a:cxnSpLocks/>
          </p:cNvCxnSpPr>
          <p:nvPr/>
        </p:nvCxnSpPr>
        <p:spPr>
          <a:xfrm flipV="1">
            <a:off x="5363305" y="2105806"/>
            <a:ext cx="1694441" cy="235270"/>
          </a:xfrm>
          <a:prstGeom prst="straightConnector1">
            <a:avLst/>
          </a:prstGeom>
          <a:ln w="25400">
            <a:solidFill>
              <a:srgbClr val="C5C4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86DE4C-4F8E-4FD2-A1E6-B1CB1B0F981F}"/>
              </a:ext>
            </a:extLst>
          </p:cNvPr>
          <p:cNvCxnSpPr>
            <a:cxnSpLocks/>
          </p:cNvCxnSpPr>
          <p:nvPr/>
        </p:nvCxnSpPr>
        <p:spPr>
          <a:xfrm>
            <a:off x="5363305" y="2341076"/>
            <a:ext cx="1704641" cy="387307"/>
          </a:xfrm>
          <a:prstGeom prst="straightConnector1">
            <a:avLst/>
          </a:prstGeom>
          <a:ln w="25400">
            <a:solidFill>
              <a:srgbClr val="C5C4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ylinder 66">
            <a:extLst>
              <a:ext uri="{FF2B5EF4-FFF2-40B4-BE49-F238E27FC236}">
                <a16:creationId xmlns:a16="http://schemas.microsoft.com/office/drawing/2014/main" id="{95D74927-47D5-49E9-8ECA-8E16B85B48A4}"/>
              </a:ext>
            </a:extLst>
          </p:cNvPr>
          <p:cNvSpPr/>
          <p:nvPr/>
        </p:nvSpPr>
        <p:spPr>
          <a:xfrm>
            <a:off x="7253471" y="3826194"/>
            <a:ext cx="1340603" cy="564968"/>
          </a:xfrm>
          <a:prstGeom prst="can">
            <a:avLst/>
          </a:prstGeom>
          <a:solidFill>
            <a:srgbClr val="DBA6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Movie Topics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(30,617 rows)</a:t>
            </a: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F5FC5330-5D0F-402E-A8E1-8F8BC6C0E3D6}"/>
              </a:ext>
            </a:extLst>
          </p:cNvPr>
          <p:cNvSpPr/>
          <p:nvPr/>
        </p:nvSpPr>
        <p:spPr>
          <a:xfrm>
            <a:off x="7253470" y="4437662"/>
            <a:ext cx="1340604" cy="564968"/>
          </a:xfrm>
          <a:prstGeom prst="can">
            <a:avLst/>
          </a:prstGeom>
          <a:solidFill>
            <a:srgbClr val="DBA6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Movie Review Topic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(1,654,241 rows)</a:t>
            </a:r>
          </a:p>
        </p:txBody>
      </p:sp>
      <p:sp>
        <p:nvSpPr>
          <p:cNvPr id="69" name="Cylinder 68">
            <a:extLst>
              <a:ext uri="{FF2B5EF4-FFF2-40B4-BE49-F238E27FC236}">
                <a16:creationId xmlns:a16="http://schemas.microsoft.com/office/drawing/2014/main" id="{7F3CF74C-3B53-4285-9BF8-497B4FDF895A}"/>
              </a:ext>
            </a:extLst>
          </p:cNvPr>
          <p:cNvSpPr/>
          <p:nvPr/>
        </p:nvSpPr>
        <p:spPr>
          <a:xfrm>
            <a:off x="7253470" y="5054301"/>
            <a:ext cx="1340604" cy="564968"/>
          </a:xfrm>
          <a:prstGeom prst="can">
            <a:avLst/>
          </a:prstGeom>
          <a:solidFill>
            <a:srgbClr val="DBA6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Movie 1-gram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(18,897,919 rows)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55799F0-7899-4C58-B579-38CF3715126F}"/>
              </a:ext>
            </a:extLst>
          </p:cNvPr>
          <p:cNvCxnSpPr>
            <a:cxnSpLocks/>
          </p:cNvCxnSpPr>
          <p:nvPr/>
        </p:nvCxnSpPr>
        <p:spPr>
          <a:xfrm flipV="1">
            <a:off x="5377568" y="4155114"/>
            <a:ext cx="1759465" cy="1411833"/>
          </a:xfrm>
          <a:prstGeom prst="straightConnector1">
            <a:avLst/>
          </a:prstGeom>
          <a:ln w="25400">
            <a:solidFill>
              <a:srgbClr val="DBA6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994B53-4E6E-4291-AF7B-B6D3AA395674}"/>
              </a:ext>
            </a:extLst>
          </p:cNvPr>
          <p:cNvCxnSpPr>
            <a:cxnSpLocks/>
          </p:cNvCxnSpPr>
          <p:nvPr/>
        </p:nvCxnSpPr>
        <p:spPr>
          <a:xfrm flipV="1">
            <a:off x="5424329" y="4750944"/>
            <a:ext cx="1681981" cy="816003"/>
          </a:xfrm>
          <a:prstGeom prst="straightConnector1">
            <a:avLst/>
          </a:prstGeom>
          <a:ln w="25400">
            <a:solidFill>
              <a:srgbClr val="DBA6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9E754E4-6B2D-4548-BB69-034C7104C7EA}"/>
              </a:ext>
            </a:extLst>
          </p:cNvPr>
          <p:cNvCxnSpPr>
            <a:cxnSpLocks/>
          </p:cNvCxnSpPr>
          <p:nvPr/>
        </p:nvCxnSpPr>
        <p:spPr>
          <a:xfrm flipV="1">
            <a:off x="5393606" y="5391425"/>
            <a:ext cx="1696666" cy="175522"/>
          </a:xfrm>
          <a:prstGeom prst="straightConnector1">
            <a:avLst/>
          </a:prstGeom>
          <a:ln w="25400">
            <a:solidFill>
              <a:srgbClr val="DBA6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36B6AD-B19A-4A75-8852-286F0B09B03F}"/>
              </a:ext>
            </a:extLst>
          </p:cNvPr>
          <p:cNvSpPr txBox="1"/>
          <p:nvPr/>
        </p:nvSpPr>
        <p:spPr>
          <a:xfrm rot="16200000">
            <a:off x="4841097" y="3354014"/>
            <a:ext cx="1377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Cleansing</a:t>
            </a:r>
          </a:p>
        </p:txBody>
      </p:sp>
      <p:sp>
        <p:nvSpPr>
          <p:cNvPr id="83" name="Cylinder 82">
            <a:extLst>
              <a:ext uri="{FF2B5EF4-FFF2-40B4-BE49-F238E27FC236}">
                <a16:creationId xmlns:a16="http://schemas.microsoft.com/office/drawing/2014/main" id="{A7627809-D9BD-4C13-A0EC-0BB4BF6F42F7}"/>
              </a:ext>
            </a:extLst>
          </p:cNvPr>
          <p:cNvSpPr/>
          <p:nvPr/>
        </p:nvSpPr>
        <p:spPr>
          <a:xfrm>
            <a:off x="3940085" y="276564"/>
            <a:ext cx="1340603" cy="56496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Book-Movie Pairs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(2,262 rows)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FA28111-BCF9-40C3-B99F-B573C39F85FF}"/>
              </a:ext>
            </a:extLst>
          </p:cNvPr>
          <p:cNvCxnSpPr>
            <a:cxnSpLocks/>
            <a:stCxn id="1036" idx="3"/>
          </p:cNvCxnSpPr>
          <p:nvPr/>
        </p:nvCxnSpPr>
        <p:spPr>
          <a:xfrm flipV="1">
            <a:off x="2123940" y="1216553"/>
            <a:ext cx="1744258" cy="559591"/>
          </a:xfrm>
          <a:prstGeom prst="straightConnector1">
            <a:avLst/>
          </a:prstGeom>
          <a:ln w="25400">
            <a:solidFill>
              <a:srgbClr val="C5C4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919EFB5-4E0C-4187-B168-90F13FFDAA35}"/>
              </a:ext>
            </a:extLst>
          </p:cNvPr>
          <p:cNvCxnSpPr>
            <a:cxnSpLocks/>
            <a:stCxn id="1036" idx="3"/>
          </p:cNvCxnSpPr>
          <p:nvPr/>
        </p:nvCxnSpPr>
        <p:spPr>
          <a:xfrm>
            <a:off x="2123940" y="1776144"/>
            <a:ext cx="1714665" cy="3308"/>
          </a:xfrm>
          <a:prstGeom prst="straightConnector1">
            <a:avLst/>
          </a:prstGeom>
          <a:ln w="25400">
            <a:solidFill>
              <a:srgbClr val="C5C4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44ECA5-E597-4515-9D4A-AF75CE453F9B}"/>
              </a:ext>
            </a:extLst>
          </p:cNvPr>
          <p:cNvCxnSpPr>
            <a:cxnSpLocks/>
            <a:stCxn id="1036" idx="3"/>
          </p:cNvCxnSpPr>
          <p:nvPr/>
        </p:nvCxnSpPr>
        <p:spPr>
          <a:xfrm>
            <a:off x="2123940" y="1776144"/>
            <a:ext cx="1714665" cy="613284"/>
          </a:xfrm>
          <a:prstGeom prst="straightConnector1">
            <a:avLst/>
          </a:prstGeom>
          <a:ln w="25400">
            <a:solidFill>
              <a:srgbClr val="C5C4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E9140F1-7CBC-4C06-BD3C-B1A425E58FB7}"/>
              </a:ext>
            </a:extLst>
          </p:cNvPr>
          <p:cNvCxnSpPr>
            <a:cxnSpLocks/>
          </p:cNvCxnSpPr>
          <p:nvPr/>
        </p:nvCxnSpPr>
        <p:spPr>
          <a:xfrm>
            <a:off x="1115218" y="559048"/>
            <a:ext cx="2620759" cy="12863"/>
          </a:xfrm>
          <a:prstGeom prst="straightConnector1">
            <a:avLst/>
          </a:prstGeom>
          <a:ln w="25400">
            <a:solidFill>
              <a:srgbClr val="4572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E086C7E-07BE-49D6-9FFC-6F75E555508C}"/>
              </a:ext>
            </a:extLst>
          </p:cNvPr>
          <p:cNvCxnSpPr>
            <a:cxnSpLocks/>
          </p:cNvCxnSpPr>
          <p:nvPr/>
        </p:nvCxnSpPr>
        <p:spPr>
          <a:xfrm>
            <a:off x="464613" y="1135196"/>
            <a:ext cx="1004921" cy="1777044"/>
          </a:xfrm>
          <a:prstGeom prst="straightConnector1">
            <a:avLst/>
          </a:prstGeom>
          <a:ln w="25400">
            <a:solidFill>
              <a:srgbClr val="01D2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8DB3FE1-3035-4F14-BB1C-5CBB4C2B5439}"/>
              </a:ext>
            </a:extLst>
          </p:cNvPr>
          <p:cNvCxnSpPr>
            <a:cxnSpLocks/>
          </p:cNvCxnSpPr>
          <p:nvPr/>
        </p:nvCxnSpPr>
        <p:spPr>
          <a:xfrm>
            <a:off x="873618" y="1019503"/>
            <a:ext cx="399126" cy="407684"/>
          </a:xfrm>
          <a:prstGeom prst="straightConnector1">
            <a:avLst/>
          </a:prstGeom>
          <a:ln w="25400">
            <a:solidFill>
              <a:srgbClr val="C5C4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92CF3E0-C72D-46BF-AEF5-F0D783ABDE3E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1747049" y="3351717"/>
            <a:ext cx="325699" cy="866870"/>
          </a:xfrm>
          <a:prstGeom prst="straightConnector1">
            <a:avLst/>
          </a:prstGeom>
          <a:ln w="25400">
            <a:solidFill>
              <a:srgbClr val="DBA6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8" name="Picture 34" descr="https://cdn-images-1.medium.com/max/2400/1*pOJtq5GK2r7687Nctk61kw.png">
            <a:extLst>
              <a:ext uri="{FF2B5EF4-FFF2-40B4-BE49-F238E27FC236}">
                <a16:creationId xmlns:a16="http://schemas.microsoft.com/office/drawing/2014/main" id="{DC37FD9F-CEB8-4DEE-9F47-200CDE3AA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40" y="37710"/>
            <a:ext cx="1494898" cy="61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BF18C4F-2789-4A19-8922-DB6FA2041D1F}"/>
              </a:ext>
            </a:extLst>
          </p:cNvPr>
          <p:cNvGrpSpPr/>
          <p:nvPr/>
        </p:nvGrpSpPr>
        <p:grpSpPr>
          <a:xfrm>
            <a:off x="1331669" y="943966"/>
            <a:ext cx="1850935" cy="612947"/>
            <a:chOff x="1679505" y="2029156"/>
            <a:chExt cx="1850935" cy="612947"/>
          </a:xfrm>
        </p:grpSpPr>
        <p:pic>
          <p:nvPicPr>
            <p:cNvPr id="121" name="Picture 34" descr="https://cdn-images-1.medium.com/max/2400/1*pOJtq5GK2r7687Nctk61kw.png">
              <a:extLst>
                <a:ext uri="{FF2B5EF4-FFF2-40B4-BE49-F238E27FC236}">
                  <a16:creationId xmlns:a16="http://schemas.microsoft.com/office/drawing/2014/main" id="{BF5B4A3A-DDA3-4FEE-8E73-C3CD192EF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05" y="2029156"/>
              <a:ext cx="1494898" cy="61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API logo">
              <a:extLst>
                <a:ext uri="{FF2B5EF4-FFF2-40B4-BE49-F238E27FC236}">
                  <a16:creationId xmlns:a16="http://schemas.microsoft.com/office/drawing/2014/main" id="{B877C5E0-0394-4910-9BFE-47E51E36F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40" y="2222563"/>
              <a:ext cx="445000" cy="295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4" name="Picture 36" descr="Image result for API logo">
            <a:extLst>
              <a:ext uri="{FF2B5EF4-FFF2-40B4-BE49-F238E27FC236}">
                <a16:creationId xmlns:a16="http://schemas.microsoft.com/office/drawing/2014/main" id="{24FD1DC3-AA67-4254-8B3F-D35602EB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55" y="2769130"/>
            <a:ext cx="445000" cy="29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34" descr="https://cdn-images-1.medium.com/max/2400/1*pOJtq5GK2r7687Nctk61kw.png">
            <a:extLst>
              <a:ext uri="{FF2B5EF4-FFF2-40B4-BE49-F238E27FC236}">
                <a16:creationId xmlns:a16="http://schemas.microsoft.com/office/drawing/2014/main" id="{F0243722-63D9-49A7-93AF-A0921463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452" y="5304653"/>
            <a:ext cx="1494898" cy="61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E605D817-0C37-4D2A-BB03-C9019036E1BD}"/>
              </a:ext>
            </a:extLst>
          </p:cNvPr>
          <p:cNvSpPr txBox="1"/>
          <p:nvPr/>
        </p:nvSpPr>
        <p:spPr>
          <a:xfrm>
            <a:off x="1926819" y="3764099"/>
            <a:ext cx="1230571" cy="28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/>
              <a:t>tsv</a:t>
            </a:r>
            <a:r>
              <a:rPr lang="en-US" sz="1200" dirty="0"/>
              <a:t> downloads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E5B21AB-8C06-42D8-9D3A-24B371FBED11}"/>
              </a:ext>
            </a:extLst>
          </p:cNvPr>
          <p:cNvSpPr txBox="1"/>
          <p:nvPr/>
        </p:nvSpPr>
        <p:spPr>
          <a:xfrm>
            <a:off x="2255998" y="5840838"/>
            <a:ext cx="1224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Scraped Reviews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CB1396B-E74B-4BEC-8E35-3C5AC0E5AC8A}"/>
              </a:ext>
            </a:extLst>
          </p:cNvPr>
          <p:cNvSpPr txBox="1"/>
          <p:nvPr/>
        </p:nvSpPr>
        <p:spPr>
          <a:xfrm>
            <a:off x="2349408" y="3049753"/>
            <a:ext cx="73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REST API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9363845-24D4-47E5-BA26-0CE0E3E8CF69}"/>
              </a:ext>
            </a:extLst>
          </p:cNvPr>
          <p:cNvSpPr txBox="1"/>
          <p:nvPr/>
        </p:nvSpPr>
        <p:spPr>
          <a:xfrm>
            <a:off x="1185772" y="2031214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Scraped Reviews + REST API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3C286EB-5F5C-4202-A485-33CC4B6B72E2}"/>
              </a:ext>
            </a:extLst>
          </p:cNvPr>
          <p:cNvSpPr txBox="1"/>
          <p:nvPr/>
        </p:nvSpPr>
        <p:spPr>
          <a:xfrm>
            <a:off x="1657394" y="572753"/>
            <a:ext cx="1388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Scraped Pairing List</a:t>
            </a:r>
          </a:p>
        </p:txBody>
      </p:sp>
      <p:pic>
        <p:nvPicPr>
          <p:cNvPr id="1062" name="Picture 38" descr="Image result for repeat logo">
            <a:extLst>
              <a:ext uri="{FF2B5EF4-FFF2-40B4-BE49-F238E27FC236}">
                <a16:creationId xmlns:a16="http://schemas.microsoft.com/office/drawing/2014/main" id="{5D64DC20-824A-4406-8B8C-41843F74D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987" y="2934591"/>
            <a:ext cx="226865" cy="22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733AE25C-F5EF-466B-A317-F20B7150C962}"/>
              </a:ext>
            </a:extLst>
          </p:cNvPr>
          <p:cNvSpPr txBox="1"/>
          <p:nvPr/>
        </p:nvSpPr>
        <p:spPr>
          <a:xfrm>
            <a:off x="6309042" y="3600563"/>
            <a:ext cx="1087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LDA Algorithm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DACADCC-974A-4D89-85FC-16D72BAB1514}"/>
              </a:ext>
            </a:extLst>
          </p:cNvPr>
          <p:cNvSpPr txBox="1"/>
          <p:nvPr/>
        </p:nvSpPr>
        <p:spPr>
          <a:xfrm>
            <a:off x="6324866" y="934169"/>
            <a:ext cx="1087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LDA Algorithm</a:t>
            </a:r>
          </a:p>
        </p:txBody>
      </p:sp>
      <p:pic>
        <p:nvPicPr>
          <p:cNvPr id="1064" name="Picture 40" descr="Image result for python logo">
            <a:extLst>
              <a:ext uri="{FF2B5EF4-FFF2-40B4-BE49-F238E27FC236}">
                <a16:creationId xmlns:a16="http://schemas.microsoft.com/office/drawing/2014/main" id="{11874A86-9866-4FF4-9870-F65A947C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754" y="4045810"/>
            <a:ext cx="404215" cy="4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40" descr="Image result for python logo">
            <a:extLst>
              <a:ext uri="{FF2B5EF4-FFF2-40B4-BE49-F238E27FC236}">
                <a16:creationId xmlns:a16="http://schemas.microsoft.com/office/drawing/2014/main" id="{ABC9B504-ABF5-49B2-A3E2-652BFA729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73" y="1309885"/>
            <a:ext cx="404215" cy="4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TextBox 1025">
            <a:extLst>
              <a:ext uri="{FF2B5EF4-FFF2-40B4-BE49-F238E27FC236}">
                <a16:creationId xmlns:a16="http://schemas.microsoft.com/office/drawing/2014/main" id="{3293F5B9-9115-4D5A-A2B7-82794D8415E0}"/>
              </a:ext>
            </a:extLst>
          </p:cNvPr>
          <p:cNvSpPr txBox="1"/>
          <p:nvPr/>
        </p:nvSpPr>
        <p:spPr>
          <a:xfrm>
            <a:off x="9713520" y="1995241"/>
            <a:ext cx="1991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Qlik Sense </a:t>
            </a:r>
            <a:r>
              <a:rPr lang="en-US" sz="1600" dirty="0" smtClean="0"/>
              <a:t>Dashboard</a:t>
            </a:r>
            <a:endParaRPr lang="en-US" sz="1600" dirty="0"/>
          </a:p>
        </p:txBody>
      </p:sp>
      <p:pic>
        <p:nvPicPr>
          <p:cNvPr id="1029" name="Picture 10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518F33-FFBE-47BF-A07E-2114AD081D82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488" y="3001755"/>
            <a:ext cx="2461396" cy="1197615"/>
          </a:xfrm>
          <a:prstGeom prst="rect">
            <a:avLst/>
          </a:prstGeom>
        </p:spPr>
      </p:pic>
      <p:sp>
        <p:nvSpPr>
          <p:cNvPr id="1031" name="Arrow: Right 1030">
            <a:extLst>
              <a:ext uri="{FF2B5EF4-FFF2-40B4-BE49-F238E27FC236}">
                <a16:creationId xmlns:a16="http://schemas.microsoft.com/office/drawing/2014/main" id="{D448B217-CDC0-4B67-B2A5-3B94D28A0686}"/>
              </a:ext>
            </a:extLst>
          </p:cNvPr>
          <p:cNvSpPr/>
          <p:nvPr/>
        </p:nvSpPr>
        <p:spPr>
          <a:xfrm>
            <a:off x="8710361" y="3001755"/>
            <a:ext cx="615784" cy="575357"/>
          </a:xfrm>
          <a:prstGeom prst="rightArrow">
            <a:avLst/>
          </a:prstGeom>
          <a:solidFill>
            <a:srgbClr val="6EB43F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DD11C9CA-77FD-4C7D-9A75-2C3102110F8D}"/>
              </a:ext>
            </a:extLst>
          </p:cNvPr>
          <p:cNvGrpSpPr/>
          <p:nvPr/>
        </p:nvGrpSpPr>
        <p:grpSpPr>
          <a:xfrm rot="16200000">
            <a:off x="4991579" y="3330143"/>
            <a:ext cx="1766121" cy="564969"/>
            <a:chOff x="7326255" y="6151196"/>
            <a:chExt cx="1766121" cy="564969"/>
          </a:xfrm>
        </p:grpSpPr>
        <p:pic>
          <p:nvPicPr>
            <p:cNvPr id="1050" name="Picture 26" descr="Image result for R logo">
              <a:extLst>
                <a:ext uri="{FF2B5EF4-FFF2-40B4-BE49-F238E27FC236}">
                  <a16:creationId xmlns:a16="http://schemas.microsoft.com/office/drawing/2014/main" id="{3F25F81D-FCE9-414A-889F-6C16E9C76E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6922" y="6211756"/>
              <a:ext cx="565454" cy="438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Image result for excel">
              <a:extLst>
                <a:ext uri="{FF2B5EF4-FFF2-40B4-BE49-F238E27FC236}">
                  <a16:creationId xmlns:a16="http://schemas.microsoft.com/office/drawing/2014/main" id="{F7AE3490-EEFD-42B5-B966-182BD59E2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5256" y="6151196"/>
              <a:ext cx="564969" cy="56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40" descr="Image result for python logo">
              <a:extLst>
                <a:ext uri="{FF2B5EF4-FFF2-40B4-BE49-F238E27FC236}">
                  <a16:creationId xmlns:a16="http://schemas.microsoft.com/office/drawing/2014/main" id="{C4E1F084-1EF1-475C-AC89-AC2462E98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6255" y="6210767"/>
              <a:ext cx="404215" cy="404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43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114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SCOTT</dc:creator>
  <cp:lastModifiedBy>Scott, Claudia</cp:lastModifiedBy>
  <cp:revision>20</cp:revision>
  <dcterms:created xsi:type="dcterms:W3CDTF">2019-04-16T19:35:49Z</dcterms:created>
  <dcterms:modified xsi:type="dcterms:W3CDTF">2019-04-18T02:41:46Z</dcterms:modified>
</cp:coreProperties>
</file>