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5486400" cy="427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82"/>
    <a:srgbClr val="003CA0"/>
    <a:srgbClr val="004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/>
          <a:lstStyle>
            <a:lvl1pPr algn="l">
              <a:defRPr sz="7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108008" y="0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/>
          <a:lstStyle>
            <a:lvl1pPr algn="r">
              <a:defRPr sz="700"/>
            </a:lvl1pPr>
          </a:lstStyle>
          <a:p>
            <a:fld id="{0119FBB4-79A4-4C84-869A-22B3938A37FF}" type="datetimeFigureOut">
              <a:rPr lang="en-AU" smtClean="0"/>
              <a:t>25/07/2017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064915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 anchor="b"/>
          <a:lstStyle>
            <a:lvl1pPr algn="l">
              <a:defRPr sz="7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108008" y="4064915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 anchor="b"/>
          <a:lstStyle>
            <a:lvl1pPr algn="r">
              <a:defRPr sz="700"/>
            </a:lvl1pPr>
          </a:lstStyle>
          <a:p>
            <a:fld id="{2268FD6F-BFC6-4A41-9773-97F3F038D3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971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/>
          <a:lstStyle>
            <a:lvl1pPr algn="l">
              <a:defRPr sz="7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08008" y="0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/>
          <a:lstStyle>
            <a:lvl1pPr algn="r">
              <a:defRPr sz="700"/>
            </a:lvl1pPr>
          </a:lstStyle>
          <a:p>
            <a:fld id="{A2CD7DB2-C251-4859-BE98-529443B8A24B}" type="datetimeFigureOut">
              <a:rPr lang="en-AU" smtClean="0"/>
              <a:t>25/07/2017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73225" y="320675"/>
            <a:ext cx="2139950" cy="1604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806" tIns="27903" rIns="55806" bIns="27903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8640" y="2032953"/>
            <a:ext cx="4389120" cy="1925955"/>
          </a:xfrm>
          <a:prstGeom prst="rect">
            <a:avLst/>
          </a:prstGeom>
        </p:spPr>
        <p:txBody>
          <a:bodyPr vert="horz" lIns="55806" tIns="27903" rIns="55806" bIns="2790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64915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 anchor="b"/>
          <a:lstStyle>
            <a:lvl1pPr algn="l">
              <a:defRPr sz="7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08008" y="4064915"/>
            <a:ext cx="2377440" cy="213995"/>
          </a:xfrm>
          <a:prstGeom prst="rect">
            <a:avLst/>
          </a:prstGeom>
        </p:spPr>
        <p:txBody>
          <a:bodyPr vert="horz" lIns="55806" tIns="27903" rIns="55806" bIns="27903" rtlCol="0" anchor="b"/>
          <a:lstStyle>
            <a:lvl1pPr algn="r">
              <a:defRPr sz="700"/>
            </a:lvl1pPr>
          </a:lstStyle>
          <a:p>
            <a:fld id="{CCC2B35F-B0F7-4A6B-B224-0813028588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478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FF6C-FC69-4305-BC3B-CC65F3D10DF1}" type="datetime1">
              <a:rPr lang="en-US" smtClean="0"/>
              <a:t>7/25/2017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4AC-0B9C-4501-98CB-A283C671DC51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5FE1-1F8E-4319-8228-076F20C1F837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3A12-5DCF-48A8-B993-54075B8146DC}" type="datetime1">
              <a:rPr lang="en-US" smtClean="0"/>
              <a:t>7/25/2017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A366-9FA2-48FF-8D45-A5B9C28D1D98}" type="datetime1">
              <a:rPr lang="en-US" smtClean="0"/>
              <a:t>7/25/2017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B98-B1AF-41E0-AFF8-6890150F7E2E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73C-86AE-4515-9B82-20A58D15D2F6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7860-CFC5-4AC4-9F37-770C48C825D2}" type="datetime1">
              <a:rPr lang="en-US" smtClean="0"/>
              <a:t>7/25/2017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83E9-598D-4779-B607-C79A1F3D91B6}" type="datetime1">
              <a:rPr lang="en-US" smtClean="0"/>
              <a:t>7/25/2017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5D96-85CD-4D28-9533-7E291FC43C8E}" type="datetime1">
              <a:rPr lang="en-US" smtClean="0"/>
              <a:t>7/25/2017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DB7B-D157-4542-9912-5BEDB2953CCC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D014257-5595-43E8-ACF9-9AC54FDB77DA}" type="datetime1">
              <a:rPr lang="en-US" smtClean="0"/>
              <a:t>7/25/2017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www.ph.unimelb.edu.au/~jnnewn/images/unimelb%20logo%20g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14060"/>
            <a:ext cx="97817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54" y="3352800"/>
            <a:ext cx="3790362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600200"/>
            <a:ext cx="79079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600" b="1" dirty="0" smtClean="0">
                <a:latin typeface="Edwardian Script ITC" panose="030303020407070D0804" pitchFamily="66" charset="0"/>
              </a:rPr>
              <a:t>Provably-private learning in R</a:t>
            </a:r>
            <a:endParaRPr lang="en-AU" sz="66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8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00"/>
    </mc:Choice>
    <mc:Fallback>
      <p:transition spd="slow" advTm="125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ph.unimelb.edu.au/~jnnewn/images/unimelb%20logo%20g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14060"/>
            <a:ext cx="97817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14060"/>
            <a:ext cx="1970988" cy="990600"/>
          </a:xfrm>
          <a:prstGeom prst="rect">
            <a:avLst/>
          </a:prstGeom>
        </p:spPr>
      </p:pic>
      <p:grpSp>
        <p:nvGrpSpPr>
          <p:cNvPr id="5" name="Diagram group"/>
          <p:cNvGrpSpPr/>
          <p:nvPr/>
        </p:nvGrpSpPr>
        <p:grpSpPr>
          <a:xfrm>
            <a:off x="515936" y="2819400"/>
            <a:ext cx="2532064" cy="2531649"/>
            <a:chOff x="5643044" y="1769445"/>
            <a:chExt cx="3341769" cy="3341222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/>
            <p:cNvGrpSpPr/>
            <p:nvPr/>
          </p:nvGrpSpPr>
          <p:grpSpPr>
            <a:xfrm>
              <a:off x="5643044" y="1769445"/>
              <a:ext cx="3341769" cy="3341222"/>
              <a:chOff x="5643044" y="1769445"/>
              <a:chExt cx="3341769" cy="334122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643044" y="1769445"/>
                <a:ext cx="3341769" cy="3341222"/>
              </a:xfrm>
              <a:prstGeom prst="ellips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Oval 4"/>
              <p:cNvSpPr/>
              <p:nvPr/>
            </p:nvSpPr>
            <p:spPr>
              <a:xfrm>
                <a:off x="6132435" y="2258756"/>
                <a:ext cx="2362987" cy="23626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260" tIns="48260" rIns="48260" bIns="48260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sz="3200" kern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Google Chrome: </a:t>
                </a:r>
                <a:r>
                  <a:rPr lang="en-AU" sz="3000" kern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RAPPOR</a:t>
                </a:r>
                <a:endParaRPr lang="en-AU" sz="30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Diagram group"/>
          <p:cNvGrpSpPr/>
          <p:nvPr/>
        </p:nvGrpSpPr>
        <p:grpSpPr>
          <a:xfrm>
            <a:off x="1887536" y="287726"/>
            <a:ext cx="2379664" cy="2379274"/>
            <a:chOff x="5643044" y="1769445"/>
            <a:chExt cx="3341769" cy="3341222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" name="Group 9"/>
            <p:cNvGrpSpPr/>
            <p:nvPr/>
          </p:nvGrpSpPr>
          <p:grpSpPr>
            <a:xfrm>
              <a:off x="5643044" y="1769445"/>
              <a:ext cx="3341769" cy="3341222"/>
              <a:chOff x="5643044" y="1769445"/>
              <a:chExt cx="3341769" cy="334122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643044" y="1769445"/>
                <a:ext cx="3341769" cy="3341222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2" name="Oval 4"/>
              <p:cNvSpPr/>
              <p:nvPr/>
            </p:nvSpPr>
            <p:spPr>
              <a:xfrm>
                <a:off x="6132435" y="2258756"/>
                <a:ext cx="2362987" cy="23626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260" tIns="48260" rIns="48260" bIns="48260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sz="3200" kern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Apple iOS10.x</a:t>
                </a:r>
                <a:endParaRPr lang="en-AU" sz="32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Diagram group"/>
          <p:cNvGrpSpPr/>
          <p:nvPr/>
        </p:nvGrpSpPr>
        <p:grpSpPr>
          <a:xfrm>
            <a:off x="3505200" y="4038600"/>
            <a:ext cx="2532064" cy="2531649"/>
            <a:chOff x="5643044" y="1769445"/>
            <a:chExt cx="3341769" cy="3341222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4" name="Group 13"/>
            <p:cNvGrpSpPr/>
            <p:nvPr/>
          </p:nvGrpSpPr>
          <p:grpSpPr>
            <a:xfrm>
              <a:off x="5643044" y="1769445"/>
              <a:ext cx="3341769" cy="3341222"/>
              <a:chOff x="5643044" y="1769445"/>
              <a:chExt cx="3341769" cy="334122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643044" y="1769445"/>
                <a:ext cx="3341769" cy="3341222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16" name="Oval 4"/>
              <p:cNvSpPr/>
              <p:nvPr/>
            </p:nvSpPr>
            <p:spPr>
              <a:xfrm>
                <a:off x="6132435" y="2258756"/>
                <a:ext cx="2362987" cy="23626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260" tIns="48260" rIns="48260" bIns="48260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Uber: Elastic Sensitivity</a:t>
                </a:r>
                <a:endParaRPr lang="en-AU" sz="28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Diagram group"/>
          <p:cNvGrpSpPr/>
          <p:nvPr/>
        </p:nvGrpSpPr>
        <p:grpSpPr>
          <a:xfrm>
            <a:off x="5105400" y="287726"/>
            <a:ext cx="2379664" cy="2379274"/>
            <a:chOff x="5643044" y="1769445"/>
            <a:chExt cx="3341769" cy="3341222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8" name="Group 17"/>
            <p:cNvGrpSpPr/>
            <p:nvPr/>
          </p:nvGrpSpPr>
          <p:grpSpPr>
            <a:xfrm>
              <a:off x="5643044" y="1769445"/>
              <a:ext cx="3341769" cy="3341222"/>
              <a:chOff x="5643044" y="1769445"/>
              <a:chExt cx="3341769" cy="334122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643044" y="1769445"/>
                <a:ext cx="3341769" cy="3341222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6132435" y="2258756"/>
                <a:ext cx="2362987" cy="23626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260" tIns="48260" rIns="48260" bIns="48260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U.S Census Bureau: </a:t>
                </a:r>
                <a:r>
                  <a:rPr lang="en-AU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OnTheMap</a:t>
                </a:r>
                <a:endParaRPr lang="en-AU" sz="24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Diagram group"/>
          <p:cNvGrpSpPr/>
          <p:nvPr/>
        </p:nvGrpSpPr>
        <p:grpSpPr>
          <a:xfrm>
            <a:off x="6248400" y="2819400"/>
            <a:ext cx="2532064" cy="2531649"/>
            <a:chOff x="5643044" y="1769445"/>
            <a:chExt cx="3341769" cy="3341222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2" name="Group 21"/>
            <p:cNvGrpSpPr/>
            <p:nvPr/>
          </p:nvGrpSpPr>
          <p:grpSpPr>
            <a:xfrm>
              <a:off x="5643044" y="1769445"/>
              <a:ext cx="3341769" cy="3341222"/>
              <a:chOff x="5643044" y="1769445"/>
              <a:chExt cx="3341769" cy="334122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643044" y="1769445"/>
                <a:ext cx="3341769" cy="3341222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6132435" y="2258756"/>
                <a:ext cx="2362987" cy="23626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260" tIns="48260" rIns="48260" bIns="48260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Transport for NSW: Opal Data</a:t>
                </a:r>
                <a:endParaRPr lang="en-AU" sz="28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684464" y="2819400"/>
            <a:ext cx="4173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latin typeface="Britannic Bold" panose="020B0903060703020204" pitchFamily="34" charset="0"/>
              </a:rPr>
              <a:t>Differential Privacy Deployments</a:t>
            </a:r>
            <a:endParaRPr lang="en-AU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00"/>
    </mc:Choice>
    <mc:Fallback>
      <p:transition spd="slow" advTm="12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ph.unimelb.edu.au/~jnnewn/images/unimelb%20logo%20g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14060"/>
            <a:ext cx="97817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14060"/>
            <a:ext cx="1970988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468" y="284946"/>
            <a:ext cx="493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 smtClean="0">
                <a:latin typeface="Britannic Bold" panose="020B0903060703020204" pitchFamily="34" charset="0"/>
              </a:rPr>
              <a:t>Differential Privacy</a:t>
            </a:r>
            <a:endParaRPr lang="en-AU" sz="4000" dirty="0">
              <a:latin typeface="Britannic Bold" panose="020B09030607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9947" y="1298849"/>
            <a:ext cx="7116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Guarantee</a:t>
            </a:r>
            <a:r>
              <a:rPr lang="en-AU" sz="3200" dirty="0" smtClean="0">
                <a:latin typeface="Candara" panose="020E0502030303020204" pitchFamily="34" charset="0"/>
                <a:cs typeface="Arial" panose="020B0604020202020204" pitchFamily="34" charset="0"/>
              </a:rPr>
              <a:t/>
            </a:r>
            <a:br>
              <a:rPr lang="en-AU" sz="3200" dirty="0" smtClean="0">
                <a:latin typeface="Candara" panose="020E0502030303020204" pitchFamily="34" charset="0"/>
                <a:cs typeface="Arial" panose="020B0604020202020204" pitchFamily="34" charset="0"/>
              </a:rPr>
            </a:br>
            <a:r>
              <a:rPr lang="en-AU" sz="3200" dirty="0" smtClean="0">
                <a:latin typeface="Candara" panose="020E0502030303020204" pitchFamily="34" charset="0"/>
                <a:cs typeface="Arial" panose="020B0604020202020204" pitchFamily="34" charset="0"/>
              </a:rPr>
              <a:t>Release aggregate info on dataset, protect privacy of individuals.</a:t>
            </a:r>
          </a:p>
        </p:txBody>
      </p:sp>
      <p:pic>
        <p:nvPicPr>
          <p:cNvPr id="1026" name="Picture 2" descr="C:\Users\brubinstein\AppData\Local\Microsoft\Windows\Temporary Internet Files\Content.IE5\D0STUIIM\Check_mark_23x20_02.svg[1]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pencilSize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2" y="1235840"/>
            <a:ext cx="701802" cy="6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ubinstein\AppData\Local\Microsoft\Windows\Temporary Internet Files\Content.IE5\RIYITO4J\768px-Red_x.svg[1]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 pencilSize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4" y="3216040"/>
            <a:ext cx="531674" cy="53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3302" y="3061914"/>
            <a:ext cx="7132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Candara" panose="020E0502030303020204" pitchFamily="34" charset="0"/>
                <a:cs typeface="Arial" panose="020B0604020202020204" pitchFamily="34" charset="0"/>
              </a:rPr>
              <a:t>Unreasonable expertise</a:t>
            </a:r>
          </a:p>
          <a:p>
            <a:r>
              <a:rPr lang="en-AU" sz="3200" dirty="0" smtClean="0">
                <a:latin typeface="Candara" panose="020E0502030303020204" pitchFamily="34" charset="0"/>
                <a:cs typeface="Arial" panose="020B0604020202020204" pitchFamily="34" charset="0"/>
              </a:rPr>
              <a:t>Must calculate “sensitivity” by hand per new deployment.</a:t>
            </a:r>
          </a:p>
        </p:txBody>
      </p:sp>
      <p:pic>
        <p:nvPicPr>
          <p:cNvPr id="1028" name="Picture 4" descr="C:\Users\brubinstein\AppData\Local\Microsoft\Windows\Temporary Internet Files\Content.IE5\8OG6COEX\Q5Hx8[1]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82" y="465609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81400" y="4656091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err="1" smtClean="0">
                <a:latin typeface="Candara" panose="020E0502030303020204" pitchFamily="34" charset="0"/>
                <a:cs typeface="Arial" panose="020B0604020202020204" pitchFamily="34" charset="0"/>
              </a:rPr>
              <a:t>diffpriv</a:t>
            </a:r>
            <a:r>
              <a:rPr lang="en-AU" sz="3200" dirty="0" smtClean="0">
                <a:latin typeface="Candara" panose="020E0502030303020204" pitchFamily="34" charset="0"/>
                <a:cs typeface="Arial" panose="020B0604020202020204" pitchFamily="34" charset="0"/>
              </a:rPr>
              <a:t> eliminates the maths with advanced sampling theory</a:t>
            </a:r>
          </a:p>
        </p:txBody>
      </p:sp>
    </p:spTree>
    <p:extLst>
      <p:ext uri="{BB962C8B-B14F-4D97-AF65-F5344CB8AC3E}">
        <p14:creationId xmlns:p14="http://schemas.microsoft.com/office/powerpoint/2010/main" val="319795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00"/>
    </mc:Choice>
    <mc:Fallback>
      <p:transition spd="slow" advTm="125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www.ph.unimelb.edu.au/~jnnewn/images/unimelb%20logo%20g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14060"/>
            <a:ext cx="97817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14060"/>
            <a:ext cx="1970988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3468" y="284946"/>
            <a:ext cx="493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 smtClean="0">
                <a:latin typeface="Britannic Bold" panose="020B0903060703020204" pitchFamily="34" charset="0"/>
              </a:rPr>
              <a:t>Examples</a:t>
            </a:r>
            <a:endParaRPr lang="en-AU" sz="4000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581400" cy="2961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3102" y="4736753"/>
            <a:ext cx="7656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M &lt;-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DPMechBernstein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(target=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pck_regression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latticeK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=50)</a:t>
            </a: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M &lt;-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sensitivitySampler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(M, oracle=P, n=n, gamma=0.2, m=500)</a:t>
            </a:r>
          </a:p>
          <a:p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releaseResponse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(M,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DPParamsEps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(epsilon=1), X=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traindata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6" name="Picture 8" descr="C:\Users\brubinstein\Dropbox\Paper Fra Ben\talks\2017-07-25 launch\pck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67" y="1441832"/>
            <a:ext cx="4133333" cy="30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59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00"/>
    </mc:Choice>
    <mc:Fallback>
      <p:transition spd="slow" advTm="125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179</TotalTime>
  <Words>77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Ben Rubinstein Senior Lecturer, Computing &amp; Information Systems</dc:title>
  <dc:creator>Ben Rubinstein</dc:creator>
  <cp:lastModifiedBy>Benjamin Rubinstein</cp:lastModifiedBy>
  <cp:revision>21</cp:revision>
  <dcterms:created xsi:type="dcterms:W3CDTF">2006-08-16T00:00:00Z</dcterms:created>
  <dcterms:modified xsi:type="dcterms:W3CDTF">2017-07-25T05:50:02Z</dcterms:modified>
</cp:coreProperties>
</file>