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6858000" cy="9906000" type="A4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82"/>
    <a:srgbClr val="003CA0"/>
    <a:srgbClr val="004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582" y="-1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347" cy="496491"/>
          </a:xfrm>
          <a:prstGeom prst="rect">
            <a:avLst/>
          </a:prstGeom>
        </p:spPr>
        <p:txBody>
          <a:bodyPr vert="horz" lIns="95590" tIns="47795" rIns="95590" bIns="47795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737" y="2"/>
            <a:ext cx="2946347" cy="496491"/>
          </a:xfrm>
          <a:prstGeom prst="rect">
            <a:avLst/>
          </a:prstGeom>
        </p:spPr>
        <p:txBody>
          <a:bodyPr vert="horz" lIns="95590" tIns="47795" rIns="95590" bIns="47795" rtlCol="0"/>
          <a:lstStyle>
            <a:lvl1pPr algn="r">
              <a:defRPr sz="1200"/>
            </a:lvl1pPr>
          </a:lstStyle>
          <a:p>
            <a:fld id="{0119FBB4-79A4-4C84-869A-22B3938A37FF}" type="datetimeFigureOut">
              <a:rPr lang="en-AU" smtClean="0"/>
              <a:t>25/07/2017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1027"/>
            <a:ext cx="2946347" cy="496491"/>
          </a:xfrm>
          <a:prstGeom prst="rect">
            <a:avLst/>
          </a:prstGeom>
        </p:spPr>
        <p:txBody>
          <a:bodyPr vert="horz" lIns="95590" tIns="47795" rIns="95590" bIns="47795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737" y="9431027"/>
            <a:ext cx="2946347" cy="496491"/>
          </a:xfrm>
          <a:prstGeom prst="rect">
            <a:avLst/>
          </a:prstGeom>
        </p:spPr>
        <p:txBody>
          <a:bodyPr vert="horz" lIns="95590" tIns="47795" rIns="95590" bIns="47795" rtlCol="0" anchor="b"/>
          <a:lstStyle>
            <a:lvl1pPr algn="r">
              <a:defRPr sz="1200"/>
            </a:lvl1pPr>
          </a:lstStyle>
          <a:p>
            <a:fld id="{2268FD6F-BFC6-4A41-9773-97F3F038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971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347" cy="496491"/>
          </a:xfrm>
          <a:prstGeom prst="rect">
            <a:avLst/>
          </a:prstGeom>
        </p:spPr>
        <p:txBody>
          <a:bodyPr vert="horz" lIns="95590" tIns="47795" rIns="95590" bIns="47795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737" y="2"/>
            <a:ext cx="2946347" cy="496491"/>
          </a:xfrm>
          <a:prstGeom prst="rect">
            <a:avLst/>
          </a:prstGeom>
        </p:spPr>
        <p:txBody>
          <a:bodyPr vert="horz" lIns="95590" tIns="47795" rIns="95590" bIns="47795" rtlCol="0"/>
          <a:lstStyle>
            <a:lvl1pPr algn="r">
              <a:defRPr sz="1200"/>
            </a:lvl1pPr>
          </a:lstStyle>
          <a:p>
            <a:fld id="{A2CD7DB2-C251-4859-BE98-529443B8A24B}" type="datetimeFigureOut">
              <a:rPr lang="en-AU" smtClean="0"/>
              <a:t>25/07/2017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90" tIns="47795" rIns="95590" bIns="47795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3"/>
            <a:ext cx="5439410" cy="4468416"/>
          </a:xfrm>
          <a:prstGeom prst="rect">
            <a:avLst/>
          </a:prstGeom>
        </p:spPr>
        <p:txBody>
          <a:bodyPr vert="horz" lIns="95590" tIns="47795" rIns="95590" bIns="4779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1027"/>
            <a:ext cx="2946347" cy="496491"/>
          </a:xfrm>
          <a:prstGeom prst="rect">
            <a:avLst/>
          </a:prstGeom>
        </p:spPr>
        <p:txBody>
          <a:bodyPr vert="horz" lIns="95590" tIns="47795" rIns="95590" bIns="47795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737" y="9431027"/>
            <a:ext cx="2946347" cy="496491"/>
          </a:xfrm>
          <a:prstGeom prst="rect">
            <a:avLst/>
          </a:prstGeom>
        </p:spPr>
        <p:txBody>
          <a:bodyPr vert="horz" lIns="95590" tIns="47795" rIns="95590" bIns="47795" rtlCol="0" anchor="b"/>
          <a:lstStyle>
            <a:lvl1pPr algn="r">
              <a:defRPr sz="1200"/>
            </a:lvl1pPr>
          </a:lstStyle>
          <a:p>
            <a:fld id="{CCC2B35F-B0F7-4A6B-B224-0813028588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478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85762" y="7727637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285750" y="7010483"/>
            <a:ext cx="6343650" cy="1765653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5750" y="5613400"/>
            <a:ext cx="6343650" cy="1320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FF6C-FC69-4305-BC3B-CC65F3D10DF1}" type="datetime1">
              <a:rPr lang="en-US" smtClean="0"/>
              <a:t>7/25/2017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172200" y="9351264"/>
            <a:ext cx="569214" cy="35661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4AC-0B9C-4501-98CB-A283C671DC51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793399"/>
            <a:ext cx="1371600" cy="845220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793399"/>
            <a:ext cx="4686300" cy="845220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5FE1-1F8E-4319-8228-076F20C1F837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12-5DCF-48A8-B993-54075B8146DC}" type="datetime1">
              <a:rPr lang="en-US" smtClean="0"/>
              <a:t>7/25/2017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86050" y="110067"/>
            <a:ext cx="2171700" cy="41733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172200" y="9351264"/>
            <a:ext cx="569214" cy="35661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85762" y="4975970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5750" y="2421467"/>
            <a:ext cx="6343650" cy="176106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A366-9FA2-48FF-8D45-A5B9C28D1D98}" type="datetime1">
              <a:rPr lang="en-US" smtClean="0"/>
              <a:t>7/25/2017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5356" y="4256901"/>
            <a:ext cx="6515100" cy="1711414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26314" y="660400"/>
            <a:ext cx="6515100" cy="12151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28600" y="2311400"/>
            <a:ext cx="3143250" cy="6824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257550" cy="6824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B98-B1AF-41E0-AFF8-6890150F7E2E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228600" y="7814733"/>
            <a:ext cx="6457950" cy="1274939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1083" y="963083"/>
            <a:ext cx="3217917" cy="924101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3483769" y="963083"/>
            <a:ext cx="3219181" cy="924101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11083" y="1900943"/>
            <a:ext cx="3217917" cy="569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3486548" y="1900943"/>
            <a:ext cx="3216402" cy="569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73C-86AE-4515-9B82-20A58D15D2F6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9355667"/>
            <a:ext cx="571500" cy="35661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385762" y="8695268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26314" y="660400"/>
            <a:ext cx="6515100" cy="12151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7860-CFC5-4AC4-9F37-770C48C825D2}" type="datetime1">
              <a:rPr lang="en-US" smtClean="0"/>
              <a:t>7/25/2017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83E9-598D-4779-B607-C79A1F3D91B6}" type="datetime1">
              <a:rPr lang="en-US" smtClean="0"/>
              <a:t>7/25/2017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85762" y="8448725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900" y="7924800"/>
            <a:ext cx="6343650" cy="752122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342900" y="880533"/>
            <a:ext cx="2256235" cy="69342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681287" y="880533"/>
            <a:ext cx="4005263" cy="693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5D96-85CD-4D28-9533-7E291FC43C8E}" type="datetime1">
              <a:rPr lang="en-US" smtClean="0"/>
              <a:t>7/25/2017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2628900" y="890694"/>
            <a:ext cx="3771900" cy="528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DB7B-D157-4542-9912-5BEDB2953CCC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85750" y="7213209"/>
            <a:ext cx="4400550" cy="7544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285750" y="7992426"/>
            <a:ext cx="4400550" cy="1109839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85762" y="1517965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244901"/>
            <a:ext cx="6515100" cy="65375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857750" y="110067"/>
            <a:ext cx="1885950" cy="417336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D014257-5595-43E8-ACF9-9AC54FDB77DA}" type="datetime1">
              <a:rPr lang="en-US" smtClean="0"/>
              <a:t>7/25/2017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43150" y="110067"/>
            <a:ext cx="2514600" cy="41733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72200" y="9355667"/>
            <a:ext cx="571500" cy="353131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228600" y="660400"/>
            <a:ext cx="6515100" cy="121073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385762" y="1517965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385762" y="1528203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1676400"/>
            <a:ext cx="5804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latin typeface="Edwardian Script ITC" panose="030303020407070D0804" pitchFamily="66" charset="0"/>
              </a:rPr>
              <a:t>Provably-private learning in R</a:t>
            </a:r>
            <a:endParaRPr lang="en-AU" sz="4800" dirty="0">
              <a:latin typeface="Edwardian Script ITC" panose="030303020407070D0804" pitchFamily="66" charset="0"/>
            </a:endParaRPr>
          </a:p>
        </p:txBody>
      </p:sp>
      <p:pic>
        <p:nvPicPr>
          <p:cNvPr id="5" name="Picture 4" descr="http://www.ph.unimelb.edu.au/~jnnewn/images/unimelb%20logo%20g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763000"/>
            <a:ext cx="97817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04800"/>
            <a:ext cx="2377646" cy="1194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7817" y="2569945"/>
            <a:ext cx="5550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Formal guarantees</a:t>
            </a:r>
            <a:r>
              <a:rPr lang="en-AU" sz="2800" dirty="0" smtClean="0">
                <a:latin typeface="Candara" panose="020E0502030303020204" pitchFamily="34" charset="0"/>
                <a:cs typeface="Arial" panose="020B0604020202020204" pitchFamily="34" charset="0"/>
              </a:rPr>
              <a:t/>
            </a:r>
            <a:br>
              <a:rPr lang="en-AU" sz="2800" dirty="0" smtClean="0">
                <a:latin typeface="Candara" panose="020E0502030303020204" pitchFamily="34" charset="0"/>
                <a:cs typeface="Arial" panose="020B0604020202020204" pitchFamily="34" charset="0"/>
              </a:rPr>
            </a:br>
            <a:r>
              <a:rPr lang="en-AU" sz="2800" dirty="0" smtClean="0">
                <a:latin typeface="Candara" panose="020E0502030303020204" pitchFamily="34" charset="0"/>
                <a:cs typeface="Arial" panose="020B0604020202020204" pitchFamily="34" charset="0"/>
              </a:rPr>
              <a:t>Release aggregate info on dataset, protect privacy of individuals.</a:t>
            </a:r>
          </a:p>
        </p:txBody>
      </p:sp>
      <p:pic>
        <p:nvPicPr>
          <p:cNvPr id="11" name="Picture 2" descr="C:\Users\brubinstein\AppData\Local\Microsoft\Windows\Temporary Internet Files\Content.IE5\D0STUIIM\Check_mark_23x20_02.svg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pencilSize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2" y="2506936"/>
            <a:ext cx="701802" cy="6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91172" y="4116382"/>
            <a:ext cx="5563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No more manual calculations</a:t>
            </a:r>
            <a:endParaRPr lang="en-AU" sz="2800" b="1" dirty="0" smtClean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r>
              <a:rPr lang="en-AU" sz="2800" dirty="0" smtClean="0">
                <a:latin typeface="Candara" panose="020E0502030303020204" pitchFamily="34" charset="0"/>
                <a:cs typeface="Arial" panose="020B0604020202020204" pitchFamily="34" charset="0"/>
              </a:rPr>
              <a:t>Advanced sampling theory</a:t>
            </a:r>
            <a:endParaRPr lang="en-AU" sz="2800" dirty="0" smtClean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 descr="C:\Users\brubinstein\AppData\Local\Microsoft\Windows\Temporary Internet Files\Content.IE5\D0STUIIM\Check_mark_23x20_02.svg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pencilSize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2" y="4261139"/>
            <a:ext cx="701802" cy="6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9" y="5404863"/>
            <a:ext cx="2382141" cy="1970013"/>
          </a:xfrm>
          <a:prstGeom prst="rect">
            <a:avLst/>
          </a:prstGeom>
        </p:spPr>
      </p:pic>
      <p:pic>
        <p:nvPicPr>
          <p:cNvPr id="18" name="Picture 8" descr="C:\Users\brubinstein\Dropbox\Paper Fra Ben\talks\2017-07-25 launch\pck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06154"/>
            <a:ext cx="3290194" cy="243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4859" y="7759005"/>
            <a:ext cx="5804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Users of Differential Privacy</a:t>
            </a:r>
            <a:r>
              <a:rPr lang="en-AU" sz="2800" dirty="0" smtClean="0">
                <a:latin typeface="Candara" panose="020E0502030303020204" pitchFamily="34" charset="0"/>
                <a:cs typeface="Arial" panose="020B0604020202020204" pitchFamily="34" charset="0"/>
              </a:rPr>
              <a:t/>
            </a:r>
            <a:br>
              <a:rPr lang="en-AU" sz="2800" dirty="0" smtClean="0">
                <a:latin typeface="Candara" panose="020E0502030303020204" pitchFamily="34" charset="0"/>
                <a:cs typeface="Arial" panose="020B0604020202020204" pitchFamily="34" charset="0"/>
              </a:rPr>
            </a:br>
            <a:r>
              <a:rPr lang="en-AU" sz="2800" dirty="0" smtClean="0">
                <a:latin typeface="Candara" panose="020E0502030303020204" pitchFamily="34" charset="0"/>
                <a:cs typeface="Arial" panose="020B0604020202020204" pitchFamily="34" charset="0"/>
              </a:rPr>
              <a:t>Apple, Google, Microsoft, US Census Bureau, Transport for NSW, …</a:t>
            </a:r>
            <a:endParaRPr lang="en-AU" sz="2800" dirty="0" smtClean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612" y="9460468"/>
            <a:ext cx="6123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https://brubinstein.github.io/diffpriv/</a:t>
            </a:r>
          </a:p>
        </p:txBody>
      </p:sp>
    </p:spTree>
    <p:extLst>
      <p:ext uri="{BB962C8B-B14F-4D97-AF65-F5344CB8AC3E}">
        <p14:creationId xmlns:p14="http://schemas.microsoft.com/office/powerpoint/2010/main" val="801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0"/>
    </mc:Choice>
    <mc:Fallback xmlns="">
      <p:transition spd="slow" advTm="125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188</TotalTime>
  <Words>21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Ben Rubinstein Senior Lecturer, Computing &amp; Information Systems</dc:title>
  <dc:creator>Ben Rubinstein</dc:creator>
  <cp:lastModifiedBy>Benjamin Rubinstein</cp:lastModifiedBy>
  <cp:revision>24</cp:revision>
  <cp:lastPrinted>2017-07-25T06:08:38Z</cp:lastPrinted>
  <dcterms:created xsi:type="dcterms:W3CDTF">2006-08-16T00:00:00Z</dcterms:created>
  <dcterms:modified xsi:type="dcterms:W3CDTF">2017-07-25T06:10:24Z</dcterms:modified>
</cp:coreProperties>
</file>